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9" r:id="rId3"/>
    <p:sldId id="298" r:id="rId4"/>
    <p:sldId id="361" r:id="rId5"/>
    <p:sldId id="362" r:id="rId6"/>
    <p:sldId id="363" r:id="rId7"/>
    <p:sldId id="371" r:id="rId8"/>
    <p:sldId id="364" r:id="rId9"/>
    <p:sldId id="365" r:id="rId10"/>
    <p:sldId id="372" r:id="rId11"/>
    <p:sldId id="353" r:id="rId12"/>
    <p:sldId id="354" r:id="rId13"/>
    <p:sldId id="355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4"/>
    <p:restoredTop sz="72658" autoAdjust="0"/>
  </p:normalViewPr>
  <p:slideViewPr>
    <p:cSldViewPr snapToGrid="0" snapToObjects="1">
      <p:cViewPr varScale="1">
        <p:scale>
          <a:sx n="85" d="100"/>
          <a:sy n="85" d="100"/>
        </p:scale>
        <p:origin x="1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1B630-966B-1240-B427-422ED80811D6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E039-6B7E-8441-9707-E0E36BF93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funding from the European and Developing Countries Clinical Trials Partnership (EDCTP), the OPT-SMC project will support 14 countries in West Africa and Central Africa to conduct implementation research on SMC, working in partnership with the University of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Thiès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Senegal, TDR, Medicines for Malaria Venture (MMV), and the London School of Hygiene and Tropical Medicine (LSHTM).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05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5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funding from the European and Developing Countries Clinical Trials Partnership (EDCTP), the OPT-SMC project will support 14 countries in West Africa and Central Africa to conduct implementation research on SMC, working in partnership with the University of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ThièsMa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Senegal, TDR, Medicines for Malaria Venture (MMV), and the London School of Hygiene and Tropical Medicine (LSHTM).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0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7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53A2-9CFF-8646-A96E-649C73D70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70A77-4958-754E-8FCF-7D36C3FA1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BADE5-AFFE-0940-A355-CA2EBE99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BC57C-512E-8B4C-AAE1-8A00FF9C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112D4-40C4-7040-A52E-02D7EF15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5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E02F-EC15-994B-A9F8-88154AE1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0742B-9D40-ED4C-BFBA-A28AC429A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EED5-8478-3F47-AA66-10A50DAE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F7D96-185D-824C-8086-851A5F53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F34A-996E-2247-8B1B-DEF28397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26ECB-1B10-214E-83F4-D13DD7831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D7AF6-126D-1A4D-ADD1-99E1100A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8828-A3B9-764B-B823-EA337759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BCCF5-2A48-584F-B4A5-16A46B54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0D0E-8524-9A4E-B415-1CC85291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EF62-673C-CF43-ABA4-54E60C3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8E15-5756-564F-8495-3C7CD006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68C07-C2BC-744E-AF73-D545A3D2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83A65-F948-954A-A7B9-1637223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5CE6F-E1CC-3345-8FA2-180876F2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7AD0ED3-52C5-F743-B6CA-CE0908213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2572" r="4531" b="3"/>
          <a:stretch/>
        </p:blipFill>
        <p:spPr>
          <a:xfrm>
            <a:off x="11076972" y="0"/>
            <a:ext cx="1030147" cy="102849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5555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0768-D100-4E40-A974-74F54B9B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76D59-4C0F-544D-8BA8-89ECF6E3B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976F3-0125-FB4F-B89B-448BD83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1369-F83C-194A-9AF7-7757869F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1561C-74FC-B84C-A9C1-CCA32D35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017362C-4431-964D-8F5A-AAA780DD7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2572" r="4531" b="3"/>
          <a:stretch/>
        </p:blipFill>
        <p:spPr>
          <a:xfrm>
            <a:off x="10279440" y="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2837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D8EF-AE84-B445-9E0A-87804999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9775-CF4E-D341-B259-355E530DD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C8819-91FD-1A4F-B477-98285608E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3E909-27CC-E243-812C-415AFA36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51F9A-E9E7-7742-8BEA-2607CEE9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7ED6-0761-3A4D-8F2B-A1A1075E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8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1503-BA29-FD40-B65A-375B066B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AA640-F372-5441-9D0D-1A07A7788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DCF5-16DA-E64E-8E60-A9A39C305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FCE3A-F5E0-9F48-9E0C-6E0816367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D9470-D0C4-404E-8E15-CAB2A59C7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05CAA-0720-EF44-BF3E-DFA2E478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A5E85-0D92-C34F-8A6C-C9B9A2A8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58395-C91F-394C-977E-700D6A19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9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BEBD-9293-7B45-B7D0-9EDAD4BC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2D08E-4792-4D4A-A3DD-C8B93E90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CA473-58A3-8D40-9350-77A6FB28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6AD18-A648-564E-93F4-3F4879F3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E6568D2-6ACA-154A-A737-FD7EF6C7E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2572" r="4531" b="3"/>
          <a:stretch/>
        </p:blipFill>
        <p:spPr>
          <a:xfrm>
            <a:off x="11076972" y="0"/>
            <a:ext cx="1030147" cy="102849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002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9E5A3-0D16-9A4F-BD8E-A5BDE38A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D23DA-1191-C94E-A158-C5EC34A3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79CDE-99EB-934D-A667-1FB18C7F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A962-D92B-D948-ADD8-7155BFC1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8D04-94E0-1D4F-BDF5-DE861FE7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44DD0-F242-3542-A71E-7E02FC536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76900-D9DD-CB40-9C24-9589F271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9FC9C-8363-7D46-9021-F6E541E9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E4349-FF3D-034F-BFAD-16E90CEB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807D-BBE2-F149-BDD5-D629C185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CA570-060D-FB4F-9FA7-C1F167DA5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150D9-6EB3-7942-9738-1C48312AD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7BA70-3E84-6C48-8506-3383EC78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5EBA9-7B2E-C246-8D54-D2AC058E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F1C7C-2253-BD4B-A7CB-932CB75E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92344-F069-3944-B6E3-73A5F7BE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C3A32-BF42-D346-A855-020E4A3D5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C1641-9984-2142-B961-7C04C6741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3195-6013-554E-BDE3-DACE6E9B83E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2F87C-02CB-6E40-BE48-39319F124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AE639-141C-0041-BDD9-9F6E4D50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E0D9D43-99CC-A341-8E09-4E880BD0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/>
          </a:blip>
          <a:srcRect l="2572" r="4531" b="3"/>
          <a:stretch/>
        </p:blipFill>
        <p:spPr>
          <a:xfrm>
            <a:off x="11076972" y="0"/>
            <a:ext cx="1030147" cy="102849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12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0_tdr_talk\0access_papers\main  paper\rebuttal\final\SMC blocks 2019_3.png">
            <a:extLst>
              <a:ext uri="{FF2B5EF4-FFF2-40B4-BE49-F238E27FC236}">
                <a16:creationId xmlns:a16="http://schemas.microsoft.com/office/drawing/2014/main" id="{7973D829-E983-AA4B-A4C5-0A7FD400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45" y="315155"/>
            <a:ext cx="7813491" cy="55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2E6456-C96C-2C48-8FC8-147E47142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1" y="5857662"/>
            <a:ext cx="808263" cy="80439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BE1EEF-76E2-9A4B-8802-A062728CB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052" y="5948889"/>
            <a:ext cx="1029606" cy="569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E564CA-3C52-8348-A476-8DEE167FE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857" y="5985487"/>
            <a:ext cx="1910246" cy="411576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D28A785-C838-AB41-B7CF-28597C129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74" y="235858"/>
            <a:ext cx="3914963" cy="3627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7D52E9-2B79-E64A-BEEB-2BF1CC15E065}"/>
              </a:ext>
            </a:extLst>
          </p:cNvPr>
          <p:cNvSpPr/>
          <p:nvPr/>
        </p:nvSpPr>
        <p:spPr>
          <a:xfrm>
            <a:off x="4698609" y="4970119"/>
            <a:ext cx="2560320" cy="614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49138-5D0D-4B41-97C6-86DFE7B2DFE3}"/>
              </a:ext>
            </a:extLst>
          </p:cNvPr>
          <p:cNvSpPr txBox="1"/>
          <p:nvPr/>
        </p:nvSpPr>
        <p:spPr>
          <a:xfrm>
            <a:off x="225875" y="3888383"/>
            <a:ext cx="4845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NMCPs</a:t>
            </a:r>
            <a:r>
              <a:rPr lang="en-US" sz="1400" dirty="0"/>
              <a:t> from </a:t>
            </a:r>
            <a:r>
              <a:rPr lang="en-GB" sz="1400" dirty="0"/>
              <a:t>Benin, Burkina Faso, Cameroon, Chad, The Gambia, Ghana, Guinea, Guinea Bissau, Mali, Senegal, Niger, Nigeria and Togo</a:t>
            </a:r>
            <a:endParaRPr lang="en-US" sz="1400" dirty="0"/>
          </a:p>
          <a:p>
            <a:r>
              <a:rPr lang="en-US" sz="1400" b="1" dirty="0"/>
              <a:t>University of </a:t>
            </a:r>
            <a:r>
              <a:rPr lang="en-US" sz="1400" b="1" dirty="0" err="1"/>
              <a:t>Thies</a:t>
            </a:r>
            <a:r>
              <a:rPr lang="en-US" sz="1400" b="1" dirty="0"/>
              <a:t> : </a:t>
            </a:r>
            <a:r>
              <a:rPr lang="en-US" sz="1400" dirty="0"/>
              <a:t>Jean Louis Ndiaye, Ibrahima Mbaye, Amadou Seck, Ndeye Fatou Diop</a:t>
            </a:r>
          </a:p>
          <a:p>
            <a:r>
              <a:rPr lang="en-US" sz="1400" b="1" dirty="0"/>
              <a:t>LSHTM:</a:t>
            </a:r>
            <a:r>
              <a:rPr lang="en-US" sz="1400" dirty="0"/>
              <a:t> Paul Milligan, Susana Scott, Paul Snell, Lucy Bell</a:t>
            </a:r>
          </a:p>
          <a:p>
            <a:r>
              <a:rPr lang="en-US" sz="1400" b="1" dirty="0"/>
              <a:t>WHO/TDR : </a:t>
            </a:r>
            <a:r>
              <a:rPr lang="en-US" sz="1400" dirty="0"/>
              <a:t>Corinne </a:t>
            </a:r>
            <a:r>
              <a:rPr lang="en-US" sz="1400" dirty="0" err="1"/>
              <a:t>Merle,</a:t>
            </a:r>
            <a:r>
              <a:rPr lang="en-US" sz="1400" dirty="0"/>
              <a:t> Nines Lima</a:t>
            </a:r>
          </a:p>
          <a:p>
            <a:r>
              <a:rPr lang="en-US" sz="1400" b="1" dirty="0"/>
              <a:t>MMV :</a:t>
            </a:r>
            <a:r>
              <a:rPr lang="en-US" sz="1400" dirty="0"/>
              <a:t> Andre Tchouatieu, Abena Poku-Awuku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76471-8F51-D54A-AC56-CA27172BA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2980" y="49362"/>
            <a:ext cx="1244600" cy="111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36532-25CF-4244-8A68-D79A37C77A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9168" y="5857662"/>
            <a:ext cx="19685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07" y="32015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Others countries : Gambia, Cameroon, Guinea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Bissao,Senegal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Togo, Mauritania  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0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Cameroon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best options to increase the impact of SMC on malaria morbidity and mortality (waiting for Ethical approval)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Adherence to the SMC treatment 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Guinea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Bissao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SMC impact on malaria incidence in 3 regions: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Bafata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Tomball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Mechanistic model for a cost-effective evaluation of SMC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Economic evaluation of DOT 3 days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Togo (and Mauritania)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identification of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questions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4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Others activities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982D3AE-BA71-1E48-B1B6-380B3559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905" y="1825625"/>
            <a:ext cx="8999095" cy="4667250"/>
          </a:xfrm>
        </p:spPr>
        <p:txBody>
          <a:bodyPr>
            <a:normAutofit/>
          </a:bodyPr>
          <a:lstStyle/>
          <a:p>
            <a:pPr marL="342900" indent="-342900" algn="just" defTabSz="180000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</a:rPr>
              <a:t>Support to countries for facilitating the training for community drug distributors. </a:t>
            </a:r>
            <a:r>
              <a:rPr lang="en-US" sz="2400" b="1" dirty="0">
                <a:latin typeface="Arial Narrow" panose="020B0606020202030204" pitchFamily="34" charset="0"/>
              </a:rPr>
              <a:t>Development of short videos posted on YouTube.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 defTabSz="180000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  <a:cs typeface="Calibri" panose="020F0502020204030204" pitchFamily="34" charset="0"/>
              </a:rPr>
              <a:t>Support to the countries to </a:t>
            </a:r>
            <a:r>
              <a:rPr lang="en-US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evaluate the impact of COVID-19 on SMC delivery. </a:t>
            </a:r>
            <a:r>
              <a:rPr lang="en-US" sz="2400" dirty="0">
                <a:latin typeface="Arial Narrow" panose="020B0606020202030204" pitchFamily="34" charset="0"/>
                <a:cs typeface="Calibri" panose="020F0502020204030204" pitchFamily="34" charset="0"/>
              </a:rPr>
              <a:t>Survey conducted in 13 countries</a:t>
            </a:r>
          </a:p>
          <a:p>
            <a:pPr marL="342900" indent="-342900" algn="just" defTabSz="180000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  <a:cs typeface="Calibri" panose="020F0502020204030204" pitchFamily="34" charset="0"/>
              </a:rPr>
              <a:t>Technical support: </a:t>
            </a:r>
            <a:r>
              <a:rPr lang="en-US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visits</a:t>
            </a:r>
            <a:r>
              <a:rPr lang="en-US" sz="2400" dirty="0">
                <a:latin typeface="Arial Narrow" panose="020B0606020202030204" pitchFamily="34" charset="0"/>
                <a:cs typeface="Calibri" panose="020F0502020204030204" pitchFamily="34" charset="0"/>
              </a:rPr>
              <a:t> by PMT members to </a:t>
            </a:r>
            <a:r>
              <a:rPr lang="en-US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Guinea</a:t>
            </a:r>
            <a:r>
              <a:rPr lang="en-US" sz="2400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Bissau</a:t>
            </a:r>
            <a:r>
              <a:rPr lang="en-US" sz="2400" dirty="0">
                <a:latin typeface="Arial Narrow" panose="020B0606020202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Nigeria</a:t>
            </a:r>
          </a:p>
          <a:p>
            <a:pPr marL="342900" indent="-342900" algn="just" defTabSz="180000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</a:rPr>
              <a:t>Workshop on Qualitative research:  Introduction to basic principles and methods of data collection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just" defTabSz="180000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</a:rPr>
              <a:t>Webinar : Introduction of RTS/S vaccine for malaria</a:t>
            </a:r>
          </a:p>
          <a:p>
            <a:pPr marL="342900" indent="-342900" algn="just" defTabSz="180000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</a:rPr>
              <a:t>Plans to visit Chad and Togo </a:t>
            </a:r>
          </a:p>
          <a:p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6987C-C824-4F5E-A96E-7A5D8CFD7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96" y="1026938"/>
            <a:ext cx="292633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F0CDC-D7C1-0042-8AEA-AB33B5C2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231" y="116454"/>
            <a:ext cx="736399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        Next steps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B4B1CA-69A0-134C-89C5-731E5BAE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" r="4600" b="-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3778B-E320-47C8-98FB-103B0F954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6" r="27722" b="-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6346-1C2C-E24D-B6D3-DB2D8152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0" y="1442017"/>
            <a:ext cx="7616612" cy="4856005"/>
          </a:xfrm>
        </p:spPr>
        <p:txBody>
          <a:bodyPr>
            <a:noAutofit/>
          </a:bodyPr>
          <a:lstStyle/>
          <a:p>
            <a:r>
              <a:rPr lang="en-GB" sz="2200" b="1" dirty="0">
                <a:latin typeface="Arial Narrow" panose="020B0606020202030204" pitchFamily="34" charset="0"/>
              </a:rPr>
              <a:t>Q2 2022: Continued assessment of the capacity building needs</a:t>
            </a:r>
          </a:p>
          <a:p>
            <a:endParaRPr lang="en-GB" sz="2200" dirty="0">
              <a:latin typeface="Arial Narrow" panose="020B0606020202030204" pitchFamily="34" charset="0"/>
            </a:endParaRPr>
          </a:p>
          <a:p>
            <a:r>
              <a:rPr lang="en-GB" sz="2200" b="1" dirty="0">
                <a:latin typeface="Arial Narrow" panose="020B0606020202030204" pitchFamily="34" charset="0"/>
              </a:rPr>
              <a:t>Q2-Q4 2022: conduct of a training programme </a:t>
            </a:r>
            <a:r>
              <a:rPr lang="en-GB" sz="2200" dirty="0">
                <a:latin typeface="Arial Narrow" panose="020B0606020202030204" pitchFamily="34" charset="0"/>
              </a:rPr>
              <a:t>for strengthening NMPs capacities for OR/IR based on the needs assessment done</a:t>
            </a:r>
          </a:p>
          <a:p>
            <a:endParaRPr lang="en-GB" sz="2200" dirty="0">
              <a:latin typeface="Arial Narrow" panose="020B0606020202030204" pitchFamily="34" charset="0"/>
            </a:endParaRPr>
          </a:p>
          <a:p>
            <a:r>
              <a:rPr lang="en-GB" sz="2200" b="1" dirty="0">
                <a:latin typeface="Arial Narrow" panose="020B0606020202030204" pitchFamily="34" charset="0"/>
              </a:rPr>
              <a:t>Q2 2022: </a:t>
            </a:r>
            <a:r>
              <a:rPr lang="en-GB" sz="2200" dirty="0">
                <a:latin typeface="Arial Narrow" panose="020B0606020202030204" pitchFamily="34" charset="0"/>
              </a:rPr>
              <a:t>conduct in collaboration with Global Malaria programme of a workshop for: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200" b="1" dirty="0">
                <a:latin typeface="Arial Narrow" panose="020B0606020202030204" pitchFamily="34" charset="0"/>
              </a:rPr>
              <a:t>Evaluating the quality of the data collected </a:t>
            </a:r>
            <a:r>
              <a:rPr lang="en-GB" sz="2200" dirty="0">
                <a:latin typeface="Arial Narrow" panose="020B0606020202030204" pitchFamily="34" charset="0"/>
              </a:rPr>
              <a:t>programmatically in DIHS2 or other surveillance system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200" b="1" dirty="0">
                <a:latin typeface="Arial Narrow" panose="020B0606020202030204" pitchFamily="34" charset="0"/>
              </a:rPr>
              <a:t>measuring and understanding how to analyse key indicators to better inform SMC implementation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6875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F0CDC-D7C1-0042-8AEA-AB33B5C2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5"/>
            <a:ext cx="7363990" cy="8592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        Next steps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B4B1CA-69A0-134C-89C5-731E5BAE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" r="4600" b="-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3778B-E320-47C8-98FB-103B0F954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6" r="27722" b="-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6346-1C2C-E24D-B6D3-DB2D8152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046" y="1593986"/>
            <a:ext cx="7590486" cy="465848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Country projects</a:t>
            </a:r>
          </a:p>
          <a:p>
            <a:pPr lvl="1" algn="just"/>
            <a:r>
              <a:rPr lang="en-US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Finalization of the development of research projects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for the 2022 SMC campaigns</a:t>
            </a:r>
          </a:p>
          <a:p>
            <a:pPr lvl="1" algn="just"/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Support countries for </a:t>
            </a:r>
            <a:r>
              <a:rPr lang="en-US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analyzing the results 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of ongoing research projects</a:t>
            </a:r>
          </a:p>
          <a:p>
            <a:pPr lvl="1" algn="just"/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Encourage countries to </a:t>
            </a:r>
            <a:r>
              <a:rPr lang="en-US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seek support for coverage surveys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, and other activities beyond the budget of the project </a:t>
            </a:r>
          </a:p>
          <a:p>
            <a:pPr algn="just"/>
            <a:r>
              <a:rPr lang="en-US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Combining SMC with effective interventions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to improve its impact </a:t>
            </a:r>
          </a:p>
          <a:p>
            <a:pPr lvl="1" algn="just"/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RTSS vaccine </a:t>
            </a:r>
          </a:p>
          <a:p>
            <a:pPr lvl="1" algn="just"/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Transmission blocking drugs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5819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41B5B38-6130-B34A-BF17-BC496F3BC6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90" y="346167"/>
            <a:ext cx="1650533" cy="158894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65B536B-F3B5-5740-A1D2-7251BDA56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08" y="608741"/>
            <a:ext cx="3251032" cy="1022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E564CA-3C52-8348-A476-8DEE167FE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106" y="764753"/>
            <a:ext cx="3286884" cy="708181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D28A785-C838-AB41-B7CF-28597C129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588" y="2639045"/>
            <a:ext cx="1713136" cy="158893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BE1EEF-76E2-9A4B-8802-A062728CB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99" y="4930536"/>
            <a:ext cx="2864550" cy="158266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BA0FEE6-672F-7849-A6B0-7D335CB9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746" y="2298837"/>
            <a:ext cx="4060313" cy="23121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NMCP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: Benin, Burkina Faso,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Cameroon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Chad, Ghana,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Gambia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Guinea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Guinea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Bissau, Mali, Niger, Nigeria,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Senegal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Togo and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Mauritania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2E6456-C96C-2C48-8FC8-147E471422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829" y="2992379"/>
            <a:ext cx="3179408" cy="316351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20742" y="5447212"/>
            <a:ext cx="39317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!!!!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067D-B891-0642-A952-EDAB63EA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0813"/>
            <a:ext cx="598714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Objectives of OPT-SMC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14A8-7A5D-9B40-B9E0-582034DE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7209"/>
            <a:ext cx="5588419" cy="467791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Strengthening the capacities </a:t>
            </a:r>
            <a:r>
              <a:rPr lang="en-US" sz="2400" dirty="0">
                <a:latin typeface="Arial Narrow" panose="020B0606020202030204" pitchFamily="34" charset="0"/>
              </a:rPr>
              <a:t>of the NMPs implementing SMC: </a:t>
            </a:r>
          </a:p>
          <a:p>
            <a:pPr marL="800100" lvl="1" indent="-342900" defTabSz="180000">
              <a:spcAft>
                <a:spcPts val="600"/>
              </a:spcAft>
              <a:buFontTx/>
              <a:buChar char="-"/>
            </a:pPr>
            <a:r>
              <a:rPr lang="en-US" dirty="0">
                <a:latin typeface="Arial Narrow" panose="020B0606020202030204" pitchFamily="34" charset="0"/>
              </a:rPr>
              <a:t>To define research priorities for </a:t>
            </a:r>
            <a:r>
              <a:rPr lang="en-US" b="1" dirty="0">
                <a:latin typeface="Arial Narrow" panose="020B0606020202030204" pitchFamily="34" charset="0"/>
              </a:rPr>
              <a:t>optimizing SMC effectiveness</a:t>
            </a:r>
          </a:p>
          <a:p>
            <a:pPr marL="800100" lvl="1" indent="-342900" defTabSz="180000">
              <a:spcAft>
                <a:spcPts val="600"/>
              </a:spcAft>
              <a:buFontTx/>
              <a:buChar char="-"/>
            </a:pPr>
            <a:endParaRPr lang="en-US" b="1" dirty="0">
              <a:latin typeface="Arial Narrow" panose="020B0606020202030204" pitchFamily="34" charset="0"/>
            </a:endParaRPr>
          </a:p>
          <a:p>
            <a:pPr marL="800100" lvl="1" indent="-342900" defTabSz="180000">
              <a:spcAft>
                <a:spcPts val="600"/>
              </a:spcAft>
              <a:buFontTx/>
              <a:buChar char="-"/>
            </a:pPr>
            <a:r>
              <a:rPr lang="en-US" dirty="0">
                <a:latin typeface="Arial Narrow" panose="020B0606020202030204" pitchFamily="34" charset="0"/>
              </a:rPr>
              <a:t>for </a:t>
            </a:r>
            <a:r>
              <a:rPr lang="en-US" b="1" dirty="0">
                <a:latin typeface="Arial Narrow" panose="020B0606020202030204" pitchFamily="34" charset="0"/>
              </a:rPr>
              <a:t>conducting IR/OR projects </a:t>
            </a:r>
            <a:r>
              <a:rPr lang="en-US" dirty="0">
                <a:latin typeface="Arial Narrow" panose="020B0606020202030204" pitchFamily="34" charset="0"/>
              </a:rPr>
              <a:t>for improving SMC effectiveness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 Narrow" panose="020B0606020202030204" pitchFamily="34" charset="0"/>
              </a:rPr>
              <a:t>Promote inter-country collaboration, sharing of information and expertise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60656-D8EF-40FF-873A-E0EBFE9D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19" y="6749"/>
            <a:ext cx="5765381" cy="62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5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3" y="345810"/>
            <a:ext cx="564396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Activities conducted so far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CE57-CF28-E24B-BD4A-84DF0693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1825625"/>
            <a:ext cx="575215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Kick off meetings:  19</a:t>
            </a:r>
            <a:r>
              <a:rPr lang="en-US" sz="2400" baseline="30000" dirty="0">
                <a:latin typeface="Arial Narrow" panose="020B0606020202030204" pitchFamily="34" charset="0"/>
              </a:rPr>
              <a:t>th</a:t>
            </a:r>
            <a:r>
              <a:rPr lang="en-US" sz="2400" dirty="0">
                <a:latin typeface="Arial Narrow" panose="020B0606020202030204" pitchFamily="34" charset="0"/>
              </a:rPr>
              <a:t> and 20</a:t>
            </a:r>
            <a:r>
              <a:rPr lang="en-US" sz="2400" baseline="30000" dirty="0">
                <a:latin typeface="Arial Narrow" panose="020B0606020202030204" pitchFamily="34" charset="0"/>
              </a:rPr>
              <a:t>th</a:t>
            </a:r>
            <a:r>
              <a:rPr lang="en-US" sz="2400" dirty="0">
                <a:latin typeface="Arial Narrow" panose="020B0606020202030204" pitchFamily="34" charset="0"/>
              </a:rPr>
              <a:t> May 2020 (all NMCP teams attended)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Catch up meeting every 1-2 months with project team and NMCPs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Communication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Communication at  ASTMH conference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Participation in EDCTP Forum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NMCP WhatsApp group 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1-1 regular calls to each country NMCP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Development of logo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Development of website 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Quarterly newsletters sent to all NMCPs 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46A82-92DF-6A40-9643-CE0B9CDB2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" r="2803" b="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44E49-1266-4261-9E17-A65E420F1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78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829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Research projects already funded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CE57-CF28-E24B-BD4A-84DF0693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GUINEA 1 : </a:t>
            </a:r>
            <a:r>
              <a:rPr lang="en-US" sz="2400" dirty="0">
                <a:latin typeface="Arial Narrow" panose="020B0606020202030204" pitchFamily="34" charset="0"/>
              </a:rPr>
              <a:t>Adapting delivery to reach children in mining areas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GUINEA 2</a:t>
            </a:r>
            <a:r>
              <a:rPr lang="en-US" sz="2400" dirty="0">
                <a:latin typeface="Arial Narrow" panose="020B0606020202030204" pitchFamily="34" charset="0"/>
              </a:rPr>
              <a:t> : implementation of recommendations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GHANA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: </a:t>
            </a:r>
            <a:r>
              <a:rPr lang="en-US" sz="2400" dirty="0">
                <a:latin typeface="Arial Narrow" panose="020B0606020202030204" pitchFamily="34" charset="0"/>
              </a:rPr>
              <a:t>Assessing Coverage of Seasonal Malaria Chemoprevention Among Children 3-59 months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BENIN : </a:t>
            </a:r>
            <a:r>
              <a:rPr lang="en-US" sz="2400" dirty="0">
                <a:latin typeface="Arial Narrow" panose="020B0606020202030204" pitchFamily="34" charset="0"/>
              </a:rPr>
              <a:t>A case-control study to assess the efficacy of SMC in children aged 3-59 months in the Municipalities of </a:t>
            </a:r>
            <a:r>
              <a:rPr lang="en-US" sz="2400" dirty="0" err="1">
                <a:latin typeface="Arial Narrow" panose="020B0606020202030204" pitchFamily="34" charset="0"/>
              </a:rPr>
              <a:t>Malanville-Karimama</a:t>
            </a:r>
            <a:r>
              <a:rPr lang="en-US" sz="2400" dirty="0">
                <a:latin typeface="Arial Narrow" panose="020B0606020202030204" pitchFamily="34" charset="0"/>
              </a:rPr>
              <a:t> and Kandi-</a:t>
            </a:r>
            <a:r>
              <a:rPr lang="en-US" sz="2400" dirty="0" err="1">
                <a:latin typeface="Arial Narrow" panose="020B0606020202030204" pitchFamily="34" charset="0"/>
              </a:rPr>
              <a:t>Gogounou</a:t>
            </a:r>
            <a:r>
              <a:rPr lang="en-US" sz="2400" dirty="0">
                <a:latin typeface="Arial Narrow" panose="020B0606020202030204" pitchFamily="34" charset="0"/>
              </a:rPr>
              <a:t>-</a:t>
            </a:r>
            <a:r>
              <a:rPr lang="en-US" sz="2400" dirty="0" err="1">
                <a:latin typeface="Arial Narrow" panose="020B0606020202030204" pitchFamily="34" charset="0"/>
              </a:rPr>
              <a:t>Segbana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NIGERIA : </a:t>
            </a:r>
            <a:r>
              <a:rPr lang="en-US" sz="2400" dirty="0">
                <a:latin typeface="Arial Narrow" panose="020B0606020202030204" pitchFamily="34" charset="0"/>
              </a:rPr>
              <a:t>Facilitators and barriers to the uptake of Seasonal Malaria Chemoprevention </a:t>
            </a:r>
            <a:r>
              <a:rPr lang="en-US" sz="2400" dirty="0" err="1">
                <a:latin typeface="Arial Narrow" panose="020B0606020202030204" pitchFamily="34" charset="0"/>
              </a:rPr>
              <a:t>Programme</a:t>
            </a:r>
            <a:r>
              <a:rPr lang="en-US" sz="2400" dirty="0">
                <a:latin typeface="Arial Narrow" panose="020B0606020202030204" pitchFamily="34" charset="0"/>
              </a:rPr>
              <a:t> in Nigeria: a mixed method  approach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sz="16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884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Research projects about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CE57-CF28-E24B-BD4A-84DF0693A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600" dirty="0"/>
              <a:t>	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1235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MALI  </a:t>
            </a:r>
            <a:r>
              <a:rPr lang="en-US" sz="2400" dirty="0">
                <a:latin typeface="Arial Narrow" panose="020B0606020202030204" pitchFamily="34" charset="0"/>
              </a:rPr>
              <a:t>Evaluation of the quality of drug administration (SPAQ) of SMC to children aged 3 to 59 months using three approaches in the </a:t>
            </a:r>
            <a:r>
              <a:rPr lang="en-US" sz="2400" dirty="0" err="1">
                <a:latin typeface="Arial Narrow" panose="020B0606020202030204" pitchFamily="34" charset="0"/>
              </a:rPr>
              <a:t>Dioila</a:t>
            </a:r>
            <a:r>
              <a:rPr lang="en-US" sz="2400" dirty="0">
                <a:latin typeface="Arial Narrow" panose="020B0606020202030204" pitchFamily="34" charset="0"/>
              </a:rPr>
              <a:t> health district, </a:t>
            </a:r>
            <a:r>
              <a:rPr lang="en-US" sz="2400" dirty="0" err="1">
                <a:latin typeface="Arial Narrow" panose="020B0606020202030204" pitchFamily="34" charset="0"/>
              </a:rPr>
              <a:t>Koulikoro</a:t>
            </a:r>
            <a:r>
              <a:rPr lang="en-US" sz="2400" dirty="0">
                <a:latin typeface="Arial Narrow" panose="020B0606020202030204" pitchFamily="34" charset="0"/>
              </a:rPr>
              <a:t> region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4"/>
            <a:ext cx="10704226" cy="4785037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Key research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rial Narrow" panose="020B0606020202030204" pitchFamily="34" charset="0"/>
              </a:rPr>
              <a:t>Reducing the operational cost of SMC,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rial Narrow" panose="020B0606020202030204" pitchFamily="34" charset="0"/>
              </a:rPr>
              <a:t>Improving SMC treatment adherence</a:t>
            </a:r>
          </a:p>
          <a:p>
            <a:r>
              <a:rPr lang="en-GB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Methods : </a:t>
            </a:r>
            <a:r>
              <a:rPr lang="en-GB" sz="2000" dirty="0">
                <a:latin typeface="Arial Narrow" panose="020B0606020202030204" pitchFamily="34" charset="0"/>
              </a:rPr>
              <a:t>Comparison of 3 approaches and estimate protective efficacy</a:t>
            </a:r>
          </a:p>
          <a:p>
            <a:pPr lvl="2"/>
            <a:r>
              <a:rPr lang="en-GB" dirty="0">
                <a:latin typeface="Arial Narrow" panose="020B0606020202030204" pitchFamily="34" charset="0"/>
              </a:rPr>
              <a:t>Routine SMC (1st dose given by CHW – Doses 2 and 3 given by caregivers)</a:t>
            </a:r>
          </a:p>
          <a:p>
            <a:pPr lvl="2"/>
            <a:r>
              <a:rPr lang="en-GB" dirty="0">
                <a:latin typeface="Arial Narrow" panose="020B0606020202030204" pitchFamily="34" charset="0"/>
              </a:rPr>
              <a:t>SMC - DOT  (3 doses Directly observed treatment by CHW)</a:t>
            </a:r>
          </a:p>
          <a:p>
            <a:pPr lvl="2"/>
            <a:r>
              <a:rPr lang="en-GB" dirty="0">
                <a:latin typeface="Arial Narrow" panose="020B0606020202030204" pitchFamily="34" charset="0"/>
              </a:rPr>
              <a:t>SMC Plus (1st dose given by CHW – Doses 2 and 3 given by caregivers followed up by volunteers 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Data collection : </a:t>
            </a:r>
          </a:p>
          <a:p>
            <a:pPr lvl="2"/>
            <a:r>
              <a:rPr lang="en-GB" dirty="0">
                <a:latin typeface="Arial Narrow" panose="020B0606020202030204" pitchFamily="34" charset="0"/>
              </a:rPr>
              <a:t>Community Qualitative Survey (focus groups, in-depth interviews etc.)</a:t>
            </a:r>
          </a:p>
          <a:p>
            <a:pPr lvl="2"/>
            <a:r>
              <a:rPr lang="en-GB" dirty="0">
                <a:latin typeface="Arial Narrow" panose="020B0606020202030204" pitchFamily="34" charset="0"/>
              </a:rPr>
              <a:t>Quantitative study : data collection before and after strategies implementation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Study site : </a:t>
            </a:r>
            <a:r>
              <a:rPr lang="en-GB" sz="2000" dirty="0">
                <a:latin typeface="Arial Narrow" panose="020B0606020202030204" pitchFamily="34" charset="0"/>
              </a:rPr>
              <a:t>Health District of </a:t>
            </a:r>
            <a:r>
              <a:rPr lang="en-GB" sz="2000" dirty="0" err="1">
                <a:latin typeface="Arial Narrow" panose="020B0606020202030204" pitchFamily="34" charset="0"/>
              </a:rPr>
              <a:t>Dioila</a:t>
            </a:r>
            <a:r>
              <a:rPr lang="en-GB" sz="2000" dirty="0">
                <a:latin typeface="Arial Narrow" panose="020B0606020202030204" pitchFamily="34" charset="0"/>
              </a:rPr>
              <a:t> / Region </a:t>
            </a:r>
            <a:r>
              <a:rPr lang="en-GB" sz="2000" dirty="0" err="1">
                <a:latin typeface="Arial Narrow" panose="020B0606020202030204" pitchFamily="34" charset="0"/>
              </a:rPr>
              <a:t>Koulikoro</a:t>
            </a:r>
            <a:endParaRPr lang="en-GB" sz="20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Research collaborators : </a:t>
            </a:r>
            <a:r>
              <a:rPr lang="fr-CH" sz="2000" dirty="0">
                <a:latin typeface="Arial Narrow" panose="020B0606020202030204" pitchFamily="34" charset="0"/>
              </a:rPr>
              <a:t>Malaria </a:t>
            </a:r>
            <a:r>
              <a:rPr lang="fr-CH" sz="2000" dirty="0" err="1">
                <a:latin typeface="Arial Narrow" panose="020B0606020202030204" pitchFamily="34" charset="0"/>
              </a:rPr>
              <a:t>Research</a:t>
            </a:r>
            <a:r>
              <a:rPr lang="fr-CH" sz="2000" dirty="0">
                <a:latin typeface="Arial Narrow" panose="020B0606020202030204" pitchFamily="34" charset="0"/>
              </a:rPr>
              <a:t> and Training Center (MRTC) </a:t>
            </a:r>
            <a:endParaRPr lang="en-GB" sz="20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Ethics approval </a:t>
            </a:r>
            <a:r>
              <a:rPr lang="en-GB" sz="2000" dirty="0">
                <a:latin typeface="Arial Narrow" panose="020B0606020202030204" pitchFamily="34" charset="0"/>
              </a:rPr>
              <a:t>: obtained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Study status </a:t>
            </a:r>
            <a:r>
              <a:rPr lang="en-GB" sz="2000" dirty="0">
                <a:latin typeface="Arial Narrow" panose="020B0606020202030204" pitchFamily="34" charset="0"/>
              </a:rPr>
              <a:t>: start with 2022 SMC campaign if ECOWAS embargo ended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622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NIGER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Adapting the target groups for Seasonal Malaria Chemoprevention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CE57-CF28-E24B-BD4A-84DF0693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8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Research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rial Narrow" panose="020B0606020202030204" pitchFamily="34" charset="0"/>
              </a:rPr>
              <a:t>What is the real SMC impact on Malaria morbidity and mortality?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rial Narrow" panose="020B0606020202030204" pitchFamily="34" charset="0"/>
              </a:rPr>
              <a:t>Is is relevant to target older age range 5-10 years old?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Methods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5-year retrospective study of malaria morbidity</a:t>
            </a:r>
            <a:r>
              <a:rPr lang="en-GB" sz="2000" dirty="0">
                <a:latin typeface="Arial Narrow" panose="020B0606020202030204" pitchFamily="34" charset="0"/>
              </a:rPr>
              <a:t> and mortality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Prospective studies in pilot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Study site 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rial Narrow" panose="020B0606020202030204" pitchFamily="34" charset="0"/>
              </a:rPr>
              <a:t>5 Health Districts (</a:t>
            </a:r>
            <a:r>
              <a:rPr lang="fr-FR" sz="2000" dirty="0">
                <a:latin typeface="Arial Narrow" panose="020B0606020202030204" pitchFamily="34" charset="0"/>
              </a:rPr>
              <a:t>Niamey V, </a:t>
            </a:r>
            <a:r>
              <a:rPr lang="fr-FR" sz="2000" dirty="0" err="1">
                <a:latin typeface="Arial Narrow" panose="020B0606020202030204" pitchFamily="34" charset="0"/>
              </a:rPr>
              <a:t>Balleyara</a:t>
            </a:r>
            <a:r>
              <a:rPr lang="fr-FR" sz="2000" dirty="0"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</a:rPr>
              <a:t>Dakoro</a:t>
            </a:r>
            <a:r>
              <a:rPr lang="fr-FR" sz="2000" dirty="0"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</a:rPr>
              <a:t>Magaria</a:t>
            </a:r>
            <a:r>
              <a:rPr lang="fr-FR" sz="2000" dirty="0">
                <a:latin typeface="Arial Narrow" panose="020B0606020202030204" pitchFamily="34" charset="0"/>
              </a:rPr>
              <a:t>, and </a:t>
            </a:r>
            <a:r>
              <a:rPr lang="fr-FR" sz="2000" dirty="0" err="1">
                <a:latin typeface="Arial Narrow" panose="020B0606020202030204" pitchFamily="34" charset="0"/>
              </a:rPr>
              <a:t>Boboye</a:t>
            </a:r>
            <a:r>
              <a:rPr lang="fr-FR" sz="2000" dirty="0">
                <a:latin typeface="Arial Narrow" panose="020B0606020202030204" pitchFamily="34" charset="0"/>
              </a:rPr>
              <a:t>)</a:t>
            </a:r>
            <a:endParaRPr lang="en-GB" sz="20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Research Collaborators : </a:t>
            </a:r>
            <a:r>
              <a:rPr lang="fr-CH" sz="2400" dirty="0">
                <a:latin typeface="Arial Narrow" panose="020B0606020202030204" pitchFamily="34" charset="0"/>
              </a:rPr>
              <a:t>CERMES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Ethics approval </a:t>
            </a:r>
            <a:r>
              <a:rPr lang="en-GB" sz="2400" dirty="0">
                <a:latin typeface="Arial Narrow" panose="020B0606020202030204" pitchFamily="34" charset="0"/>
              </a:rPr>
              <a:t>: Obtained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Study status </a:t>
            </a:r>
            <a:r>
              <a:rPr lang="en-GB" sz="2400" dirty="0">
                <a:latin typeface="Arial Narrow" panose="020B0606020202030204" pitchFamily="34" charset="0"/>
              </a:rPr>
              <a:t>: start planned before 2022 SMC campaign</a:t>
            </a:r>
          </a:p>
          <a:p>
            <a:pPr lvl="1"/>
            <a:endParaRPr lang="en-US" sz="12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061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BURKINA FASO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Evaluating the determinants for poor SMC coverage 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CE57-CF28-E24B-BD4A-84DF0693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94167" cy="5009915"/>
          </a:xfrm>
        </p:spPr>
        <p:txBody>
          <a:bodyPr anchor="ctr">
            <a:noAutofit/>
          </a:bodyPr>
          <a:lstStyle/>
          <a:p>
            <a:r>
              <a:rPr lang="en-GB" sz="2300" dirty="0">
                <a:solidFill>
                  <a:schemeClr val="accent1"/>
                </a:solidFill>
                <a:latin typeface="Arial Narrow" panose="020B0606020202030204" pitchFamily="34" charset="0"/>
              </a:rPr>
              <a:t>Key questions they want to address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300" dirty="0">
                <a:latin typeface="Arial Narrow" panose="020B0606020202030204" pitchFamily="34" charset="0"/>
              </a:rPr>
              <a:t>Improving SMC Coverage particularly in urban areas,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>
                <a:latin typeface="Arial Narrow" panose="020B0606020202030204" pitchFamily="34" charset="0"/>
              </a:rPr>
              <a:t>Understanding factors explained inequalities in SMC coverage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accent1"/>
                </a:solidFill>
                <a:latin typeface="Arial Narrow" panose="020B0606020202030204" pitchFamily="34" charset="0"/>
              </a:rPr>
              <a:t>Methods</a:t>
            </a:r>
          </a:p>
          <a:p>
            <a:pPr lvl="2"/>
            <a:r>
              <a:rPr lang="en-GB" sz="2300" dirty="0">
                <a:latin typeface="Arial Narrow" panose="020B0606020202030204" pitchFamily="34" charset="0"/>
              </a:rPr>
              <a:t>Qualitative Survey : semi-structured interviews and focus groups </a:t>
            </a:r>
          </a:p>
          <a:p>
            <a:pPr lvl="2"/>
            <a:r>
              <a:rPr lang="en-GB" sz="2300" dirty="0">
                <a:latin typeface="Arial Narrow" panose="020B0606020202030204" pitchFamily="34" charset="0"/>
              </a:rPr>
              <a:t>Quantitative study : coverage survey after each cycle and data from routine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accent1"/>
                </a:solidFill>
                <a:latin typeface="Arial Narrow" panose="020B0606020202030204" pitchFamily="34" charset="0"/>
              </a:rPr>
              <a:t>Study site :  </a:t>
            </a:r>
            <a:r>
              <a:rPr lang="en-GB" sz="2300" dirty="0">
                <a:latin typeface="Arial Narrow" panose="020B0606020202030204" pitchFamily="34" charset="0"/>
              </a:rPr>
              <a:t>8 Health Districts</a:t>
            </a:r>
          </a:p>
          <a:p>
            <a:pPr lvl="2"/>
            <a:r>
              <a:rPr lang="en-GB" sz="2300" dirty="0">
                <a:latin typeface="Arial Narrow" panose="020B0606020202030204" pitchFamily="34" charset="0"/>
              </a:rPr>
              <a:t>4 districts with lower coverage (</a:t>
            </a:r>
            <a:r>
              <a:rPr lang="fr-FR" sz="2300" dirty="0" err="1">
                <a:latin typeface="Arial Narrow" panose="020B0606020202030204" pitchFamily="34" charset="0"/>
              </a:rPr>
              <a:t>Boulmiougou</a:t>
            </a:r>
            <a:r>
              <a:rPr lang="fr-FR" sz="2300" dirty="0">
                <a:latin typeface="Arial Narrow" panose="020B0606020202030204" pitchFamily="34" charset="0"/>
              </a:rPr>
              <a:t>, </a:t>
            </a:r>
            <a:r>
              <a:rPr lang="fr-FR" sz="2300" dirty="0" err="1">
                <a:latin typeface="Arial Narrow" panose="020B0606020202030204" pitchFamily="34" charset="0"/>
              </a:rPr>
              <a:t>Signoghin</a:t>
            </a:r>
            <a:r>
              <a:rPr lang="fr-FR" sz="2300" dirty="0">
                <a:latin typeface="Arial Narrow" panose="020B0606020202030204" pitchFamily="34" charset="0"/>
              </a:rPr>
              <a:t>, </a:t>
            </a:r>
            <a:r>
              <a:rPr lang="fr-FR" sz="2300" dirty="0" err="1">
                <a:latin typeface="Arial Narrow" panose="020B0606020202030204" pitchFamily="34" charset="0"/>
              </a:rPr>
              <a:t>Bogodogo</a:t>
            </a:r>
            <a:r>
              <a:rPr lang="fr-FR" sz="2300" dirty="0">
                <a:latin typeface="Arial Narrow" panose="020B0606020202030204" pitchFamily="34" charset="0"/>
              </a:rPr>
              <a:t>, Do)</a:t>
            </a:r>
          </a:p>
          <a:p>
            <a:pPr lvl="2"/>
            <a:r>
              <a:rPr lang="fr-FR" sz="2300" dirty="0">
                <a:latin typeface="Arial Narrow" panose="020B0606020202030204" pitchFamily="34" charset="0"/>
              </a:rPr>
              <a:t>4 districts </a:t>
            </a:r>
            <a:r>
              <a:rPr lang="fr-FR" sz="2300" dirty="0" err="1">
                <a:latin typeface="Arial Narrow" panose="020B0606020202030204" pitchFamily="34" charset="0"/>
              </a:rPr>
              <a:t>with</a:t>
            </a:r>
            <a:r>
              <a:rPr lang="fr-FR" sz="2300" dirty="0">
                <a:latin typeface="Arial Narrow" panose="020B0606020202030204" pitchFamily="34" charset="0"/>
              </a:rPr>
              <a:t> high </a:t>
            </a:r>
            <a:r>
              <a:rPr lang="fr-FR" sz="2300" dirty="0" err="1">
                <a:latin typeface="Arial Narrow" panose="020B0606020202030204" pitchFamily="34" charset="0"/>
              </a:rPr>
              <a:t>coverage</a:t>
            </a:r>
            <a:r>
              <a:rPr lang="fr-FR" sz="2300" dirty="0">
                <a:latin typeface="Arial Narrow" panose="020B0606020202030204" pitchFamily="34" charset="0"/>
              </a:rPr>
              <a:t> (Koudougou, Ouahigouya, Dédougou et Banfora) </a:t>
            </a:r>
            <a:endParaRPr lang="en-GB" sz="23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accent1"/>
                </a:solidFill>
                <a:latin typeface="Arial Narrow" panose="020B0606020202030204" pitchFamily="34" charset="0"/>
              </a:rPr>
              <a:t>Research collaborators : </a:t>
            </a:r>
            <a:r>
              <a:rPr lang="fr-CH" sz="2300" dirty="0">
                <a:latin typeface="Arial Narrow" panose="020B0606020202030204" pitchFamily="34" charset="0"/>
              </a:rPr>
              <a:t>Nouna </a:t>
            </a:r>
            <a:r>
              <a:rPr lang="fr-CH" sz="2300" dirty="0" err="1">
                <a:latin typeface="Arial Narrow" panose="020B0606020202030204" pitchFamily="34" charset="0"/>
              </a:rPr>
              <a:t>Research</a:t>
            </a:r>
            <a:r>
              <a:rPr lang="fr-CH" sz="2300" dirty="0">
                <a:latin typeface="Arial Narrow" panose="020B0606020202030204" pitchFamily="34" charset="0"/>
              </a:rPr>
              <a:t> Center</a:t>
            </a:r>
            <a:endParaRPr lang="en-GB" sz="23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accent1"/>
                </a:solidFill>
                <a:latin typeface="Arial Narrow" panose="020B0606020202030204" pitchFamily="34" charset="0"/>
              </a:rPr>
              <a:t>Ethics approval </a:t>
            </a:r>
            <a:r>
              <a:rPr lang="en-GB" sz="2300" dirty="0">
                <a:latin typeface="Arial Narrow" panose="020B0606020202030204" pitchFamily="34" charset="0"/>
              </a:rPr>
              <a:t>: not yet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accent1"/>
                </a:solidFill>
                <a:latin typeface="Arial Narrow" panose="020B0606020202030204" pitchFamily="34" charset="0"/>
              </a:rPr>
              <a:t>Study status </a:t>
            </a:r>
            <a:r>
              <a:rPr lang="en-GB" sz="2300" dirty="0">
                <a:latin typeface="Arial Narrow" panose="020B0606020202030204" pitchFamily="34" charset="0"/>
              </a:rPr>
              <a:t>: start with 2022 SMC campaign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2889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07" y="32015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CHAD :  </a:t>
            </a:r>
            <a:r>
              <a:rPr lang="en-US" sz="2600" dirty="0">
                <a:latin typeface="Arial Narrow" panose="020B0606020202030204" pitchFamily="34" charset="0"/>
              </a:rPr>
              <a:t>Malaria indicators in Chad from 2017-21 and the link to SMC recommendations</a:t>
            </a:r>
            <a:endParaRPr lang="en-GB" sz="26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00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Research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Are districts in Sudan zone with longer season, eligible for SMC?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What is the level of adherence to dose 2 and 3?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What is the therapeutic efficacy of SP+AQ 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Is SMC justified in the 5-10 age group?</a:t>
            </a:r>
            <a:endParaRPr lang="en-GB" sz="36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Methods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Descriptive and analytical study of malaria 2017-2021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Use existing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Expected outcomes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Monthly incidence of malaria by health district, all ages and for children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Malaria stratification, Seasonality of malaria by zone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SMC eligibility by health district, Number of cycles required</a:t>
            </a:r>
            <a:endParaRPr lang="en-GB" sz="36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Ethics approval </a:t>
            </a:r>
            <a:r>
              <a:rPr lang="en-GB" sz="4400" dirty="0">
                <a:latin typeface="Arial Narrow" panose="020B0606020202030204" pitchFamily="34" charset="0"/>
              </a:rPr>
              <a:t>: not yet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Study status </a:t>
            </a:r>
            <a:r>
              <a:rPr lang="en-GB" sz="4400" dirty="0">
                <a:latin typeface="Arial Narrow" panose="020B0606020202030204" pitchFamily="34" charset="0"/>
              </a:rPr>
              <a:t>: start in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2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1220</Words>
  <Application>Microsoft Macintosh PowerPoint</Application>
  <PresentationFormat>Grand écran</PresentationFormat>
  <Paragraphs>138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Wingdings</vt:lpstr>
      <vt:lpstr>Office Theme</vt:lpstr>
      <vt:lpstr>Présentation PowerPoint</vt:lpstr>
      <vt:lpstr>Objectives of OPT-SMC</vt:lpstr>
      <vt:lpstr>Activities conducted so far </vt:lpstr>
      <vt:lpstr>Research projects already funded</vt:lpstr>
      <vt:lpstr>Research projects about to start</vt:lpstr>
      <vt:lpstr>MALI  Evaluation of the quality of drug administration (SPAQ) of SMC to children aged 3 to 59 months using three approaches in the Dioila health district, Koulikoro region </vt:lpstr>
      <vt:lpstr>NIGER  Adapting the target groups for Seasonal Malaria Chemoprevention</vt:lpstr>
      <vt:lpstr>BURKINA FASO  Evaluating the determinants for poor SMC coverage </vt:lpstr>
      <vt:lpstr>CHAD :  Malaria indicators in Chad from 2017-21 and the link to SMC recommendations</vt:lpstr>
      <vt:lpstr>Others countries : Gambia, Cameroon, Guinea Bissao,Senegal, Togo, Mauritania  </vt:lpstr>
      <vt:lpstr>Others activities</vt:lpstr>
      <vt:lpstr>            Next steps </vt:lpstr>
      <vt:lpstr>            Next steps </vt:lpstr>
      <vt:lpstr>NMCP: Benin, Burkina Faso, Cameroon, Chad, Ghana, Gambia, Guinea, Guinea Bissau, Mali, Niger, Nigeria, Senegal, Togo and Mauritania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MERLE, Corinne Simone Collette</dc:creator>
  <cp:lastModifiedBy>Jean Louis Abdourahim Ndiaye</cp:lastModifiedBy>
  <cp:revision>66</cp:revision>
  <dcterms:created xsi:type="dcterms:W3CDTF">2021-03-09T14:55:03Z</dcterms:created>
  <dcterms:modified xsi:type="dcterms:W3CDTF">2022-03-03T01:13:54Z</dcterms:modified>
</cp:coreProperties>
</file>