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05_8B34634D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262" r:id="rId2"/>
    <p:sldId id="263" r:id="rId3"/>
    <p:sldId id="264" r:id="rId4"/>
    <p:sldId id="266" r:id="rId5"/>
    <p:sldId id="265" r:id="rId6"/>
    <p:sldId id="267" r:id="rId7"/>
    <p:sldId id="268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8043A5-55D7-2FE6-F47A-6E1A919012A3}" name="Sussann Nasr" initials="SN" userId="S::Sussann.Nasr@theglobalfund.org::97f28fd0-140b-434d-95e6-094c6873cbd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modernComment_105_8B34634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F65BEBA-A7FD-4F32-8B7C-B01D0A020B43}" authorId="{B38043A5-55D7-2FE6-F47A-6E1A919012A3}" created="2022-02-28T14:50:24.203">
    <pc:sldMkLst xmlns:pc="http://schemas.microsoft.com/office/powerpoint/2013/main/command">
      <pc:docMk/>
      <pc:sldMk cId="2335466317" sldId="261"/>
    </pc:sldMkLst>
    <p188:replyLst>
      <p188:reply id="{6428966D-7396-46A9-A326-C4CA2BABD586}" authorId="{B38043A5-55D7-2FE6-F47A-6E1A919012A3}" created="2022-02-28T14:57:54.079">
        <p188:txBody>
          <a:bodyPr/>
          <a:lstStyle/>
          <a:p>
            <a:r>
              <a:rPr lang="en-US"/>
              <a:t>Or ask countries (ex. Nigeria) what they have done as they have had major gaps? And experiences (Ghana) on integration of campaigns?</a:t>
            </a:r>
          </a:p>
        </p188:txBody>
      </p188:reply>
    </p188:replyLst>
    <p188:txBody>
      <a:bodyPr/>
      <a:lstStyle/>
      <a:p>
        <a:r>
          <a:rPr lang="en-US"/>
          <a:t>I wonder how we could structure a mentimeter that allows the discourse that the questions on slides 6 and 7 intend? It might be better to ask different program managers to say something (we could specifically call on some to say what they think the challenges or opportunities are - based on what we have in the slides or otherwise?)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1BD08-859B-4F3F-98A1-2EEA63F14AC3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AFE06-1981-4733-8E7C-46FA49EEF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6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6ebc513f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6ebc513f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6ebc513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6ebc513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6ebc513f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6ebc513f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various years of WMR. Shows SMC districts covered in 2014, 2016 and 2020. Rapid expansion!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C237-0807-4B7A-A9C8-4F62D2DBF85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FE31-86F8-4347-A4B4-A5FE9CBDDB4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02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C237-0807-4B7A-A9C8-4F62D2DBF85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FE31-86F8-4347-A4B4-A5FE9CBD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3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C237-0807-4B7A-A9C8-4F62D2DBF85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FE31-86F8-4347-A4B4-A5FE9CBD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19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0031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C237-0807-4B7A-A9C8-4F62D2DBF85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FE31-86F8-4347-A4B4-A5FE9CBD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C237-0807-4B7A-A9C8-4F62D2DBF85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FE31-86F8-4347-A4B4-A5FE9CBDDB4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25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C237-0807-4B7A-A9C8-4F62D2DBF85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FE31-86F8-4347-A4B4-A5FE9CBD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1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C237-0807-4B7A-A9C8-4F62D2DBF85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FE31-86F8-4347-A4B4-A5FE9CBD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4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C237-0807-4B7A-A9C8-4F62D2DBF85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FE31-86F8-4347-A4B4-A5FE9CBD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C237-0807-4B7A-A9C8-4F62D2DBF85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FE31-86F8-4347-A4B4-A5FE9CBD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2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E5C237-0807-4B7A-A9C8-4F62D2DBF85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96FE31-86F8-4347-A4B4-A5FE9CBD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7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C237-0807-4B7A-A9C8-4F62D2DBF85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FE31-86F8-4347-A4B4-A5FE9CBD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3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E5C237-0807-4B7A-A9C8-4F62D2DBF85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696FE31-86F8-4347-A4B4-A5FE9CBDDB4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23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5_8B34634D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37D0A513-E370-457A-B709-5F32B96BA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50AC02B-DCE7-4E0D-ADF6-86386C916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81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482A85D-CD80-4811-B1B6-C3F136B10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339824" y="0"/>
            <a:ext cx="68583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5961344" y="758952"/>
            <a:ext cx="5542398" cy="3566160"/>
          </a:xfrm>
          <a:prstGeom prst="rect">
            <a:avLst/>
          </a:prstGeom>
        </p:spPr>
        <p:txBody>
          <a:bodyPr spcFirstLastPara="1" vert="horz" lIns="121900" tIns="121900" rIns="121900" bIns="121900" rtlCol="0" anchorCtr="0">
            <a:normAutofit/>
          </a:bodyPr>
          <a:lstStyle/>
          <a:p>
            <a:pPr>
              <a:spcBef>
                <a:spcPts val="0"/>
              </a:spcBef>
              <a:buSzPts val="5200"/>
            </a:pPr>
            <a:r>
              <a:rPr lang="fr-CH" b="1">
                <a:solidFill>
                  <a:srgbClr val="FFFFFF"/>
                </a:solidFill>
              </a:rPr>
              <a:t>2022 SMC Alliance Meeting</a:t>
            </a:r>
          </a:p>
        </p:txBody>
      </p:sp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5961343" y="4455620"/>
            <a:ext cx="5542399" cy="1143000"/>
          </a:xfrm>
          <a:prstGeom prst="rect">
            <a:avLst/>
          </a:prstGeom>
        </p:spPr>
        <p:txBody>
          <a:bodyPr spcFirstLastPara="1" vert="horz" lIns="121900" tIns="121900" rIns="121900" bIns="121900" rtlCol="0" anchorCtr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en-US">
                <a:solidFill>
                  <a:schemeClr val="bg2"/>
                </a:solidFill>
              </a:rPr>
              <a:t>Session V: Funding for SMC: A Round Table Discussion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8A5C3A-772C-4BBC-A7C6-9E6EF0F057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80" t="16050" r="8014" b="514"/>
          <a:stretch/>
        </p:blipFill>
        <p:spPr>
          <a:xfrm>
            <a:off x="1695064" y="620722"/>
            <a:ext cx="1885726" cy="17557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1D6BFD-B979-4058-8CA5-4FBEB6287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4645" y="2537386"/>
            <a:ext cx="3080345" cy="175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A4AC0D3-E53A-467F-AC69-13CED2B33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61343" y="4343400"/>
            <a:ext cx="5202616" cy="0"/>
          </a:xfrm>
          <a:prstGeom prst="line">
            <a:avLst/>
          </a:prstGeom>
          <a:ln w="635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C2CC089-114F-4582-B8C1-ED71AA62F1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6" t="17284" r="25498" b="21549"/>
          <a:stretch/>
        </p:blipFill>
        <p:spPr>
          <a:xfrm>
            <a:off x="1532992" y="4454051"/>
            <a:ext cx="2209870" cy="175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SzPct val="111111"/>
            </a:pPr>
            <a:r>
              <a:rPr lang="en" sz="4000" b="1" dirty="0"/>
              <a:t>Funding SMC: Realities</a:t>
            </a:r>
            <a:endParaRPr sz="4000" b="1" dirty="0"/>
          </a:p>
        </p:txBody>
      </p:sp>
      <p:sp>
        <p:nvSpPr>
          <p:cNvPr id="61" name="Google Shape;61;p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lnSpc>
                <a:spcPct val="100000"/>
              </a:lnSpc>
            </a:pPr>
            <a:endParaRPr lang="en" dirty="0"/>
          </a:p>
          <a:p>
            <a:pPr>
              <a:lnSpc>
                <a:spcPct val="100000"/>
              </a:lnSpc>
            </a:pPr>
            <a:endParaRPr lang="en" dirty="0"/>
          </a:p>
          <a:p>
            <a:pPr>
              <a:lnSpc>
                <a:spcPct val="100000"/>
              </a:lnSpc>
            </a:pPr>
            <a:r>
              <a:rPr lang="en" b="1" dirty="0"/>
              <a:t>SMC requires routine, annual funding</a:t>
            </a:r>
            <a:endParaRPr b="1" dirty="0"/>
          </a:p>
          <a:p>
            <a:pPr>
              <a:lnSpc>
                <a:spcPct val="100000"/>
              </a:lnSpc>
            </a:pPr>
            <a:r>
              <a:rPr lang="en" b="1" dirty="0"/>
              <a:t>SMC target populations continue to increase</a:t>
            </a:r>
          </a:p>
          <a:p>
            <a:pPr lvl="1">
              <a:lnSpc>
                <a:spcPct val="100000"/>
              </a:lnSpc>
            </a:pPr>
            <a:r>
              <a:rPr lang="en" b="1" dirty="0"/>
              <a:t>Population increase</a:t>
            </a:r>
          </a:p>
          <a:p>
            <a:pPr lvl="1">
              <a:lnSpc>
                <a:spcPct val="100000"/>
              </a:lnSpc>
            </a:pPr>
            <a:r>
              <a:rPr lang="en" b="1" dirty="0"/>
              <a:t>SMC reach</a:t>
            </a:r>
          </a:p>
          <a:p>
            <a:pPr>
              <a:lnSpc>
                <a:spcPct val="100000"/>
              </a:lnSpc>
            </a:pPr>
            <a:r>
              <a:rPr lang="en" b="1" dirty="0"/>
              <a:t>Interest in expanding SMC </a:t>
            </a:r>
          </a:p>
          <a:p>
            <a:pPr lvl="1">
              <a:lnSpc>
                <a:spcPct val="100000"/>
              </a:lnSpc>
            </a:pPr>
            <a:r>
              <a:rPr lang="en" b="1" dirty="0"/>
              <a:t>Increased cycles</a:t>
            </a:r>
          </a:p>
          <a:p>
            <a:pPr lvl="1">
              <a:lnSpc>
                <a:spcPct val="100000"/>
              </a:lnSpc>
            </a:pPr>
            <a:r>
              <a:rPr lang="en" b="1" dirty="0"/>
              <a:t>Broader age ranges</a:t>
            </a:r>
          </a:p>
          <a:p>
            <a:pPr lvl="1">
              <a:lnSpc>
                <a:spcPct val="100000"/>
              </a:lnSpc>
            </a:pPr>
            <a:r>
              <a:rPr lang="en" b="1" dirty="0"/>
              <a:t>Additional communities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1"/>
                </a:solidFill>
              </a:rPr>
              <a:t>While funding for SMC specifically has significantly increased, malaria budgets flatlined since 2010 and have limited resources (and an increasing number of potential interventions)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1"/>
                </a:solidFill>
              </a:rPr>
              <a:t>Competing priorities for donor and domestic funding (pandemic preparedness, security, </a:t>
            </a:r>
            <a:r>
              <a:rPr lang="en-US" b="1" dirty="0" err="1">
                <a:solidFill>
                  <a:schemeClr val="tx1"/>
                </a:solidFill>
              </a:rPr>
              <a:t>etc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endParaRPr b="1" dirty="0"/>
          </a:p>
          <a:p>
            <a:pPr marL="0" indent="0">
              <a:lnSpc>
                <a:spcPct val="100000"/>
              </a:lnSpc>
              <a:buNone/>
            </a:pPr>
            <a:endParaRPr dirty="0"/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6ebc513f2_0_47"/>
          <p:cNvSpPr txBox="1">
            <a:spLocks noGrp="1"/>
          </p:cNvSpPr>
          <p:nvPr>
            <p:ph type="title"/>
          </p:nvPr>
        </p:nvSpPr>
        <p:spPr>
          <a:xfrm>
            <a:off x="415600" y="384366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-US" sz="4000" b="1" dirty="0"/>
              <a:t>Population growth</a:t>
            </a:r>
            <a:br>
              <a:rPr lang="en-US" b="1" dirty="0"/>
            </a:br>
            <a:endParaRPr dirty="0"/>
          </a:p>
        </p:txBody>
      </p:sp>
      <p:sp>
        <p:nvSpPr>
          <p:cNvPr id="73" name="Google Shape;73;g116ebc513f2_0_47"/>
          <p:cNvSpPr txBox="1">
            <a:spLocks noGrp="1"/>
          </p:cNvSpPr>
          <p:nvPr>
            <p:ph type="body" idx="1"/>
          </p:nvPr>
        </p:nvSpPr>
        <p:spPr>
          <a:xfrm>
            <a:off x="506186" y="1298121"/>
            <a:ext cx="11270214" cy="47937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endParaRPr dirty="0"/>
          </a:p>
        </p:txBody>
      </p:sp>
      <p:pic>
        <p:nvPicPr>
          <p:cNvPr id="74" name="Google Shape;74;g116ebc513f2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93" y="1298122"/>
            <a:ext cx="11523307" cy="4793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6ebc513f2_0_0"/>
          <p:cNvSpPr txBox="1">
            <a:spLocks noGrp="1"/>
          </p:cNvSpPr>
          <p:nvPr>
            <p:ph type="title"/>
          </p:nvPr>
        </p:nvSpPr>
        <p:spPr>
          <a:xfrm>
            <a:off x="268643" y="384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600" b="1" dirty="0"/>
              <a:t>Malaria funding largely flat from 2010-2020</a:t>
            </a:r>
            <a:endParaRPr sz="3600" b="1" dirty="0"/>
          </a:p>
        </p:txBody>
      </p:sp>
      <p:sp>
        <p:nvSpPr>
          <p:cNvPr id="109" name="Google Shape;109;g116ebc513f2_0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endParaRPr sz="1467">
              <a:solidFill>
                <a:schemeClr val="dk1"/>
              </a:solidFill>
            </a:endParaRPr>
          </a:p>
          <a:p>
            <a:pPr marL="0" indent="0">
              <a:buNone/>
            </a:pPr>
            <a:endParaRPr/>
          </a:p>
        </p:txBody>
      </p:sp>
      <p:pic>
        <p:nvPicPr>
          <p:cNvPr id="110" name="Google Shape;110;g116ebc513f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0" y="1356967"/>
            <a:ext cx="10393913" cy="4994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6ebc513f2_0_31"/>
          <p:cNvSpPr txBox="1">
            <a:spLocks noGrp="1"/>
          </p:cNvSpPr>
          <p:nvPr>
            <p:ph type="title"/>
          </p:nvPr>
        </p:nvSpPr>
        <p:spPr>
          <a:xfrm>
            <a:off x="221216" y="336657"/>
            <a:ext cx="11617778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SzPct val="111111"/>
            </a:pPr>
            <a:r>
              <a:rPr lang="en-US" sz="3600" b="1" dirty="0"/>
              <a:t>SMC scale-up 2014-2020, mostly to children aged 3-59 months</a:t>
            </a:r>
            <a:endParaRPr sz="3600" b="1" dirty="0"/>
          </a:p>
        </p:txBody>
      </p:sp>
      <p:sp>
        <p:nvSpPr>
          <p:cNvPr id="80" name="Google Shape;80;g116ebc513f2_0_31"/>
          <p:cNvSpPr txBox="1">
            <a:spLocks noGrp="1"/>
          </p:cNvSpPr>
          <p:nvPr>
            <p:ph type="body" idx="1"/>
          </p:nvPr>
        </p:nvSpPr>
        <p:spPr>
          <a:xfrm>
            <a:off x="318408" y="1536633"/>
            <a:ext cx="11457992" cy="472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endParaRPr dirty="0"/>
          </a:p>
        </p:txBody>
      </p:sp>
      <p:pic>
        <p:nvPicPr>
          <p:cNvPr id="81" name="Google Shape;81;g116ebc513f2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216" y="1411543"/>
            <a:ext cx="5691553" cy="47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116ebc513f2_0_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2769" y="1411543"/>
            <a:ext cx="5960823" cy="4853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1324E-8C43-4551-94AE-08A917D71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sz="4800" b="1" dirty="0"/>
              <a:t>Funding SMC: Are there efficiencies to be found?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2C4CE-A778-4966-AB7C-797A83A512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tx1"/>
                </a:solidFill>
              </a:rPr>
              <a:t>Are integrated campaigns more cost efficient?</a:t>
            </a:r>
          </a:p>
          <a:p>
            <a:pPr marL="1066785" lvl="1" indent="-342900">
              <a:buSzPts val="1800"/>
              <a:buChar char="●"/>
            </a:pPr>
            <a:r>
              <a:rPr lang="en-US" dirty="0">
                <a:solidFill>
                  <a:schemeClr val="tx1"/>
                </a:solidFill>
              </a:rPr>
              <a:t>Leveraging multiple campaigns?</a:t>
            </a:r>
          </a:p>
          <a:p>
            <a:pPr marL="1066785" lvl="1" indent="-342900">
              <a:buSzPts val="1800"/>
              <a:buChar char="●"/>
            </a:pPr>
            <a:r>
              <a:rPr lang="en-US" dirty="0">
                <a:solidFill>
                  <a:schemeClr val="tx1"/>
                </a:solidFill>
              </a:rPr>
              <a:t>Integrated enumeration?</a:t>
            </a:r>
          </a:p>
          <a:p>
            <a:pPr marL="1066785" lvl="1" indent="-342900">
              <a:buSzPts val="1800"/>
              <a:buChar char="●"/>
            </a:pPr>
            <a:r>
              <a:rPr lang="en-US" dirty="0">
                <a:solidFill>
                  <a:schemeClr val="tx1"/>
                </a:solidFill>
              </a:rPr>
              <a:t>Sharing digital tools across campaigns?</a:t>
            </a:r>
          </a:p>
          <a:p>
            <a:pPr marL="1066785" lvl="1" indent="-342900">
              <a:buSzPts val="1800"/>
              <a:buChar char="●"/>
            </a:pPr>
            <a:r>
              <a:rPr lang="en-US" dirty="0">
                <a:solidFill>
                  <a:schemeClr val="tx1"/>
                </a:solidFill>
              </a:rPr>
              <a:t>Other?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tx1"/>
                </a:solidFill>
              </a:rPr>
              <a:t>Does digitalization of campaigns lower costs (after start-up)?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tx1"/>
                </a:solidFill>
              </a:rPr>
              <a:t>Staffing of campaigns – could SMC be incorporated in CHW TORs?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tx1"/>
                </a:solidFill>
              </a:rPr>
              <a:t>Can stratification of supervision based on historical performance work?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tx1"/>
                </a:solidFill>
              </a:rPr>
              <a:t>Are there cost efficiencies from Covid-19 adaptations that should be continued?</a:t>
            </a: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3FA2985-DFCA-41D7-8F4E-456099126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173" y="1852975"/>
            <a:ext cx="3291576" cy="212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222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1324E-8C43-4551-94AE-08A917D71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sz="4800" b="1" dirty="0"/>
              <a:t>Funding SMC: What are the possibilities?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2C4CE-A778-4966-AB7C-797A83A512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Could care givers be given multiple cycles of SMC medicines at one visit (similar to antiretroviral therapy (ARV) programs)?</a:t>
            </a:r>
          </a:p>
          <a:p>
            <a:pPr marL="1066785" lvl="1" indent="-342900">
              <a:buSzPts val="1800"/>
              <a:buChar char="●"/>
            </a:pPr>
            <a:r>
              <a:rPr lang="en-US" dirty="0"/>
              <a:t>What lessons could be learned from ARV programs? 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Could SMC be delivered via the routine health system (rather than monthly campaigns)?   </a:t>
            </a:r>
          </a:p>
          <a:p>
            <a:pPr marL="1066785" lvl="1" indent="-342900">
              <a:buSzPts val="1800"/>
              <a:buChar char="●"/>
            </a:pPr>
            <a:r>
              <a:rPr lang="en-US" dirty="0"/>
              <a:t>What would this entail?</a:t>
            </a:r>
          </a:p>
          <a:p>
            <a:pPr marL="1066785" lvl="1" indent="-342900">
              <a:buSzPts val="1800"/>
              <a:buChar char="●"/>
            </a:pPr>
            <a:r>
              <a:rPr lang="en-US" dirty="0"/>
              <a:t>What cost savings might be had? 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Are there non-traditional sources of funding?</a:t>
            </a:r>
          </a:p>
          <a:p>
            <a:pPr marL="1066785" lvl="1" indent="-342900">
              <a:buSzPts val="1800"/>
              <a:buChar char="●"/>
            </a:pPr>
            <a:r>
              <a:rPr lang="en-US" dirty="0"/>
              <a:t>Examples?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7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A4A27-CA6A-4209-AAA3-D65661D3F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Let’s talk! (let’s </a:t>
            </a:r>
            <a:r>
              <a:rPr lang="en-US" b="1" dirty="0" err="1"/>
              <a:t>mentimeter</a:t>
            </a:r>
            <a:r>
              <a:rPr lang="en-US" b="1"/>
              <a:t>?)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8F181-859E-498E-8797-D13056478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46631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1286</TotalTime>
  <Words>286</Words>
  <Application>Microsoft Office PowerPoint</Application>
  <PresentationFormat>Widescreen</PresentationFormat>
  <Paragraphs>41</Paragraphs>
  <Slides>8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Retrospect</vt:lpstr>
      <vt:lpstr>2022 SMC Alliance Meeting</vt:lpstr>
      <vt:lpstr>Funding SMC: Realities</vt:lpstr>
      <vt:lpstr>Population growth </vt:lpstr>
      <vt:lpstr>Malaria funding largely flat from 2010-2020</vt:lpstr>
      <vt:lpstr>SMC scale-up 2014-2020, mostly to children aged 3-59 months</vt:lpstr>
      <vt:lpstr>Funding SMC: Are there efficiencies to be found?</vt:lpstr>
      <vt:lpstr>Funding SMC: What are the possibilities?</vt:lpstr>
      <vt:lpstr>Let’s talk! (let’s mentimeter?)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Malaria Chemoprevention Briefers: A living tool for summarizing interventions and considerations for their use</dc:title>
  <dc:creator>Dentinger, Catherine (CDC/DDPHSIS/CGH/DPDM)</dc:creator>
  <cp:lastModifiedBy>Sussann Nasr</cp:lastModifiedBy>
  <cp:revision>15</cp:revision>
  <dcterms:created xsi:type="dcterms:W3CDTF">2021-11-02T15:20:17Z</dcterms:created>
  <dcterms:modified xsi:type="dcterms:W3CDTF">2022-03-03T08:47:11Z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2021-11-02T17:38:30Z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0ea8fbd7-4ccf-45d3-ae6d-16f9b4b9b12c</vt:lpwstr>
  </property>
  <property fmtid="{D5CDD505-2E9C-101B-9397-08002B2CF9AE}" pid="8" name="MSIP_Label_7b94a7b8-f06c-4dfe-bdcc-9b548fd58c31_ContentBits">
    <vt:lpwstr>0</vt:lpwstr>
  </property>
</Properties>
</file>