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15"/>
  </p:handoutMasterIdLst>
  <p:sldIdLst>
    <p:sldId id="256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D4AB"/>
    <a:srgbClr val="CB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E3C563-B841-7A42-2D76-838D34EEFC17}" v="2" dt="2022-02-28T18:05:18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00" y="2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92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Giles" userId="S::a.giles@malariaconsortium.org::297c8db5-8ecd-45fd-9339-66e0d89d4fa0" providerId="AD" clId="Web-{E4E3C563-B841-7A42-2D76-838D34EEFC17}"/>
    <pc:docChg chg="addSld delSld">
      <pc:chgData name="Ashley Giles" userId="S::a.giles@malariaconsortium.org::297c8db5-8ecd-45fd-9339-66e0d89d4fa0" providerId="AD" clId="Web-{E4E3C563-B841-7A42-2D76-838D34EEFC17}" dt="2022-02-28T18:05:18.286" v="1"/>
      <pc:docMkLst>
        <pc:docMk/>
      </pc:docMkLst>
      <pc:sldChg chg="add">
        <pc:chgData name="Ashley Giles" userId="S::a.giles@malariaconsortium.org::297c8db5-8ecd-45fd-9339-66e0d89d4fa0" providerId="AD" clId="Web-{E4E3C563-B841-7A42-2D76-838D34EEFC17}" dt="2022-02-28T18:05:18.286" v="1"/>
        <pc:sldMkLst>
          <pc:docMk/>
          <pc:sldMk cId="2328123885" sldId="264"/>
        </pc:sldMkLst>
      </pc:sldChg>
      <pc:sldChg chg="del">
        <pc:chgData name="Ashley Giles" userId="S::a.giles@malariaconsortium.org::297c8db5-8ecd-45fd-9339-66e0d89d4fa0" providerId="AD" clId="Web-{E4E3C563-B841-7A42-2D76-838D34EEFC17}" dt="2022-02-28T18:05:15.786" v="0"/>
        <pc:sldMkLst>
          <pc:docMk/>
          <pc:sldMk cId="1340145876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3B6C0-50F7-4860-B85D-2E6B8CF91304}" type="datetimeFigureOut">
              <a:rPr lang="en-GB" smtClean="0"/>
              <a:t>28/02/2022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79962-2AEB-41A6-A7B6-05B176D95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54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994025"/>
            <a:ext cx="12192000" cy="386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180" y="5379720"/>
            <a:ext cx="9144000" cy="403860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8180" y="3512503"/>
            <a:ext cx="10515600" cy="590931"/>
          </a:xfrm>
        </p:spPr>
        <p:txBody>
          <a:bodyPr l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5956300"/>
            <a:ext cx="9144000" cy="454025"/>
          </a:xfr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Event name /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63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01090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784167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67244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150320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66247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549324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32401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915477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47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figur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16013" y="1752600"/>
            <a:ext cx="10088562" cy="45497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119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5ED4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58" b="2954"/>
          <a:stretch/>
        </p:blipFill>
        <p:spPr>
          <a:xfrm>
            <a:off x="11314" y="2092037"/>
            <a:ext cx="12169372" cy="405938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1235" y="2797175"/>
            <a:ext cx="1979428" cy="19431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558000" indent="0">
              <a:buNone/>
              <a:defRPr sz="1200">
                <a:solidFill>
                  <a:schemeClr val="bg2"/>
                </a:solidFill>
              </a:defRPr>
            </a:lvl2pPr>
            <a:lvl3pPr marL="10980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732205" y="2797175"/>
            <a:ext cx="1979428" cy="19431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558000" indent="0">
              <a:buNone/>
              <a:defRPr sz="1200">
                <a:solidFill>
                  <a:schemeClr val="bg2"/>
                </a:solidFill>
              </a:defRPr>
            </a:lvl2pPr>
            <a:lvl3pPr marL="10980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683175" y="2797175"/>
            <a:ext cx="1979428" cy="19431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558000" indent="0">
              <a:buNone/>
              <a:defRPr sz="1200">
                <a:solidFill>
                  <a:schemeClr val="bg2"/>
                </a:solidFill>
              </a:defRPr>
            </a:lvl2pPr>
            <a:lvl3pPr marL="10980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634145" y="2730593"/>
            <a:ext cx="1979428" cy="19431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558000" indent="0">
              <a:buNone/>
              <a:defRPr sz="1200">
                <a:solidFill>
                  <a:schemeClr val="bg2"/>
                </a:solidFill>
              </a:defRPr>
            </a:lvl2pPr>
            <a:lvl3pPr marL="10980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41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5ED4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38282" r="3334" b="4501"/>
          <a:stretch/>
        </p:blipFill>
        <p:spPr>
          <a:xfrm>
            <a:off x="-8878" y="1924801"/>
            <a:ext cx="12197919" cy="4298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9809" y="2797175"/>
            <a:ext cx="2663301" cy="19431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558000" indent="0">
              <a:buNone/>
              <a:defRPr sz="1200">
                <a:solidFill>
                  <a:schemeClr val="bg2"/>
                </a:solidFill>
              </a:defRPr>
            </a:lvl2pPr>
            <a:lvl3pPr marL="10980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8939" y="2797175"/>
            <a:ext cx="2663301" cy="19431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558000" indent="0">
              <a:buNone/>
              <a:defRPr sz="1200">
                <a:solidFill>
                  <a:schemeClr val="bg2"/>
                </a:solidFill>
              </a:defRPr>
            </a:lvl2pPr>
            <a:lvl3pPr marL="10980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628069" y="2797175"/>
            <a:ext cx="2663301" cy="19431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558000" indent="0">
              <a:buNone/>
              <a:defRPr sz="1200">
                <a:solidFill>
                  <a:schemeClr val="bg2"/>
                </a:solidFill>
              </a:defRPr>
            </a:lvl2pPr>
            <a:lvl3pPr marL="1098000" indent="0">
              <a:buNone/>
              <a:defRPr sz="1200">
                <a:solidFill>
                  <a:schemeClr val="bg2"/>
                </a:solidFill>
              </a:defRPr>
            </a:lvl3pPr>
            <a:lvl4pPr marL="1371600" indent="0">
              <a:buNone/>
              <a:defRPr sz="1200">
                <a:solidFill>
                  <a:schemeClr val="bg2"/>
                </a:solidFill>
              </a:defRPr>
            </a:lvl4pPr>
            <a:lvl5pPr marL="1828800" indent="0">
              <a:buNone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738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figur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25686" y="1698171"/>
            <a:ext cx="7079494" cy="4649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116000" y="1698171"/>
            <a:ext cx="2879057" cy="4649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4912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6196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2667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005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8175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935186" y="4288971"/>
            <a:ext cx="43216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www.malariaconsortium.org</a:t>
            </a: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57082"/>
            <a:ext cx="3526971" cy="166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53840"/>
            <a:ext cx="12192000" cy="2804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180" y="5501640"/>
            <a:ext cx="9144000" cy="403860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8180" y="4453033"/>
            <a:ext cx="10515600" cy="590931"/>
          </a:xfrm>
        </p:spPr>
        <p:txBody>
          <a:bodyPr l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54475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7863" y="6051908"/>
            <a:ext cx="9144000" cy="454025"/>
          </a:xfr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Event name /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61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180" y="5501640"/>
            <a:ext cx="5935980" cy="403860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8180" y="3063241"/>
            <a:ext cx="5935980" cy="1013459"/>
          </a:xfrm>
        </p:spPr>
        <p:txBody>
          <a:bodyPr l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6620" y="0"/>
            <a:ext cx="4945380" cy="685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7863" y="6025126"/>
            <a:ext cx="5936297" cy="454025"/>
          </a:xfr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Event name /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9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00" y="1825625"/>
            <a:ext cx="49038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3298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03620" y="1825625"/>
            <a:ext cx="0" cy="43513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69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116000" y="1825625"/>
            <a:ext cx="10089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677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10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00" y="2191385"/>
            <a:ext cx="5307660" cy="4156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Aft>
                <a:spcPts val="1200"/>
              </a:spcAft>
              <a:defRPr sz="2000"/>
            </a:lvl2pPr>
            <a:lvl3pPr>
              <a:spcAft>
                <a:spcPts val="1200"/>
              </a:spcAft>
              <a:defRPr sz="18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6000" y="792000"/>
            <a:ext cx="5307660" cy="53553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223760" y="0"/>
            <a:ext cx="4968240" cy="68580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9351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00" y="2191385"/>
            <a:ext cx="5307660" cy="4156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6000" y="792000"/>
            <a:ext cx="5307660" cy="535531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685020" y="83820"/>
            <a:ext cx="2415540" cy="669036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185660" y="83820"/>
            <a:ext cx="2415540" cy="331470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85660" y="3474720"/>
            <a:ext cx="2415540" cy="3299460"/>
          </a:xfr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38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955799" y="1917854"/>
            <a:ext cx="3414720" cy="3414720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18940" y="1917854"/>
            <a:ext cx="3414720" cy="3414720"/>
          </a:xfrm>
          <a:prstGeom prst="ellipse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955799" y="5568950"/>
            <a:ext cx="3414720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818940" y="5565550"/>
            <a:ext cx="3414720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 dirty="0"/>
              <a:t>Point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82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000" y="792000"/>
            <a:ext cx="1008918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00" y="1825625"/>
            <a:ext cx="10089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7030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0" r:id="rId5"/>
    <p:sldLayoutId id="2147483651" r:id="rId6"/>
    <p:sldLayoutId id="2147483656" r:id="rId7"/>
    <p:sldLayoutId id="2147483662" r:id="rId8"/>
    <p:sldLayoutId id="2147483663" r:id="rId9"/>
    <p:sldLayoutId id="2147483664" r:id="rId10"/>
    <p:sldLayoutId id="2147483666" r:id="rId11"/>
    <p:sldLayoutId id="2147483672" r:id="rId12"/>
    <p:sldLayoutId id="2147483673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3420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0" indent="-3420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838F467-3947-224F-B407-646A861D4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2" b="2778"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Dr Jimmy Opigo, NMCD Uganda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3768883"/>
            <a:ext cx="10515600" cy="1142047"/>
          </a:xfrm>
        </p:spPr>
        <p:txBody>
          <a:bodyPr/>
          <a:lstStyle/>
          <a:p>
            <a:r>
              <a:rPr lang="en-GB" dirty="0"/>
              <a:t>Feasibility, acceptability, impact: </a:t>
            </a:r>
            <a:br>
              <a:rPr lang="en-GB" dirty="0"/>
            </a:br>
            <a:r>
              <a:rPr lang="en-GB" dirty="0"/>
              <a:t>findings from Uganda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March 2022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" y="601345"/>
            <a:ext cx="28038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A8B0F4-51F7-B44A-ABC6-D57D0A00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809" y="5491646"/>
            <a:ext cx="1213054" cy="11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ABF4FC0-B2D2-E749-854A-74F75817B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424" y="5606436"/>
            <a:ext cx="1612900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2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94FB-BCEE-427B-9176-C83926D9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8392-BD61-4627-8C57-28BDFAFE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347790" cy="503237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en-US"/>
              <a:t>The Uganda Malaria Reduction and Elimination Strategic Plan 2021–2025 proposes new, innovative chemoprevention approaches to </a:t>
            </a:r>
            <a:r>
              <a:rPr lang="en-US">
                <a:ea typeface="+mn-lt"/>
                <a:cs typeface="+mn-lt"/>
              </a:rPr>
              <a:t>accelerate progress towards malaria elimination</a:t>
            </a:r>
            <a:r>
              <a:rPr lang="en-US"/>
              <a:t>.</a:t>
            </a:r>
          </a:p>
          <a:p>
            <a:pPr algn="just"/>
            <a:r>
              <a:rPr lang="en-US"/>
              <a:t>Modelling conducted by the Swiss Tropical and Public Health Institute suggests that SMC could be a viable malaria prevention strategy in the northeastern Karamoja region.</a:t>
            </a:r>
            <a:endParaRPr lang="en-US">
              <a:cs typeface="Calibri" panose="020F0502020204030204"/>
            </a:endParaRPr>
          </a:p>
          <a:p>
            <a:pPr algn="just"/>
            <a:r>
              <a:rPr lang="en-US"/>
              <a:t>Karamoja has consistently reported the highest prevalence rates in the country; malaria transmission is seasonal.</a:t>
            </a:r>
            <a:endParaRPr lang="en-US">
              <a:cs typeface="Calibri" panose="020F0502020204030204"/>
            </a:endParaRPr>
          </a:p>
          <a:p>
            <a:r>
              <a:rPr lang="en-US"/>
              <a:t>Resistance to SP is assumed to be high.</a:t>
            </a:r>
            <a:endParaRPr lang="en-GB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3ED97BE-6472-4DD2-8423-3797A65B2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5"/>
          <a:stretch/>
        </p:blipFill>
        <p:spPr>
          <a:xfrm>
            <a:off x="7685664" y="1690688"/>
            <a:ext cx="4432865" cy="45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2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94FB-BCEE-427B-9176-C83926D9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SMC implementation study 2021 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8392-BD61-4627-8C57-28BDFAFEB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039678" cy="487334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The National Malaria Control Division and Malaria Consortium conducted an SMC implementation study in two districts of Karamoja. </a:t>
            </a:r>
          </a:p>
          <a:p>
            <a:r>
              <a:rPr lang="en-US"/>
              <a:t>A third district with no SMC served as a comparator.</a:t>
            </a:r>
          </a:p>
          <a:p>
            <a:r>
              <a:rPr lang="en-US"/>
              <a:t>The target population of children 3-59 months was 90,000.</a:t>
            </a:r>
          </a:p>
          <a:p>
            <a:r>
              <a:rPr lang="en-US"/>
              <a:t>Five SMC cycles with SPAQ were implemented between May and September.</a:t>
            </a:r>
          </a:p>
          <a:p>
            <a:r>
              <a:rPr lang="en-US"/>
              <a:t>Village Health Teams acted as SMC community distributors.</a:t>
            </a:r>
          </a:p>
          <a:p>
            <a:endParaRPr lang="en-GB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05E6C0C-2574-45CE-BB9E-15969DE46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81" y="1863878"/>
            <a:ext cx="2493799" cy="46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8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94FB-BCEE-427B-9176-C83926D9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935"/>
            <a:ext cx="10089180" cy="646331"/>
          </a:xfrm>
        </p:spPr>
        <p:txBody>
          <a:bodyPr/>
          <a:lstStyle/>
          <a:p>
            <a:r>
              <a:rPr lang="en-US" dirty="0"/>
              <a:t>Study components</a:t>
            </a:r>
            <a:endParaRPr lang="en-GB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D74FFBC-04AB-4352-B5A7-FF9C9B6CC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349436"/>
              </p:ext>
            </p:extLst>
          </p:nvPr>
        </p:nvGraphicFramePr>
        <p:xfrm>
          <a:off x="838200" y="1825625"/>
          <a:ext cx="10999572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524">
                  <a:extLst>
                    <a:ext uri="{9D8B030D-6E8A-4147-A177-3AD203B41FA5}">
                      <a16:colId xmlns:a16="http://schemas.microsoft.com/office/drawing/2014/main" val="2175315241"/>
                    </a:ext>
                  </a:extLst>
                </a:gridCol>
                <a:gridCol w="3666524">
                  <a:extLst>
                    <a:ext uri="{9D8B030D-6E8A-4147-A177-3AD203B41FA5}">
                      <a16:colId xmlns:a16="http://schemas.microsoft.com/office/drawing/2014/main" val="1820775443"/>
                    </a:ext>
                  </a:extLst>
                </a:gridCol>
                <a:gridCol w="3666524">
                  <a:extLst>
                    <a:ext uri="{9D8B030D-6E8A-4147-A177-3AD203B41FA5}">
                      <a16:colId xmlns:a16="http://schemas.microsoft.com/office/drawing/2014/main" val="2989076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Study component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Outcome measure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Participants and sample size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07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1. End-of-round household survey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Coverage, quality of SMC implementation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1,863 caregivers of children 3-116 months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94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Key-informant interviews (KIIs) and focus group discussions (FGDs)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Acceptability among key stakeholders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51 KIIs and 26 FGDs with caregivers, community leaders, community distributors, health authorities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2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Non-</a:t>
                      </a:r>
                      <a:r>
                        <a:rPr lang="en-US" dirty="0" err="1"/>
                        <a:t>randomised</a:t>
                      </a:r>
                      <a:r>
                        <a:rPr lang="en-US" dirty="0"/>
                        <a:t> controlled trial (prospective cohort study)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Clinical malaria episodes among SMC-eligible children during the peak transmission season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 396 children who had received SMC in intervention district vs. 199 children who had not received SMC in control district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118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3. Resistance markers study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Prevalence of common SP and AQ resistance markers before and after SMC implementation 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300 children 3-59 months (approximately 150 before and 150 after annual SMC round)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723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4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94FB-BCEE-427B-9176-C83926D9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23541"/>
            <a:ext cx="10089180" cy="646331"/>
          </a:xfrm>
        </p:spPr>
        <p:txBody>
          <a:bodyPr/>
          <a:lstStyle/>
          <a:p>
            <a:r>
              <a:rPr lang="en-US" dirty="0"/>
              <a:t>Results: acceptability and feasibility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E7ACD1-D75D-4E49-A9E4-8B414EC5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79311"/>
            <a:ext cx="6094106" cy="5319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SMC with SPAQ was found to be safe, feasible and acceptable in the local context.</a:t>
            </a:r>
          </a:p>
          <a:p>
            <a:r>
              <a:rPr lang="en-US" dirty="0"/>
              <a:t>High coverage was achieved, comparable with coverage rates typically found in the Sahel.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Results from an end-of Round household survey (n=1587) showed that 96.8% of eligible children received Day 1 SPAQ as DOT.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Among children who received Day 1 SPAQ, 99.6% then received the full three-day course of SPAQ.</a:t>
            </a:r>
            <a:endParaRPr lang="en-US" dirty="0"/>
          </a:p>
          <a:p>
            <a:endParaRPr lang="en-US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EEF5A6-0B40-4D7F-8E28-F61CEB53FBC8}"/>
              </a:ext>
            </a:extLst>
          </p:cNvPr>
          <p:cNvSpPr/>
          <p:nvPr/>
        </p:nvSpPr>
        <p:spPr>
          <a:xfrm>
            <a:off x="7542854" y="1549174"/>
            <a:ext cx="3916963" cy="457333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/>
              <a:t>“The community is very grateful. They also rush whenever they hear about the supply of SPAQ. Honestly, the community has responded very well and they love the programme”</a:t>
            </a:r>
          </a:p>
          <a:p>
            <a:pPr algn="ctr"/>
            <a:endParaRPr lang="en-US"/>
          </a:p>
          <a:p>
            <a:pPr algn="ctr"/>
            <a:r>
              <a:rPr lang="en-US"/>
              <a:t>Community leader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9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94FB-BCEE-427B-9176-C83926D9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2660"/>
            <a:ext cx="10089180" cy="646331"/>
          </a:xfrm>
        </p:spPr>
        <p:txBody>
          <a:bodyPr/>
          <a:lstStyle/>
          <a:p>
            <a:r>
              <a:rPr lang="en-US" dirty="0"/>
              <a:t>Results: effectiveness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E7ACD1-D75D-4E49-A9E4-8B414EC5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780642" cy="1325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Children in intervention districts had a 92.2 percent lower risk of developing confirmed malaria in the five-month follow-up versus those in the control</a:t>
            </a:r>
            <a:endParaRPr lang="en-GB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B1B0686-BB92-4263-A164-A13902528E3E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151189"/>
          <a:ext cx="1019423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8559">
                  <a:extLst>
                    <a:ext uri="{9D8B030D-6E8A-4147-A177-3AD203B41FA5}">
                      <a16:colId xmlns:a16="http://schemas.microsoft.com/office/drawing/2014/main" val="3534785214"/>
                    </a:ext>
                  </a:extLst>
                </a:gridCol>
                <a:gridCol w="2548559">
                  <a:extLst>
                    <a:ext uri="{9D8B030D-6E8A-4147-A177-3AD203B41FA5}">
                      <a16:colId xmlns:a16="http://schemas.microsoft.com/office/drawing/2014/main" val="2674651376"/>
                    </a:ext>
                  </a:extLst>
                </a:gridCol>
                <a:gridCol w="2548559">
                  <a:extLst>
                    <a:ext uri="{9D8B030D-6E8A-4147-A177-3AD203B41FA5}">
                      <a16:colId xmlns:a16="http://schemas.microsoft.com/office/drawing/2014/main" val="2913340010"/>
                    </a:ext>
                  </a:extLst>
                </a:gridCol>
                <a:gridCol w="2548559">
                  <a:extLst>
                    <a:ext uri="{9D8B030D-6E8A-4147-A177-3AD203B41FA5}">
                      <a16:colId xmlns:a16="http://schemas.microsoft.com/office/drawing/2014/main" val="2857011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Confirmed malaria cases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Person time of observation (months)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Incidence rate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94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Intervention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60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1,982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0.03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81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Control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387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997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0.3382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5481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DED61EE-4E6A-4F28-9EBA-C6E2352715E5}"/>
              </a:ext>
            </a:extLst>
          </p:cNvPr>
          <p:cNvSpPr txBox="1">
            <a:spLocks/>
          </p:cNvSpPr>
          <p:nvPr/>
        </p:nvSpPr>
        <p:spPr>
          <a:xfrm>
            <a:off x="838199" y="4939886"/>
            <a:ext cx="10780642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Incidence rate ratio: 0.078 (95% CI: 0.063–0.096, p&lt;0.0001)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Protective effect size: 92.2% (1–0.078)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5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94FB-BCEE-427B-9176-C83926D9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69579"/>
            <a:ext cx="10089180" cy="646331"/>
          </a:xfrm>
        </p:spPr>
        <p:txBody>
          <a:bodyPr/>
          <a:lstStyle/>
          <a:p>
            <a:r>
              <a:rPr lang="en-US" dirty="0"/>
              <a:t>Results: effectiveness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E7ACD1-D75D-4E49-A9E4-8B414EC5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780642" cy="1474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In the intervention areas 90 percent of children never experienced a malaria episode, versus 15 percent in the control area; 85 percent of children in the control developed at least one episode and 60 percent had at least two over the follow-up period</a:t>
            </a:r>
            <a:endParaRPr lang="en-GB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669B527-A4FF-421B-95C9-665F42ADE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0" y="3558210"/>
            <a:ext cx="8426398" cy="29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9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2587-AA8D-4A66-A69D-4012EB100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00" y="481915"/>
            <a:ext cx="10089180" cy="646331"/>
          </a:xfrm>
        </p:spPr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C4D5-BE55-4BB2-802C-A7E626DEB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396"/>
            <a:ext cx="10366980" cy="490968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Resistance markers study results are not yet available.</a:t>
            </a:r>
            <a:endParaRPr lang="en-US" dirty="0">
              <a:cs typeface="Calibri"/>
            </a:endParaRPr>
          </a:p>
          <a:p>
            <a:r>
              <a:rPr lang="en-US" dirty="0"/>
              <a:t>We plan to conduct further research in 2022, involving SMC delivery in 5 districts and targeting 135,000 children.</a:t>
            </a:r>
          </a:p>
          <a:p>
            <a:r>
              <a:rPr lang="en-US" dirty="0"/>
              <a:t>Phase 2 of the study will gather more robust evidence of the effectiveness of SMC through cluster-</a:t>
            </a:r>
            <a:r>
              <a:rPr lang="en-US" dirty="0" err="1"/>
              <a:t>randomised</a:t>
            </a:r>
            <a:r>
              <a:rPr lang="en-US" dirty="0"/>
              <a:t> controlled trial.</a:t>
            </a:r>
          </a:p>
          <a:p>
            <a:r>
              <a:rPr lang="en-US" dirty="0"/>
              <a:t>We will also conduct a chemoprevention efficacy cohort study.</a:t>
            </a:r>
          </a:p>
          <a:p>
            <a:r>
              <a:rPr lang="en-US" dirty="0"/>
              <a:t>The study design will be very similar to the research that is currently being conducted in Mozambique, including continued monitoring of resistance markers.</a:t>
            </a:r>
          </a:p>
          <a:p>
            <a:r>
              <a:rPr lang="en-US" dirty="0"/>
              <a:t>We plan to test SMC using </a:t>
            </a:r>
            <a:r>
              <a:rPr lang="en-US" dirty="0" err="1"/>
              <a:t>dihydroartemisinin</a:t>
            </a:r>
            <a:r>
              <a:rPr lang="en-US" dirty="0"/>
              <a:t>-piperaquine (DP) as well as SPAQ.</a:t>
            </a:r>
          </a:p>
          <a:p>
            <a:r>
              <a:rPr lang="en-US" dirty="0">
                <a:cs typeface="Calibri"/>
              </a:rPr>
              <a:t>Global Fund will support SMC in three additional districts in Karamoja (90,000 children)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179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D856E0-7785-4C8F-B2D5-247C2531F1B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D2FC9-D3E6-4129-8254-AC6725564975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F8B15-AD4F-4F24-A556-AFAF0FB2CEAD}"/>
              </a:ext>
            </a:extLst>
          </p:cNvPr>
          <p:cNvSpPr txBox="1"/>
          <p:nvPr/>
        </p:nvSpPr>
        <p:spPr>
          <a:xfrm>
            <a:off x="5153025" y="3629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F5796-A6C6-478E-A765-2185FA638A95}"/>
              </a:ext>
            </a:extLst>
          </p:cNvPr>
          <p:cNvSpPr txBox="1"/>
          <p:nvPr/>
        </p:nvSpPr>
        <p:spPr>
          <a:xfrm>
            <a:off x="5295900" y="3771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270F3-0147-4C86-A367-8D462E9A1725}"/>
              </a:ext>
            </a:extLst>
          </p:cNvPr>
          <p:cNvSpPr txBox="1"/>
          <p:nvPr/>
        </p:nvSpPr>
        <p:spPr>
          <a:xfrm>
            <a:off x="5438775" y="3914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DCE10-24C2-9543-944D-F1D1B4269014}"/>
              </a:ext>
            </a:extLst>
          </p:cNvPr>
          <p:cNvSpPr txBox="1"/>
          <p:nvPr/>
        </p:nvSpPr>
        <p:spPr>
          <a:xfrm>
            <a:off x="3667185" y="4426982"/>
            <a:ext cx="5143379" cy="1661993"/>
          </a:xfrm>
          <a:prstGeom prst="rect">
            <a:avLst/>
          </a:prstGeom>
          <a:solidFill>
            <a:srgbClr val="0047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F7EDE4"/>
                </a:solidFill>
              </a:rPr>
              <a:t>Thank you</a:t>
            </a:r>
          </a:p>
          <a:p>
            <a:pPr algn="ctr"/>
            <a:r>
              <a:rPr lang="en-US" sz="2400" dirty="0">
                <a:solidFill>
                  <a:srgbClr val="F7EDE4"/>
                </a:solidFill>
              </a:rPr>
              <a:t>www.malariaconsortium.org/smc</a:t>
            </a:r>
          </a:p>
          <a:p>
            <a:pPr algn="ctr"/>
            <a:endParaRPr lang="en-US" sz="2400" dirty="0">
              <a:solidFill>
                <a:srgbClr val="F7E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2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laria Consortium">
      <a:dk1>
        <a:srgbClr val="004750"/>
      </a:dk1>
      <a:lt1>
        <a:srgbClr val="F7EDE3"/>
      </a:lt1>
      <a:dk2>
        <a:srgbClr val="005D63"/>
      </a:dk2>
      <a:lt2>
        <a:srgbClr val="FFFFFF"/>
      </a:lt2>
      <a:accent1>
        <a:srgbClr val="5EDBB5"/>
      </a:accent1>
      <a:accent2>
        <a:srgbClr val="1FA3B2"/>
      </a:accent2>
      <a:accent3>
        <a:srgbClr val="E3FFF5"/>
      </a:accent3>
      <a:accent4>
        <a:srgbClr val="007268"/>
      </a:accent4>
      <a:accent5>
        <a:srgbClr val="00837B"/>
      </a:accent5>
      <a:accent6>
        <a:srgbClr val="715BCE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 Presentation template.potx" id="{3AAEC4D6-9937-4E80-901A-1A6E666683CB}" vid="{987A3795-DA19-4939-981A-0C4C304A3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and SharePoint library properties</tns:defaultPropertyEditorNamespace>
</tns:customPropertyEdito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alaria Consortium Document" ma:contentTypeID="0x0101001D5646EEDBA3214EB36B225F0D3F7646001E85AB16254CA044A51E4B9AE7B8B426" ma:contentTypeVersion="16" ma:contentTypeDescription="Content type for all other documents on the site. These are general documents that do not require control." ma:contentTypeScope="" ma:versionID="2d76ae8bbd557b746be73ac0bf618a7a">
  <xsd:schema xmlns:xsd="http://www.w3.org/2001/XMLSchema" xmlns:xs="http://www.w3.org/2001/XMLSchema" xmlns:p="http://schemas.microsoft.com/office/2006/metadata/properties" xmlns:ns2="446d9c23-33c1-4aaa-b610-0b49484beeba" xmlns:ns5="18214286-226c-43aa-bfa7-70d63584f69f" targetNamespace="http://schemas.microsoft.com/office/2006/metadata/properties" ma:root="true" ma:fieldsID="f52cd7f9d4cab8bb3411398a431de3ec" ns2:_="" ns5:_="">
    <xsd:import namespace="446d9c23-33c1-4aaa-b610-0b49484beeba"/>
    <xsd:import namespace="18214286-226c-43aa-bfa7-70d63584f69f"/>
    <xsd:element name="properties">
      <xsd:complexType>
        <xsd:sequence>
          <xsd:element name="documentManagement">
            <xsd:complexType>
              <xsd:all>
                <xsd:element ref="ns2:Knowledge_x0020_Base_x0020_Status" minOccurs="0"/>
                <xsd:element ref="ns2:General_x0020_Document_x0020_Type" minOccurs="0"/>
                <xsd:element ref="ns2:Location_x0028_s_x0029_" minOccurs="0"/>
                <xsd:element ref="ns2:Function_x0028_s_x0029_" minOccurs="0"/>
                <xsd:element ref="ns2:Classification_x0028_s_x0029_" minOccurs="0"/>
                <xsd:element ref="ns2:Language_x0028_s_x0029_" minOccurs="0"/>
                <xsd:element ref="ns2:h07063d4a6c74212ab877aa424a1f7d6" minOccurs="0"/>
                <xsd:element ref="ns2:d51732ba3bba4342a416b429b6a40b0b" minOccurs="0"/>
                <xsd:element ref="ns2:TaxCatchAll" minOccurs="0"/>
                <xsd:element ref="ns2:TaxCatchAllLabel" minOccurs="0"/>
                <xsd:element ref="ns2:j49f4a525f6a4ed2b6a5dca880bae675" minOccurs="0"/>
                <xsd:element ref="ns5:MediaServiceMetadata" minOccurs="0"/>
                <xsd:element ref="ns5:MediaServiceFastMetadata" minOccurs="0"/>
                <xsd:element ref="ns5:MediaServiceOCR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AutoKeyPoints" minOccurs="0"/>
                <xsd:element ref="ns5:MediaServiceKeyPoints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d9c23-33c1-4aaa-b610-0b49484beeba" elementFormDefault="qualified">
    <xsd:import namespace="http://schemas.microsoft.com/office/2006/documentManagement/types"/>
    <xsd:import namespace="http://schemas.microsoft.com/office/infopath/2007/PartnerControls"/>
    <xsd:element name="Knowledge_x0020_Base_x0020_Status" ma:index="2" nillable="true" ma:displayName="Knowledge Base Status" ma:default="Do not display in Knowledge Base" ma:format="Dropdown" ma:internalName="Knowledge_x0020_Base_x0020_Status">
      <xsd:simpleType>
        <xsd:restriction base="dms:Choice">
          <xsd:enumeration value="Do not display in Knowledge Base"/>
          <xsd:enumeration value="Display in Knowledge Base only for permitted users"/>
          <xsd:enumeration value="Display in Knowledge Base for all users"/>
        </xsd:restriction>
      </xsd:simpleType>
    </xsd:element>
    <xsd:element name="General_x0020_Document_x0020_Type" ma:index="3" nillable="true" ma:displayName="General Document Type" ma:format="Dropdown" ma:internalName="General_x0020_Document_x0020_Type">
      <xsd:simpleType>
        <xsd:restriction base="dms:Choice">
          <xsd:enumeration value="Agenda"/>
          <xsd:enumeration value="Audio"/>
          <xsd:enumeration value="Budget"/>
          <xsd:enumeration value="Contract"/>
          <xsd:enumeration value="Data"/>
          <xsd:enumeration value="Form"/>
          <xsd:enumeration value="Manual"/>
          <xsd:enumeration value="Minutes"/>
          <xsd:enumeration value="Plan"/>
          <xsd:enumeration value="Policy"/>
          <xsd:enumeration value="Process"/>
          <xsd:enumeration value="Proposal"/>
          <xsd:enumeration value="Publication"/>
          <xsd:enumeration value="Report"/>
          <xsd:enumeration value="Requirements"/>
          <xsd:enumeration value="Template"/>
          <xsd:enumeration value="Training"/>
          <xsd:enumeration value="Video"/>
        </xsd:restriction>
      </xsd:simpleType>
    </xsd:element>
    <xsd:element name="Location_x0028_s_x0029_" ma:index="4" nillable="true" ma:displayName="Location(s)" ma:internalName="Location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rica"/>
                    <xsd:enumeration value="Africa Regional"/>
                    <xsd:enumeration value="Asia"/>
                    <xsd:enumeration value="Asia Regional"/>
                    <xsd:enumeration value="Burkina Faso"/>
                    <xsd:enumeration value="Cambodia"/>
                    <xsd:enumeration value="Chad"/>
                    <xsd:enumeration value="Ethiopia"/>
                    <xsd:enumeration value="Europe"/>
                    <xsd:enumeration value="Gambia"/>
                    <xsd:enumeration value="Ghana"/>
                    <xsd:enumeration value="Global"/>
                    <xsd:enumeration value="Guinea"/>
                    <xsd:enumeration value="Guinea-Bissau"/>
                    <xsd:enumeration value="Malawi"/>
                    <xsd:enumeration value="Mali"/>
                    <xsd:enumeration value="Mozambique"/>
                    <xsd:enumeration value="Myanmar"/>
                    <xsd:enumeration value="Nepal"/>
                    <xsd:enumeration value="Niger"/>
                    <xsd:enumeration value="Nigeria"/>
                    <xsd:enumeration value="North America"/>
                    <xsd:enumeration value="Senegal"/>
                    <xsd:enumeration value="South Sudan"/>
                    <xsd:enumeration value="Tanzania"/>
                    <xsd:enumeration value="Thailand"/>
                    <xsd:enumeration value="Uganda"/>
                    <xsd:enumeration value="UK"/>
                    <xsd:enumeration value="USA"/>
                    <xsd:enumeration value="Zambia"/>
                  </xsd:restriction>
                </xsd:simpleType>
              </xsd:element>
            </xsd:sequence>
          </xsd:extension>
        </xsd:complexContent>
      </xsd:complexType>
    </xsd:element>
    <xsd:element name="Function_x0028_s_x0029_" ma:index="5" nillable="true" ma:displayName="Function(s)" ma:format="Dropdown" ma:internalName="Function_x0028_s_x0029_">
      <xsd:simpleType>
        <xsd:restriction base="dms:Choice">
          <xsd:enumeration value="Business Development"/>
          <xsd:enumeration value="External Relations"/>
          <xsd:enumeration value="Finance"/>
          <xsd:enumeration value="General Management"/>
          <xsd:enumeration value="Global Management Group (GMG)"/>
          <xsd:enumeration value="Human Resources (HR)"/>
          <xsd:enumeration value="Information Technology (IT)"/>
          <xsd:enumeration value="Internal Audit"/>
          <xsd:enumeration value="Location Management"/>
          <xsd:enumeration value="Operations"/>
          <xsd:enumeration value="Organisation Wide"/>
          <xsd:enumeration value="Programme Management"/>
          <xsd:enumeration value="Technical"/>
          <xsd:enumeration value="Trustees"/>
        </xsd:restriction>
      </xsd:simpleType>
    </xsd:element>
    <xsd:element name="Classification_x0028_s_x0029_" ma:index="6" nillable="true" ma:displayName="Classification(s)" ma:format="Dropdown" ma:internalName="Classification_x0028_s_x0029_">
      <xsd:simpleType>
        <xsd:restriction base="dms:Choice">
          <xsd:enumeration value="Public"/>
          <xsd:enumeration value="Restricted Commercial"/>
          <xsd:enumeration value="Restricted Financial"/>
          <xsd:enumeration value="Restricted Personal Data (not staff)"/>
          <xsd:enumeration value="Restricted Sensitive Personal Information"/>
          <xsd:enumeration value="Restrictive Staff Records"/>
          <xsd:enumeration value="Restrictive Strategic"/>
        </xsd:restriction>
      </xsd:simpleType>
    </xsd:element>
    <xsd:element name="Language_x0028_s_x0029_" ma:index="7" nillable="true" ma:displayName="Language(s)" ma:format="Dropdown" ma:internalName="Language_x0028_s_x0029_">
      <xsd:simpleType>
        <xsd:restriction base="dms:Choice">
          <xsd:enumeration value="Arabic"/>
          <xsd:enumeration value="Burmese"/>
          <xsd:enumeration value="English"/>
          <xsd:enumeration value="French"/>
          <xsd:enumeration value="Khmer"/>
          <xsd:enumeration value="Portugese"/>
          <xsd:enumeration value="Spanish"/>
          <xsd:enumeration value="Thai"/>
        </xsd:restriction>
      </xsd:simpleType>
    </xsd:element>
    <xsd:element name="h07063d4a6c74212ab877aa424a1f7d6" ma:index="12" nillable="true" ma:taxonomy="true" ma:internalName="h07063d4a6c74212ab877aa424a1f7d6" ma:taxonomyFieldName="Diseases" ma:displayName="Diseases" ma:readOnly="false" ma:default="" ma:fieldId="{107063d4-a6c7-4212-ab87-7aa424a1f7d6}" ma:taxonomyMulti="true" ma:sspId="0c4f23ce-abd6-4fbe-ba55-9ba9bb7442d8" ma:termSetId="4ece0d02-a915-426b-8586-b8b7860cdf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1732ba3bba4342a416b429b6a40b0b" ma:index="14" nillable="true" ma:taxonomy="true" ma:internalName="d51732ba3bba4342a416b429b6a40b0b" ma:taxonomyFieldName="Tools_x0020_and_x0020_Techniques" ma:displayName="Tools and Techniques" ma:readOnly="false" ma:default="" ma:fieldId="{d51732ba-3bba-4342-a416-b429b6a40b0b}" ma:taxonomyMulti="true" ma:sspId="0c4f23ce-abd6-4fbe-ba55-9ba9bb7442d8" ma:termSetId="178e11fd-d4ce-402e-b760-9e71f48154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2f3aa77b-467f-474c-b4cc-3733fce4533c}" ma:internalName="TaxCatchAll" ma:showField="CatchAllData" ma:web="446d9c23-33c1-4aaa-b610-0b49484be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2f3aa77b-467f-474c-b4cc-3733fce4533c}" ma:internalName="TaxCatchAllLabel" ma:readOnly="true" ma:showField="CatchAllDataLabel" ma:web="446d9c23-33c1-4aaa-b610-0b49484be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9f4a525f6a4ed2b6a5dca880bae675" ma:index="22" nillable="true" ma:taxonomy="true" ma:internalName="j49f4a525f6a4ed2b6a5dca880bae675" ma:taxonomyFieldName="Project" ma:displayName="Project" ma:default="" ma:fieldId="{349f4a52-5f6a-4ed2-b6a5-dca880bae675}" ma:sspId="0c4f23ce-abd6-4fbe-ba55-9ba9bb7442d8" ma:termSetId="2b6b6760-1471-429e-a151-4284c2311b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4286-226c-43aa-bfa7-70d63584f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0" nillable="true" ma:taxonomy="true" ma:internalName="lcf76f155ced4ddcb4097134ff3c332f" ma:taxonomyFieldName="MediaServiceImageTags" ma:displayName="Image Tags" ma:readOnly="false" ma:fieldId="{5cf76f15-5ced-4ddc-b409-7134ff3c332f}" ma:taxonomyMulti="true" ma:sspId="0c4f23ce-abd6-4fbe-ba55-9ba9bb7442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owledge_x0020_Base_x0020_Status xmlns="446d9c23-33c1-4aaa-b610-0b49484beeba">Do not display in Knowledge Base</Knowledge_x0020_Base_x0020_Status>
    <TaxCatchAll xmlns="446d9c23-33c1-4aaa-b610-0b49484beeba" xsi:nil="true"/>
    <Function_x0028_s_x0029_ xmlns="446d9c23-33c1-4aaa-b610-0b49484beeba" xsi:nil="true"/>
    <Location_x0028_s_x0029_ xmlns="446d9c23-33c1-4aaa-b610-0b49484beeba" xsi:nil="true"/>
    <Language_x0028_s_x0029_ xmlns="446d9c23-33c1-4aaa-b610-0b49484beeba" xsi:nil="true"/>
    <h07063d4a6c74212ab877aa424a1f7d6 xmlns="446d9c23-33c1-4aaa-b610-0b49484beeba">
      <Terms xmlns="http://schemas.microsoft.com/office/infopath/2007/PartnerControls"/>
    </h07063d4a6c74212ab877aa424a1f7d6>
    <d51732ba3bba4342a416b429b6a40b0b xmlns="446d9c23-33c1-4aaa-b610-0b49484beeba">
      <Terms xmlns="http://schemas.microsoft.com/office/infopath/2007/PartnerControls"/>
    </d51732ba3bba4342a416b429b6a40b0b>
    <Classification_x0028_s_x0029_ xmlns="446d9c23-33c1-4aaa-b610-0b49484beeba" xsi:nil="true"/>
    <General_x0020_Document_x0020_Type xmlns="446d9c23-33c1-4aaa-b610-0b49484beeba" xsi:nil="true"/>
    <j49f4a525f6a4ed2b6a5dca880bae675 xmlns="446d9c23-33c1-4aaa-b610-0b49484beeba">
      <Terms xmlns="http://schemas.microsoft.com/office/infopath/2007/PartnerControls"/>
    </j49f4a525f6a4ed2b6a5dca880bae675>
    <SharedWithUsers xmlns="446d9c23-33c1-4aaa-b610-0b49484beeba">
      <UserInfo>
        <DisplayName>Michael Haydock</DisplayName>
        <AccountId>3948</AccountId>
        <AccountType/>
      </UserInfo>
    </SharedWithUsers>
    <lcf76f155ced4ddcb4097134ff3c332f xmlns="18214286-226c-43aa-bfa7-70d63584f69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4D8275-AE77-4F99-8861-04EEA5B74E44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F5C037D8-120F-4C0F-9B31-0CF54F54F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d9c23-33c1-4aaa-b610-0b49484beeba"/>
    <ds:schemaRef ds:uri="18214286-226c-43aa-bfa7-70d63584f6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34FC8A-2620-4D8E-8201-8130B49CCCE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58C336-7188-41EE-ADF4-DA6DDF73077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2b1e57a-4096-4ec3-a35e-3b42711ba632"/>
    <ds:schemaRef ds:uri="http://purl.org/dc/elements/1.1/"/>
    <ds:schemaRef ds:uri="http://schemas.microsoft.com/office/2006/metadata/properties"/>
    <ds:schemaRef ds:uri="http://schemas.microsoft.com/office/infopath/2007/PartnerControls"/>
    <ds:schemaRef ds:uri="446d9c23-33c1-4aaa-b610-0b49484beeba"/>
    <ds:schemaRef ds:uri="http://www.w3.org/XML/1998/namespace"/>
    <ds:schemaRef ds:uri="http://purl.org/dc/dcmitype/"/>
    <ds:schemaRef ds:uri="18214286-226c-43aa-bfa7-70d63584f6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649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Feasibility, acceptability, impact:  findings from Uganda </vt:lpstr>
      <vt:lpstr>Background</vt:lpstr>
      <vt:lpstr>SMC implementation study 2021 </vt:lpstr>
      <vt:lpstr>Study components</vt:lpstr>
      <vt:lpstr>Results: acceptability and feasibility</vt:lpstr>
      <vt:lpstr>Results: effectiveness</vt:lpstr>
      <vt:lpstr>Results: effectiveness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guide: Quick start tips</dc:title>
  <dc:creator>Ashley Giles</dc:creator>
  <cp:lastModifiedBy>Ashley Giles</cp:lastModifiedBy>
  <cp:revision>4</cp:revision>
  <dcterms:created xsi:type="dcterms:W3CDTF">2022-02-28T17:13:00Z</dcterms:created>
  <dcterms:modified xsi:type="dcterms:W3CDTF">2022-02-28T18:05:26Z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0x0101001D5646EEDBA3214EB36B225F0D3F7646001E85AB16254CA044A51E4B9AE7B8B426</vt:lpwstr>
  </property>
  <property fmtid="{D5CDD505-2E9C-101B-9397-08002B2CF9AE}" pid="3" name="Project">
    <vt:lpwstr/>
  </property>
  <property fmtid="{D5CDD505-2E9C-101B-9397-08002B2CF9AE}" pid="4" name="Tools and Techniques">
    <vt:lpwstr/>
  </property>
  <property fmtid="{D5CDD505-2E9C-101B-9397-08002B2CF9AE}" pid="5" name="Review Frequency">
    <vt:lpwstr>Two Years</vt:lpwstr>
  </property>
  <property fmtid="{D5CDD505-2E9C-101B-9397-08002B2CF9AE}" pid="6" name="Diseases">
    <vt:lpwstr/>
  </property>
  <property fmtid="{D5CDD505-2E9C-101B-9397-08002B2CF9AE}" pid="7" name="MediaServiceImageTags">
    <vt:lpwstr/>
  </property>
</Properties>
</file>