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537" r:id="rId2"/>
    <p:sldId id="958" r:id="rId3"/>
    <p:sldId id="664" r:id="rId4"/>
    <p:sldId id="954" r:id="rId5"/>
    <p:sldId id="267" r:id="rId6"/>
    <p:sldId id="955" r:id="rId7"/>
    <p:sldId id="959" r:id="rId8"/>
    <p:sldId id="276" r:id="rId9"/>
    <p:sldId id="952" r:id="rId10"/>
    <p:sldId id="960" r:id="rId11"/>
    <p:sldId id="953" r:id="rId12"/>
    <p:sldId id="961" r:id="rId13"/>
    <p:sldId id="962" r:id="rId14"/>
    <p:sldId id="956" r:id="rId15"/>
    <p:sldId id="957" r:id="rId16"/>
    <p:sldId id="963" r:id="rId17"/>
    <p:sldId id="964" r:id="rId18"/>
    <p:sldId id="965" r:id="rId19"/>
    <p:sldId id="966" r:id="rId20"/>
    <p:sldId id="94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Kilombero</a:t>
            </a:r>
            <a:r>
              <a:rPr lang="en-US" baseline="0"/>
              <a:t> Ulanga</a:t>
            </a:r>
          </a:p>
          <a:p>
            <a:pPr>
              <a:defRPr/>
            </a:pPr>
            <a:r>
              <a:rPr lang="en-US" baseline="0"/>
              <a:t>14 day ACPR </a:t>
            </a:r>
            <a:endParaRPr lang="en-US"/>
          </a:p>
        </c:rich>
      </c:tx>
      <c:layout>
        <c:manualLayout>
          <c:xMode val="edge"/>
          <c:yMode val="edge"/>
          <c:x val="1.5152668416447943E-2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4.7E-2</c:v>
                </c:pt>
                <c:pt idx="1">
                  <c:v>0.215</c:v>
                </c:pt>
                <c:pt idx="2">
                  <c:v>0.56000000000000005</c:v>
                </c:pt>
                <c:pt idx="3">
                  <c:v>0.72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0.91</c:v>
                </c:pt>
                <c:pt idx="1">
                  <c:v>0.92</c:v>
                </c:pt>
                <c:pt idx="2">
                  <c:v>0.86</c:v>
                </c:pt>
                <c:pt idx="3">
                  <c:v>0.65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7E4-2544-B6BB-5131200925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SP_AS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4.7E-2</c:v>
                </c:pt>
                <c:pt idx="1">
                  <c:v>0.215</c:v>
                </c:pt>
                <c:pt idx="2">
                  <c:v>0.56000000000000005</c:v>
                </c:pt>
                <c:pt idx="3">
                  <c:v>0.72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0.97</c:v>
                </c:pt>
                <c:pt idx="1">
                  <c:v>0.96</c:v>
                </c:pt>
                <c:pt idx="2">
                  <c:v>1</c:v>
                </c:pt>
                <c:pt idx="3">
                  <c:v>0.89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7E4-2544-B6BB-513120092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8930639"/>
        <c:axId val="2118931455"/>
      </c:scatterChart>
      <c:valAx>
        <c:axId val="21189306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Resistance</a:t>
                </a:r>
                <a:r>
                  <a:rPr lang="en-US" baseline="0"/>
                  <a:t> Frequency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931455"/>
        <c:crosses val="autoZero"/>
        <c:crossBetween val="midCat"/>
      </c:valAx>
      <c:valAx>
        <c:axId val="2118931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ACPR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93063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129680664916888"/>
          <c:y val="4.2267424905220174E-2"/>
          <c:w val="0.26465026246719159"/>
          <c:h val="7.81029454651501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Rufiji </a:t>
            </a:r>
            <a:r>
              <a:rPr lang="en-US" baseline="0"/>
              <a:t> </a:t>
            </a:r>
          </a:p>
          <a:p>
            <a:pPr>
              <a:defRPr/>
            </a:pPr>
            <a:r>
              <a:rPr lang="en-US" baseline="0"/>
              <a:t>14 day ACPR</a:t>
            </a:r>
            <a:endParaRPr lang="en-US"/>
          </a:p>
        </c:rich>
      </c:tx>
      <c:layout>
        <c:manualLayout>
          <c:xMode val="edge"/>
          <c:yMode val="edge"/>
          <c:x val="5.4243000874890632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 SP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Sheet1!$F$2:$F$5</c:f>
              <c:numCache>
                <c:formatCode>General</c:formatCode>
                <c:ptCount val="4"/>
                <c:pt idx="0">
                  <c:v>6.7000000000000004E-2</c:v>
                </c:pt>
                <c:pt idx="1">
                  <c:v>0.23699999999999999</c:v>
                </c:pt>
                <c:pt idx="2">
                  <c:v>0.48</c:v>
                </c:pt>
                <c:pt idx="3">
                  <c:v>0.63</c:v>
                </c:pt>
              </c:numCache>
            </c:numRef>
          </c:xVal>
          <c:yVal>
            <c:numRef>
              <c:f>Sheet1!$G$2:$G$5</c:f>
              <c:numCache>
                <c:formatCode>General</c:formatCode>
                <c:ptCount val="4"/>
                <c:pt idx="0">
                  <c:v>0.91</c:v>
                </c:pt>
                <c:pt idx="1">
                  <c:v>0.76</c:v>
                </c:pt>
                <c:pt idx="2">
                  <c:v>0.77</c:v>
                </c:pt>
                <c:pt idx="3">
                  <c:v>0.7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5C-F343-B0EA-14B801823D62}"/>
            </c:ext>
          </c:extLst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SP_AS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Sheet1!$F$2:$F$5</c:f>
              <c:numCache>
                <c:formatCode>General</c:formatCode>
                <c:ptCount val="4"/>
                <c:pt idx="0">
                  <c:v>6.7000000000000004E-2</c:v>
                </c:pt>
                <c:pt idx="1">
                  <c:v>0.23699999999999999</c:v>
                </c:pt>
                <c:pt idx="2">
                  <c:v>0.48</c:v>
                </c:pt>
                <c:pt idx="3">
                  <c:v>0.63</c:v>
                </c:pt>
              </c:numCache>
            </c:numRef>
          </c:xVal>
          <c:yVal>
            <c:numRef>
              <c:f>Sheet1!$H$2:$H$5</c:f>
              <c:numCache>
                <c:formatCode>General</c:formatCode>
                <c:ptCount val="4"/>
                <c:pt idx="0">
                  <c:v>1</c:v>
                </c:pt>
                <c:pt idx="1">
                  <c:v>0.86</c:v>
                </c:pt>
                <c:pt idx="2">
                  <c:v>0.97</c:v>
                </c:pt>
                <c:pt idx="3">
                  <c:v>0.93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5C-F343-B0EA-14B801823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2721391"/>
        <c:axId val="2102722095"/>
      </c:scatterChart>
      <c:valAx>
        <c:axId val="21027213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Resistance 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722095"/>
        <c:crosses val="autoZero"/>
        <c:crossBetween val="midCat"/>
      </c:valAx>
      <c:valAx>
        <c:axId val="2102722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ACPR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72139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463013998250224"/>
          <c:y val="0.11171186934966465"/>
          <c:w val="0.27143372703412072"/>
          <c:h val="7.81029454651501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3E71C-E723-4B76-9DDE-4F5ADE69D058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C7A41-63DC-4F3D-BCC9-1964C0B85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80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51D8AD-7632-4210-B7D3-C84FA7F97EF9}" type="slidenum">
              <a:rPr lang="en-GB" smtClean="0"/>
              <a:pPr eaLnBrk="1" hangingPunct="1"/>
              <a:t>1</a:t>
            </a:fld>
            <a:endParaRPr lang="en-GB" dirty="0"/>
          </a:p>
        </p:txBody>
      </p:sp>
      <p:sp>
        <p:nvSpPr>
          <p:cNvPr id="44035" name="Rectangle 2867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noFill/>
          <a:ln cap="flat">
            <a:headEnd type="none" w="med" len="med"/>
            <a:tailEnd type="none" w="med" len="med"/>
          </a:ln>
        </p:spPr>
      </p:sp>
      <p:sp>
        <p:nvSpPr>
          <p:cNvPr id="44036" name="Rectangle 2867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Modelling infectious disease epidemiology - Neil Ferguson</a:t>
            </a:r>
          </a:p>
        </p:txBody>
      </p:sp>
    </p:spTree>
    <p:extLst>
      <p:ext uri="{BB962C8B-B14F-4D97-AF65-F5344CB8AC3E}">
        <p14:creationId xmlns:p14="http://schemas.microsoft.com/office/powerpoint/2010/main" val="2780282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DRC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CD28B3-E15B-4014-93F9-3F87C934E016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2962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Looking at Admin level 1 areas where there is available data ….</a:t>
            </a:r>
          </a:p>
          <a:p>
            <a:r>
              <a:rPr lang="en-US" dirty="0"/>
              <a:t>Requires more structured approach to surveillance?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CD28B3-E15B-4014-93F9-3F87C934E016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554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CD28B3-E15B-4014-93F9-3F87C934E016}" type="slidenum">
              <a:rPr lang="da-DK" smtClean="0"/>
              <a:pPr>
                <a:defRPr/>
              </a:pPr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7886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AE04C-FEDB-4219-AE3F-FBABB5DABF4C}" type="slidenum">
              <a:rPr lang="en-US"/>
              <a:pPr/>
              <a:t>19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</a:rPr>
              <a:t>Particularly in the light of the newly emerging 581 </a:t>
            </a:r>
            <a:r>
              <a:rPr lang="en-US" dirty="0" err="1">
                <a:ea typeface="ＭＳ Ｐゴシック" charset="-128"/>
              </a:rPr>
              <a:t>withour</a:t>
            </a:r>
            <a:r>
              <a:rPr lang="en-US" dirty="0">
                <a:ea typeface="ＭＳ Ｐゴシック" charset="-128"/>
              </a:rPr>
              <a:t> 540 in West Africa….. Which the some of the talks to follow in this session will be reporting on.</a:t>
            </a:r>
          </a:p>
        </p:txBody>
      </p:sp>
    </p:spTree>
    <p:extLst>
      <p:ext uri="{BB962C8B-B14F-4D97-AF65-F5344CB8AC3E}">
        <p14:creationId xmlns:p14="http://schemas.microsoft.com/office/powerpoint/2010/main" val="346239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CD28B3-E15B-4014-93F9-3F87C934E016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769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F58FB2D-DC04-4E44-9EF4-9F5F268A38C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Varying resistance with combinations of mutations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After SP came into use as </a:t>
            </a:r>
            <a:r>
              <a:rPr lang="en-US" altLang="en-US" dirty="0" err="1">
                <a:latin typeface="Calibri" panose="020F0502020204030204" pitchFamily="34" charset="0"/>
              </a:rPr>
              <a:t>firstline</a:t>
            </a:r>
            <a:r>
              <a:rPr lang="en-US" altLang="en-US" dirty="0">
                <a:latin typeface="Calibri" panose="020F0502020204030204" pitchFamily="34" charset="0"/>
              </a:rPr>
              <a:t> treatment saw triple mutant form become predominant throughout Africa</a:t>
            </a:r>
          </a:p>
        </p:txBody>
      </p:sp>
    </p:spTree>
    <p:extLst>
      <p:ext uri="{BB962C8B-B14F-4D97-AF65-F5344CB8AC3E}">
        <p14:creationId xmlns:p14="http://schemas.microsoft.com/office/powerpoint/2010/main" val="2132733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from Tanzania molecular surveillance in community surveys when SP replaced CQ as </a:t>
            </a:r>
            <a:r>
              <a:rPr lang="en-US" dirty="0" err="1"/>
              <a:t>firstline</a:t>
            </a:r>
            <a:r>
              <a:rPr lang="en-US" dirty="0"/>
              <a:t> treatment for malaria in 2001.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CD28B3-E15B-4014-93F9-3F87C934E016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9914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AE04C-FEDB-4219-AE3F-FBABB5DABF4C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4976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Tanzanian example rapid increase year on year after SP became </a:t>
            </a:r>
            <a:r>
              <a:rPr lang="en-US" dirty="0" err="1"/>
              <a:t>firstline</a:t>
            </a:r>
            <a:r>
              <a:rPr lang="en-US" dirty="0"/>
              <a:t> treatment in 2001.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CD28B3-E15B-4014-93F9-3F87C934E016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5446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Increase was associated with diminishing SP efficacy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CD28B3-E15B-4014-93F9-3F87C934E016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4937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540 in surveys since 2010 –recent picture. </a:t>
            </a:r>
          </a:p>
          <a:p>
            <a:r>
              <a:rPr lang="en-US" dirty="0"/>
              <a:t>East West division still apparent.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CD28B3-E15B-4014-93F9-3F87C934E016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7273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more heterogeneity in 581 mutation</a:t>
            </a:r>
          </a:p>
          <a:p>
            <a:r>
              <a:rPr lang="en-US" dirty="0"/>
              <a:t>Foci in east Africa 540 with 581  associated with failure in </a:t>
            </a:r>
            <a:r>
              <a:rPr lang="en-US" dirty="0" err="1"/>
              <a:t>IPTi</a:t>
            </a:r>
            <a:r>
              <a:rPr lang="en-US" dirty="0"/>
              <a:t> and IPTp</a:t>
            </a:r>
          </a:p>
          <a:p>
            <a:r>
              <a:rPr lang="en-US" dirty="0"/>
              <a:t>New emergence of 581 in West </a:t>
            </a:r>
            <a:r>
              <a:rPr lang="en-US" dirty="0" err="1"/>
              <a:t>AFrica</a:t>
            </a:r>
            <a:endParaRPr lang="en-US" dirty="0"/>
          </a:p>
          <a:p>
            <a:r>
              <a:rPr lang="en-US" dirty="0"/>
              <a:t>Admin area level1 are more useful to capture geographic variation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CD28B3-E15B-4014-93F9-3F87C934E016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2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AE12-BD9F-4FF5-9230-1316A8BAD71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F38C-FFD2-4760-9034-2A34D473B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15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AE12-BD9F-4FF5-9230-1316A8BAD71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F38C-FFD2-4760-9034-2A34D473B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82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AE12-BD9F-4FF5-9230-1316A8BAD71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F38C-FFD2-4760-9034-2A34D473B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AE12-BD9F-4FF5-9230-1316A8BAD71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F38C-FFD2-4760-9034-2A34D473B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88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AE12-BD9F-4FF5-9230-1316A8BAD71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F38C-FFD2-4760-9034-2A34D473B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84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AE12-BD9F-4FF5-9230-1316A8BAD71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F38C-FFD2-4760-9034-2A34D473B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28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AE12-BD9F-4FF5-9230-1316A8BAD71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F38C-FFD2-4760-9034-2A34D473B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93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AE12-BD9F-4FF5-9230-1316A8BAD71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F38C-FFD2-4760-9034-2A34D473B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6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AE12-BD9F-4FF5-9230-1316A8BAD71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F38C-FFD2-4760-9034-2A34D473B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9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AE12-BD9F-4FF5-9230-1316A8BAD71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F38C-FFD2-4760-9034-2A34D473B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81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AE12-BD9F-4FF5-9230-1316A8BAD71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F38C-FFD2-4760-9034-2A34D473B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19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AAE12-BD9F-4FF5-9230-1316A8BAD71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1F38C-FFD2-4760-9034-2A34D473B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35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048"/>
          <p:cNvSpPr txBox="1">
            <a:spLocks noChangeArrowheads="1"/>
          </p:cNvSpPr>
          <p:nvPr/>
        </p:nvSpPr>
        <p:spPr bwMode="auto">
          <a:xfrm>
            <a:off x="1956478" y="3496030"/>
            <a:ext cx="5080397" cy="20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i="0" dirty="0"/>
              <a:t>Cally Roper, Lucy Okell</a:t>
            </a:r>
            <a:br>
              <a:rPr lang="en-US" sz="1800" i="0" dirty="0">
                <a:solidFill>
                  <a:srgbClr val="990000"/>
                </a:solidFill>
              </a:rPr>
            </a:br>
            <a:endParaRPr lang="en-US" sz="675" b="1" i="0" dirty="0">
              <a:solidFill>
                <a:srgbClr val="99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GB" sz="900" b="1" i="0" dirty="0">
              <a:solidFill>
                <a:srgbClr val="990000"/>
              </a:solidFill>
            </a:endParaRPr>
          </a:p>
          <a:p>
            <a:pPr algn="ctr"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GB" sz="1200" b="1" i="0" dirty="0"/>
              <a:t>London School of Tropical Medicine &amp; Hygiene</a:t>
            </a:r>
          </a:p>
          <a:p>
            <a:pPr algn="ctr"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GB" sz="1200" b="1" i="0" dirty="0"/>
              <a:t>Imperial College London </a:t>
            </a:r>
          </a:p>
          <a:p>
            <a:pPr algn="ctr" eaLnBrk="1" hangingPunct="1">
              <a:spcBef>
                <a:spcPct val="50000"/>
              </a:spcBef>
              <a:spcAft>
                <a:spcPct val="50000"/>
              </a:spcAft>
            </a:pPr>
            <a:br>
              <a:rPr lang="en-GB" sz="1200" b="1" i="0" dirty="0"/>
            </a:br>
            <a:br>
              <a:rPr lang="en-GB" sz="1200" i="0" dirty="0"/>
            </a:br>
            <a:endParaRPr lang="en-US" sz="1200" i="0" dirty="0"/>
          </a:p>
        </p:txBody>
      </p:sp>
      <p:sp>
        <p:nvSpPr>
          <p:cNvPr id="5123" name="TextBox 2049"/>
          <p:cNvSpPr txBox="1">
            <a:spLocks noChangeArrowheads="1"/>
          </p:cNvSpPr>
          <p:nvPr/>
        </p:nvSpPr>
        <p:spPr bwMode="auto">
          <a:xfrm>
            <a:off x="152169" y="2247903"/>
            <a:ext cx="869027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n-US" sz="2400" b="1" i="0" dirty="0">
                <a:solidFill>
                  <a:srgbClr val="0F3E72"/>
                </a:solidFill>
              </a:rPr>
              <a:t>Monitoring drug resistance to support the ongoing use of </a:t>
            </a:r>
            <a:r>
              <a:rPr lang="en-US" sz="2400" b="1" i="0" dirty="0" err="1">
                <a:solidFill>
                  <a:srgbClr val="0F3E72"/>
                </a:solidFill>
              </a:rPr>
              <a:t>chemopreventive</a:t>
            </a:r>
            <a:r>
              <a:rPr lang="en-US" sz="2400" b="1" i="0" dirty="0">
                <a:solidFill>
                  <a:srgbClr val="0F3E72"/>
                </a:solidFill>
              </a:rPr>
              <a:t> treatments</a:t>
            </a:r>
            <a:endParaRPr lang="en-US" sz="2400" i="0" dirty="0">
              <a:solidFill>
                <a:srgbClr val="0F3E7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26D135-5450-4F04-8455-28C72553F9E4}"/>
              </a:ext>
            </a:extLst>
          </p:cNvPr>
          <p:cNvSpPr/>
          <p:nvPr/>
        </p:nvSpPr>
        <p:spPr>
          <a:xfrm>
            <a:off x="277585" y="1592796"/>
            <a:ext cx="8564857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1026" name="Picture 2" descr="The School Seal | History | LSHTM">
            <a:extLst>
              <a:ext uri="{FF2B5EF4-FFF2-40B4-BE49-F238E27FC236}">
                <a16:creationId xmlns:a16="http://schemas.microsoft.com/office/drawing/2014/main" id="{4643E71C-44DE-4DF5-95F5-5FE6007E0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92990"/>
            <a:ext cx="1931670" cy="9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209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303" y="1678781"/>
            <a:ext cx="3127373" cy="32746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3403" y="4863203"/>
            <a:ext cx="189497" cy="18047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9" name="Rectangle 8"/>
          <p:cNvSpPr/>
          <p:nvPr/>
        </p:nvSpPr>
        <p:spPr>
          <a:xfrm>
            <a:off x="153403" y="5088983"/>
            <a:ext cx="189497" cy="180473"/>
          </a:xfrm>
          <a:prstGeom prst="rect">
            <a:avLst/>
          </a:prstGeom>
          <a:solidFill>
            <a:srgbClr val="E9FFB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0" name="Rectangle 9"/>
          <p:cNvSpPr/>
          <p:nvPr/>
        </p:nvSpPr>
        <p:spPr>
          <a:xfrm>
            <a:off x="153403" y="5314763"/>
            <a:ext cx="189497" cy="180473"/>
          </a:xfrm>
          <a:prstGeom prst="rect">
            <a:avLst/>
          </a:prstGeom>
          <a:solidFill>
            <a:srgbClr val="AFF1B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1" name="Rectangle 10"/>
          <p:cNvSpPr/>
          <p:nvPr/>
        </p:nvSpPr>
        <p:spPr>
          <a:xfrm>
            <a:off x="153403" y="5540543"/>
            <a:ext cx="189497" cy="180473"/>
          </a:xfrm>
          <a:prstGeom prst="rect">
            <a:avLst/>
          </a:prstGeom>
          <a:solidFill>
            <a:srgbClr val="267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6" name="TextBox 15"/>
          <p:cNvSpPr txBox="1"/>
          <p:nvPr/>
        </p:nvSpPr>
        <p:spPr>
          <a:xfrm>
            <a:off x="342898" y="4814940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899" y="5042182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0 – 0.1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4750" y="5263544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0.1 - 0.5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357" y="5498159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0.5 - 1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94" y="1556309"/>
            <a:ext cx="3189689" cy="3339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0596"/>
            <a:ext cx="3105024" cy="3251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036" y="2138818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dhfr</a:t>
            </a:r>
            <a:r>
              <a:rPr lang="en-GB" sz="1200" dirty="0"/>
              <a:t> triple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1129" y="2138818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dhps</a:t>
            </a:r>
            <a:r>
              <a:rPr lang="en-GB" sz="1200" dirty="0"/>
              <a:t> 540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09676" y="2138818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dhps</a:t>
            </a:r>
            <a:r>
              <a:rPr lang="en-GB" sz="1200" dirty="0"/>
              <a:t> 581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E66311-2AE5-4BDA-9DC0-C2D938F1666C}"/>
              </a:ext>
            </a:extLst>
          </p:cNvPr>
          <p:cNvSpPr txBox="1"/>
          <p:nvPr/>
        </p:nvSpPr>
        <p:spPr>
          <a:xfrm>
            <a:off x="206105" y="6002959"/>
            <a:ext cx="4127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Illustrative example DRC 2013-2014 </a:t>
            </a:r>
          </a:p>
          <a:p>
            <a:r>
              <a:rPr lang="en-US" sz="1600" b="1" dirty="0"/>
              <a:t>(figure; van </a:t>
            </a:r>
            <a:r>
              <a:rPr lang="en-US" sz="1600" b="1" dirty="0" err="1"/>
              <a:t>Lenthe</a:t>
            </a:r>
            <a:r>
              <a:rPr lang="en-US" sz="1600" b="1" dirty="0"/>
              <a:t> 2019, data; </a:t>
            </a:r>
            <a:r>
              <a:rPr lang="en-US" sz="1600" b="1" dirty="0" err="1"/>
              <a:t>Aydemir</a:t>
            </a:r>
            <a:r>
              <a:rPr lang="en-US" sz="1600" b="1" dirty="0"/>
              <a:t> 2018).</a:t>
            </a:r>
            <a:endParaRPr lang="en-GB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30328D-530C-4B76-9EEF-648593A99722}"/>
              </a:ext>
            </a:extLst>
          </p:cNvPr>
          <p:cNvSpPr txBox="1"/>
          <p:nvPr/>
        </p:nvSpPr>
        <p:spPr>
          <a:xfrm>
            <a:off x="153403" y="389491"/>
            <a:ext cx="5475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primary determinants of SP resistance in Africa. Illustrative example DRC 2013-2014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19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7187759C-B80F-406B-9E82-E01F64164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463" t="14819" r="22657" b="19293"/>
          <a:stretch/>
        </p:blipFill>
        <p:spPr>
          <a:xfrm>
            <a:off x="0" y="971497"/>
            <a:ext cx="6309360" cy="520833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B84111-6422-4D52-BA27-454551819B7A}"/>
              </a:ext>
            </a:extLst>
          </p:cNvPr>
          <p:cNvSpPr txBox="1"/>
          <p:nvPr/>
        </p:nvSpPr>
        <p:spPr>
          <a:xfrm>
            <a:off x="7203989" y="2191444"/>
            <a:ext cx="16749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+mj-lt"/>
              </a:rPr>
              <a:t>Level 1 administrative areas </a:t>
            </a:r>
          </a:p>
          <a:p>
            <a:r>
              <a:rPr lang="en-US" sz="1800" dirty="0">
                <a:solidFill>
                  <a:srgbClr val="0000FF"/>
                </a:solidFill>
                <a:latin typeface="+mj-lt"/>
              </a:rPr>
              <a:t>with</a:t>
            </a:r>
          </a:p>
          <a:p>
            <a:r>
              <a:rPr lang="en-US" sz="1800" dirty="0" err="1">
                <a:solidFill>
                  <a:srgbClr val="0000FF"/>
                </a:solidFill>
                <a:latin typeface="+mj-lt"/>
              </a:rPr>
              <a:t>dhps</a:t>
            </a:r>
            <a:r>
              <a:rPr lang="en-US" sz="1800" dirty="0">
                <a:solidFill>
                  <a:srgbClr val="0000FF"/>
                </a:solidFill>
                <a:latin typeface="+mj-lt"/>
              </a:rPr>
              <a:t> 540 prevalence surveyed </a:t>
            </a:r>
          </a:p>
          <a:p>
            <a:r>
              <a:rPr lang="en-US" sz="1800" dirty="0">
                <a:solidFill>
                  <a:srgbClr val="0000FF"/>
                </a:solidFill>
                <a:latin typeface="+mj-lt"/>
              </a:rPr>
              <a:t>2010-present.</a:t>
            </a:r>
            <a:endParaRPr lang="en-GB" sz="18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4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F23DD396-5A5F-4294-B568-E3FB593C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63" t="14819" r="22657" b="19293"/>
          <a:stretch/>
        </p:blipFill>
        <p:spPr>
          <a:xfrm>
            <a:off x="2261286" y="2019005"/>
            <a:ext cx="6151194" cy="5077767"/>
          </a:xfrm>
        </p:spPr>
      </p:pic>
      <p:pic>
        <p:nvPicPr>
          <p:cNvPr id="7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0DDB85A4-0FB4-492B-BD72-5BEC596A22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63" t="14819" r="22657" b="19293"/>
          <a:stretch/>
        </p:blipFill>
        <p:spPr>
          <a:xfrm>
            <a:off x="1043940" y="2191444"/>
            <a:ext cx="6316980" cy="5214623"/>
          </a:xfr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ACEE223-CEE6-4531-A1D3-BF2B5D3397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4" y="1221999"/>
            <a:ext cx="6315456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47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Chart, line chart&#10;&#10;Description automatically generated">
            <a:extLst>
              <a:ext uri="{FF2B5EF4-FFF2-40B4-BE49-F238E27FC236}">
                <a16:creationId xmlns:a16="http://schemas.microsoft.com/office/drawing/2014/main" id="{FD776E6F-BE87-442F-B54A-BA1063AF6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15" y="2763460"/>
            <a:ext cx="3868893" cy="370182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DE68CE-9DFE-4776-A41F-A13BD2D96261}"/>
              </a:ext>
            </a:extLst>
          </p:cNvPr>
          <p:cNvSpPr txBox="1"/>
          <p:nvPr/>
        </p:nvSpPr>
        <p:spPr>
          <a:xfrm>
            <a:off x="587758" y="1927869"/>
            <a:ext cx="4208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i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Reinfection over time since treatment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i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(PCR-corrected)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B0CC82-1969-405D-B16E-5C7D85142E82}"/>
              </a:ext>
            </a:extLst>
          </p:cNvPr>
          <p:cNvSpPr txBox="1"/>
          <p:nvPr/>
        </p:nvSpPr>
        <p:spPr>
          <a:xfrm>
            <a:off x="1046421" y="5926518"/>
            <a:ext cx="281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i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Days given SP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9A14CF-AE04-4CEA-95CE-B21EAE68F3F5}"/>
              </a:ext>
            </a:extLst>
          </p:cNvPr>
          <p:cNvSpPr txBox="1"/>
          <p:nvPr/>
        </p:nvSpPr>
        <p:spPr>
          <a:xfrm>
            <a:off x="5273673" y="1927869"/>
            <a:ext cx="265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i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Drug protection profile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B47A6C-D6EF-48F2-8E7E-F5F58F929F6E}"/>
              </a:ext>
            </a:extLst>
          </p:cNvPr>
          <p:cNvSpPr txBox="1"/>
          <p:nvPr/>
        </p:nvSpPr>
        <p:spPr>
          <a:xfrm rot="16200000">
            <a:off x="3792951" y="3975656"/>
            <a:ext cx="2793725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Probability of protection  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28EA6D-2505-4EC0-8641-0CF2937CDC2A}"/>
              </a:ext>
            </a:extLst>
          </p:cNvPr>
          <p:cNvSpPr txBox="1"/>
          <p:nvPr/>
        </p:nvSpPr>
        <p:spPr>
          <a:xfrm>
            <a:off x="6483833" y="6240890"/>
            <a:ext cx="1444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i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days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CE605ABB-A30C-4BDF-BD43-85066B1E1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07" y="340761"/>
            <a:ext cx="80259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rgbClr val="0F3E72"/>
                </a:solidFill>
              </a:rPr>
              <a:t>Analysing e</a:t>
            </a:r>
            <a:r>
              <a:rPr lang="en-GB" sz="2400" b="1" i="0" dirty="0">
                <a:solidFill>
                  <a:srgbClr val="0F3E72"/>
                </a:solidFill>
              </a:rPr>
              <a:t>ffect of resistance on protective efficacy:</a:t>
            </a:r>
            <a:r>
              <a:rPr lang="en-GB" sz="2400" b="1" dirty="0">
                <a:solidFill>
                  <a:srgbClr val="0F3E72"/>
                </a:solidFill>
              </a:rPr>
              <a:t> baseline</a:t>
            </a:r>
            <a:endParaRPr lang="en-GB" sz="2400" b="1" i="0" dirty="0">
              <a:solidFill>
                <a:srgbClr val="0F3E7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085519-7994-4B14-942C-6D9D00B43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554" t="25227" r="27987" b="36754"/>
          <a:stretch/>
        </p:blipFill>
        <p:spPr>
          <a:xfrm>
            <a:off x="225713" y="3345006"/>
            <a:ext cx="4483802" cy="237001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96932D2-E3CD-405E-8CB9-28FB6B6415CF}"/>
              </a:ext>
            </a:extLst>
          </p:cNvPr>
          <p:cNvSpPr txBox="1"/>
          <p:nvPr/>
        </p:nvSpPr>
        <p:spPr>
          <a:xfrm rot="16200000">
            <a:off x="-916738" y="4206838"/>
            <a:ext cx="2793725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Probability clinical malaria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47B6EC4-05F2-48E8-ADB4-AA104B7EC304}"/>
              </a:ext>
            </a:extLst>
          </p:cNvPr>
          <p:cNvCxnSpPr>
            <a:cxnSpLocks/>
          </p:cNvCxnSpPr>
          <p:nvPr/>
        </p:nvCxnSpPr>
        <p:spPr>
          <a:xfrm flipV="1">
            <a:off x="1046421" y="5557186"/>
            <a:ext cx="0" cy="37939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9D54D79-829B-40E7-A5A6-22A4ED43C29C}"/>
              </a:ext>
            </a:extLst>
          </p:cNvPr>
          <p:cNvSpPr txBox="1"/>
          <p:nvPr/>
        </p:nvSpPr>
        <p:spPr>
          <a:xfrm>
            <a:off x="385973" y="2704225"/>
            <a:ext cx="292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+mn-cs"/>
              </a:rPr>
              <a:t>Cisse</a:t>
            </a:r>
            <a:r>
              <a:rPr lang="en-GB" sz="18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cs typeface="+mn-cs"/>
              </a:rPr>
              <a:t> 2006 Lancet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E53857-7FA7-4712-8C53-F6BC50759FB8}"/>
              </a:ext>
            </a:extLst>
          </p:cNvPr>
          <p:cNvSpPr txBox="1"/>
          <p:nvPr/>
        </p:nvSpPr>
        <p:spPr>
          <a:xfrm>
            <a:off x="2101941" y="5497966"/>
            <a:ext cx="1444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i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time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EC688AD-F69E-49D3-8053-B0860FE44117}"/>
              </a:ext>
            </a:extLst>
          </p:cNvPr>
          <p:cNvCxnSpPr>
            <a:cxnSpLocks/>
          </p:cNvCxnSpPr>
          <p:nvPr/>
        </p:nvCxnSpPr>
        <p:spPr>
          <a:xfrm flipV="1">
            <a:off x="2019435" y="5557186"/>
            <a:ext cx="0" cy="37939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43DBBA6-B9CD-49E6-BD94-44BAC56CDC2B}"/>
              </a:ext>
            </a:extLst>
          </p:cNvPr>
          <p:cNvCxnSpPr>
            <a:cxnSpLocks/>
          </p:cNvCxnSpPr>
          <p:nvPr/>
        </p:nvCxnSpPr>
        <p:spPr>
          <a:xfrm flipV="1">
            <a:off x="2992448" y="5557186"/>
            <a:ext cx="0" cy="37939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134BEEE-6E18-40BE-B374-A3F31B35D8C4}"/>
              </a:ext>
            </a:extLst>
          </p:cNvPr>
          <p:cNvSpPr txBox="1"/>
          <p:nvPr/>
        </p:nvSpPr>
        <p:spPr>
          <a:xfrm>
            <a:off x="5159715" y="2251034"/>
            <a:ext cx="749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Cuomo-Dannenburg, Okell 2020 in prep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61D7F4-5657-49B8-9E03-DE0EA6C63FD3}"/>
              </a:ext>
            </a:extLst>
          </p:cNvPr>
          <p:cNvSpPr txBox="1"/>
          <p:nvPr/>
        </p:nvSpPr>
        <p:spPr>
          <a:xfrm>
            <a:off x="350461" y="1239856"/>
            <a:ext cx="4323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Duration of protection: SP</a:t>
            </a:r>
          </a:p>
        </p:txBody>
      </p:sp>
    </p:spTree>
    <p:extLst>
      <p:ext uri="{BB962C8B-B14F-4D97-AF65-F5344CB8AC3E}">
        <p14:creationId xmlns:p14="http://schemas.microsoft.com/office/powerpoint/2010/main" val="1612071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2FB8C254-2147-4DB3-AE69-FEB967087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07" y="340761"/>
            <a:ext cx="7164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i="0" dirty="0">
                <a:solidFill>
                  <a:srgbClr val="0F3E72"/>
                </a:solidFill>
              </a:rPr>
              <a:t>Duration of protection from SP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3DB73A-2834-407D-B648-8C910438E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8" t="31186" r="24537" b="41851"/>
          <a:stretch/>
        </p:blipFill>
        <p:spPr>
          <a:xfrm>
            <a:off x="0" y="883754"/>
            <a:ext cx="5983281" cy="26495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41EDFF0-3427-4FF6-8BE8-3D552E5F829D}"/>
              </a:ext>
            </a:extLst>
          </p:cNvPr>
          <p:cNvSpPr txBox="1"/>
          <p:nvPr/>
        </p:nvSpPr>
        <p:spPr>
          <a:xfrm>
            <a:off x="6205347" y="1745146"/>
            <a:ext cx="2485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0" dirty="0">
                <a:latin typeface="+mn-lt"/>
              </a:rPr>
              <a:t>Cairns 2009 </a:t>
            </a:r>
            <a:r>
              <a:rPr lang="en-GB" sz="1400" i="0" dirty="0" err="1">
                <a:latin typeface="+mn-lt"/>
              </a:rPr>
              <a:t>PLoS</a:t>
            </a:r>
            <a:r>
              <a:rPr lang="en-GB" sz="1400" i="0" dirty="0">
                <a:latin typeface="+mn-lt"/>
              </a:rPr>
              <a:t> ONE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8D3FCE9-5119-4507-A051-76F421F57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49" y="3808520"/>
            <a:ext cx="3865623" cy="29497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3822A8F-EEF7-4BEE-98EF-2A444F16FFF8}"/>
              </a:ext>
            </a:extLst>
          </p:cNvPr>
          <p:cNvSpPr txBox="1"/>
          <p:nvPr/>
        </p:nvSpPr>
        <p:spPr>
          <a:xfrm>
            <a:off x="4280184" y="4476007"/>
            <a:ext cx="39405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IPTi</a:t>
            </a:r>
            <a:r>
              <a:rPr lang="en-GB" dirty="0"/>
              <a:t> efficacy depends on local prevalence of </a:t>
            </a:r>
            <a:r>
              <a:rPr lang="en-GB" i="1" dirty="0" err="1"/>
              <a:t>dhfr</a:t>
            </a:r>
            <a:r>
              <a:rPr lang="en-GB" i="1" dirty="0"/>
              <a:t> </a:t>
            </a:r>
            <a:r>
              <a:rPr lang="en-GB" dirty="0"/>
              <a:t>and </a:t>
            </a:r>
            <a:r>
              <a:rPr lang="en-GB" i="1" dirty="0" err="1"/>
              <a:t>dhps</a:t>
            </a:r>
            <a:r>
              <a:rPr lang="en-GB" i="1" dirty="0"/>
              <a:t> </a:t>
            </a:r>
            <a:r>
              <a:rPr lang="en-GB" dirty="0"/>
              <a:t>mutations</a:t>
            </a:r>
          </a:p>
          <a:p>
            <a:r>
              <a:rPr lang="en-GB" sz="1400" i="0" dirty="0">
                <a:latin typeface="+mn-lt"/>
              </a:rPr>
              <a:t>Griffin 2010 </a:t>
            </a:r>
            <a:r>
              <a:rPr lang="en-GB" sz="1400" i="0" dirty="0" err="1">
                <a:latin typeface="+mn-lt"/>
              </a:rPr>
              <a:t>PLoS</a:t>
            </a:r>
            <a:r>
              <a:rPr lang="en-GB" sz="1400" i="0" dirty="0">
                <a:latin typeface="+mn-lt"/>
              </a:rPr>
              <a:t> ONE</a:t>
            </a:r>
          </a:p>
        </p:txBody>
      </p:sp>
    </p:spTree>
    <p:extLst>
      <p:ext uri="{BB962C8B-B14F-4D97-AF65-F5344CB8AC3E}">
        <p14:creationId xmlns:p14="http://schemas.microsoft.com/office/powerpoint/2010/main" val="3889990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165409-0BBD-4761-A974-1EFFDA73BA77}"/>
              </a:ext>
            </a:extLst>
          </p:cNvPr>
          <p:cNvSpPr txBox="1"/>
          <p:nvPr/>
        </p:nvSpPr>
        <p:spPr>
          <a:xfrm>
            <a:off x="75049" y="6491851"/>
            <a:ext cx="7498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0" dirty="0" err="1">
                <a:latin typeface="+mn-lt"/>
              </a:rPr>
              <a:t>Bretscher</a:t>
            </a:r>
            <a:r>
              <a:rPr lang="en-GB" sz="1400" i="0" dirty="0">
                <a:latin typeface="+mn-lt"/>
              </a:rPr>
              <a:t>, Okell 2020 BMC Med. AL vs AS-AQ. WWARN IPD meta-analysis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349BAC80-6B82-4636-B898-B79F3CADE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07" y="340761"/>
            <a:ext cx="7164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i="0" dirty="0">
                <a:solidFill>
                  <a:srgbClr val="0F3E72"/>
                </a:solidFill>
              </a:rPr>
              <a:t>Duratio</a:t>
            </a:r>
            <a:r>
              <a:rPr lang="en-GB" sz="2400" b="1" dirty="0">
                <a:solidFill>
                  <a:srgbClr val="0F3E72"/>
                </a:solidFill>
              </a:rPr>
              <a:t>n of protection:</a:t>
            </a:r>
            <a:r>
              <a:rPr lang="en-GB" sz="2400" b="1" i="0" dirty="0">
                <a:solidFill>
                  <a:srgbClr val="0F3E72"/>
                </a:solidFill>
              </a:rPr>
              <a:t> </a:t>
            </a:r>
            <a:r>
              <a:rPr lang="en-GB" sz="2400" b="1" dirty="0">
                <a:solidFill>
                  <a:srgbClr val="0F3E72"/>
                </a:solidFill>
              </a:rPr>
              <a:t>amodiaquine</a:t>
            </a:r>
            <a:endParaRPr lang="en-GB" sz="2400" b="1" i="0" dirty="0">
              <a:solidFill>
                <a:srgbClr val="0F3E72"/>
              </a:solidFill>
            </a:endParaRP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8EBAFC23-7C6B-4EA0-8078-900EEE8D5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6" y="1702805"/>
            <a:ext cx="8380659" cy="4693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A64093-FAB7-4A96-AE65-0CFECFD9D27B}"/>
              </a:ext>
            </a:extLst>
          </p:cNvPr>
          <p:cNvSpPr txBox="1"/>
          <p:nvPr/>
        </p:nvSpPr>
        <p:spPr>
          <a:xfrm>
            <a:off x="5469467" y="6019800"/>
            <a:ext cx="3194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Blue = AL</a:t>
            </a:r>
          </a:p>
          <a:p>
            <a:r>
              <a:rPr lang="en-GB" dirty="0"/>
              <a:t>Green = AS-AQ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EDA1A1-65AC-4BD8-8177-CA6C43B98494}"/>
              </a:ext>
            </a:extLst>
          </p:cNvPr>
          <p:cNvSpPr txBox="1"/>
          <p:nvPr/>
        </p:nvSpPr>
        <p:spPr>
          <a:xfrm>
            <a:off x="283506" y="802426"/>
            <a:ext cx="8604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i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Assume constant incidence, multiplied by probability of protection at each time step.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i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Fit model within Bayesian framework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PCR-corrected reinfections. Reinfection rate depends on EIR, drug protection &amp; 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i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2BE29286-9C71-40C2-B858-DA493EDFA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3380" t="50000" r="17327" b="40973"/>
          <a:stretch>
            <a:fillRect/>
          </a:stretch>
        </p:blipFill>
        <p:spPr bwMode="auto">
          <a:xfrm>
            <a:off x="5469467" y="6105053"/>
            <a:ext cx="1890918" cy="58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7BBD50-065A-4AEC-82C9-E63DDB9E5B08}"/>
              </a:ext>
            </a:extLst>
          </p:cNvPr>
          <p:cNvSpPr txBox="1"/>
          <p:nvPr/>
        </p:nvSpPr>
        <p:spPr>
          <a:xfrm>
            <a:off x="5682211" y="6060965"/>
            <a:ext cx="1890918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700" dirty="0"/>
              <a:t>AS-AQ</a:t>
            </a:r>
          </a:p>
          <a:p>
            <a:r>
              <a:rPr lang="en-GB" sz="1700" dirty="0"/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4288992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E75635F5-E555-4762-A316-61740A95E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53" y="356416"/>
            <a:ext cx="8860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i="0" dirty="0">
                <a:solidFill>
                  <a:srgbClr val="0F3E72"/>
                </a:solidFill>
              </a:rPr>
              <a:t>Duration of protection</a:t>
            </a:r>
            <a:r>
              <a:rPr lang="en-GB" sz="2400" b="1" dirty="0">
                <a:solidFill>
                  <a:srgbClr val="0F3E72"/>
                </a:solidFill>
              </a:rPr>
              <a:t>: amodiaquine by resistance markers</a:t>
            </a:r>
            <a:endParaRPr lang="en-GB" sz="2400" b="1" i="0" dirty="0">
              <a:solidFill>
                <a:srgbClr val="0F3E7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6F5F19-8E7D-48DA-95C9-1354A615CF51}"/>
              </a:ext>
            </a:extLst>
          </p:cNvPr>
          <p:cNvSpPr txBox="1"/>
          <p:nvPr/>
        </p:nvSpPr>
        <p:spPr>
          <a:xfrm>
            <a:off x="517736" y="5096933"/>
            <a:ext cx="4384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 prevalence effect on duration of protection by AQ</a:t>
            </a:r>
          </a:p>
          <a:p>
            <a:endParaRPr lang="en-GB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duration = 9-18 days</a:t>
            </a:r>
          </a:p>
        </p:txBody>
      </p:sp>
      <p:pic>
        <p:nvPicPr>
          <p:cNvPr id="3" name="Picture 2" descr="Chart, scatter chart, box and whisker chart&#10;&#10;Description automatically generated">
            <a:extLst>
              <a:ext uri="{FF2B5EF4-FFF2-40B4-BE49-F238E27FC236}">
                <a16:creationId xmlns:a16="http://schemas.microsoft.com/office/drawing/2014/main" id="{6362EDE0-206D-477D-8352-57C39549C9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35" b="1528"/>
          <a:stretch/>
        </p:blipFill>
        <p:spPr>
          <a:xfrm>
            <a:off x="5816601" y="709293"/>
            <a:ext cx="2675467" cy="6002867"/>
          </a:xfrm>
          <a:prstGeom prst="rect">
            <a:avLst/>
          </a:prstGeom>
        </p:spPr>
      </p:pic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D6F9A9A8-4B64-4755-A35C-43509732BD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r="33703"/>
          <a:stretch/>
        </p:blipFill>
        <p:spPr>
          <a:xfrm>
            <a:off x="283507" y="1261533"/>
            <a:ext cx="3873501" cy="381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D570CF-9C17-4C7C-AA30-0CFE25093037}"/>
              </a:ext>
            </a:extLst>
          </p:cNvPr>
          <p:cNvSpPr txBox="1"/>
          <p:nvPr/>
        </p:nvSpPr>
        <p:spPr>
          <a:xfrm>
            <a:off x="624349" y="6484485"/>
            <a:ext cx="7498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0" dirty="0" err="1">
                <a:latin typeface="Arial" panose="020B0604020202020204" pitchFamily="34" charset="0"/>
                <a:cs typeface="Arial" panose="020B0604020202020204" pitchFamily="34" charset="0"/>
              </a:rPr>
              <a:t>Bretscher</a:t>
            </a:r>
            <a:r>
              <a:rPr lang="en-GB" sz="1400" i="0" dirty="0">
                <a:latin typeface="Arial" panose="020B0604020202020204" pitchFamily="34" charset="0"/>
                <a:cs typeface="Arial" panose="020B0604020202020204" pitchFamily="34" charset="0"/>
              </a:rPr>
              <a:t>, Okell 2020 BMC Med. AL vs AS-AQ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93B27A-B357-43A8-AE65-8CE2EC1D2D3C}"/>
              </a:ext>
            </a:extLst>
          </p:cNvPr>
          <p:cNvSpPr/>
          <p:nvPr/>
        </p:nvSpPr>
        <p:spPr>
          <a:xfrm>
            <a:off x="3691467" y="1769533"/>
            <a:ext cx="169333" cy="237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A65871-0108-4B0C-BCA1-5D76BD7A7882}"/>
              </a:ext>
            </a:extLst>
          </p:cNvPr>
          <p:cNvSpPr/>
          <p:nvPr/>
        </p:nvSpPr>
        <p:spPr>
          <a:xfrm>
            <a:off x="6477000" y="1388533"/>
            <a:ext cx="169333" cy="237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F02E6F-59DB-4D27-97A2-E6570EA44EA2}"/>
              </a:ext>
            </a:extLst>
          </p:cNvPr>
          <p:cNvSpPr/>
          <p:nvPr/>
        </p:nvSpPr>
        <p:spPr>
          <a:xfrm>
            <a:off x="6477000" y="4428066"/>
            <a:ext cx="169333" cy="237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737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700E0648-F71E-4900-A6A3-115F8D1B6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07" y="340761"/>
            <a:ext cx="71643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 dirty="0">
                <a:solidFill>
                  <a:srgbClr val="0F3E72"/>
                </a:solidFill>
              </a:rPr>
              <a:t>Predictions of </a:t>
            </a:r>
            <a:r>
              <a:rPr lang="en-US" sz="2400" b="1" i="0" dirty="0" err="1">
                <a:solidFill>
                  <a:srgbClr val="0F3E72"/>
                </a:solidFill>
              </a:rPr>
              <a:t>IPTi</a:t>
            </a:r>
            <a:r>
              <a:rPr lang="en-US" sz="2400" b="1" i="0" dirty="0">
                <a:solidFill>
                  <a:srgbClr val="0F3E72"/>
                </a:solidFill>
              </a:rPr>
              <a:t> and SMC efficacy according to local prevalence of molecular markers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B348C0-7627-4668-8D7C-37256008988D}"/>
              </a:ext>
            </a:extLst>
          </p:cNvPr>
          <p:cNvSpPr txBox="1"/>
          <p:nvPr/>
        </p:nvSpPr>
        <p:spPr>
          <a:xfrm>
            <a:off x="348404" y="5427134"/>
            <a:ext cx="476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Disentangling SP and AQ protection</a:t>
            </a:r>
          </a:p>
          <a:p>
            <a:r>
              <a:rPr lang="en-GB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(Cuomo-Dannenburg unpublished)</a:t>
            </a:r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7B4C1668-82A0-494A-842F-584404B04D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41" y="1536852"/>
            <a:ext cx="6125146" cy="3674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83F0FB-BB5D-4C6C-81E5-275FB78FAAA9}"/>
              </a:ext>
            </a:extLst>
          </p:cNvPr>
          <p:cNvSpPr txBox="1"/>
          <p:nvPr/>
        </p:nvSpPr>
        <p:spPr>
          <a:xfrm>
            <a:off x="1075985" y="6241301"/>
            <a:ext cx="699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Predictions of </a:t>
            </a:r>
            <a:r>
              <a:rPr lang="en-GB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IPTi</a:t>
            </a:r>
            <a:r>
              <a:rPr lang="en-GB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SMC efficacy according to local resistance 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F48C886-2556-436F-8386-4B12DFF05586}"/>
              </a:ext>
            </a:extLst>
          </p:cNvPr>
          <p:cNvSpPr/>
          <p:nvPr/>
        </p:nvSpPr>
        <p:spPr>
          <a:xfrm>
            <a:off x="456436" y="6271274"/>
            <a:ext cx="647019" cy="278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68C2C-9620-432B-8BA0-C8C72D9E6D31}"/>
              </a:ext>
            </a:extLst>
          </p:cNvPr>
          <p:cNvSpPr txBox="1"/>
          <p:nvPr/>
        </p:nvSpPr>
        <p:spPr>
          <a:xfrm rot="16200000">
            <a:off x="-713627" y="2812102"/>
            <a:ext cx="23969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Protective efficacy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4FE866-39D3-4792-A717-39DCD8D4A03D}"/>
              </a:ext>
            </a:extLst>
          </p:cNvPr>
          <p:cNvSpPr txBox="1"/>
          <p:nvPr/>
        </p:nvSpPr>
        <p:spPr>
          <a:xfrm>
            <a:off x="3045040" y="5009421"/>
            <a:ext cx="7457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685986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94DE3D69-48D8-408E-ABFE-B7C3CA4E3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07" y="340761"/>
            <a:ext cx="7164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i="0" dirty="0">
                <a:solidFill>
                  <a:srgbClr val="0F3E72"/>
                </a:solidFill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140740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7CDF3B-7DD9-41F6-BE6A-ECE89CFC4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5972"/>
            <a:ext cx="9144000" cy="2726055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16C41F8A-284C-426B-AFA3-612FFF368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07" y="340761"/>
            <a:ext cx="7164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i="0" dirty="0">
                <a:solidFill>
                  <a:srgbClr val="0F3E72"/>
                </a:solidFill>
              </a:rPr>
              <a:t>Trends in AQ-resistance-associated mutations</a:t>
            </a:r>
          </a:p>
        </p:txBody>
      </p:sp>
    </p:spTree>
    <p:extLst>
      <p:ext uri="{BB962C8B-B14F-4D97-AF65-F5344CB8AC3E}">
        <p14:creationId xmlns:p14="http://schemas.microsoft.com/office/powerpoint/2010/main" val="2167194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17" name="Group 81"/>
          <p:cNvGraphicFramePr>
            <a:graphicFrameLocks noGrp="1"/>
          </p:cNvGraphicFramePr>
          <p:nvPr/>
        </p:nvGraphicFramePr>
        <p:xfrm>
          <a:off x="914400" y="1463070"/>
          <a:ext cx="5609968" cy="1835945"/>
        </p:xfrm>
        <a:graphic>
          <a:graphicData uri="http://schemas.openxmlformats.org/drawingml/2006/table">
            <a:tbl>
              <a:tblPr/>
              <a:tblGrid>
                <a:gridCol w="1124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692">
                  <a:extLst>
                    <a:ext uri="{9D8B030D-6E8A-4147-A177-3AD203B41FA5}">
                      <a16:colId xmlns:a16="http://schemas.microsoft.com/office/drawing/2014/main" val="1773230136"/>
                    </a:ext>
                  </a:extLst>
                </a:gridCol>
                <a:gridCol w="716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44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Codon</a:t>
                      </a:r>
                      <a:endParaRPr kumimoji="0" lang="en-GB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Sensitive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431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Ile (I)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ATA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436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Ser (S)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TCT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437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Ala (A)</a:t>
                      </a:r>
                      <a:endParaRPr kumimoji="0" lang="en-GB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GCT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540  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Lys (K)</a:t>
                      </a:r>
                      <a:endParaRPr kumimoji="0" lang="en-GB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AAA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581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Ala (A)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GCG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613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Ala  (A)</a:t>
                      </a:r>
                      <a:endParaRPr kumimoji="0" lang="en-GB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GCC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Resistant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Val (V)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GTA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Ala (A)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Cys</a:t>
                      </a: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(C)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TGT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Phe</a:t>
                      </a: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(F)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TTT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Gly</a:t>
                      </a: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(G)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GGT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Glu</a:t>
                      </a: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GAA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Gly</a:t>
                      </a: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(G)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GGG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Ser (S)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TCC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Thr</a:t>
                      </a: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(T)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ACC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426" name="Group 90"/>
          <p:cNvGraphicFramePr>
            <a:graphicFrameLocks noGrp="1"/>
          </p:cNvGraphicFramePr>
          <p:nvPr/>
        </p:nvGraphicFramePr>
        <p:xfrm>
          <a:off x="914400" y="3429000"/>
          <a:ext cx="5609968" cy="2116279"/>
        </p:xfrm>
        <a:graphic>
          <a:graphicData uri="http://schemas.openxmlformats.org/drawingml/2006/table">
            <a:tbl>
              <a:tblPr/>
              <a:tblGrid>
                <a:gridCol w="112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760">
                  <a:extLst>
                    <a:ext uri="{9D8B030D-6E8A-4147-A177-3AD203B41FA5}">
                      <a16:colId xmlns:a16="http://schemas.microsoft.com/office/drawing/2014/main" val="2490712335"/>
                    </a:ext>
                  </a:extLst>
                </a:gridCol>
                <a:gridCol w="727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4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81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1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Codon</a:t>
                      </a:r>
                      <a:endParaRPr kumimoji="0" lang="en-GB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431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436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437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540  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581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613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sensitive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Ile (I)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Ser (S)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Ala (A)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Lys (K)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Ala (A)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Ala  (A)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437 mutant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Gly</a:t>
                      </a: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(G)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436+437 mutant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Ala (A)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Gly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(G)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229717"/>
                  </a:ext>
                </a:extLst>
              </a:tr>
              <a:tr h="228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Triple mutant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Ala (A)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Gly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(G)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Gly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(G)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587886"/>
                  </a:ext>
                </a:extLst>
              </a:tr>
              <a:tr h="228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Quadruple</a:t>
                      </a:r>
                      <a:endParaRPr kumimoji="0" lang="en-GB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Val (V)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Ala (A)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Gly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(G)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Gly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(G)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133642"/>
                  </a:ext>
                </a:extLst>
              </a:tr>
              <a:tr h="228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VAKGS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Val (V)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Ala (A)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Gly</a:t>
                      </a: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(G)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Gly</a:t>
                      </a: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(G)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Ser (S)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546701"/>
                  </a:ext>
                </a:extLst>
              </a:tr>
            </a:tbl>
          </a:graphicData>
        </a:graphic>
      </p:graphicFrame>
      <p:sp>
        <p:nvSpPr>
          <p:cNvPr id="22591" name="Rectangle 78"/>
          <p:cNvSpPr>
            <a:spLocks noChangeArrowheads="1"/>
          </p:cNvSpPr>
          <p:nvPr/>
        </p:nvSpPr>
        <p:spPr bwMode="auto">
          <a:xfrm>
            <a:off x="3101579" y="5222082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732982" y="511255"/>
            <a:ext cx="473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dhps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mutations: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sulphadoxine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resistance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50E412-EFE0-4491-A989-26B9C6271638}"/>
              </a:ext>
            </a:extLst>
          </p:cNvPr>
          <p:cNvSpPr txBox="1"/>
          <p:nvPr/>
        </p:nvSpPr>
        <p:spPr>
          <a:xfrm>
            <a:off x="6573795" y="4344752"/>
            <a:ext cx="2520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WEST and CENTRAL</a:t>
            </a:r>
          </a:p>
          <a:p>
            <a:r>
              <a:rPr lang="en-US" sz="1800" dirty="0">
                <a:solidFill>
                  <a:schemeClr val="tx1"/>
                </a:solidFill>
              </a:rPr>
              <a:t>AFRICA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7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A861A-5E7D-4445-9D2A-B7AC5EEBC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ECE1E-4E1E-4639-9060-79E57408D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670EE-6AF9-43CE-B569-E2D43CF1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469E-9411-874F-8AEC-2318A72237FE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74568938-0BB0-4635-A74C-79354144BA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05" b="20752"/>
          <a:stretch/>
        </p:blipFill>
        <p:spPr>
          <a:xfrm>
            <a:off x="-95003" y="-1514177"/>
            <a:ext cx="9239003" cy="84078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D120EF-B521-4DFC-85AB-C25707345A57}"/>
              </a:ext>
            </a:extLst>
          </p:cNvPr>
          <p:cNvSpPr txBox="1"/>
          <p:nvPr/>
        </p:nvSpPr>
        <p:spPr>
          <a:xfrm>
            <a:off x="253313" y="5447149"/>
            <a:ext cx="86373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i="0" dirty="0">
                <a:solidFill>
                  <a:schemeClr val="bg1"/>
                </a:solidFill>
                <a:latin typeface="+mn-lt"/>
              </a:rPr>
              <a:t>Example: SP </a:t>
            </a:r>
            <a:r>
              <a:rPr lang="en-US" sz="2400" b="1" i="0" dirty="0" err="1">
                <a:solidFill>
                  <a:schemeClr val="bg1"/>
                </a:solidFill>
                <a:latin typeface="+mn-lt"/>
              </a:rPr>
              <a:t>sulphadoxine</a:t>
            </a:r>
            <a:r>
              <a:rPr lang="en-US" sz="2400" b="1" i="0" dirty="0">
                <a:solidFill>
                  <a:schemeClr val="bg1"/>
                </a:solidFill>
                <a:latin typeface="+mn-lt"/>
              </a:rPr>
              <a:t> pyrimethamine</a:t>
            </a:r>
          </a:p>
          <a:p>
            <a:pPr marL="0" indent="0">
              <a:buNone/>
            </a:pPr>
            <a:r>
              <a:rPr lang="en-US" sz="2400" b="1" i="0" dirty="0">
                <a:solidFill>
                  <a:schemeClr val="bg1"/>
                </a:solidFill>
                <a:latin typeface="+mn-lt"/>
              </a:rPr>
              <a:t>used in IPTp, </a:t>
            </a:r>
            <a:r>
              <a:rPr lang="en-US" sz="2400" b="1" i="0" dirty="0" err="1">
                <a:solidFill>
                  <a:schemeClr val="bg1"/>
                </a:solidFill>
                <a:latin typeface="+mn-lt"/>
              </a:rPr>
              <a:t>IPTi</a:t>
            </a:r>
            <a:r>
              <a:rPr lang="en-US" sz="2400" b="1" i="0" dirty="0">
                <a:solidFill>
                  <a:schemeClr val="bg1"/>
                </a:solidFill>
                <a:latin typeface="+mn-lt"/>
              </a:rPr>
              <a:t> , and in combination with AQ for SMC.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The</a:t>
            </a:r>
            <a:r>
              <a:rPr lang="en-US" sz="2400" b="1" i="0" dirty="0">
                <a:solidFill>
                  <a:schemeClr val="bg1"/>
                </a:solidFill>
                <a:latin typeface="+mn-lt"/>
              </a:rPr>
              <a:t> resistance determinants are well characterized.</a:t>
            </a:r>
            <a:endParaRPr lang="en-GB" sz="2400" b="1" i="0" dirty="0">
              <a:solidFill>
                <a:schemeClr val="bg1"/>
              </a:solidFill>
              <a:latin typeface="+mn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76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F8A0AA5A-6138-4577-91DB-D0CDF37F2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07" y="340761"/>
            <a:ext cx="7164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i="0" dirty="0">
                <a:solidFill>
                  <a:srgbClr val="0F3E72"/>
                </a:solidFill>
              </a:rPr>
              <a:t>Analysis plan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E762CD-3DCA-41A5-9A0C-D0BB83BC70EA}"/>
              </a:ext>
            </a:extLst>
          </p:cNvPr>
          <p:cNvSpPr txBox="1"/>
          <p:nvPr/>
        </p:nvSpPr>
        <p:spPr>
          <a:xfrm>
            <a:off x="537210" y="1600200"/>
            <a:ext cx="7086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Combining data from different sources using a Bayesian approach:</a:t>
            </a:r>
          </a:p>
          <a:p>
            <a:endParaRPr lang="en-GB" sz="20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Estimate efficacy at clearance using data from clinical trials where molecular markers and efficacy measured at the same time (Picot et al)</a:t>
            </a:r>
          </a:p>
          <a:p>
            <a:endParaRPr lang="en-GB" sz="2000" i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0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Include ecological analysis within the model by matching nearby molecular surveys with clearance efficacy data</a:t>
            </a:r>
          </a:p>
          <a:p>
            <a:endParaRPr lang="en-GB" sz="2000" i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0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Duration of protection: from trials plus protective efficacy during </a:t>
            </a:r>
            <a:r>
              <a:rPr lang="en-GB" sz="200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IPTi</a:t>
            </a:r>
            <a:r>
              <a:rPr lang="en-GB" sz="20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200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IPTc</a:t>
            </a:r>
            <a:r>
              <a:rPr lang="en-GB" sz="20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studies.</a:t>
            </a:r>
          </a:p>
          <a:p>
            <a:endParaRPr lang="en-GB" sz="2000" i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0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i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Impute missing data where possible e.g. PCR correction, mutations that were not measured.</a:t>
            </a:r>
            <a:endParaRPr lang="en-GB" sz="20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i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0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6" name="Group 100"/>
          <p:cNvGraphicFramePr>
            <a:graphicFrameLocks noGrp="1"/>
          </p:cNvGraphicFramePr>
          <p:nvPr/>
        </p:nvGraphicFramePr>
        <p:xfrm>
          <a:off x="990600" y="1143001"/>
          <a:ext cx="6173688" cy="2492893"/>
        </p:xfrm>
        <a:graphic>
          <a:graphicData uri="http://schemas.openxmlformats.org/drawingml/2006/table">
            <a:tbl>
              <a:tblPr/>
              <a:tblGrid>
                <a:gridCol w="990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3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3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11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25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Codon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Sensitive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Ala (A)</a:t>
                      </a:r>
                      <a:endParaRPr kumimoji="0" lang="en-GB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GTT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Cys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(C)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TGT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51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Asn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(N)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AAT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59 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Cys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(C)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TGT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108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Ser (S)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AGC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140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Val (V)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GTT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164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Ile (I)</a:t>
                      </a: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ATA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Resistant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Val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(V)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GTT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Arg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(R)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CGT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Ile(I)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ATT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Arg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CGT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Asn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AAC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Thr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Leu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(L)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CTT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Leu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(L)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TTA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317" name="Group 101"/>
          <p:cNvGraphicFramePr>
            <a:graphicFrameLocks noGrp="1"/>
          </p:cNvGraphicFramePr>
          <p:nvPr/>
        </p:nvGraphicFramePr>
        <p:xfrm>
          <a:off x="990600" y="3657600"/>
          <a:ext cx="6164263" cy="2518093"/>
        </p:xfrm>
        <a:graphic>
          <a:graphicData uri="http://schemas.openxmlformats.org/drawingml/2006/table">
            <a:tbl>
              <a:tblPr/>
              <a:tblGrid>
                <a:gridCol w="989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06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17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Codon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Sensitive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Ala (A)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Cys (C)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51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Asn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59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Cys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(C)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108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Ser 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140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Val (V)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164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Ile (I)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single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Asn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double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Ile(I)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Asn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double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Arg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Asn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triple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Ile(I)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Arg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Asn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quadruple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Ile(I)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Arg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Asn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Leu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510" name="Rectangle 87"/>
          <p:cNvSpPr>
            <a:spLocks noChangeArrowheads="1"/>
          </p:cNvSpPr>
          <p:nvPr/>
        </p:nvSpPr>
        <p:spPr bwMode="auto">
          <a:xfrm>
            <a:off x="468313" y="333375"/>
            <a:ext cx="42819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b="1" i="1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dhfr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 mutations: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pyrimethamine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 resistance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6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7A4F-3CDB-4BDF-A608-2D5CF39F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 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Kilombero</a:t>
            </a:r>
            <a:r>
              <a:rPr lang="en-US" dirty="0"/>
              <a:t> </a:t>
            </a:r>
            <a:r>
              <a:rPr lang="en-US" dirty="0" err="1"/>
              <a:t>Ulanga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29AF7-9DD2-45EB-A7DD-C48E3E168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DA176-5D54-421D-9B5D-CEE96E4E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469E-9411-874F-8AEC-2318A72237FE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857B26-BF2D-4EE2-985B-5D7936A01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00175"/>
            <a:ext cx="5715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D185CF-1D77-4991-BFAF-7243F391D5CE}"/>
              </a:ext>
            </a:extLst>
          </p:cNvPr>
          <p:cNvSpPr txBox="1"/>
          <p:nvPr/>
        </p:nvSpPr>
        <p:spPr>
          <a:xfrm>
            <a:off x="617838" y="6104238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Malisa et al 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890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17" name="Group 81"/>
          <p:cNvGraphicFramePr>
            <a:graphicFrameLocks noGrp="1"/>
          </p:cNvGraphicFramePr>
          <p:nvPr/>
        </p:nvGraphicFramePr>
        <p:xfrm>
          <a:off x="914400" y="1463070"/>
          <a:ext cx="5609968" cy="1835945"/>
        </p:xfrm>
        <a:graphic>
          <a:graphicData uri="http://schemas.openxmlformats.org/drawingml/2006/table">
            <a:tbl>
              <a:tblPr/>
              <a:tblGrid>
                <a:gridCol w="1124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692">
                  <a:extLst>
                    <a:ext uri="{9D8B030D-6E8A-4147-A177-3AD203B41FA5}">
                      <a16:colId xmlns:a16="http://schemas.microsoft.com/office/drawing/2014/main" val="1773230136"/>
                    </a:ext>
                  </a:extLst>
                </a:gridCol>
                <a:gridCol w="716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44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Codon</a:t>
                      </a:r>
                      <a:endParaRPr kumimoji="0" lang="en-GB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Sensitive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431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Ile (I)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ATA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436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Ser (S)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TCT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437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Ala (A)</a:t>
                      </a:r>
                      <a:endParaRPr kumimoji="0" lang="en-GB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GCT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540  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Lys (K)</a:t>
                      </a:r>
                      <a:endParaRPr kumimoji="0" lang="en-GB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AAA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581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Ala (A)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GCG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613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Ala  (A)</a:t>
                      </a:r>
                      <a:endParaRPr kumimoji="0" lang="en-GB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GCC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Resistant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Val (V)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GTA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Ala (A)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Cys</a:t>
                      </a: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(C)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TGT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Phe</a:t>
                      </a: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(F)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TTT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Gly</a:t>
                      </a: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(G)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GGT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Glu</a:t>
                      </a: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GAA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Gly</a:t>
                      </a: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(G)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GGG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Ser (S)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TCC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Thr</a:t>
                      </a: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(T)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ACC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426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800215"/>
              </p:ext>
            </p:extLst>
          </p:nvPr>
        </p:nvGraphicFramePr>
        <p:xfrm>
          <a:off x="914400" y="3429000"/>
          <a:ext cx="5609968" cy="2034280"/>
        </p:xfrm>
        <a:graphic>
          <a:graphicData uri="http://schemas.openxmlformats.org/drawingml/2006/table">
            <a:tbl>
              <a:tblPr/>
              <a:tblGrid>
                <a:gridCol w="1186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760">
                  <a:extLst>
                    <a:ext uri="{9D8B030D-6E8A-4147-A177-3AD203B41FA5}">
                      <a16:colId xmlns:a16="http://schemas.microsoft.com/office/drawing/2014/main" val="2490712335"/>
                    </a:ext>
                  </a:extLst>
                </a:gridCol>
                <a:gridCol w="727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4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81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1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Codon</a:t>
                      </a:r>
                      <a:endParaRPr kumimoji="0" lang="en-GB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431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436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437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540  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581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613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sensitive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Ile (I)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Ser (S)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Ala (A)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Lys (K)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Ala (A)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Ala  (A)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double mutant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Gly</a:t>
                      </a: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(G)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Glu</a:t>
                      </a: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(E)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242478"/>
                  </a:ext>
                </a:extLst>
              </a:tr>
              <a:tr h="228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triple mutant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Gly</a:t>
                      </a: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(G)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Glu</a:t>
                      </a: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(E)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Gly</a:t>
                      </a: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(G)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229717"/>
                  </a:ext>
                </a:extLst>
              </a:tr>
              <a:tr h="228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437 mutant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Gly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(G)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587886"/>
                  </a:ext>
                </a:extLst>
              </a:tr>
              <a:tr h="228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4</a:t>
                      </a:r>
                      <a:r>
                        <a:rPr kumimoji="0" lang="en-GB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36+437 mutant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Ala (A)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Gly</a:t>
                      </a: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(G)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546701"/>
                  </a:ext>
                </a:extLst>
              </a:tr>
            </a:tbl>
          </a:graphicData>
        </a:graphic>
      </p:graphicFrame>
      <p:sp>
        <p:nvSpPr>
          <p:cNvPr id="22591" name="Rectangle 78"/>
          <p:cNvSpPr>
            <a:spLocks noChangeArrowheads="1"/>
          </p:cNvSpPr>
          <p:nvPr/>
        </p:nvSpPr>
        <p:spPr bwMode="auto">
          <a:xfrm>
            <a:off x="3101579" y="5222082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732982" y="511255"/>
            <a:ext cx="473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dhps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mutations: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sulphadoxine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resistance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8CC584-DFB6-49F9-B219-69106CC3C00F}"/>
              </a:ext>
            </a:extLst>
          </p:cNvPr>
          <p:cNvSpPr txBox="1"/>
          <p:nvPr/>
        </p:nvSpPr>
        <p:spPr>
          <a:xfrm>
            <a:off x="6666352" y="4276863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EAST AFRICA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50E412-EFE0-4491-A989-26B9C6271638}"/>
              </a:ext>
            </a:extLst>
          </p:cNvPr>
          <p:cNvSpPr txBox="1"/>
          <p:nvPr/>
        </p:nvSpPr>
        <p:spPr>
          <a:xfrm>
            <a:off x="6635578" y="4937389"/>
            <a:ext cx="2460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WEST and CENTRAL</a:t>
            </a:r>
          </a:p>
          <a:p>
            <a:r>
              <a:rPr lang="en-US" b="1" dirty="0">
                <a:solidFill>
                  <a:srgbClr val="002060"/>
                </a:solidFill>
              </a:rPr>
              <a:t>AFRICA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5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7681-5533-4CA7-BCA8-A5D6F0119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Kilombero</a:t>
            </a:r>
            <a:r>
              <a:rPr lang="en-US" dirty="0"/>
              <a:t> </a:t>
            </a:r>
            <a:r>
              <a:rPr lang="en-US" dirty="0" err="1"/>
              <a:t>Ulanga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C652E-8D35-45B3-BF6F-3E531847B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77749-A795-4980-B754-429FA694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469E-9411-874F-8AEC-2318A72237FE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ED87F2B-4E83-40DF-9BE5-551A8F6A2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352550"/>
            <a:ext cx="57150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2ADABE-B26E-4CBB-8965-5776F4F050C9}"/>
              </a:ext>
            </a:extLst>
          </p:cNvPr>
          <p:cNvSpPr txBox="1"/>
          <p:nvPr/>
        </p:nvSpPr>
        <p:spPr>
          <a:xfrm>
            <a:off x="593124" y="6190735"/>
            <a:ext cx="2013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Malisa et al 2011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986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572BB76-FBDB-8243-8C7E-5A859DE838B2}"/>
              </a:ext>
            </a:extLst>
          </p:cNvPr>
          <p:cNvGraphicFramePr>
            <a:graphicFrameLocks/>
          </p:cNvGraphicFramePr>
          <p:nvPr/>
        </p:nvGraphicFramePr>
        <p:xfrm>
          <a:off x="4572000" y="2246887"/>
          <a:ext cx="4041753" cy="3422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918FDBE-8111-FE4D-BFB4-45AB28A2DC5C}"/>
              </a:ext>
            </a:extLst>
          </p:cNvPr>
          <p:cNvGraphicFramePr>
            <a:graphicFrameLocks/>
          </p:cNvGraphicFramePr>
          <p:nvPr/>
        </p:nvGraphicFramePr>
        <p:xfrm>
          <a:off x="122474" y="2246887"/>
          <a:ext cx="4177678" cy="347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F0E90FB-0C8D-47F5-812E-4A6628D023E2}"/>
              </a:ext>
            </a:extLst>
          </p:cNvPr>
          <p:cNvSpPr txBox="1"/>
          <p:nvPr/>
        </p:nvSpPr>
        <p:spPr>
          <a:xfrm>
            <a:off x="321276" y="5832390"/>
            <a:ext cx="6404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from Khatib et al 2012 and Malisa et al 2010 and 2011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3CFD89-621F-4CCD-8CB2-AC5847B8C113}"/>
              </a:ext>
            </a:extLst>
          </p:cNvPr>
          <p:cNvSpPr txBox="1"/>
          <p:nvPr/>
        </p:nvSpPr>
        <p:spPr>
          <a:xfrm>
            <a:off x="421574" y="230128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Increase was associated with diminishing SP efficacy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29522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792A6-E535-6148-99B0-DF3289555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95" y="487084"/>
            <a:ext cx="5498474" cy="3436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 err="1"/>
              <a:t>dhps</a:t>
            </a:r>
            <a:r>
              <a:rPr lang="en-US" sz="2400" b="1" dirty="0"/>
              <a:t> 540 mutation </a:t>
            </a:r>
            <a:r>
              <a:rPr lang="en-US" sz="2400" dirty="0"/>
              <a:t>, broad regional differences in distribution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EC827-42C0-CC45-A1AD-2197E3C00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9905"/>
            <a:ext cx="8801100" cy="485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47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BE2DEE-111E-2E47-BC41-BECE6BF92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8086"/>
            <a:ext cx="9100283" cy="501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5058C9-AF7D-4432-89C8-A2BBF2A15206}"/>
              </a:ext>
            </a:extLst>
          </p:cNvPr>
          <p:cNvSpPr txBox="1"/>
          <p:nvPr/>
        </p:nvSpPr>
        <p:spPr>
          <a:xfrm>
            <a:off x="172517" y="304800"/>
            <a:ext cx="2714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chemeClr val="tx1"/>
                </a:solidFill>
              </a:rPr>
              <a:t>dhps</a:t>
            </a:r>
            <a:r>
              <a:rPr lang="en-US" sz="2400" b="1" dirty="0">
                <a:solidFill>
                  <a:schemeClr val="tx1"/>
                </a:solidFill>
              </a:rPr>
              <a:t> 581 mutation 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4 primary foci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CCA10D45-DFC6-4E55-BBBD-AB63E5E7B7FF}"/>
              </a:ext>
            </a:extLst>
          </p:cNvPr>
          <p:cNvSpPr/>
          <p:nvPr/>
        </p:nvSpPr>
        <p:spPr>
          <a:xfrm>
            <a:off x="6640493" y="3429000"/>
            <a:ext cx="840259" cy="790832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E70E6D3-B08F-4D4A-94EB-9EE360770AB7}"/>
              </a:ext>
            </a:extLst>
          </p:cNvPr>
          <p:cNvSpPr/>
          <p:nvPr/>
        </p:nvSpPr>
        <p:spPr>
          <a:xfrm>
            <a:off x="6194855" y="1288086"/>
            <a:ext cx="840259" cy="790832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CB20164C-D43B-49A4-901E-26B854F6F573}"/>
              </a:ext>
            </a:extLst>
          </p:cNvPr>
          <p:cNvSpPr/>
          <p:nvPr/>
        </p:nvSpPr>
        <p:spPr>
          <a:xfrm>
            <a:off x="2887363" y="2059459"/>
            <a:ext cx="840259" cy="790832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5F026D11-A53C-4FC6-A72A-0FC4C698AEB6}"/>
              </a:ext>
            </a:extLst>
          </p:cNvPr>
          <p:cNvSpPr/>
          <p:nvPr/>
        </p:nvSpPr>
        <p:spPr>
          <a:xfrm>
            <a:off x="5704703" y="3033584"/>
            <a:ext cx="840259" cy="790832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940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1205</Words>
  <Application>Microsoft Office PowerPoint</Application>
  <PresentationFormat>On-screen Show (4:3)</PresentationFormat>
  <Paragraphs>380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 </vt:lpstr>
      <vt:lpstr>PowerPoint Presentation</vt:lpstr>
      <vt:lpstr>       Kilombero Ulanga </vt:lpstr>
      <vt:lpstr>PowerPoint Presentation</vt:lpstr>
      <vt:lpstr>Kilombero Ulanga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Okell, Lucy</dc:creator>
  <cp:lastModifiedBy>Cally  Roper</cp:lastModifiedBy>
  <cp:revision>50</cp:revision>
  <dcterms:created xsi:type="dcterms:W3CDTF">2022-03-01T20:56:26Z</dcterms:created>
  <dcterms:modified xsi:type="dcterms:W3CDTF">2022-03-02T09:56:08Z</dcterms:modified>
</cp:coreProperties>
</file>