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300" r:id="rId4"/>
    <p:sldId id="298" r:id="rId5"/>
    <p:sldId id="297" r:id="rId6"/>
    <p:sldId id="296" r:id="rId7"/>
    <p:sldId id="299" r:id="rId8"/>
    <p:sldId id="26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55402-4897-4247-B94E-951FD7E33A93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E1D4-C48D-499B-BCC7-0E64F2399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0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9" cy="388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23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3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1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89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0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16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6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3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6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2DCA-5826-497E-AEFB-0C13A88F1C2C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2CDB-FB84-4586-9E65-10C3D31CD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96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028" y="1149419"/>
            <a:ext cx="690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Améliorer la couverture de la Chimioprévention du Paludisme Saisonnier en Guinée : </a:t>
            </a:r>
          </a:p>
          <a:p>
            <a:pPr algn="ctr"/>
            <a:endParaRPr lang="fr-FR" sz="2800" b="1" dirty="0">
              <a:latin typeface="Arial Narrow" panose="020B0606020202030204" pitchFamily="34" charset="0"/>
            </a:endParaRPr>
          </a:p>
          <a:p>
            <a:pPr algn="just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Recherche de mise en œuvre d’une nouvelle stratégie dans le district sanitaire de Siguiri (zone minière)  en 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266" y="4626419"/>
            <a:ext cx="666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/>
              <a:t>25 Janvier 2022</a:t>
            </a:r>
          </a:p>
          <a:p>
            <a:pPr algn="ctr"/>
            <a:r>
              <a:rPr lang="fr-FR" sz="2000" b="1" i="1" dirty="0"/>
              <a:t>Dr Eugène Kaman LAMA, MD. MPH (CN-PNLP-Guinee</a:t>
            </a:r>
            <a:r>
              <a:rPr lang="en-US" sz="2000" b="1" i="1" dirty="0"/>
              <a:t>)</a:t>
            </a:r>
            <a:endParaRPr lang="fr-FR" sz="2000" b="1" i="1" dirty="0"/>
          </a:p>
          <a:p>
            <a:r>
              <a:rPr lang="fr-FR" sz="2000" b="1" dirty="0"/>
              <a:t>       Dr. Bienvenu Salim CAMARA (Consultant</a:t>
            </a:r>
            <a:r>
              <a:rPr lang="fr-FR" sz="2000" dirty="0"/>
              <a:t>)</a:t>
            </a:r>
            <a:endParaRPr lang="en-GB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39663" y="3950236"/>
            <a:ext cx="370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Résultats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5400" y="129288"/>
            <a:ext cx="796982" cy="757784"/>
          </a:xfrm>
          <a:prstGeom prst="rect">
            <a:avLst/>
          </a:prstGeom>
          <a:noFill/>
        </p:spPr>
      </p:pic>
      <p:pic>
        <p:nvPicPr>
          <p:cNvPr id="14" name="Image 11"/>
          <p:cNvPicPr/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98153"/>
            <a:ext cx="946679" cy="92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" descr="logo R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7" y="98153"/>
            <a:ext cx="1180158" cy="9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25" y="6103892"/>
            <a:ext cx="698500" cy="64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85" y="6192792"/>
            <a:ext cx="662940" cy="419100"/>
          </a:xfrm>
          <a:prstGeom prst="rect">
            <a:avLst/>
          </a:prstGeom>
          <a:noFill/>
        </p:spPr>
      </p:pic>
      <p:pic>
        <p:nvPicPr>
          <p:cNvPr id="18" name="Imag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5" y="6076587"/>
            <a:ext cx="711200" cy="713740"/>
          </a:xfrm>
          <a:prstGeom prst="rect">
            <a:avLst/>
          </a:prstGeom>
          <a:noFill/>
        </p:spPr>
      </p:pic>
      <p:pic>
        <p:nvPicPr>
          <p:cNvPr id="19" name="Imag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5" y="6129292"/>
            <a:ext cx="736600" cy="630555"/>
          </a:xfrm>
          <a:prstGeom prst="rect">
            <a:avLst/>
          </a:prstGeom>
          <a:noFill/>
        </p:spPr>
      </p:pic>
      <p:pic>
        <p:nvPicPr>
          <p:cNvPr id="20" name="Image 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25" y="6129292"/>
            <a:ext cx="635000" cy="568960"/>
          </a:xfrm>
          <a:prstGeom prst="rect">
            <a:avLst/>
          </a:prstGeom>
          <a:noFill/>
        </p:spPr>
      </p:pic>
      <p:pic>
        <p:nvPicPr>
          <p:cNvPr id="21" name="Picture 20" descr="C:\Users\Dell\Documents\In use\Chaire de Sante Publique\logo UGAN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5" y="6243592"/>
            <a:ext cx="782320" cy="35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2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24865"/>
            <a:ext cx="20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Contexte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8" y="648085"/>
            <a:ext cx="4851517" cy="2850159"/>
          </a:xfrm>
          <a:prstGeom prst="rect">
            <a:avLst/>
          </a:prstGeom>
        </p:spPr>
      </p:pic>
      <p:sp>
        <p:nvSpPr>
          <p:cNvPr id="15" name="ZoneTexte 6"/>
          <p:cNvSpPr txBox="1"/>
          <p:nvPr/>
        </p:nvSpPr>
        <p:spPr>
          <a:xfrm>
            <a:off x="5193950" y="3236634"/>
            <a:ext cx="20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Objectif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672" y="3819976"/>
            <a:ext cx="652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iandra GD" panose="020E0502030308020204" pitchFamily="34" charset="0"/>
              </a:rPr>
              <a:t>Proposer une intervention localement adaptée, permettant d’améliorer la couverture des enfants de moins de cinq ans en CPS dans le district sanitaire de Siguiri en Guinée.</a:t>
            </a:r>
            <a:endParaRPr lang="en-US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3625" y="142701"/>
            <a:ext cx="20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Approche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55" y="644541"/>
            <a:ext cx="11200018" cy="142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</a:rPr>
              <a:t>Nouvelle stratégie basée sur: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Recommandations d’une analyse situationnelle socio-anthropologique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Conception participative (PNLP, équipe cadre de district, communauté, experts RMO)</a:t>
            </a:r>
            <a:endParaRPr lang="en-US" sz="2000" dirty="0">
              <a:latin typeface="Maiandra GD" panose="020E0502030308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15" y="2094408"/>
            <a:ext cx="11200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</a:rPr>
              <a:t>Etapes de la RMO: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Analyse des parties prenantes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Consultations avec les parties prenantes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Priorisation &amp; intégration des recommandations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Programmation des activités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Mise en œuvre des activités (4</a:t>
            </a:r>
            <a:r>
              <a:rPr lang="fr-FR" sz="2000" baseline="30000" dirty="0">
                <a:latin typeface="Maiandra GD" panose="020E0502030308020204" pitchFamily="34" charset="0"/>
              </a:rPr>
              <a:t>ème</a:t>
            </a:r>
            <a:r>
              <a:rPr lang="fr-FR" sz="2000" dirty="0">
                <a:latin typeface="Maiandra GD" panose="020E0502030308020204" pitchFamily="34" charset="0"/>
              </a:rPr>
              <a:t> passage)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fr-FR" sz="2000" dirty="0">
                <a:latin typeface="Maiandra GD" panose="020E0502030308020204" pitchFamily="34" charset="0"/>
              </a:rPr>
              <a:t>Evaluation de la stratégie</a:t>
            </a:r>
            <a:endParaRPr lang="en-US" sz="2000" dirty="0">
              <a:latin typeface="Maiandra GD" panose="020E0502030308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013" y="5307172"/>
            <a:ext cx="11200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</a:rPr>
              <a:t>Sites: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Deux zones d’interventions (une minière, une agro-pastorale: </a:t>
            </a:r>
            <a:r>
              <a:rPr lang="fr-FR" sz="2000" dirty="0" err="1">
                <a:latin typeface="Maiandra GD" panose="020E0502030308020204" pitchFamily="34" charset="0"/>
              </a:rPr>
              <a:t>Doko</a:t>
            </a:r>
            <a:r>
              <a:rPr lang="fr-FR" sz="2000" dirty="0">
                <a:latin typeface="Maiandra GD" panose="020E0502030308020204" pitchFamily="34" charset="0"/>
              </a:rPr>
              <a:t> &amp; </a:t>
            </a:r>
            <a:r>
              <a:rPr lang="fr-FR" sz="2000" dirty="0" err="1">
                <a:latin typeface="Maiandra GD" panose="020E0502030308020204" pitchFamily="34" charset="0"/>
              </a:rPr>
              <a:t>Niandankoro</a:t>
            </a:r>
            <a:r>
              <a:rPr lang="fr-FR" sz="2000" dirty="0">
                <a:latin typeface="Maiandra GD" panose="020E050203030802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Deux zones témoin (une minière, une agro-pastorale: </a:t>
            </a:r>
            <a:r>
              <a:rPr lang="fr-FR" sz="2000" dirty="0" err="1">
                <a:latin typeface="Maiandra GD" panose="020E0502030308020204" pitchFamily="34" charset="0"/>
              </a:rPr>
              <a:t>Kintinian</a:t>
            </a:r>
            <a:r>
              <a:rPr lang="fr-FR" sz="2000" dirty="0">
                <a:latin typeface="Maiandra GD" panose="020E0502030308020204" pitchFamily="34" charset="0"/>
              </a:rPr>
              <a:t> &amp; </a:t>
            </a:r>
            <a:r>
              <a:rPr lang="fr-FR" sz="2000" dirty="0" err="1">
                <a:latin typeface="Maiandra GD" panose="020E0502030308020204" pitchFamily="34" charset="0"/>
              </a:rPr>
              <a:t>Kiniébakoura</a:t>
            </a:r>
            <a:r>
              <a:rPr lang="fr-FR" sz="2000" dirty="0">
                <a:latin typeface="Maiandra GD" panose="020E0502030308020204" pitchFamily="34" charset="0"/>
              </a:rPr>
              <a:t>)</a:t>
            </a:r>
            <a:endParaRPr lang="en-US" sz="2000" dirty="0">
              <a:latin typeface="Maiandra GD" panose="020E0502030308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9" y="2199502"/>
            <a:ext cx="4981301" cy="3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3625" y="142701"/>
            <a:ext cx="221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Intervention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941" y="807168"/>
            <a:ext cx="5671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</a:rPr>
              <a:t>Stratégie habituelle de CPS: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5 jours par passage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Binôme de distributeurs lettrés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Mobilisation porte-à-porte par 5 </a:t>
            </a:r>
            <a:r>
              <a:rPr lang="fr-FR" sz="2000" dirty="0" err="1">
                <a:latin typeface="Maiandra GD" panose="020E0502030308020204" pitchFamily="34" charset="0"/>
              </a:rPr>
              <a:t>Moso</a:t>
            </a:r>
            <a:endParaRPr lang="fr-FR" sz="2000" dirty="0">
              <a:latin typeface="Maiandra GD" panose="020E0502030308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Charge de travail: 80 enfants/jr/binôme</a:t>
            </a:r>
            <a:endParaRPr lang="en-US" sz="2000" dirty="0">
              <a:latin typeface="Maiandra GD" panose="020E0502030308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055" y="807168"/>
            <a:ext cx="57712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</a:rPr>
              <a:t>Nouvelle stratégie de CPS: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5 jours par passage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Binôme de distributeurs: un lettré + un résidant dans le secteur de distribution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Mobilisation porte-à-porte par les </a:t>
            </a:r>
            <a:r>
              <a:rPr lang="fr-FR" sz="2000" dirty="0" err="1">
                <a:latin typeface="Maiandra GD" panose="020E0502030308020204" pitchFamily="34" charset="0"/>
              </a:rPr>
              <a:t>MoSo</a:t>
            </a:r>
            <a:r>
              <a:rPr lang="fr-FR" sz="2000" dirty="0">
                <a:latin typeface="Maiandra GD" panose="020E0502030308020204" pitchFamily="34" charset="0"/>
              </a:rPr>
              <a:t> + informateurs locaux de secteur + Imams + radio communautaire (</a:t>
            </a:r>
            <a:r>
              <a:rPr lang="fr-FR" sz="2000" dirty="0" err="1">
                <a:latin typeface="Maiandra GD" panose="020E0502030308020204" pitchFamily="34" charset="0"/>
              </a:rPr>
              <a:t>Doko</a:t>
            </a:r>
            <a:r>
              <a:rPr lang="fr-FR" sz="2000" dirty="0">
                <a:latin typeface="Maiandra GD" panose="020E0502030308020204" pitchFamily="34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Maiandra GD" panose="020E0502030308020204" pitchFamily="34" charset="0"/>
              </a:rPr>
              <a:t>Charge de travail: 40 enfants/jr/binôme (nombre de distributeurs doublé)</a:t>
            </a:r>
            <a:endParaRPr lang="en-US" sz="2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7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8919" y="253914"/>
            <a:ext cx="41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Résultats de l’intervention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12" y="0"/>
            <a:ext cx="6824388" cy="64625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5"/>
          <a:stretch/>
        </p:blipFill>
        <p:spPr bwMode="auto">
          <a:xfrm>
            <a:off x="322387" y="864973"/>
            <a:ext cx="4694455" cy="47449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34876" y="6451599"/>
            <a:ext cx="56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Tendance des couvertures en CPS </a:t>
            </a:r>
            <a:r>
              <a:rPr lang="fr-FR" dirty="0" err="1"/>
              <a:t>pre</a:t>
            </a:r>
            <a:r>
              <a:rPr lang="fr-FR" dirty="0"/>
              <a:t> &amp; post-intervention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2387" y="5623667"/>
            <a:ext cx="462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Perceptions des parents d’enfants face à la CPS avant &amp; après l’intervention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0637" y="253914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Recommandations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5" y="955450"/>
            <a:ext cx="100460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Maiandra GD" panose="020E0502030308020204" pitchFamily="34" charset="0"/>
              </a:rPr>
              <a:t>Mettre à l’échelle nationale la nouvelle stratégie de CPS</a:t>
            </a:r>
          </a:p>
          <a:p>
            <a:pPr lvl="1">
              <a:lnSpc>
                <a:spcPct val="150000"/>
              </a:lnSpc>
            </a:pPr>
            <a:endParaRPr lang="fr-FR" sz="2000" b="1" dirty="0">
              <a:latin typeface="Maiandra GD" panose="020E0502030308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latin typeface="Maiandra GD" panose="020E0502030308020204" pitchFamily="34" charset="0"/>
              </a:rPr>
              <a:t>Pour le volet mobilisation</a:t>
            </a:r>
            <a:r>
              <a:rPr lang="fr-FR" sz="2000" dirty="0">
                <a:latin typeface="Maiandra GD" panose="020E0502030308020204" pitchFamily="34" charset="0"/>
              </a:rPr>
              <a:t>: s’appesantir sur les  informateurs locaux des secteurs, les </a:t>
            </a:r>
            <a:r>
              <a:rPr lang="fr-FR" sz="2000" dirty="0" err="1">
                <a:latin typeface="Maiandra GD" panose="020E0502030308020204" pitchFamily="34" charset="0"/>
              </a:rPr>
              <a:t>MoSo</a:t>
            </a:r>
            <a:r>
              <a:rPr lang="fr-FR" sz="2000" dirty="0">
                <a:latin typeface="Maiandra GD" panose="020E0502030308020204" pitchFamily="34" charset="0"/>
              </a:rPr>
              <a:t>, les chefs religieux, les radios</a:t>
            </a:r>
          </a:p>
          <a:p>
            <a:pPr lvl="3">
              <a:lnSpc>
                <a:spcPct val="150000"/>
              </a:lnSpc>
            </a:pPr>
            <a:endParaRPr lang="fr-FR" sz="2000" dirty="0">
              <a:latin typeface="Maiandra GD" panose="020E0502030308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latin typeface="Maiandra GD" panose="020E0502030308020204" pitchFamily="34" charset="0"/>
              </a:rPr>
              <a:t>Pour l’acceptabilité de la stratégie</a:t>
            </a:r>
            <a:r>
              <a:rPr lang="fr-FR" sz="2000" dirty="0">
                <a:latin typeface="Maiandra GD" panose="020E0502030308020204" pitchFamily="34" charset="0"/>
              </a:rPr>
              <a:t>: impliquer activement les équipes cadres de district et les leaders communautaires  </a:t>
            </a:r>
            <a:endParaRPr lang="en-US" sz="2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16" y="0"/>
            <a:ext cx="9073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981952" y="562451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defTabSz="685800">
              <a:buSzPct val="25000"/>
            </a:pPr>
            <a:fld id="{00000000-1234-1234-1234-123412341234}" type="slidenum">
              <a:rPr kumimoji="1"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defTabSz="685800">
                <a:buSzPct val="25000"/>
              </a:pPr>
              <a:t>8</a:t>
            </a:fld>
            <a:endParaRPr kumimoji="1"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8187EC-4634-484B-8672-A57358FA1D6C}"/>
              </a:ext>
            </a:extLst>
          </p:cNvPr>
          <p:cNvSpPr txBox="1">
            <a:spLocks/>
          </p:cNvSpPr>
          <p:nvPr/>
        </p:nvSpPr>
        <p:spPr>
          <a:xfrm>
            <a:off x="383829" y="203975"/>
            <a:ext cx="5701662" cy="15259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err="1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Merci</a:t>
            </a:r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 pour </a:t>
            </a:r>
            <a:r>
              <a:rPr lang="en-GB" sz="4800" b="1" dirty="0" err="1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votre</a:t>
            </a:r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 attention</a:t>
            </a:r>
          </a:p>
          <a:p>
            <a:pPr algn="ctr"/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Bahnschrift Light Condensed" panose="020B0502040204020203" pitchFamily="34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480"/>
            <a:ext cx="7055708" cy="4735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8" y="0"/>
            <a:ext cx="5136292" cy="68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14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342</Words>
  <Application>Microsoft Macintosh PowerPoint</Application>
  <PresentationFormat>Grand écran</PresentationFormat>
  <Paragraphs>47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Bahnschrift Light Condensed</vt:lpstr>
      <vt:lpstr>Calibri</vt:lpstr>
      <vt:lpstr>Calibri Light</vt:lpstr>
      <vt:lpstr>Courier New</vt:lpstr>
      <vt:lpstr>Maiandra GD</vt:lpstr>
      <vt:lpstr>Segoe UI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Bienvenu Salim Camara</dc:creator>
  <cp:lastModifiedBy>Jean Louis Abdourahim Ndiaye</cp:lastModifiedBy>
  <cp:revision>53</cp:revision>
  <dcterms:created xsi:type="dcterms:W3CDTF">2020-07-28T08:51:38Z</dcterms:created>
  <dcterms:modified xsi:type="dcterms:W3CDTF">2022-03-03T01:06:04Z</dcterms:modified>
</cp:coreProperties>
</file>