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9" r:id="rId2"/>
    <p:sldId id="372" r:id="rId3"/>
    <p:sldId id="271" r:id="rId4"/>
    <p:sldId id="292" r:id="rId5"/>
    <p:sldId id="262" r:id="rId6"/>
    <p:sldId id="257" r:id="rId7"/>
    <p:sldId id="263" r:id="rId8"/>
    <p:sldId id="353" r:id="rId9"/>
    <p:sldId id="370" r:id="rId10"/>
    <p:sldId id="369" r:id="rId11"/>
    <p:sldId id="375" r:id="rId12"/>
    <p:sldId id="373" r:id="rId13"/>
    <p:sldId id="376" r:id="rId14"/>
    <p:sldId id="374" r:id="rId15"/>
    <p:sldId id="29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82088" autoAdjust="0"/>
  </p:normalViewPr>
  <p:slideViewPr>
    <p:cSldViewPr snapToGrid="0">
      <p:cViewPr varScale="1">
        <p:scale>
          <a:sx n="55" d="100"/>
          <a:sy n="55" d="100"/>
        </p:scale>
        <p:origin x="109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Efficacy of SMC from case control studies</a:t>
            </a:r>
          </a:p>
        </c:rich>
      </c:tx>
      <c:layout>
        <c:manualLayout>
          <c:xMode val="edge"/>
          <c:yMode val="edge"/>
          <c:x val="9.8643030064865002E-3"/>
          <c:y val="1.9047619047619049E-2"/>
        </c:manualLayout>
      </c:layout>
      <c:overlay val="0"/>
    </c:title>
    <c:autoTitleDeleted val="0"/>
    <c:plotArea>
      <c:layout/>
      <c:barChart>
        <c:barDir val="col"/>
        <c:grouping val="clustered"/>
        <c:varyColors val="0"/>
        <c:ser>
          <c:idx val="0"/>
          <c:order val="0"/>
          <c:tx>
            <c:v>0-28 days</c:v>
          </c:tx>
          <c:spPr>
            <a:noFill/>
            <a:ln w="44450">
              <a:solidFill>
                <a:srgbClr val="0070C0"/>
              </a:solidFill>
            </a:ln>
          </c:spPr>
          <c:invertIfNegative val="0"/>
          <c:dPt>
            <c:idx val="0"/>
            <c:invertIfNegative val="0"/>
            <c:bubble3D val="0"/>
            <c:spPr>
              <a:solidFill>
                <a:srgbClr val="0070C0"/>
              </a:solidFill>
              <a:ln w="44450">
                <a:solidFill>
                  <a:srgbClr val="0070C0"/>
                </a:solidFill>
              </a:ln>
            </c:spPr>
            <c:extLst>
              <c:ext xmlns:c16="http://schemas.microsoft.com/office/drawing/2014/chart" uri="{C3380CC4-5D6E-409C-BE32-E72D297353CC}">
                <c16:uniqueId val="{00000001-022A-4D2C-BD8B-EFCCA35CAE90}"/>
              </c:ext>
            </c:extLst>
          </c:dPt>
          <c:cat>
            <c:strRef>
              <c:f>Sheet1!$H$1:$H$7</c:f>
              <c:strCache>
                <c:ptCount val="7"/>
                <c:pt idx="0">
                  <c:v>Overall</c:v>
                </c:pt>
                <c:pt idx="1">
                  <c:v>Burkina Faso (2016)</c:v>
                </c:pt>
                <c:pt idx="2">
                  <c:v>Chad (2016)</c:v>
                </c:pt>
                <c:pt idx="3">
                  <c:v>The Gambia (2016)</c:v>
                </c:pt>
                <c:pt idx="4">
                  <c:v>Mali (2016)</c:v>
                </c:pt>
                <c:pt idx="5">
                  <c:v>The Gambia (2015)</c:v>
                </c:pt>
                <c:pt idx="6">
                  <c:v>Mali (2015)</c:v>
                </c:pt>
              </c:strCache>
            </c:strRef>
          </c:cat>
          <c:val>
            <c:numRef>
              <c:f>Sheet1!$I$1:$I$7</c:f>
              <c:numCache>
                <c:formatCode>0%</c:formatCode>
                <c:ptCount val="7"/>
                <c:pt idx="0">
                  <c:v>0.89</c:v>
                </c:pt>
                <c:pt idx="1">
                  <c:v>0.92300000000000004</c:v>
                </c:pt>
                <c:pt idx="2">
                  <c:v>0.77800000000000002</c:v>
                </c:pt>
                <c:pt idx="3">
                  <c:v>0.92</c:v>
                </c:pt>
                <c:pt idx="4">
                  <c:v>0.73299999999999998</c:v>
                </c:pt>
                <c:pt idx="5">
                  <c:v>0.85299999999999998</c:v>
                </c:pt>
                <c:pt idx="6">
                  <c:v>0.98299999999999998</c:v>
                </c:pt>
              </c:numCache>
            </c:numRef>
          </c:val>
          <c:extLst>
            <c:ext xmlns:c16="http://schemas.microsoft.com/office/drawing/2014/chart" uri="{C3380CC4-5D6E-409C-BE32-E72D297353CC}">
              <c16:uniqueId val="{00000002-022A-4D2C-BD8B-EFCCA35CAE90}"/>
            </c:ext>
          </c:extLst>
        </c:ser>
        <c:ser>
          <c:idx val="1"/>
          <c:order val="1"/>
          <c:tx>
            <c:v>29-42 days</c:v>
          </c:tx>
          <c:spPr>
            <a:noFill/>
            <a:ln w="44450">
              <a:solidFill>
                <a:schemeClr val="bg2">
                  <a:lumMod val="75000"/>
                </a:schemeClr>
              </a:solidFill>
            </a:ln>
          </c:spPr>
          <c:invertIfNegative val="0"/>
          <c:dPt>
            <c:idx val="0"/>
            <c:invertIfNegative val="0"/>
            <c:bubble3D val="0"/>
            <c:spPr>
              <a:solidFill>
                <a:schemeClr val="bg2">
                  <a:lumMod val="75000"/>
                </a:schemeClr>
              </a:solidFill>
              <a:ln w="44450">
                <a:solidFill>
                  <a:schemeClr val="bg2">
                    <a:lumMod val="75000"/>
                  </a:schemeClr>
                </a:solidFill>
              </a:ln>
            </c:spPr>
            <c:extLst>
              <c:ext xmlns:c16="http://schemas.microsoft.com/office/drawing/2014/chart" uri="{C3380CC4-5D6E-409C-BE32-E72D297353CC}">
                <c16:uniqueId val="{00000004-022A-4D2C-BD8B-EFCCA35CAE90}"/>
              </c:ext>
            </c:extLst>
          </c:dPt>
          <c:cat>
            <c:strRef>
              <c:f>Sheet1!$H$1:$H$7</c:f>
              <c:strCache>
                <c:ptCount val="7"/>
                <c:pt idx="0">
                  <c:v>Overall</c:v>
                </c:pt>
                <c:pt idx="1">
                  <c:v>Burkina Faso (2016)</c:v>
                </c:pt>
                <c:pt idx="2">
                  <c:v>Chad (2016)</c:v>
                </c:pt>
                <c:pt idx="3">
                  <c:v>The Gambia (2016)</c:v>
                </c:pt>
                <c:pt idx="4">
                  <c:v>Mali (2016)</c:v>
                </c:pt>
                <c:pt idx="5">
                  <c:v>The Gambia (2015)</c:v>
                </c:pt>
                <c:pt idx="6">
                  <c:v>Mali (2015)</c:v>
                </c:pt>
              </c:strCache>
            </c:strRef>
          </c:cat>
          <c:val>
            <c:numRef>
              <c:f>Sheet1!$N$1:$N$7</c:f>
              <c:numCache>
                <c:formatCode>0%</c:formatCode>
                <c:ptCount val="7"/>
                <c:pt idx="0">
                  <c:v>0.61799999999999999</c:v>
                </c:pt>
                <c:pt idx="1">
                  <c:v>0.52400000000000002</c:v>
                </c:pt>
                <c:pt idx="2">
                  <c:v>0.56599999999999995</c:v>
                </c:pt>
                <c:pt idx="3">
                  <c:v>0.77600000000000002</c:v>
                </c:pt>
                <c:pt idx="4">
                  <c:v>0.46700000000000003</c:v>
                </c:pt>
                <c:pt idx="5">
                  <c:v>0.78700000000000003</c:v>
                </c:pt>
                <c:pt idx="6">
                  <c:v>0.51800000000000002</c:v>
                </c:pt>
              </c:numCache>
            </c:numRef>
          </c:val>
          <c:extLst>
            <c:ext xmlns:c16="http://schemas.microsoft.com/office/drawing/2014/chart" uri="{C3380CC4-5D6E-409C-BE32-E72D297353CC}">
              <c16:uniqueId val="{00000005-022A-4D2C-BD8B-EFCCA35CAE90}"/>
            </c:ext>
          </c:extLst>
        </c:ser>
        <c:dLbls>
          <c:showLegendKey val="0"/>
          <c:showVal val="0"/>
          <c:showCatName val="0"/>
          <c:showSerName val="0"/>
          <c:showPercent val="0"/>
          <c:showBubbleSize val="0"/>
        </c:dLbls>
        <c:gapWidth val="150"/>
        <c:overlap val="-15"/>
        <c:axId val="107088512"/>
        <c:axId val="107106688"/>
      </c:barChart>
      <c:catAx>
        <c:axId val="107088512"/>
        <c:scaling>
          <c:orientation val="minMax"/>
        </c:scaling>
        <c:delete val="0"/>
        <c:axPos val="b"/>
        <c:numFmt formatCode="General" sourceLinked="0"/>
        <c:majorTickMark val="out"/>
        <c:minorTickMark val="none"/>
        <c:tickLblPos val="nextTo"/>
        <c:txPr>
          <a:bodyPr/>
          <a:lstStyle/>
          <a:p>
            <a:pPr>
              <a:defRPr sz="1600" baseline="0"/>
            </a:pPr>
            <a:endParaRPr lang="fr-FR"/>
          </a:p>
        </c:txPr>
        <c:crossAx val="107106688"/>
        <c:crosses val="autoZero"/>
        <c:auto val="1"/>
        <c:lblAlgn val="ctr"/>
        <c:lblOffset val="100"/>
        <c:noMultiLvlLbl val="0"/>
      </c:catAx>
      <c:valAx>
        <c:axId val="107106688"/>
        <c:scaling>
          <c:orientation val="minMax"/>
          <c:max val="1"/>
          <c:min val="0"/>
        </c:scaling>
        <c:delete val="0"/>
        <c:axPos val="l"/>
        <c:majorGridlines>
          <c:spPr>
            <a:ln>
              <a:noFill/>
            </a:ln>
          </c:spPr>
        </c:majorGridlines>
        <c:numFmt formatCode="0%" sourceLinked="1"/>
        <c:majorTickMark val="out"/>
        <c:minorTickMark val="none"/>
        <c:tickLblPos val="nextTo"/>
        <c:txPr>
          <a:bodyPr/>
          <a:lstStyle/>
          <a:p>
            <a:pPr>
              <a:defRPr sz="1500" baseline="0"/>
            </a:pPr>
            <a:endParaRPr lang="fr-FR"/>
          </a:p>
        </c:txPr>
        <c:crossAx val="107088512"/>
        <c:crosses val="autoZero"/>
        <c:crossBetween val="between"/>
      </c:valAx>
    </c:plotArea>
    <c:legend>
      <c:legendPos val="r"/>
      <c:layout>
        <c:manualLayout>
          <c:xMode val="edge"/>
          <c:yMode val="edge"/>
          <c:x val="0.78187343407615095"/>
          <c:y val="0.196173868967183"/>
          <c:w val="0.17626788675744104"/>
          <c:h val="9.5886255710460278E-2"/>
        </c:manualLayout>
      </c:layout>
      <c:overlay val="0"/>
      <c:txPr>
        <a:bodyPr/>
        <a:lstStyle/>
        <a:p>
          <a:pPr>
            <a:defRPr sz="1600" baseline="0"/>
          </a:pPr>
          <a:endParaRPr lang="fr-FR"/>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0.768</cdr:x>
      <cdr:y>0.04339</cdr:y>
    </cdr:from>
    <cdr:to>
      <cdr:x>1</cdr:x>
      <cdr:y>0.19005</cdr:y>
    </cdr:to>
    <cdr:sp macro="" textlink="">
      <cdr:nvSpPr>
        <cdr:cNvPr id="2" name="TextBox 1"/>
        <cdr:cNvSpPr txBox="1"/>
      </cdr:nvSpPr>
      <cdr:spPr>
        <a:xfrm xmlns:a="http://schemas.openxmlformats.org/drawingml/2006/main">
          <a:off x="5592320" y="207820"/>
          <a:ext cx="1689324" cy="7025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000" dirty="0"/>
            <a:t>Time</a:t>
          </a:r>
          <a:r>
            <a:rPr lang="en-GB" sz="2000" baseline="0" dirty="0"/>
            <a:t> since treatment:</a:t>
          </a:r>
          <a:endParaRPr lang="en-GB" sz="2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05BAAC-7312-43D7-858E-FB05C5A7017F}" type="datetimeFigureOut">
              <a:rPr lang="en-GB" smtClean="0"/>
              <a:t>02/03/2022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7B8067-C0D8-4ACE-9292-1563821BADAA}" type="slidenum">
              <a:rPr lang="en-GB" smtClean="0"/>
              <a:t>‹N°›</a:t>
            </a:fld>
            <a:endParaRPr lang="en-GB"/>
          </a:p>
        </p:txBody>
      </p:sp>
    </p:spTree>
    <p:extLst>
      <p:ext uri="{BB962C8B-B14F-4D97-AF65-F5344CB8AC3E}">
        <p14:creationId xmlns:p14="http://schemas.microsoft.com/office/powerpoint/2010/main" val="2971818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D058C-4E80-43EE-AD16-93075071165D}" type="slidenum">
              <a:rPr lang="en-GB" smtClean="0"/>
              <a:t>3</a:t>
            </a:fld>
            <a:endParaRPr lang="en-GB"/>
          </a:p>
        </p:txBody>
      </p:sp>
    </p:spTree>
    <p:extLst>
      <p:ext uri="{BB962C8B-B14F-4D97-AF65-F5344CB8AC3E}">
        <p14:creationId xmlns:p14="http://schemas.microsoft.com/office/powerpoint/2010/main" val="3093362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C4876A-784D-49C6-937B-2296AF64731C}" type="slidenum">
              <a:rPr lang="en-GB" smtClean="0"/>
              <a:t>4</a:t>
            </a:fld>
            <a:endParaRPr lang="en-GB"/>
          </a:p>
        </p:txBody>
      </p:sp>
    </p:spTree>
    <p:extLst>
      <p:ext uri="{BB962C8B-B14F-4D97-AF65-F5344CB8AC3E}">
        <p14:creationId xmlns:p14="http://schemas.microsoft.com/office/powerpoint/2010/main" val="2815613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231F20"/>
                </a:solidFill>
                <a:latin typeface="PLBIserif-Medium"/>
              </a:rPr>
              <a:t>As the concentration of a slowly eliminated antimalarial in the blood declines, it continues to suppress the growth of newly acquired infections as</a:t>
            </a:r>
          </a:p>
          <a:p>
            <a:pPr algn="l"/>
            <a:r>
              <a:rPr lang="en-US" sz="1800" b="0" i="0" u="none" strike="noStrike" baseline="0" dirty="0">
                <a:solidFill>
                  <a:srgbClr val="231F20"/>
                </a:solidFill>
                <a:latin typeface="PLBIserif-Medium"/>
              </a:rPr>
              <a:t>they emerge from the liver. Eventually, however, concentrations fall below the </a:t>
            </a:r>
            <a:r>
              <a:rPr lang="en-GB" sz="1800" b="0" i="0" u="none" strike="noStrike" baseline="0" dirty="0">
                <a:solidFill>
                  <a:srgbClr val="231F20"/>
                </a:solidFill>
                <a:latin typeface="PLBIserif-Medium"/>
              </a:rPr>
              <a:t>minimum inhibitory concentration </a:t>
            </a:r>
            <a:r>
              <a:rPr lang="en-US" sz="1800" b="0" i="0" u="none" strike="noStrike" baseline="0" dirty="0">
                <a:solidFill>
                  <a:srgbClr val="231F20"/>
                </a:solidFill>
                <a:latin typeface="PLBIserif-Medium"/>
              </a:rPr>
              <a:t>(MIC) for the prevalent parasites, and parasite expansion is possible. It follows, then, that the duration of prophylaxis (i.e., the length of time after an antimalarial treatment dose for which newly acquired infections are suppressed) is determined by the concentrations of the drugs used (determined by dose </a:t>
            </a:r>
            <a:r>
              <a:rPr lang="en-GB" sz="1800" b="0" i="0" u="none" strike="noStrike" baseline="0" dirty="0">
                <a:solidFill>
                  <a:srgbClr val="231F20"/>
                </a:solidFill>
                <a:latin typeface="PLBIserif-Medium"/>
              </a:rPr>
              <a:t>and pharmacokinetics) and </a:t>
            </a:r>
            <a:r>
              <a:rPr lang="en-US" sz="1800" b="0" i="0" u="none" strike="noStrike" baseline="0" dirty="0">
                <a:solidFill>
                  <a:srgbClr val="231F20"/>
                </a:solidFill>
                <a:latin typeface="PLBIserif-Medium"/>
              </a:rPr>
              <a:t>the sensitivity of the prevalent</a:t>
            </a:r>
          </a:p>
          <a:p>
            <a:pPr algn="l"/>
            <a:r>
              <a:rPr lang="en-GB" sz="1800" b="0" i="0" u="none" strike="noStrike" baseline="0" dirty="0">
                <a:solidFill>
                  <a:srgbClr val="231F20"/>
                </a:solidFill>
                <a:latin typeface="PLBIserif-Medium"/>
              </a:rPr>
              <a:t>parasites. The more resistant </a:t>
            </a:r>
            <a:r>
              <a:rPr lang="en-US" sz="1800" b="0" i="0" u="none" strike="noStrike" baseline="0" dirty="0">
                <a:solidFill>
                  <a:srgbClr val="231F20"/>
                </a:solidFill>
                <a:latin typeface="PLBIserif-Medium"/>
              </a:rPr>
              <a:t>the parasites are, the shorter is the duration of prophylaxis.  </a:t>
            </a:r>
            <a:endParaRPr lang="en-GB" dirty="0"/>
          </a:p>
        </p:txBody>
      </p:sp>
      <p:sp>
        <p:nvSpPr>
          <p:cNvPr id="4" name="Slide Number Placeholder 3"/>
          <p:cNvSpPr>
            <a:spLocks noGrp="1"/>
          </p:cNvSpPr>
          <p:nvPr>
            <p:ph type="sldNum" sz="quarter" idx="5"/>
          </p:nvPr>
        </p:nvSpPr>
        <p:spPr/>
        <p:txBody>
          <a:bodyPr/>
          <a:lstStyle/>
          <a:p>
            <a:fld id="{057B8067-C0D8-4ACE-9292-1563821BADAA}" type="slidenum">
              <a:rPr lang="en-GB" smtClean="0"/>
              <a:t>6</a:t>
            </a:fld>
            <a:endParaRPr lang="en-GB"/>
          </a:p>
        </p:txBody>
      </p:sp>
    </p:spTree>
    <p:extLst>
      <p:ext uri="{BB962C8B-B14F-4D97-AF65-F5344CB8AC3E}">
        <p14:creationId xmlns:p14="http://schemas.microsoft.com/office/powerpoint/2010/main" val="1539389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RCT: Gold standard method but may be challenged ethically. Sample size: depends on incidence rate (about 1000-2000?). </a:t>
            </a:r>
          </a:p>
          <a:p>
            <a:pPr marL="228600" indent="-228600">
              <a:buAutoNum type="arabicPeriod"/>
            </a:pPr>
            <a:r>
              <a:rPr lang="en-GB" dirty="0"/>
              <a:t>Case control study: requires care in selection of controls and adjust for confounders. Sample size: about 300 cases and 600 controls.</a:t>
            </a:r>
          </a:p>
          <a:p>
            <a:pPr marL="228600" indent="-228600">
              <a:buAutoNum type="arabicPeriod"/>
            </a:pPr>
            <a:r>
              <a:rPr lang="en-GB" dirty="0"/>
              <a:t>Measures biological effect of drugs in clearing parasitaemia (but does not measure prophylactic effect). Sample size: about 200 infected individuals.  </a:t>
            </a:r>
          </a:p>
        </p:txBody>
      </p:sp>
      <p:sp>
        <p:nvSpPr>
          <p:cNvPr id="4" name="Slide Number Placeholder 3"/>
          <p:cNvSpPr>
            <a:spLocks noGrp="1"/>
          </p:cNvSpPr>
          <p:nvPr>
            <p:ph type="sldNum" sz="quarter" idx="5"/>
          </p:nvPr>
        </p:nvSpPr>
        <p:spPr/>
        <p:txBody>
          <a:bodyPr/>
          <a:lstStyle/>
          <a:p>
            <a:fld id="{057B8067-C0D8-4ACE-9292-1563821BADAA}" type="slidenum">
              <a:rPr lang="en-GB" smtClean="0"/>
              <a:t>7</a:t>
            </a:fld>
            <a:endParaRPr lang="en-GB"/>
          </a:p>
        </p:txBody>
      </p:sp>
    </p:spTree>
    <p:extLst>
      <p:ext uri="{BB962C8B-B14F-4D97-AF65-F5344CB8AC3E}">
        <p14:creationId xmlns:p14="http://schemas.microsoft.com/office/powerpoint/2010/main" val="978957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Is SMC efficacy as good in routine use</a:t>
            </a:r>
            <a:r>
              <a:rPr lang="en-GB" baseline="0" dirty="0"/>
              <a:t> as in ideal conditions of clinical trials? If administration is not well supervised efficacy could be affected by poor administration, poor adherence, drug quality issues, etc. So it is important to measure efficacy in routine programmes. Also, SMC will select for resistance, we don’t know how soon this will happen, efficacy monitoring is important to provide early warning of loss of efficacy. </a:t>
            </a:r>
            <a:r>
              <a:rPr lang="en-GB" dirty="0"/>
              <a:t>Case control studies are used to determine the protective efficacy of vaccines and other preventive interventions used in public health programmes.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It is not ethically acceptable to compare malaria incidence in treated and untreated children in a cohort study, but it is possible to determine efficacy by noting that children who develop malaria are less likely to have received SMC than children who remain free of malaria, so by comparing the proportion of malaria cases who had received SMC in the previous 4 weeks, with the proportion of children in the general population (the controls) who had received SMC in the previous 4 weeks, the protective efficacy can be calculated.</a:t>
            </a:r>
          </a:p>
          <a:p>
            <a:endParaRPr lang="en-GB" dirty="0"/>
          </a:p>
        </p:txBody>
      </p:sp>
      <p:sp>
        <p:nvSpPr>
          <p:cNvPr id="4" name="Slide Number Placeholder 3"/>
          <p:cNvSpPr>
            <a:spLocks noGrp="1"/>
          </p:cNvSpPr>
          <p:nvPr>
            <p:ph type="sldNum" sz="quarter" idx="10"/>
          </p:nvPr>
        </p:nvSpPr>
        <p:spPr/>
        <p:txBody>
          <a:bodyPr/>
          <a:lstStyle/>
          <a:p>
            <a:fld id="{B4ED058C-4E80-43EE-AD16-93075071165D}" type="slidenum">
              <a:rPr lang="en-GB" smtClean="0"/>
              <a:t>8</a:t>
            </a:fld>
            <a:endParaRPr lang="en-GB"/>
          </a:p>
        </p:txBody>
      </p:sp>
    </p:spTree>
    <p:extLst>
      <p:ext uri="{BB962C8B-B14F-4D97-AF65-F5344CB8AC3E}">
        <p14:creationId xmlns:p14="http://schemas.microsoft.com/office/powerpoint/2010/main" val="2806386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In clinical</a:t>
            </a:r>
            <a:r>
              <a:rPr lang="en-GB" baseline="0" dirty="0"/>
              <a:t> trials the efficacy of monthly treatment, over the 4 weeks from treatment, was about 90%. Efficacy in routine programmes can be lower if the process is not well supervised, so case control studies are used to measure the efficacy in practice. A series of these were completed, showing a very high degree of efficacy over 4 weeks and, in line with what we know about these drugs, much lower efficacy in the next 5-6 weeks and then no protection after 6 weeks. Agrees with high adherence observed in surveys.</a:t>
            </a:r>
            <a:endParaRPr lang="en-GB" dirty="0"/>
          </a:p>
        </p:txBody>
      </p:sp>
      <p:sp>
        <p:nvSpPr>
          <p:cNvPr id="4" name="Slide Number Placeholder 3"/>
          <p:cNvSpPr>
            <a:spLocks noGrp="1"/>
          </p:cNvSpPr>
          <p:nvPr>
            <p:ph type="sldNum" sz="quarter" idx="10"/>
          </p:nvPr>
        </p:nvSpPr>
        <p:spPr/>
        <p:txBody>
          <a:bodyPr/>
          <a:lstStyle/>
          <a:p>
            <a:fld id="{7E090184-A150-4BA3-8984-3237AB23F0CD}" type="slidenum">
              <a:rPr lang="en-GB" smtClean="0"/>
              <a:t>9</a:t>
            </a:fld>
            <a:endParaRPr lang="en-GB"/>
          </a:p>
        </p:txBody>
      </p:sp>
    </p:spTree>
    <p:extLst>
      <p:ext uri="{BB962C8B-B14F-4D97-AF65-F5344CB8AC3E}">
        <p14:creationId xmlns:p14="http://schemas.microsoft.com/office/powerpoint/2010/main" val="1984122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Overall estimate 89% efficacy over 28 days, declining rapidly after this period, similar to that observed in clinical trials</a:t>
            </a:r>
          </a:p>
        </p:txBody>
      </p:sp>
      <p:sp>
        <p:nvSpPr>
          <p:cNvPr id="4" name="Slide Number Placeholder 3"/>
          <p:cNvSpPr>
            <a:spLocks noGrp="1"/>
          </p:cNvSpPr>
          <p:nvPr>
            <p:ph type="sldNum" sz="quarter" idx="10"/>
          </p:nvPr>
        </p:nvSpPr>
        <p:spPr/>
        <p:txBody>
          <a:bodyPr/>
          <a:lstStyle/>
          <a:p>
            <a:fld id="{B4ED058C-4E80-43EE-AD16-93075071165D}" type="slidenum">
              <a:rPr lang="en-GB" smtClean="0"/>
              <a:t>10</a:t>
            </a:fld>
            <a:endParaRPr lang="en-GB"/>
          </a:p>
        </p:txBody>
      </p:sp>
    </p:spTree>
    <p:extLst>
      <p:ext uri="{BB962C8B-B14F-4D97-AF65-F5344CB8AC3E}">
        <p14:creationId xmlns:p14="http://schemas.microsoft.com/office/powerpoint/2010/main" val="3545887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dirty="0">
                <a:effectLst/>
                <a:latin typeface="Calibri" panose="020F0502020204030204" pitchFamily="34" charset="0"/>
                <a:ea typeface="Calibri" panose="020F0502020204030204" pitchFamily="34" charset="0"/>
                <a:cs typeface="Times New Roman" panose="02020603050405020304" pitchFamily="18" charset="0"/>
              </a:rPr>
              <a:t>(World Bank funded study, unpublished)</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dirty="0"/>
          </a:p>
        </p:txBody>
      </p:sp>
      <p:sp>
        <p:nvSpPr>
          <p:cNvPr id="4" name="Espace réservé du numéro de diapositive 3"/>
          <p:cNvSpPr>
            <a:spLocks noGrp="1"/>
          </p:cNvSpPr>
          <p:nvPr>
            <p:ph type="sldNum" sz="quarter" idx="5"/>
          </p:nvPr>
        </p:nvSpPr>
        <p:spPr/>
        <p:txBody>
          <a:bodyPr/>
          <a:lstStyle/>
          <a:p>
            <a:fld id="{057B8067-C0D8-4ACE-9292-1563821BADAA}" type="slidenum">
              <a:rPr lang="en-GB" smtClean="0"/>
              <a:t>14</a:t>
            </a:fld>
            <a:endParaRPr lang="en-GB"/>
          </a:p>
        </p:txBody>
      </p:sp>
    </p:spTree>
    <p:extLst>
      <p:ext uri="{BB962C8B-B14F-4D97-AF65-F5344CB8AC3E}">
        <p14:creationId xmlns:p14="http://schemas.microsoft.com/office/powerpoint/2010/main" val="263115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A7BBF-D5C5-4970-BB4C-18D1B5D924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9765E4-4B11-434D-BD52-821DAFBEEE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3FEBA8F-4288-4AE1-91A8-DE66D16BA89A}"/>
              </a:ext>
            </a:extLst>
          </p:cNvPr>
          <p:cNvSpPr>
            <a:spLocks noGrp="1"/>
          </p:cNvSpPr>
          <p:nvPr>
            <p:ph type="dt" sz="half" idx="10"/>
          </p:nvPr>
        </p:nvSpPr>
        <p:spPr/>
        <p:txBody>
          <a:bodyPr/>
          <a:lstStyle/>
          <a:p>
            <a:fld id="{7DEA0DCC-EA31-4815-81AD-91685149105C}" type="datetimeFigureOut">
              <a:rPr lang="en-GB" smtClean="0"/>
              <a:t>02/03/2022</a:t>
            </a:fld>
            <a:endParaRPr lang="en-GB"/>
          </a:p>
        </p:txBody>
      </p:sp>
      <p:sp>
        <p:nvSpPr>
          <p:cNvPr id="5" name="Footer Placeholder 4">
            <a:extLst>
              <a:ext uri="{FF2B5EF4-FFF2-40B4-BE49-F238E27FC236}">
                <a16:creationId xmlns:a16="http://schemas.microsoft.com/office/drawing/2014/main" id="{DD5682E0-FA33-4875-84EA-46DF0D4AE7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D254F9-63E7-4DA9-A080-0D59BDD99D34}"/>
              </a:ext>
            </a:extLst>
          </p:cNvPr>
          <p:cNvSpPr>
            <a:spLocks noGrp="1"/>
          </p:cNvSpPr>
          <p:nvPr>
            <p:ph type="sldNum" sz="quarter" idx="12"/>
          </p:nvPr>
        </p:nvSpPr>
        <p:spPr/>
        <p:txBody>
          <a:bodyPr/>
          <a:lstStyle/>
          <a:p>
            <a:fld id="{9FD10CDC-54FF-468A-840E-7A6E5A076B47}" type="slidenum">
              <a:rPr lang="en-GB" smtClean="0"/>
              <a:t>‹N°›</a:t>
            </a:fld>
            <a:endParaRPr lang="en-GB"/>
          </a:p>
        </p:txBody>
      </p:sp>
    </p:spTree>
    <p:extLst>
      <p:ext uri="{BB962C8B-B14F-4D97-AF65-F5344CB8AC3E}">
        <p14:creationId xmlns:p14="http://schemas.microsoft.com/office/powerpoint/2010/main" val="1619178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B592D-12FA-40E5-91E0-8BA455723EF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BFB089-C686-4A74-91EA-FEF07F20B4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4B166D-FC2D-499A-B910-03826A8566B1}"/>
              </a:ext>
            </a:extLst>
          </p:cNvPr>
          <p:cNvSpPr>
            <a:spLocks noGrp="1"/>
          </p:cNvSpPr>
          <p:nvPr>
            <p:ph type="dt" sz="half" idx="10"/>
          </p:nvPr>
        </p:nvSpPr>
        <p:spPr/>
        <p:txBody>
          <a:bodyPr/>
          <a:lstStyle/>
          <a:p>
            <a:fld id="{7DEA0DCC-EA31-4815-81AD-91685149105C}" type="datetimeFigureOut">
              <a:rPr lang="en-GB" smtClean="0"/>
              <a:t>02/03/2022</a:t>
            </a:fld>
            <a:endParaRPr lang="en-GB"/>
          </a:p>
        </p:txBody>
      </p:sp>
      <p:sp>
        <p:nvSpPr>
          <p:cNvPr id="5" name="Footer Placeholder 4">
            <a:extLst>
              <a:ext uri="{FF2B5EF4-FFF2-40B4-BE49-F238E27FC236}">
                <a16:creationId xmlns:a16="http://schemas.microsoft.com/office/drawing/2014/main" id="{12293003-3A3C-4AC3-ACE2-5C6E900E90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BD0779-F2C7-41DB-A196-4DD38B2664DE}"/>
              </a:ext>
            </a:extLst>
          </p:cNvPr>
          <p:cNvSpPr>
            <a:spLocks noGrp="1"/>
          </p:cNvSpPr>
          <p:nvPr>
            <p:ph type="sldNum" sz="quarter" idx="12"/>
          </p:nvPr>
        </p:nvSpPr>
        <p:spPr/>
        <p:txBody>
          <a:bodyPr/>
          <a:lstStyle/>
          <a:p>
            <a:fld id="{9FD10CDC-54FF-468A-840E-7A6E5A076B47}" type="slidenum">
              <a:rPr lang="en-GB" smtClean="0"/>
              <a:t>‹N°›</a:t>
            </a:fld>
            <a:endParaRPr lang="en-GB"/>
          </a:p>
        </p:txBody>
      </p:sp>
    </p:spTree>
    <p:extLst>
      <p:ext uri="{BB962C8B-B14F-4D97-AF65-F5344CB8AC3E}">
        <p14:creationId xmlns:p14="http://schemas.microsoft.com/office/powerpoint/2010/main" val="3343523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B13DF6-982F-4694-AE0B-C2D3E87094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01060F-5216-4194-9C9C-1D161C62AE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AED81E-C382-46CA-ACBD-5C94BE28E559}"/>
              </a:ext>
            </a:extLst>
          </p:cNvPr>
          <p:cNvSpPr>
            <a:spLocks noGrp="1"/>
          </p:cNvSpPr>
          <p:nvPr>
            <p:ph type="dt" sz="half" idx="10"/>
          </p:nvPr>
        </p:nvSpPr>
        <p:spPr/>
        <p:txBody>
          <a:bodyPr/>
          <a:lstStyle/>
          <a:p>
            <a:fld id="{7DEA0DCC-EA31-4815-81AD-91685149105C}" type="datetimeFigureOut">
              <a:rPr lang="en-GB" smtClean="0"/>
              <a:t>02/03/2022</a:t>
            </a:fld>
            <a:endParaRPr lang="en-GB"/>
          </a:p>
        </p:txBody>
      </p:sp>
      <p:sp>
        <p:nvSpPr>
          <p:cNvPr id="5" name="Footer Placeholder 4">
            <a:extLst>
              <a:ext uri="{FF2B5EF4-FFF2-40B4-BE49-F238E27FC236}">
                <a16:creationId xmlns:a16="http://schemas.microsoft.com/office/drawing/2014/main" id="{C0827B00-D1E1-40DA-8EB9-3496CD05AC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7F1644-B3C1-4033-8AD8-2BBBF255B596}"/>
              </a:ext>
            </a:extLst>
          </p:cNvPr>
          <p:cNvSpPr>
            <a:spLocks noGrp="1"/>
          </p:cNvSpPr>
          <p:nvPr>
            <p:ph type="sldNum" sz="quarter" idx="12"/>
          </p:nvPr>
        </p:nvSpPr>
        <p:spPr/>
        <p:txBody>
          <a:bodyPr/>
          <a:lstStyle/>
          <a:p>
            <a:fld id="{9FD10CDC-54FF-468A-840E-7A6E5A076B47}" type="slidenum">
              <a:rPr lang="en-GB" smtClean="0"/>
              <a:t>‹N°›</a:t>
            </a:fld>
            <a:endParaRPr lang="en-GB"/>
          </a:p>
        </p:txBody>
      </p:sp>
    </p:spTree>
    <p:extLst>
      <p:ext uri="{BB962C8B-B14F-4D97-AF65-F5344CB8AC3E}">
        <p14:creationId xmlns:p14="http://schemas.microsoft.com/office/powerpoint/2010/main" val="2943040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CE208-C83D-4340-8302-5D7FA1E6A7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7BD740-DF97-4AA7-B33F-C8626FD2A5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F3524C-6C4C-4DCB-9E2B-67CD899009C2}"/>
              </a:ext>
            </a:extLst>
          </p:cNvPr>
          <p:cNvSpPr>
            <a:spLocks noGrp="1"/>
          </p:cNvSpPr>
          <p:nvPr>
            <p:ph type="dt" sz="half" idx="10"/>
          </p:nvPr>
        </p:nvSpPr>
        <p:spPr/>
        <p:txBody>
          <a:bodyPr/>
          <a:lstStyle/>
          <a:p>
            <a:fld id="{7DEA0DCC-EA31-4815-81AD-91685149105C}" type="datetimeFigureOut">
              <a:rPr lang="en-GB" smtClean="0"/>
              <a:t>02/03/2022</a:t>
            </a:fld>
            <a:endParaRPr lang="en-GB"/>
          </a:p>
        </p:txBody>
      </p:sp>
      <p:sp>
        <p:nvSpPr>
          <p:cNvPr id="5" name="Footer Placeholder 4">
            <a:extLst>
              <a:ext uri="{FF2B5EF4-FFF2-40B4-BE49-F238E27FC236}">
                <a16:creationId xmlns:a16="http://schemas.microsoft.com/office/drawing/2014/main" id="{D20593D4-D9F3-421F-BF61-F3026EB133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81179B-3EDF-4065-8811-36C745E75804}"/>
              </a:ext>
            </a:extLst>
          </p:cNvPr>
          <p:cNvSpPr>
            <a:spLocks noGrp="1"/>
          </p:cNvSpPr>
          <p:nvPr>
            <p:ph type="sldNum" sz="quarter" idx="12"/>
          </p:nvPr>
        </p:nvSpPr>
        <p:spPr/>
        <p:txBody>
          <a:bodyPr/>
          <a:lstStyle/>
          <a:p>
            <a:fld id="{9FD10CDC-54FF-468A-840E-7A6E5A076B47}" type="slidenum">
              <a:rPr lang="en-GB" smtClean="0"/>
              <a:t>‹N°›</a:t>
            </a:fld>
            <a:endParaRPr lang="en-GB"/>
          </a:p>
        </p:txBody>
      </p:sp>
    </p:spTree>
    <p:extLst>
      <p:ext uri="{BB962C8B-B14F-4D97-AF65-F5344CB8AC3E}">
        <p14:creationId xmlns:p14="http://schemas.microsoft.com/office/powerpoint/2010/main" val="4152275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03CA6-07FA-41A4-BEB5-8A9DE9C100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E90F138-6392-405A-AD40-BDD2BA5F86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7DBC50-E5F7-4771-99D0-6DFB0587B517}"/>
              </a:ext>
            </a:extLst>
          </p:cNvPr>
          <p:cNvSpPr>
            <a:spLocks noGrp="1"/>
          </p:cNvSpPr>
          <p:nvPr>
            <p:ph type="dt" sz="half" idx="10"/>
          </p:nvPr>
        </p:nvSpPr>
        <p:spPr/>
        <p:txBody>
          <a:bodyPr/>
          <a:lstStyle/>
          <a:p>
            <a:fld id="{7DEA0DCC-EA31-4815-81AD-91685149105C}" type="datetimeFigureOut">
              <a:rPr lang="en-GB" smtClean="0"/>
              <a:t>02/03/2022</a:t>
            </a:fld>
            <a:endParaRPr lang="en-GB"/>
          </a:p>
        </p:txBody>
      </p:sp>
      <p:sp>
        <p:nvSpPr>
          <p:cNvPr id="5" name="Footer Placeholder 4">
            <a:extLst>
              <a:ext uri="{FF2B5EF4-FFF2-40B4-BE49-F238E27FC236}">
                <a16:creationId xmlns:a16="http://schemas.microsoft.com/office/drawing/2014/main" id="{7BE7FD82-2F19-4240-8204-32CE3DA883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2162A7-B2B6-435F-8406-7B901ADA6D2E}"/>
              </a:ext>
            </a:extLst>
          </p:cNvPr>
          <p:cNvSpPr>
            <a:spLocks noGrp="1"/>
          </p:cNvSpPr>
          <p:nvPr>
            <p:ph type="sldNum" sz="quarter" idx="12"/>
          </p:nvPr>
        </p:nvSpPr>
        <p:spPr/>
        <p:txBody>
          <a:bodyPr/>
          <a:lstStyle/>
          <a:p>
            <a:fld id="{9FD10CDC-54FF-468A-840E-7A6E5A076B47}" type="slidenum">
              <a:rPr lang="en-GB" smtClean="0"/>
              <a:t>‹N°›</a:t>
            </a:fld>
            <a:endParaRPr lang="en-GB"/>
          </a:p>
        </p:txBody>
      </p:sp>
    </p:spTree>
    <p:extLst>
      <p:ext uri="{BB962C8B-B14F-4D97-AF65-F5344CB8AC3E}">
        <p14:creationId xmlns:p14="http://schemas.microsoft.com/office/powerpoint/2010/main" val="2124750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0305A-7B7C-46B4-B91D-CF95669730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861658-6C15-4376-AD92-E45CB9F1CD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E074890-E21D-4E63-9A56-4CF1933DDE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A9CCE11-7606-45CE-ABE3-55E0F490048D}"/>
              </a:ext>
            </a:extLst>
          </p:cNvPr>
          <p:cNvSpPr>
            <a:spLocks noGrp="1"/>
          </p:cNvSpPr>
          <p:nvPr>
            <p:ph type="dt" sz="half" idx="10"/>
          </p:nvPr>
        </p:nvSpPr>
        <p:spPr/>
        <p:txBody>
          <a:bodyPr/>
          <a:lstStyle/>
          <a:p>
            <a:fld id="{7DEA0DCC-EA31-4815-81AD-91685149105C}" type="datetimeFigureOut">
              <a:rPr lang="en-GB" smtClean="0"/>
              <a:t>02/03/2022</a:t>
            </a:fld>
            <a:endParaRPr lang="en-GB"/>
          </a:p>
        </p:txBody>
      </p:sp>
      <p:sp>
        <p:nvSpPr>
          <p:cNvPr id="6" name="Footer Placeholder 5">
            <a:extLst>
              <a:ext uri="{FF2B5EF4-FFF2-40B4-BE49-F238E27FC236}">
                <a16:creationId xmlns:a16="http://schemas.microsoft.com/office/drawing/2014/main" id="{6A2BA5CA-E4DB-4DDF-ABDA-DC34F8DF81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6909F7-7BA9-4A6F-A231-F0195BD902D2}"/>
              </a:ext>
            </a:extLst>
          </p:cNvPr>
          <p:cNvSpPr>
            <a:spLocks noGrp="1"/>
          </p:cNvSpPr>
          <p:nvPr>
            <p:ph type="sldNum" sz="quarter" idx="12"/>
          </p:nvPr>
        </p:nvSpPr>
        <p:spPr/>
        <p:txBody>
          <a:bodyPr/>
          <a:lstStyle/>
          <a:p>
            <a:fld id="{9FD10CDC-54FF-468A-840E-7A6E5A076B47}" type="slidenum">
              <a:rPr lang="en-GB" smtClean="0"/>
              <a:t>‹N°›</a:t>
            </a:fld>
            <a:endParaRPr lang="en-GB"/>
          </a:p>
        </p:txBody>
      </p:sp>
    </p:spTree>
    <p:extLst>
      <p:ext uri="{BB962C8B-B14F-4D97-AF65-F5344CB8AC3E}">
        <p14:creationId xmlns:p14="http://schemas.microsoft.com/office/powerpoint/2010/main" val="706445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16C97-ADEC-4436-AC20-40F111D6935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C923A11-CE2B-4375-BBDB-9B51D302D0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66301-C1BE-4CC7-A3A2-EB6F58E216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FF28762-31E7-4FE8-B843-09922D2F68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43AB9C-06F6-4F9F-B306-6B3584A955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02077B4-36A9-4AB3-B470-0A75ECE65322}"/>
              </a:ext>
            </a:extLst>
          </p:cNvPr>
          <p:cNvSpPr>
            <a:spLocks noGrp="1"/>
          </p:cNvSpPr>
          <p:nvPr>
            <p:ph type="dt" sz="half" idx="10"/>
          </p:nvPr>
        </p:nvSpPr>
        <p:spPr/>
        <p:txBody>
          <a:bodyPr/>
          <a:lstStyle/>
          <a:p>
            <a:fld id="{7DEA0DCC-EA31-4815-81AD-91685149105C}" type="datetimeFigureOut">
              <a:rPr lang="en-GB" smtClean="0"/>
              <a:t>02/03/2022</a:t>
            </a:fld>
            <a:endParaRPr lang="en-GB"/>
          </a:p>
        </p:txBody>
      </p:sp>
      <p:sp>
        <p:nvSpPr>
          <p:cNvPr id="8" name="Footer Placeholder 7">
            <a:extLst>
              <a:ext uri="{FF2B5EF4-FFF2-40B4-BE49-F238E27FC236}">
                <a16:creationId xmlns:a16="http://schemas.microsoft.com/office/drawing/2014/main" id="{ABCECD9A-68B7-4EB7-A5CD-F6920D5ED0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4E3CD08-99BC-4A03-8614-018B6F9C1C4F}"/>
              </a:ext>
            </a:extLst>
          </p:cNvPr>
          <p:cNvSpPr>
            <a:spLocks noGrp="1"/>
          </p:cNvSpPr>
          <p:nvPr>
            <p:ph type="sldNum" sz="quarter" idx="12"/>
          </p:nvPr>
        </p:nvSpPr>
        <p:spPr/>
        <p:txBody>
          <a:bodyPr/>
          <a:lstStyle/>
          <a:p>
            <a:fld id="{9FD10CDC-54FF-468A-840E-7A6E5A076B47}" type="slidenum">
              <a:rPr lang="en-GB" smtClean="0"/>
              <a:t>‹N°›</a:t>
            </a:fld>
            <a:endParaRPr lang="en-GB"/>
          </a:p>
        </p:txBody>
      </p:sp>
    </p:spTree>
    <p:extLst>
      <p:ext uri="{BB962C8B-B14F-4D97-AF65-F5344CB8AC3E}">
        <p14:creationId xmlns:p14="http://schemas.microsoft.com/office/powerpoint/2010/main" val="3257383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13C46-F007-4655-965F-0F23C654C3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FCAD5F-14E5-44DF-82FD-378A79CD4237}"/>
              </a:ext>
            </a:extLst>
          </p:cNvPr>
          <p:cNvSpPr>
            <a:spLocks noGrp="1"/>
          </p:cNvSpPr>
          <p:nvPr>
            <p:ph type="dt" sz="half" idx="10"/>
          </p:nvPr>
        </p:nvSpPr>
        <p:spPr/>
        <p:txBody>
          <a:bodyPr/>
          <a:lstStyle/>
          <a:p>
            <a:fld id="{7DEA0DCC-EA31-4815-81AD-91685149105C}" type="datetimeFigureOut">
              <a:rPr lang="en-GB" smtClean="0"/>
              <a:t>02/03/2022</a:t>
            </a:fld>
            <a:endParaRPr lang="en-GB"/>
          </a:p>
        </p:txBody>
      </p:sp>
      <p:sp>
        <p:nvSpPr>
          <p:cNvPr id="4" name="Footer Placeholder 3">
            <a:extLst>
              <a:ext uri="{FF2B5EF4-FFF2-40B4-BE49-F238E27FC236}">
                <a16:creationId xmlns:a16="http://schemas.microsoft.com/office/drawing/2014/main" id="{07CA3AC8-63EF-494A-B976-F51CD814531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BFE5F2-5D35-4496-9DEB-94FDFC0E61F7}"/>
              </a:ext>
            </a:extLst>
          </p:cNvPr>
          <p:cNvSpPr>
            <a:spLocks noGrp="1"/>
          </p:cNvSpPr>
          <p:nvPr>
            <p:ph type="sldNum" sz="quarter" idx="12"/>
          </p:nvPr>
        </p:nvSpPr>
        <p:spPr/>
        <p:txBody>
          <a:bodyPr/>
          <a:lstStyle/>
          <a:p>
            <a:fld id="{9FD10CDC-54FF-468A-840E-7A6E5A076B47}" type="slidenum">
              <a:rPr lang="en-GB" smtClean="0"/>
              <a:t>‹N°›</a:t>
            </a:fld>
            <a:endParaRPr lang="en-GB"/>
          </a:p>
        </p:txBody>
      </p:sp>
    </p:spTree>
    <p:extLst>
      <p:ext uri="{BB962C8B-B14F-4D97-AF65-F5344CB8AC3E}">
        <p14:creationId xmlns:p14="http://schemas.microsoft.com/office/powerpoint/2010/main" val="1927618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B30767-2829-4D69-850F-BA616A7150E7}"/>
              </a:ext>
            </a:extLst>
          </p:cNvPr>
          <p:cNvSpPr>
            <a:spLocks noGrp="1"/>
          </p:cNvSpPr>
          <p:nvPr>
            <p:ph type="dt" sz="half" idx="10"/>
          </p:nvPr>
        </p:nvSpPr>
        <p:spPr/>
        <p:txBody>
          <a:bodyPr/>
          <a:lstStyle/>
          <a:p>
            <a:fld id="{7DEA0DCC-EA31-4815-81AD-91685149105C}" type="datetimeFigureOut">
              <a:rPr lang="en-GB" smtClean="0"/>
              <a:t>02/03/2022</a:t>
            </a:fld>
            <a:endParaRPr lang="en-GB"/>
          </a:p>
        </p:txBody>
      </p:sp>
      <p:sp>
        <p:nvSpPr>
          <p:cNvPr id="3" name="Footer Placeholder 2">
            <a:extLst>
              <a:ext uri="{FF2B5EF4-FFF2-40B4-BE49-F238E27FC236}">
                <a16:creationId xmlns:a16="http://schemas.microsoft.com/office/drawing/2014/main" id="{9BC7EA83-B94F-471A-BCE5-A378B734EC3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AB29DC-5626-4EA7-93E9-75EF6CCB4814}"/>
              </a:ext>
            </a:extLst>
          </p:cNvPr>
          <p:cNvSpPr>
            <a:spLocks noGrp="1"/>
          </p:cNvSpPr>
          <p:nvPr>
            <p:ph type="sldNum" sz="quarter" idx="12"/>
          </p:nvPr>
        </p:nvSpPr>
        <p:spPr/>
        <p:txBody>
          <a:bodyPr/>
          <a:lstStyle/>
          <a:p>
            <a:fld id="{9FD10CDC-54FF-468A-840E-7A6E5A076B47}" type="slidenum">
              <a:rPr lang="en-GB" smtClean="0"/>
              <a:t>‹N°›</a:t>
            </a:fld>
            <a:endParaRPr lang="en-GB"/>
          </a:p>
        </p:txBody>
      </p:sp>
    </p:spTree>
    <p:extLst>
      <p:ext uri="{BB962C8B-B14F-4D97-AF65-F5344CB8AC3E}">
        <p14:creationId xmlns:p14="http://schemas.microsoft.com/office/powerpoint/2010/main" val="2932767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D51CB-BC04-4C8B-BB33-E4BA934A86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FF43E0-C6CE-41AF-A344-C569BB8D1D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56D971A-4751-4910-800B-CE948B0CA9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86674A-7874-4588-8527-F85A12DB1A9D}"/>
              </a:ext>
            </a:extLst>
          </p:cNvPr>
          <p:cNvSpPr>
            <a:spLocks noGrp="1"/>
          </p:cNvSpPr>
          <p:nvPr>
            <p:ph type="dt" sz="half" idx="10"/>
          </p:nvPr>
        </p:nvSpPr>
        <p:spPr/>
        <p:txBody>
          <a:bodyPr/>
          <a:lstStyle/>
          <a:p>
            <a:fld id="{7DEA0DCC-EA31-4815-81AD-91685149105C}" type="datetimeFigureOut">
              <a:rPr lang="en-GB" smtClean="0"/>
              <a:t>02/03/2022</a:t>
            </a:fld>
            <a:endParaRPr lang="en-GB"/>
          </a:p>
        </p:txBody>
      </p:sp>
      <p:sp>
        <p:nvSpPr>
          <p:cNvPr id="6" name="Footer Placeholder 5">
            <a:extLst>
              <a:ext uri="{FF2B5EF4-FFF2-40B4-BE49-F238E27FC236}">
                <a16:creationId xmlns:a16="http://schemas.microsoft.com/office/drawing/2014/main" id="{9CE4A4CA-5D3A-4561-AA7A-84E5CB7C5D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9AA934-67E7-48AA-9C6F-66DB341B1E41}"/>
              </a:ext>
            </a:extLst>
          </p:cNvPr>
          <p:cNvSpPr>
            <a:spLocks noGrp="1"/>
          </p:cNvSpPr>
          <p:nvPr>
            <p:ph type="sldNum" sz="quarter" idx="12"/>
          </p:nvPr>
        </p:nvSpPr>
        <p:spPr/>
        <p:txBody>
          <a:bodyPr/>
          <a:lstStyle/>
          <a:p>
            <a:fld id="{9FD10CDC-54FF-468A-840E-7A6E5A076B47}" type="slidenum">
              <a:rPr lang="en-GB" smtClean="0"/>
              <a:t>‹N°›</a:t>
            </a:fld>
            <a:endParaRPr lang="en-GB"/>
          </a:p>
        </p:txBody>
      </p:sp>
    </p:spTree>
    <p:extLst>
      <p:ext uri="{BB962C8B-B14F-4D97-AF65-F5344CB8AC3E}">
        <p14:creationId xmlns:p14="http://schemas.microsoft.com/office/powerpoint/2010/main" val="990152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AF4FD-0AC6-430C-BAE3-32014925BD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54759FE-588B-48A8-A0FF-229BC30B72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EE045A8-F431-474A-9B5E-C01FD8D9C1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3639A2-5B8A-42E5-8DEF-AA23BE09F578}"/>
              </a:ext>
            </a:extLst>
          </p:cNvPr>
          <p:cNvSpPr>
            <a:spLocks noGrp="1"/>
          </p:cNvSpPr>
          <p:nvPr>
            <p:ph type="dt" sz="half" idx="10"/>
          </p:nvPr>
        </p:nvSpPr>
        <p:spPr/>
        <p:txBody>
          <a:bodyPr/>
          <a:lstStyle/>
          <a:p>
            <a:fld id="{7DEA0DCC-EA31-4815-81AD-91685149105C}" type="datetimeFigureOut">
              <a:rPr lang="en-GB" smtClean="0"/>
              <a:t>02/03/2022</a:t>
            </a:fld>
            <a:endParaRPr lang="en-GB"/>
          </a:p>
        </p:txBody>
      </p:sp>
      <p:sp>
        <p:nvSpPr>
          <p:cNvPr id="6" name="Footer Placeholder 5">
            <a:extLst>
              <a:ext uri="{FF2B5EF4-FFF2-40B4-BE49-F238E27FC236}">
                <a16:creationId xmlns:a16="http://schemas.microsoft.com/office/drawing/2014/main" id="{AB49F71F-3152-484D-A340-A263E75D7A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9AEEF1-9DFE-4797-9CC0-572E58D7EC24}"/>
              </a:ext>
            </a:extLst>
          </p:cNvPr>
          <p:cNvSpPr>
            <a:spLocks noGrp="1"/>
          </p:cNvSpPr>
          <p:nvPr>
            <p:ph type="sldNum" sz="quarter" idx="12"/>
          </p:nvPr>
        </p:nvSpPr>
        <p:spPr/>
        <p:txBody>
          <a:bodyPr/>
          <a:lstStyle/>
          <a:p>
            <a:fld id="{9FD10CDC-54FF-468A-840E-7A6E5A076B47}" type="slidenum">
              <a:rPr lang="en-GB" smtClean="0"/>
              <a:t>‹N°›</a:t>
            </a:fld>
            <a:endParaRPr lang="en-GB"/>
          </a:p>
        </p:txBody>
      </p:sp>
    </p:spTree>
    <p:extLst>
      <p:ext uri="{BB962C8B-B14F-4D97-AF65-F5344CB8AC3E}">
        <p14:creationId xmlns:p14="http://schemas.microsoft.com/office/powerpoint/2010/main" val="2637618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710B8-F85C-4901-AE8A-B29EE70FF3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5C709A-679F-4E5D-AD1D-95970E2D24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62FDDE-874A-4C8F-AC65-0E57B73254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EA0DCC-EA31-4815-81AD-91685149105C}" type="datetimeFigureOut">
              <a:rPr lang="en-GB" smtClean="0"/>
              <a:t>02/03/2022</a:t>
            </a:fld>
            <a:endParaRPr lang="en-GB"/>
          </a:p>
        </p:txBody>
      </p:sp>
      <p:sp>
        <p:nvSpPr>
          <p:cNvPr id="5" name="Footer Placeholder 4">
            <a:extLst>
              <a:ext uri="{FF2B5EF4-FFF2-40B4-BE49-F238E27FC236}">
                <a16:creationId xmlns:a16="http://schemas.microsoft.com/office/drawing/2014/main" id="{3D03ABC3-7517-4915-AFE1-01AE2F073F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45C59B7-3A6C-49B2-8EF5-D646BFF65E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D10CDC-54FF-468A-840E-7A6E5A076B47}" type="slidenum">
              <a:rPr lang="en-GB" smtClean="0"/>
              <a:t>‹N°›</a:t>
            </a:fld>
            <a:endParaRPr lang="en-GB"/>
          </a:p>
        </p:txBody>
      </p:sp>
    </p:spTree>
    <p:extLst>
      <p:ext uri="{BB962C8B-B14F-4D97-AF65-F5344CB8AC3E}">
        <p14:creationId xmlns:p14="http://schemas.microsoft.com/office/powerpoint/2010/main" val="3281790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notesSlide" Target="../notesSlides/notesSlide2.xml"/><Relationship Id="rId16"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8413" y="292824"/>
            <a:ext cx="10515600" cy="2852737"/>
          </a:xfrm>
        </p:spPr>
        <p:txBody>
          <a:bodyPr>
            <a:normAutofit/>
          </a:bodyPr>
          <a:lstStyle/>
          <a:p>
            <a:r>
              <a:rPr lang="fr-FR" sz="5400" b="0" i="0" u="none" strike="noStrike" baseline="0" dirty="0" err="1">
                <a:latin typeface="Calibri" panose="020F0502020204030204" pitchFamily="34" charset="0"/>
              </a:rPr>
              <a:t>Measuring</a:t>
            </a:r>
            <a:r>
              <a:rPr lang="fr-FR" sz="5400" b="0" i="0" u="none" strike="noStrike" baseline="0" dirty="0">
                <a:latin typeface="Calibri" panose="020F0502020204030204" pitchFamily="34" charset="0"/>
              </a:rPr>
              <a:t> </a:t>
            </a:r>
            <a:r>
              <a:rPr lang="fr-FR" sz="5400" b="0" i="0" u="none" strike="noStrike" baseline="0" dirty="0" err="1">
                <a:latin typeface="Calibri" panose="020F0502020204030204" pitchFamily="34" charset="0"/>
              </a:rPr>
              <a:t>effectiveness</a:t>
            </a:r>
            <a:r>
              <a:rPr lang="fr-FR" sz="5400" b="0" i="0" u="none" strike="noStrike" baseline="0" dirty="0">
                <a:latin typeface="Calibri" panose="020F0502020204030204" pitchFamily="34" charset="0"/>
              </a:rPr>
              <a:t> of SPAQ</a:t>
            </a:r>
            <a:endParaRPr lang="en-GB" sz="19900" dirty="0"/>
          </a:p>
        </p:txBody>
      </p:sp>
      <p:sp>
        <p:nvSpPr>
          <p:cNvPr id="2" name="Text Placeholder 1"/>
          <p:cNvSpPr>
            <a:spLocks noGrp="1"/>
          </p:cNvSpPr>
          <p:nvPr>
            <p:ph type="body" idx="1"/>
          </p:nvPr>
        </p:nvSpPr>
        <p:spPr>
          <a:xfrm>
            <a:off x="-106870" y="4273561"/>
            <a:ext cx="10515600" cy="2291615"/>
          </a:xfrm>
        </p:spPr>
        <p:txBody>
          <a:bodyPr>
            <a:noAutofit/>
          </a:bodyPr>
          <a:lstStyle/>
          <a:p>
            <a:pPr algn="ctr"/>
            <a:r>
              <a:rPr lang="en-US" sz="2800" b="1" i="0" u="none" strike="noStrike" baseline="0" dirty="0">
                <a:solidFill>
                  <a:srgbClr val="0000FF"/>
                </a:solidFill>
                <a:latin typeface="Calibri-Bold"/>
              </a:rPr>
              <a:t>Issaka Sagara, MD, PhD</a:t>
            </a:r>
          </a:p>
          <a:p>
            <a:pPr algn="ctr"/>
            <a:r>
              <a:rPr lang="en-US" sz="2800" b="1" dirty="0">
                <a:solidFill>
                  <a:srgbClr val="0000FF"/>
                </a:solidFill>
                <a:latin typeface="Calibri-Bold"/>
              </a:rPr>
              <a:t>MRTC, Mali</a:t>
            </a:r>
            <a:endParaRPr lang="en-US" sz="2800" b="1" i="0" u="none" strike="noStrike" baseline="0" dirty="0">
              <a:solidFill>
                <a:srgbClr val="0000FF"/>
              </a:solidFill>
              <a:latin typeface="Calibri-Bold"/>
            </a:endParaRPr>
          </a:p>
          <a:p>
            <a:pPr algn="ctr"/>
            <a:r>
              <a:rPr lang="en-US" sz="2800" b="1" i="0" u="none" strike="noStrike" baseline="0" dirty="0">
                <a:solidFill>
                  <a:srgbClr val="538235"/>
                </a:solidFill>
                <a:latin typeface="Calibri-Bold"/>
              </a:rPr>
              <a:t>SMC Alliance review and planning 2022</a:t>
            </a:r>
          </a:p>
          <a:p>
            <a:pPr algn="ctr"/>
            <a:r>
              <a:rPr lang="en-US" sz="2800" b="1" dirty="0">
                <a:solidFill>
                  <a:srgbClr val="538235"/>
                </a:solidFill>
                <a:latin typeface="Calibri-Bold"/>
              </a:rPr>
              <a:t>02 March 2022</a:t>
            </a:r>
            <a:endParaRPr lang="fr-FR" sz="2800" b="1" dirty="0">
              <a:solidFill>
                <a:srgbClr val="3333FF"/>
              </a:solidFill>
            </a:endParaRPr>
          </a:p>
        </p:txBody>
      </p:sp>
    </p:spTree>
    <p:extLst>
      <p:ext uri="{BB962C8B-B14F-4D97-AF65-F5344CB8AC3E}">
        <p14:creationId xmlns:p14="http://schemas.microsoft.com/office/powerpoint/2010/main" val="30965008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Efficacy results</a:t>
            </a:r>
          </a:p>
        </p:txBody>
      </p:sp>
      <p:sp>
        <p:nvSpPr>
          <p:cNvPr id="4" name="Slide Number Placeholder 3"/>
          <p:cNvSpPr>
            <a:spLocks noGrp="1"/>
          </p:cNvSpPr>
          <p:nvPr>
            <p:ph type="sldNum" sz="quarter" idx="12"/>
          </p:nvPr>
        </p:nvSpPr>
        <p:spPr/>
        <p:txBody>
          <a:bodyPr/>
          <a:lstStyle/>
          <a:p>
            <a:fld id="{EC09200B-BA92-429D-830C-B19BA8A7432B}" type="slidenum">
              <a:rPr lang="en-GB" smtClean="0"/>
              <a:t>10</a:t>
            </a:fld>
            <a:endParaRPr lang="en-GB"/>
          </a:p>
        </p:txBody>
      </p:sp>
      <p:graphicFrame>
        <p:nvGraphicFramePr>
          <p:cNvPr id="5" name="Chart 4"/>
          <p:cNvGraphicFramePr/>
          <p:nvPr/>
        </p:nvGraphicFramePr>
        <p:xfrm>
          <a:off x="2474752" y="1308683"/>
          <a:ext cx="7281644" cy="47901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p:cNvGraphicFramePr>
            <a:graphicFrameLocks noGrp="1"/>
          </p:cNvGraphicFramePr>
          <p:nvPr/>
        </p:nvGraphicFramePr>
        <p:xfrm>
          <a:off x="8858773" y="3598877"/>
          <a:ext cx="3221374" cy="2375154"/>
        </p:xfrm>
        <a:graphic>
          <a:graphicData uri="http://schemas.openxmlformats.org/drawingml/2006/table">
            <a:tbl>
              <a:tblPr firstRow="1" firstCol="1" bandRow="1">
                <a:tableStyleId>{5C22544A-7EE6-4342-B048-85BDC9FD1C3A}</a:tableStyleId>
              </a:tblPr>
              <a:tblGrid>
                <a:gridCol w="1613756">
                  <a:extLst>
                    <a:ext uri="{9D8B030D-6E8A-4147-A177-3AD203B41FA5}">
                      <a16:colId xmlns:a16="http://schemas.microsoft.com/office/drawing/2014/main" val="20000"/>
                    </a:ext>
                  </a:extLst>
                </a:gridCol>
                <a:gridCol w="752041">
                  <a:extLst>
                    <a:ext uri="{9D8B030D-6E8A-4147-A177-3AD203B41FA5}">
                      <a16:colId xmlns:a16="http://schemas.microsoft.com/office/drawing/2014/main" val="20001"/>
                    </a:ext>
                  </a:extLst>
                </a:gridCol>
                <a:gridCol w="855577">
                  <a:extLst>
                    <a:ext uri="{9D8B030D-6E8A-4147-A177-3AD203B41FA5}">
                      <a16:colId xmlns:a16="http://schemas.microsoft.com/office/drawing/2014/main" val="20002"/>
                    </a:ext>
                  </a:extLst>
                </a:gridCol>
              </a:tblGrid>
              <a:tr h="220362">
                <a:tc>
                  <a:txBody>
                    <a:bodyPr/>
                    <a:lstStyle/>
                    <a:p>
                      <a:endParaRPr lang="en-GB" sz="1600" dirty="0">
                        <a:solidFill>
                          <a:srgbClr val="365F91"/>
                        </a:solidFill>
                        <a:effectLst/>
                        <a:latin typeface="Calibri"/>
                      </a:endParaRPr>
                    </a:p>
                  </a:txBody>
                  <a:tcPr marL="68580" marR="68580" marT="0" marB="0"/>
                </a:tc>
                <a:tc>
                  <a:txBody>
                    <a:bodyPr/>
                    <a:lstStyle/>
                    <a:p>
                      <a:pPr algn="ctr">
                        <a:lnSpc>
                          <a:spcPct val="115000"/>
                        </a:lnSpc>
                        <a:spcAft>
                          <a:spcPts val="0"/>
                        </a:spcAft>
                      </a:pPr>
                      <a:r>
                        <a:rPr lang="en-GB" sz="1600">
                          <a:effectLst/>
                        </a:rPr>
                        <a:t>Cases</a:t>
                      </a:r>
                      <a:endParaRPr lang="en-GB"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a:effectLst/>
                        </a:rPr>
                        <a:t>Controls</a:t>
                      </a:r>
                      <a:endParaRPr lang="en-GB" sz="1600">
                        <a:solidFill>
                          <a:srgbClr val="365F91"/>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23600">
                <a:tc>
                  <a:txBody>
                    <a:bodyPr/>
                    <a:lstStyle/>
                    <a:p>
                      <a:pPr algn="r">
                        <a:lnSpc>
                          <a:spcPct val="115000"/>
                        </a:lnSpc>
                        <a:spcAft>
                          <a:spcPts val="0"/>
                        </a:spcAft>
                      </a:pPr>
                      <a:r>
                        <a:rPr lang="en-GB" sz="1600" dirty="0">
                          <a:solidFill>
                            <a:schemeClr val="bg1"/>
                          </a:solidFill>
                          <a:effectLst/>
                          <a:latin typeface="Calibri"/>
                          <a:ea typeface="Calibri"/>
                          <a:cs typeface="Times New Roman"/>
                        </a:rPr>
                        <a:t>2016:</a:t>
                      </a:r>
                    </a:p>
                  </a:txBody>
                  <a:tcPr marL="68580" marR="68580" marT="0" marB="0"/>
                </a:tc>
                <a:tc>
                  <a:txBody>
                    <a:bodyPr/>
                    <a:lstStyle/>
                    <a:p>
                      <a:pPr algn="ctr">
                        <a:lnSpc>
                          <a:spcPct val="115000"/>
                        </a:lnSpc>
                        <a:spcAft>
                          <a:spcPts val="0"/>
                        </a:spcAft>
                      </a:pPr>
                      <a:endParaRPr lang="en-GB" sz="16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endParaRPr lang="en-GB" sz="1600" dirty="0">
                        <a:solidFill>
                          <a:srgbClr val="365F91"/>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23600">
                <a:tc>
                  <a:txBody>
                    <a:bodyPr/>
                    <a:lstStyle/>
                    <a:p>
                      <a:pPr algn="r">
                        <a:lnSpc>
                          <a:spcPct val="115000"/>
                        </a:lnSpc>
                        <a:spcAft>
                          <a:spcPts val="0"/>
                        </a:spcAft>
                      </a:pPr>
                      <a:r>
                        <a:rPr lang="en-GB" sz="1600" dirty="0">
                          <a:effectLst/>
                        </a:rPr>
                        <a:t>Burkina Faso</a:t>
                      </a:r>
                      <a:endParaRPr lang="en-GB" sz="16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dirty="0">
                          <a:effectLst/>
                        </a:rPr>
                        <a:t>459</a:t>
                      </a:r>
                      <a:endParaRPr lang="en-GB" sz="16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dirty="0">
                          <a:effectLst/>
                        </a:rPr>
                        <a:t>918</a:t>
                      </a:r>
                      <a:endParaRPr lang="en-GB" sz="1600" dirty="0">
                        <a:solidFill>
                          <a:srgbClr val="365F91"/>
                        </a:solidFill>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23600">
                <a:tc>
                  <a:txBody>
                    <a:bodyPr/>
                    <a:lstStyle/>
                    <a:p>
                      <a:pPr algn="r">
                        <a:lnSpc>
                          <a:spcPct val="115000"/>
                        </a:lnSpc>
                        <a:spcAft>
                          <a:spcPts val="0"/>
                        </a:spcAft>
                      </a:pPr>
                      <a:r>
                        <a:rPr lang="en-GB" sz="1600" dirty="0">
                          <a:effectLst/>
                        </a:rPr>
                        <a:t>Chad</a:t>
                      </a:r>
                      <a:endParaRPr lang="en-GB" sz="16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dirty="0">
                          <a:effectLst/>
                        </a:rPr>
                        <a:t>199</a:t>
                      </a:r>
                      <a:endParaRPr lang="en-GB" sz="16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dirty="0">
                          <a:effectLst/>
                        </a:rPr>
                        <a:t>398</a:t>
                      </a:r>
                      <a:endParaRPr lang="en-GB" sz="1600" dirty="0">
                        <a:solidFill>
                          <a:srgbClr val="365F91"/>
                        </a:solidFill>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23600">
                <a:tc>
                  <a:txBody>
                    <a:bodyPr/>
                    <a:lstStyle/>
                    <a:p>
                      <a:pPr algn="r">
                        <a:lnSpc>
                          <a:spcPct val="115000"/>
                        </a:lnSpc>
                        <a:spcAft>
                          <a:spcPts val="0"/>
                        </a:spcAft>
                      </a:pPr>
                      <a:r>
                        <a:rPr lang="en-GB" sz="1600" dirty="0">
                          <a:effectLst/>
                        </a:rPr>
                        <a:t>The Gambia</a:t>
                      </a:r>
                      <a:endParaRPr lang="en-GB" sz="16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a:effectLst/>
                        </a:rPr>
                        <a:t>248</a:t>
                      </a:r>
                      <a:endParaRPr lang="en-GB"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dirty="0">
                          <a:effectLst/>
                        </a:rPr>
                        <a:t>497</a:t>
                      </a:r>
                      <a:endParaRPr lang="en-GB" sz="1600" dirty="0">
                        <a:solidFill>
                          <a:srgbClr val="365F91"/>
                        </a:solidFill>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34086">
                <a:tc>
                  <a:txBody>
                    <a:bodyPr/>
                    <a:lstStyle/>
                    <a:p>
                      <a:pPr algn="r">
                        <a:lnSpc>
                          <a:spcPct val="115000"/>
                        </a:lnSpc>
                        <a:spcAft>
                          <a:spcPts val="0"/>
                        </a:spcAft>
                      </a:pPr>
                      <a:r>
                        <a:rPr lang="en-GB" sz="1600" dirty="0">
                          <a:effectLst/>
                        </a:rPr>
                        <a:t>Mali</a:t>
                      </a:r>
                      <a:endParaRPr lang="en-GB" sz="16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dirty="0">
                          <a:effectLst/>
                        </a:rPr>
                        <a:t>341</a:t>
                      </a:r>
                      <a:endParaRPr lang="en-GB" sz="16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dirty="0">
                          <a:effectLst/>
                        </a:rPr>
                        <a:t>682</a:t>
                      </a:r>
                      <a:endParaRPr lang="en-GB" sz="1600" dirty="0">
                        <a:solidFill>
                          <a:srgbClr val="365F91"/>
                        </a:solidFill>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234086">
                <a:tc>
                  <a:txBody>
                    <a:bodyPr/>
                    <a:lstStyle/>
                    <a:p>
                      <a:pPr algn="r">
                        <a:lnSpc>
                          <a:spcPct val="115000"/>
                        </a:lnSpc>
                        <a:spcAft>
                          <a:spcPts val="0"/>
                        </a:spcAft>
                      </a:pPr>
                      <a:r>
                        <a:rPr lang="en-GB" sz="1600" dirty="0">
                          <a:solidFill>
                            <a:schemeClr val="bg1"/>
                          </a:solidFill>
                          <a:effectLst/>
                          <a:latin typeface="Calibri"/>
                          <a:ea typeface="Calibri"/>
                          <a:cs typeface="Times New Roman"/>
                        </a:rPr>
                        <a:t>2015:</a:t>
                      </a:r>
                    </a:p>
                  </a:txBody>
                  <a:tcPr marL="68580" marR="68580" marT="0" marB="0"/>
                </a:tc>
                <a:tc>
                  <a:txBody>
                    <a:bodyPr/>
                    <a:lstStyle/>
                    <a:p>
                      <a:pPr algn="ctr">
                        <a:lnSpc>
                          <a:spcPct val="115000"/>
                        </a:lnSpc>
                        <a:spcAft>
                          <a:spcPts val="0"/>
                        </a:spcAft>
                      </a:pPr>
                      <a:endParaRPr lang="en-GB" sz="16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endParaRPr lang="en-GB" sz="1600" dirty="0">
                        <a:solidFill>
                          <a:srgbClr val="365F91"/>
                        </a:solidFill>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234086">
                <a:tc>
                  <a:txBody>
                    <a:bodyPr/>
                    <a:lstStyle/>
                    <a:p>
                      <a:pPr algn="r">
                        <a:lnSpc>
                          <a:spcPct val="115000"/>
                        </a:lnSpc>
                        <a:spcAft>
                          <a:spcPts val="0"/>
                        </a:spcAft>
                      </a:pPr>
                      <a:r>
                        <a:rPr lang="en-GB" sz="1600" dirty="0">
                          <a:effectLst/>
                        </a:rPr>
                        <a:t>The Gambia</a:t>
                      </a:r>
                      <a:endParaRPr lang="en-GB" sz="16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dirty="0">
                          <a:effectLst/>
                        </a:rPr>
                        <a:t>226</a:t>
                      </a:r>
                      <a:endParaRPr lang="en-GB" sz="16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dirty="0">
                          <a:effectLst/>
                        </a:rPr>
                        <a:t>451</a:t>
                      </a:r>
                      <a:endParaRPr lang="en-GB" sz="1600" dirty="0">
                        <a:solidFill>
                          <a:srgbClr val="365F91"/>
                        </a:solidFill>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234086">
                <a:tc>
                  <a:txBody>
                    <a:bodyPr/>
                    <a:lstStyle/>
                    <a:p>
                      <a:pPr algn="r">
                        <a:lnSpc>
                          <a:spcPct val="115000"/>
                        </a:lnSpc>
                        <a:spcAft>
                          <a:spcPts val="0"/>
                        </a:spcAft>
                      </a:pPr>
                      <a:r>
                        <a:rPr lang="en-GB" sz="1600" dirty="0">
                          <a:effectLst/>
                        </a:rPr>
                        <a:t>Mali</a:t>
                      </a:r>
                      <a:endParaRPr lang="en-GB" sz="16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a:effectLst/>
                        </a:rPr>
                        <a:t>252</a:t>
                      </a:r>
                      <a:endParaRPr lang="en-GB"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dirty="0">
                          <a:effectLst/>
                        </a:rPr>
                        <a:t>504</a:t>
                      </a:r>
                      <a:endParaRPr lang="en-GB" sz="1600" dirty="0">
                        <a:solidFill>
                          <a:srgbClr val="365F91"/>
                        </a:solidFill>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98940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A91187-AC6A-49F7-AAB8-910C7159205B}"/>
              </a:ext>
            </a:extLst>
          </p:cNvPr>
          <p:cNvSpPr>
            <a:spLocks noGrp="1"/>
          </p:cNvSpPr>
          <p:nvPr>
            <p:ph type="title"/>
          </p:nvPr>
        </p:nvSpPr>
        <p:spPr/>
        <p:txBody>
          <a:bodyPr>
            <a:normAutofit/>
          </a:bodyPr>
          <a:lstStyle/>
          <a:p>
            <a:r>
              <a:rPr lang="en-US" sz="4000" b="1" i="0" u="none" strike="noStrike" baseline="0" dirty="0">
                <a:latin typeface="MinionPro-Bold"/>
              </a:rPr>
              <a:t>In vivo treatment </a:t>
            </a:r>
            <a:r>
              <a:rPr lang="en-US" sz="4000" b="1" dirty="0">
                <a:latin typeface="MinionPro-Bold"/>
              </a:rPr>
              <a:t>efficacy of SP + AQ during t</a:t>
            </a:r>
            <a:r>
              <a:rPr lang="fr-FR" sz="4000" b="1" dirty="0" err="1">
                <a:latin typeface="MinionPro-Bold"/>
              </a:rPr>
              <a:t>he</a:t>
            </a:r>
            <a:r>
              <a:rPr lang="fr-FR" sz="4000" b="1" dirty="0">
                <a:latin typeface="MinionPro-Bold"/>
              </a:rPr>
              <a:t> AZ-SMC trial Project in Bougouni district, Mali</a:t>
            </a:r>
          </a:p>
        </p:txBody>
      </p:sp>
      <p:sp>
        <p:nvSpPr>
          <p:cNvPr id="3" name="Espace réservé du contenu 2">
            <a:extLst>
              <a:ext uri="{FF2B5EF4-FFF2-40B4-BE49-F238E27FC236}">
                <a16:creationId xmlns:a16="http://schemas.microsoft.com/office/drawing/2014/main" id="{02FA04CB-EEA3-40A5-B683-59EEDFCD28E3}"/>
              </a:ext>
            </a:extLst>
          </p:cNvPr>
          <p:cNvSpPr>
            <a:spLocks noGrp="1"/>
          </p:cNvSpPr>
          <p:nvPr>
            <p:ph idx="1"/>
          </p:nvPr>
        </p:nvSpPr>
        <p:spPr/>
        <p:txBody>
          <a:bodyPr>
            <a:normAutofit lnSpcReduction="10000"/>
          </a:bodyPr>
          <a:lstStyle/>
          <a:p>
            <a:pPr algn="l"/>
            <a:endParaRPr lang="en-US" sz="3600" b="0" i="0" u="none" strike="noStrike" baseline="0" dirty="0">
              <a:latin typeface="MinionPro-Regular"/>
            </a:endParaRPr>
          </a:p>
          <a:p>
            <a:pPr algn="l"/>
            <a:r>
              <a:rPr lang="en-US" sz="3600" dirty="0">
                <a:latin typeface="MinionPro-Regular"/>
              </a:rPr>
              <a:t>~2000 c</a:t>
            </a:r>
            <a:r>
              <a:rPr lang="en-US" sz="3600" b="0" i="0" u="none" strike="noStrike" baseline="0" dirty="0">
                <a:latin typeface="MinionPro-Regular"/>
              </a:rPr>
              <a:t>hildren &lt; 5 years old (at first of SMC cycle) were screened for  </a:t>
            </a:r>
            <a:r>
              <a:rPr lang="en-US" sz="3600" b="0" i="1" u="none" strike="noStrike" baseline="0" dirty="0">
                <a:latin typeface="MinionPro-It"/>
              </a:rPr>
              <a:t>P</a:t>
            </a:r>
            <a:r>
              <a:rPr lang="en-US" sz="3600" b="0" i="0" u="none" strike="noStrike" baseline="0" dirty="0">
                <a:latin typeface="MinionPro-Regular"/>
              </a:rPr>
              <a:t>. </a:t>
            </a:r>
            <a:r>
              <a:rPr lang="en-US" sz="3600" b="0" i="1" u="none" strike="noStrike" baseline="0" dirty="0">
                <a:latin typeface="MinionPro-It"/>
              </a:rPr>
              <a:t>falciparum </a:t>
            </a:r>
            <a:r>
              <a:rPr lang="en-US" sz="3600" b="0" i="0" u="none" strike="noStrike" baseline="0" dirty="0">
                <a:latin typeface="MinionPro-Regular"/>
              </a:rPr>
              <a:t>infection at the end-of-season survey in 2016 (~9%</a:t>
            </a:r>
            <a:r>
              <a:rPr lang="en-US" sz="3600" b="0" i="1" u="none" strike="noStrike" baseline="0" dirty="0">
                <a:latin typeface="MinionPro-It"/>
              </a:rPr>
              <a:t> P</a:t>
            </a:r>
            <a:r>
              <a:rPr lang="en-US" sz="3600" b="0" i="0" u="none" strike="noStrike" baseline="0" dirty="0">
                <a:latin typeface="MinionPro-Regular"/>
              </a:rPr>
              <a:t>. </a:t>
            </a:r>
            <a:r>
              <a:rPr lang="en-US" sz="3600" b="0" i="1" u="none" strike="noStrike" baseline="0" dirty="0">
                <a:latin typeface="MinionPro-It"/>
              </a:rPr>
              <a:t>falciparum </a:t>
            </a:r>
            <a:r>
              <a:rPr lang="en-US" sz="3600" b="0" i="0" u="none" strike="noStrike" baseline="0" dirty="0">
                <a:latin typeface="MinionPro-Regular"/>
              </a:rPr>
              <a:t>infection rate)</a:t>
            </a:r>
          </a:p>
          <a:p>
            <a:pPr algn="l"/>
            <a:r>
              <a:rPr lang="en-US" sz="3600" b="0" i="0" u="none" strike="noStrike" baseline="0" dirty="0">
                <a:latin typeface="MinionPro-Regular"/>
              </a:rPr>
              <a:t>153 asymptomatic children with  </a:t>
            </a:r>
            <a:r>
              <a:rPr lang="en-US" sz="3600" b="0" i="1" u="none" strike="noStrike" baseline="0" dirty="0">
                <a:latin typeface="MinionPro-It"/>
              </a:rPr>
              <a:t>P</a:t>
            </a:r>
            <a:r>
              <a:rPr lang="en-US" sz="3600" b="0" i="0" u="none" strike="noStrike" baseline="0" dirty="0">
                <a:latin typeface="MinionPro-Regular"/>
              </a:rPr>
              <a:t>. </a:t>
            </a:r>
            <a:r>
              <a:rPr lang="en-US" sz="3600" b="0" i="1" u="none" strike="noStrike" baseline="0" dirty="0">
                <a:latin typeface="MinionPro-It"/>
              </a:rPr>
              <a:t>falciparum </a:t>
            </a:r>
            <a:r>
              <a:rPr lang="en-US" sz="3600" b="0" i="0" u="none" strike="noStrike" baseline="0" dirty="0">
                <a:latin typeface="MinionPro-Regular"/>
              </a:rPr>
              <a:t>infection were recruited and treated with SP+AQ in 3 days as DOT (i.e. 5</a:t>
            </a:r>
            <a:r>
              <a:rPr lang="en-US" sz="3600" b="0" i="0" u="none" strike="noStrike" baseline="30000" dirty="0">
                <a:latin typeface="MinionPro-Regular"/>
              </a:rPr>
              <a:t>th</a:t>
            </a:r>
            <a:r>
              <a:rPr lang="en-US" sz="3600" b="0" i="0" u="none" strike="noStrike" baseline="0" dirty="0">
                <a:latin typeface="MinionPro-Regular"/>
              </a:rPr>
              <a:t> SMC cycle) and followed for 28 days</a:t>
            </a:r>
            <a:endParaRPr lang="fr-FR" sz="4800" dirty="0"/>
          </a:p>
        </p:txBody>
      </p:sp>
    </p:spTree>
    <p:extLst>
      <p:ext uri="{BB962C8B-B14F-4D97-AF65-F5344CB8AC3E}">
        <p14:creationId xmlns:p14="http://schemas.microsoft.com/office/powerpoint/2010/main" val="3459398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54D7C1-E9F5-488A-B731-154F6A482C8A}"/>
              </a:ext>
            </a:extLst>
          </p:cNvPr>
          <p:cNvSpPr>
            <a:spLocks noGrp="1"/>
          </p:cNvSpPr>
          <p:nvPr>
            <p:ph type="title"/>
          </p:nvPr>
        </p:nvSpPr>
        <p:spPr>
          <a:xfrm>
            <a:off x="838199" y="98123"/>
            <a:ext cx="10515600" cy="1325563"/>
          </a:xfrm>
        </p:spPr>
        <p:txBody>
          <a:bodyPr>
            <a:normAutofit fontScale="90000"/>
          </a:bodyPr>
          <a:lstStyle/>
          <a:p>
            <a:r>
              <a:rPr lang="en-GB" sz="3200" b="1" dirty="0">
                <a:effectLst/>
                <a:latin typeface="Calibri" panose="020F0502020204030204" pitchFamily="34" charset="0"/>
                <a:ea typeface="Calibri" panose="020F0502020204030204" pitchFamily="34" charset="0"/>
                <a:cs typeface="Times New Roman" panose="02020603050405020304" pitchFamily="18" charset="0"/>
              </a:rPr>
              <a:t>28-day treatment efficacy protocol in children 7 to 63 months old in 2016 in </a:t>
            </a:r>
            <a:r>
              <a:rPr lang="en-GB" sz="3200" b="1" dirty="0" err="1">
                <a:effectLst/>
                <a:latin typeface="Calibri" panose="020F0502020204030204" pitchFamily="34" charset="0"/>
                <a:ea typeface="Calibri" panose="020F0502020204030204" pitchFamily="34" charset="0"/>
                <a:cs typeface="Times New Roman" panose="02020603050405020304" pitchFamily="18" charset="0"/>
              </a:rPr>
              <a:t>Bougouni</a:t>
            </a:r>
            <a:r>
              <a:rPr lang="en-GB" sz="3200" b="1" dirty="0">
                <a:effectLst/>
                <a:latin typeface="Calibri" panose="020F0502020204030204" pitchFamily="34" charset="0"/>
                <a:ea typeface="Calibri" panose="020F0502020204030204" pitchFamily="34" charset="0"/>
                <a:cs typeface="Times New Roman" panose="02020603050405020304" pitchFamily="18" charset="0"/>
              </a:rPr>
              <a:t> district, Mali</a:t>
            </a:r>
            <a:br>
              <a:rPr lang="en-GB" sz="3200" b="1" dirty="0">
                <a:effectLst/>
                <a:latin typeface="Calibri" panose="020F0502020204030204" pitchFamily="34" charset="0"/>
                <a:ea typeface="Calibri" panose="020F0502020204030204" pitchFamily="34" charset="0"/>
                <a:cs typeface="Times New Roman" panose="02020603050405020304" pitchFamily="18" charset="0"/>
              </a:rPr>
            </a:br>
            <a:r>
              <a:rPr lang="en-GB" sz="32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6000" dirty="0"/>
          </a:p>
        </p:txBody>
      </p:sp>
      <p:graphicFrame>
        <p:nvGraphicFramePr>
          <p:cNvPr id="4" name="Tableau 3">
            <a:extLst>
              <a:ext uri="{FF2B5EF4-FFF2-40B4-BE49-F238E27FC236}">
                <a16:creationId xmlns:a16="http://schemas.microsoft.com/office/drawing/2014/main" id="{09119CA5-7B0D-4570-89E4-EA2BB3776941}"/>
              </a:ext>
            </a:extLst>
          </p:cNvPr>
          <p:cNvGraphicFramePr>
            <a:graphicFrameLocks noGrp="1"/>
          </p:cNvGraphicFramePr>
          <p:nvPr>
            <p:extLst>
              <p:ext uri="{D42A27DB-BD31-4B8C-83A1-F6EECF244321}">
                <p14:modId xmlns:p14="http://schemas.microsoft.com/office/powerpoint/2010/main" val="1278636611"/>
              </p:ext>
            </p:extLst>
          </p:nvPr>
        </p:nvGraphicFramePr>
        <p:xfrm>
          <a:off x="838199" y="1145894"/>
          <a:ext cx="11347533" cy="5200902"/>
        </p:xfrm>
        <a:graphic>
          <a:graphicData uri="http://schemas.openxmlformats.org/drawingml/2006/table">
            <a:tbl>
              <a:tblPr firstRow="1" firstCol="1" bandRow="1">
                <a:tableStyleId>{5C22544A-7EE6-4342-B048-85BDC9FD1C3A}</a:tableStyleId>
              </a:tblPr>
              <a:tblGrid>
                <a:gridCol w="2526881">
                  <a:extLst>
                    <a:ext uri="{9D8B030D-6E8A-4147-A177-3AD203B41FA5}">
                      <a16:colId xmlns:a16="http://schemas.microsoft.com/office/drawing/2014/main" val="503334752"/>
                    </a:ext>
                  </a:extLst>
                </a:gridCol>
                <a:gridCol w="3440880">
                  <a:extLst>
                    <a:ext uri="{9D8B030D-6E8A-4147-A177-3AD203B41FA5}">
                      <a16:colId xmlns:a16="http://schemas.microsoft.com/office/drawing/2014/main" val="68517343"/>
                    </a:ext>
                  </a:extLst>
                </a:gridCol>
                <a:gridCol w="2186051">
                  <a:extLst>
                    <a:ext uri="{9D8B030D-6E8A-4147-A177-3AD203B41FA5}">
                      <a16:colId xmlns:a16="http://schemas.microsoft.com/office/drawing/2014/main" val="3211134938"/>
                    </a:ext>
                  </a:extLst>
                </a:gridCol>
                <a:gridCol w="1011871">
                  <a:extLst>
                    <a:ext uri="{9D8B030D-6E8A-4147-A177-3AD203B41FA5}">
                      <a16:colId xmlns:a16="http://schemas.microsoft.com/office/drawing/2014/main" val="2842339390"/>
                    </a:ext>
                  </a:extLst>
                </a:gridCol>
                <a:gridCol w="2181850">
                  <a:extLst>
                    <a:ext uri="{9D8B030D-6E8A-4147-A177-3AD203B41FA5}">
                      <a16:colId xmlns:a16="http://schemas.microsoft.com/office/drawing/2014/main" val="331185600"/>
                    </a:ext>
                  </a:extLst>
                </a:gridCol>
              </a:tblGrid>
              <a:tr h="56015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2400" dirty="0">
                          <a:effectLst/>
                        </a:rPr>
                        <a:t>Total</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fr-FR" sz="2400" dirty="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fr-FR" sz="240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rPr>
                        <a:t>153</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fr-FR" sz="2400" dirty="0">
                          <a:effectLst/>
                          <a:latin typeface="Calibri" panose="020F0502020204030204" pitchFamily="34" charset="0"/>
                          <a:cs typeface="Times New Roman" panose="02020603050405020304" pitchFamily="18" charset="0"/>
                        </a:rPr>
                        <a:t> %95%CI</a:t>
                      </a:r>
                    </a:p>
                  </a:txBody>
                  <a:tcPr marL="68580" marR="68580" marT="0" marB="0"/>
                </a:tc>
                <a:extLst>
                  <a:ext uri="{0D108BD9-81ED-4DB2-BD59-A6C34878D82A}">
                    <a16:rowId xmlns:a16="http://schemas.microsoft.com/office/drawing/2014/main" val="3695417644"/>
                  </a:ext>
                </a:extLst>
              </a:tr>
              <a:tr h="560155">
                <a:tc>
                  <a:txBody>
                    <a:bodyPr/>
                    <a:lstStyle/>
                    <a:p>
                      <a:pPr>
                        <a:lnSpc>
                          <a:spcPct val="107000"/>
                        </a:lnSpc>
                        <a:spcAft>
                          <a:spcPts val="800"/>
                        </a:spcAft>
                      </a:pPr>
                      <a:r>
                        <a:rPr lang="en-GB" sz="2400">
                          <a:effectLst/>
                        </a:rPr>
                        <a:t>ACPR</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rPr>
                        <a:t>PCR unadjusted</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rPr>
                        <a:t>147</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rPr>
                        <a:t>96.1 (91.5, 98.2)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5880485"/>
                  </a:ext>
                </a:extLst>
              </a:tr>
              <a:tr h="560155">
                <a:tc>
                  <a:txBody>
                    <a:bodyPr/>
                    <a:lstStyle/>
                    <a:p>
                      <a:pPr>
                        <a:lnSpc>
                          <a:spcPct val="107000"/>
                        </a:lnSpc>
                      </a:pPr>
                      <a:endParaRPr lang="fr-FR" sz="240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rPr>
                        <a:t>PCR adjusted</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rPr>
                        <a:t>152</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rPr>
                        <a:t>99.3 (95.4, 99.9)</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2338668"/>
                  </a:ext>
                </a:extLst>
              </a:tr>
              <a:tr h="560155">
                <a:tc>
                  <a:txBody>
                    <a:bodyPr/>
                    <a:lstStyle/>
                    <a:p>
                      <a:pPr>
                        <a:lnSpc>
                          <a:spcPct val="107000"/>
                        </a:lnSpc>
                      </a:pPr>
                      <a:endParaRPr lang="fr-FR" sz="240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fr-FR" sz="240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fr-FR" sz="240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fr-FR" sz="24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7756684"/>
                  </a:ext>
                </a:extLst>
              </a:tr>
              <a:tr h="1074606">
                <a:tc>
                  <a:txBody>
                    <a:bodyPr/>
                    <a:lstStyle/>
                    <a:p>
                      <a:pPr>
                        <a:lnSpc>
                          <a:spcPct val="107000"/>
                        </a:lnSpc>
                        <a:spcAft>
                          <a:spcPts val="800"/>
                        </a:spcAft>
                      </a:pPr>
                      <a:r>
                        <a:rPr lang="en-GB" sz="2400">
                          <a:effectLst/>
                        </a:rPr>
                        <a:t>Treatment failures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rPr>
                        <a:t>Early treatment failure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rPr>
                        <a:t>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fr-FR" sz="24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9827666"/>
                  </a:ext>
                </a:extLst>
              </a:tr>
              <a:tr h="560155">
                <a:tc>
                  <a:txBody>
                    <a:bodyPr/>
                    <a:lstStyle/>
                    <a:p>
                      <a:pPr>
                        <a:lnSpc>
                          <a:spcPct val="107000"/>
                        </a:lnSpc>
                      </a:pPr>
                      <a:endParaRPr lang="fr-FR" sz="240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rPr>
                        <a:t>Late clinical failure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rPr>
                        <a:t>0</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fr-FR" sz="24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8899703"/>
                  </a:ext>
                </a:extLst>
              </a:tr>
              <a:tr h="560155">
                <a:tc>
                  <a:txBody>
                    <a:bodyPr/>
                    <a:lstStyle/>
                    <a:p>
                      <a:pPr>
                        <a:lnSpc>
                          <a:spcPct val="107000"/>
                        </a:lnSpc>
                      </a:pPr>
                      <a:endParaRPr lang="fr-FR" sz="240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rPr>
                        <a:t>Late parasitological failure</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rPr>
                        <a:t>Recrudescences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rPr>
                        <a:t>0</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fr-FR" sz="24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6793641"/>
                  </a:ext>
                </a:extLst>
              </a:tr>
              <a:tr h="560155">
                <a:tc>
                  <a:txBody>
                    <a:bodyPr/>
                    <a:lstStyle/>
                    <a:p>
                      <a:pPr>
                        <a:lnSpc>
                          <a:spcPct val="107000"/>
                        </a:lnSpc>
                      </a:pPr>
                      <a:endParaRPr lang="fr-FR" sz="2400" dirty="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fr-FR" sz="2400" dirty="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rPr>
                        <a:t>Reinfections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rPr>
                        <a:t>5</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fr-FR" sz="24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055350"/>
                  </a:ext>
                </a:extLst>
              </a:tr>
            </a:tbl>
          </a:graphicData>
        </a:graphic>
      </p:graphicFrame>
      <p:sp>
        <p:nvSpPr>
          <p:cNvPr id="3" name="ZoneTexte 2">
            <a:extLst>
              <a:ext uri="{FF2B5EF4-FFF2-40B4-BE49-F238E27FC236}">
                <a16:creationId xmlns:a16="http://schemas.microsoft.com/office/drawing/2014/main" id="{52256388-8260-4F8F-91DC-A1C511FFFB15}"/>
              </a:ext>
            </a:extLst>
          </p:cNvPr>
          <p:cNvSpPr txBox="1"/>
          <p:nvPr/>
        </p:nvSpPr>
        <p:spPr>
          <a:xfrm>
            <a:off x="3376600" y="6390545"/>
            <a:ext cx="2432589" cy="338554"/>
          </a:xfrm>
          <a:prstGeom prst="rect">
            <a:avLst/>
          </a:prstGeom>
          <a:noFill/>
        </p:spPr>
        <p:txBody>
          <a:bodyPr wrap="none" rtlCol="0">
            <a:spAutoFit/>
          </a:bodyPr>
          <a:lstStyle/>
          <a:p>
            <a:r>
              <a:rPr lang="en-GB" sz="1600" dirty="0">
                <a:effectLst/>
                <a:latin typeface="Calibri" panose="020F0502020204030204" pitchFamily="34" charset="0"/>
                <a:ea typeface="Calibri" panose="020F0502020204030204" pitchFamily="34" charset="0"/>
                <a:cs typeface="Times New Roman" panose="02020603050405020304" pitchFamily="18" charset="0"/>
              </a:rPr>
              <a:t>(Cairn et al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Plos</a:t>
            </a:r>
            <a:r>
              <a:rPr lang="en-GB" sz="1600" dirty="0">
                <a:effectLst/>
                <a:latin typeface="Calibri" panose="020F0502020204030204" pitchFamily="34" charset="0"/>
                <a:ea typeface="Calibri" panose="020F0502020204030204" pitchFamily="34" charset="0"/>
                <a:cs typeface="Times New Roman" panose="02020603050405020304" pitchFamily="18" charset="0"/>
              </a:rPr>
              <a:t> Med 2020)</a:t>
            </a:r>
            <a:endParaRPr lang="fr-FR" sz="1600" dirty="0"/>
          </a:p>
        </p:txBody>
      </p:sp>
    </p:spTree>
    <p:extLst>
      <p:ext uri="{BB962C8B-B14F-4D97-AF65-F5344CB8AC3E}">
        <p14:creationId xmlns:p14="http://schemas.microsoft.com/office/powerpoint/2010/main" val="3541932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A91187-AC6A-49F7-AAB8-910C7159205B}"/>
              </a:ext>
            </a:extLst>
          </p:cNvPr>
          <p:cNvSpPr>
            <a:spLocks noGrp="1"/>
          </p:cNvSpPr>
          <p:nvPr>
            <p:ph type="title"/>
          </p:nvPr>
        </p:nvSpPr>
        <p:spPr/>
        <p:txBody>
          <a:bodyPr>
            <a:normAutofit fontScale="90000"/>
          </a:bodyPr>
          <a:lstStyle/>
          <a:p>
            <a:r>
              <a:rPr lang="en-US" sz="4000" b="1" i="0" u="none" strike="noStrike" baseline="0" dirty="0">
                <a:latin typeface="MinionPro-Bold"/>
              </a:rPr>
              <a:t>In vivo treatment </a:t>
            </a:r>
            <a:r>
              <a:rPr lang="en-US" sz="4000" b="1" dirty="0">
                <a:latin typeface="MinionPro-Bold"/>
              </a:rPr>
              <a:t>efficacy of SP + AQ during t</a:t>
            </a:r>
            <a:r>
              <a:rPr lang="fr-FR" sz="4000" b="1" dirty="0" err="1">
                <a:latin typeface="MinionPro-Bold"/>
              </a:rPr>
              <a:t>he</a:t>
            </a:r>
            <a:r>
              <a:rPr lang="fr-FR" sz="4000" b="1" dirty="0">
                <a:latin typeface="MinionPro-Bold"/>
              </a:rPr>
              <a:t> World Bank </a:t>
            </a:r>
            <a:r>
              <a:rPr lang="fr-FR" sz="4000" b="1" dirty="0" err="1">
                <a:latin typeface="MinionPro-Bold"/>
              </a:rPr>
              <a:t>scale</a:t>
            </a:r>
            <a:r>
              <a:rPr lang="fr-FR" sz="4000" b="1" dirty="0">
                <a:latin typeface="MinionPro-Bold"/>
              </a:rPr>
              <a:t> </a:t>
            </a:r>
            <a:r>
              <a:rPr lang="fr-FR" sz="4000" b="1" dirty="0" err="1">
                <a:latin typeface="MinionPro-Bold"/>
              </a:rPr>
              <a:t>project</a:t>
            </a:r>
            <a:r>
              <a:rPr lang="fr-FR" sz="4000" b="1" dirty="0">
                <a:latin typeface="MinionPro-Bold"/>
              </a:rPr>
              <a:t> in </a:t>
            </a:r>
            <a:r>
              <a:rPr lang="en-GB" sz="4000" b="1" dirty="0" err="1">
                <a:effectLst/>
                <a:latin typeface="Calibri" panose="020F0502020204030204" pitchFamily="34" charset="0"/>
                <a:ea typeface="Calibri" panose="020F0502020204030204" pitchFamily="34" charset="0"/>
                <a:cs typeface="Times New Roman" panose="02020603050405020304" pitchFamily="18" charset="0"/>
              </a:rPr>
              <a:t>Kadiolo</a:t>
            </a:r>
            <a:r>
              <a:rPr lang="en-GB" sz="4000" b="1" dirty="0">
                <a:effectLst/>
                <a:latin typeface="Calibri" panose="020F0502020204030204" pitchFamily="34" charset="0"/>
                <a:ea typeface="Calibri" panose="020F0502020204030204" pitchFamily="34" charset="0"/>
                <a:cs typeface="Times New Roman" panose="02020603050405020304" pitchFamily="18" charset="0"/>
              </a:rPr>
              <a:t> and </a:t>
            </a:r>
            <a:r>
              <a:rPr lang="en-GB" sz="4000" b="1" dirty="0" err="1">
                <a:effectLst/>
                <a:latin typeface="Calibri" panose="020F0502020204030204" pitchFamily="34" charset="0"/>
                <a:ea typeface="Calibri" panose="020F0502020204030204" pitchFamily="34" charset="0"/>
                <a:cs typeface="Times New Roman" panose="02020603050405020304" pitchFamily="18" charset="0"/>
              </a:rPr>
              <a:t>Tominian</a:t>
            </a:r>
            <a:r>
              <a:rPr lang="en-GB" sz="4000" b="1" dirty="0">
                <a:effectLst/>
                <a:latin typeface="Calibri" panose="020F0502020204030204" pitchFamily="34" charset="0"/>
                <a:ea typeface="Calibri" panose="020F0502020204030204" pitchFamily="34" charset="0"/>
                <a:cs typeface="Times New Roman" panose="02020603050405020304" pitchFamily="18" charset="0"/>
              </a:rPr>
              <a:t> districts in 2018 in</a:t>
            </a:r>
            <a:r>
              <a:rPr lang="fr-FR" sz="4000" b="1" dirty="0">
                <a:latin typeface="MinionPro-Bold"/>
              </a:rPr>
              <a:t> Mali</a:t>
            </a:r>
          </a:p>
        </p:txBody>
      </p:sp>
      <p:sp>
        <p:nvSpPr>
          <p:cNvPr id="3" name="Espace réservé du contenu 2">
            <a:extLst>
              <a:ext uri="{FF2B5EF4-FFF2-40B4-BE49-F238E27FC236}">
                <a16:creationId xmlns:a16="http://schemas.microsoft.com/office/drawing/2014/main" id="{02FA04CB-EEA3-40A5-B683-59EEDFCD28E3}"/>
              </a:ext>
            </a:extLst>
          </p:cNvPr>
          <p:cNvSpPr>
            <a:spLocks noGrp="1"/>
          </p:cNvSpPr>
          <p:nvPr>
            <p:ph idx="1"/>
          </p:nvPr>
        </p:nvSpPr>
        <p:spPr/>
        <p:txBody>
          <a:bodyPr>
            <a:normAutofit/>
          </a:bodyPr>
          <a:lstStyle/>
          <a:p>
            <a:pPr algn="l"/>
            <a:endParaRPr lang="en-US" sz="3600" b="0" i="0" u="none" strike="noStrike" baseline="0" dirty="0">
              <a:latin typeface="MinionPro-Regular"/>
            </a:endParaRPr>
          </a:p>
          <a:p>
            <a:pPr algn="l"/>
            <a:r>
              <a:rPr lang="en-US" sz="3600" dirty="0">
                <a:latin typeface="MinionPro-Regular"/>
              </a:rPr>
              <a:t>1757 children </a:t>
            </a:r>
            <a:r>
              <a:rPr lang="en-US" sz="3600" b="0" i="0" u="none" strike="noStrike" baseline="0" dirty="0">
                <a:latin typeface="MinionPro-Regular"/>
              </a:rPr>
              <a:t>&lt; 5 years old were screened for  </a:t>
            </a:r>
            <a:r>
              <a:rPr lang="en-US" sz="3600" b="0" i="1" u="none" strike="noStrike" baseline="0" dirty="0">
                <a:latin typeface="MinionPro-It"/>
              </a:rPr>
              <a:t>P</a:t>
            </a:r>
            <a:r>
              <a:rPr lang="en-US" sz="3600" b="0" i="0" u="none" strike="noStrike" baseline="0" dirty="0">
                <a:latin typeface="MinionPro-Regular"/>
              </a:rPr>
              <a:t>. </a:t>
            </a:r>
            <a:r>
              <a:rPr lang="en-US" sz="3600" b="0" i="1" u="none" strike="noStrike" baseline="0" dirty="0">
                <a:latin typeface="MinionPro-It"/>
              </a:rPr>
              <a:t>falciparum </a:t>
            </a:r>
            <a:r>
              <a:rPr lang="en-US" sz="3600" b="0" i="0" u="none" strike="noStrike" baseline="0" dirty="0">
                <a:latin typeface="MinionPro-Regular"/>
              </a:rPr>
              <a:t>infection by RDT and then confirmed by microscopy during the SMC distribution by HCWs</a:t>
            </a:r>
          </a:p>
          <a:p>
            <a:pPr algn="l"/>
            <a:r>
              <a:rPr lang="en-US" sz="3600" b="0" i="0" u="none" strike="noStrike" baseline="0" dirty="0">
                <a:latin typeface="MinionPro-Regular"/>
              </a:rPr>
              <a:t>171 asymptomatic children with  </a:t>
            </a:r>
            <a:r>
              <a:rPr lang="en-US" sz="3600" b="0" i="1" u="none" strike="noStrike" baseline="0" dirty="0">
                <a:latin typeface="MinionPro-It"/>
              </a:rPr>
              <a:t>P</a:t>
            </a:r>
            <a:r>
              <a:rPr lang="en-US" sz="3600" b="0" i="0" u="none" strike="noStrike" baseline="0" dirty="0">
                <a:latin typeface="MinionPro-Regular"/>
              </a:rPr>
              <a:t>. </a:t>
            </a:r>
            <a:r>
              <a:rPr lang="en-US" sz="3600" b="0" i="1" u="none" strike="noStrike" baseline="0" dirty="0">
                <a:latin typeface="MinionPro-It"/>
              </a:rPr>
              <a:t>falciparum </a:t>
            </a:r>
            <a:r>
              <a:rPr lang="en-US" sz="3600" b="0" i="0" u="none" strike="noStrike" baseline="0" dirty="0">
                <a:latin typeface="MinionPro-Regular"/>
              </a:rPr>
              <a:t>infection by microscopy were recruited and treated with SP+AQ in 3 days as DOT  and followed for 28 days</a:t>
            </a:r>
            <a:endParaRPr lang="fr-FR" sz="4800" dirty="0"/>
          </a:p>
        </p:txBody>
      </p:sp>
    </p:spTree>
    <p:extLst>
      <p:ext uri="{BB962C8B-B14F-4D97-AF65-F5344CB8AC3E}">
        <p14:creationId xmlns:p14="http://schemas.microsoft.com/office/powerpoint/2010/main" val="4021593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4CF6E2-B902-42A8-86BE-ABDE3700B08C}"/>
              </a:ext>
            </a:extLst>
          </p:cNvPr>
          <p:cNvSpPr>
            <a:spLocks noGrp="1"/>
          </p:cNvSpPr>
          <p:nvPr>
            <p:ph type="title"/>
          </p:nvPr>
        </p:nvSpPr>
        <p:spPr>
          <a:xfrm>
            <a:off x="838200" y="-300941"/>
            <a:ext cx="10515600" cy="1475250"/>
          </a:xfrm>
        </p:spPr>
        <p:txBody>
          <a:bodyPr>
            <a:noAutofit/>
          </a:bodyPr>
          <a:lstStyle/>
          <a:p>
            <a:r>
              <a:rPr lang="en-GB" sz="2400" b="1" dirty="0">
                <a:effectLst/>
                <a:latin typeface="Calibri" panose="020F0502020204030204" pitchFamily="34" charset="0"/>
                <a:ea typeface="Calibri" panose="020F0502020204030204" pitchFamily="34" charset="0"/>
                <a:cs typeface="Times New Roman" panose="02020603050405020304" pitchFamily="18" charset="0"/>
              </a:rPr>
              <a:t>28-day treatment efficacy protocol in children&lt; 5 years old in 2018 in </a:t>
            </a:r>
            <a:r>
              <a:rPr lang="en-GB" sz="2400" b="1" dirty="0" err="1">
                <a:effectLst/>
                <a:latin typeface="Calibri" panose="020F0502020204030204" pitchFamily="34" charset="0"/>
                <a:ea typeface="Calibri" panose="020F0502020204030204" pitchFamily="34" charset="0"/>
                <a:cs typeface="Times New Roman" panose="02020603050405020304" pitchFamily="18" charset="0"/>
              </a:rPr>
              <a:t>Kadiolo</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and </a:t>
            </a:r>
            <a:r>
              <a:rPr lang="en-GB" sz="2400" b="1" dirty="0" err="1">
                <a:effectLst/>
                <a:latin typeface="Calibri" panose="020F0502020204030204" pitchFamily="34" charset="0"/>
                <a:ea typeface="Calibri" panose="020F0502020204030204" pitchFamily="34" charset="0"/>
                <a:cs typeface="Times New Roman" panose="02020603050405020304" pitchFamily="18" charset="0"/>
              </a:rPr>
              <a:t>Tominian</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district, Mali</a:t>
            </a:r>
            <a:endParaRPr lang="fr-FR" sz="2400" dirty="0"/>
          </a:p>
        </p:txBody>
      </p:sp>
      <p:graphicFrame>
        <p:nvGraphicFramePr>
          <p:cNvPr id="4" name="Tableau 3">
            <a:extLst>
              <a:ext uri="{FF2B5EF4-FFF2-40B4-BE49-F238E27FC236}">
                <a16:creationId xmlns:a16="http://schemas.microsoft.com/office/drawing/2014/main" id="{9173D9D2-6AF5-4B75-9CC4-5FE3F3E0D6AC}"/>
              </a:ext>
            </a:extLst>
          </p:cNvPr>
          <p:cNvGraphicFramePr>
            <a:graphicFrameLocks noGrp="1"/>
          </p:cNvGraphicFramePr>
          <p:nvPr>
            <p:extLst>
              <p:ext uri="{D42A27DB-BD31-4B8C-83A1-F6EECF244321}">
                <p14:modId xmlns:p14="http://schemas.microsoft.com/office/powerpoint/2010/main" val="295722189"/>
              </p:ext>
            </p:extLst>
          </p:nvPr>
        </p:nvGraphicFramePr>
        <p:xfrm>
          <a:off x="416689" y="727383"/>
          <a:ext cx="10515600" cy="5970625"/>
        </p:xfrm>
        <a:graphic>
          <a:graphicData uri="http://schemas.openxmlformats.org/drawingml/2006/table">
            <a:tbl>
              <a:tblPr firstRow="1" firstCol="1" bandRow="1">
                <a:tableStyleId>{5C22544A-7EE6-4342-B048-85BDC9FD1C3A}</a:tableStyleId>
              </a:tblPr>
              <a:tblGrid>
                <a:gridCol w="3398570">
                  <a:extLst>
                    <a:ext uri="{9D8B030D-6E8A-4147-A177-3AD203B41FA5}">
                      <a16:colId xmlns:a16="http://schemas.microsoft.com/office/drawing/2014/main" val="4119245245"/>
                    </a:ext>
                  </a:extLst>
                </a:gridCol>
                <a:gridCol w="1389951">
                  <a:extLst>
                    <a:ext uri="{9D8B030D-6E8A-4147-A177-3AD203B41FA5}">
                      <a16:colId xmlns:a16="http://schemas.microsoft.com/office/drawing/2014/main" val="1711973160"/>
                    </a:ext>
                  </a:extLst>
                </a:gridCol>
                <a:gridCol w="1667661">
                  <a:extLst>
                    <a:ext uri="{9D8B030D-6E8A-4147-A177-3AD203B41FA5}">
                      <a16:colId xmlns:a16="http://schemas.microsoft.com/office/drawing/2014/main" val="1744677225"/>
                    </a:ext>
                  </a:extLst>
                </a:gridCol>
                <a:gridCol w="4059418">
                  <a:extLst>
                    <a:ext uri="{9D8B030D-6E8A-4147-A177-3AD203B41FA5}">
                      <a16:colId xmlns:a16="http://schemas.microsoft.com/office/drawing/2014/main" val="2953597000"/>
                    </a:ext>
                  </a:extLst>
                </a:gridCol>
              </a:tblGrid>
              <a:tr h="768715">
                <a:tc>
                  <a:txBody>
                    <a:bodyPr/>
                    <a:lstStyle/>
                    <a:p>
                      <a:pPr>
                        <a:lnSpc>
                          <a:spcPct val="200000"/>
                        </a:lnSpc>
                      </a:pPr>
                      <a:r>
                        <a:rPr lang="en-US" sz="2000" dirty="0">
                          <a:effectLst/>
                        </a:rPr>
                        <a:t>Outcomes</a:t>
                      </a:r>
                      <a:endParaRPr lang="fr-FR" sz="2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pPr>
                      <a:r>
                        <a:rPr lang="en-US" sz="2000" dirty="0" err="1">
                          <a:effectLst/>
                        </a:rPr>
                        <a:t>Kadiolo</a:t>
                      </a:r>
                      <a:endParaRPr lang="fr-FR" sz="2000" dirty="0">
                        <a:effectLst/>
                      </a:endParaRPr>
                    </a:p>
                    <a:p>
                      <a:pPr algn="ctr">
                        <a:lnSpc>
                          <a:spcPct val="200000"/>
                        </a:lnSpc>
                      </a:pPr>
                      <a:r>
                        <a:rPr lang="en-US" sz="2000" dirty="0">
                          <a:effectLst/>
                        </a:rPr>
                        <a:t>n=86 (%)</a:t>
                      </a:r>
                      <a:endParaRPr lang="fr-FR" sz="2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pPr>
                      <a:r>
                        <a:rPr lang="en-US" sz="2000">
                          <a:effectLst/>
                        </a:rPr>
                        <a:t>Tominian</a:t>
                      </a:r>
                      <a:endParaRPr lang="fr-FR" sz="2000">
                        <a:effectLst/>
                      </a:endParaRPr>
                    </a:p>
                    <a:p>
                      <a:pPr algn="ctr">
                        <a:lnSpc>
                          <a:spcPct val="200000"/>
                        </a:lnSpc>
                      </a:pPr>
                      <a:r>
                        <a:rPr lang="en-US" sz="2000">
                          <a:effectLst/>
                        </a:rPr>
                        <a:t>n=85 (%)</a:t>
                      </a:r>
                      <a:endParaRPr lang="fr-F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pPr>
                      <a:r>
                        <a:rPr lang="en-US" sz="2000" dirty="0">
                          <a:effectLst/>
                        </a:rPr>
                        <a:t>Total</a:t>
                      </a:r>
                      <a:endParaRPr lang="fr-FR" sz="2000" dirty="0">
                        <a:effectLst/>
                      </a:endParaRPr>
                    </a:p>
                    <a:p>
                      <a:pPr algn="ctr">
                        <a:lnSpc>
                          <a:spcPct val="200000"/>
                        </a:lnSpc>
                      </a:pPr>
                      <a:r>
                        <a:rPr lang="en-US" sz="2000" dirty="0">
                          <a:effectLst/>
                        </a:rPr>
                        <a:t>N=171(%)</a:t>
                      </a:r>
                      <a:endParaRPr lang="fr-FR" sz="2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64641204"/>
                  </a:ext>
                </a:extLst>
              </a:tr>
              <a:tr h="354709">
                <a:tc>
                  <a:txBody>
                    <a:bodyPr/>
                    <a:lstStyle/>
                    <a:p>
                      <a:pPr>
                        <a:lnSpc>
                          <a:spcPct val="200000"/>
                        </a:lnSpc>
                      </a:pPr>
                      <a:r>
                        <a:rPr lang="en-US" sz="2000" dirty="0">
                          <a:effectLst/>
                        </a:rPr>
                        <a:t>ETF(%)</a:t>
                      </a:r>
                      <a:endParaRPr lang="fr-FR" sz="2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pPr>
                      <a:r>
                        <a:rPr lang="en-US" sz="2000">
                          <a:effectLst/>
                        </a:rPr>
                        <a:t>2 (2.3)</a:t>
                      </a:r>
                      <a:endParaRPr lang="fr-F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pPr>
                      <a:r>
                        <a:rPr lang="en-US" sz="2000">
                          <a:effectLst/>
                        </a:rPr>
                        <a:t>5 (5.9)</a:t>
                      </a:r>
                      <a:endParaRPr lang="fr-F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pPr>
                      <a:r>
                        <a:rPr lang="en-US" sz="2000" dirty="0">
                          <a:effectLst/>
                        </a:rPr>
                        <a:t>7 (3.2)</a:t>
                      </a:r>
                      <a:endParaRPr lang="fr-FR" sz="2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188101532"/>
                  </a:ext>
                </a:extLst>
              </a:tr>
              <a:tr h="354709">
                <a:tc>
                  <a:txBody>
                    <a:bodyPr/>
                    <a:lstStyle/>
                    <a:p>
                      <a:pPr>
                        <a:lnSpc>
                          <a:spcPct val="200000"/>
                        </a:lnSpc>
                      </a:pPr>
                      <a:r>
                        <a:rPr lang="en-US" sz="2000">
                          <a:effectLst/>
                        </a:rPr>
                        <a:t>LCF(%)</a:t>
                      </a:r>
                      <a:endParaRPr lang="fr-F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pPr>
                      <a:r>
                        <a:rPr lang="en-US" sz="2000" dirty="0">
                          <a:effectLst/>
                        </a:rPr>
                        <a:t>0</a:t>
                      </a:r>
                      <a:endParaRPr lang="fr-FR" sz="2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pPr>
                      <a:r>
                        <a:rPr lang="en-US" sz="2000">
                          <a:effectLst/>
                        </a:rPr>
                        <a:t>0</a:t>
                      </a:r>
                      <a:endParaRPr lang="fr-F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pPr>
                      <a:r>
                        <a:rPr lang="en-US" sz="2000" dirty="0">
                          <a:effectLst/>
                        </a:rPr>
                        <a:t>0</a:t>
                      </a:r>
                      <a:endParaRPr lang="fr-FR" sz="2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978174921"/>
                  </a:ext>
                </a:extLst>
              </a:tr>
              <a:tr h="354709">
                <a:tc>
                  <a:txBody>
                    <a:bodyPr/>
                    <a:lstStyle/>
                    <a:p>
                      <a:pPr>
                        <a:lnSpc>
                          <a:spcPct val="200000"/>
                        </a:lnSpc>
                      </a:pPr>
                      <a:r>
                        <a:rPr lang="en-US" sz="2000" dirty="0">
                          <a:effectLst/>
                        </a:rPr>
                        <a:t>LPF(%)</a:t>
                      </a:r>
                      <a:endParaRPr lang="fr-FR" sz="2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pPr>
                      <a:r>
                        <a:rPr lang="en-US" sz="2000">
                          <a:effectLst/>
                        </a:rPr>
                        <a:t>4 (4.6)</a:t>
                      </a:r>
                      <a:endParaRPr lang="fr-F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pPr>
                      <a:r>
                        <a:rPr lang="en-US" sz="2000">
                          <a:effectLst/>
                        </a:rPr>
                        <a:t>12 (14.1)</a:t>
                      </a:r>
                      <a:endParaRPr lang="fr-F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pPr>
                      <a:r>
                        <a:rPr lang="en-US" sz="2000">
                          <a:effectLst/>
                        </a:rPr>
                        <a:t>16 (9.2)</a:t>
                      </a:r>
                      <a:endParaRPr lang="fr-F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247202275"/>
                  </a:ext>
                </a:extLst>
              </a:tr>
              <a:tr h="354709">
                <a:tc>
                  <a:txBody>
                    <a:bodyPr/>
                    <a:lstStyle/>
                    <a:p>
                      <a:pPr>
                        <a:lnSpc>
                          <a:spcPct val="200000"/>
                        </a:lnSpc>
                      </a:pPr>
                      <a:r>
                        <a:rPr lang="en-US" sz="2000">
                          <a:effectLst/>
                        </a:rPr>
                        <a:t>ACPR(%)</a:t>
                      </a:r>
                      <a:endParaRPr lang="fr-F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pPr>
                      <a:r>
                        <a:rPr lang="en-US" sz="2000">
                          <a:effectLst/>
                        </a:rPr>
                        <a:t>82 (95.3)</a:t>
                      </a:r>
                      <a:endParaRPr lang="fr-F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pPr>
                      <a:r>
                        <a:rPr lang="en-US" sz="2000">
                          <a:effectLst/>
                        </a:rPr>
                        <a:t>68 (80.0%)</a:t>
                      </a:r>
                      <a:endParaRPr lang="fr-F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pPr>
                      <a:r>
                        <a:rPr lang="en-US" sz="2000">
                          <a:effectLst/>
                        </a:rPr>
                        <a:t>148 (86.5)</a:t>
                      </a:r>
                      <a:endParaRPr lang="fr-F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448712807"/>
                  </a:ext>
                </a:extLst>
              </a:tr>
              <a:tr h="354709">
                <a:tc gridSpan="4">
                  <a:txBody>
                    <a:bodyPr/>
                    <a:lstStyle/>
                    <a:p>
                      <a:pPr>
                        <a:lnSpc>
                          <a:spcPct val="200000"/>
                        </a:lnSpc>
                      </a:pPr>
                      <a:r>
                        <a:rPr lang="en-US" sz="2000">
                          <a:effectLst/>
                        </a:rPr>
                        <a:t>Molecular correction (n=21)</a:t>
                      </a:r>
                      <a:endParaRPr lang="fr-F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974052515"/>
                  </a:ext>
                </a:extLst>
              </a:tr>
              <a:tr h="354709">
                <a:tc>
                  <a:txBody>
                    <a:bodyPr/>
                    <a:lstStyle/>
                    <a:p>
                      <a:pPr>
                        <a:lnSpc>
                          <a:spcPct val="200000"/>
                        </a:lnSpc>
                      </a:pPr>
                      <a:r>
                        <a:rPr lang="en-US" sz="2000">
                          <a:effectLst/>
                        </a:rPr>
                        <a:t>Recrudescence </a:t>
                      </a:r>
                      <a:endParaRPr lang="fr-F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pPr>
                      <a:r>
                        <a:rPr lang="en-US" sz="2000">
                          <a:effectLst/>
                        </a:rPr>
                        <a:t>0/5</a:t>
                      </a:r>
                      <a:endParaRPr lang="fr-F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pPr>
                      <a:r>
                        <a:rPr lang="en-US" sz="2000">
                          <a:effectLst/>
                        </a:rPr>
                        <a:t>1/16 (6.3%)</a:t>
                      </a:r>
                      <a:endParaRPr lang="fr-F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pPr>
                      <a:r>
                        <a:rPr lang="en-US" sz="2000">
                          <a:effectLst/>
                        </a:rPr>
                        <a:t>1/21 (4.8%)</a:t>
                      </a:r>
                      <a:endParaRPr lang="fr-F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66373190"/>
                  </a:ext>
                </a:extLst>
              </a:tr>
              <a:tr h="354709">
                <a:tc>
                  <a:txBody>
                    <a:bodyPr/>
                    <a:lstStyle/>
                    <a:p>
                      <a:pPr>
                        <a:lnSpc>
                          <a:spcPct val="200000"/>
                        </a:lnSpc>
                      </a:pPr>
                      <a:r>
                        <a:rPr lang="en-US" sz="2000">
                          <a:effectLst/>
                        </a:rPr>
                        <a:t>New infection</a:t>
                      </a:r>
                      <a:endParaRPr lang="fr-F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pPr>
                      <a:r>
                        <a:rPr lang="en-US" sz="2000">
                          <a:effectLst/>
                        </a:rPr>
                        <a:t> 5/5 (100%)</a:t>
                      </a:r>
                      <a:endParaRPr lang="fr-F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pPr>
                      <a:r>
                        <a:rPr lang="en-US" sz="2000">
                          <a:effectLst/>
                        </a:rPr>
                        <a:t>15/16 (93.8%)</a:t>
                      </a:r>
                      <a:endParaRPr lang="fr-F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pPr>
                      <a:r>
                        <a:rPr lang="en-US" sz="2000" dirty="0">
                          <a:effectLst/>
                        </a:rPr>
                        <a:t>20/21 (95.2%)</a:t>
                      </a:r>
                      <a:endParaRPr lang="fr-FR" sz="2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222374099"/>
                  </a:ext>
                </a:extLst>
              </a:tr>
              <a:tr h="1182721">
                <a:tc>
                  <a:txBody>
                    <a:bodyPr/>
                    <a:lstStyle/>
                    <a:p>
                      <a:pPr>
                        <a:lnSpc>
                          <a:spcPct val="200000"/>
                        </a:lnSpc>
                      </a:pPr>
                      <a:r>
                        <a:rPr lang="en-US" sz="2000" dirty="0">
                          <a:effectLst/>
                        </a:rPr>
                        <a:t>Molecular corrected ACPR(%)</a:t>
                      </a:r>
                      <a:endParaRPr lang="fr-FR" sz="2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pPr>
                      <a:r>
                        <a:rPr lang="en-US" sz="2000" b="1" dirty="0">
                          <a:effectLst/>
                        </a:rPr>
                        <a:t>86 (100)</a:t>
                      </a:r>
                      <a:endParaRPr lang="fr-FR" sz="2000" b="1"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pPr>
                      <a:r>
                        <a:rPr lang="en-US" sz="2000" b="1" dirty="0">
                          <a:effectLst/>
                        </a:rPr>
                        <a:t>84(98.8%)</a:t>
                      </a:r>
                      <a:endParaRPr lang="fr-FR" sz="2000" b="1"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200000"/>
                        </a:lnSpc>
                      </a:pPr>
                      <a:r>
                        <a:rPr lang="en-US" sz="2000" b="1" dirty="0">
                          <a:effectLst/>
                        </a:rPr>
                        <a:t>170 (99.4)</a:t>
                      </a:r>
                      <a:endParaRPr lang="fr-FR" sz="2000" b="1"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183988446"/>
                  </a:ext>
                </a:extLst>
              </a:tr>
            </a:tbl>
          </a:graphicData>
        </a:graphic>
      </p:graphicFrame>
    </p:spTree>
    <p:extLst>
      <p:ext uri="{BB962C8B-B14F-4D97-AF65-F5344CB8AC3E}">
        <p14:creationId xmlns:p14="http://schemas.microsoft.com/office/powerpoint/2010/main" val="2787656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369"/>
            <a:ext cx="10515600" cy="1325563"/>
          </a:xfrm>
        </p:spPr>
        <p:txBody>
          <a:bodyPr/>
          <a:lstStyle/>
          <a:p>
            <a:r>
              <a:rPr lang="en-GB" dirty="0"/>
              <a:t>Acknowledgments</a:t>
            </a:r>
          </a:p>
        </p:txBody>
      </p:sp>
      <p:sp>
        <p:nvSpPr>
          <p:cNvPr id="3" name="Content Placeholder 2"/>
          <p:cNvSpPr>
            <a:spLocks noGrp="1"/>
          </p:cNvSpPr>
          <p:nvPr>
            <p:ph idx="1"/>
          </p:nvPr>
        </p:nvSpPr>
        <p:spPr>
          <a:xfrm>
            <a:off x="817652" y="1166330"/>
            <a:ext cx="10515600" cy="4661314"/>
          </a:xfrm>
        </p:spPr>
        <p:txBody>
          <a:bodyPr>
            <a:normAutofit fontScale="55000" lnSpcReduction="20000"/>
          </a:bodyPr>
          <a:lstStyle/>
          <a:p>
            <a:r>
              <a:rPr lang="en-GB" dirty="0"/>
              <a:t>Burkina Faso: IRSS, PNLP, MC</a:t>
            </a:r>
          </a:p>
          <a:p>
            <a:r>
              <a:rPr lang="en-GB" dirty="0"/>
              <a:t>Chad: CSSI, PNLP, MC</a:t>
            </a:r>
          </a:p>
          <a:p>
            <a:r>
              <a:rPr lang="en-GB" dirty="0"/>
              <a:t>Gambia: MRC, NMCP, CRS</a:t>
            </a:r>
          </a:p>
          <a:p>
            <a:r>
              <a:rPr lang="en-GB" dirty="0"/>
              <a:t>Guinea: UGANC, PNLP, CRS</a:t>
            </a:r>
          </a:p>
          <a:p>
            <a:r>
              <a:rPr lang="en-GB" dirty="0"/>
              <a:t>Mali: MRTC, PNLP, CRS</a:t>
            </a:r>
          </a:p>
          <a:p>
            <a:r>
              <a:rPr lang="en-GB" dirty="0"/>
              <a:t>Niger: CERMES, </a:t>
            </a:r>
            <a:r>
              <a:rPr lang="en-GB" dirty="0" err="1"/>
              <a:t>EpiCentre</a:t>
            </a:r>
            <a:r>
              <a:rPr lang="en-GB" dirty="0"/>
              <a:t>, PNLP, CRS</a:t>
            </a:r>
          </a:p>
          <a:p>
            <a:r>
              <a:rPr lang="en-GB" dirty="0"/>
              <a:t>Nigeria: ERIC, JEDIMA, NMEP, MC</a:t>
            </a:r>
          </a:p>
          <a:p>
            <a:r>
              <a:rPr lang="en-GB" dirty="0"/>
              <a:t>Senegal: UCAD, PNLP</a:t>
            </a:r>
          </a:p>
          <a:p>
            <a:r>
              <a:rPr lang="en-GB" dirty="0"/>
              <a:t>SMC Working group: C </a:t>
            </a:r>
            <a:r>
              <a:rPr lang="en-GB" dirty="0" err="1"/>
              <a:t>Rwagacondo</a:t>
            </a:r>
            <a:r>
              <a:rPr lang="en-GB" dirty="0"/>
              <a:t>, M-R </a:t>
            </a:r>
            <a:r>
              <a:rPr lang="en-GB" dirty="0" err="1"/>
              <a:t>Fabry</a:t>
            </a:r>
            <a:r>
              <a:rPr lang="en-GB" dirty="0"/>
              <a:t>, H </a:t>
            </a:r>
            <a:r>
              <a:rPr lang="en-GB" dirty="0" err="1"/>
              <a:t>Jakou</a:t>
            </a:r>
            <a:r>
              <a:rPr lang="en-GB" dirty="0"/>
              <a:t>, M </a:t>
            </a:r>
            <a:r>
              <a:rPr lang="en-GB" dirty="0" err="1"/>
              <a:t>Kalleh</a:t>
            </a:r>
            <a:r>
              <a:rPr lang="en-GB" dirty="0"/>
              <a:t>, JL </a:t>
            </a:r>
            <a:r>
              <a:rPr lang="en-GB" dirty="0" err="1"/>
              <a:t>Ndiaye</a:t>
            </a:r>
            <a:r>
              <a:rPr lang="en-GB" dirty="0"/>
              <a:t>, P </a:t>
            </a:r>
            <a:r>
              <a:rPr lang="en-GB" dirty="0" err="1"/>
              <a:t>Batienon</a:t>
            </a:r>
            <a:endParaRPr lang="en-GB" dirty="0"/>
          </a:p>
          <a:p>
            <a:r>
              <a:rPr lang="en-GB" dirty="0"/>
              <a:t>WHO/TDR; WHO Safety and Vigilance; CAPM Rabat; WHO GMP</a:t>
            </a:r>
          </a:p>
          <a:p>
            <a:r>
              <a:rPr lang="en-GB" dirty="0"/>
              <a:t>CRS</a:t>
            </a:r>
          </a:p>
          <a:p>
            <a:r>
              <a:rPr lang="en-GB" dirty="0"/>
              <a:t>MC</a:t>
            </a:r>
          </a:p>
          <a:p>
            <a:r>
              <a:rPr lang="en-GB" dirty="0"/>
              <a:t>LSHTM</a:t>
            </a:r>
          </a:p>
          <a:p>
            <a:r>
              <a:rPr lang="en-GB" dirty="0"/>
              <a:t>UNITAID</a:t>
            </a:r>
          </a:p>
          <a:p>
            <a:r>
              <a:rPr lang="en-GB" dirty="0"/>
              <a:t>World Bank</a:t>
            </a:r>
          </a:p>
        </p:txBody>
      </p:sp>
      <p:pic>
        <p:nvPicPr>
          <p:cNvPr id="4" name="Picture 3"/>
          <p:cNvPicPr>
            <a:picLocks noChangeAspect="1"/>
          </p:cNvPicPr>
          <p:nvPr/>
        </p:nvPicPr>
        <p:blipFill>
          <a:blip r:embed="rId2" cstate="print"/>
          <a:stretch>
            <a:fillRect/>
          </a:stretch>
        </p:blipFill>
        <p:spPr>
          <a:xfrm>
            <a:off x="8408841" y="5652322"/>
            <a:ext cx="3573609" cy="1087118"/>
          </a:xfrm>
          <a:prstGeom prst="rect">
            <a:avLst/>
          </a:prstGeom>
        </p:spPr>
      </p:pic>
      <p:pic>
        <p:nvPicPr>
          <p:cNvPr id="5" name="Picture 4"/>
          <p:cNvPicPr>
            <a:picLocks noChangeAspect="1"/>
          </p:cNvPicPr>
          <p:nvPr/>
        </p:nvPicPr>
        <p:blipFill>
          <a:blip r:embed="rId3" cstate="print"/>
          <a:stretch>
            <a:fillRect/>
          </a:stretch>
        </p:blipFill>
        <p:spPr>
          <a:xfrm>
            <a:off x="4047112" y="5677251"/>
            <a:ext cx="1065322" cy="1065322"/>
          </a:xfrm>
          <a:prstGeom prst="rect">
            <a:avLst/>
          </a:prstGeom>
        </p:spPr>
      </p:pic>
      <p:pic>
        <p:nvPicPr>
          <p:cNvPr id="6" name="Picture 5"/>
          <p:cNvPicPr>
            <a:picLocks noChangeAspect="1"/>
          </p:cNvPicPr>
          <p:nvPr/>
        </p:nvPicPr>
        <p:blipFill>
          <a:blip r:embed="rId4" cstate="print"/>
          <a:stretch>
            <a:fillRect/>
          </a:stretch>
        </p:blipFill>
        <p:spPr>
          <a:xfrm>
            <a:off x="2457450" y="5697853"/>
            <a:ext cx="1285435" cy="843567"/>
          </a:xfrm>
          <a:prstGeom prst="rect">
            <a:avLst/>
          </a:prstGeom>
        </p:spPr>
      </p:pic>
      <p:pic>
        <p:nvPicPr>
          <p:cNvPr id="7" name="Picture 6" descr="access smc - Google Search - Mozilla Firefox"/>
          <p:cNvPicPr>
            <a:picLocks noChangeAspect="1"/>
          </p:cNvPicPr>
          <p:nvPr/>
        </p:nvPicPr>
        <p:blipFill rotWithShape="1">
          <a:blip r:embed="rId5" cstate="print">
            <a:extLst>
              <a:ext uri="{28A0092B-C50C-407E-A947-70E740481C1C}">
                <a14:useLocalDpi xmlns:a14="http://schemas.microsoft.com/office/drawing/2010/main" val="0"/>
              </a:ext>
            </a:extLst>
          </a:blip>
          <a:srcRect l="10194" t="32345" r="64320" b="51636"/>
          <a:stretch/>
        </p:blipFill>
        <p:spPr>
          <a:xfrm>
            <a:off x="5245784" y="5675866"/>
            <a:ext cx="2898730" cy="993852"/>
          </a:xfrm>
          <a:prstGeom prst="rect">
            <a:avLst/>
          </a:prstGeom>
        </p:spPr>
      </p:pic>
      <p:pic>
        <p:nvPicPr>
          <p:cNvPr id="8" name="Picture 7"/>
          <p:cNvPicPr>
            <a:picLocks noChangeAspect="1"/>
          </p:cNvPicPr>
          <p:nvPr/>
        </p:nvPicPr>
        <p:blipFill>
          <a:blip r:embed="rId6" cstate="print"/>
          <a:stretch>
            <a:fillRect/>
          </a:stretch>
        </p:blipFill>
        <p:spPr>
          <a:xfrm>
            <a:off x="10486" y="5746088"/>
            <a:ext cx="2072902" cy="996485"/>
          </a:xfrm>
          <a:prstGeom prst="rect">
            <a:avLst/>
          </a:prstGeom>
        </p:spPr>
      </p:pic>
    </p:spTree>
    <p:extLst>
      <p:ext uri="{BB962C8B-B14F-4D97-AF65-F5344CB8AC3E}">
        <p14:creationId xmlns:p14="http://schemas.microsoft.com/office/powerpoint/2010/main" val="17952659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17E84-3CA8-457B-9D34-620E4579338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198A08B-C17D-4210-80E9-093148178367}"/>
              </a:ext>
            </a:extLst>
          </p:cNvPr>
          <p:cNvSpPr>
            <a:spLocks noGrp="1"/>
          </p:cNvSpPr>
          <p:nvPr>
            <p:ph idx="1"/>
          </p:nvPr>
        </p:nvSpPr>
        <p:spPr/>
        <p:txBody>
          <a:bodyPr/>
          <a:lstStyle/>
          <a:p>
            <a:pPr marL="514350" indent="-514350">
              <a:buFont typeface="+mj-lt"/>
              <a:buAutoNum type="arabicPeriod"/>
            </a:pPr>
            <a:r>
              <a:rPr lang="en-GB" dirty="0"/>
              <a:t>Molecular markers of resistance to SP and AQ: results of large-scale surveys 2016,2018 (ACCESS-SMC)</a:t>
            </a:r>
          </a:p>
          <a:p>
            <a:pPr marL="514350" indent="-514350">
              <a:buFont typeface="+mj-lt"/>
              <a:buAutoNum type="arabicPeriod"/>
            </a:pPr>
            <a:endParaRPr lang="en-GB" dirty="0"/>
          </a:p>
          <a:p>
            <a:pPr marL="514350" indent="-514350">
              <a:buFont typeface="+mj-lt"/>
              <a:buAutoNum type="arabicPeriod"/>
            </a:pPr>
            <a:r>
              <a:rPr lang="en-GB" dirty="0"/>
              <a:t>How drug resistance will affect SMC preventive efficacy</a:t>
            </a:r>
          </a:p>
          <a:p>
            <a:pPr marL="514350" indent="-514350">
              <a:buFont typeface="+mj-lt"/>
              <a:buAutoNum type="arabicPeriod"/>
            </a:pPr>
            <a:endParaRPr lang="en-GB" dirty="0"/>
          </a:p>
          <a:p>
            <a:pPr marL="514350" indent="-514350">
              <a:buFont typeface="+mj-lt"/>
              <a:buAutoNum type="arabicPeriod"/>
            </a:pPr>
            <a:r>
              <a:rPr lang="en-GB" dirty="0"/>
              <a:t>Methods of measuring SMC effectiveness</a:t>
            </a:r>
          </a:p>
          <a:p>
            <a:endParaRPr lang="en-GB" dirty="0"/>
          </a:p>
        </p:txBody>
      </p:sp>
    </p:spTree>
    <p:extLst>
      <p:ext uri="{BB962C8B-B14F-4D97-AF65-F5344CB8AC3E}">
        <p14:creationId xmlns:p14="http://schemas.microsoft.com/office/powerpoint/2010/main" val="2565574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048" y="-484592"/>
            <a:ext cx="11745884" cy="1083509"/>
          </a:xfrm>
        </p:spPr>
        <p:txBody>
          <a:bodyPr>
            <a:normAutofit/>
          </a:bodyPr>
          <a:lstStyle/>
          <a:p>
            <a:r>
              <a:rPr lang="en-GB" sz="3600" b="1" dirty="0"/>
              <a:t>Surveys to monitor molecular markers of AQ and SP Resistance</a:t>
            </a:r>
          </a:p>
        </p:txBody>
      </p:sp>
      <p:sp>
        <p:nvSpPr>
          <p:cNvPr id="3" name="Subtitle 2"/>
          <p:cNvSpPr>
            <a:spLocks noGrp="1"/>
          </p:cNvSpPr>
          <p:nvPr>
            <p:ph type="subTitle" idx="1"/>
          </p:nvPr>
        </p:nvSpPr>
        <p:spPr>
          <a:xfrm>
            <a:off x="7728182" y="1606266"/>
            <a:ext cx="4862433" cy="2686831"/>
          </a:xfrm>
        </p:spPr>
        <p:txBody>
          <a:bodyPr>
            <a:normAutofit fontScale="85000" lnSpcReduction="10000"/>
          </a:bodyPr>
          <a:lstStyle/>
          <a:p>
            <a:pPr algn="l"/>
            <a:r>
              <a:rPr lang="en-GB" dirty="0"/>
              <a:t>DNA extraction using robotic platform</a:t>
            </a:r>
          </a:p>
          <a:p>
            <a:pPr algn="l"/>
            <a:r>
              <a:rPr lang="en-GB" i="1" dirty="0"/>
              <a:t>Pfcrt</a:t>
            </a:r>
            <a:r>
              <a:rPr lang="en-GB" dirty="0"/>
              <a:t> genotyping using real-time PCR </a:t>
            </a:r>
          </a:p>
          <a:p>
            <a:pPr algn="l"/>
            <a:r>
              <a:rPr lang="en-GB" dirty="0"/>
              <a:t> CVMNK, </a:t>
            </a:r>
            <a:r>
              <a:rPr lang="en-GB" dirty="0">
                <a:solidFill>
                  <a:srgbClr val="FF0000"/>
                </a:solidFill>
              </a:rPr>
              <a:t>CVIET</a:t>
            </a:r>
          </a:p>
          <a:p>
            <a:pPr algn="l"/>
            <a:r>
              <a:rPr lang="en-GB" i="1" dirty="0"/>
              <a:t>Direct sequencing </a:t>
            </a:r>
          </a:p>
          <a:p>
            <a:pPr algn="l"/>
            <a:r>
              <a:rPr lang="en-GB" i="1" dirty="0"/>
              <a:t> Pfmdr1 (</a:t>
            </a:r>
            <a:r>
              <a:rPr lang="en-GB" i="1" dirty="0">
                <a:solidFill>
                  <a:srgbClr val="FF0000"/>
                </a:solidFill>
              </a:rPr>
              <a:t>86</a:t>
            </a:r>
            <a:r>
              <a:rPr lang="en-GB" i="1" dirty="0"/>
              <a:t> and </a:t>
            </a:r>
            <a:r>
              <a:rPr lang="en-GB" i="1" dirty="0">
                <a:solidFill>
                  <a:srgbClr val="FF0000"/>
                </a:solidFill>
              </a:rPr>
              <a:t>184</a:t>
            </a:r>
            <a:r>
              <a:rPr lang="en-GB" i="1" dirty="0"/>
              <a:t>) </a:t>
            </a:r>
            <a:endParaRPr lang="en-GB" i="1" dirty="0">
              <a:solidFill>
                <a:srgbClr val="FF0000"/>
              </a:solidFill>
            </a:endParaRPr>
          </a:p>
          <a:p>
            <a:pPr algn="l"/>
            <a:r>
              <a:rPr lang="en-GB" i="1" dirty="0">
                <a:solidFill>
                  <a:srgbClr val="FF0000"/>
                </a:solidFill>
              </a:rPr>
              <a:t> </a:t>
            </a:r>
            <a:r>
              <a:rPr lang="en-GB" i="1" dirty="0" err="1"/>
              <a:t>Pfdhfr</a:t>
            </a:r>
            <a:r>
              <a:rPr lang="en-GB" dirty="0"/>
              <a:t> ( </a:t>
            </a:r>
            <a:r>
              <a:rPr lang="en-GB" dirty="0">
                <a:solidFill>
                  <a:srgbClr val="00B050"/>
                </a:solidFill>
              </a:rPr>
              <a:t>51</a:t>
            </a:r>
            <a:r>
              <a:rPr lang="en-GB" dirty="0"/>
              <a:t>, </a:t>
            </a:r>
            <a:r>
              <a:rPr lang="en-GB" dirty="0">
                <a:solidFill>
                  <a:srgbClr val="00B050"/>
                </a:solidFill>
              </a:rPr>
              <a:t>59</a:t>
            </a:r>
            <a:r>
              <a:rPr lang="en-GB" dirty="0"/>
              <a:t> and </a:t>
            </a:r>
            <a:r>
              <a:rPr lang="en-GB" dirty="0">
                <a:solidFill>
                  <a:srgbClr val="00B050"/>
                </a:solidFill>
              </a:rPr>
              <a:t>108</a:t>
            </a:r>
            <a:r>
              <a:rPr lang="en-GB" dirty="0"/>
              <a:t>) </a:t>
            </a:r>
          </a:p>
          <a:p>
            <a:pPr algn="l"/>
            <a:r>
              <a:rPr lang="en-GB" dirty="0"/>
              <a:t> </a:t>
            </a:r>
            <a:r>
              <a:rPr lang="en-GB" i="1" dirty="0" err="1"/>
              <a:t>Pfdhps</a:t>
            </a:r>
            <a:r>
              <a:rPr lang="en-GB" dirty="0"/>
              <a:t> (431, 436, </a:t>
            </a:r>
            <a:r>
              <a:rPr lang="en-GB" dirty="0">
                <a:solidFill>
                  <a:srgbClr val="00B050"/>
                </a:solidFill>
              </a:rPr>
              <a:t>437</a:t>
            </a:r>
            <a:r>
              <a:rPr lang="en-GB" dirty="0"/>
              <a:t>, </a:t>
            </a:r>
            <a:r>
              <a:rPr lang="en-GB" dirty="0">
                <a:solidFill>
                  <a:srgbClr val="00B050"/>
                </a:solidFill>
              </a:rPr>
              <a:t>540</a:t>
            </a:r>
            <a:r>
              <a:rPr lang="en-GB" dirty="0"/>
              <a:t>, 581 and 613)</a:t>
            </a:r>
          </a:p>
        </p:txBody>
      </p:sp>
      <p:pic>
        <p:nvPicPr>
          <p:cNvPr id="4" name="Picture 3"/>
          <p:cNvPicPr>
            <a:picLocks noChangeAspect="1"/>
          </p:cNvPicPr>
          <p:nvPr/>
        </p:nvPicPr>
        <p:blipFill>
          <a:blip r:embed="rId3"/>
          <a:stretch>
            <a:fillRect/>
          </a:stretch>
        </p:blipFill>
        <p:spPr>
          <a:xfrm>
            <a:off x="8477979" y="4221442"/>
            <a:ext cx="2537465" cy="2556568"/>
          </a:xfrm>
          <a:prstGeom prst="rect">
            <a:avLst/>
          </a:prstGeom>
        </p:spPr>
      </p:pic>
      <p:sp>
        <p:nvSpPr>
          <p:cNvPr id="6" name="TextBox 5"/>
          <p:cNvSpPr txBox="1"/>
          <p:nvPr/>
        </p:nvSpPr>
        <p:spPr>
          <a:xfrm>
            <a:off x="114577" y="467694"/>
            <a:ext cx="8086804" cy="3663119"/>
          </a:xfrm>
          <a:prstGeom prst="rect">
            <a:avLst/>
          </a:prstGeom>
          <a:noFill/>
        </p:spPr>
        <p:txBody>
          <a:bodyPr wrap="square" lIns="91440" tIns="45720" rIns="91440" bIns="45720" rtlCol="0">
            <a:spAutoFit/>
          </a:bodyPr>
          <a:lstStyle/>
          <a:p>
            <a:r>
              <a:rPr lang="en-GB" sz="1867" dirty="0">
                <a:solidFill>
                  <a:schemeClr val="accent1">
                    <a:lumMod val="75000"/>
                  </a:schemeClr>
                </a:solidFill>
              </a:rPr>
              <a:t>Community surveys in 7 countries: </a:t>
            </a:r>
          </a:p>
          <a:p>
            <a:pPr marL="380990" indent="-380990">
              <a:buFontTx/>
              <a:buChar char="-"/>
            </a:pPr>
            <a:r>
              <a:rPr lang="en-GB" sz="1867" dirty="0">
                <a:solidFill>
                  <a:schemeClr val="accent1">
                    <a:lumMod val="75000"/>
                  </a:schemeClr>
                </a:solidFill>
              </a:rPr>
              <a:t>2016, before introduction of SMC (except Gambia which started SMC in 2014)</a:t>
            </a:r>
          </a:p>
          <a:p>
            <a:pPr marL="380990" indent="-380990">
              <a:buFontTx/>
              <a:buChar char="-"/>
            </a:pPr>
            <a:r>
              <a:rPr lang="en-GB" sz="1867" dirty="0">
                <a:solidFill>
                  <a:schemeClr val="accent1">
                    <a:lumMod val="75000"/>
                  </a:schemeClr>
                </a:solidFill>
              </a:rPr>
              <a:t>2018, after 2 years of SMC</a:t>
            </a:r>
          </a:p>
          <a:p>
            <a:r>
              <a:rPr lang="en-GB" sz="1867" dirty="0">
                <a:solidFill>
                  <a:schemeClr val="accent1">
                    <a:lumMod val="75000"/>
                  </a:schemeClr>
                </a:solidFill>
              </a:rPr>
              <a:t>Two age groups: 2000 children eligible for SMC (3-59 months)</a:t>
            </a:r>
          </a:p>
          <a:p>
            <a:r>
              <a:rPr lang="en-GB" sz="1867" dirty="0">
                <a:solidFill>
                  <a:schemeClr val="accent1">
                    <a:lumMod val="75000"/>
                  </a:schemeClr>
                </a:solidFill>
              </a:rPr>
              <a:t>                              2000 individuals aged 10-30 years, too old for SMC</a:t>
            </a:r>
          </a:p>
          <a:p>
            <a:r>
              <a:rPr lang="en-GB" sz="1867" dirty="0">
                <a:solidFill>
                  <a:schemeClr val="accent1">
                    <a:lumMod val="75000"/>
                  </a:schemeClr>
                </a:solidFill>
              </a:rPr>
              <a:t>Probability sampling, all eligible residents in selected households included</a:t>
            </a:r>
          </a:p>
          <a:p>
            <a:r>
              <a:rPr lang="en-GB" sz="1867" dirty="0">
                <a:solidFill>
                  <a:schemeClr val="accent1">
                    <a:lumMod val="75000"/>
                  </a:schemeClr>
                </a:solidFill>
              </a:rPr>
              <a:t>Questionnaire including recent antimalarial intake</a:t>
            </a:r>
          </a:p>
          <a:p>
            <a:r>
              <a:rPr lang="en-GB" sz="1867" dirty="0">
                <a:solidFill>
                  <a:schemeClr val="accent1">
                    <a:lumMod val="75000"/>
                  </a:schemeClr>
                </a:solidFill>
              </a:rPr>
              <a:t>Total 28,000 samples at baseline and 28,000 post-intervention</a:t>
            </a:r>
          </a:p>
          <a:p>
            <a:r>
              <a:rPr lang="en-GB" sz="1867" dirty="0">
                <a:solidFill>
                  <a:schemeClr val="accent1">
                    <a:lumMod val="75000"/>
                  </a:schemeClr>
                </a:solidFill>
              </a:rPr>
              <a:t>Parasite detection by PCR, typing for resistance markers in positive samples</a:t>
            </a:r>
          </a:p>
          <a:p>
            <a:endParaRPr lang="en-GB" sz="2000" dirty="0">
              <a:solidFill>
                <a:schemeClr val="accent1">
                  <a:lumMod val="75000"/>
                </a:schemeClr>
              </a:solidFill>
            </a:endParaRPr>
          </a:p>
          <a:p>
            <a:endParaRPr lang="en-GB" sz="2000" dirty="0"/>
          </a:p>
          <a:p>
            <a:endParaRPr lang="en-GB" sz="2400" dirty="0"/>
          </a:p>
        </p:txBody>
      </p:sp>
      <p:grpSp>
        <p:nvGrpSpPr>
          <p:cNvPr id="10" name="Group 9"/>
          <p:cNvGrpSpPr>
            <a:grpSpLocks noChangeAspect="1"/>
          </p:cNvGrpSpPr>
          <p:nvPr/>
        </p:nvGrpSpPr>
        <p:grpSpPr>
          <a:xfrm>
            <a:off x="67923" y="3069313"/>
            <a:ext cx="6096687" cy="1193007"/>
            <a:chOff x="1187624" y="620688"/>
            <a:chExt cx="7620857" cy="1491258"/>
          </a:xfrm>
        </p:grpSpPr>
        <p:grpSp>
          <p:nvGrpSpPr>
            <p:cNvPr id="11" name="Group 10"/>
            <p:cNvGrpSpPr/>
            <p:nvPr/>
          </p:nvGrpSpPr>
          <p:grpSpPr>
            <a:xfrm>
              <a:off x="1187624" y="620688"/>
              <a:ext cx="7488832" cy="1491258"/>
              <a:chOff x="1187624" y="620688"/>
              <a:chExt cx="7488832" cy="1491258"/>
            </a:xfrm>
          </p:grpSpPr>
          <p:sp>
            <p:nvSpPr>
              <p:cNvPr id="18" name="Rectangle 17"/>
              <p:cNvSpPr/>
              <p:nvPr/>
            </p:nvSpPr>
            <p:spPr>
              <a:xfrm>
                <a:off x="3051448" y="1560163"/>
                <a:ext cx="1872208"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9" name="Rectangle 18"/>
              <p:cNvSpPr/>
              <p:nvPr/>
            </p:nvSpPr>
            <p:spPr>
              <a:xfrm>
                <a:off x="1187624" y="1556792"/>
                <a:ext cx="1872208"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0" name="Rectangle 19"/>
              <p:cNvSpPr/>
              <p:nvPr/>
            </p:nvSpPr>
            <p:spPr>
              <a:xfrm>
                <a:off x="4932040" y="1556792"/>
                <a:ext cx="1872208"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1" name="Rectangle 20"/>
              <p:cNvSpPr/>
              <p:nvPr/>
            </p:nvSpPr>
            <p:spPr>
              <a:xfrm>
                <a:off x="6804248" y="1560163"/>
                <a:ext cx="1872208"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2" name="TextBox 21"/>
              <p:cNvSpPr txBox="1"/>
              <p:nvPr/>
            </p:nvSpPr>
            <p:spPr>
              <a:xfrm>
                <a:off x="1727684" y="1503113"/>
                <a:ext cx="1323763" cy="577081"/>
              </a:xfrm>
              <a:prstGeom prst="rect">
                <a:avLst/>
              </a:prstGeom>
              <a:noFill/>
            </p:spPr>
            <p:txBody>
              <a:bodyPr wrap="square" rtlCol="0">
                <a:spAutoFit/>
              </a:bodyPr>
              <a:lstStyle/>
              <a:p>
                <a:r>
                  <a:rPr lang="en-GB" sz="2400" dirty="0"/>
                  <a:t>2015</a:t>
                </a:r>
              </a:p>
            </p:txBody>
          </p:sp>
          <p:sp>
            <p:nvSpPr>
              <p:cNvPr id="23" name="TextBox 22"/>
              <p:cNvSpPr txBox="1"/>
              <p:nvPr/>
            </p:nvSpPr>
            <p:spPr>
              <a:xfrm>
                <a:off x="3202107" y="1513697"/>
                <a:ext cx="1081861" cy="577081"/>
              </a:xfrm>
              <a:prstGeom prst="rect">
                <a:avLst/>
              </a:prstGeom>
              <a:noFill/>
            </p:spPr>
            <p:txBody>
              <a:bodyPr wrap="square" rtlCol="0">
                <a:spAutoFit/>
              </a:bodyPr>
              <a:lstStyle/>
              <a:p>
                <a:r>
                  <a:rPr lang="en-GB" sz="2400" dirty="0"/>
                  <a:t>2016</a:t>
                </a:r>
              </a:p>
            </p:txBody>
          </p:sp>
          <p:sp>
            <p:nvSpPr>
              <p:cNvPr id="24" name="TextBox 23"/>
              <p:cNvSpPr txBox="1"/>
              <p:nvPr/>
            </p:nvSpPr>
            <p:spPr>
              <a:xfrm>
                <a:off x="4932042" y="1534865"/>
                <a:ext cx="1368151" cy="577081"/>
              </a:xfrm>
              <a:prstGeom prst="rect">
                <a:avLst/>
              </a:prstGeom>
              <a:noFill/>
            </p:spPr>
            <p:txBody>
              <a:bodyPr wrap="square" rtlCol="0">
                <a:spAutoFit/>
              </a:bodyPr>
              <a:lstStyle/>
              <a:p>
                <a:r>
                  <a:rPr lang="en-GB" sz="2400" dirty="0"/>
                  <a:t>2017</a:t>
                </a:r>
              </a:p>
            </p:txBody>
          </p:sp>
          <p:sp>
            <p:nvSpPr>
              <p:cNvPr id="25" name="TextBox 24"/>
              <p:cNvSpPr txBox="1"/>
              <p:nvPr/>
            </p:nvSpPr>
            <p:spPr>
              <a:xfrm>
                <a:off x="6763991" y="1522967"/>
                <a:ext cx="1368153" cy="577081"/>
              </a:xfrm>
              <a:prstGeom prst="rect">
                <a:avLst/>
              </a:prstGeom>
              <a:noFill/>
            </p:spPr>
            <p:txBody>
              <a:bodyPr wrap="square" rtlCol="0">
                <a:spAutoFit/>
              </a:bodyPr>
              <a:lstStyle/>
              <a:p>
                <a:r>
                  <a:rPr lang="en-GB" sz="2400" dirty="0"/>
                  <a:t>2018</a:t>
                </a:r>
              </a:p>
            </p:txBody>
          </p:sp>
          <p:sp>
            <p:nvSpPr>
              <p:cNvPr id="26" name="Down Arrow 25"/>
              <p:cNvSpPr/>
              <p:nvPr/>
            </p:nvSpPr>
            <p:spPr>
              <a:xfrm>
                <a:off x="2843808" y="620688"/>
                <a:ext cx="792088"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7" name="Down Arrow 26"/>
              <p:cNvSpPr/>
              <p:nvPr/>
            </p:nvSpPr>
            <p:spPr>
              <a:xfrm>
                <a:off x="6660232" y="620688"/>
                <a:ext cx="792088"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sp>
          <p:nvSpPr>
            <p:cNvPr id="12" name="Rectangle 11"/>
            <p:cNvSpPr/>
            <p:nvPr/>
          </p:nvSpPr>
          <p:spPr>
            <a:xfrm>
              <a:off x="4283968" y="1560163"/>
              <a:ext cx="432048" cy="504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Rectangle 12"/>
            <p:cNvSpPr/>
            <p:nvPr/>
          </p:nvSpPr>
          <p:spPr>
            <a:xfrm>
              <a:off x="6156176" y="1556792"/>
              <a:ext cx="432048" cy="504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4" name="Rectangle 13"/>
            <p:cNvSpPr/>
            <p:nvPr/>
          </p:nvSpPr>
          <p:spPr>
            <a:xfrm>
              <a:off x="8100392" y="1556792"/>
              <a:ext cx="432048" cy="504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TextBox 14"/>
            <p:cNvSpPr txBox="1"/>
            <p:nvPr/>
          </p:nvSpPr>
          <p:spPr>
            <a:xfrm>
              <a:off x="4132203" y="1481947"/>
              <a:ext cx="958366" cy="397625"/>
            </a:xfrm>
            <a:prstGeom prst="rect">
              <a:avLst/>
            </a:prstGeom>
            <a:noFill/>
          </p:spPr>
          <p:txBody>
            <a:bodyPr wrap="square" rtlCol="0">
              <a:spAutoFit/>
            </a:bodyPr>
            <a:lstStyle/>
            <a:p>
              <a:r>
                <a:rPr lang="en-GB" sz="1467" dirty="0"/>
                <a:t>SMC</a:t>
              </a:r>
            </a:p>
          </p:txBody>
        </p:sp>
        <p:sp>
          <p:nvSpPr>
            <p:cNvPr id="16" name="TextBox 15"/>
            <p:cNvSpPr txBox="1"/>
            <p:nvPr/>
          </p:nvSpPr>
          <p:spPr>
            <a:xfrm>
              <a:off x="5994165" y="1492364"/>
              <a:ext cx="841835" cy="397625"/>
            </a:xfrm>
            <a:prstGeom prst="rect">
              <a:avLst/>
            </a:prstGeom>
            <a:noFill/>
          </p:spPr>
          <p:txBody>
            <a:bodyPr wrap="square" rtlCol="0">
              <a:spAutoFit/>
            </a:bodyPr>
            <a:lstStyle/>
            <a:p>
              <a:r>
                <a:rPr lang="en-GB" sz="1467" dirty="0"/>
                <a:t>SMC</a:t>
              </a:r>
            </a:p>
          </p:txBody>
        </p:sp>
        <p:sp>
          <p:nvSpPr>
            <p:cNvPr id="17" name="TextBox 16"/>
            <p:cNvSpPr txBox="1"/>
            <p:nvPr/>
          </p:nvSpPr>
          <p:spPr>
            <a:xfrm>
              <a:off x="7946126" y="1481946"/>
              <a:ext cx="862355" cy="397625"/>
            </a:xfrm>
            <a:prstGeom prst="rect">
              <a:avLst/>
            </a:prstGeom>
            <a:noFill/>
          </p:spPr>
          <p:txBody>
            <a:bodyPr wrap="square" rtlCol="0">
              <a:spAutoFit/>
            </a:bodyPr>
            <a:lstStyle/>
            <a:p>
              <a:r>
                <a:rPr lang="en-GB" sz="1467" dirty="0"/>
                <a:t>SMC</a:t>
              </a:r>
            </a:p>
          </p:txBody>
        </p:sp>
      </p:gr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005" y="4485118"/>
            <a:ext cx="3957033" cy="2138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5894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13" name="TextBox 12"/>
          <p:cNvSpPr txBox="1"/>
          <p:nvPr/>
        </p:nvSpPr>
        <p:spPr>
          <a:xfrm>
            <a:off x="1882709" y="5031505"/>
            <a:ext cx="1248139" cy="461665"/>
          </a:xfrm>
          <a:prstGeom prst="rect">
            <a:avLst/>
          </a:prstGeom>
          <a:solidFill>
            <a:schemeClr val="bg1"/>
          </a:solidFill>
          <a:ln>
            <a:solidFill>
              <a:schemeClr val="accent1"/>
            </a:solidFill>
          </a:ln>
        </p:spPr>
        <p:txBody>
          <a:bodyPr wrap="square" rtlCol="0">
            <a:spAutoFit/>
          </a:bodyPr>
          <a:lstStyle/>
          <a:p>
            <a:r>
              <a:rPr lang="en-GB" sz="2400" dirty="0"/>
              <a:t>16%</a:t>
            </a:r>
          </a:p>
        </p:txBody>
      </p:sp>
      <p:sp>
        <p:nvSpPr>
          <p:cNvPr id="14" name="TextBox 13"/>
          <p:cNvSpPr txBox="1"/>
          <p:nvPr/>
        </p:nvSpPr>
        <p:spPr>
          <a:xfrm>
            <a:off x="6395211" y="4477764"/>
            <a:ext cx="1248139" cy="461665"/>
          </a:xfrm>
          <a:prstGeom prst="rect">
            <a:avLst/>
          </a:prstGeom>
          <a:solidFill>
            <a:schemeClr val="bg1"/>
          </a:solidFill>
          <a:ln>
            <a:solidFill>
              <a:schemeClr val="accent1"/>
            </a:solidFill>
          </a:ln>
        </p:spPr>
        <p:txBody>
          <a:bodyPr wrap="square" rtlCol="0">
            <a:spAutoFit/>
          </a:bodyPr>
          <a:lstStyle/>
          <a:p>
            <a:r>
              <a:rPr lang="en-GB" sz="2400" dirty="0"/>
              <a:t>24%</a:t>
            </a:r>
          </a:p>
        </p:txBody>
      </p:sp>
      <p:sp>
        <p:nvSpPr>
          <p:cNvPr id="15" name="TextBox 14"/>
          <p:cNvSpPr txBox="1"/>
          <p:nvPr/>
        </p:nvSpPr>
        <p:spPr>
          <a:xfrm>
            <a:off x="2661973" y="4597897"/>
            <a:ext cx="1248139" cy="461665"/>
          </a:xfrm>
          <a:prstGeom prst="rect">
            <a:avLst/>
          </a:prstGeom>
          <a:solidFill>
            <a:schemeClr val="bg1"/>
          </a:solidFill>
          <a:ln>
            <a:solidFill>
              <a:schemeClr val="accent1"/>
            </a:solidFill>
          </a:ln>
        </p:spPr>
        <p:txBody>
          <a:bodyPr wrap="square" rtlCol="0">
            <a:spAutoFit/>
          </a:bodyPr>
          <a:lstStyle/>
          <a:p>
            <a:r>
              <a:rPr lang="en-GB" sz="2400" dirty="0"/>
              <a:t>27%</a:t>
            </a:r>
          </a:p>
        </p:txBody>
      </p:sp>
      <p:sp>
        <p:nvSpPr>
          <p:cNvPr id="16" name="TextBox 15"/>
          <p:cNvSpPr txBox="1"/>
          <p:nvPr/>
        </p:nvSpPr>
        <p:spPr>
          <a:xfrm>
            <a:off x="4045001" y="4860534"/>
            <a:ext cx="1248139" cy="461665"/>
          </a:xfrm>
          <a:prstGeom prst="rect">
            <a:avLst/>
          </a:prstGeom>
          <a:solidFill>
            <a:schemeClr val="bg1"/>
          </a:solidFill>
          <a:ln>
            <a:solidFill>
              <a:schemeClr val="accent1"/>
            </a:solidFill>
          </a:ln>
        </p:spPr>
        <p:txBody>
          <a:bodyPr wrap="square" rtlCol="0">
            <a:spAutoFit/>
          </a:bodyPr>
          <a:lstStyle/>
          <a:p>
            <a:r>
              <a:rPr lang="en-GB" sz="2400" dirty="0"/>
              <a:t>2.9%</a:t>
            </a:r>
          </a:p>
        </p:txBody>
      </p:sp>
      <p:sp>
        <p:nvSpPr>
          <p:cNvPr id="17" name="TextBox 16"/>
          <p:cNvSpPr txBox="1"/>
          <p:nvPr/>
        </p:nvSpPr>
        <p:spPr>
          <a:xfrm>
            <a:off x="4667019" y="4413232"/>
            <a:ext cx="1248139" cy="461665"/>
          </a:xfrm>
          <a:prstGeom prst="rect">
            <a:avLst/>
          </a:prstGeom>
          <a:solidFill>
            <a:schemeClr val="bg1"/>
          </a:solidFill>
          <a:ln>
            <a:solidFill>
              <a:schemeClr val="accent1"/>
            </a:solidFill>
          </a:ln>
        </p:spPr>
        <p:txBody>
          <a:bodyPr wrap="square" rtlCol="0">
            <a:spAutoFit/>
          </a:bodyPr>
          <a:lstStyle/>
          <a:p>
            <a:r>
              <a:rPr lang="en-GB" sz="2400" dirty="0"/>
              <a:t>25%</a:t>
            </a:r>
          </a:p>
        </p:txBody>
      </p:sp>
      <p:sp>
        <p:nvSpPr>
          <p:cNvPr id="18" name="TextBox 17"/>
          <p:cNvSpPr txBox="1"/>
          <p:nvPr/>
        </p:nvSpPr>
        <p:spPr>
          <a:xfrm>
            <a:off x="9360363" y="4077073"/>
            <a:ext cx="1248139" cy="461665"/>
          </a:xfrm>
          <a:prstGeom prst="rect">
            <a:avLst/>
          </a:prstGeom>
          <a:solidFill>
            <a:schemeClr val="bg1"/>
          </a:solidFill>
          <a:ln>
            <a:solidFill>
              <a:schemeClr val="accent1"/>
            </a:solidFill>
          </a:ln>
        </p:spPr>
        <p:txBody>
          <a:bodyPr wrap="square" rtlCol="0">
            <a:spAutoFit/>
          </a:bodyPr>
          <a:lstStyle/>
          <a:p>
            <a:r>
              <a:rPr lang="en-GB" sz="2400" dirty="0"/>
              <a:t>8.0%</a:t>
            </a:r>
          </a:p>
        </p:txBody>
      </p:sp>
      <p:grpSp>
        <p:nvGrpSpPr>
          <p:cNvPr id="41" name="Group 40"/>
          <p:cNvGrpSpPr/>
          <p:nvPr/>
        </p:nvGrpSpPr>
        <p:grpSpPr>
          <a:xfrm>
            <a:off x="623394" y="1196752"/>
            <a:ext cx="11112284" cy="4824536"/>
            <a:chOff x="395536" y="1124744"/>
            <a:chExt cx="8334213" cy="4824536"/>
          </a:xfrm>
        </p:grpSpPr>
        <p:pic>
          <p:nvPicPr>
            <p:cNvPr id="4" name="Picture 3" descr="mm_survey_map.png"/>
            <p:cNvPicPr>
              <a:picLocks noChangeAspect="1"/>
            </p:cNvPicPr>
            <p:nvPr/>
          </p:nvPicPr>
          <p:blipFill>
            <a:blip r:embed="rId3" cstate="print">
              <a:lum/>
            </a:blip>
            <a:stretch>
              <a:fillRect/>
            </a:stretch>
          </p:blipFill>
          <p:spPr>
            <a:xfrm>
              <a:off x="395536" y="1124744"/>
              <a:ext cx="8334213" cy="4824536"/>
            </a:xfrm>
            <a:prstGeom prst="rect">
              <a:avLst/>
            </a:prstGeom>
            <a:noFill/>
            <a:ln>
              <a:noFill/>
            </a:ln>
          </p:spPr>
        </p:pic>
        <p:cxnSp>
          <p:nvCxnSpPr>
            <p:cNvPr id="20" name="Straight Connector 19"/>
            <p:cNvCxnSpPr/>
            <p:nvPr/>
          </p:nvCxnSpPr>
          <p:spPr>
            <a:xfrm flipH="1">
              <a:off x="6804248" y="3645024"/>
              <a:ext cx="612068" cy="28803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796408" y="2060848"/>
              <a:ext cx="2194505" cy="201622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319972" y="2095159"/>
              <a:ext cx="1188132" cy="183789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618656" y="2095159"/>
              <a:ext cx="701316" cy="190990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026" idx="2"/>
            </p:cNvCxnSpPr>
            <p:nvPr/>
          </p:nvCxnSpPr>
          <p:spPr>
            <a:xfrm flipH="1">
              <a:off x="2666495" y="1647339"/>
              <a:ext cx="3134" cy="209046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028" idx="2"/>
            </p:cNvCxnSpPr>
            <p:nvPr/>
          </p:nvCxnSpPr>
          <p:spPr>
            <a:xfrm>
              <a:off x="1788410" y="3346876"/>
              <a:ext cx="119294" cy="73019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39552" y="1719347"/>
              <a:ext cx="530137" cy="2033689"/>
            </a:xfrm>
            <a:prstGeom prst="line">
              <a:avLst/>
            </a:prstGeom>
            <a:ln w="25400"/>
          </p:spPr>
          <p:style>
            <a:lnRef idx="1">
              <a:schemeClr val="accent1"/>
            </a:lnRef>
            <a:fillRef idx="0">
              <a:schemeClr val="accent1"/>
            </a:fillRef>
            <a:effectRef idx="0">
              <a:schemeClr val="accent1"/>
            </a:effectRef>
            <a:fontRef idx="minor">
              <a:schemeClr val="tx1"/>
            </a:fontRef>
          </p:style>
        </p:cxn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3606" y="116633"/>
            <a:ext cx="2223821" cy="1602715"/>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05" y="188641"/>
            <a:ext cx="2229612" cy="1602715"/>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1479" y="1844825"/>
            <a:ext cx="2178159" cy="1574060"/>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0315" y="620690"/>
            <a:ext cx="2145792" cy="1546479"/>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2119" y="620690"/>
            <a:ext cx="2151380" cy="1546479"/>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17230" y="663173"/>
            <a:ext cx="2151380" cy="1550671"/>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85873" y="2325634"/>
            <a:ext cx="2151380" cy="1550671"/>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705" y="5594783"/>
            <a:ext cx="11809312" cy="1477328"/>
          </a:xfrm>
          <a:prstGeom prst="rect">
            <a:avLst/>
          </a:prstGeom>
          <a:noFill/>
        </p:spPr>
        <p:txBody>
          <a:bodyPr wrap="square" rtlCol="0">
            <a:spAutoFit/>
          </a:bodyPr>
          <a:lstStyle/>
          <a:p>
            <a:r>
              <a:rPr lang="en-GB" sz="1600" dirty="0"/>
              <a:t>Prevalence of molecular markers of resistance to SMC drugs in the 10-30 age group. </a:t>
            </a:r>
          </a:p>
          <a:p>
            <a:r>
              <a:rPr lang="en-GB" sz="1600" b="1" dirty="0"/>
              <a:t>Amodiaquine resistance</a:t>
            </a:r>
            <a:r>
              <a:rPr lang="en-GB" sz="1600" dirty="0"/>
              <a:t> (prevalence of the combination </a:t>
            </a:r>
            <a:r>
              <a:rPr lang="en-GB" sz="1600" i="1" dirty="0"/>
              <a:t>pfcrt</a:t>
            </a:r>
            <a:r>
              <a:rPr lang="en-GB" sz="1600" dirty="0"/>
              <a:t>-CVIET+</a:t>
            </a:r>
            <a:r>
              <a:rPr lang="en-GB" sz="1600" i="1" dirty="0"/>
              <a:t>pfmdr1</a:t>
            </a:r>
            <a:r>
              <a:rPr lang="en-GB" sz="1600" dirty="0"/>
              <a:t>-86Y+</a:t>
            </a:r>
            <a:r>
              <a:rPr lang="en-GB" sz="1600" i="1" dirty="0"/>
              <a:t>pfmdr1</a:t>
            </a:r>
            <a:r>
              <a:rPr lang="en-GB" sz="1600" dirty="0"/>
              <a:t>-184Y), </a:t>
            </a:r>
          </a:p>
          <a:p>
            <a:r>
              <a:rPr lang="en-GB" sz="1600" dirty="0"/>
              <a:t>and </a:t>
            </a:r>
            <a:r>
              <a:rPr lang="en-GB" sz="1600" b="1" dirty="0"/>
              <a:t>SP resistance </a:t>
            </a:r>
            <a:r>
              <a:rPr lang="en-GB" sz="1600" dirty="0"/>
              <a:t>(prevalence of the mutation </a:t>
            </a:r>
            <a:r>
              <a:rPr lang="en-GB" sz="1600" i="1" dirty="0"/>
              <a:t>pfdhps</a:t>
            </a:r>
            <a:r>
              <a:rPr lang="en-GB" sz="1600" dirty="0"/>
              <a:t>-540E). </a:t>
            </a:r>
          </a:p>
          <a:p>
            <a:r>
              <a:rPr lang="en-GB" b="1" dirty="0"/>
              <a:t>Key markers uncommon but clear evidence of increase in markers of SP resistance.</a:t>
            </a:r>
          </a:p>
          <a:p>
            <a:endParaRPr lang="en-GB" sz="2400" dirty="0"/>
          </a:p>
        </p:txBody>
      </p:sp>
      <p:pic>
        <p:nvPicPr>
          <p:cNvPr id="6" name="Picture 5">
            <a:extLst>
              <a:ext uri="{FF2B5EF4-FFF2-40B4-BE49-F238E27FC236}">
                <a16:creationId xmlns:a16="http://schemas.microsoft.com/office/drawing/2014/main" id="{1C74A80A-A4CC-44F5-98EF-D2442BA741E7}"/>
              </a:ext>
            </a:extLst>
          </p:cNvPr>
          <p:cNvPicPr>
            <a:picLocks noChangeAspect="1"/>
          </p:cNvPicPr>
          <p:nvPr/>
        </p:nvPicPr>
        <p:blipFill>
          <a:blip r:embed="rId11"/>
          <a:stretch>
            <a:fillRect/>
          </a:stretch>
        </p:blipFill>
        <p:spPr>
          <a:xfrm>
            <a:off x="47329" y="175049"/>
            <a:ext cx="2242364" cy="1616079"/>
          </a:xfrm>
          <a:prstGeom prst="rect">
            <a:avLst/>
          </a:prstGeom>
        </p:spPr>
      </p:pic>
      <p:pic>
        <p:nvPicPr>
          <p:cNvPr id="7" name="Picture 6">
            <a:extLst>
              <a:ext uri="{FF2B5EF4-FFF2-40B4-BE49-F238E27FC236}">
                <a16:creationId xmlns:a16="http://schemas.microsoft.com/office/drawing/2014/main" id="{7CB01511-BFB7-4296-BB59-950CBBAC7362}"/>
              </a:ext>
            </a:extLst>
          </p:cNvPr>
          <p:cNvPicPr>
            <a:picLocks noChangeAspect="1"/>
          </p:cNvPicPr>
          <p:nvPr/>
        </p:nvPicPr>
        <p:blipFill>
          <a:blip r:embed="rId12"/>
          <a:stretch>
            <a:fillRect/>
          </a:stretch>
        </p:blipFill>
        <p:spPr>
          <a:xfrm>
            <a:off x="1386666" y="1844676"/>
            <a:ext cx="2223821" cy="1602715"/>
          </a:xfrm>
          <a:prstGeom prst="rect">
            <a:avLst/>
          </a:prstGeom>
        </p:spPr>
      </p:pic>
      <p:pic>
        <p:nvPicPr>
          <p:cNvPr id="8" name="Picture 7">
            <a:extLst>
              <a:ext uri="{FF2B5EF4-FFF2-40B4-BE49-F238E27FC236}">
                <a16:creationId xmlns:a16="http://schemas.microsoft.com/office/drawing/2014/main" id="{3FFB3D03-D118-4132-8ABA-7047627CB669}"/>
              </a:ext>
            </a:extLst>
          </p:cNvPr>
          <p:cNvPicPr>
            <a:picLocks noChangeAspect="1"/>
          </p:cNvPicPr>
          <p:nvPr/>
        </p:nvPicPr>
        <p:blipFill>
          <a:blip r:embed="rId13"/>
          <a:stretch>
            <a:fillRect/>
          </a:stretch>
        </p:blipFill>
        <p:spPr>
          <a:xfrm>
            <a:off x="2540367" y="119768"/>
            <a:ext cx="2223821" cy="1602715"/>
          </a:xfrm>
          <a:prstGeom prst="rect">
            <a:avLst/>
          </a:prstGeom>
        </p:spPr>
      </p:pic>
      <p:pic>
        <p:nvPicPr>
          <p:cNvPr id="9" name="Picture 8">
            <a:extLst>
              <a:ext uri="{FF2B5EF4-FFF2-40B4-BE49-F238E27FC236}">
                <a16:creationId xmlns:a16="http://schemas.microsoft.com/office/drawing/2014/main" id="{3A1ADCF5-DCE0-4D77-92F5-81694B5984AB}"/>
              </a:ext>
            </a:extLst>
          </p:cNvPr>
          <p:cNvPicPr>
            <a:picLocks noChangeAspect="1"/>
          </p:cNvPicPr>
          <p:nvPr/>
        </p:nvPicPr>
        <p:blipFill>
          <a:blip r:embed="rId14"/>
          <a:stretch>
            <a:fillRect/>
          </a:stretch>
        </p:blipFill>
        <p:spPr>
          <a:xfrm>
            <a:off x="4880291" y="609403"/>
            <a:ext cx="2223821" cy="1602715"/>
          </a:xfrm>
          <a:prstGeom prst="rect">
            <a:avLst/>
          </a:prstGeom>
        </p:spPr>
      </p:pic>
      <p:pic>
        <p:nvPicPr>
          <p:cNvPr id="10" name="Picture 9">
            <a:extLst>
              <a:ext uri="{FF2B5EF4-FFF2-40B4-BE49-F238E27FC236}">
                <a16:creationId xmlns:a16="http://schemas.microsoft.com/office/drawing/2014/main" id="{B2D4D51F-2BE4-4512-97A3-D0419D43B054}"/>
              </a:ext>
            </a:extLst>
          </p:cNvPr>
          <p:cNvPicPr>
            <a:picLocks noChangeAspect="1"/>
          </p:cNvPicPr>
          <p:nvPr/>
        </p:nvPicPr>
        <p:blipFill>
          <a:blip r:embed="rId15"/>
          <a:stretch>
            <a:fillRect/>
          </a:stretch>
        </p:blipFill>
        <p:spPr>
          <a:xfrm>
            <a:off x="7133522" y="611640"/>
            <a:ext cx="2223821" cy="1602715"/>
          </a:xfrm>
          <a:prstGeom prst="rect">
            <a:avLst/>
          </a:prstGeom>
        </p:spPr>
      </p:pic>
      <p:pic>
        <p:nvPicPr>
          <p:cNvPr id="11" name="Picture 10">
            <a:extLst>
              <a:ext uri="{FF2B5EF4-FFF2-40B4-BE49-F238E27FC236}">
                <a16:creationId xmlns:a16="http://schemas.microsoft.com/office/drawing/2014/main" id="{2B970DC7-7A51-4506-AB57-AC9BAC9D99E9}"/>
              </a:ext>
            </a:extLst>
          </p:cNvPr>
          <p:cNvPicPr>
            <a:picLocks noChangeAspect="1"/>
          </p:cNvPicPr>
          <p:nvPr/>
        </p:nvPicPr>
        <p:blipFill>
          <a:blip r:embed="rId16"/>
          <a:stretch>
            <a:fillRect/>
          </a:stretch>
        </p:blipFill>
        <p:spPr>
          <a:xfrm>
            <a:off x="9404356" y="645496"/>
            <a:ext cx="2223821" cy="1602715"/>
          </a:xfrm>
          <a:prstGeom prst="rect">
            <a:avLst/>
          </a:prstGeom>
        </p:spPr>
      </p:pic>
      <p:pic>
        <p:nvPicPr>
          <p:cNvPr id="12" name="Picture 11">
            <a:extLst>
              <a:ext uri="{FF2B5EF4-FFF2-40B4-BE49-F238E27FC236}">
                <a16:creationId xmlns:a16="http://schemas.microsoft.com/office/drawing/2014/main" id="{F7B0E0D7-FB6F-475D-BCF1-170D6C8E09A2}"/>
              </a:ext>
            </a:extLst>
          </p:cNvPr>
          <p:cNvPicPr>
            <a:picLocks noChangeAspect="1"/>
          </p:cNvPicPr>
          <p:nvPr/>
        </p:nvPicPr>
        <p:blipFill>
          <a:blip r:embed="rId17"/>
          <a:stretch>
            <a:fillRect/>
          </a:stretch>
        </p:blipFill>
        <p:spPr>
          <a:xfrm>
            <a:off x="9958348" y="2310068"/>
            <a:ext cx="2223821" cy="1602715"/>
          </a:xfrm>
          <a:prstGeom prst="rect">
            <a:avLst/>
          </a:prstGeom>
        </p:spPr>
      </p:pic>
      <p:sp>
        <p:nvSpPr>
          <p:cNvPr id="19" name="Rectangle 18">
            <a:extLst>
              <a:ext uri="{FF2B5EF4-FFF2-40B4-BE49-F238E27FC236}">
                <a16:creationId xmlns:a16="http://schemas.microsoft.com/office/drawing/2014/main" id="{1637EEF0-BC48-48B5-9297-C77D53030E12}"/>
              </a:ext>
            </a:extLst>
          </p:cNvPr>
          <p:cNvSpPr/>
          <p:nvPr/>
        </p:nvSpPr>
        <p:spPr>
          <a:xfrm>
            <a:off x="276240" y="4734992"/>
            <a:ext cx="703123" cy="18996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7" name="Rectangle 36">
            <a:extLst>
              <a:ext uri="{FF2B5EF4-FFF2-40B4-BE49-F238E27FC236}">
                <a16:creationId xmlns:a16="http://schemas.microsoft.com/office/drawing/2014/main" id="{1400F046-8ECE-48BA-AD03-F117A3EE65DD}"/>
              </a:ext>
            </a:extLst>
          </p:cNvPr>
          <p:cNvSpPr/>
          <p:nvPr/>
        </p:nvSpPr>
        <p:spPr>
          <a:xfrm>
            <a:off x="264527" y="5089402"/>
            <a:ext cx="703123" cy="189964"/>
          </a:xfrm>
          <a:prstGeom prst="rect">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2" name="TextBox 21">
            <a:extLst>
              <a:ext uri="{FF2B5EF4-FFF2-40B4-BE49-F238E27FC236}">
                <a16:creationId xmlns:a16="http://schemas.microsoft.com/office/drawing/2014/main" id="{7B3F2D0C-3ED1-46EB-8644-5D32C971BBC5}"/>
              </a:ext>
            </a:extLst>
          </p:cNvPr>
          <p:cNvSpPr txBox="1"/>
          <p:nvPr/>
        </p:nvSpPr>
        <p:spPr>
          <a:xfrm>
            <a:off x="995198" y="4584344"/>
            <a:ext cx="1117353" cy="830997"/>
          </a:xfrm>
          <a:prstGeom prst="rect">
            <a:avLst/>
          </a:prstGeom>
          <a:noFill/>
        </p:spPr>
        <p:txBody>
          <a:bodyPr wrap="square" rtlCol="0">
            <a:spAutoFit/>
          </a:bodyPr>
          <a:lstStyle/>
          <a:p>
            <a:r>
              <a:rPr lang="en-GB" sz="2400" dirty="0"/>
              <a:t>2016</a:t>
            </a:r>
          </a:p>
          <a:p>
            <a:r>
              <a:rPr lang="en-GB" sz="2400" dirty="0"/>
              <a:t>2018</a:t>
            </a:r>
          </a:p>
        </p:txBody>
      </p:sp>
      <p:pic>
        <p:nvPicPr>
          <p:cNvPr id="8194"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344787" y="4652421"/>
            <a:ext cx="2223821" cy="2136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9985872" y="4773149"/>
            <a:ext cx="1486725" cy="666977"/>
          </a:xfrm>
          <a:prstGeom prst="rect">
            <a:avLst/>
          </a:prstGeom>
          <a:noFill/>
        </p:spPr>
        <p:txBody>
          <a:bodyPr wrap="square" rtlCol="0">
            <a:spAutoFit/>
          </a:bodyPr>
          <a:lstStyle/>
          <a:p>
            <a:pPr algn="ctr"/>
            <a:r>
              <a:rPr lang="en-GB" sz="1867" b="1" dirty="0"/>
              <a:t>All countries combined</a:t>
            </a:r>
          </a:p>
        </p:txBody>
      </p:sp>
      <p:sp>
        <p:nvSpPr>
          <p:cNvPr id="40" name="TextBox 39">
            <a:extLst>
              <a:ext uri="{FF2B5EF4-FFF2-40B4-BE49-F238E27FC236}">
                <a16:creationId xmlns:a16="http://schemas.microsoft.com/office/drawing/2014/main" id="{C6783A62-232F-4680-AFBE-D4701A3D92BD}"/>
              </a:ext>
            </a:extLst>
          </p:cNvPr>
          <p:cNvSpPr txBox="1"/>
          <p:nvPr/>
        </p:nvSpPr>
        <p:spPr>
          <a:xfrm>
            <a:off x="6086169" y="70629"/>
            <a:ext cx="6096000" cy="369332"/>
          </a:xfrm>
          <a:prstGeom prst="rect">
            <a:avLst/>
          </a:prstGeom>
          <a:noFill/>
        </p:spPr>
        <p:txBody>
          <a:bodyPr wrap="square">
            <a:spAutoFit/>
          </a:bodyPr>
          <a:lstStyle/>
          <a:p>
            <a:r>
              <a:rPr lang="en-GB" b="0" i="0" u="none" strike="noStrike" baseline="0" dirty="0">
                <a:solidFill>
                  <a:srgbClr val="000000"/>
                </a:solidFill>
                <a:latin typeface="Shaker 2 Lancet"/>
              </a:rPr>
              <a:t>ACCESS-SMC partnership (2020) </a:t>
            </a:r>
            <a:r>
              <a:rPr lang="en-GB" b="1" i="1" u="none" strike="noStrike" baseline="0" dirty="0">
                <a:solidFill>
                  <a:srgbClr val="000000"/>
                </a:solidFill>
                <a:latin typeface="Shaker 2 Lancet"/>
              </a:rPr>
              <a:t>Lancet </a:t>
            </a:r>
            <a:r>
              <a:rPr lang="en-GB" b="1" i="0" u="none" strike="noStrike" baseline="0" dirty="0">
                <a:solidFill>
                  <a:srgbClr val="000000"/>
                </a:solidFill>
                <a:latin typeface="Shaker 2 Lancet"/>
              </a:rPr>
              <a:t>396: 1829–40 </a:t>
            </a:r>
            <a:endParaRPr lang="en-GB" dirty="0"/>
          </a:p>
        </p:txBody>
      </p:sp>
    </p:spTree>
    <p:extLst>
      <p:ext uri="{BB962C8B-B14F-4D97-AF65-F5344CB8AC3E}">
        <p14:creationId xmlns:p14="http://schemas.microsoft.com/office/powerpoint/2010/main" val="1894008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2836" y="2551112"/>
            <a:ext cx="4543425" cy="1325563"/>
          </a:xfrm>
        </p:spPr>
        <p:txBody>
          <a:bodyPr>
            <a:noAutofit/>
          </a:bodyPr>
          <a:lstStyle/>
          <a:p>
            <a:r>
              <a:rPr lang="en-US" sz="2800" dirty="0"/>
              <a:t>SMC with SP+AQ provides a high degree of protection for about 28 days</a:t>
            </a:r>
            <a:br>
              <a:rPr lang="en-US" sz="2800" dirty="0"/>
            </a:br>
            <a:br>
              <a:rPr lang="en-US" sz="2800" dirty="0"/>
            </a:br>
            <a:r>
              <a:rPr lang="en-US" sz="2800" dirty="0"/>
              <a:t>Resistance, when it appears, is likely to manifest as a shortening of the duration of protection</a:t>
            </a:r>
            <a:endParaRPr lang="en-GB" sz="2800" dirty="0"/>
          </a:p>
        </p:txBody>
      </p:sp>
      <p:sp>
        <p:nvSpPr>
          <p:cNvPr id="3" name="Content Placeholder 2"/>
          <p:cNvSpPr>
            <a:spLocks noGrp="1"/>
          </p:cNvSpPr>
          <p:nvPr>
            <p:ph idx="1"/>
          </p:nvPr>
        </p:nvSpPr>
        <p:spPr/>
        <p:txBody>
          <a:bodyPr/>
          <a:lstStyle/>
          <a:p>
            <a:r>
              <a:rPr lang="en-US" dirty="0"/>
              <a:t>#</a:t>
            </a:r>
            <a:endParaRPr lang="en-GB"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8393"/>
            <a:ext cx="7086599" cy="4719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7442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ED36A-41CF-4A2D-A1EA-F4DBD7E4A02A}"/>
              </a:ext>
            </a:extLst>
          </p:cNvPr>
          <p:cNvSpPr>
            <a:spLocks noGrp="1"/>
          </p:cNvSpPr>
          <p:nvPr>
            <p:ph type="title"/>
          </p:nvPr>
        </p:nvSpPr>
        <p:spPr>
          <a:xfrm>
            <a:off x="7927693" y="1349777"/>
            <a:ext cx="4148138" cy="4419600"/>
          </a:xfrm>
        </p:spPr>
        <p:txBody>
          <a:bodyPr>
            <a:noAutofit/>
          </a:bodyPr>
          <a:lstStyle/>
          <a:p>
            <a:r>
              <a:rPr lang="en-US" sz="2400" dirty="0"/>
              <a:t>Infection can occur when  the drug concentration falls below the Minimum Inhibitory Concentration (MIC)</a:t>
            </a:r>
            <a:br>
              <a:rPr lang="en-US" sz="2400" dirty="0"/>
            </a:br>
            <a:br>
              <a:rPr lang="en-US" sz="2400" dirty="0"/>
            </a:br>
            <a:r>
              <a:rPr lang="en-US" sz="2400" dirty="0"/>
              <a:t>Resistance </a:t>
            </a:r>
            <a:r>
              <a:rPr lang="en-US" sz="2400" b="1" i="1" dirty="0"/>
              <a:t>increases</a:t>
            </a:r>
            <a:r>
              <a:rPr lang="en-US" sz="2400" dirty="0"/>
              <a:t> the MIC and </a:t>
            </a:r>
            <a:r>
              <a:rPr lang="en-US" sz="2400" b="1" i="1" dirty="0"/>
              <a:t>shortens</a:t>
            </a:r>
            <a:r>
              <a:rPr lang="en-US" sz="2400" dirty="0"/>
              <a:t> the duration of prophylaxis</a:t>
            </a:r>
            <a:br>
              <a:rPr lang="en-US" sz="2400" dirty="0"/>
            </a:br>
            <a:br>
              <a:rPr lang="en-US" sz="2400" dirty="0"/>
            </a:br>
            <a:r>
              <a:rPr lang="en-US" sz="2400" dirty="0"/>
              <a:t>Drugs with a long, flat tail to the concentration curve (e.g. piperaquine) will exhibit more rapid shortening of prophylaxis.</a:t>
            </a:r>
            <a:br>
              <a:rPr lang="en-US" sz="2400" dirty="0"/>
            </a:br>
            <a:br>
              <a:rPr lang="en-US" sz="2400" dirty="0"/>
            </a:br>
            <a:endParaRPr lang="en-GB" sz="2400" dirty="0"/>
          </a:p>
        </p:txBody>
      </p:sp>
      <p:pic>
        <p:nvPicPr>
          <p:cNvPr id="4" name="Picture 3">
            <a:extLst>
              <a:ext uri="{FF2B5EF4-FFF2-40B4-BE49-F238E27FC236}">
                <a16:creationId xmlns:a16="http://schemas.microsoft.com/office/drawing/2014/main" id="{BF274B5C-9719-4CCE-9B2A-5653E1B69252}"/>
              </a:ext>
            </a:extLst>
          </p:cNvPr>
          <p:cNvPicPr>
            <a:picLocks noChangeAspect="1"/>
          </p:cNvPicPr>
          <p:nvPr/>
        </p:nvPicPr>
        <p:blipFill>
          <a:blip r:embed="rId3"/>
          <a:stretch>
            <a:fillRect/>
          </a:stretch>
        </p:blipFill>
        <p:spPr>
          <a:xfrm>
            <a:off x="1019176" y="1234298"/>
            <a:ext cx="6557962" cy="5162517"/>
          </a:xfrm>
          <a:prstGeom prst="rect">
            <a:avLst/>
          </a:prstGeom>
        </p:spPr>
      </p:pic>
    </p:spTree>
    <p:extLst>
      <p:ext uri="{BB962C8B-B14F-4D97-AF65-F5344CB8AC3E}">
        <p14:creationId xmlns:p14="http://schemas.microsoft.com/office/powerpoint/2010/main" val="660113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78D5-BEEA-495C-8E6D-8B4DFBF5C7CA}"/>
              </a:ext>
            </a:extLst>
          </p:cNvPr>
          <p:cNvSpPr>
            <a:spLocks noGrp="1"/>
          </p:cNvSpPr>
          <p:nvPr>
            <p:ph type="title"/>
          </p:nvPr>
        </p:nvSpPr>
        <p:spPr>
          <a:xfrm>
            <a:off x="838200" y="198437"/>
            <a:ext cx="10515600" cy="1325563"/>
          </a:xfrm>
        </p:spPr>
        <p:txBody>
          <a:bodyPr>
            <a:normAutofit/>
          </a:bodyPr>
          <a:lstStyle/>
          <a:p>
            <a:r>
              <a:rPr lang="en-US" sz="3600" dirty="0"/>
              <a:t>Methods of measuring effectiveness of SMC drugs:</a:t>
            </a:r>
            <a:endParaRPr lang="en-GB" sz="3600" dirty="0"/>
          </a:p>
        </p:txBody>
      </p:sp>
      <p:sp>
        <p:nvSpPr>
          <p:cNvPr id="3" name="Content Placeholder 2">
            <a:extLst>
              <a:ext uri="{FF2B5EF4-FFF2-40B4-BE49-F238E27FC236}">
                <a16:creationId xmlns:a16="http://schemas.microsoft.com/office/drawing/2014/main" id="{5764DD33-EF82-4ED0-81A1-683D29854956}"/>
              </a:ext>
            </a:extLst>
          </p:cNvPr>
          <p:cNvSpPr>
            <a:spLocks noGrp="1"/>
          </p:cNvSpPr>
          <p:nvPr>
            <p:ph idx="1"/>
          </p:nvPr>
        </p:nvSpPr>
        <p:spPr>
          <a:xfrm>
            <a:off x="838200" y="1825625"/>
            <a:ext cx="10934700" cy="4351338"/>
          </a:xfrm>
        </p:spPr>
        <p:txBody>
          <a:bodyPr>
            <a:normAutofit/>
          </a:bodyPr>
          <a:lstStyle/>
          <a:p>
            <a:pPr marL="0" indent="0">
              <a:buNone/>
            </a:pPr>
            <a:r>
              <a:rPr lang="en-US" sz="2400" dirty="0"/>
              <a:t>1. Randomized controlled trial </a:t>
            </a:r>
          </a:p>
          <a:p>
            <a:pPr marL="457200" lvl="1" indent="0">
              <a:buNone/>
            </a:pPr>
            <a:r>
              <a:rPr lang="en-US" sz="2000" dirty="0"/>
              <a:t>Estimates incidence rate ratio; measures % protection, profile (duration) of protection over time </a:t>
            </a:r>
          </a:p>
          <a:p>
            <a:pPr marL="0" indent="0">
              <a:buNone/>
            </a:pPr>
            <a:endParaRPr lang="en-US" sz="2400" dirty="0"/>
          </a:p>
          <a:p>
            <a:pPr marL="0" indent="0">
              <a:buNone/>
            </a:pPr>
            <a:r>
              <a:rPr lang="en-US" sz="2400" dirty="0"/>
              <a:t>2. Case control study </a:t>
            </a:r>
          </a:p>
          <a:p>
            <a:pPr marL="457200" lvl="1" indent="0">
              <a:buNone/>
            </a:pPr>
            <a:r>
              <a:rPr lang="en-US" sz="2000" dirty="0"/>
              <a:t>Estimates incidence rate ratio; measures % protection, profile (duration) of protection over time </a:t>
            </a:r>
          </a:p>
          <a:p>
            <a:pPr marL="0" indent="0">
              <a:buNone/>
            </a:pPr>
            <a:endParaRPr lang="en-US" sz="2400" dirty="0"/>
          </a:p>
          <a:p>
            <a:pPr marL="0" indent="0">
              <a:buNone/>
            </a:pPr>
            <a:r>
              <a:rPr lang="en-US" sz="2400" dirty="0"/>
              <a:t>3. Parasite clearance study </a:t>
            </a:r>
          </a:p>
          <a:p>
            <a:pPr marL="457200" lvl="1" indent="0">
              <a:buNone/>
            </a:pPr>
            <a:r>
              <a:rPr lang="en-US" sz="2000" dirty="0"/>
              <a:t>Measures ability of the drugs to clear </a:t>
            </a:r>
            <a:r>
              <a:rPr lang="en-US" sz="2000" dirty="0" err="1"/>
              <a:t>parasitaemia</a:t>
            </a:r>
            <a:r>
              <a:rPr lang="en-US" sz="2000" dirty="0"/>
              <a:t>, in children with asymptomatic infection</a:t>
            </a:r>
            <a:endParaRPr lang="en-GB" sz="2000" dirty="0"/>
          </a:p>
        </p:txBody>
      </p:sp>
    </p:spTree>
    <p:extLst>
      <p:ext uri="{BB962C8B-B14F-4D97-AF65-F5344CB8AC3E}">
        <p14:creationId xmlns:p14="http://schemas.microsoft.com/office/powerpoint/2010/main" val="2151556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SMC Efficacy: Case control studies</a:t>
            </a:r>
          </a:p>
        </p:txBody>
      </p:sp>
      <p:sp>
        <p:nvSpPr>
          <p:cNvPr id="3" name="Content Placeholder 2"/>
          <p:cNvSpPr>
            <a:spLocks noGrp="1"/>
          </p:cNvSpPr>
          <p:nvPr>
            <p:ph idx="1"/>
          </p:nvPr>
        </p:nvSpPr>
        <p:spPr>
          <a:xfrm>
            <a:off x="844705" y="1497483"/>
            <a:ext cx="5459858" cy="4890498"/>
          </a:xfrm>
        </p:spPr>
        <p:txBody>
          <a:bodyPr>
            <a:normAutofit fontScale="85000" lnSpcReduction="20000"/>
          </a:bodyPr>
          <a:lstStyle/>
          <a:p>
            <a:r>
              <a:rPr lang="en-GB" sz="2400" dirty="0"/>
              <a:t>Cases: children under 5yrs presenting at the clinic with fever and malaria (</a:t>
            </a:r>
            <a:r>
              <a:rPr lang="en-GB" sz="2400" i="1" dirty="0" err="1"/>
              <a:t>P.falciparum</a:t>
            </a:r>
            <a:r>
              <a:rPr lang="en-GB" sz="2400" dirty="0"/>
              <a:t>) infection confirmed by microscopy</a:t>
            </a:r>
          </a:p>
          <a:p>
            <a:endParaRPr lang="en-GB" sz="2400" dirty="0"/>
          </a:p>
          <a:p>
            <a:r>
              <a:rPr lang="en-GB" sz="2400" dirty="0"/>
              <a:t>Home visit to complete questionnaire and ask about SMC treatments</a:t>
            </a:r>
          </a:p>
          <a:p>
            <a:endParaRPr lang="en-GB" sz="2400" dirty="0"/>
          </a:p>
          <a:p>
            <a:r>
              <a:rPr lang="en-GB" sz="2400" dirty="0"/>
              <a:t>From the same neighbourhood, the same day, two control children recruited for each case</a:t>
            </a:r>
          </a:p>
          <a:p>
            <a:endParaRPr lang="en-GB" sz="2400" dirty="0"/>
          </a:p>
          <a:p>
            <a:r>
              <a:rPr lang="en-GB" sz="2400" dirty="0"/>
              <a:t>Dates of SMC treatments that year determined from SMC card, from caregiver recall, and from administration records</a:t>
            </a:r>
          </a:p>
          <a:p>
            <a:endParaRPr lang="en-GB" sz="2400" dirty="0"/>
          </a:p>
          <a:p>
            <a:r>
              <a:rPr lang="en-GB" sz="2400" dirty="0"/>
              <a:t>Information collected on potential confounders (e.g. </a:t>
            </a:r>
            <a:r>
              <a:rPr lang="en-GB" sz="2400" dirty="0" err="1"/>
              <a:t>bednet</a:t>
            </a:r>
            <a:r>
              <a:rPr lang="en-GB" sz="2400" dirty="0"/>
              <a:t> use, caregiver wealth and education)</a:t>
            </a:r>
          </a:p>
          <a:p>
            <a:endParaRPr lang="en-GB" sz="2400" dirty="0"/>
          </a:p>
          <a:p>
            <a:endParaRPr lang="en-GB" dirty="0"/>
          </a:p>
        </p:txBody>
      </p:sp>
      <p:sp>
        <p:nvSpPr>
          <p:cNvPr id="4" name="Slide Number Placeholder 3"/>
          <p:cNvSpPr>
            <a:spLocks noGrp="1"/>
          </p:cNvSpPr>
          <p:nvPr>
            <p:ph type="sldNum" sz="quarter" idx="12"/>
          </p:nvPr>
        </p:nvSpPr>
        <p:spPr/>
        <p:txBody>
          <a:bodyPr/>
          <a:lstStyle/>
          <a:p>
            <a:fld id="{EC09200B-BA92-429D-830C-B19BA8A7432B}" type="slidenum">
              <a:rPr lang="en-GB" smtClean="0"/>
              <a:t>8</a:t>
            </a:fld>
            <a:endParaRPr lang="en-GB"/>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2467" y="2631821"/>
            <a:ext cx="5410043" cy="3603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04413" y="2511011"/>
            <a:ext cx="2123470" cy="307777"/>
          </a:xfrm>
          <a:prstGeom prst="rect">
            <a:avLst/>
          </a:prstGeom>
          <a:solidFill>
            <a:schemeClr val="bg1"/>
          </a:solidFill>
          <a:ln w="50800">
            <a:solidFill>
              <a:schemeClr val="accent1"/>
            </a:solidFill>
          </a:ln>
        </p:spPr>
        <p:txBody>
          <a:bodyPr wrap="square" rtlCol="0">
            <a:spAutoFit/>
          </a:bodyPr>
          <a:lstStyle/>
          <a:p>
            <a:pPr algn="ctr"/>
            <a:r>
              <a:rPr lang="en-GB" sz="1400" b="1" dirty="0"/>
              <a:t>&lt;28 days</a:t>
            </a:r>
          </a:p>
        </p:txBody>
      </p:sp>
      <p:sp>
        <p:nvSpPr>
          <p:cNvPr id="7" name="TextBox 6"/>
          <p:cNvSpPr txBox="1"/>
          <p:nvPr/>
        </p:nvSpPr>
        <p:spPr>
          <a:xfrm>
            <a:off x="9758706" y="2511011"/>
            <a:ext cx="1048175" cy="307777"/>
          </a:xfrm>
          <a:prstGeom prst="rect">
            <a:avLst/>
          </a:prstGeom>
          <a:solidFill>
            <a:schemeClr val="bg1"/>
          </a:solidFill>
          <a:ln w="50800">
            <a:solidFill>
              <a:srgbClr val="00B0F0"/>
            </a:solidFill>
          </a:ln>
        </p:spPr>
        <p:txBody>
          <a:bodyPr wrap="square" rtlCol="0">
            <a:spAutoFit/>
          </a:bodyPr>
          <a:lstStyle/>
          <a:p>
            <a:pPr algn="ctr"/>
            <a:r>
              <a:rPr lang="en-GB" sz="1400" b="1" dirty="0"/>
              <a:t>29-41 days</a:t>
            </a:r>
          </a:p>
        </p:txBody>
      </p:sp>
      <p:sp>
        <p:nvSpPr>
          <p:cNvPr id="8" name="TextBox 7"/>
          <p:cNvSpPr txBox="1"/>
          <p:nvPr/>
        </p:nvSpPr>
        <p:spPr>
          <a:xfrm>
            <a:off x="10848663" y="2509522"/>
            <a:ext cx="1090806" cy="307777"/>
          </a:xfrm>
          <a:prstGeom prst="rect">
            <a:avLst/>
          </a:prstGeom>
          <a:solidFill>
            <a:schemeClr val="bg1"/>
          </a:solidFill>
          <a:ln w="50800">
            <a:solidFill>
              <a:schemeClr val="bg2"/>
            </a:solidFill>
          </a:ln>
        </p:spPr>
        <p:txBody>
          <a:bodyPr wrap="square" rtlCol="0">
            <a:spAutoFit/>
          </a:bodyPr>
          <a:lstStyle/>
          <a:p>
            <a:pPr algn="ctr"/>
            <a:r>
              <a:rPr lang="en-GB" sz="1400" b="1" dirty="0"/>
              <a:t>42+ days</a:t>
            </a:r>
          </a:p>
        </p:txBody>
      </p:sp>
      <p:sp>
        <p:nvSpPr>
          <p:cNvPr id="9" name="Rectangle 8"/>
          <p:cNvSpPr/>
          <p:nvPr/>
        </p:nvSpPr>
        <p:spPr>
          <a:xfrm>
            <a:off x="7604413" y="2844433"/>
            <a:ext cx="2144019" cy="2835668"/>
          </a:xfrm>
          <a:prstGeom prst="rect">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9770518" y="2842723"/>
            <a:ext cx="1036364" cy="2835668"/>
          </a:xfrm>
          <a:prstGeom prst="rect">
            <a:avLst/>
          </a:prstGeom>
          <a:solidFill>
            <a:srgbClr val="00B0F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0807602" y="2845239"/>
            <a:ext cx="1131867" cy="2835668"/>
          </a:xfrm>
          <a:prstGeom prst="rect">
            <a:avLst/>
          </a:prstGeom>
          <a:solidFill>
            <a:schemeClr val="bg2">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2"/>
          <p:cNvSpPr txBox="1">
            <a:spLocks/>
          </p:cNvSpPr>
          <p:nvPr/>
        </p:nvSpPr>
        <p:spPr>
          <a:xfrm>
            <a:off x="6524694" y="1224793"/>
            <a:ext cx="5459858" cy="107379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r>
              <a:rPr lang="en-GB" sz="3600" dirty="0"/>
              <a:t>Efficacy (% reduction in incidence) estimated &lt;28 days and 29-41 days after SMC, relative to no SMC or SMC more than 6 weeks ago</a:t>
            </a:r>
          </a:p>
          <a:p>
            <a:endParaRPr lang="en-GB" dirty="0"/>
          </a:p>
        </p:txBody>
      </p:sp>
    </p:spTree>
    <p:extLst>
      <p:ext uri="{BB962C8B-B14F-4D97-AF65-F5344CB8AC3E}">
        <p14:creationId xmlns:p14="http://schemas.microsoft.com/office/powerpoint/2010/main" val="393012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694" y="-111194"/>
            <a:ext cx="7827891" cy="1470025"/>
          </a:xfrm>
        </p:spPr>
        <p:txBody>
          <a:bodyPr>
            <a:normAutofit/>
          </a:bodyPr>
          <a:lstStyle/>
          <a:p>
            <a:r>
              <a:rPr lang="en-GB" sz="4800" dirty="0"/>
              <a:t>Efficacy: case-control method</a:t>
            </a:r>
          </a:p>
        </p:txBody>
      </p:sp>
      <p:pic>
        <p:nvPicPr>
          <p:cNvPr id="3" name="Picture 55" descr="simplified schematic of CCS.png"/>
          <p:cNvPicPr>
            <a:picLocks noChangeAspect="1"/>
          </p:cNvPicPr>
          <p:nvPr isPhoto="1"/>
        </p:nvPicPr>
        <p:blipFill>
          <a:blip r:embed="rId3" cstate="print">
            <a:extLst>
              <a:ext uri="{28A0092B-C50C-407E-A947-70E740481C1C}">
                <a14:useLocalDpi xmlns:a14="http://schemas.microsoft.com/office/drawing/2010/main" val="0"/>
              </a:ext>
            </a:extLst>
          </a:blip>
          <a:srcRect/>
          <a:stretch>
            <a:fillRect/>
          </a:stretch>
        </p:blipFill>
        <p:spPr bwMode="auto">
          <a:xfrm>
            <a:off x="6384032" y="2852936"/>
            <a:ext cx="5695529" cy="37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239350" y="1316766"/>
            <a:ext cx="5651268" cy="3657405"/>
            <a:chOff x="251520" y="1203598"/>
            <a:chExt cx="4814515" cy="3103094"/>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203598"/>
              <a:ext cx="4814515" cy="3103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563888" y="1563638"/>
              <a:ext cx="288032"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8" name="Picture 4" descr="C:\Users\Paul\AppData\Local\Microsoft\Windows\Temporary Internet Files\Content.IE5\IS0L363P\20171014_1351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3197" y="138463"/>
            <a:ext cx="4367808" cy="24568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24192" y="2216169"/>
            <a:ext cx="5568619" cy="369332"/>
          </a:xfrm>
          <a:prstGeom prst="rect">
            <a:avLst/>
          </a:prstGeom>
          <a:noFill/>
        </p:spPr>
        <p:txBody>
          <a:bodyPr wrap="square" lIns="121917" tIns="60958" rIns="121917" bIns="60958" rtlCol="0">
            <a:spAutoFit/>
          </a:bodyPr>
          <a:lstStyle/>
          <a:p>
            <a:r>
              <a:rPr lang="en-GB" sz="1600" dirty="0" err="1">
                <a:solidFill>
                  <a:schemeClr val="bg1"/>
                </a:solidFill>
              </a:rPr>
              <a:t>Hil</a:t>
            </a:r>
            <a:r>
              <a:rPr lang="en-GB" sz="1600" dirty="0" err="1">
                <a:solidFill>
                  <a:schemeClr val="bg1"/>
                </a:solidFill>
                <a:latin typeface="Calibri"/>
              </a:rPr>
              <a:t>é</a:t>
            </a:r>
            <a:r>
              <a:rPr lang="en-GB" sz="1600" dirty="0">
                <a:solidFill>
                  <a:schemeClr val="bg1"/>
                </a:solidFill>
              </a:rPr>
              <a:t> </a:t>
            </a:r>
            <a:r>
              <a:rPr lang="en-GB" sz="1600" dirty="0" err="1">
                <a:solidFill>
                  <a:schemeClr val="bg1"/>
                </a:solidFill>
              </a:rPr>
              <a:t>Hudjaj</a:t>
            </a:r>
            <a:r>
              <a:rPr lang="en-GB" sz="1600" dirty="0">
                <a:solidFill>
                  <a:schemeClr val="bg1"/>
                </a:solidFill>
              </a:rPr>
              <a:t> health centre, N’Djamena</a:t>
            </a:r>
          </a:p>
        </p:txBody>
      </p:sp>
      <p:sp>
        <p:nvSpPr>
          <p:cNvPr id="7" name="TextBox 6"/>
          <p:cNvSpPr txBox="1"/>
          <p:nvPr/>
        </p:nvSpPr>
        <p:spPr>
          <a:xfrm>
            <a:off x="239350" y="5157193"/>
            <a:ext cx="5952661" cy="1231102"/>
          </a:xfrm>
          <a:prstGeom prst="rect">
            <a:avLst/>
          </a:prstGeom>
          <a:noFill/>
        </p:spPr>
        <p:txBody>
          <a:bodyPr wrap="square" lIns="121917" tIns="60958" rIns="121917" bIns="60958" rtlCol="0">
            <a:spAutoFit/>
          </a:bodyPr>
          <a:lstStyle/>
          <a:p>
            <a:r>
              <a:rPr lang="en-GB" b="1" dirty="0">
                <a:latin typeface="Segoe Print" panose="02000600000000000000" pitchFamily="2" charset="0"/>
              </a:rPr>
              <a:t>Efficacy of monthly treatments:</a:t>
            </a:r>
          </a:p>
          <a:p>
            <a:r>
              <a:rPr lang="en-GB" dirty="0"/>
              <a:t>     </a:t>
            </a:r>
            <a:r>
              <a:rPr lang="en-GB" b="1" dirty="0"/>
              <a:t>89%</a:t>
            </a:r>
            <a:r>
              <a:rPr lang="en-GB" dirty="0"/>
              <a:t> (95%CI 78%,95%) up to 4 weeks</a:t>
            </a:r>
          </a:p>
          <a:p>
            <a:r>
              <a:rPr lang="en-GB" dirty="0"/>
              <a:t>     </a:t>
            </a:r>
            <a:r>
              <a:rPr lang="en-GB" b="1" dirty="0">
                <a:solidFill>
                  <a:schemeClr val="tx1">
                    <a:lumMod val="75000"/>
                    <a:lumOff val="25000"/>
                  </a:schemeClr>
                </a:solidFill>
              </a:rPr>
              <a:t>62%</a:t>
            </a:r>
            <a:r>
              <a:rPr lang="en-GB" dirty="0"/>
              <a:t> </a:t>
            </a:r>
            <a:r>
              <a:rPr lang="en-GB" dirty="0">
                <a:solidFill>
                  <a:schemeClr val="tx1">
                    <a:lumMod val="75000"/>
                    <a:lumOff val="25000"/>
                  </a:schemeClr>
                </a:solidFill>
              </a:rPr>
              <a:t>(95%CI 46%, 73%) in weeks 5-6</a:t>
            </a:r>
          </a:p>
          <a:p>
            <a:r>
              <a:rPr lang="en-GB" dirty="0"/>
              <a:t>     no protection after 6 weeks</a:t>
            </a:r>
          </a:p>
        </p:txBody>
      </p:sp>
    </p:spTree>
    <p:extLst>
      <p:ext uri="{BB962C8B-B14F-4D97-AF65-F5344CB8AC3E}">
        <p14:creationId xmlns:p14="http://schemas.microsoft.com/office/powerpoint/2010/main" val="213599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811</TotalTime>
  <Words>1672</Words>
  <Application>Microsoft Office PowerPoint</Application>
  <PresentationFormat>Grand écran</PresentationFormat>
  <Paragraphs>220</Paragraphs>
  <Slides>15</Slides>
  <Notes>8</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15</vt:i4>
      </vt:variant>
    </vt:vector>
  </HeadingPairs>
  <TitlesOfParts>
    <vt:vector size="27" baseType="lpstr">
      <vt:lpstr>Arial</vt:lpstr>
      <vt:lpstr>Calibri</vt:lpstr>
      <vt:lpstr>Calibri Light</vt:lpstr>
      <vt:lpstr>Calibri-Bold</vt:lpstr>
      <vt:lpstr>Cambria</vt:lpstr>
      <vt:lpstr>MinionPro-Bold</vt:lpstr>
      <vt:lpstr>MinionPro-It</vt:lpstr>
      <vt:lpstr>MinionPro-Regular</vt:lpstr>
      <vt:lpstr>PLBIserif-Medium</vt:lpstr>
      <vt:lpstr>Segoe Print</vt:lpstr>
      <vt:lpstr>Shaker 2 Lancet</vt:lpstr>
      <vt:lpstr>Office Theme</vt:lpstr>
      <vt:lpstr>Measuring effectiveness of SPAQ</vt:lpstr>
      <vt:lpstr>Présentation PowerPoint</vt:lpstr>
      <vt:lpstr>Surveys to monitor molecular markers of AQ and SP Resistance</vt:lpstr>
      <vt:lpstr>Présentation PowerPoint</vt:lpstr>
      <vt:lpstr>SMC with SP+AQ provides a high degree of protection for about 28 days  Resistance, when it appears, is likely to manifest as a shortening of the duration of protection</vt:lpstr>
      <vt:lpstr>Infection can occur when  the drug concentration falls below the Minimum Inhibitory Concentration (MIC)  Resistance increases the MIC and shortens the duration of prophylaxis  Drugs with a long, flat tail to the concentration curve (e.g. piperaquine) will exhibit more rapid shortening of prophylaxis.  </vt:lpstr>
      <vt:lpstr>Methods of measuring effectiveness of SMC drugs:</vt:lpstr>
      <vt:lpstr>SMC Efficacy: Case control studies</vt:lpstr>
      <vt:lpstr>Efficacy: case-control method</vt:lpstr>
      <vt:lpstr>Efficacy results</vt:lpstr>
      <vt:lpstr>In vivo treatment efficacy of SP + AQ during the AZ-SMC trial Project in Bougouni district, Mali</vt:lpstr>
      <vt:lpstr>28-day treatment efficacy protocol in children 7 to 63 months old in 2016 in Bougouni district, Mali   </vt:lpstr>
      <vt:lpstr>In vivo treatment efficacy of SP + AQ during the World Bank scale project in Kadiolo and Tominian districts in 2018 in Mali</vt:lpstr>
      <vt:lpstr>28-day treatment efficacy protocol in children&lt; 5 years old in 2018 in Kadiolo and Tominian district, Mali</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Milligan</dc:creator>
  <cp:lastModifiedBy>Issaka Sagara</cp:lastModifiedBy>
  <cp:revision>34</cp:revision>
  <dcterms:created xsi:type="dcterms:W3CDTF">2022-02-18T16:02:24Z</dcterms:created>
  <dcterms:modified xsi:type="dcterms:W3CDTF">2022-03-02T01:16:01Z</dcterms:modified>
</cp:coreProperties>
</file>