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997" r:id="rId2"/>
    <p:sldId id="1005" r:id="rId3"/>
    <p:sldId id="970" r:id="rId4"/>
    <p:sldId id="994" r:id="rId5"/>
    <p:sldId id="1003" r:id="rId6"/>
    <p:sldId id="1006" r:id="rId7"/>
    <p:sldId id="1007" r:id="rId8"/>
    <p:sldId id="1002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SMUSSEN, Charlotte" initials="RC" lastIdx="2" clrIdx="0">
    <p:extLst>
      <p:ext uri="{19B8F6BF-5375-455C-9EA6-DF929625EA0E}">
        <p15:presenceInfo xmlns:p15="http://schemas.microsoft.com/office/powerpoint/2012/main" userId="S::rasmussenc@who.int::a9473ad9-4280-45dc-a98e-34a4e785c6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EC9"/>
    <a:srgbClr val="323E4F"/>
    <a:srgbClr val="AFC1BB"/>
    <a:srgbClr val="8692A6"/>
    <a:srgbClr val="677D9D"/>
    <a:srgbClr val="51647F"/>
    <a:srgbClr val="ADBABF"/>
    <a:srgbClr val="9BAABF"/>
    <a:srgbClr val="9CB2AA"/>
    <a:srgbClr val="5068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7160" autoAdjust="0"/>
  </p:normalViewPr>
  <p:slideViewPr>
    <p:cSldViewPr snapToGrid="0">
      <p:cViewPr varScale="1">
        <p:scale>
          <a:sx n="119" d="100"/>
          <a:sy n="119" d="100"/>
        </p:scale>
        <p:origin x="1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14B1F-8498-419E-9F78-3961C464DBF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7E2C2C-CE61-4731-A587-6C5300397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661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7E2C2C-CE61-4731-A587-6C530039785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134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24714"/>
            <a:ext cx="12191999" cy="688271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2698" y="2795071"/>
            <a:ext cx="1267863" cy="1267863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8DD573B7-5AD6-44EA-9912-1D1AF766A561}"/>
              </a:ext>
            </a:extLst>
          </p:cNvPr>
          <p:cNvGrpSpPr/>
          <p:nvPr userDrawn="1"/>
        </p:nvGrpSpPr>
        <p:grpSpPr>
          <a:xfrm>
            <a:off x="2139710" y="5524500"/>
            <a:ext cx="6860892" cy="1206500"/>
            <a:chOff x="2893142" y="5524500"/>
            <a:chExt cx="6860892" cy="120650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1306" y="5658706"/>
              <a:ext cx="2582728" cy="790500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6841067" y="5524500"/>
              <a:ext cx="0" cy="120650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3142" y="5909652"/>
              <a:ext cx="3607315" cy="320955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5029" y="620688"/>
            <a:ext cx="10363200" cy="1030312"/>
          </a:xfrm>
          <a:prstGeom prst="rect">
            <a:avLst/>
          </a:prstGeom>
        </p:spPr>
        <p:txBody>
          <a:bodyPr anchor="ctr" anchorCtr="0"/>
          <a:lstStyle>
            <a:lvl1pPr marL="0" algn="ctr" defTabSz="914400" rtl="0" eaLnBrk="1" latinLnBrk="0" hangingPunct="1">
              <a:defRPr lang="en-GB" sz="3600" b="1" kern="1200" dirty="0">
                <a:solidFill>
                  <a:schemeClr val="bg1"/>
                </a:solidFill>
                <a:latin typeface="+mj-lt"/>
                <a:ea typeface="Helvetica Neue" charset="0"/>
                <a:cs typeface="Helvetica Neue" charset="0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0005" y="4521200"/>
            <a:ext cx="11233248" cy="508000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subtitle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31371" y="1844676"/>
            <a:ext cx="11330516" cy="43219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0274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layout &amp; on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911424" y="2060849"/>
            <a:ext cx="10177131" cy="4104455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2284" y="1125538"/>
            <a:ext cx="10176933" cy="791294"/>
          </a:xfrm>
        </p:spPr>
        <p:txBody>
          <a:bodyPr/>
          <a:lstStyle>
            <a:lvl1pPr marL="0" indent="0">
              <a:buNone/>
              <a:defRPr/>
            </a:lvl1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3085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699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191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37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71049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b 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" y="1556792"/>
            <a:ext cx="12192001" cy="13681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828" y="1706354"/>
            <a:ext cx="680457" cy="5103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1425" y="1556793"/>
            <a:ext cx="10414860" cy="1350913"/>
          </a:xfrm>
          <a:prstGeom prst="rect">
            <a:avLst/>
          </a:prstGeom>
        </p:spPr>
        <p:txBody>
          <a:bodyPr anchor="b" anchorCtr="0"/>
          <a:lstStyle>
            <a:lvl1pPr algn="l">
              <a:defRPr sz="3200" b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11425" y="2906714"/>
            <a:ext cx="10414860" cy="2610519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5" name="Immagine 9"/>
          <p:cNvPicPr>
            <a:picLocks/>
          </p:cNvPicPr>
          <p:nvPr/>
        </p:nvPicPr>
        <p:blipFill>
          <a:blip r:embed="rId2">
            <a:biLevel thresh="25000"/>
          </a:blip>
          <a:stretch>
            <a:fillRect/>
          </a:stretch>
        </p:blipFill>
        <p:spPr>
          <a:xfrm>
            <a:off x="-3" y="-29320"/>
            <a:ext cx="12192001" cy="158611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587058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ngl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98724" y="1124745"/>
            <a:ext cx="10285841" cy="5050085"/>
          </a:xfrm>
        </p:spPr>
        <p:txBody>
          <a:bodyPr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0514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title &amp; single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898724" y="1700809"/>
            <a:ext cx="10285841" cy="4474021"/>
          </a:xfrm>
        </p:spPr>
        <p:txBody>
          <a:bodyPr/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898723" y="1124744"/>
            <a:ext cx="10285843" cy="576064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7611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903035" y="1112350"/>
            <a:ext cx="5091365" cy="5072550"/>
          </a:xfrm>
        </p:spPr>
        <p:txBody>
          <a:bodyPr>
            <a:noAutofit/>
          </a:bodyPr>
          <a:lstStyle>
            <a:lvl1pPr marL="342900" indent="-342900">
              <a:buClr>
                <a:srgbClr val="50B5BA"/>
              </a:buClr>
              <a:buFont typeface="Arial" panose="020B0604020202020204" pitchFamily="34" charset="0"/>
              <a:buChar char="•"/>
              <a:defRPr sz="2400"/>
            </a:lvl1pPr>
            <a:lvl2pPr>
              <a:defRPr sz="2000"/>
            </a:lvl2pPr>
            <a:lvl3pPr marL="1143000" indent="-228600">
              <a:buClr>
                <a:srgbClr val="50B5BA"/>
              </a:buClr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1" y="1112350"/>
            <a:ext cx="4995615" cy="5072550"/>
          </a:xfrm>
        </p:spPr>
        <p:txBody>
          <a:bodyPr>
            <a:noAutofit/>
          </a:bodyPr>
          <a:lstStyle>
            <a:lvl1pPr>
              <a:buClr>
                <a:srgbClr val="50B5BA"/>
              </a:buClr>
              <a:defRPr sz="2400"/>
            </a:lvl1pPr>
            <a:lvl2pPr>
              <a:defRPr sz="2000"/>
            </a:lvl2pPr>
            <a:lvl3pPr marL="1143000" indent="-228600">
              <a:buClr>
                <a:srgbClr val="50B5BA"/>
              </a:buClr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93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subtitles &amp; two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03034" y="1112350"/>
            <a:ext cx="5093483" cy="444443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03034" y="1556793"/>
            <a:ext cx="5093483" cy="4628107"/>
          </a:xfrm>
        </p:spPr>
        <p:txBody>
          <a:bodyPr>
            <a:noAutofit/>
          </a:bodyPr>
          <a:lstStyle>
            <a:lvl1pPr>
              <a:buClr>
                <a:srgbClr val="50B5BA"/>
              </a:buClr>
              <a:defRPr sz="2400"/>
            </a:lvl1pPr>
            <a:lvl2pPr>
              <a:defRPr sz="2000"/>
            </a:lvl2pPr>
            <a:lvl3pPr marL="1143000" indent="-228600">
              <a:buClr>
                <a:srgbClr val="50B5BA"/>
              </a:buClr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7" y="1112350"/>
            <a:ext cx="4991199" cy="444443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3368" y="1556793"/>
            <a:ext cx="4999848" cy="4628107"/>
          </a:xfrm>
        </p:spPr>
        <p:txBody>
          <a:bodyPr>
            <a:noAutofit/>
          </a:bodyPr>
          <a:lstStyle>
            <a:lvl1pPr>
              <a:buClr>
                <a:srgbClr val="50B5BA"/>
              </a:buClr>
              <a:defRPr sz="2400"/>
            </a:lvl1pPr>
            <a:lvl2pPr>
              <a:defRPr sz="2000"/>
            </a:lvl2pPr>
            <a:lvl3pPr marL="1143000" indent="-228600">
              <a:buClr>
                <a:srgbClr val="50B5BA"/>
              </a:buClr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983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903818" y="1112838"/>
            <a:ext cx="10280649" cy="5072062"/>
          </a:xfrm>
        </p:spPr>
        <p:txBody>
          <a:bodyPr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546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hart Placeholder 12"/>
          <p:cNvSpPr>
            <a:spLocks noGrp="1"/>
          </p:cNvSpPr>
          <p:nvPr>
            <p:ph type="chart" sz="quarter" idx="10"/>
          </p:nvPr>
        </p:nvSpPr>
        <p:spPr/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76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911424" y="1124745"/>
            <a:ext cx="10177131" cy="5040559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5360" y="49188"/>
            <a:ext cx="10972800" cy="643508"/>
          </a:xfrm>
          <a:prstGeom prst="rect">
            <a:avLst/>
          </a:prstGeom>
        </p:spPr>
        <p:txBody>
          <a:bodyPr anchor="ctr" anchorCtr="0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GB" sz="3200" kern="120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83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4"/>
          <p:cNvPicPr>
            <a:picLocks/>
          </p:cNvPicPr>
          <p:nvPr/>
        </p:nvPicPr>
        <p:blipFill>
          <a:blip r:embed="rId15"/>
          <a:stretch>
            <a:fillRect/>
          </a:stretch>
        </p:blipFill>
        <p:spPr>
          <a:xfrm>
            <a:off x="-1" y="-1"/>
            <a:ext cx="12192001" cy="72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3832" y="110350"/>
            <a:ext cx="507145" cy="507145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035" y="1112350"/>
            <a:ext cx="10290180" cy="5072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33188" y="6350580"/>
            <a:ext cx="1271554" cy="3950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41" y="6502935"/>
            <a:ext cx="2212121" cy="19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82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50B5BA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>
            <a:lumMod val="65000"/>
            <a:lumOff val="35000"/>
          </a:schemeClr>
        </a:buClr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50B5BA"/>
        </a:buClr>
        <a:buFont typeface="Courier New" panose="02070309020205020404" pitchFamily="49" charset="0"/>
        <a:buChar char="o"/>
        <a:defRPr sz="20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svg"/><Relationship Id="rId7" Type="http://schemas.openxmlformats.org/officeDocument/2006/relationships/hyperlink" Target="https://fr.wikipedia.org/wiki/Fichier:Eye-Brown.sv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9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AB642-186C-4A92-8CBD-05F1A4948F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Chemoprevention efficacy studies</a:t>
            </a:r>
            <a:br>
              <a:rPr lang="en-US" dirty="0"/>
            </a:br>
            <a:r>
              <a:rPr lang="en-US" dirty="0"/>
              <a:t>(CPES)</a:t>
            </a:r>
            <a:endParaRPr lang="en-GB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4CDC08-21D4-43A2-A39E-C8D8D0191302}"/>
              </a:ext>
            </a:extLst>
          </p:cNvPr>
          <p:cNvSpPr txBox="1">
            <a:spLocks/>
          </p:cNvSpPr>
          <p:nvPr/>
        </p:nvSpPr>
        <p:spPr>
          <a:xfrm>
            <a:off x="494124" y="4581128"/>
            <a:ext cx="11330516" cy="4321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rgbClr val="50B5BA"/>
              </a:buClr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1">
                  <a:lumMod val="65000"/>
                  <a:lumOff val="35000"/>
                </a:schemeClr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0B5BA"/>
              </a:buClr>
              <a:buFont typeface="Courier New" panose="02070309020205020404" pitchFamily="49" charset="0"/>
              <a:buChar char="o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000" dirty="0"/>
              <a:t>Charlotte Rasmussen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Pascal Ringwald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6805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E7843E7-8DD4-4FDD-B54A-66CFD2362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1056" y="1417150"/>
            <a:ext cx="10233394" cy="5072550"/>
          </a:xfrm>
        </p:spPr>
        <p:txBody>
          <a:bodyPr/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Guidelines for chemoprevention interventions are currently being reviewed</a:t>
            </a: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Use of chemoprevention is likely to be further expanded in coming years</a:t>
            </a:r>
          </a:p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 some countries there has a relatively low uptake of chemoprevention; one of the reasons sited is concerns over resistance and efficacy</a:t>
            </a:r>
          </a:p>
          <a:p>
            <a:endParaRPr lang="en-GB" sz="3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BC813F-D91D-4920-A07B-949D9A0E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576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89A594-4330-4710-BCA3-17E960FDA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Drug efficacy</a:t>
            </a:r>
            <a:endParaRPr lang="en-GB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2F0E3E-6D80-4314-BAAC-D237AA238351}"/>
              </a:ext>
            </a:extLst>
          </p:cNvPr>
          <p:cNvSpPr txBox="1"/>
          <p:nvPr/>
        </p:nvSpPr>
        <p:spPr>
          <a:xfrm>
            <a:off x="335360" y="868845"/>
            <a:ext cx="1167884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38275" indent="-1438275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 efficacy: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Capacity of an antimalarial medicine to achieve the therapeutic objective when administered at a recommended dose, which is well tolerated and has minimal toxicity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8E3FE98-0185-45A3-A525-0C17916B195C}"/>
              </a:ext>
            </a:extLst>
          </p:cNvPr>
          <p:cNvGrpSpPr/>
          <p:nvPr/>
        </p:nvGrpSpPr>
        <p:grpSpPr>
          <a:xfrm>
            <a:off x="3917128" y="2161008"/>
            <a:ext cx="4805485" cy="4051379"/>
            <a:chOff x="3571050" y="2707292"/>
            <a:chExt cx="4805485" cy="4051379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227C380-E30C-4C1D-B32A-6820564BDF8C}"/>
                </a:ext>
              </a:extLst>
            </p:cNvPr>
            <p:cNvSpPr/>
            <p:nvPr/>
          </p:nvSpPr>
          <p:spPr>
            <a:xfrm>
              <a:off x="5329410" y="4279917"/>
              <a:ext cx="1288765" cy="1288765"/>
            </a:xfrm>
            <a:custGeom>
              <a:avLst/>
              <a:gdLst>
                <a:gd name="connsiteX0" fmla="*/ 0 w 1288765"/>
                <a:gd name="connsiteY0" fmla="*/ 644383 h 1288765"/>
                <a:gd name="connsiteX1" fmla="*/ 644383 w 1288765"/>
                <a:gd name="connsiteY1" fmla="*/ 0 h 1288765"/>
                <a:gd name="connsiteX2" fmla="*/ 1288766 w 1288765"/>
                <a:gd name="connsiteY2" fmla="*/ 644383 h 1288765"/>
                <a:gd name="connsiteX3" fmla="*/ 644383 w 1288765"/>
                <a:gd name="connsiteY3" fmla="*/ 1288766 h 1288765"/>
                <a:gd name="connsiteX4" fmla="*/ 0 w 1288765"/>
                <a:gd name="connsiteY4" fmla="*/ 644383 h 1288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8765" h="1288765">
                  <a:moveTo>
                    <a:pt x="0" y="644383"/>
                  </a:moveTo>
                  <a:cubicBezTo>
                    <a:pt x="0" y="288500"/>
                    <a:pt x="288500" y="0"/>
                    <a:pt x="644383" y="0"/>
                  </a:cubicBezTo>
                  <a:cubicBezTo>
                    <a:pt x="1000266" y="0"/>
                    <a:pt x="1288766" y="288500"/>
                    <a:pt x="1288766" y="644383"/>
                  </a:cubicBezTo>
                  <a:cubicBezTo>
                    <a:pt x="1288766" y="1000266"/>
                    <a:pt x="1000266" y="1288766"/>
                    <a:pt x="644383" y="1288766"/>
                  </a:cubicBezTo>
                  <a:cubicBezTo>
                    <a:pt x="288500" y="1288766"/>
                    <a:pt x="0" y="1000266"/>
                    <a:pt x="0" y="64438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2705" tIns="202705" rIns="202705" bIns="202705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200" kern="1200" dirty="0"/>
                <a:t>Drug efficacy</a:t>
              </a:r>
              <a:endParaRPr lang="en-GB" sz="2200" kern="1200" dirty="0"/>
            </a:p>
          </p:txBody>
        </p:sp>
        <p:sp>
          <p:nvSpPr>
            <p:cNvPr id="53" name="Arrow: Left 52">
              <a:extLst>
                <a:ext uri="{FF2B5EF4-FFF2-40B4-BE49-F238E27FC236}">
                  <a16:creationId xmlns:a16="http://schemas.microsoft.com/office/drawing/2014/main" id="{29F09A30-DD6F-4E2C-98BC-71199F47597A}"/>
                </a:ext>
              </a:extLst>
            </p:cNvPr>
            <p:cNvSpPr/>
            <p:nvPr/>
          </p:nvSpPr>
          <p:spPr>
            <a:xfrm rot="10800000">
              <a:off x="4022119" y="4740650"/>
              <a:ext cx="123539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04975743-273C-4A48-BF66-8AF0C908959D}"/>
                </a:ext>
              </a:extLst>
            </p:cNvPr>
            <p:cNvSpPr/>
            <p:nvPr/>
          </p:nvSpPr>
          <p:spPr>
            <a:xfrm>
              <a:off x="3571050" y="4563445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Incorrect dosage</a:t>
              </a:r>
              <a:endParaRPr lang="en-GB" sz="1100" kern="1200" dirty="0"/>
            </a:p>
          </p:txBody>
        </p:sp>
        <p:sp>
          <p:nvSpPr>
            <p:cNvPr id="55" name="Arrow: Left 54">
              <a:extLst>
                <a:ext uri="{FF2B5EF4-FFF2-40B4-BE49-F238E27FC236}">
                  <a16:creationId xmlns:a16="http://schemas.microsoft.com/office/drawing/2014/main" id="{21B3E407-2409-45D1-8974-8B343606DFBF}"/>
                </a:ext>
              </a:extLst>
            </p:cNvPr>
            <p:cNvSpPr/>
            <p:nvPr/>
          </p:nvSpPr>
          <p:spPr>
            <a:xfrm rot="12960000">
              <a:off x="4276886" y="3956557"/>
              <a:ext cx="123539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64AB41DF-D3F7-4947-ACAE-CAE74BB3909E}"/>
                </a:ext>
              </a:extLst>
            </p:cNvPr>
            <p:cNvSpPr/>
            <p:nvPr/>
          </p:nvSpPr>
          <p:spPr>
            <a:xfrm>
              <a:off x="3943787" y="3416280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Poor adherence </a:t>
              </a:r>
              <a:endParaRPr lang="en-GB" sz="1100" kern="1200" dirty="0"/>
            </a:p>
          </p:txBody>
        </p:sp>
        <p:sp>
          <p:nvSpPr>
            <p:cNvPr id="57" name="Arrow: Left 56">
              <a:extLst>
                <a:ext uri="{FF2B5EF4-FFF2-40B4-BE49-F238E27FC236}">
                  <a16:creationId xmlns:a16="http://schemas.microsoft.com/office/drawing/2014/main" id="{C5C397BB-8861-4791-B156-D6B4ED53ED5E}"/>
                </a:ext>
              </a:extLst>
            </p:cNvPr>
            <p:cNvSpPr/>
            <p:nvPr/>
          </p:nvSpPr>
          <p:spPr>
            <a:xfrm rot="15120000">
              <a:off x="4943876" y="3471961"/>
              <a:ext cx="123539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E9BA6BFA-D8D2-4AF5-A17B-FD42313663C8}"/>
                </a:ext>
              </a:extLst>
            </p:cNvPr>
            <p:cNvSpPr/>
            <p:nvPr/>
          </p:nvSpPr>
          <p:spPr>
            <a:xfrm>
              <a:off x="4919624" y="2707292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Poor drug quality</a:t>
              </a:r>
              <a:endParaRPr lang="en-GB" sz="1100" kern="1200" dirty="0"/>
            </a:p>
          </p:txBody>
        </p:sp>
        <p:sp>
          <p:nvSpPr>
            <p:cNvPr id="59" name="Arrow: Left 58">
              <a:extLst>
                <a:ext uri="{FF2B5EF4-FFF2-40B4-BE49-F238E27FC236}">
                  <a16:creationId xmlns:a16="http://schemas.microsoft.com/office/drawing/2014/main" id="{FFD9C85E-2B86-4E48-BAE5-C661D7EBE173}"/>
                </a:ext>
              </a:extLst>
            </p:cNvPr>
            <p:cNvSpPr/>
            <p:nvPr/>
          </p:nvSpPr>
          <p:spPr>
            <a:xfrm rot="17280000">
              <a:off x="5768320" y="3471961"/>
              <a:ext cx="123539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79EED8F-6737-471F-AB52-7443AAD0FF99}"/>
                </a:ext>
              </a:extLst>
            </p:cNvPr>
            <p:cNvSpPr/>
            <p:nvPr/>
          </p:nvSpPr>
          <p:spPr>
            <a:xfrm>
              <a:off x="6125825" y="2707292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Comorbidities</a:t>
              </a:r>
              <a:endParaRPr lang="en-GB" sz="1100" kern="1200" dirty="0"/>
            </a:p>
          </p:txBody>
        </p:sp>
        <p:sp>
          <p:nvSpPr>
            <p:cNvPr id="61" name="Arrow: Left 60">
              <a:extLst>
                <a:ext uri="{FF2B5EF4-FFF2-40B4-BE49-F238E27FC236}">
                  <a16:creationId xmlns:a16="http://schemas.microsoft.com/office/drawing/2014/main" id="{E96B5C98-D5E2-4769-857C-5078750136B2}"/>
                </a:ext>
              </a:extLst>
            </p:cNvPr>
            <p:cNvSpPr/>
            <p:nvPr/>
          </p:nvSpPr>
          <p:spPr>
            <a:xfrm rot="19440000">
              <a:off x="6435310" y="3956557"/>
              <a:ext cx="123539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9171C-38C5-4F81-8F25-7BBDF35BA5AB}"/>
                </a:ext>
              </a:extLst>
            </p:cNvPr>
            <p:cNvSpPr/>
            <p:nvPr/>
          </p:nvSpPr>
          <p:spPr>
            <a:xfrm>
              <a:off x="7101663" y="3416280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Immunity</a:t>
              </a:r>
              <a:endParaRPr lang="en-GB" sz="1100" kern="1200" dirty="0"/>
            </a:p>
          </p:txBody>
        </p:sp>
        <p:sp>
          <p:nvSpPr>
            <p:cNvPr id="63" name="Arrow: Left 62">
              <a:extLst>
                <a:ext uri="{FF2B5EF4-FFF2-40B4-BE49-F238E27FC236}">
                  <a16:creationId xmlns:a16="http://schemas.microsoft.com/office/drawing/2014/main" id="{8A2AA5F2-AE4D-45BC-81E3-339E1431C4F8}"/>
                </a:ext>
              </a:extLst>
            </p:cNvPr>
            <p:cNvSpPr/>
            <p:nvPr/>
          </p:nvSpPr>
          <p:spPr>
            <a:xfrm>
              <a:off x="6690077" y="4740650"/>
              <a:ext cx="123539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0B6CDCF-C8A7-4136-BC9B-FC72DC26055A}"/>
                </a:ext>
              </a:extLst>
            </p:cNvPr>
            <p:cNvSpPr/>
            <p:nvPr/>
          </p:nvSpPr>
          <p:spPr>
            <a:xfrm>
              <a:off x="7474399" y="4563445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Resistance</a:t>
              </a:r>
              <a:endParaRPr lang="en-GB" sz="1100" kern="1200" dirty="0"/>
            </a:p>
          </p:txBody>
        </p:sp>
        <p:sp>
          <p:nvSpPr>
            <p:cNvPr id="65" name="Arrow: Left 64">
              <a:extLst>
                <a:ext uri="{FF2B5EF4-FFF2-40B4-BE49-F238E27FC236}">
                  <a16:creationId xmlns:a16="http://schemas.microsoft.com/office/drawing/2014/main" id="{F5E3A5C0-F8DA-4410-90B5-D4C079A81741}"/>
                </a:ext>
              </a:extLst>
            </p:cNvPr>
            <p:cNvSpPr/>
            <p:nvPr/>
          </p:nvSpPr>
          <p:spPr>
            <a:xfrm rot="2160000">
              <a:off x="6491591" y="5423744"/>
              <a:ext cx="93600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7E37781-7232-48A0-A72A-9A26039E4105}"/>
                </a:ext>
              </a:extLst>
            </p:cNvPr>
            <p:cNvSpPr/>
            <p:nvPr/>
          </p:nvSpPr>
          <p:spPr>
            <a:xfrm>
              <a:off x="7101663" y="5670197"/>
              <a:ext cx="902136" cy="721708"/>
            </a:xfrm>
            <a:custGeom>
              <a:avLst/>
              <a:gdLst>
                <a:gd name="connsiteX0" fmla="*/ 0 w 902136"/>
                <a:gd name="connsiteY0" fmla="*/ 72171 h 721708"/>
                <a:gd name="connsiteX1" fmla="*/ 72171 w 902136"/>
                <a:gd name="connsiteY1" fmla="*/ 0 h 721708"/>
                <a:gd name="connsiteX2" fmla="*/ 829965 w 902136"/>
                <a:gd name="connsiteY2" fmla="*/ 0 h 721708"/>
                <a:gd name="connsiteX3" fmla="*/ 902136 w 902136"/>
                <a:gd name="connsiteY3" fmla="*/ 72171 h 721708"/>
                <a:gd name="connsiteX4" fmla="*/ 902136 w 902136"/>
                <a:gd name="connsiteY4" fmla="*/ 649537 h 721708"/>
                <a:gd name="connsiteX5" fmla="*/ 829965 w 902136"/>
                <a:gd name="connsiteY5" fmla="*/ 721708 h 721708"/>
                <a:gd name="connsiteX6" fmla="*/ 72171 w 902136"/>
                <a:gd name="connsiteY6" fmla="*/ 721708 h 721708"/>
                <a:gd name="connsiteX7" fmla="*/ 0 w 902136"/>
                <a:gd name="connsiteY7" fmla="*/ 649537 h 721708"/>
                <a:gd name="connsiteX8" fmla="*/ 0 w 902136"/>
                <a:gd name="connsiteY8" fmla="*/ 72171 h 721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2136" h="721708">
                  <a:moveTo>
                    <a:pt x="0" y="72171"/>
                  </a:moveTo>
                  <a:cubicBezTo>
                    <a:pt x="0" y="32312"/>
                    <a:pt x="32312" y="0"/>
                    <a:pt x="72171" y="0"/>
                  </a:cubicBezTo>
                  <a:lnTo>
                    <a:pt x="829965" y="0"/>
                  </a:lnTo>
                  <a:cubicBezTo>
                    <a:pt x="869824" y="0"/>
                    <a:pt x="902136" y="32312"/>
                    <a:pt x="902136" y="72171"/>
                  </a:cubicBezTo>
                  <a:lnTo>
                    <a:pt x="902136" y="649537"/>
                  </a:lnTo>
                  <a:cubicBezTo>
                    <a:pt x="902136" y="689396"/>
                    <a:pt x="869824" y="721708"/>
                    <a:pt x="829965" y="721708"/>
                  </a:cubicBezTo>
                  <a:lnTo>
                    <a:pt x="72171" y="721708"/>
                  </a:lnTo>
                  <a:cubicBezTo>
                    <a:pt x="32312" y="721708"/>
                    <a:pt x="0" y="689396"/>
                    <a:pt x="0" y="649537"/>
                  </a:cubicBezTo>
                  <a:lnTo>
                    <a:pt x="0" y="7217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093" tIns="42093" rIns="42093" bIns="42093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GB" sz="1100" kern="1200" dirty="0"/>
            </a:p>
          </p:txBody>
        </p:sp>
        <p:sp>
          <p:nvSpPr>
            <p:cNvPr id="67" name="Arrow: Left 66">
              <a:extLst>
                <a:ext uri="{FF2B5EF4-FFF2-40B4-BE49-F238E27FC236}">
                  <a16:creationId xmlns:a16="http://schemas.microsoft.com/office/drawing/2014/main" id="{070A46AA-058C-4B37-A07A-ADFBE8B1F222}"/>
                </a:ext>
              </a:extLst>
            </p:cNvPr>
            <p:cNvSpPr/>
            <p:nvPr/>
          </p:nvSpPr>
          <p:spPr>
            <a:xfrm rot="8640000">
              <a:off x="4506551" y="5436753"/>
              <a:ext cx="936000" cy="367298"/>
            </a:xfrm>
            <a:prstGeom prst="lef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542BEF8-66F1-4B94-89DC-4DA2923DB137}"/>
                </a:ext>
              </a:extLst>
            </p:cNvPr>
            <p:cNvSpPr txBox="1"/>
            <p:nvPr/>
          </p:nvSpPr>
          <p:spPr>
            <a:xfrm>
              <a:off x="5009811" y="6450894"/>
              <a:ext cx="20679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>
                      <a:lumMod val="50000"/>
                    </a:schemeClr>
                  </a:solidFill>
                </a:rPr>
                <a:t>Factors affecting efficacy</a:t>
              </a:r>
              <a:endParaRPr lang="en-GB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708EB530-4236-496E-BBB7-E810B1439C7C}"/>
              </a:ext>
            </a:extLst>
          </p:cNvPr>
          <p:cNvSpPr/>
          <p:nvPr/>
        </p:nvSpPr>
        <p:spPr>
          <a:xfrm>
            <a:off x="4332783" y="5082785"/>
            <a:ext cx="902136" cy="721708"/>
          </a:xfrm>
          <a:custGeom>
            <a:avLst/>
            <a:gdLst>
              <a:gd name="connsiteX0" fmla="*/ 0 w 902136"/>
              <a:gd name="connsiteY0" fmla="*/ 72171 h 721708"/>
              <a:gd name="connsiteX1" fmla="*/ 72171 w 902136"/>
              <a:gd name="connsiteY1" fmla="*/ 0 h 721708"/>
              <a:gd name="connsiteX2" fmla="*/ 829965 w 902136"/>
              <a:gd name="connsiteY2" fmla="*/ 0 h 721708"/>
              <a:gd name="connsiteX3" fmla="*/ 902136 w 902136"/>
              <a:gd name="connsiteY3" fmla="*/ 72171 h 721708"/>
              <a:gd name="connsiteX4" fmla="*/ 902136 w 902136"/>
              <a:gd name="connsiteY4" fmla="*/ 649537 h 721708"/>
              <a:gd name="connsiteX5" fmla="*/ 829965 w 902136"/>
              <a:gd name="connsiteY5" fmla="*/ 721708 h 721708"/>
              <a:gd name="connsiteX6" fmla="*/ 72171 w 902136"/>
              <a:gd name="connsiteY6" fmla="*/ 721708 h 721708"/>
              <a:gd name="connsiteX7" fmla="*/ 0 w 902136"/>
              <a:gd name="connsiteY7" fmla="*/ 649537 h 721708"/>
              <a:gd name="connsiteX8" fmla="*/ 0 w 902136"/>
              <a:gd name="connsiteY8" fmla="*/ 72171 h 721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02136" h="721708">
                <a:moveTo>
                  <a:pt x="0" y="72171"/>
                </a:moveTo>
                <a:cubicBezTo>
                  <a:pt x="0" y="32312"/>
                  <a:pt x="32312" y="0"/>
                  <a:pt x="72171" y="0"/>
                </a:cubicBezTo>
                <a:lnTo>
                  <a:pt x="829965" y="0"/>
                </a:lnTo>
                <a:cubicBezTo>
                  <a:pt x="869824" y="0"/>
                  <a:pt x="902136" y="32312"/>
                  <a:pt x="902136" y="72171"/>
                </a:cubicBezTo>
                <a:lnTo>
                  <a:pt x="902136" y="649537"/>
                </a:lnTo>
                <a:cubicBezTo>
                  <a:pt x="902136" y="689396"/>
                  <a:pt x="869824" y="721708"/>
                  <a:pt x="829965" y="721708"/>
                </a:cubicBezTo>
                <a:lnTo>
                  <a:pt x="72171" y="721708"/>
                </a:lnTo>
                <a:cubicBezTo>
                  <a:pt x="32312" y="721708"/>
                  <a:pt x="0" y="689396"/>
                  <a:pt x="0" y="649537"/>
                </a:cubicBezTo>
                <a:lnTo>
                  <a:pt x="0" y="7217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2093" tIns="42093" rIns="42093" bIns="42093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kern="1200" dirty="0"/>
              <a:t>Pharma-cokinetics</a:t>
            </a:r>
          </a:p>
        </p:txBody>
      </p:sp>
    </p:spTree>
    <p:extLst>
      <p:ext uri="{BB962C8B-B14F-4D97-AF65-F5344CB8AC3E}">
        <p14:creationId xmlns:p14="http://schemas.microsoft.com/office/powerpoint/2010/main" val="130754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21EC8CB0-1625-4303-B7DE-CF0F92B2E6B9}"/>
              </a:ext>
            </a:extLst>
          </p:cNvPr>
          <p:cNvSpPr/>
          <p:nvPr/>
        </p:nvSpPr>
        <p:spPr>
          <a:xfrm>
            <a:off x="23619" y="6375777"/>
            <a:ext cx="12192000" cy="4547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989A594-4330-4710-BCA3-17E960FDA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Efficacy studies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8533B8-13A1-4B9D-92A5-979A0A1BAA4E}"/>
              </a:ext>
            </a:extLst>
          </p:cNvPr>
          <p:cNvSpPr/>
          <p:nvPr/>
        </p:nvSpPr>
        <p:spPr>
          <a:xfrm>
            <a:off x="2810577" y="975271"/>
            <a:ext cx="5895586" cy="329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lnSpc>
                <a:spcPct val="85000"/>
              </a:lnSpc>
              <a:spcAft>
                <a:spcPts val="600"/>
              </a:spcAft>
              <a:buClr>
                <a:srgbClr val="2FB4AF"/>
              </a:buClr>
              <a:defRPr/>
            </a:pPr>
            <a:r>
              <a:rPr lang="en-US" b="1" dirty="0">
                <a:solidFill>
                  <a:srgbClr val="323E4F"/>
                </a:solidFill>
                <a:latin typeface="Calibri" panose="020F0502020204030204"/>
                <a:cs typeface="Arial" panose="020B0604020202020204" pitchFamily="34" charset="0"/>
              </a:rPr>
              <a:t>Therapeutic Efficacy Studies (TES)</a:t>
            </a:r>
            <a:endParaRPr lang="en-GB" dirty="0">
              <a:solidFill>
                <a:srgbClr val="323E4F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F7D225-766F-4A3E-B8E5-55ABEA7C5755}"/>
              </a:ext>
            </a:extLst>
          </p:cNvPr>
          <p:cNvSpPr/>
          <p:nvPr/>
        </p:nvSpPr>
        <p:spPr>
          <a:xfrm>
            <a:off x="2810577" y="1355846"/>
            <a:ext cx="7404429" cy="2410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Follow-up and procedures in accordance with standard protocol</a:t>
            </a:r>
          </a:p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Gold standard for monitoring treatment efficacy to inform treatment policy</a:t>
            </a:r>
          </a:p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Follow-up group of patients with uncomplicated malaria to monitor treatment outcome</a:t>
            </a:r>
          </a:p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WHO recommends that TES are done in sentinel sites at least once every 2 years</a:t>
            </a:r>
          </a:p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Supplemented by information on molecular markers of resistance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76F37ED6-7FDB-4D06-83EE-C53C646291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" r="2439" b="1504"/>
          <a:stretch/>
        </p:blipFill>
        <p:spPr>
          <a:xfrm>
            <a:off x="752720" y="1117147"/>
            <a:ext cx="1307495" cy="1982607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773C8A49-6F16-49D7-93EC-E1D5FE9A7E7F}"/>
              </a:ext>
            </a:extLst>
          </p:cNvPr>
          <p:cNvSpPr/>
          <p:nvPr/>
        </p:nvSpPr>
        <p:spPr>
          <a:xfrm>
            <a:off x="3378337" y="4339877"/>
            <a:ext cx="8398793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spcAft>
                <a:spcPts val="500"/>
              </a:spcAft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on treatment efficacy cannot be used as a surrogate for chemoprevention efficacy</a:t>
            </a:r>
          </a:p>
          <a:p>
            <a:pPr marL="180975" indent="-180975" defTabSz="457200">
              <a:lnSpc>
                <a:spcPct val="90000"/>
              </a:lnSpc>
              <a:spcBef>
                <a:spcPts val="200"/>
              </a:spcBef>
              <a:spcAft>
                <a:spcPts val="500"/>
              </a:spcAft>
              <a:buClr>
                <a:srgbClr val="42576E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Molecular markers of drug resistance are a useful but imperfect tool of predicting the efficacy of chemoprevention strategies</a:t>
            </a:r>
          </a:p>
          <a:p>
            <a:pPr marL="533400" indent="-285750" defTabSz="457200">
              <a:lnSpc>
                <a:spcPct val="90000"/>
              </a:lnSpc>
              <a:spcBef>
                <a:spcPts val="600"/>
              </a:spcBef>
              <a:spcAft>
                <a:spcPts val="500"/>
              </a:spcAft>
              <a:buClr>
                <a:srgbClr val="42576E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 to establish a standard protocol to monitor efficacy of chemoprevention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231CF4C-0024-409A-918E-FB3A2C3D2F12}"/>
              </a:ext>
            </a:extLst>
          </p:cNvPr>
          <p:cNvCxnSpPr>
            <a:cxnSpLocks/>
          </p:cNvCxnSpPr>
          <p:nvPr/>
        </p:nvCxnSpPr>
        <p:spPr>
          <a:xfrm>
            <a:off x="3241349" y="4295698"/>
            <a:ext cx="0" cy="2029338"/>
          </a:xfrm>
          <a:prstGeom prst="line">
            <a:avLst/>
          </a:prstGeom>
          <a:ln w="19050">
            <a:solidFill>
              <a:srgbClr val="C0CEC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Arrow: Bent-Up 1">
            <a:extLst>
              <a:ext uri="{FF2B5EF4-FFF2-40B4-BE49-F238E27FC236}">
                <a16:creationId xmlns:a16="http://schemas.microsoft.com/office/drawing/2014/main" id="{0A28CC7B-7C18-4616-A715-0C2F1934CC9A}"/>
              </a:ext>
            </a:extLst>
          </p:cNvPr>
          <p:cNvSpPr/>
          <p:nvPr/>
        </p:nvSpPr>
        <p:spPr>
          <a:xfrm rot="5400000">
            <a:off x="1258326" y="4403956"/>
            <a:ext cx="939789" cy="643508"/>
          </a:xfrm>
          <a:prstGeom prst="bentUpArrow">
            <a:avLst/>
          </a:prstGeom>
          <a:solidFill>
            <a:srgbClr val="C0CE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8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783EF0-5D42-4394-9CFC-A7EEBBC4F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CPES protocol</a:t>
            </a:r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D8B2350-22D8-4F8D-8D05-F1F6413350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205240"/>
              </p:ext>
            </p:extLst>
          </p:nvPr>
        </p:nvGraphicFramePr>
        <p:xfrm>
          <a:off x="74724" y="965411"/>
          <a:ext cx="11866089" cy="5713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100">
                  <a:extLst>
                    <a:ext uri="{9D8B030D-6E8A-4147-A177-3AD203B41FA5}">
                      <a16:colId xmlns:a16="http://schemas.microsoft.com/office/drawing/2014/main" val="3612963025"/>
                    </a:ext>
                  </a:extLst>
                </a:gridCol>
                <a:gridCol w="9120989">
                  <a:extLst>
                    <a:ext uri="{9D8B030D-6E8A-4147-A177-3AD203B41FA5}">
                      <a16:colId xmlns:a16="http://schemas.microsoft.com/office/drawing/2014/main" val="129616686"/>
                    </a:ext>
                  </a:extLst>
                </a:gridCol>
              </a:tblGrid>
              <a:tr h="1057792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SofiaProLight"/>
                        </a:rPr>
                        <a:t>Key requirements of a protocol to study chemoprevention efficacy</a:t>
                      </a:r>
                      <a:endParaRPr lang="en-GB" b="1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altLang="en-US" sz="1600" b="0" dirty="0">
                          <a:solidFill>
                            <a:srgbClr val="323E4F"/>
                          </a:solidFill>
                        </a:rPr>
                        <a:t>Provide information on the parasitaemia during follow-up period</a:t>
                      </a:r>
                    </a:p>
                    <a:p>
                      <a:pPr marL="266700" marR="0" lvl="0" indent="-17780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23E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Collect data comparable across location and time of a good enough quality to inform policy</a:t>
                      </a:r>
                    </a:p>
                    <a:p>
                      <a:pPr marL="266700" marR="0" lvl="0" indent="-17780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323E4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Studies that can be done on a routine basis</a:t>
                      </a:r>
                    </a:p>
                  </a:txBody>
                  <a:tcPr marT="180000" marB="180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92345"/>
                  </a:ext>
                </a:extLst>
              </a:tr>
              <a:tr h="591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Study population</a:t>
                      </a:r>
                      <a:endParaRPr lang="en-GB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GB" sz="1600" dirty="0">
                          <a:solidFill>
                            <a:srgbClr val="323E4F"/>
                          </a:solidFill>
                          <a:latin typeface="+mn-lt"/>
                        </a:rPr>
                        <a:t>Individuals </a:t>
                      </a:r>
                      <a:r>
                        <a:rPr lang="en-GB" sz="1600" dirty="0">
                          <a:solidFill>
                            <a:srgbClr val="323E4F"/>
                          </a:solidFill>
                        </a:rPr>
                        <a:t>with no malaria symptoms </a:t>
                      </a:r>
                      <a:r>
                        <a:rPr lang="en-GB" sz="1600" dirty="0">
                          <a:solidFill>
                            <a:srgbClr val="323E4F"/>
                          </a:solidFill>
                          <a:latin typeface="+mn-lt"/>
                        </a:rPr>
                        <a:t>eligible for a given chemoprevention as per the recommendations</a:t>
                      </a:r>
                    </a:p>
                  </a:txBody>
                  <a:tcPr marT="180000" marB="180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183689"/>
                  </a:ext>
                </a:extLst>
              </a:tr>
              <a:tr h="591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Site section</a:t>
                      </a:r>
                      <a:r>
                        <a:rPr lang="en-GB" sz="1800" b="1" i="0" u="none" strike="noStrike" kern="1200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 criteria include</a:t>
                      </a:r>
                      <a:endParaRPr lang="en-US" sz="1800" b="1" i="0" u="none" strike="noStrike" kern="1200" dirty="0">
                        <a:solidFill>
                          <a:srgbClr val="323E4F"/>
                        </a:solidFill>
                        <a:effectLst/>
                        <a:latin typeface="Calibri" panose="020F0502020204030204" pitchFamily="34" charset="0"/>
                        <a:ea typeface="Batang" panose="02030600000101010101" pitchFamily="18" charset="-127"/>
                        <a:cs typeface="Calibri" panose="020F0502020204030204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Sufficient number of individuals targeted for the chemoprevention intervention in the site to make reaching a targeted sample size feasible</a:t>
                      </a:r>
                    </a:p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Trained, motivated personnel capable of recruiting and following up study participants, collecting samples and providing malaria treatment as needed</a:t>
                      </a:r>
                    </a:p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Availability of facilities to store samples and supplies securely, and stain slides</a:t>
                      </a:r>
                    </a:p>
                    <a:p>
                      <a:pPr marL="266700" marR="0" lvl="0" indent="-177800" algn="l" defTabSz="457200" rtl="0" eaLnBrk="1" fontAlgn="auto" latinLnBrk="0" hangingPunct="1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Information on the local epidemiology of malaria</a:t>
                      </a:r>
                    </a:p>
                  </a:txBody>
                  <a:tcPr marT="180000" marB="180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119432"/>
                  </a:ext>
                </a:extLst>
              </a:tr>
              <a:tr h="591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SofiaProLight"/>
                        </a:rPr>
                        <a:t>Main study outcome</a:t>
                      </a:r>
                      <a:endParaRPr lang="en-GB" b="1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Study participants identified with asexual parasitaemia by microscopy during follow-up period from day 4 to day 28/42</a:t>
                      </a:r>
                      <a:endParaRPr lang="en-GB" sz="1600" dirty="0">
                        <a:solidFill>
                          <a:srgbClr val="323E4F"/>
                        </a:solidFill>
                        <a:latin typeface="+mn-lt"/>
                      </a:endParaRPr>
                    </a:p>
                  </a:txBody>
                  <a:tcPr marT="180000" marB="180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30960"/>
                  </a:ext>
                </a:extLst>
              </a:tr>
              <a:tr h="7404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SofiaProLight"/>
                        </a:rPr>
                        <a:t>Additional study outcomes include</a:t>
                      </a:r>
                      <a:endParaRPr lang="en-GB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Days to reported failure</a:t>
                      </a:r>
                    </a:p>
                    <a:p>
                      <a:pPr marL="266700" indent="-177800" defTabSz="4572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>
                          <a:srgbClr val="C0CEC9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600" dirty="0">
                          <a:solidFill>
                            <a:srgbClr val="323E4F"/>
                          </a:solidFill>
                          <a:latin typeface="+mn-lt"/>
                        </a:rPr>
                        <a:t>Prevalence of molecular marker(s) of resistance to chemoprevention drug(s) at Day 0 and in any parasites detected after Day 4</a:t>
                      </a:r>
                      <a:endParaRPr lang="en-GB" sz="1600" dirty="0">
                        <a:solidFill>
                          <a:srgbClr val="323E4F"/>
                        </a:solidFill>
                        <a:latin typeface="+mn-lt"/>
                      </a:endParaRPr>
                    </a:p>
                  </a:txBody>
                  <a:tcPr marT="180000" marB="180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67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00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783EF0-5D42-4394-9CFC-A7EEBBC4F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aspects of the draft CPES protocol</a:t>
            </a:r>
            <a:endParaRPr lang="en-GB" dirty="0"/>
          </a:p>
        </p:txBody>
      </p:sp>
      <p:pic>
        <p:nvPicPr>
          <p:cNvPr id="5" name="Graphic 4" descr="User outline">
            <a:extLst>
              <a:ext uri="{FF2B5EF4-FFF2-40B4-BE49-F238E27FC236}">
                <a16:creationId xmlns:a16="http://schemas.microsoft.com/office/drawing/2014/main" id="{0D814F82-535B-4BB7-8D9C-35F1B6CEE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000" y="816797"/>
            <a:ext cx="643508" cy="643508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A9EDBA84-643B-49CA-8116-AE1951575080}"/>
              </a:ext>
            </a:extLst>
          </p:cNvPr>
          <p:cNvSpPr/>
          <p:nvPr/>
        </p:nvSpPr>
        <p:spPr>
          <a:xfrm>
            <a:off x="3691508" y="954753"/>
            <a:ext cx="6404992" cy="468189"/>
          </a:xfrm>
          <a:prstGeom prst="rightArrow">
            <a:avLst/>
          </a:prstGeom>
          <a:solidFill>
            <a:srgbClr val="323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n-GB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E0FAB4B-B551-4763-B761-405174980709}"/>
              </a:ext>
            </a:extLst>
          </p:cNvPr>
          <p:cNvCxnSpPr>
            <a:cxnSpLocks/>
          </p:cNvCxnSpPr>
          <p:nvPr/>
        </p:nvCxnSpPr>
        <p:spPr>
          <a:xfrm>
            <a:off x="3754230" y="984923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4CCE8AFA-A16D-4614-9A34-0AEEC44FFC81}"/>
              </a:ext>
            </a:extLst>
          </p:cNvPr>
          <p:cNvGrpSpPr/>
          <p:nvPr/>
        </p:nvGrpSpPr>
        <p:grpSpPr>
          <a:xfrm>
            <a:off x="3783778" y="1473250"/>
            <a:ext cx="643508" cy="586303"/>
            <a:chOff x="1677889" y="2487697"/>
            <a:chExt cx="500275" cy="480404"/>
          </a:xfrm>
        </p:grpSpPr>
        <p:pic>
          <p:nvPicPr>
            <p:cNvPr id="9" name="Graphic 8" descr="Medicine">
              <a:extLst>
                <a:ext uri="{FF2B5EF4-FFF2-40B4-BE49-F238E27FC236}">
                  <a16:creationId xmlns:a16="http://schemas.microsoft.com/office/drawing/2014/main" id="{D39509D9-6B62-4C25-B12A-DDF3CC7AA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77889" y="2526313"/>
              <a:ext cx="441788" cy="441788"/>
            </a:xfrm>
            <a:prstGeom prst="rect">
              <a:avLst/>
            </a:prstGeom>
          </p:spPr>
        </p:pic>
        <p:pic>
          <p:nvPicPr>
            <p:cNvPr id="10" name="Picture 9" descr="A picture containing clipart&#10;&#10;Description generated with high confidence">
              <a:extLst>
                <a:ext uri="{FF2B5EF4-FFF2-40B4-BE49-F238E27FC236}">
                  <a16:creationId xmlns:a16="http://schemas.microsoft.com/office/drawing/2014/main" id="{6DF81922-38E2-41FB-B3FB-CFCF358B1A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tretch>
              <a:fillRect/>
            </a:stretch>
          </p:blipFill>
          <p:spPr>
            <a:xfrm flipH="1">
              <a:off x="1948123" y="2487697"/>
              <a:ext cx="230041" cy="128320"/>
            </a:xfrm>
            <a:prstGeom prst="rect">
              <a:avLst/>
            </a:prstGeom>
          </p:spPr>
        </p:pic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F12F2E-D32C-48CF-9047-A430F7D31D64}"/>
              </a:ext>
            </a:extLst>
          </p:cNvPr>
          <p:cNvCxnSpPr>
            <a:cxnSpLocks/>
          </p:cNvCxnSpPr>
          <p:nvPr/>
        </p:nvCxnSpPr>
        <p:spPr>
          <a:xfrm>
            <a:off x="3965313" y="984923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D652AB-3BBB-4B76-88B7-E173C979A032}"/>
              </a:ext>
            </a:extLst>
          </p:cNvPr>
          <p:cNvCxnSpPr>
            <a:cxnSpLocks/>
          </p:cNvCxnSpPr>
          <p:nvPr/>
        </p:nvCxnSpPr>
        <p:spPr>
          <a:xfrm>
            <a:off x="4176397" y="984923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F24D1BD-2A69-4213-A395-703CA71A45BC}"/>
              </a:ext>
            </a:extLst>
          </p:cNvPr>
          <p:cNvSpPr txBox="1"/>
          <p:nvPr/>
        </p:nvSpPr>
        <p:spPr>
          <a:xfrm>
            <a:off x="3617111" y="1045187"/>
            <a:ext cx="274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0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EC1CE9-9EAC-4124-81D7-0B6E1D849D97}"/>
              </a:ext>
            </a:extLst>
          </p:cNvPr>
          <p:cNvSpPr txBox="1"/>
          <p:nvPr/>
        </p:nvSpPr>
        <p:spPr>
          <a:xfrm>
            <a:off x="3828195" y="1049546"/>
            <a:ext cx="274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7D1F0-AE69-4907-A23E-BFAEF5D88BCA}"/>
              </a:ext>
            </a:extLst>
          </p:cNvPr>
          <p:cNvSpPr txBox="1"/>
          <p:nvPr/>
        </p:nvSpPr>
        <p:spPr>
          <a:xfrm>
            <a:off x="4039277" y="1045187"/>
            <a:ext cx="274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EC227A-1280-4EFF-909C-1E92B47A5CBF}"/>
              </a:ext>
            </a:extLst>
          </p:cNvPr>
          <p:cNvSpPr txBox="1"/>
          <p:nvPr/>
        </p:nvSpPr>
        <p:spPr>
          <a:xfrm>
            <a:off x="9240186" y="1056790"/>
            <a:ext cx="569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DAYS</a:t>
            </a:r>
            <a:endParaRPr lang="en-GB" sz="1200" b="1" dirty="0">
              <a:solidFill>
                <a:schemeClr val="bg1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52A3F32-265C-4687-A74D-960C97493D5A}"/>
              </a:ext>
            </a:extLst>
          </p:cNvPr>
          <p:cNvCxnSpPr>
            <a:cxnSpLocks/>
          </p:cNvCxnSpPr>
          <p:nvPr/>
        </p:nvCxnSpPr>
        <p:spPr>
          <a:xfrm>
            <a:off x="4745942" y="978557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E338E2E-6C2F-4A1B-8F59-1582D1D3A1AC}"/>
              </a:ext>
            </a:extLst>
          </p:cNvPr>
          <p:cNvSpPr txBox="1"/>
          <p:nvPr/>
        </p:nvSpPr>
        <p:spPr>
          <a:xfrm>
            <a:off x="4608822" y="1038821"/>
            <a:ext cx="2742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7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86A5623-AC29-4DD7-9D38-64A0BD7ADE6A}"/>
              </a:ext>
            </a:extLst>
          </p:cNvPr>
          <p:cNvCxnSpPr>
            <a:cxnSpLocks/>
          </p:cNvCxnSpPr>
          <p:nvPr/>
        </p:nvCxnSpPr>
        <p:spPr>
          <a:xfrm>
            <a:off x="6011889" y="984923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F391482-1A72-4456-8312-A7C0988EACB9}"/>
              </a:ext>
            </a:extLst>
          </p:cNvPr>
          <p:cNvSpPr txBox="1"/>
          <p:nvPr/>
        </p:nvSpPr>
        <p:spPr>
          <a:xfrm>
            <a:off x="5845740" y="1045187"/>
            <a:ext cx="541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14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31E4A15-7085-4681-8061-A2F93FE63793}"/>
              </a:ext>
            </a:extLst>
          </p:cNvPr>
          <p:cNvCxnSpPr>
            <a:cxnSpLocks/>
          </p:cNvCxnSpPr>
          <p:nvPr/>
        </p:nvCxnSpPr>
        <p:spPr>
          <a:xfrm>
            <a:off x="7277836" y="977488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575F1E0-64CF-46F4-ACF7-8978530013C2}"/>
              </a:ext>
            </a:extLst>
          </p:cNvPr>
          <p:cNvSpPr txBox="1"/>
          <p:nvPr/>
        </p:nvSpPr>
        <p:spPr>
          <a:xfrm>
            <a:off x="7111687" y="1037752"/>
            <a:ext cx="411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21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53138CD-8EA1-4679-AFF0-BE5C97AB6F5A}"/>
              </a:ext>
            </a:extLst>
          </p:cNvPr>
          <p:cNvCxnSpPr>
            <a:cxnSpLocks/>
          </p:cNvCxnSpPr>
          <p:nvPr/>
        </p:nvCxnSpPr>
        <p:spPr>
          <a:xfrm>
            <a:off x="8543782" y="969800"/>
            <a:ext cx="0" cy="396000"/>
          </a:xfrm>
          <a:prstGeom prst="line">
            <a:avLst/>
          </a:prstGeom>
          <a:ln>
            <a:solidFill>
              <a:srgbClr val="323E4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268CF96-451B-45C7-8C66-81016E68206B}"/>
              </a:ext>
            </a:extLst>
          </p:cNvPr>
          <p:cNvSpPr txBox="1"/>
          <p:nvPr/>
        </p:nvSpPr>
        <p:spPr>
          <a:xfrm>
            <a:off x="8366744" y="1044037"/>
            <a:ext cx="512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28</a:t>
            </a:r>
            <a:endParaRPr lang="en-GB" sz="1400" dirty="0">
              <a:solidFill>
                <a:schemeClr val="bg1"/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C026938-4F74-4384-B70A-E098B9902482}"/>
              </a:ext>
            </a:extLst>
          </p:cNvPr>
          <p:cNvCxnSpPr>
            <a:cxnSpLocks/>
          </p:cNvCxnSpPr>
          <p:nvPr/>
        </p:nvCxnSpPr>
        <p:spPr>
          <a:xfrm>
            <a:off x="2730966" y="4575139"/>
            <a:ext cx="0" cy="360000"/>
          </a:xfrm>
          <a:prstGeom prst="line">
            <a:avLst/>
          </a:prstGeom>
          <a:ln w="19050">
            <a:solidFill>
              <a:srgbClr val="C0CEC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3505F75D-5EF8-4766-A468-3C63E2DFAB05}"/>
              </a:ext>
            </a:extLst>
          </p:cNvPr>
          <p:cNvSpPr txBox="1"/>
          <p:nvPr/>
        </p:nvSpPr>
        <p:spPr>
          <a:xfrm>
            <a:off x="2730966" y="5140866"/>
            <a:ext cx="6096000" cy="3886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12900" indent="-1612900" fontAlgn="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323E4F"/>
                </a:solidFill>
                <a:latin typeface="Calibri" panose="020F0502020204030204" pitchFamily="34" charset="0"/>
                <a:ea typeface="Batang" panose="02030600000101010101" pitchFamily="18" charset="-127"/>
                <a:cs typeface="Calibri" panose="020F0502020204030204" pitchFamily="34" charset="0"/>
              </a:rPr>
              <a:t>. 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04C6C88-8DBD-4A47-AE7F-D387040A6ABA}"/>
              </a:ext>
            </a:extLst>
          </p:cNvPr>
          <p:cNvCxnSpPr>
            <a:cxnSpLocks/>
          </p:cNvCxnSpPr>
          <p:nvPr/>
        </p:nvCxnSpPr>
        <p:spPr>
          <a:xfrm>
            <a:off x="2730966" y="5169562"/>
            <a:ext cx="0" cy="360000"/>
          </a:xfrm>
          <a:prstGeom prst="line">
            <a:avLst/>
          </a:prstGeom>
          <a:ln w="19050">
            <a:solidFill>
              <a:srgbClr val="C0CEC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31490A1-6AC4-4481-BAE0-B435F13A4667}"/>
              </a:ext>
            </a:extLst>
          </p:cNvPr>
          <p:cNvCxnSpPr>
            <a:cxnSpLocks/>
          </p:cNvCxnSpPr>
          <p:nvPr/>
        </p:nvCxnSpPr>
        <p:spPr>
          <a:xfrm>
            <a:off x="2730966" y="5840547"/>
            <a:ext cx="0" cy="360000"/>
          </a:xfrm>
          <a:prstGeom prst="line">
            <a:avLst/>
          </a:prstGeom>
          <a:ln w="19050">
            <a:solidFill>
              <a:srgbClr val="C0CEC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BD8B2350-22D8-4F8D-8D05-F1F64133509D}"/>
              </a:ext>
            </a:extLst>
          </p:cNvPr>
          <p:cNvGraphicFramePr>
            <a:graphicFrameLocks noGrp="1"/>
          </p:cNvGraphicFramePr>
          <p:nvPr/>
        </p:nvGraphicFramePr>
        <p:xfrm>
          <a:off x="162955" y="2233421"/>
          <a:ext cx="11866089" cy="449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5100">
                  <a:extLst>
                    <a:ext uri="{9D8B030D-6E8A-4147-A177-3AD203B41FA5}">
                      <a16:colId xmlns:a16="http://schemas.microsoft.com/office/drawing/2014/main" val="3612963025"/>
                    </a:ext>
                  </a:extLst>
                </a:gridCol>
                <a:gridCol w="9120989">
                  <a:extLst>
                    <a:ext uri="{9D8B030D-6E8A-4147-A177-3AD203B41FA5}">
                      <a16:colId xmlns:a16="http://schemas.microsoft.com/office/drawing/2014/main" val="129616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Clinical malaria</a:t>
                      </a:r>
                      <a:endParaRPr lang="en-GB" b="1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Study participant identified as having malaria at enrolment or during follow-up, must receive treatment as per the national treatment guidelines</a:t>
                      </a:r>
                      <a:endParaRPr lang="en-GB" sz="1700" b="0" cap="none" spc="0" baseline="0" dirty="0">
                        <a:solidFill>
                          <a:srgbClr val="40404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T="144000" marB="108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92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Supervision of treatment</a:t>
                      </a:r>
                      <a:endParaRPr lang="en-GB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rgbClr val="323E4F"/>
                          </a:solidFill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All medicine must be given under direct supervision</a:t>
                      </a:r>
                      <a:endParaRPr lang="en-GB" sz="1700" dirty="0">
                        <a:latin typeface="+mn-lt"/>
                      </a:endParaRPr>
                    </a:p>
                  </a:txBody>
                  <a:tcPr marT="144000" marB="108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183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Follow-up period</a:t>
                      </a:r>
                      <a:endParaRPr lang="en-GB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28/42 days after start of chemoprevention administration with a drug with a short half-life</a:t>
                      </a:r>
                      <a:endParaRPr lang="en-GB" sz="1700" dirty="0">
                        <a:latin typeface="+mn-lt"/>
                      </a:endParaRPr>
                    </a:p>
                  </a:txBody>
                  <a:tcPr marT="144000" marB="108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330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Days of participant follow-up</a:t>
                      </a:r>
                      <a:endParaRPr lang="en-GB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Weekly follow-up days (Days 7, 14, 21, 28..) + any day that study participants have symptoms</a:t>
                      </a:r>
                      <a:endParaRPr lang="en-GB" sz="1700" b="0" i="0" u="none" strike="noStrike" dirty="0">
                        <a:effectLst/>
                        <a:latin typeface="+mn-lt"/>
                      </a:endParaRPr>
                    </a:p>
                  </a:txBody>
                  <a:tcPr marT="144000" marB="108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867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Reinfection/ recrudescence markers</a:t>
                      </a:r>
                      <a:endParaRPr lang="en-GB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b="0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Blood collected on day 0 and day of failure to be analysed for markers of new infection /recrudescence</a:t>
                      </a:r>
                      <a:endParaRPr lang="en-GB" sz="1700" dirty="0">
                        <a:latin typeface="+mn-lt"/>
                      </a:endParaRPr>
                    </a:p>
                  </a:txBody>
                  <a:tcPr marT="144000" marB="108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394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dirty="0">
                          <a:solidFill>
                            <a:srgbClr val="323E4F"/>
                          </a:solidFill>
                          <a:effectLst/>
                          <a:latin typeface="Calibri" panose="020F0502020204030204" pitchFamily="34" charset="0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Drug resistance markers</a:t>
                      </a:r>
                      <a:endParaRPr lang="en-GB" dirty="0"/>
                    </a:p>
                  </a:txBody>
                  <a:tcPr anchor="ctr">
                    <a:lnR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Analysis of markers of drug resistance in DBS collected on day 0 for study participants with parasitaemia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>
                          <a:solidFill>
                            <a:srgbClr val="323E4F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Calibri" panose="020F0502020204030204" pitchFamily="34" charset="0"/>
                        </a:rPr>
                        <a:t>Analysis of markers of drug resistance in DBS collected for study participants with parasitaemia during follow-up</a:t>
                      </a:r>
                    </a:p>
                  </a:txBody>
                  <a:tcPr marT="144000" marB="108000" anchor="ctr">
                    <a:lnL w="28575" cap="flat" cmpd="sng" algn="ctr">
                      <a:solidFill>
                        <a:srgbClr val="C0CE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395686"/>
                  </a:ext>
                </a:extLst>
              </a:tr>
            </a:tbl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EE315E63-A11C-45E7-892A-32728E2B37D3}"/>
              </a:ext>
            </a:extLst>
          </p:cNvPr>
          <p:cNvGrpSpPr/>
          <p:nvPr/>
        </p:nvGrpSpPr>
        <p:grpSpPr>
          <a:xfrm>
            <a:off x="6082254" y="1637438"/>
            <a:ext cx="1029433" cy="493119"/>
            <a:chOff x="9013169" y="2027422"/>
            <a:chExt cx="1029433" cy="493119"/>
          </a:xfrm>
        </p:grpSpPr>
        <p:pic>
          <p:nvPicPr>
            <p:cNvPr id="42" name="Graphic 41" descr="Microscope">
              <a:extLst>
                <a:ext uri="{FF2B5EF4-FFF2-40B4-BE49-F238E27FC236}">
                  <a16:creationId xmlns:a16="http://schemas.microsoft.com/office/drawing/2014/main" id="{712A5454-D6A5-47F7-B399-4AE21CAE8DD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375127" y="2027422"/>
              <a:ext cx="305518" cy="333411"/>
            </a:xfrm>
            <a:prstGeom prst="rect">
              <a:avLst/>
            </a:prstGeom>
          </p:spPr>
        </p:pic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A65AAA8-7A96-4F31-8549-7BB25482F885}"/>
                </a:ext>
              </a:extLst>
            </p:cNvPr>
            <p:cNvSpPr/>
            <p:nvPr/>
          </p:nvSpPr>
          <p:spPr>
            <a:xfrm>
              <a:off x="9013169" y="2360618"/>
              <a:ext cx="1029433" cy="159923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ctr">
                <a:defRPr/>
              </a:pPr>
              <a:r>
                <a:rPr lang="en-GB" sz="1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/>
                </a:rPr>
                <a:t>Follow-ups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2509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BE1B6C-B254-4ABC-BBD1-C37FDA67A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254" y="1612232"/>
            <a:ext cx="5291892" cy="338488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Chemoprevention efficacy surveillance needs to be part of a wider system of resistance and efficacy surveillance </a:t>
            </a: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</a:rPr>
              <a:t>that also includes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Surveillance of molecular markers</a:t>
            </a:r>
          </a:p>
          <a:p>
            <a:pPr lvl="1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Therapeutic efficacy studies</a:t>
            </a:r>
          </a:p>
          <a:p>
            <a:pPr lvl="1"/>
            <a:endParaRPr lang="en-US" dirty="0"/>
          </a:p>
          <a:p>
            <a:pPr lvl="1"/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078211-1385-41C6-B4D7-FD9FEA81B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of resistance and efficacy surveillance </a:t>
            </a:r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333A31B-6173-4898-8251-8253758B3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951497"/>
              </p:ext>
            </p:extLst>
          </p:nvPr>
        </p:nvGraphicFramePr>
        <p:xfrm>
          <a:off x="6293855" y="1296835"/>
          <a:ext cx="5724001" cy="4575768"/>
        </p:xfrm>
        <a:graphic>
          <a:graphicData uri="http://schemas.openxmlformats.org/drawingml/2006/table">
            <a:tbl>
              <a:tblPr firstRow="1" firstCol="1" bandRow="1"/>
              <a:tblGrid>
                <a:gridCol w="1067765">
                  <a:extLst>
                    <a:ext uri="{9D8B030D-6E8A-4147-A177-3AD203B41FA5}">
                      <a16:colId xmlns:a16="http://schemas.microsoft.com/office/drawing/2014/main" val="618196579"/>
                    </a:ext>
                  </a:extLst>
                </a:gridCol>
                <a:gridCol w="1390020">
                  <a:extLst>
                    <a:ext uri="{9D8B030D-6E8A-4147-A177-3AD203B41FA5}">
                      <a16:colId xmlns:a16="http://schemas.microsoft.com/office/drawing/2014/main" val="590473672"/>
                    </a:ext>
                  </a:extLst>
                </a:gridCol>
                <a:gridCol w="3266216">
                  <a:extLst>
                    <a:ext uri="{9D8B030D-6E8A-4147-A177-3AD203B41FA5}">
                      <a16:colId xmlns:a16="http://schemas.microsoft.com/office/drawing/2014/main" val="2264432146"/>
                    </a:ext>
                  </a:extLst>
                </a:gridCol>
              </a:tblGrid>
              <a:tr h="170474">
                <a:tc row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Drug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98525" indent="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1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Molecular markers</a:t>
                      </a:r>
                      <a:endParaRPr lang="en-GB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45251901"/>
                  </a:ext>
                </a:extLst>
              </a:tr>
              <a:tr h="162726">
                <a:tc v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19050" cap="flat" cmpd="sng" algn="ctr">
                      <a:solidFill>
                        <a:srgbClr val="323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497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05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</a:t>
                      </a:r>
                      <a:endParaRPr lang="en-GB" dirty="0"/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47675" indent="361950"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1050" b="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Mutation</a:t>
                      </a:r>
                      <a:endParaRPr lang="en-GB" sz="14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 anchor="ctr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078903"/>
                  </a:ext>
                </a:extLst>
              </a:tr>
              <a:tr h="139479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4-aminoquinolines</a:t>
                      </a:r>
                      <a:endParaRPr lang="en-GB" sz="9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b="1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17755"/>
                  </a:ext>
                </a:extLst>
              </a:tr>
              <a:tr h="330617">
                <a:tc row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Chloroquine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Pfcrt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K76T + different sets of mutations at other codons (including C72S, M74I, N75E, A220S, Q271E, N326S, I356T and R371I)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330535"/>
                  </a:ext>
                </a:extLst>
              </a:tr>
              <a:tr h="261523">
                <a:tc vMerge="1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19050" cap="flat" cmpd="sng" algn="ctr">
                      <a:solidFill>
                        <a:srgbClr val="323E4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Pfmdr1 </a:t>
                      </a:r>
                      <a:r>
                        <a:rPr lang="en-A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(in combination with </a:t>
                      </a: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Pfcrt </a:t>
                      </a:r>
                      <a:r>
                        <a:rPr lang="en-A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mutations only)</a:t>
                      </a:r>
                      <a:endParaRPr lang="en-GB"/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N86Y, Y184F, S1034C, N1042D and D1246Y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28838"/>
                  </a:ext>
                </a:extLst>
              </a:tr>
              <a:tr h="37484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Amodiaquine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AU" sz="9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mannich</a:t>
                      </a: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base)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Yet to be validated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Studies show that amodiaquine selects for </a:t>
                      </a:r>
                      <a:r>
                        <a:rPr lang="en-AU" sz="9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Pfmdr1</a:t>
                      </a: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mutations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60781"/>
                  </a:ext>
                </a:extLst>
              </a:tr>
              <a:tr h="56889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Piperaquine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Pfpm2–3</a:t>
                      </a:r>
                      <a:endParaRPr lang="en-GB" sz="12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Pfcrt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Pfpm2–3 </a:t>
                      </a: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copy number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Detected in vivo: T93S, H97Y, F145I, I218F, C350R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Detected in vitro: T93S, H97Y, F145I, I218F, M343L, G353V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891468"/>
                  </a:ext>
                </a:extLst>
              </a:tr>
              <a:tr h="139479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Antifolates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925891"/>
                  </a:ext>
                </a:extLst>
              </a:tr>
              <a:tr h="19953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Pyrimethamine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Pfdhfr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N51I, C59R, S108N and I164L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92281"/>
                  </a:ext>
                </a:extLst>
              </a:tr>
              <a:tr h="18500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Sulfadoxine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Pfdhps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S436A/F, A437G, K540E, A581G and A613T/S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435861"/>
                  </a:ext>
                </a:extLst>
              </a:tr>
              <a:tr h="18370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Proguanil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Pfdhfr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A16V, N51I, C59R, S108N and I164L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96308"/>
                  </a:ext>
                </a:extLst>
              </a:tr>
              <a:tr h="139479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Amino-alcohols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189285"/>
                  </a:ext>
                </a:extLst>
              </a:tr>
              <a:tr h="21697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Lumefantrine	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Yet to be validated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Studies show that lumefantrine selects for </a:t>
                      </a:r>
                      <a:r>
                        <a:rPr lang="en-AU" sz="9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Pfmdr1 mutations (N86)</a:t>
                      </a: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006640"/>
                  </a:ext>
                </a:extLst>
              </a:tr>
              <a:tr h="178869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Mefloquine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Pfmdr1 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Pfmdr1 </a:t>
                      </a: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increased copy number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75625"/>
                  </a:ext>
                </a:extLst>
              </a:tr>
              <a:tr h="220518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Yet to be validated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938189"/>
                  </a:ext>
                </a:extLst>
              </a:tr>
              <a:tr h="139479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Mannich base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340210"/>
                  </a:ext>
                </a:extLst>
              </a:tr>
              <a:tr h="199533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Pyronaridine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Yet to be validated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5973"/>
                  </a:ext>
                </a:extLst>
              </a:tr>
              <a:tr h="139479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Naphthoquinone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916991"/>
                  </a:ext>
                </a:extLst>
              </a:tr>
              <a:tr h="198564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Atovaquone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Pfcytb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Y268N/S/C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221349"/>
                  </a:ext>
                </a:extLst>
              </a:tr>
              <a:tr h="139479">
                <a:tc gridSpan="2"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Sesquiterpene lactones</a:t>
                      </a:r>
                      <a:endParaRPr lang="en-GB" sz="12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8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044938"/>
                  </a:ext>
                </a:extLst>
              </a:tr>
              <a:tr h="189846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Artemisinin and its derivatives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PfK13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 of candidate and validated markers developed</a:t>
                      </a:r>
                      <a:endParaRPr lang="en-GB" sz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4294" marR="64294" marT="0" marB="0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93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366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99481DB-421C-412C-B051-82FD0B15E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3035" y="1112350"/>
            <a:ext cx="5091365" cy="5072550"/>
          </a:xfrm>
        </p:spPr>
        <p:txBody>
          <a:bodyPr/>
          <a:lstStyle/>
          <a:p>
            <a:r>
              <a:rPr lang="en-US" dirty="0"/>
              <a:t>Partners are planning to implement studies of chemoprevention efficacy </a:t>
            </a:r>
          </a:p>
          <a:p>
            <a:r>
              <a:rPr lang="en-US" dirty="0"/>
              <a:t>Lessons learned from these studies and well work ongoing </a:t>
            </a:r>
            <a:r>
              <a:rPr lang="en-US"/>
              <a:t>with statisticians will </a:t>
            </a:r>
            <a:r>
              <a:rPr lang="en-US" dirty="0"/>
              <a:t>be used to adjust the protocol</a:t>
            </a:r>
          </a:p>
          <a:p>
            <a:r>
              <a:rPr lang="en-US" dirty="0"/>
              <a:t>An updated document on surveillance of antimalarial drug efficacy is planned this year and will include:</a:t>
            </a:r>
          </a:p>
          <a:p>
            <a:pPr lvl="1"/>
            <a:r>
              <a:rPr lang="en-US" dirty="0"/>
              <a:t>Therapeutic efficacy studies </a:t>
            </a:r>
          </a:p>
          <a:p>
            <a:pPr lvl="1"/>
            <a:r>
              <a:rPr lang="en-US" dirty="0"/>
              <a:t>Integrated drug efficacy studies, and </a:t>
            </a:r>
          </a:p>
          <a:p>
            <a:pPr lvl="1"/>
            <a:r>
              <a:rPr lang="en-US" dirty="0"/>
              <a:t>Chemoprevention efficacy studies.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3F552C-7ACB-48D2-9566-2370286FD5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7" r="2439" b="1504"/>
          <a:stretch/>
        </p:blipFill>
        <p:spPr>
          <a:xfrm>
            <a:off x="7079894" y="1112350"/>
            <a:ext cx="3231029" cy="5072550"/>
          </a:xfrm>
          <a:prstGeom prst="rect">
            <a:avLst/>
          </a:prstGeom>
          <a:noFill/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1E0483A-BAA9-458E-98F8-B530F0C02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49188"/>
            <a:ext cx="10972800" cy="643508"/>
          </a:xfrm>
        </p:spPr>
        <p:txBody>
          <a:bodyPr anchor="ctr">
            <a:normAutofit/>
          </a:bodyPr>
          <a:lstStyle/>
          <a:p>
            <a:r>
              <a:rPr lang="en-US" dirty="0"/>
              <a:t>Next steps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8219670"/>
      </p:ext>
    </p:extLst>
  </p:cSld>
  <p:clrMapOvr>
    <a:masterClrMapping/>
  </p:clrMapOvr>
</p:sld>
</file>

<file path=ppt/theme/theme1.xml><?xml version="1.0" encoding="utf-8"?>
<a:theme xmlns:a="http://schemas.openxmlformats.org/drawingml/2006/main" name="gmp-2016-d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3837</TotalTime>
  <Words>840</Words>
  <Application>Microsoft Office PowerPoint</Application>
  <PresentationFormat>Widescreen</PresentationFormat>
  <Paragraphs>145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Times New Roman</vt:lpstr>
      <vt:lpstr>Wingdings</vt:lpstr>
      <vt:lpstr>gmp-2016-der</vt:lpstr>
      <vt:lpstr>Chemoprevention efficacy studies (CPES)</vt:lpstr>
      <vt:lpstr>Context</vt:lpstr>
      <vt:lpstr>Drug efficacy</vt:lpstr>
      <vt:lpstr>Efficacy studies</vt:lpstr>
      <vt:lpstr>Draft CPES protocol</vt:lpstr>
      <vt:lpstr>Key aspects of the draft CPES protocol</vt:lpstr>
      <vt:lpstr>System of resistance and efficacy surveillance 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RASMUSSEN, Charlotte</dc:creator>
  <cp:lastModifiedBy>RASMUSSEN, Charlotte</cp:lastModifiedBy>
  <cp:revision>73</cp:revision>
  <cp:lastPrinted>2022-02-24T10:04:12Z</cp:lastPrinted>
  <dcterms:created xsi:type="dcterms:W3CDTF">2022-02-16T12:51:24Z</dcterms:created>
  <dcterms:modified xsi:type="dcterms:W3CDTF">2022-03-01T16:35:21Z</dcterms:modified>
</cp:coreProperties>
</file>