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6" r:id="rId3"/>
    <p:sldId id="308" r:id="rId4"/>
    <p:sldId id="310" r:id="rId5"/>
    <p:sldId id="311" r:id="rId6"/>
    <p:sldId id="314" r:id="rId7"/>
    <p:sldId id="312" r:id="rId8"/>
    <p:sldId id="321" r:id="rId9"/>
    <p:sldId id="322" r:id="rId10"/>
    <p:sldId id="323" r:id="rId11"/>
    <p:sldId id="324" r:id="rId12"/>
    <p:sldId id="300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941651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5298"/>
  </p:normalViewPr>
  <p:slideViewPr>
    <p:cSldViewPr showGuides="1">
      <p:cViewPr varScale="1">
        <p:scale>
          <a:sx n="77" d="100"/>
          <a:sy n="77" d="100"/>
        </p:scale>
        <p:origin x="840" y="8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D9617-E9BC-459F-B6A7-067D856DBE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66A3E2-752D-45E9-8CE7-4773F5C4938B}">
      <dgm:prSet custT="1"/>
      <dgm:spPr/>
      <dgm:t>
        <a:bodyPr/>
        <a:lstStyle/>
        <a:p>
          <a:r>
            <a:rPr lang="en-US" sz="3600" dirty="0"/>
            <a:t>Ten Thematic Areas Identified from Analysis:</a:t>
          </a:r>
        </a:p>
      </dgm:t>
    </dgm:pt>
    <dgm:pt modelId="{958DC347-8C17-4E9A-9B49-892A3A389485}" type="parTrans" cxnId="{DA64460D-501A-4813-AE1B-785707C707E6}">
      <dgm:prSet/>
      <dgm:spPr/>
      <dgm:t>
        <a:bodyPr/>
        <a:lstStyle/>
        <a:p>
          <a:endParaRPr lang="en-US"/>
        </a:p>
      </dgm:t>
    </dgm:pt>
    <dgm:pt modelId="{37C03B14-7689-499B-A0AD-A491BF65577C}" type="sibTrans" cxnId="{DA64460D-501A-4813-AE1B-785707C707E6}">
      <dgm:prSet/>
      <dgm:spPr/>
      <dgm:t>
        <a:bodyPr/>
        <a:lstStyle/>
        <a:p>
          <a:endParaRPr lang="en-US"/>
        </a:p>
      </dgm:t>
    </dgm:pt>
    <dgm:pt modelId="{A9FFFC02-36C0-4911-9B3C-7320D62EFF64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Major health problems in the communities; </a:t>
          </a:r>
        </a:p>
      </dgm:t>
    </dgm:pt>
    <dgm:pt modelId="{EBC93590-CED0-4EFE-A52F-C75461371D6B}" type="parTrans" cxnId="{90E3E24C-3F5A-45D6-A100-13096F912B28}">
      <dgm:prSet/>
      <dgm:spPr/>
      <dgm:t>
        <a:bodyPr/>
        <a:lstStyle/>
        <a:p>
          <a:endParaRPr lang="en-US"/>
        </a:p>
      </dgm:t>
    </dgm:pt>
    <dgm:pt modelId="{82F49EDA-AD9B-4ADB-96BD-08C59DA80F85}" type="sibTrans" cxnId="{90E3E24C-3F5A-45D6-A100-13096F912B28}">
      <dgm:prSet/>
      <dgm:spPr/>
      <dgm:t>
        <a:bodyPr/>
        <a:lstStyle/>
        <a:p>
          <a:endParaRPr lang="en-US"/>
        </a:p>
      </dgm:t>
    </dgm:pt>
    <dgm:pt modelId="{B19FB69E-8B58-4718-891D-6155098B74AC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Knowledge of Seasonal Malaria Chemoprevention (SMC) among caregivers; </a:t>
          </a:r>
        </a:p>
      </dgm:t>
    </dgm:pt>
    <dgm:pt modelId="{7B16180D-B418-4B49-9EEF-E6BEF7C1C3E5}" type="parTrans" cxnId="{09ADE5C1-CEEE-4144-A2E1-317454EE1363}">
      <dgm:prSet/>
      <dgm:spPr/>
      <dgm:t>
        <a:bodyPr/>
        <a:lstStyle/>
        <a:p>
          <a:endParaRPr lang="en-US"/>
        </a:p>
      </dgm:t>
    </dgm:pt>
    <dgm:pt modelId="{F7AD87DF-16BD-4CCA-A91A-BA37AC708151}" type="sibTrans" cxnId="{09ADE5C1-CEEE-4144-A2E1-317454EE1363}">
      <dgm:prSet/>
      <dgm:spPr/>
      <dgm:t>
        <a:bodyPr/>
        <a:lstStyle/>
        <a:p>
          <a:endParaRPr lang="en-US"/>
        </a:p>
      </dgm:t>
    </dgm:pt>
    <dgm:pt modelId="{7BE66252-2E20-471D-9045-ECFC7B303C1C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Extent of SMC’s coverage;</a:t>
          </a:r>
        </a:p>
      </dgm:t>
    </dgm:pt>
    <dgm:pt modelId="{F233B29F-3A03-49BC-8DA8-C6349BB048D8}" type="parTrans" cxnId="{704AF67B-069A-4CBD-B2AA-DAA045922FE8}">
      <dgm:prSet/>
      <dgm:spPr/>
      <dgm:t>
        <a:bodyPr/>
        <a:lstStyle/>
        <a:p>
          <a:endParaRPr lang="en-US"/>
        </a:p>
      </dgm:t>
    </dgm:pt>
    <dgm:pt modelId="{0ABE5A0F-A32B-4781-9BA4-B22720A7A0E1}" type="sibTrans" cxnId="{704AF67B-069A-4CBD-B2AA-DAA045922FE8}">
      <dgm:prSet/>
      <dgm:spPr/>
      <dgm:t>
        <a:bodyPr/>
        <a:lstStyle/>
        <a:p>
          <a:endParaRPr lang="en-US"/>
        </a:p>
      </dgm:t>
    </dgm:pt>
    <dgm:pt modelId="{27861616-308E-46EB-9769-B2EA1A49381B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Knowledge of malaria among caregivers and its effect on SMC uptake; </a:t>
          </a:r>
        </a:p>
      </dgm:t>
    </dgm:pt>
    <dgm:pt modelId="{655D2020-EC61-4CCC-B6ED-21E12F4DA761}" type="parTrans" cxnId="{A397D6BE-75F3-4227-AE64-F0D3B668EF0C}">
      <dgm:prSet/>
      <dgm:spPr/>
      <dgm:t>
        <a:bodyPr/>
        <a:lstStyle/>
        <a:p>
          <a:endParaRPr lang="en-US"/>
        </a:p>
      </dgm:t>
    </dgm:pt>
    <dgm:pt modelId="{473A9B86-26CD-4340-9DEF-AC95C2B7AB80}" type="sibTrans" cxnId="{A397D6BE-75F3-4227-AE64-F0D3B668EF0C}">
      <dgm:prSet/>
      <dgm:spPr/>
      <dgm:t>
        <a:bodyPr/>
        <a:lstStyle/>
        <a:p>
          <a:endParaRPr lang="en-US"/>
        </a:p>
      </dgm:t>
    </dgm:pt>
    <dgm:pt modelId="{8B2F8A3F-FA27-46C5-92A7-6A007433945A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Perceived effects of SMC on children’s health among caregivers; </a:t>
          </a:r>
        </a:p>
      </dgm:t>
    </dgm:pt>
    <dgm:pt modelId="{A02E9658-C868-4859-9B62-7FCE4FC6538C}" type="parTrans" cxnId="{6FC7ADFE-51F1-4D8D-9535-71B9F7F646BE}">
      <dgm:prSet/>
      <dgm:spPr/>
      <dgm:t>
        <a:bodyPr/>
        <a:lstStyle/>
        <a:p>
          <a:endParaRPr lang="en-US"/>
        </a:p>
      </dgm:t>
    </dgm:pt>
    <dgm:pt modelId="{DC5905C8-AB31-4275-9163-D4ECAC6AB74D}" type="sibTrans" cxnId="{6FC7ADFE-51F1-4D8D-9535-71B9F7F646BE}">
      <dgm:prSet/>
      <dgm:spPr/>
      <dgm:t>
        <a:bodyPr/>
        <a:lstStyle/>
        <a:p>
          <a:endParaRPr lang="en-US"/>
        </a:p>
      </dgm:t>
    </dgm:pt>
    <dgm:pt modelId="{2F6E02D5-E1FB-4C73-8D81-0298BC7BFF0F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Caregivers’ experience of and attitude towards SMC; </a:t>
          </a:r>
        </a:p>
      </dgm:t>
    </dgm:pt>
    <dgm:pt modelId="{CF051FDE-BE84-44B5-930C-85E4305D156C}" type="parTrans" cxnId="{29DF472E-B223-42A5-90BE-5C68A8D1AD73}">
      <dgm:prSet/>
      <dgm:spPr/>
      <dgm:t>
        <a:bodyPr/>
        <a:lstStyle/>
        <a:p>
          <a:endParaRPr lang="en-US"/>
        </a:p>
      </dgm:t>
    </dgm:pt>
    <dgm:pt modelId="{8A77832F-9368-455D-89ED-6F1780FA91C0}" type="sibTrans" cxnId="{29DF472E-B223-42A5-90BE-5C68A8D1AD73}">
      <dgm:prSet/>
      <dgm:spPr/>
      <dgm:t>
        <a:bodyPr/>
        <a:lstStyle/>
        <a:p>
          <a:endParaRPr lang="en-US"/>
        </a:p>
      </dgm:t>
    </dgm:pt>
    <dgm:pt modelId="{F62FECB1-DAD9-42C5-8914-443DE25E6C53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Barriers to SMC uptake; </a:t>
          </a:r>
        </a:p>
      </dgm:t>
    </dgm:pt>
    <dgm:pt modelId="{121DBE4F-C536-4A35-A8F0-9975DD85458E}" type="parTrans" cxnId="{A9C30D28-D7D4-4A5F-B973-1E35CE45F823}">
      <dgm:prSet/>
      <dgm:spPr/>
      <dgm:t>
        <a:bodyPr/>
        <a:lstStyle/>
        <a:p>
          <a:endParaRPr lang="en-US"/>
        </a:p>
      </dgm:t>
    </dgm:pt>
    <dgm:pt modelId="{F59D6675-E8C0-4D61-A0DB-BCB5888F814B}" type="sibTrans" cxnId="{A9C30D28-D7D4-4A5F-B973-1E35CE45F823}">
      <dgm:prSet/>
      <dgm:spPr/>
      <dgm:t>
        <a:bodyPr/>
        <a:lstStyle/>
        <a:p>
          <a:endParaRPr lang="en-US"/>
        </a:p>
      </dgm:t>
    </dgm:pt>
    <dgm:pt modelId="{E5331141-A7C1-4207-AF54-C132466BCC1D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Caregivers preferred mode of delivery/place of administration; </a:t>
          </a:r>
        </a:p>
      </dgm:t>
    </dgm:pt>
    <dgm:pt modelId="{C299A12E-A268-433C-B7FE-BCAACE2FBFE0}" type="parTrans" cxnId="{2EF7635F-5D8F-4278-893B-21BD7BA0DE27}">
      <dgm:prSet/>
      <dgm:spPr/>
      <dgm:t>
        <a:bodyPr/>
        <a:lstStyle/>
        <a:p>
          <a:endParaRPr lang="en-US"/>
        </a:p>
      </dgm:t>
    </dgm:pt>
    <dgm:pt modelId="{DE1F7A73-6AB6-4A00-AE3D-891DEBD8DB3E}" type="sibTrans" cxnId="{2EF7635F-5D8F-4278-893B-21BD7BA0DE27}">
      <dgm:prSet/>
      <dgm:spPr/>
      <dgm:t>
        <a:bodyPr/>
        <a:lstStyle/>
        <a:p>
          <a:endParaRPr lang="en-US"/>
        </a:p>
      </dgm:t>
    </dgm:pt>
    <dgm:pt modelId="{C2C2DC5A-46E5-4AB9-AE80-769866D04EBA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Health workers/CDDs experience and attitude regarding delivery of SMC; </a:t>
          </a:r>
        </a:p>
      </dgm:t>
    </dgm:pt>
    <dgm:pt modelId="{E3D68317-E883-46A6-B645-27169BF74096}" type="parTrans" cxnId="{721B174D-606B-4EE4-BA0D-957FE50CB1EC}">
      <dgm:prSet/>
      <dgm:spPr/>
      <dgm:t>
        <a:bodyPr/>
        <a:lstStyle/>
        <a:p>
          <a:endParaRPr lang="en-US"/>
        </a:p>
      </dgm:t>
    </dgm:pt>
    <dgm:pt modelId="{09F3003F-543C-4390-9EB8-C496B63DCCBB}" type="sibTrans" cxnId="{721B174D-606B-4EE4-BA0D-957FE50CB1EC}">
      <dgm:prSet/>
      <dgm:spPr/>
      <dgm:t>
        <a:bodyPr/>
        <a:lstStyle/>
        <a:p>
          <a:endParaRPr lang="en-US"/>
        </a:p>
      </dgm:t>
    </dgm:pt>
    <dgm:pt modelId="{B95537DD-9DA2-4CE5-A962-932592A75611}">
      <dgm:prSet custT="1"/>
      <dgm:spPr/>
      <dgm:t>
        <a:bodyPr/>
        <a:lstStyle/>
        <a:p>
          <a:pPr>
            <a:buFont typeface="+mj-lt"/>
            <a:buAutoNum type="romanLcPeriod"/>
          </a:pPr>
          <a:r>
            <a:rPr lang="en-US" sz="1800" dirty="0">
              <a:solidFill>
                <a:schemeClr val="tx2"/>
              </a:solidFill>
            </a:rPr>
            <a:t>Recommendations on how to upscale SMC Uptake</a:t>
          </a:r>
        </a:p>
      </dgm:t>
    </dgm:pt>
    <dgm:pt modelId="{0CE18B19-15FD-43AF-B9E8-F0E1816FD1A1}" type="parTrans" cxnId="{56B6D102-7038-4CA3-B9E5-223DE1AEE0CE}">
      <dgm:prSet/>
      <dgm:spPr/>
      <dgm:t>
        <a:bodyPr/>
        <a:lstStyle/>
        <a:p>
          <a:endParaRPr lang="en-US"/>
        </a:p>
      </dgm:t>
    </dgm:pt>
    <dgm:pt modelId="{CFCB2BC9-5F17-4A46-B5BD-58955FBE81F4}" type="sibTrans" cxnId="{56B6D102-7038-4CA3-B9E5-223DE1AEE0CE}">
      <dgm:prSet/>
      <dgm:spPr/>
      <dgm:t>
        <a:bodyPr/>
        <a:lstStyle/>
        <a:p>
          <a:endParaRPr lang="en-US"/>
        </a:p>
      </dgm:t>
    </dgm:pt>
    <dgm:pt modelId="{17FE233F-2C40-4FC1-8A0B-06DBA2C479F7}" type="pres">
      <dgm:prSet presAssocID="{820D9617-E9BC-459F-B6A7-067D856DBE2D}" presName="Name0" presStyleCnt="0">
        <dgm:presLayoutVars>
          <dgm:dir/>
          <dgm:animLvl val="lvl"/>
          <dgm:resizeHandles val="exact"/>
        </dgm:presLayoutVars>
      </dgm:prSet>
      <dgm:spPr/>
    </dgm:pt>
    <dgm:pt modelId="{88580C15-0B66-44D3-BD7A-7EA8D241F12A}" type="pres">
      <dgm:prSet presAssocID="{9166A3E2-752D-45E9-8CE7-4773F5C4938B}" presName="linNode" presStyleCnt="0"/>
      <dgm:spPr/>
    </dgm:pt>
    <dgm:pt modelId="{A7961E37-5F78-483B-A889-728D4A116B04}" type="pres">
      <dgm:prSet presAssocID="{9166A3E2-752D-45E9-8CE7-4773F5C4938B}" presName="parentText" presStyleLbl="node1" presStyleIdx="0" presStyleCnt="1" custScaleX="88085">
        <dgm:presLayoutVars>
          <dgm:chMax val="1"/>
          <dgm:bulletEnabled val="1"/>
        </dgm:presLayoutVars>
      </dgm:prSet>
      <dgm:spPr/>
    </dgm:pt>
    <dgm:pt modelId="{6F2997E5-2D0F-4016-AD0E-D32D598C948E}" type="pres">
      <dgm:prSet presAssocID="{9166A3E2-752D-45E9-8CE7-4773F5C4938B}" presName="descendantText" presStyleLbl="alignAccFollowNode1" presStyleIdx="0" presStyleCnt="1" custScaleY="125122">
        <dgm:presLayoutVars>
          <dgm:bulletEnabled val="1"/>
        </dgm:presLayoutVars>
      </dgm:prSet>
      <dgm:spPr/>
    </dgm:pt>
  </dgm:ptLst>
  <dgm:cxnLst>
    <dgm:cxn modelId="{56B6D102-7038-4CA3-B9E5-223DE1AEE0CE}" srcId="{9166A3E2-752D-45E9-8CE7-4773F5C4938B}" destId="{B95537DD-9DA2-4CE5-A962-932592A75611}" srcOrd="9" destOrd="0" parTransId="{0CE18B19-15FD-43AF-B9E8-F0E1816FD1A1}" sibTransId="{CFCB2BC9-5F17-4A46-B5BD-58955FBE81F4}"/>
    <dgm:cxn modelId="{DA64460D-501A-4813-AE1B-785707C707E6}" srcId="{820D9617-E9BC-459F-B6A7-067D856DBE2D}" destId="{9166A3E2-752D-45E9-8CE7-4773F5C4938B}" srcOrd="0" destOrd="0" parTransId="{958DC347-8C17-4E9A-9B49-892A3A389485}" sibTransId="{37C03B14-7689-499B-A0AD-A491BF65577C}"/>
    <dgm:cxn modelId="{A9C30D28-D7D4-4A5F-B973-1E35CE45F823}" srcId="{9166A3E2-752D-45E9-8CE7-4773F5C4938B}" destId="{F62FECB1-DAD9-42C5-8914-443DE25E6C53}" srcOrd="6" destOrd="0" parTransId="{121DBE4F-C536-4A35-A8F0-9975DD85458E}" sibTransId="{F59D6675-E8C0-4D61-A0DB-BCB5888F814B}"/>
    <dgm:cxn modelId="{29DF472E-B223-42A5-90BE-5C68A8D1AD73}" srcId="{9166A3E2-752D-45E9-8CE7-4773F5C4938B}" destId="{2F6E02D5-E1FB-4C73-8D81-0298BC7BFF0F}" srcOrd="5" destOrd="0" parTransId="{CF051FDE-BE84-44B5-930C-85E4305D156C}" sibTransId="{8A77832F-9368-455D-89ED-6F1780FA91C0}"/>
    <dgm:cxn modelId="{680BAB3B-B538-431E-A09A-22B9132ACAB0}" type="presOf" srcId="{820D9617-E9BC-459F-B6A7-067D856DBE2D}" destId="{17FE233F-2C40-4FC1-8A0B-06DBA2C479F7}" srcOrd="0" destOrd="0" presId="urn:microsoft.com/office/officeart/2005/8/layout/vList5"/>
    <dgm:cxn modelId="{2EF7635F-5D8F-4278-893B-21BD7BA0DE27}" srcId="{9166A3E2-752D-45E9-8CE7-4773F5C4938B}" destId="{E5331141-A7C1-4207-AF54-C132466BCC1D}" srcOrd="7" destOrd="0" parTransId="{C299A12E-A268-433C-B7FE-BCAACE2FBFE0}" sibTransId="{DE1F7A73-6AB6-4A00-AE3D-891DEBD8DB3E}"/>
    <dgm:cxn modelId="{8CA03161-C95B-4370-9048-B7E133C36CBF}" type="presOf" srcId="{2F6E02D5-E1FB-4C73-8D81-0298BC7BFF0F}" destId="{6F2997E5-2D0F-4016-AD0E-D32D598C948E}" srcOrd="0" destOrd="5" presId="urn:microsoft.com/office/officeart/2005/8/layout/vList5"/>
    <dgm:cxn modelId="{90E3E24C-3F5A-45D6-A100-13096F912B28}" srcId="{9166A3E2-752D-45E9-8CE7-4773F5C4938B}" destId="{A9FFFC02-36C0-4911-9B3C-7320D62EFF64}" srcOrd="0" destOrd="0" parTransId="{EBC93590-CED0-4EFE-A52F-C75461371D6B}" sibTransId="{82F49EDA-AD9B-4ADB-96BD-08C59DA80F85}"/>
    <dgm:cxn modelId="{721B174D-606B-4EE4-BA0D-957FE50CB1EC}" srcId="{9166A3E2-752D-45E9-8CE7-4773F5C4938B}" destId="{C2C2DC5A-46E5-4AB9-AE80-769866D04EBA}" srcOrd="8" destOrd="0" parTransId="{E3D68317-E883-46A6-B645-27169BF74096}" sibTransId="{09F3003F-543C-4390-9EB8-C496B63DCCBB}"/>
    <dgm:cxn modelId="{11801277-1376-47A6-8888-00D6971AB063}" type="presOf" srcId="{7BE66252-2E20-471D-9045-ECFC7B303C1C}" destId="{6F2997E5-2D0F-4016-AD0E-D32D598C948E}" srcOrd="0" destOrd="2" presId="urn:microsoft.com/office/officeart/2005/8/layout/vList5"/>
    <dgm:cxn modelId="{78A78957-4A0D-4C10-9546-AFBBC0C0E61B}" type="presOf" srcId="{B95537DD-9DA2-4CE5-A962-932592A75611}" destId="{6F2997E5-2D0F-4016-AD0E-D32D598C948E}" srcOrd="0" destOrd="9" presId="urn:microsoft.com/office/officeart/2005/8/layout/vList5"/>
    <dgm:cxn modelId="{8B38EA7A-3345-4369-9527-02FC5A0E6315}" type="presOf" srcId="{F62FECB1-DAD9-42C5-8914-443DE25E6C53}" destId="{6F2997E5-2D0F-4016-AD0E-D32D598C948E}" srcOrd="0" destOrd="6" presId="urn:microsoft.com/office/officeart/2005/8/layout/vList5"/>
    <dgm:cxn modelId="{704AF67B-069A-4CBD-B2AA-DAA045922FE8}" srcId="{9166A3E2-752D-45E9-8CE7-4773F5C4938B}" destId="{7BE66252-2E20-471D-9045-ECFC7B303C1C}" srcOrd="2" destOrd="0" parTransId="{F233B29F-3A03-49BC-8DA8-C6349BB048D8}" sibTransId="{0ABE5A0F-A32B-4781-9BA4-B22720A7A0E1}"/>
    <dgm:cxn modelId="{E9EB49A0-7A34-443F-BC71-E53FE32029B6}" type="presOf" srcId="{C2C2DC5A-46E5-4AB9-AE80-769866D04EBA}" destId="{6F2997E5-2D0F-4016-AD0E-D32D598C948E}" srcOrd="0" destOrd="8" presId="urn:microsoft.com/office/officeart/2005/8/layout/vList5"/>
    <dgm:cxn modelId="{A397D6BE-75F3-4227-AE64-F0D3B668EF0C}" srcId="{9166A3E2-752D-45E9-8CE7-4773F5C4938B}" destId="{27861616-308E-46EB-9769-B2EA1A49381B}" srcOrd="3" destOrd="0" parTransId="{655D2020-EC61-4CCC-B6ED-21E12F4DA761}" sibTransId="{473A9B86-26CD-4340-9DEF-AC95C2B7AB80}"/>
    <dgm:cxn modelId="{09ADE5C1-CEEE-4144-A2E1-317454EE1363}" srcId="{9166A3E2-752D-45E9-8CE7-4773F5C4938B}" destId="{B19FB69E-8B58-4718-891D-6155098B74AC}" srcOrd="1" destOrd="0" parTransId="{7B16180D-B418-4B49-9EEF-E6BEF7C1C3E5}" sibTransId="{F7AD87DF-16BD-4CCA-A91A-BA37AC708151}"/>
    <dgm:cxn modelId="{174DF4C5-12CD-41FC-AF42-34A037061D77}" type="presOf" srcId="{E5331141-A7C1-4207-AF54-C132466BCC1D}" destId="{6F2997E5-2D0F-4016-AD0E-D32D598C948E}" srcOrd="0" destOrd="7" presId="urn:microsoft.com/office/officeart/2005/8/layout/vList5"/>
    <dgm:cxn modelId="{EF260DDB-8E65-4623-AE36-5B8C2E9F35AA}" type="presOf" srcId="{A9FFFC02-36C0-4911-9B3C-7320D62EFF64}" destId="{6F2997E5-2D0F-4016-AD0E-D32D598C948E}" srcOrd="0" destOrd="0" presId="urn:microsoft.com/office/officeart/2005/8/layout/vList5"/>
    <dgm:cxn modelId="{2EE09FDE-5F3F-4491-B51D-3BA6E9E551E9}" type="presOf" srcId="{8B2F8A3F-FA27-46C5-92A7-6A007433945A}" destId="{6F2997E5-2D0F-4016-AD0E-D32D598C948E}" srcOrd="0" destOrd="4" presId="urn:microsoft.com/office/officeart/2005/8/layout/vList5"/>
    <dgm:cxn modelId="{7505B4E6-4A54-4E39-835F-3B5F41C1EF54}" type="presOf" srcId="{27861616-308E-46EB-9769-B2EA1A49381B}" destId="{6F2997E5-2D0F-4016-AD0E-D32D598C948E}" srcOrd="0" destOrd="3" presId="urn:microsoft.com/office/officeart/2005/8/layout/vList5"/>
    <dgm:cxn modelId="{15DDBCEB-07DB-4DF5-B563-4DD456305493}" type="presOf" srcId="{B19FB69E-8B58-4718-891D-6155098B74AC}" destId="{6F2997E5-2D0F-4016-AD0E-D32D598C948E}" srcOrd="0" destOrd="1" presId="urn:microsoft.com/office/officeart/2005/8/layout/vList5"/>
    <dgm:cxn modelId="{531315F7-225A-46D0-9BD7-B5CD76E05A6E}" type="presOf" srcId="{9166A3E2-752D-45E9-8CE7-4773F5C4938B}" destId="{A7961E37-5F78-483B-A889-728D4A116B04}" srcOrd="0" destOrd="0" presId="urn:microsoft.com/office/officeart/2005/8/layout/vList5"/>
    <dgm:cxn modelId="{6FC7ADFE-51F1-4D8D-9535-71B9F7F646BE}" srcId="{9166A3E2-752D-45E9-8CE7-4773F5C4938B}" destId="{8B2F8A3F-FA27-46C5-92A7-6A007433945A}" srcOrd="4" destOrd="0" parTransId="{A02E9658-C868-4859-9B62-7FCE4FC6538C}" sibTransId="{DC5905C8-AB31-4275-9163-D4ECAC6AB74D}"/>
    <dgm:cxn modelId="{4C4DC6C6-BA48-4D8C-95B8-F056D4B80F6B}" type="presParOf" srcId="{17FE233F-2C40-4FC1-8A0B-06DBA2C479F7}" destId="{88580C15-0B66-44D3-BD7A-7EA8D241F12A}" srcOrd="0" destOrd="0" presId="urn:microsoft.com/office/officeart/2005/8/layout/vList5"/>
    <dgm:cxn modelId="{83C52DB7-7783-43C9-9C1D-3D266E644EDB}" type="presParOf" srcId="{88580C15-0B66-44D3-BD7A-7EA8D241F12A}" destId="{A7961E37-5F78-483B-A889-728D4A116B04}" srcOrd="0" destOrd="0" presId="urn:microsoft.com/office/officeart/2005/8/layout/vList5"/>
    <dgm:cxn modelId="{D9D5DB9E-E67F-4B32-BD0B-7DD328E7EE51}" type="presParOf" srcId="{88580C15-0B66-44D3-BD7A-7EA8D241F12A}" destId="{6F2997E5-2D0F-4016-AD0E-D32D598C9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BB920-B7A1-406C-8482-0F45D1F9B9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C554696-8DEE-4F81-8C41-700B8D342A7A}">
      <dgm:prSet/>
      <dgm:spPr/>
      <dgm:t>
        <a:bodyPr/>
        <a:lstStyle/>
        <a:p>
          <a:pPr algn="ctr"/>
          <a:r>
            <a:rPr lang="en-US" dirty="0"/>
            <a:t>Logistics challenges; attendant sheet shortage; delay in getting tally sheet and requisition;</a:t>
          </a:r>
        </a:p>
      </dgm:t>
    </dgm:pt>
    <dgm:pt modelId="{6DC5D215-F8E7-422C-A3C6-3989DCF2932A}" type="parTrans" cxnId="{69F9CD1B-0B58-4AE1-8D3B-BDB092F6E172}">
      <dgm:prSet/>
      <dgm:spPr/>
      <dgm:t>
        <a:bodyPr/>
        <a:lstStyle/>
        <a:p>
          <a:pPr algn="ctr"/>
          <a:endParaRPr lang="en-US"/>
        </a:p>
      </dgm:t>
    </dgm:pt>
    <dgm:pt modelId="{AD608797-E885-465A-B2A1-25C2313EA539}" type="sibTrans" cxnId="{69F9CD1B-0B58-4AE1-8D3B-BDB092F6E172}">
      <dgm:prSet/>
      <dgm:spPr/>
      <dgm:t>
        <a:bodyPr/>
        <a:lstStyle/>
        <a:p>
          <a:pPr algn="ctr"/>
          <a:endParaRPr lang="en-US"/>
        </a:p>
      </dgm:t>
    </dgm:pt>
    <dgm:pt modelId="{6315048C-6E9D-402E-BDBF-1C7E6F71DEF8}">
      <dgm:prSet/>
      <dgm:spPr/>
      <dgm:t>
        <a:bodyPr/>
        <a:lstStyle/>
        <a:p>
          <a:pPr algn="ctr"/>
          <a:r>
            <a:rPr lang="en-US" dirty="0"/>
            <a:t>Issues related to credibility of Recruitment Process for CDDs</a:t>
          </a:r>
        </a:p>
      </dgm:t>
    </dgm:pt>
    <dgm:pt modelId="{5C8A587C-FF71-4F92-B763-61AE0888108D}" type="parTrans" cxnId="{807D6EA4-B58E-4D31-838E-EC19352B7A77}">
      <dgm:prSet/>
      <dgm:spPr/>
      <dgm:t>
        <a:bodyPr/>
        <a:lstStyle/>
        <a:p>
          <a:pPr algn="ctr"/>
          <a:endParaRPr lang="en-US"/>
        </a:p>
      </dgm:t>
    </dgm:pt>
    <dgm:pt modelId="{A60D965B-7ADA-4CC2-99FD-03B5798F4900}" type="sibTrans" cxnId="{807D6EA4-B58E-4D31-838E-EC19352B7A77}">
      <dgm:prSet/>
      <dgm:spPr/>
      <dgm:t>
        <a:bodyPr/>
        <a:lstStyle/>
        <a:p>
          <a:pPr algn="ctr"/>
          <a:endParaRPr lang="en-US"/>
        </a:p>
      </dgm:t>
    </dgm:pt>
    <dgm:pt modelId="{02BEAED4-2980-41AD-9650-E6AE76204EE4}">
      <dgm:prSet/>
      <dgm:spPr/>
      <dgm:t>
        <a:bodyPr/>
        <a:lstStyle/>
        <a:p>
          <a:pPr algn="ctr"/>
          <a:r>
            <a:rPr lang="en-US"/>
            <a:t>Dissatisfaction with Remuneration for CDDs, LMs, CMs</a:t>
          </a:r>
        </a:p>
      </dgm:t>
    </dgm:pt>
    <dgm:pt modelId="{7008EF15-983F-4E59-B230-70D0C63145DD}" type="parTrans" cxnId="{1EA3FD0E-9E63-4930-9A38-0CF317F5E857}">
      <dgm:prSet/>
      <dgm:spPr/>
      <dgm:t>
        <a:bodyPr/>
        <a:lstStyle/>
        <a:p>
          <a:pPr algn="ctr"/>
          <a:endParaRPr lang="en-US"/>
        </a:p>
      </dgm:t>
    </dgm:pt>
    <dgm:pt modelId="{E8821D62-B56E-4FEF-BC8F-CCC7386D7295}" type="sibTrans" cxnId="{1EA3FD0E-9E63-4930-9A38-0CF317F5E857}">
      <dgm:prSet/>
      <dgm:spPr/>
      <dgm:t>
        <a:bodyPr/>
        <a:lstStyle/>
        <a:p>
          <a:pPr algn="ctr"/>
          <a:endParaRPr lang="en-US"/>
        </a:p>
      </dgm:t>
    </dgm:pt>
    <dgm:pt modelId="{E608747E-3888-461A-8795-271A17E7E964}">
      <dgm:prSet/>
      <dgm:spPr/>
      <dgm:t>
        <a:bodyPr/>
        <a:lstStyle/>
        <a:p>
          <a:pPr algn="ctr"/>
          <a:r>
            <a:rPr lang="en-US"/>
            <a:t>Identified barriers include: </a:t>
          </a:r>
        </a:p>
      </dgm:t>
    </dgm:pt>
    <dgm:pt modelId="{A11260B0-B448-4CED-826E-2BE0DE95991F}" type="parTrans" cxnId="{D88C0B07-8C88-47AC-B9B4-C5BA6882D965}">
      <dgm:prSet/>
      <dgm:spPr/>
      <dgm:t>
        <a:bodyPr/>
        <a:lstStyle/>
        <a:p>
          <a:pPr algn="ctr"/>
          <a:endParaRPr lang="en-US"/>
        </a:p>
      </dgm:t>
    </dgm:pt>
    <dgm:pt modelId="{0709512C-F199-434C-9C6A-46B6B2BE3085}" type="sibTrans" cxnId="{D88C0B07-8C88-47AC-B9B4-C5BA6882D965}">
      <dgm:prSet/>
      <dgm:spPr/>
      <dgm:t>
        <a:bodyPr/>
        <a:lstStyle/>
        <a:p>
          <a:pPr algn="ctr"/>
          <a:endParaRPr lang="en-US"/>
        </a:p>
      </dgm:t>
    </dgm:pt>
    <dgm:pt modelId="{0A88FFE8-B727-4DA9-932B-6756F13FEF87}">
      <dgm:prSet/>
      <dgm:spPr/>
      <dgm:t>
        <a:bodyPr/>
        <a:lstStyle/>
        <a:p>
          <a:pPr algn="ctr"/>
          <a:r>
            <a:rPr lang="en-US" dirty="0">
              <a:solidFill>
                <a:schemeClr val="tx2"/>
              </a:solidFill>
            </a:rPr>
            <a:t>perceived side effects, ignorance, negative attitudes of CDDs, alleged inefficacy of the drugs, incomplete coverage/shortage of drugs</a:t>
          </a:r>
        </a:p>
      </dgm:t>
    </dgm:pt>
    <dgm:pt modelId="{961F30F7-8FD0-41A1-8F6B-6AA58F5A6C76}" type="parTrans" cxnId="{F64313D5-19D0-4A5C-850F-0F92A0AAD871}">
      <dgm:prSet/>
      <dgm:spPr/>
      <dgm:t>
        <a:bodyPr/>
        <a:lstStyle/>
        <a:p>
          <a:pPr algn="ctr"/>
          <a:endParaRPr lang="en-US"/>
        </a:p>
      </dgm:t>
    </dgm:pt>
    <dgm:pt modelId="{A61EFED0-91D5-468C-AB8F-50D90864850B}" type="sibTrans" cxnId="{F64313D5-19D0-4A5C-850F-0F92A0AAD871}">
      <dgm:prSet/>
      <dgm:spPr/>
      <dgm:t>
        <a:bodyPr/>
        <a:lstStyle/>
        <a:p>
          <a:pPr algn="ctr"/>
          <a:endParaRPr lang="en-US"/>
        </a:p>
      </dgm:t>
    </dgm:pt>
    <dgm:pt modelId="{B8A13185-0C52-4C7B-AC12-663FE1D287C7}">
      <dgm:prSet/>
      <dgm:spPr/>
      <dgm:t>
        <a:bodyPr/>
        <a:lstStyle/>
        <a:p>
          <a:pPr algn="ctr"/>
          <a:r>
            <a:rPr lang="en-US"/>
            <a:t>Identified facilitators include: </a:t>
          </a:r>
        </a:p>
      </dgm:t>
    </dgm:pt>
    <dgm:pt modelId="{5D835312-CDF9-4DAA-9655-C200B6332E55}" type="parTrans" cxnId="{0DEE63AD-FB08-4560-AC27-0A3266F4902A}">
      <dgm:prSet/>
      <dgm:spPr/>
      <dgm:t>
        <a:bodyPr/>
        <a:lstStyle/>
        <a:p>
          <a:pPr algn="ctr"/>
          <a:endParaRPr lang="en-US"/>
        </a:p>
      </dgm:t>
    </dgm:pt>
    <dgm:pt modelId="{482E01A4-8D1F-4BCA-9D7E-AA73A3F72C16}" type="sibTrans" cxnId="{0DEE63AD-FB08-4560-AC27-0A3266F4902A}">
      <dgm:prSet/>
      <dgm:spPr/>
      <dgm:t>
        <a:bodyPr/>
        <a:lstStyle/>
        <a:p>
          <a:pPr algn="ctr"/>
          <a:endParaRPr lang="en-US"/>
        </a:p>
      </dgm:t>
    </dgm:pt>
    <dgm:pt modelId="{AA299A4F-F973-4CC0-999D-A0E96FEA1645}">
      <dgm:prSet/>
      <dgm:spPr/>
      <dgm:t>
        <a:bodyPr/>
        <a:lstStyle/>
        <a:p>
          <a:pPr algn="ctr"/>
          <a:r>
            <a:rPr lang="en-US" dirty="0">
              <a:solidFill>
                <a:schemeClr val="tx2"/>
              </a:solidFill>
            </a:rPr>
            <a:t>mode of delivery of drug, favorable attitude towards SMC by caregivers, positive attitudes of the CDDs</a:t>
          </a:r>
        </a:p>
      </dgm:t>
    </dgm:pt>
    <dgm:pt modelId="{A28C676D-800A-47AE-95E7-E53EA11184B0}" type="parTrans" cxnId="{164E8675-F7DB-4787-B605-68D9D12C33B4}">
      <dgm:prSet/>
      <dgm:spPr/>
      <dgm:t>
        <a:bodyPr/>
        <a:lstStyle/>
        <a:p>
          <a:pPr algn="ctr"/>
          <a:endParaRPr lang="en-US"/>
        </a:p>
      </dgm:t>
    </dgm:pt>
    <dgm:pt modelId="{BAC23130-D270-4D42-85C1-CC7A9F950950}" type="sibTrans" cxnId="{164E8675-F7DB-4787-B605-68D9D12C33B4}">
      <dgm:prSet/>
      <dgm:spPr/>
      <dgm:t>
        <a:bodyPr/>
        <a:lstStyle/>
        <a:p>
          <a:pPr algn="ctr"/>
          <a:endParaRPr lang="en-US"/>
        </a:p>
      </dgm:t>
    </dgm:pt>
    <dgm:pt modelId="{B7D47B3D-DC9D-45BB-9680-59BFB7ECA578}" type="pres">
      <dgm:prSet presAssocID="{6E9BB920-B7A1-406C-8482-0F45D1F9B9F4}" presName="Name0" presStyleCnt="0">
        <dgm:presLayoutVars>
          <dgm:dir/>
          <dgm:animLvl val="lvl"/>
          <dgm:resizeHandles val="exact"/>
        </dgm:presLayoutVars>
      </dgm:prSet>
      <dgm:spPr/>
    </dgm:pt>
    <dgm:pt modelId="{B63920B1-5841-425B-9EA9-F6D9EB4653F6}" type="pres">
      <dgm:prSet presAssocID="{2C554696-8DEE-4F81-8C41-700B8D342A7A}" presName="linNode" presStyleCnt="0"/>
      <dgm:spPr/>
    </dgm:pt>
    <dgm:pt modelId="{24AB1651-A03B-41C3-81C1-01D8E9D91B35}" type="pres">
      <dgm:prSet presAssocID="{2C554696-8DEE-4F81-8C41-700B8D342A7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5895728-D898-4984-B32B-1176F514B3E1}" type="pres">
      <dgm:prSet presAssocID="{AD608797-E885-465A-B2A1-25C2313EA539}" presName="sp" presStyleCnt="0"/>
      <dgm:spPr/>
    </dgm:pt>
    <dgm:pt modelId="{E0E9E6B1-8180-4CFD-8696-79F65B9F4BA8}" type="pres">
      <dgm:prSet presAssocID="{6315048C-6E9D-402E-BDBF-1C7E6F71DEF8}" presName="linNode" presStyleCnt="0"/>
      <dgm:spPr/>
    </dgm:pt>
    <dgm:pt modelId="{D4CE5CD3-95AF-4175-AE98-67215135EADA}" type="pres">
      <dgm:prSet presAssocID="{6315048C-6E9D-402E-BDBF-1C7E6F71DEF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7D94D00-D15A-4A34-8582-97AC423E1693}" type="pres">
      <dgm:prSet presAssocID="{A60D965B-7ADA-4CC2-99FD-03B5798F4900}" presName="sp" presStyleCnt="0"/>
      <dgm:spPr/>
    </dgm:pt>
    <dgm:pt modelId="{0272A2FA-6DF9-4626-A9B7-57F7B06273CD}" type="pres">
      <dgm:prSet presAssocID="{02BEAED4-2980-41AD-9650-E6AE76204EE4}" presName="linNode" presStyleCnt="0"/>
      <dgm:spPr/>
    </dgm:pt>
    <dgm:pt modelId="{C2E17759-5799-4CDA-BDCE-552D41D3D426}" type="pres">
      <dgm:prSet presAssocID="{02BEAED4-2980-41AD-9650-E6AE76204EE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AFE4342-248D-45B9-A401-393AD47FB437}" type="pres">
      <dgm:prSet presAssocID="{E8821D62-B56E-4FEF-BC8F-CCC7386D7295}" presName="sp" presStyleCnt="0"/>
      <dgm:spPr/>
    </dgm:pt>
    <dgm:pt modelId="{FACA8BB4-E5CE-4647-AE60-667C4FBA3196}" type="pres">
      <dgm:prSet presAssocID="{E608747E-3888-461A-8795-271A17E7E964}" presName="linNode" presStyleCnt="0"/>
      <dgm:spPr/>
    </dgm:pt>
    <dgm:pt modelId="{C13873F4-27D1-49E7-9F55-7A330ECD125B}" type="pres">
      <dgm:prSet presAssocID="{E608747E-3888-461A-8795-271A17E7E96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49FB73B-87DE-4A1F-B4FC-EE955038B53A}" type="pres">
      <dgm:prSet presAssocID="{E608747E-3888-461A-8795-271A17E7E964}" presName="descendantText" presStyleLbl="alignAccFollowNode1" presStyleIdx="0" presStyleCnt="2">
        <dgm:presLayoutVars>
          <dgm:bulletEnabled val="1"/>
        </dgm:presLayoutVars>
      </dgm:prSet>
      <dgm:spPr/>
    </dgm:pt>
    <dgm:pt modelId="{5FA6F4D9-E298-4B69-BF1F-6F3C2595C193}" type="pres">
      <dgm:prSet presAssocID="{0709512C-F199-434C-9C6A-46B6B2BE3085}" presName="sp" presStyleCnt="0"/>
      <dgm:spPr/>
    </dgm:pt>
    <dgm:pt modelId="{BE524C39-0DCB-43FB-A6EA-3663E21F0BEB}" type="pres">
      <dgm:prSet presAssocID="{B8A13185-0C52-4C7B-AC12-663FE1D287C7}" presName="linNode" presStyleCnt="0"/>
      <dgm:spPr/>
    </dgm:pt>
    <dgm:pt modelId="{CD51D49C-9C8C-496E-B6C4-F19D1DB0090C}" type="pres">
      <dgm:prSet presAssocID="{B8A13185-0C52-4C7B-AC12-663FE1D287C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23E0A67A-72DF-4A50-B4B1-B8E01820EA12}" type="pres">
      <dgm:prSet presAssocID="{B8A13185-0C52-4C7B-AC12-663FE1D287C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88C0B07-8C88-47AC-B9B4-C5BA6882D965}" srcId="{6E9BB920-B7A1-406C-8482-0F45D1F9B9F4}" destId="{E608747E-3888-461A-8795-271A17E7E964}" srcOrd="3" destOrd="0" parTransId="{A11260B0-B448-4CED-826E-2BE0DE95991F}" sibTransId="{0709512C-F199-434C-9C6A-46B6B2BE3085}"/>
    <dgm:cxn modelId="{1EA3FD0E-9E63-4930-9A38-0CF317F5E857}" srcId="{6E9BB920-B7A1-406C-8482-0F45D1F9B9F4}" destId="{02BEAED4-2980-41AD-9650-E6AE76204EE4}" srcOrd="2" destOrd="0" parTransId="{7008EF15-983F-4E59-B230-70D0C63145DD}" sibTransId="{E8821D62-B56E-4FEF-BC8F-CCC7386D7295}"/>
    <dgm:cxn modelId="{99607119-44D1-4969-9788-9322254058F2}" type="presOf" srcId="{E608747E-3888-461A-8795-271A17E7E964}" destId="{C13873F4-27D1-49E7-9F55-7A330ECD125B}" srcOrd="0" destOrd="0" presId="urn:microsoft.com/office/officeart/2005/8/layout/vList5"/>
    <dgm:cxn modelId="{69F9CD1B-0B58-4AE1-8D3B-BDB092F6E172}" srcId="{6E9BB920-B7A1-406C-8482-0F45D1F9B9F4}" destId="{2C554696-8DEE-4F81-8C41-700B8D342A7A}" srcOrd="0" destOrd="0" parTransId="{6DC5D215-F8E7-422C-A3C6-3989DCF2932A}" sibTransId="{AD608797-E885-465A-B2A1-25C2313EA539}"/>
    <dgm:cxn modelId="{1FDD3023-B160-4C56-B723-412C735932F6}" type="presOf" srcId="{0A88FFE8-B727-4DA9-932B-6756F13FEF87}" destId="{949FB73B-87DE-4A1F-B4FC-EE955038B53A}" srcOrd="0" destOrd="0" presId="urn:microsoft.com/office/officeart/2005/8/layout/vList5"/>
    <dgm:cxn modelId="{22423F43-F9B8-4355-B269-C6D416F864DA}" type="presOf" srcId="{02BEAED4-2980-41AD-9650-E6AE76204EE4}" destId="{C2E17759-5799-4CDA-BDCE-552D41D3D426}" srcOrd="0" destOrd="0" presId="urn:microsoft.com/office/officeart/2005/8/layout/vList5"/>
    <dgm:cxn modelId="{164E8675-F7DB-4787-B605-68D9D12C33B4}" srcId="{B8A13185-0C52-4C7B-AC12-663FE1D287C7}" destId="{AA299A4F-F973-4CC0-999D-A0E96FEA1645}" srcOrd="0" destOrd="0" parTransId="{A28C676D-800A-47AE-95E7-E53EA11184B0}" sibTransId="{BAC23130-D270-4D42-85C1-CC7A9F950950}"/>
    <dgm:cxn modelId="{E877547A-F625-49E9-9E95-59BE6E4C64E8}" type="presOf" srcId="{2C554696-8DEE-4F81-8C41-700B8D342A7A}" destId="{24AB1651-A03B-41C3-81C1-01D8E9D91B35}" srcOrd="0" destOrd="0" presId="urn:microsoft.com/office/officeart/2005/8/layout/vList5"/>
    <dgm:cxn modelId="{8E2D7082-3C41-4066-A6FC-B91146CB33A7}" type="presOf" srcId="{B8A13185-0C52-4C7B-AC12-663FE1D287C7}" destId="{CD51D49C-9C8C-496E-B6C4-F19D1DB0090C}" srcOrd="0" destOrd="0" presId="urn:microsoft.com/office/officeart/2005/8/layout/vList5"/>
    <dgm:cxn modelId="{807D6EA4-B58E-4D31-838E-EC19352B7A77}" srcId="{6E9BB920-B7A1-406C-8482-0F45D1F9B9F4}" destId="{6315048C-6E9D-402E-BDBF-1C7E6F71DEF8}" srcOrd="1" destOrd="0" parTransId="{5C8A587C-FF71-4F92-B763-61AE0888108D}" sibTransId="{A60D965B-7ADA-4CC2-99FD-03B5798F4900}"/>
    <dgm:cxn modelId="{A31E0BA5-1B37-4766-B778-7CF104F5EFBD}" type="presOf" srcId="{AA299A4F-F973-4CC0-999D-A0E96FEA1645}" destId="{23E0A67A-72DF-4A50-B4B1-B8E01820EA12}" srcOrd="0" destOrd="0" presId="urn:microsoft.com/office/officeart/2005/8/layout/vList5"/>
    <dgm:cxn modelId="{0DEE63AD-FB08-4560-AC27-0A3266F4902A}" srcId="{6E9BB920-B7A1-406C-8482-0F45D1F9B9F4}" destId="{B8A13185-0C52-4C7B-AC12-663FE1D287C7}" srcOrd="4" destOrd="0" parTransId="{5D835312-CDF9-4DAA-9655-C200B6332E55}" sibTransId="{482E01A4-8D1F-4BCA-9D7E-AA73A3F72C16}"/>
    <dgm:cxn modelId="{59FEC7C3-A701-478E-96BF-7E8C885802D5}" type="presOf" srcId="{6E9BB920-B7A1-406C-8482-0F45D1F9B9F4}" destId="{B7D47B3D-DC9D-45BB-9680-59BFB7ECA578}" srcOrd="0" destOrd="0" presId="urn:microsoft.com/office/officeart/2005/8/layout/vList5"/>
    <dgm:cxn modelId="{F64313D5-19D0-4A5C-850F-0F92A0AAD871}" srcId="{E608747E-3888-461A-8795-271A17E7E964}" destId="{0A88FFE8-B727-4DA9-932B-6756F13FEF87}" srcOrd="0" destOrd="0" parTransId="{961F30F7-8FD0-41A1-8F6B-6AA58F5A6C76}" sibTransId="{A61EFED0-91D5-468C-AB8F-50D90864850B}"/>
    <dgm:cxn modelId="{156CE3E2-330D-4240-9733-4A1C809EC54D}" type="presOf" srcId="{6315048C-6E9D-402E-BDBF-1C7E6F71DEF8}" destId="{D4CE5CD3-95AF-4175-AE98-67215135EADA}" srcOrd="0" destOrd="0" presId="urn:microsoft.com/office/officeart/2005/8/layout/vList5"/>
    <dgm:cxn modelId="{33B18A18-F2A6-4810-8C22-69230299233D}" type="presParOf" srcId="{B7D47B3D-DC9D-45BB-9680-59BFB7ECA578}" destId="{B63920B1-5841-425B-9EA9-F6D9EB4653F6}" srcOrd="0" destOrd="0" presId="urn:microsoft.com/office/officeart/2005/8/layout/vList5"/>
    <dgm:cxn modelId="{D49AC64A-FB76-471B-8609-89F59B376F03}" type="presParOf" srcId="{B63920B1-5841-425B-9EA9-F6D9EB4653F6}" destId="{24AB1651-A03B-41C3-81C1-01D8E9D91B35}" srcOrd="0" destOrd="0" presId="urn:microsoft.com/office/officeart/2005/8/layout/vList5"/>
    <dgm:cxn modelId="{D83BA9C5-332A-4E99-94D8-C3C2EDB429A0}" type="presParOf" srcId="{B7D47B3D-DC9D-45BB-9680-59BFB7ECA578}" destId="{15895728-D898-4984-B32B-1176F514B3E1}" srcOrd="1" destOrd="0" presId="urn:microsoft.com/office/officeart/2005/8/layout/vList5"/>
    <dgm:cxn modelId="{416B449A-ED45-4A14-A790-751A4E8926F5}" type="presParOf" srcId="{B7D47B3D-DC9D-45BB-9680-59BFB7ECA578}" destId="{E0E9E6B1-8180-4CFD-8696-79F65B9F4BA8}" srcOrd="2" destOrd="0" presId="urn:microsoft.com/office/officeart/2005/8/layout/vList5"/>
    <dgm:cxn modelId="{C1642724-48B1-4336-B4C3-F1934C9D1491}" type="presParOf" srcId="{E0E9E6B1-8180-4CFD-8696-79F65B9F4BA8}" destId="{D4CE5CD3-95AF-4175-AE98-67215135EADA}" srcOrd="0" destOrd="0" presId="urn:microsoft.com/office/officeart/2005/8/layout/vList5"/>
    <dgm:cxn modelId="{189EDBCB-42E1-4541-87D0-2BD7FAA5DBCA}" type="presParOf" srcId="{B7D47B3D-DC9D-45BB-9680-59BFB7ECA578}" destId="{F7D94D00-D15A-4A34-8582-97AC423E1693}" srcOrd="3" destOrd="0" presId="urn:microsoft.com/office/officeart/2005/8/layout/vList5"/>
    <dgm:cxn modelId="{894F8C3B-E096-4E28-96A3-AF997EE82124}" type="presParOf" srcId="{B7D47B3D-DC9D-45BB-9680-59BFB7ECA578}" destId="{0272A2FA-6DF9-4626-A9B7-57F7B06273CD}" srcOrd="4" destOrd="0" presId="urn:microsoft.com/office/officeart/2005/8/layout/vList5"/>
    <dgm:cxn modelId="{CE1D32A2-55BE-4112-8958-CB9858767625}" type="presParOf" srcId="{0272A2FA-6DF9-4626-A9B7-57F7B06273CD}" destId="{C2E17759-5799-4CDA-BDCE-552D41D3D426}" srcOrd="0" destOrd="0" presId="urn:microsoft.com/office/officeart/2005/8/layout/vList5"/>
    <dgm:cxn modelId="{76067326-EC85-48AF-AEC0-DE43D033A673}" type="presParOf" srcId="{B7D47B3D-DC9D-45BB-9680-59BFB7ECA578}" destId="{2AFE4342-248D-45B9-A401-393AD47FB437}" srcOrd="5" destOrd="0" presId="urn:microsoft.com/office/officeart/2005/8/layout/vList5"/>
    <dgm:cxn modelId="{6CF3B31F-4121-4B93-B447-9A7D645779AE}" type="presParOf" srcId="{B7D47B3D-DC9D-45BB-9680-59BFB7ECA578}" destId="{FACA8BB4-E5CE-4647-AE60-667C4FBA3196}" srcOrd="6" destOrd="0" presId="urn:microsoft.com/office/officeart/2005/8/layout/vList5"/>
    <dgm:cxn modelId="{B343FE96-C942-471E-A386-4A95F956192A}" type="presParOf" srcId="{FACA8BB4-E5CE-4647-AE60-667C4FBA3196}" destId="{C13873F4-27D1-49E7-9F55-7A330ECD125B}" srcOrd="0" destOrd="0" presId="urn:microsoft.com/office/officeart/2005/8/layout/vList5"/>
    <dgm:cxn modelId="{3627202D-9498-4D57-897A-62AD908B12A4}" type="presParOf" srcId="{FACA8BB4-E5CE-4647-AE60-667C4FBA3196}" destId="{949FB73B-87DE-4A1F-B4FC-EE955038B53A}" srcOrd="1" destOrd="0" presId="urn:microsoft.com/office/officeart/2005/8/layout/vList5"/>
    <dgm:cxn modelId="{E3DBF4BD-6735-4108-A4A9-E6D147024F8A}" type="presParOf" srcId="{B7D47B3D-DC9D-45BB-9680-59BFB7ECA578}" destId="{5FA6F4D9-E298-4B69-BF1F-6F3C2595C193}" srcOrd="7" destOrd="0" presId="urn:microsoft.com/office/officeart/2005/8/layout/vList5"/>
    <dgm:cxn modelId="{ADB6CB00-7BEF-4772-909D-7F694C5D142F}" type="presParOf" srcId="{B7D47B3D-DC9D-45BB-9680-59BFB7ECA578}" destId="{BE524C39-0DCB-43FB-A6EA-3663E21F0BEB}" srcOrd="8" destOrd="0" presId="urn:microsoft.com/office/officeart/2005/8/layout/vList5"/>
    <dgm:cxn modelId="{CDFF3504-C0A6-44A2-A42D-BA7267804BF6}" type="presParOf" srcId="{BE524C39-0DCB-43FB-A6EA-3663E21F0BEB}" destId="{CD51D49C-9C8C-496E-B6C4-F19D1DB0090C}" srcOrd="0" destOrd="0" presId="urn:microsoft.com/office/officeart/2005/8/layout/vList5"/>
    <dgm:cxn modelId="{C036010E-EA07-4CA9-BA92-73C1DA2EC658}" type="presParOf" srcId="{BE524C39-0DCB-43FB-A6EA-3663E21F0BEB}" destId="{23E0A67A-72DF-4A50-B4B1-B8E01820EA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3C467-48ED-4A23-9FF6-71363F390D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1F8977-DCF4-410A-B2AA-1047CD147156}">
      <dgm:prSet custT="1"/>
      <dgm:spPr/>
      <dgm:t>
        <a:bodyPr/>
        <a:lstStyle/>
        <a:p>
          <a:r>
            <a:rPr lang="en-US" sz="2400" dirty="0"/>
            <a:t>Widespread acceptance of SMC </a:t>
          </a:r>
        </a:p>
      </dgm:t>
    </dgm:pt>
    <dgm:pt modelId="{E6299DB3-8BCD-4560-9FF3-227E8ED3884D}" type="parTrans" cxnId="{553E581E-9AD8-4881-A6ED-C8240E75674A}">
      <dgm:prSet/>
      <dgm:spPr/>
      <dgm:t>
        <a:bodyPr/>
        <a:lstStyle/>
        <a:p>
          <a:endParaRPr lang="en-US"/>
        </a:p>
      </dgm:t>
    </dgm:pt>
    <dgm:pt modelId="{974929F4-9867-4319-A3A4-67F785B6F293}" type="sibTrans" cxnId="{553E581E-9AD8-4881-A6ED-C8240E75674A}">
      <dgm:prSet/>
      <dgm:spPr/>
      <dgm:t>
        <a:bodyPr/>
        <a:lstStyle/>
        <a:p>
          <a:endParaRPr lang="en-US"/>
        </a:p>
      </dgm:t>
    </dgm:pt>
    <dgm:pt modelId="{66D36747-2A8A-4FEF-891B-5BCF51E9096D}">
      <dgm:prSet custT="1"/>
      <dgm:spPr/>
      <dgm:t>
        <a:bodyPr/>
        <a:lstStyle/>
        <a:p>
          <a:r>
            <a:rPr lang="en-US" sz="2400" dirty="0"/>
            <a:t>Isolated cases of rejection/hesitancy</a:t>
          </a:r>
        </a:p>
      </dgm:t>
    </dgm:pt>
    <dgm:pt modelId="{C59DEB09-C403-429A-9F9E-C6DD39C31BB9}" type="parTrans" cxnId="{668B395D-DE39-4A1B-AAD8-EB4F73FB18CA}">
      <dgm:prSet/>
      <dgm:spPr/>
      <dgm:t>
        <a:bodyPr/>
        <a:lstStyle/>
        <a:p>
          <a:endParaRPr lang="en-US"/>
        </a:p>
      </dgm:t>
    </dgm:pt>
    <dgm:pt modelId="{D68E484E-F915-4E28-8E49-42E9D1817BEA}" type="sibTrans" cxnId="{668B395D-DE39-4A1B-AAD8-EB4F73FB18CA}">
      <dgm:prSet/>
      <dgm:spPr/>
      <dgm:t>
        <a:bodyPr/>
        <a:lstStyle/>
        <a:p>
          <a:endParaRPr lang="en-US"/>
        </a:p>
      </dgm:t>
    </dgm:pt>
    <dgm:pt modelId="{0DD45ADD-A8F1-4A5E-A355-0C3E7610D24F}">
      <dgm:prSet custT="1"/>
      <dgm:spPr/>
      <dgm:t>
        <a:bodyPr/>
        <a:lstStyle/>
        <a:p>
          <a:r>
            <a:rPr lang="en-US" sz="2400" dirty="0"/>
            <a:t>Isolated cases of missed households/children</a:t>
          </a:r>
        </a:p>
      </dgm:t>
    </dgm:pt>
    <dgm:pt modelId="{7538FF0D-E14E-4CFB-B394-61639CB4D656}" type="parTrans" cxnId="{4F031EC6-4679-4DB8-AA1C-4DBBA9DBD2DE}">
      <dgm:prSet/>
      <dgm:spPr/>
      <dgm:t>
        <a:bodyPr/>
        <a:lstStyle/>
        <a:p>
          <a:endParaRPr lang="en-US"/>
        </a:p>
      </dgm:t>
    </dgm:pt>
    <dgm:pt modelId="{2D3FC2D5-4A02-4273-A5E4-707F53A24334}" type="sibTrans" cxnId="{4F031EC6-4679-4DB8-AA1C-4DBBA9DBD2DE}">
      <dgm:prSet/>
      <dgm:spPr/>
      <dgm:t>
        <a:bodyPr/>
        <a:lstStyle/>
        <a:p>
          <a:endParaRPr lang="en-US"/>
        </a:p>
      </dgm:t>
    </dgm:pt>
    <dgm:pt modelId="{A20FC489-E08B-43DC-BAA8-3A72B4F4D691}">
      <dgm:prSet custT="1"/>
      <dgm:spPr/>
      <dgm:t>
        <a:bodyPr/>
        <a:lstStyle/>
        <a:p>
          <a:r>
            <a:rPr lang="en-US" sz="2400"/>
            <a:t>Isolated cases of hard-to-reach areas</a:t>
          </a:r>
        </a:p>
      </dgm:t>
    </dgm:pt>
    <dgm:pt modelId="{0F477811-EA9A-4E6A-8D90-09F3A4CB8262}" type="parTrans" cxnId="{BC2770E5-56F1-4D95-9098-0B6A0A1AC846}">
      <dgm:prSet/>
      <dgm:spPr/>
      <dgm:t>
        <a:bodyPr/>
        <a:lstStyle/>
        <a:p>
          <a:endParaRPr lang="en-US"/>
        </a:p>
      </dgm:t>
    </dgm:pt>
    <dgm:pt modelId="{2F603D96-0481-4A24-ABA8-C82DA66A2D7C}" type="sibTrans" cxnId="{BC2770E5-56F1-4D95-9098-0B6A0A1AC846}">
      <dgm:prSet/>
      <dgm:spPr/>
      <dgm:t>
        <a:bodyPr/>
        <a:lstStyle/>
        <a:p>
          <a:endParaRPr lang="en-US"/>
        </a:p>
      </dgm:t>
    </dgm:pt>
    <dgm:pt modelId="{D85F3060-1B86-4A2E-BFE8-8078B80D0C12}">
      <dgm:prSet/>
      <dgm:spPr/>
      <dgm:t>
        <a:bodyPr/>
        <a:lstStyle/>
        <a:p>
          <a:r>
            <a:rPr lang="en-US" dirty="0"/>
            <a:t>Identified several facilitators and barriers: perceived side effects, ignorance, attitude of CDDs, alleged inefficacy of the drugs, incomplete coverage/shortage of drugs, mode of delivery of drug and social desirability of campaign</a:t>
          </a:r>
        </a:p>
      </dgm:t>
    </dgm:pt>
    <dgm:pt modelId="{41DC9584-E574-4BF2-8D0E-78BAAD0AC98D}" type="parTrans" cxnId="{C370A9A1-5FB9-4D8D-B2A6-F39D3DFA2CA3}">
      <dgm:prSet/>
      <dgm:spPr/>
      <dgm:t>
        <a:bodyPr/>
        <a:lstStyle/>
        <a:p>
          <a:endParaRPr lang="en-US"/>
        </a:p>
      </dgm:t>
    </dgm:pt>
    <dgm:pt modelId="{120B04F3-F1A1-4BA8-8972-59B7CE5AECE6}" type="sibTrans" cxnId="{C370A9A1-5FB9-4D8D-B2A6-F39D3DFA2CA3}">
      <dgm:prSet/>
      <dgm:spPr/>
      <dgm:t>
        <a:bodyPr/>
        <a:lstStyle/>
        <a:p>
          <a:endParaRPr lang="en-US"/>
        </a:p>
      </dgm:t>
    </dgm:pt>
    <dgm:pt modelId="{451D28B8-7374-4C13-B81B-FF537CCB00AD}" type="pres">
      <dgm:prSet presAssocID="{5B83C467-48ED-4A23-9FF6-71363F390D39}" presName="linear" presStyleCnt="0">
        <dgm:presLayoutVars>
          <dgm:animLvl val="lvl"/>
          <dgm:resizeHandles val="exact"/>
        </dgm:presLayoutVars>
      </dgm:prSet>
      <dgm:spPr/>
    </dgm:pt>
    <dgm:pt modelId="{08592A43-4D79-49B2-8668-26FD7E0B8C99}" type="pres">
      <dgm:prSet presAssocID="{E91F8977-DCF4-410A-B2AA-1047CD147156}" presName="parentText" presStyleLbl="node1" presStyleIdx="0" presStyleCnt="5" custLinFactY="-83617" custLinFactNeighborY="-100000">
        <dgm:presLayoutVars>
          <dgm:chMax val="0"/>
          <dgm:bulletEnabled val="1"/>
        </dgm:presLayoutVars>
      </dgm:prSet>
      <dgm:spPr/>
    </dgm:pt>
    <dgm:pt modelId="{E0C248AF-13CE-4F47-B804-AEC4BEF633AA}" type="pres">
      <dgm:prSet presAssocID="{974929F4-9867-4319-A3A4-67F785B6F293}" presName="spacer" presStyleCnt="0"/>
      <dgm:spPr/>
    </dgm:pt>
    <dgm:pt modelId="{F078CE5A-CD7B-49A7-82E5-F6850F1E6319}" type="pres">
      <dgm:prSet presAssocID="{66D36747-2A8A-4FEF-891B-5BCF51E9096D}" presName="parentText" presStyleLbl="node1" presStyleIdx="1" presStyleCnt="5" custLinFactY="-68341" custLinFactNeighborX="-10" custLinFactNeighborY="-100000">
        <dgm:presLayoutVars>
          <dgm:chMax val="0"/>
          <dgm:bulletEnabled val="1"/>
        </dgm:presLayoutVars>
      </dgm:prSet>
      <dgm:spPr/>
    </dgm:pt>
    <dgm:pt modelId="{99F83E1A-AECA-459B-88A9-A4037E1B4224}" type="pres">
      <dgm:prSet presAssocID="{D68E484E-F915-4E28-8E49-42E9D1817BEA}" presName="spacer" presStyleCnt="0"/>
      <dgm:spPr/>
    </dgm:pt>
    <dgm:pt modelId="{0EA22910-F446-4A84-A500-409247C0B207}" type="pres">
      <dgm:prSet presAssocID="{0DD45ADD-A8F1-4A5E-A355-0C3E7610D24F}" presName="parentText" presStyleLbl="node1" presStyleIdx="2" presStyleCnt="5" custLinFactY="-29796" custLinFactNeighborX="820" custLinFactNeighborY="-100000">
        <dgm:presLayoutVars>
          <dgm:chMax val="0"/>
          <dgm:bulletEnabled val="1"/>
        </dgm:presLayoutVars>
      </dgm:prSet>
      <dgm:spPr/>
    </dgm:pt>
    <dgm:pt modelId="{299C6020-F799-4851-BC0B-B962824F954A}" type="pres">
      <dgm:prSet presAssocID="{2D3FC2D5-4A02-4273-A5E4-707F53A24334}" presName="spacer" presStyleCnt="0"/>
      <dgm:spPr/>
    </dgm:pt>
    <dgm:pt modelId="{8AFC89F7-360A-4436-BE92-2859B693EAE8}" type="pres">
      <dgm:prSet presAssocID="{A20FC489-E08B-43DC-BAA8-3A72B4F4D6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AAC0E4-00D8-4A16-AE63-18A2B7EF4136}" type="pres">
      <dgm:prSet presAssocID="{2F603D96-0481-4A24-ABA8-C82DA66A2D7C}" presName="spacer" presStyleCnt="0"/>
      <dgm:spPr/>
    </dgm:pt>
    <dgm:pt modelId="{D72BD375-AAE6-4334-9E92-9AB14B3CA0E6}" type="pres">
      <dgm:prSet presAssocID="{D85F3060-1B86-4A2E-BFE8-8078B80D0C12}" presName="parentText" presStyleLbl="node1" presStyleIdx="4" presStyleCnt="5" custScaleY="109950">
        <dgm:presLayoutVars>
          <dgm:chMax val="0"/>
          <dgm:bulletEnabled val="1"/>
        </dgm:presLayoutVars>
      </dgm:prSet>
      <dgm:spPr/>
    </dgm:pt>
  </dgm:ptLst>
  <dgm:cxnLst>
    <dgm:cxn modelId="{0EAA3C0F-614A-4E6B-9343-8A3F2BD83685}" type="presOf" srcId="{0DD45ADD-A8F1-4A5E-A355-0C3E7610D24F}" destId="{0EA22910-F446-4A84-A500-409247C0B207}" srcOrd="0" destOrd="0" presId="urn:microsoft.com/office/officeart/2005/8/layout/vList2"/>
    <dgm:cxn modelId="{553E581E-9AD8-4881-A6ED-C8240E75674A}" srcId="{5B83C467-48ED-4A23-9FF6-71363F390D39}" destId="{E91F8977-DCF4-410A-B2AA-1047CD147156}" srcOrd="0" destOrd="0" parTransId="{E6299DB3-8BCD-4560-9FF3-227E8ED3884D}" sibTransId="{974929F4-9867-4319-A3A4-67F785B6F293}"/>
    <dgm:cxn modelId="{668B395D-DE39-4A1B-AAD8-EB4F73FB18CA}" srcId="{5B83C467-48ED-4A23-9FF6-71363F390D39}" destId="{66D36747-2A8A-4FEF-891B-5BCF51E9096D}" srcOrd="1" destOrd="0" parTransId="{C59DEB09-C403-429A-9F9E-C6DD39C31BB9}" sibTransId="{D68E484E-F915-4E28-8E49-42E9D1817BEA}"/>
    <dgm:cxn modelId="{C452626B-0D99-4103-B983-E474A9247893}" type="presOf" srcId="{5B83C467-48ED-4A23-9FF6-71363F390D39}" destId="{451D28B8-7374-4C13-B81B-FF537CCB00AD}" srcOrd="0" destOrd="0" presId="urn:microsoft.com/office/officeart/2005/8/layout/vList2"/>
    <dgm:cxn modelId="{ECB5BD7C-6D94-408F-8AB2-E03BF3920D32}" type="presOf" srcId="{D85F3060-1B86-4A2E-BFE8-8078B80D0C12}" destId="{D72BD375-AAE6-4334-9E92-9AB14B3CA0E6}" srcOrd="0" destOrd="0" presId="urn:microsoft.com/office/officeart/2005/8/layout/vList2"/>
    <dgm:cxn modelId="{C370A9A1-5FB9-4D8D-B2A6-F39D3DFA2CA3}" srcId="{5B83C467-48ED-4A23-9FF6-71363F390D39}" destId="{D85F3060-1B86-4A2E-BFE8-8078B80D0C12}" srcOrd="4" destOrd="0" parTransId="{41DC9584-E574-4BF2-8D0E-78BAAD0AC98D}" sibTransId="{120B04F3-F1A1-4BA8-8972-59B7CE5AECE6}"/>
    <dgm:cxn modelId="{DFA1C1A3-3A36-43EF-9421-6200392729E1}" type="presOf" srcId="{A20FC489-E08B-43DC-BAA8-3A72B4F4D691}" destId="{8AFC89F7-360A-4436-BE92-2859B693EAE8}" srcOrd="0" destOrd="0" presId="urn:microsoft.com/office/officeart/2005/8/layout/vList2"/>
    <dgm:cxn modelId="{9554E3B3-858F-4A2C-A7FA-2CE12CC34FB7}" type="presOf" srcId="{66D36747-2A8A-4FEF-891B-5BCF51E9096D}" destId="{F078CE5A-CD7B-49A7-82E5-F6850F1E6319}" srcOrd="0" destOrd="0" presId="urn:microsoft.com/office/officeart/2005/8/layout/vList2"/>
    <dgm:cxn modelId="{4F031EC6-4679-4DB8-AA1C-4DBBA9DBD2DE}" srcId="{5B83C467-48ED-4A23-9FF6-71363F390D39}" destId="{0DD45ADD-A8F1-4A5E-A355-0C3E7610D24F}" srcOrd="2" destOrd="0" parTransId="{7538FF0D-E14E-4CFB-B394-61639CB4D656}" sibTransId="{2D3FC2D5-4A02-4273-A5E4-707F53A24334}"/>
    <dgm:cxn modelId="{2D6363E0-44E9-4E99-A561-31EB47A1F326}" type="presOf" srcId="{E91F8977-DCF4-410A-B2AA-1047CD147156}" destId="{08592A43-4D79-49B2-8668-26FD7E0B8C99}" srcOrd="0" destOrd="0" presId="urn:microsoft.com/office/officeart/2005/8/layout/vList2"/>
    <dgm:cxn modelId="{BC2770E5-56F1-4D95-9098-0B6A0A1AC846}" srcId="{5B83C467-48ED-4A23-9FF6-71363F390D39}" destId="{A20FC489-E08B-43DC-BAA8-3A72B4F4D691}" srcOrd="3" destOrd="0" parTransId="{0F477811-EA9A-4E6A-8D90-09F3A4CB8262}" sibTransId="{2F603D96-0481-4A24-ABA8-C82DA66A2D7C}"/>
    <dgm:cxn modelId="{1E959E6D-F83F-4119-9B9B-43F11DD624CD}" type="presParOf" srcId="{451D28B8-7374-4C13-B81B-FF537CCB00AD}" destId="{08592A43-4D79-49B2-8668-26FD7E0B8C99}" srcOrd="0" destOrd="0" presId="urn:microsoft.com/office/officeart/2005/8/layout/vList2"/>
    <dgm:cxn modelId="{71F7F5A6-9A73-44D8-806A-1D704E18D570}" type="presParOf" srcId="{451D28B8-7374-4C13-B81B-FF537CCB00AD}" destId="{E0C248AF-13CE-4F47-B804-AEC4BEF633AA}" srcOrd="1" destOrd="0" presId="urn:microsoft.com/office/officeart/2005/8/layout/vList2"/>
    <dgm:cxn modelId="{DD5B9D62-40AD-4B56-8A1B-40E76D794E36}" type="presParOf" srcId="{451D28B8-7374-4C13-B81B-FF537CCB00AD}" destId="{F078CE5A-CD7B-49A7-82E5-F6850F1E6319}" srcOrd="2" destOrd="0" presId="urn:microsoft.com/office/officeart/2005/8/layout/vList2"/>
    <dgm:cxn modelId="{D540894F-7CB2-45B3-89C8-9DFC109B8B26}" type="presParOf" srcId="{451D28B8-7374-4C13-B81B-FF537CCB00AD}" destId="{99F83E1A-AECA-459B-88A9-A4037E1B4224}" srcOrd="3" destOrd="0" presId="urn:microsoft.com/office/officeart/2005/8/layout/vList2"/>
    <dgm:cxn modelId="{18A8F48B-AA3F-418F-96F8-6C62EA7AEE0B}" type="presParOf" srcId="{451D28B8-7374-4C13-B81B-FF537CCB00AD}" destId="{0EA22910-F446-4A84-A500-409247C0B207}" srcOrd="4" destOrd="0" presId="urn:microsoft.com/office/officeart/2005/8/layout/vList2"/>
    <dgm:cxn modelId="{E85AC446-801E-442F-909C-EFBC396A7D74}" type="presParOf" srcId="{451D28B8-7374-4C13-B81B-FF537CCB00AD}" destId="{299C6020-F799-4851-BC0B-B962824F954A}" srcOrd="5" destOrd="0" presId="urn:microsoft.com/office/officeart/2005/8/layout/vList2"/>
    <dgm:cxn modelId="{CBE0A7FC-DC61-48D5-AA3F-3A066B5E761C}" type="presParOf" srcId="{451D28B8-7374-4C13-B81B-FF537CCB00AD}" destId="{8AFC89F7-360A-4436-BE92-2859B693EAE8}" srcOrd="6" destOrd="0" presId="urn:microsoft.com/office/officeart/2005/8/layout/vList2"/>
    <dgm:cxn modelId="{CA13BA04-530F-45D5-8D32-CA2144EC4E78}" type="presParOf" srcId="{451D28B8-7374-4C13-B81B-FF537CCB00AD}" destId="{F6AAC0E4-00D8-4A16-AE63-18A2B7EF4136}" srcOrd="7" destOrd="0" presId="urn:microsoft.com/office/officeart/2005/8/layout/vList2"/>
    <dgm:cxn modelId="{C8F20AF1-99DC-4ADA-8157-2F0F7FC661F0}" type="presParOf" srcId="{451D28B8-7374-4C13-B81B-FF537CCB00AD}" destId="{D72BD375-AAE6-4334-9E92-9AB14B3CA0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380E1E-D256-4CE8-9D38-9C6C294475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39281-C786-4C36-A988-4C486A46ECAF}">
      <dgm:prSet custT="1"/>
      <dgm:spPr/>
      <dgm:t>
        <a:bodyPr/>
        <a:lstStyle/>
        <a:p>
          <a:r>
            <a:rPr lang="en-US" sz="2800" dirty="0"/>
            <a:t>Address the concerns of the caregivers/programme managers with respect to: </a:t>
          </a:r>
        </a:p>
      </dgm:t>
    </dgm:pt>
    <dgm:pt modelId="{70FA1DFE-BBF0-46B6-B006-9721F026C399}" type="parTrans" cxnId="{7F79040B-BE58-48AC-B5D3-88D03B52EE9E}">
      <dgm:prSet/>
      <dgm:spPr/>
      <dgm:t>
        <a:bodyPr/>
        <a:lstStyle/>
        <a:p>
          <a:endParaRPr lang="en-US"/>
        </a:p>
      </dgm:t>
    </dgm:pt>
    <dgm:pt modelId="{5EC52227-A13A-4E44-B7A2-401779099AAB}" type="sibTrans" cxnId="{7F79040B-BE58-48AC-B5D3-88D03B52EE9E}">
      <dgm:prSet/>
      <dgm:spPr/>
      <dgm:t>
        <a:bodyPr/>
        <a:lstStyle/>
        <a:p>
          <a:endParaRPr lang="en-US"/>
        </a:p>
      </dgm:t>
    </dgm:pt>
    <dgm:pt modelId="{32286BF5-6311-499F-A85C-525C8B92B82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tx2"/>
              </a:solidFill>
            </a:rPr>
            <a:t>Perceived side effects of the SMC,</a:t>
          </a:r>
        </a:p>
      </dgm:t>
    </dgm:pt>
    <dgm:pt modelId="{D296E321-F07A-4ADF-BB15-6D9F9898FD43}" type="parTrans" cxnId="{CF7D9EB0-0A88-4D7D-87B3-30E3D5F2B8D8}">
      <dgm:prSet/>
      <dgm:spPr/>
      <dgm:t>
        <a:bodyPr/>
        <a:lstStyle/>
        <a:p>
          <a:endParaRPr lang="en-US"/>
        </a:p>
      </dgm:t>
    </dgm:pt>
    <dgm:pt modelId="{4E8C51E0-014E-4993-9B85-76BC7BCC6B8D}" type="sibTrans" cxnId="{CF7D9EB0-0A88-4D7D-87B3-30E3D5F2B8D8}">
      <dgm:prSet/>
      <dgm:spPr/>
      <dgm:t>
        <a:bodyPr/>
        <a:lstStyle/>
        <a:p>
          <a:endParaRPr lang="en-US"/>
        </a:p>
      </dgm:t>
    </dgm:pt>
    <dgm:pt modelId="{75BDB8FA-C892-4CDF-8433-EDC4400847F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tx2"/>
              </a:solidFill>
            </a:rPr>
            <a:t>Ignorance/skepticisms about SMC, </a:t>
          </a:r>
        </a:p>
      </dgm:t>
    </dgm:pt>
    <dgm:pt modelId="{19FC3B9E-8696-472D-B4EA-2626DE608F4E}" type="parTrans" cxnId="{48E761D6-C09D-4EF2-B3AF-3E0F06222C1F}">
      <dgm:prSet/>
      <dgm:spPr/>
      <dgm:t>
        <a:bodyPr/>
        <a:lstStyle/>
        <a:p>
          <a:endParaRPr lang="en-US"/>
        </a:p>
      </dgm:t>
    </dgm:pt>
    <dgm:pt modelId="{95B2B8A3-1E27-4D52-89C3-5A9C253A9D2A}" type="sibTrans" cxnId="{48E761D6-C09D-4EF2-B3AF-3E0F06222C1F}">
      <dgm:prSet/>
      <dgm:spPr/>
      <dgm:t>
        <a:bodyPr/>
        <a:lstStyle/>
        <a:p>
          <a:endParaRPr lang="en-US"/>
        </a:p>
      </dgm:t>
    </dgm:pt>
    <dgm:pt modelId="{A3121A6F-6274-4484-B3CE-ACDC1E53B9A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tx2"/>
              </a:solidFill>
            </a:rPr>
            <a:t>Shortage of drugs and logistical challenges</a:t>
          </a:r>
        </a:p>
      </dgm:t>
    </dgm:pt>
    <dgm:pt modelId="{66F0323D-B7C6-4E16-B65C-1DD2645EBE9B}" type="parTrans" cxnId="{4A721087-9D74-4CC2-83C6-1D9B75D604DA}">
      <dgm:prSet/>
      <dgm:spPr/>
      <dgm:t>
        <a:bodyPr/>
        <a:lstStyle/>
        <a:p>
          <a:endParaRPr lang="en-US"/>
        </a:p>
      </dgm:t>
    </dgm:pt>
    <dgm:pt modelId="{668D1340-4780-48D4-9245-2F7BA5895132}" type="sibTrans" cxnId="{4A721087-9D74-4CC2-83C6-1D9B75D604DA}">
      <dgm:prSet/>
      <dgm:spPr/>
      <dgm:t>
        <a:bodyPr/>
        <a:lstStyle/>
        <a:p>
          <a:endParaRPr lang="en-US"/>
        </a:p>
      </dgm:t>
    </dgm:pt>
    <dgm:pt modelId="{8EC38532-3CE4-4C1C-B7E8-915E329E02F8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tx2"/>
              </a:solidFill>
            </a:rPr>
            <a:t>Negative attitudes of the CDDs</a:t>
          </a:r>
        </a:p>
      </dgm:t>
    </dgm:pt>
    <dgm:pt modelId="{944AB5B9-C58E-44C4-BBE4-51DB4854302C}" type="parTrans" cxnId="{D0F668D8-EB44-4B92-8D7E-9A9BC09AD24B}">
      <dgm:prSet/>
      <dgm:spPr/>
      <dgm:t>
        <a:bodyPr/>
        <a:lstStyle/>
        <a:p>
          <a:endParaRPr lang="en-US"/>
        </a:p>
      </dgm:t>
    </dgm:pt>
    <dgm:pt modelId="{DC89F44A-88D8-4AB4-8DC6-506759ADA2FD}" type="sibTrans" cxnId="{D0F668D8-EB44-4B92-8D7E-9A9BC09AD24B}">
      <dgm:prSet/>
      <dgm:spPr/>
      <dgm:t>
        <a:bodyPr/>
        <a:lstStyle/>
        <a:p>
          <a:endParaRPr lang="en-US"/>
        </a:p>
      </dgm:t>
    </dgm:pt>
    <dgm:pt modelId="{F34A4972-B0C3-41C5-8A06-B3E4D188045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tx2"/>
              </a:solidFill>
            </a:rPr>
            <a:t>Strengthen delivery of SMC via house-to-house campaign and </a:t>
          </a:r>
        </a:p>
      </dgm:t>
    </dgm:pt>
    <dgm:pt modelId="{E442574C-1594-4914-84B2-8C201A2CDF6E}" type="parTrans" cxnId="{33E98715-6834-4240-913F-3FF2FF01886C}">
      <dgm:prSet/>
      <dgm:spPr/>
      <dgm:t>
        <a:bodyPr/>
        <a:lstStyle/>
        <a:p>
          <a:endParaRPr lang="en-US"/>
        </a:p>
      </dgm:t>
    </dgm:pt>
    <dgm:pt modelId="{591B7A72-F24B-4FC5-A05B-56E3DCE369F5}" type="sibTrans" cxnId="{33E98715-6834-4240-913F-3FF2FF01886C}">
      <dgm:prSet/>
      <dgm:spPr/>
      <dgm:t>
        <a:bodyPr/>
        <a:lstStyle/>
        <a:p>
          <a:endParaRPr lang="en-US"/>
        </a:p>
      </dgm:t>
    </dgm:pt>
    <dgm:pt modelId="{D953DC95-3B1D-48B8-BEBE-6A8E470B32D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>
              <a:solidFill>
                <a:schemeClr val="tx2"/>
              </a:solidFill>
            </a:rPr>
            <a:t>Motivate and support the CDDs to ensure continued trust by the communities</a:t>
          </a:r>
        </a:p>
      </dgm:t>
    </dgm:pt>
    <dgm:pt modelId="{132B668E-1DF2-48AA-893E-7271E711D1CF}" type="parTrans" cxnId="{A49EB273-79FC-4519-B50B-E6BFAD9D8B4E}">
      <dgm:prSet/>
      <dgm:spPr/>
      <dgm:t>
        <a:bodyPr/>
        <a:lstStyle/>
        <a:p>
          <a:endParaRPr lang="en-US"/>
        </a:p>
      </dgm:t>
    </dgm:pt>
    <dgm:pt modelId="{DE61EEFD-078F-4FFF-8AD7-7B10ACE4DBE7}" type="sibTrans" cxnId="{A49EB273-79FC-4519-B50B-E6BFAD9D8B4E}">
      <dgm:prSet/>
      <dgm:spPr/>
      <dgm:t>
        <a:bodyPr/>
        <a:lstStyle/>
        <a:p>
          <a:endParaRPr lang="en-US"/>
        </a:p>
      </dgm:t>
    </dgm:pt>
    <dgm:pt modelId="{B43DFF5B-0F2C-4E69-A63D-CF69F077480E}" type="pres">
      <dgm:prSet presAssocID="{02380E1E-D256-4CE8-9D38-9C6C29447544}" presName="Name0" presStyleCnt="0">
        <dgm:presLayoutVars>
          <dgm:dir/>
          <dgm:animLvl val="lvl"/>
          <dgm:resizeHandles val="exact"/>
        </dgm:presLayoutVars>
      </dgm:prSet>
      <dgm:spPr/>
    </dgm:pt>
    <dgm:pt modelId="{AEC4B6C0-4D01-40C3-B55B-37AE4D19811F}" type="pres">
      <dgm:prSet presAssocID="{E3239281-C786-4C36-A988-4C486A46ECAF}" presName="linNode" presStyleCnt="0"/>
      <dgm:spPr/>
    </dgm:pt>
    <dgm:pt modelId="{3F17A53D-0471-43BF-BFED-B5AE2258C5B6}" type="pres">
      <dgm:prSet presAssocID="{E3239281-C786-4C36-A988-4C486A46ECAF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DFFFBB1-5B04-4C71-9099-CDE54E75CB5C}" type="pres">
      <dgm:prSet presAssocID="{E3239281-C786-4C36-A988-4C486A46ECAF}" presName="descendantText" presStyleLbl="alignAccFollowNode1" presStyleIdx="0" presStyleCnt="1" custScaleY="115410">
        <dgm:presLayoutVars>
          <dgm:bulletEnabled val="1"/>
        </dgm:presLayoutVars>
      </dgm:prSet>
      <dgm:spPr/>
    </dgm:pt>
  </dgm:ptLst>
  <dgm:cxnLst>
    <dgm:cxn modelId="{7F79040B-BE58-48AC-B5D3-88D03B52EE9E}" srcId="{02380E1E-D256-4CE8-9D38-9C6C29447544}" destId="{E3239281-C786-4C36-A988-4C486A46ECAF}" srcOrd="0" destOrd="0" parTransId="{70FA1DFE-BBF0-46B6-B006-9721F026C399}" sibTransId="{5EC52227-A13A-4E44-B7A2-401779099AAB}"/>
    <dgm:cxn modelId="{A52B320E-C05D-47EF-BE00-FAA85366FB8A}" type="presOf" srcId="{F34A4972-B0C3-41C5-8A06-B3E4D188045C}" destId="{DDFFFBB1-5B04-4C71-9099-CDE54E75CB5C}" srcOrd="0" destOrd="4" presId="urn:microsoft.com/office/officeart/2005/8/layout/vList5"/>
    <dgm:cxn modelId="{33E98715-6834-4240-913F-3FF2FF01886C}" srcId="{E3239281-C786-4C36-A988-4C486A46ECAF}" destId="{F34A4972-B0C3-41C5-8A06-B3E4D188045C}" srcOrd="4" destOrd="0" parTransId="{E442574C-1594-4914-84B2-8C201A2CDF6E}" sibTransId="{591B7A72-F24B-4FC5-A05B-56E3DCE369F5}"/>
    <dgm:cxn modelId="{885DB01A-B292-4849-A0A1-1961B634BF81}" type="presOf" srcId="{75BDB8FA-C892-4CDF-8433-EDC4400847FF}" destId="{DDFFFBB1-5B04-4C71-9099-CDE54E75CB5C}" srcOrd="0" destOrd="1" presId="urn:microsoft.com/office/officeart/2005/8/layout/vList5"/>
    <dgm:cxn modelId="{0C242121-D7FB-44D2-9C5D-B8C88AD48860}" type="presOf" srcId="{E3239281-C786-4C36-A988-4C486A46ECAF}" destId="{3F17A53D-0471-43BF-BFED-B5AE2258C5B6}" srcOrd="0" destOrd="0" presId="urn:microsoft.com/office/officeart/2005/8/layout/vList5"/>
    <dgm:cxn modelId="{741E3D23-F4BD-429A-828C-E5A9403EE1CB}" type="presOf" srcId="{A3121A6F-6274-4484-B3CE-ACDC1E53B9AE}" destId="{DDFFFBB1-5B04-4C71-9099-CDE54E75CB5C}" srcOrd="0" destOrd="2" presId="urn:microsoft.com/office/officeart/2005/8/layout/vList5"/>
    <dgm:cxn modelId="{A49EB273-79FC-4519-B50B-E6BFAD9D8B4E}" srcId="{E3239281-C786-4C36-A988-4C486A46ECAF}" destId="{D953DC95-3B1D-48B8-BEBE-6A8E470B32D6}" srcOrd="5" destOrd="0" parTransId="{132B668E-1DF2-48AA-893E-7271E711D1CF}" sibTransId="{DE61EEFD-078F-4FFF-8AD7-7B10ACE4DBE7}"/>
    <dgm:cxn modelId="{4A721087-9D74-4CC2-83C6-1D9B75D604DA}" srcId="{E3239281-C786-4C36-A988-4C486A46ECAF}" destId="{A3121A6F-6274-4484-B3CE-ACDC1E53B9AE}" srcOrd="2" destOrd="0" parTransId="{66F0323D-B7C6-4E16-B65C-1DD2645EBE9B}" sibTransId="{668D1340-4780-48D4-9245-2F7BA5895132}"/>
    <dgm:cxn modelId="{F8FB2587-F82B-48DF-AA11-9F3D1CEC4249}" type="presOf" srcId="{8EC38532-3CE4-4C1C-B7E8-915E329E02F8}" destId="{DDFFFBB1-5B04-4C71-9099-CDE54E75CB5C}" srcOrd="0" destOrd="3" presId="urn:microsoft.com/office/officeart/2005/8/layout/vList5"/>
    <dgm:cxn modelId="{CF7D9EB0-0A88-4D7D-87B3-30E3D5F2B8D8}" srcId="{E3239281-C786-4C36-A988-4C486A46ECAF}" destId="{32286BF5-6311-499F-A85C-525C8B92B82E}" srcOrd="0" destOrd="0" parTransId="{D296E321-F07A-4ADF-BB15-6D9F9898FD43}" sibTransId="{4E8C51E0-014E-4993-9B85-76BC7BCC6B8D}"/>
    <dgm:cxn modelId="{8530B3B0-A949-4B4D-82D5-F2A6B86ED363}" type="presOf" srcId="{D953DC95-3B1D-48B8-BEBE-6A8E470B32D6}" destId="{DDFFFBB1-5B04-4C71-9099-CDE54E75CB5C}" srcOrd="0" destOrd="5" presId="urn:microsoft.com/office/officeart/2005/8/layout/vList5"/>
    <dgm:cxn modelId="{48E761D6-C09D-4EF2-B3AF-3E0F06222C1F}" srcId="{E3239281-C786-4C36-A988-4C486A46ECAF}" destId="{75BDB8FA-C892-4CDF-8433-EDC4400847FF}" srcOrd="1" destOrd="0" parTransId="{19FC3B9E-8696-472D-B4EA-2626DE608F4E}" sibTransId="{95B2B8A3-1E27-4D52-89C3-5A9C253A9D2A}"/>
    <dgm:cxn modelId="{D0F668D8-EB44-4B92-8D7E-9A9BC09AD24B}" srcId="{E3239281-C786-4C36-A988-4C486A46ECAF}" destId="{8EC38532-3CE4-4C1C-B7E8-915E329E02F8}" srcOrd="3" destOrd="0" parTransId="{944AB5B9-C58E-44C4-BBE4-51DB4854302C}" sibTransId="{DC89F44A-88D8-4AB4-8DC6-506759ADA2FD}"/>
    <dgm:cxn modelId="{ECAD84E5-4AF7-4863-ACEC-B85B1C89074D}" type="presOf" srcId="{02380E1E-D256-4CE8-9D38-9C6C29447544}" destId="{B43DFF5B-0F2C-4E69-A63D-CF69F077480E}" srcOrd="0" destOrd="0" presId="urn:microsoft.com/office/officeart/2005/8/layout/vList5"/>
    <dgm:cxn modelId="{FE3E69E6-0AC8-4F9F-AE07-B1E3E468B164}" type="presOf" srcId="{32286BF5-6311-499F-A85C-525C8B92B82E}" destId="{DDFFFBB1-5B04-4C71-9099-CDE54E75CB5C}" srcOrd="0" destOrd="0" presId="urn:microsoft.com/office/officeart/2005/8/layout/vList5"/>
    <dgm:cxn modelId="{0C1C388D-2F13-4315-93AA-380FD64F5B62}" type="presParOf" srcId="{B43DFF5B-0F2C-4E69-A63D-CF69F077480E}" destId="{AEC4B6C0-4D01-40C3-B55B-37AE4D19811F}" srcOrd="0" destOrd="0" presId="urn:microsoft.com/office/officeart/2005/8/layout/vList5"/>
    <dgm:cxn modelId="{B72CABDF-D040-4C6F-BB06-04E3FBEA09F7}" type="presParOf" srcId="{AEC4B6C0-4D01-40C3-B55B-37AE4D19811F}" destId="{3F17A53D-0471-43BF-BFED-B5AE2258C5B6}" srcOrd="0" destOrd="0" presId="urn:microsoft.com/office/officeart/2005/8/layout/vList5"/>
    <dgm:cxn modelId="{32DB56E4-4831-48A7-BAC7-2EB9775B1BB1}" type="presParOf" srcId="{AEC4B6C0-4D01-40C3-B55B-37AE4D19811F}" destId="{DDFFFBB1-5B04-4C71-9099-CDE54E75CB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97E5-2D0F-4016-AD0E-D32D598C948E}">
      <dsp:nvSpPr>
        <dsp:cNvPr id="0" name=""/>
        <dsp:cNvSpPr/>
      </dsp:nvSpPr>
      <dsp:spPr>
        <a:xfrm rot="5400000">
          <a:off x="4547923" y="-960364"/>
          <a:ext cx="4851396" cy="67721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Major health problems in the communities;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Knowledge of Seasonal Malaria Chemoprevention (SMC) among caregivers;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Extent of SMC’s coverage;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Knowledge of malaria among caregivers and its effect on SMC uptake;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Perceived effects of SMC on children’s health among caregivers;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Caregivers’ experience of and attitude towards SMC;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Barriers to SMC uptake;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Caregivers preferred mode of delivery/place of administration;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Health workers/CDDs experience and attitude regarding delivery of SMC;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romanLcPeriod"/>
          </a:pPr>
          <a:r>
            <a:rPr lang="en-US" sz="1800" kern="1200" dirty="0">
              <a:solidFill>
                <a:schemeClr val="tx2"/>
              </a:solidFill>
            </a:rPr>
            <a:t>Recommendations on how to upscale SMC Uptake</a:t>
          </a:r>
        </a:p>
      </dsp:txBody>
      <dsp:txXfrm rot="-5400000">
        <a:off x="3587555" y="236830"/>
        <a:ext cx="6535306" cy="4377744"/>
      </dsp:txXfrm>
    </dsp:sp>
    <dsp:sp modelId="{A7961E37-5F78-483B-A889-728D4A116B04}">
      <dsp:nvSpPr>
        <dsp:cNvPr id="0" name=""/>
        <dsp:cNvSpPr/>
      </dsp:nvSpPr>
      <dsp:spPr>
        <a:xfrm>
          <a:off x="232112" y="2368"/>
          <a:ext cx="3355443" cy="4846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Ten Thematic Areas Identified from Analysis:</a:t>
          </a:r>
        </a:p>
      </dsp:txBody>
      <dsp:txXfrm>
        <a:off x="395911" y="166167"/>
        <a:ext cx="3027845" cy="4519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B1651-A03B-41C3-81C1-01D8E9D91B35}">
      <dsp:nvSpPr>
        <dsp:cNvPr id="0" name=""/>
        <dsp:cNvSpPr/>
      </dsp:nvSpPr>
      <dsp:spPr>
        <a:xfrm>
          <a:off x="0" y="2131"/>
          <a:ext cx="3813048" cy="93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Logistics challenges; attendant sheet shortage; delay in getting tally sheet and requisition;</a:t>
          </a:r>
        </a:p>
      </dsp:txBody>
      <dsp:txXfrm>
        <a:off x="45503" y="47634"/>
        <a:ext cx="3722042" cy="841136"/>
      </dsp:txXfrm>
    </dsp:sp>
    <dsp:sp modelId="{D4CE5CD3-95AF-4175-AE98-67215135EADA}">
      <dsp:nvSpPr>
        <dsp:cNvPr id="0" name=""/>
        <dsp:cNvSpPr/>
      </dsp:nvSpPr>
      <dsp:spPr>
        <a:xfrm>
          <a:off x="0" y="980881"/>
          <a:ext cx="3813048" cy="93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Issues related to credibility of Recruitment Process for CDDs</a:t>
          </a:r>
        </a:p>
      </dsp:txBody>
      <dsp:txXfrm>
        <a:off x="45503" y="1026384"/>
        <a:ext cx="3722042" cy="841136"/>
      </dsp:txXfrm>
    </dsp:sp>
    <dsp:sp modelId="{C2E17759-5799-4CDA-BDCE-552D41D3D426}">
      <dsp:nvSpPr>
        <dsp:cNvPr id="0" name=""/>
        <dsp:cNvSpPr/>
      </dsp:nvSpPr>
      <dsp:spPr>
        <a:xfrm>
          <a:off x="0" y="1959630"/>
          <a:ext cx="3813048" cy="93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Dissatisfaction with Remuneration for CDDs, LMs, CMs</a:t>
          </a:r>
        </a:p>
      </dsp:txBody>
      <dsp:txXfrm>
        <a:off x="45503" y="2005133"/>
        <a:ext cx="3722042" cy="841136"/>
      </dsp:txXfrm>
    </dsp:sp>
    <dsp:sp modelId="{949FB73B-87DE-4A1F-B4FC-EE955038B53A}">
      <dsp:nvSpPr>
        <dsp:cNvPr id="0" name=""/>
        <dsp:cNvSpPr/>
      </dsp:nvSpPr>
      <dsp:spPr>
        <a:xfrm rot="5400000">
          <a:off x="6829567" y="15075"/>
          <a:ext cx="745713" cy="6778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perceived side effects, ignorance, negative attitudes of CDDs, alleged inefficacy of the drugs, incomplete coverage/shortage of drugs</a:t>
          </a:r>
        </a:p>
      </dsp:txBody>
      <dsp:txXfrm rot="-5400000">
        <a:off x="3813048" y="3067998"/>
        <a:ext cx="6742349" cy="672907"/>
      </dsp:txXfrm>
    </dsp:sp>
    <dsp:sp modelId="{C13873F4-27D1-49E7-9F55-7A330ECD125B}">
      <dsp:nvSpPr>
        <dsp:cNvPr id="0" name=""/>
        <dsp:cNvSpPr/>
      </dsp:nvSpPr>
      <dsp:spPr>
        <a:xfrm>
          <a:off x="0" y="2938380"/>
          <a:ext cx="3813048" cy="93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Identified barriers include: </a:t>
          </a:r>
        </a:p>
      </dsp:txBody>
      <dsp:txXfrm>
        <a:off x="45503" y="2983883"/>
        <a:ext cx="3722042" cy="841136"/>
      </dsp:txXfrm>
    </dsp:sp>
    <dsp:sp modelId="{23E0A67A-72DF-4A50-B4B1-B8E01820EA12}">
      <dsp:nvSpPr>
        <dsp:cNvPr id="0" name=""/>
        <dsp:cNvSpPr/>
      </dsp:nvSpPr>
      <dsp:spPr>
        <a:xfrm rot="5400000">
          <a:off x="6829567" y="993824"/>
          <a:ext cx="745713" cy="6778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2"/>
              </a:solidFill>
            </a:rPr>
            <a:t>mode of delivery of drug, favorable attitude towards SMC by caregivers, positive attitudes of the CDDs</a:t>
          </a:r>
        </a:p>
      </dsp:txBody>
      <dsp:txXfrm rot="-5400000">
        <a:off x="3813048" y="4046747"/>
        <a:ext cx="6742349" cy="672907"/>
      </dsp:txXfrm>
    </dsp:sp>
    <dsp:sp modelId="{CD51D49C-9C8C-496E-B6C4-F19D1DB0090C}">
      <dsp:nvSpPr>
        <dsp:cNvPr id="0" name=""/>
        <dsp:cNvSpPr/>
      </dsp:nvSpPr>
      <dsp:spPr>
        <a:xfrm>
          <a:off x="0" y="3917129"/>
          <a:ext cx="3813048" cy="9321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Identified facilitators include: </a:t>
          </a:r>
        </a:p>
      </dsp:txBody>
      <dsp:txXfrm>
        <a:off x="45503" y="3962632"/>
        <a:ext cx="3722042" cy="841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92A43-4D79-49B2-8668-26FD7E0B8C99}">
      <dsp:nvSpPr>
        <dsp:cNvPr id="0" name=""/>
        <dsp:cNvSpPr/>
      </dsp:nvSpPr>
      <dsp:spPr>
        <a:xfrm>
          <a:off x="0" y="63633"/>
          <a:ext cx="10591799" cy="633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Widespread acceptance of SMC </a:t>
          </a:r>
        </a:p>
      </dsp:txBody>
      <dsp:txXfrm>
        <a:off x="30922" y="94555"/>
        <a:ext cx="10529955" cy="571601"/>
      </dsp:txXfrm>
    </dsp:sp>
    <dsp:sp modelId="{F078CE5A-CD7B-49A7-82E5-F6850F1E6319}">
      <dsp:nvSpPr>
        <dsp:cNvPr id="0" name=""/>
        <dsp:cNvSpPr/>
      </dsp:nvSpPr>
      <dsp:spPr>
        <a:xfrm>
          <a:off x="0" y="837043"/>
          <a:ext cx="10591799" cy="633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Isolated cases of rejection/hesitancy</a:t>
          </a:r>
        </a:p>
      </dsp:txBody>
      <dsp:txXfrm>
        <a:off x="30922" y="867965"/>
        <a:ext cx="10529955" cy="571601"/>
      </dsp:txXfrm>
    </dsp:sp>
    <dsp:sp modelId="{0EA22910-F446-4A84-A500-409247C0B207}">
      <dsp:nvSpPr>
        <dsp:cNvPr id="0" name=""/>
        <dsp:cNvSpPr/>
      </dsp:nvSpPr>
      <dsp:spPr>
        <a:xfrm>
          <a:off x="0" y="1757850"/>
          <a:ext cx="10591799" cy="633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Isolated cases of missed households/children</a:t>
          </a:r>
        </a:p>
      </dsp:txBody>
      <dsp:txXfrm>
        <a:off x="30922" y="1788772"/>
        <a:ext cx="10529955" cy="571601"/>
      </dsp:txXfrm>
    </dsp:sp>
    <dsp:sp modelId="{8AFC89F7-360A-4436-BE92-2859B693EAE8}">
      <dsp:nvSpPr>
        <dsp:cNvPr id="0" name=""/>
        <dsp:cNvSpPr/>
      </dsp:nvSpPr>
      <dsp:spPr>
        <a:xfrm>
          <a:off x="0" y="2666437"/>
          <a:ext cx="10591799" cy="633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Isolated cases of hard-to-reach areas</a:t>
          </a:r>
        </a:p>
      </dsp:txBody>
      <dsp:txXfrm>
        <a:off x="30922" y="2697359"/>
        <a:ext cx="10529955" cy="571601"/>
      </dsp:txXfrm>
    </dsp:sp>
    <dsp:sp modelId="{D72BD375-AAE6-4334-9E92-9AB14B3CA0E6}">
      <dsp:nvSpPr>
        <dsp:cNvPr id="0" name=""/>
        <dsp:cNvSpPr/>
      </dsp:nvSpPr>
      <dsp:spPr>
        <a:xfrm>
          <a:off x="0" y="3343082"/>
          <a:ext cx="10591799" cy="696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Identified several facilitators and barriers: perceived side effects, ignorance, attitude of CDDs, alleged inefficacy of the drugs, incomplete coverage/shortage of drugs, mode of delivery of drug and social desirability of campaign</a:t>
          </a:r>
        </a:p>
      </dsp:txBody>
      <dsp:txXfrm>
        <a:off x="33999" y="3377081"/>
        <a:ext cx="10523801" cy="628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FFBB1-5B04-4C71-9099-CDE54E75CB5C}">
      <dsp:nvSpPr>
        <dsp:cNvPr id="0" name=""/>
        <dsp:cNvSpPr/>
      </dsp:nvSpPr>
      <dsp:spPr>
        <a:xfrm rot="5400000">
          <a:off x="4965008" y="-963674"/>
          <a:ext cx="4474830" cy="67787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solidFill>
                <a:schemeClr val="tx2"/>
              </a:solidFill>
            </a:rPr>
            <a:t>Perceived side effects of the SMC,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solidFill>
                <a:schemeClr val="tx2"/>
              </a:solidFill>
            </a:rPr>
            <a:t>Ignorance/skepticisms about SMC,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solidFill>
                <a:schemeClr val="tx2"/>
              </a:solidFill>
            </a:rPr>
            <a:t>Shortage of drugs and logistical challenges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solidFill>
                <a:schemeClr val="tx2"/>
              </a:solidFill>
            </a:rPr>
            <a:t>Negative attitudes of the CDDs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solidFill>
                <a:schemeClr val="tx2"/>
              </a:solidFill>
            </a:rPr>
            <a:t>Strengthen delivery of SMC via house-to-house campaign and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500" kern="1200" dirty="0">
              <a:solidFill>
                <a:schemeClr val="tx2"/>
              </a:solidFill>
            </a:rPr>
            <a:t>Motivate and support the CDDs to ensure continued trust by the communities</a:t>
          </a:r>
        </a:p>
      </dsp:txBody>
      <dsp:txXfrm rot="-5400000">
        <a:off x="3813048" y="406729"/>
        <a:ext cx="6560309" cy="4037944"/>
      </dsp:txXfrm>
    </dsp:sp>
    <dsp:sp modelId="{3F17A53D-0471-43BF-BFED-B5AE2258C5B6}">
      <dsp:nvSpPr>
        <dsp:cNvPr id="0" name=""/>
        <dsp:cNvSpPr/>
      </dsp:nvSpPr>
      <dsp:spPr>
        <a:xfrm>
          <a:off x="0" y="2368"/>
          <a:ext cx="3813048" cy="4846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Address the concerns of the caregivers/programme managers with respect to: </a:t>
          </a:r>
        </a:p>
      </dsp:txBody>
      <dsp:txXfrm>
        <a:off x="186138" y="188506"/>
        <a:ext cx="3440772" cy="447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9199"/>
            <a:ext cx="12181266" cy="412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7172" y="1079899"/>
            <a:ext cx="9983235" cy="1242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Facilitators and Barriers to Uptake of Seasonal Malaria Chemoprevention (SMC) in Nigeria: 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Qualitative Approach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C65A4B27-A7EA-4941-AA47-086D6F60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pic>
        <p:nvPicPr>
          <p:cNvPr id="6" name="Picture 5" descr="E:\Things to Do V (2012)\National RBM logos.jpg">
            <a:extLst>
              <a:ext uri="{FF2B5EF4-FFF2-40B4-BE49-F238E27FC236}">
                <a16:creationId xmlns:a16="http://schemas.microsoft.com/office/drawing/2014/main" id="{8264E832-D370-1C46-BA6A-BBBFD9B39B48}"/>
              </a:ext>
            </a:extLst>
          </p:cNvPr>
          <p:cNvPicPr/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98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BC5F29-0392-4D80-913A-DA2D66820573}"/>
              </a:ext>
            </a:extLst>
          </p:cNvPr>
          <p:cNvSpPr txBox="1"/>
          <p:nvPr/>
        </p:nvSpPr>
        <p:spPr>
          <a:xfrm>
            <a:off x="1751012" y="24384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Conducted By 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National Malaria Elimination Programme, Nigeria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In 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Collaboration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8CDA8-57D9-4E44-A072-3E27AEE16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223" y="3693008"/>
            <a:ext cx="993581" cy="834067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EEB72665-5165-4A0F-BA38-C15D7D2C0D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50" y="3672818"/>
            <a:ext cx="1059761" cy="94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41B5B38-6130-B34A-BF17-BC496F3BC60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55" y="3693008"/>
            <a:ext cx="1059761" cy="83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Recommendations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CA836BAC-122A-7847-A68C-F6F349A5F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728772"/>
              </p:ext>
            </p:extLst>
          </p:nvPr>
        </p:nvGraphicFramePr>
        <p:xfrm>
          <a:off x="1217612" y="1242290"/>
          <a:ext cx="10591800" cy="485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24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pc="-15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</a:t>
            </a:r>
            <a:r>
              <a:rPr lang="en-US" spc="-15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Iba</a:t>
            </a:r>
            <a:r>
              <a:rPr lang="en-US" spc="-15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Der Thiam of </a:t>
            </a:r>
            <a:r>
              <a:rPr lang="en-US" spc="-15" dirty="0" err="1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Thies</a:t>
            </a:r>
            <a:r>
              <a:rPr lang="en-US" spc="-15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(UIDT)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London School of Hygiene </a:t>
            </a:r>
            <a:r>
              <a:rPr lang="en-US" spc="-15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(LSHTM)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Medicines for Malaria Venture (MMV)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Health Organization (WHO) </a:t>
            </a:r>
            <a:endParaRPr lang="en-US" spc="-15" dirty="0">
              <a:solidFill>
                <a:schemeClr val="tx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pc="-15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and Developing Countries Clinical Trials Partnership (</a:t>
            </a:r>
            <a:r>
              <a:rPr lang="en-US" spc="-20" dirty="0">
                <a:solidFill>
                  <a:schemeClr val="tx2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EDCTP)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05" y="20783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A</a:t>
            </a:r>
            <a:r>
              <a:rPr lang="en-US" dirty="0" err="1">
                <a:solidFill>
                  <a:schemeClr val="tx2"/>
                </a:solidFill>
              </a:rPr>
              <a:t>cknowledgements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9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93436" y="1143000"/>
            <a:ext cx="9782801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374751E-E5C5-FA4C-B905-B56FB4A1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757"/>
            <a:ext cx="12181266" cy="482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C3A61-72FD-B249-A365-BA5B42F45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413" y="0"/>
            <a:ext cx="5410200" cy="4724400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B327F971-D1D0-2843-B73F-F1F011597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612" y="1993688"/>
            <a:ext cx="5105399" cy="17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Study Objectives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Aim is to determine facilitators and barriers to uptake of SMC among children aged 3-59months in selected States in Nigeria</a:t>
            </a:r>
          </a:p>
          <a:p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Specifically, 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malaria whether it affects uptake of SMC, and to examine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perceived effect of SMC on their children's health,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 and attitudes of caregivers concerning the concept of SMC, 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 and attitudes of caregivers concerning the regimen of the chemoprevention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preferred mode of delivery/place of administration of SMC by caregivers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workers’ attitudes and experiences regarding delivery of SMC</a:t>
            </a:r>
          </a:p>
          <a:p>
            <a:pPr marL="7239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determine if (ii)-(vi) above affects uptake of SMC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Methodology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tx2"/>
                </a:solidFill>
                <a:latin typeface="Bahnschrift" panose="020B0502040204020203" pitchFamily="34" charset="0"/>
              </a:rPr>
              <a:t>Purposively selected 5 States: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Kano, Kebbi,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Kwara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, Nasarawa &amp;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</a:rPr>
              <a:t>Yobe</a:t>
            </a:r>
            <a:endParaRPr lang="en-US" sz="2200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Two LGAs in each State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Two Wards/Communities in each LGA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Based on performance in SMC in last round</a:t>
            </a:r>
          </a:p>
          <a:p>
            <a:r>
              <a:rPr lang="en-US" sz="2200" b="1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Population: </a:t>
            </a:r>
            <a:endParaRPr lang="en-US" sz="2200" dirty="0">
              <a:solidFill>
                <a:schemeClr val="tx2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Caregivers-mothers, fathers, guardians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Community-Directed Distributors (CDDs), LM, CM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Community Leaders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LGA Malaria Focal Person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Director of Public Health/Disease Control and Malaria </a:t>
            </a:r>
            <a:r>
              <a:rPr lang="en-US" sz="2200" dirty="0" err="1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Programme</a:t>
            </a: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 Manager</a:t>
            </a:r>
          </a:p>
          <a:p>
            <a:r>
              <a:rPr lang="en-US" sz="2200" b="1" dirty="0">
                <a:solidFill>
                  <a:schemeClr val="tx2"/>
                </a:solidFill>
                <a:latin typeface="Bahnschrift" panose="020B0502040204020203" pitchFamily="34" charset="0"/>
              </a:rPr>
              <a:t>National </a:t>
            </a:r>
            <a:r>
              <a:rPr lang="en-US" sz="2200" b="1" dirty="0" err="1">
                <a:solidFill>
                  <a:schemeClr val="tx2"/>
                </a:solidFill>
                <a:latin typeface="Bahnschrift" panose="020B0502040204020203" pitchFamily="34" charset="0"/>
              </a:rPr>
              <a:t>Programme</a:t>
            </a:r>
            <a:r>
              <a:rPr lang="en-US" sz="2200" b="1" dirty="0">
                <a:solidFill>
                  <a:schemeClr val="tx2"/>
                </a:solidFill>
                <a:latin typeface="Bahnschrift" panose="020B0502040204020203" pitchFamily="34" charset="0"/>
              </a:rPr>
              <a:t> Officers/Partners: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National Coordinator NMEP, Malaria Consortium, WHO, PMI, GF</a:t>
            </a:r>
          </a:p>
        </p:txBody>
      </p:sp>
    </p:spTree>
    <p:extLst>
      <p:ext uri="{BB962C8B-B14F-4D97-AF65-F5344CB8AC3E}">
        <p14:creationId xmlns:p14="http://schemas.microsoft.com/office/powerpoint/2010/main" val="25723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Methodology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BEE7EA5-05BD-6D4E-A2DA-9BD6EDA060B1}"/>
              </a:ext>
            </a:extLst>
          </p:cNvPr>
          <p:cNvSpPr txBox="1">
            <a:spLocks/>
          </p:cNvSpPr>
          <p:nvPr/>
        </p:nvSpPr>
        <p:spPr>
          <a:xfrm>
            <a:off x="1217612" y="1142996"/>
            <a:ext cx="4038600" cy="5029203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Data Collection: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Informant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In-Depth 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Focus Group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FGDs conducted in local languages (Hausa/Yoruba) translated into English and transcribed verbatim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Bahnschrift" panose="020B0502040204020203" pitchFamily="34" charset="0"/>
              </a:rPr>
              <a:t>Interviews conducted in local language or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Bahnschrift" panose="020B0502040204020203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57A5C51-D1D8-B247-A759-4CC81E6F4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54619"/>
              </p:ext>
            </p:extLst>
          </p:nvPr>
        </p:nvGraphicFramePr>
        <p:xfrm>
          <a:off x="5256212" y="1142996"/>
          <a:ext cx="6553200" cy="5029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919">
                  <a:extLst>
                    <a:ext uri="{9D8B030D-6E8A-4147-A177-3AD203B41FA5}">
                      <a16:colId xmlns:a16="http://schemas.microsoft.com/office/drawing/2014/main" val="84720336"/>
                    </a:ext>
                  </a:extLst>
                </a:gridCol>
                <a:gridCol w="817021">
                  <a:extLst>
                    <a:ext uri="{9D8B030D-6E8A-4147-A177-3AD203B41FA5}">
                      <a16:colId xmlns:a16="http://schemas.microsoft.com/office/drawing/2014/main" val="2042794186"/>
                    </a:ext>
                  </a:extLst>
                </a:gridCol>
                <a:gridCol w="2432433">
                  <a:extLst>
                    <a:ext uri="{9D8B030D-6E8A-4147-A177-3AD203B41FA5}">
                      <a16:colId xmlns:a16="http://schemas.microsoft.com/office/drawing/2014/main" val="302671054"/>
                    </a:ext>
                  </a:extLst>
                </a:gridCol>
                <a:gridCol w="971827">
                  <a:extLst>
                    <a:ext uri="{9D8B030D-6E8A-4147-A177-3AD203B41FA5}">
                      <a16:colId xmlns:a16="http://schemas.microsoft.com/office/drawing/2014/main" val="1102723543"/>
                    </a:ext>
                  </a:extLst>
                </a:gridCol>
              </a:tblGrid>
              <a:tr h="570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FGDs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In-depth interviews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1897240"/>
                  </a:ext>
                </a:extLst>
              </a:tr>
              <a:tr h="487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Kano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488906"/>
                  </a:ext>
                </a:extLst>
              </a:tr>
              <a:tr h="487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Kebbi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7671747"/>
                  </a:ext>
                </a:extLst>
              </a:tr>
              <a:tr h="487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Kwara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581306"/>
                  </a:ext>
                </a:extLst>
              </a:tr>
              <a:tr h="487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Nasarawa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0973515"/>
                  </a:ext>
                </a:extLst>
              </a:tr>
              <a:tr h="487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Yobe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2510111"/>
                  </a:ext>
                </a:extLst>
              </a:tr>
              <a:tr h="7163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Key Informant Interviews (National level/Partners)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6925737"/>
                  </a:ext>
                </a:extLst>
              </a:tr>
              <a:tr h="487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Total (FGDs &amp; IDIs)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185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4817608"/>
                  </a:ext>
                </a:extLst>
              </a:tr>
              <a:tr h="817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Total (FGDs, IDIs &amp; KII)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190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994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5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Methodology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FF5A098D-1806-9B45-9A52-7F8E6C0632EA}"/>
              </a:ext>
            </a:extLst>
          </p:cNvPr>
          <p:cNvSpPr txBox="1">
            <a:spLocks/>
          </p:cNvSpPr>
          <p:nvPr/>
        </p:nvSpPr>
        <p:spPr>
          <a:xfrm>
            <a:off x="1216024" y="1103741"/>
            <a:ext cx="4573588" cy="49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Euphemia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Bahnschrift" panose="020B0502040204020203" pitchFamily="34" charset="0"/>
              </a:rPr>
              <a:t>Data Analysis</a:t>
            </a:r>
          </a:p>
          <a:p>
            <a:r>
              <a:rPr lang="en-US" sz="2000" dirty="0">
                <a:solidFill>
                  <a:schemeClr val="tx2"/>
                </a:solidFill>
                <a:latin typeface="Bahnschrift" panose="020B0502040204020203" pitchFamily="34" charset="0"/>
              </a:rPr>
              <a:t>Content Analysis and Thematic Analysis</a:t>
            </a:r>
          </a:p>
          <a:p>
            <a:r>
              <a:rPr lang="en-US" sz="2000" dirty="0">
                <a:solidFill>
                  <a:schemeClr val="tx2"/>
                </a:solidFill>
                <a:latin typeface="Bahnschrift" panose="020B0502040204020203" pitchFamily="34" charset="0"/>
              </a:rPr>
              <a:t>Ten Thematic Areas identified</a:t>
            </a:r>
          </a:p>
          <a:p>
            <a:r>
              <a:rPr lang="en-US" sz="2000" dirty="0">
                <a:solidFill>
                  <a:schemeClr val="tx2"/>
                </a:solidFill>
                <a:latin typeface="Bahnschrift" panose="020B0502040204020203" pitchFamily="34" charset="0"/>
              </a:rPr>
              <a:t>Narration of the results produced</a:t>
            </a:r>
          </a:p>
          <a:p>
            <a:pPr marL="0" indent="0">
              <a:buNone/>
            </a:pPr>
            <a:endParaRPr lang="en-US" sz="2000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111DF8-94B2-AF4D-A1AD-868084618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12" y="1142996"/>
            <a:ext cx="6172200" cy="50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Results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D141495E-D071-C348-8F62-69B26F848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295685"/>
              </p:ext>
            </p:extLst>
          </p:nvPr>
        </p:nvGraphicFramePr>
        <p:xfrm>
          <a:off x="1217612" y="1242291"/>
          <a:ext cx="10591800" cy="485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8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Summary of Facilitators and Barriers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522412" y="1142998"/>
            <a:ext cx="10287000" cy="5107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312AE1B-730F-084B-889A-976F00566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12" y="1242290"/>
            <a:ext cx="10591800" cy="49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Other Related Issues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4950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2C4F8792-C930-1D4B-9363-D6B7F84F43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784873"/>
              </p:ext>
            </p:extLst>
          </p:nvPr>
        </p:nvGraphicFramePr>
        <p:xfrm>
          <a:off x="1217612" y="1242291"/>
          <a:ext cx="10591800" cy="485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64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17612" y="1143000"/>
            <a:ext cx="10158625" cy="5029200"/>
          </a:xfrm>
        </p:spPr>
        <p:txBody>
          <a:bodyPr/>
          <a:lstStyle/>
          <a:p>
            <a:endParaRPr lang="en-US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E:\Things to Do V (2012)\National RBM logos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0990407" y="99290"/>
            <a:ext cx="1217612" cy="131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17612" cy="14961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6172201"/>
            <a:ext cx="1220801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Bradley Hand ITC" panose="03070402050302030203" pitchFamily="66" charset="0"/>
              </a:rPr>
              <a:t>Our Vision - a malaria free Nigeria; Our goal – to reduce malaria burden to pre-elimination levels and bring malaria-related mortality to zero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BBA6E-2124-ED4E-916D-4B2D9CEE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0"/>
            <a:ext cx="9772795" cy="1143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32134A8-22D0-6A4E-9001-1FA9E4A438FE}"/>
              </a:ext>
            </a:extLst>
          </p:cNvPr>
          <p:cNvSpPr txBox="1">
            <a:spLocks/>
          </p:cNvSpPr>
          <p:nvPr/>
        </p:nvSpPr>
        <p:spPr>
          <a:xfrm>
            <a:off x="1217612" y="1142999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Bahnschrift" panose="020B0502040204020203" pitchFamily="34" charset="0"/>
              <a:ea typeface="Calibri" panose="020F0502020204030204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0247C98-1999-A144-A8BE-BBCD67A33A16}"/>
              </a:ext>
            </a:extLst>
          </p:cNvPr>
          <p:cNvSpPr txBox="1">
            <a:spLocks/>
          </p:cNvSpPr>
          <p:nvPr/>
        </p:nvSpPr>
        <p:spPr>
          <a:xfrm>
            <a:off x="1217612" y="1142998"/>
            <a:ext cx="10591800" cy="510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C531311-3A10-0445-9554-0C51CB4BF9A2}"/>
              </a:ext>
            </a:extLst>
          </p:cNvPr>
          <p:cNvSpPr txBox="1">
            <a:spLocks/>
          </p:cNvSpPr>
          <p:nvPr/>
        </p:nvSpPr>
        <p:spPr>
          <a:xfrm>
            <a:off x="1217612" y="1417636"/>
            <a:ext cx="10591800" cy="483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latin typeface="Bahnschrift" panose="020B0502040204020203" pitchFamily="34" charset="0"/>
            </a:endParaRP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24C01D74-EB39-FA45-B6D1-4A4C86B28F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49265"/>
              </p:ext>
            </p:extLst>
          </p:nvPr>
        </p:nvGraphicFramePr>
        <p:xfrm>
          <a:off x="1217612" y="1496144"/>
          <a:ext cx="10591800" cy="4676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44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13802</TotalTime>
  <Words>935</Words>
  <Application>Microsoft Office PowerPoint</Application>
  <PresentationFormat>Custom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Bahnschrift</vt:lpstr>
      <vt:lpstr>Bradley Hand ITC</vt:lpstr>
      <vt:lpstr>Euphemia</vt:lpstr>
      <vt:lpstr>Sitka Banner</vt:lpstr>
      <vt:lpstr>Times New Roman</vt:lpstr>
      <vt:lpstr>Verdana</vt:lpstr>
      <vt:lpstr>Wingdings</vt:lpstr>
      <vt:lpstr>Math 16x9</vt:lpstr>
      <vt:lpstr>PowerPoint Presentation</vt:lpstr>
      <vt:lpstr>Study Objectives</vt:lpstr>
      <vt:lpstr>Methodology</vt:lpstr>
      <vt:lpstr>Methodology</vt:lpstr>
      <vt:lpstr>Methodology</vt:lpstr>
      <vt:lpstr>Results</vt:lpstr>
      <vt:lpstr>Summary of Facilitators and Barriers</vt:lpstr>
      <vt:lpstr>Other Related Issues</vt:lpstr>
      <vt:lpstr>Conclusions</vt:lpstr>
      <vt:lpstr>Recommendations</vt:lpstr>
      <vt:lpstr>Acknowledgements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Name</dc:title>
  <dc:creator>TIM OBOT</dc:creator>
  <cp:lastModifiedBy>Shinka</cp:lastModifiedBy>
  <cp:revision>138</cp:revision>
  <cp:lastPrinted>2020-02-17T12:57:23Z</cp:lastPrinted>
  <dcterms:created xsi:type="dcterms:W3CDTF">2019-07-26T10:00:56Z</dcterms:created>
  <dcterms:modified xsi:type="dcterms:W3CDTF">2022-03-03T06:17:54Z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