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notesMasterIdLst>
    <p:notesMasterId r:id="rId13"/>
  </p:notesMasterIdLst>
  <p:sldIdLst>
    <p:sldId id="256" r:id="rId5"/>
    <p:sldId id="1312" r:id="rId6"/>
    <p:sldId id="1311" r:id="rId7"/>
    <p:sldId id="1313" r:id="rId8"/>
    <p:sldId id="1301" r:id="rId9"/>
    <p:sldId id="1315" r:id="rId10"/>
    <p:sldId id="1300" r:id="rId11"/>
    <p:sldId id="1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6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936" userDrawn="1">
          <p15:clr>
            <a:srgbClr val="A4A3A4"/>
          </p15:clr>
        </p15:guide>
        <p15:guide id="5" pos="60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dmin Mostel" initials="JM" lastIdx="41" clrIdx="0">
    <p:extLst>
      <p:ext uri="{19B8F6BF-5375-455C-9EA6-DF929625EA0E}">
        <p15:presenceInfo xmlns:p15="http://schemas.microsoft.com/office/powerpoint/2012/main" userId="S::jmostel@psi.org::1bf6f03d-2b33-4df2-bad3-6e689b728fe6" providerId="AD"/>
      </p:ext>
    </p:extLst>
  </p:cmAuthor>
  <p:cmAuthor id="2" name="Charlotte Eddis" initials="CE" lastIdx="23" clrIdx="1">
    <p:extLst>
      <p:ext uri="{19B8F6BF-5375-455C-9EA6-DF929625EA0E}">
        <p15:presenceInfo xmlns:p15="http://schemas.microsoft.com/office/powerpoint/2012/main" userId="S::ceddis@psi.org::4fccab93-82f3-4b4b-9597-eb75872c70a2" providerId="AD"/>
      </p:ext>
    </p:extLst>
  </p:cmAuthor>
  <p:cmAuthor id="3" name="Thierno Mamadou Ba" initials="TMB" lastIdx="1" clrIdx="2">
    <p:extLst>
      <p:ext uri="{19B8F6BF-5375-455C-9EA6-DF929625EA0E}">
        <p15:presenceInfo xmlns:p15="http://schemas.microsoft.com/office/powerpoint/2012/main" userId="S::tba@psi.org::95e681e7-1141-4287-aba4-3adfbd958831" providerId="AD"/>
      </p:ext>
    </p:extLst>
  </p:cmAuthor>
  <p:cmAuthor id="4" name="Nicole Carbone" initials="NC" lastIdx="16" clrIdx="3">
    <p:extLst>
      <p:ext uri="{19B8F6BF-5375-455C-9EA6-DF929625EA0E}">
        <p15:presenceInfo xmlns:p15="http://schemas.microsoft.com/office/powerpoint/2012/main" userId="S::ncarbone@psi.org::d55cc107-ffa2-4237-9bf9-ade861566e08" providerId="AD"/>
      </p:ext>
    </p:extLst>
  </p:cmAuthor>
  <p:cmAuthor id="5" name="Beh Kamate" initials="BK" lastIdx="6" clrIdx="4">
    <p:extLst>
      <p:ext uri="{19B8F6BF-5375-455C-9EA6-DF929625EA0E}">
        <p15:presenceInfo xmlns:p15="http://schemas.microsoft.com/office/powerpoint/2012/main" userId="S::bkamate@psimali.org::730dd353-5d31-4b61-bb36-9477579f32bc" providerId="AD"/>
      </p:ext>
    </p:extLst>
  </p:cmAuthor>
  <p:cmAuthor id="6" name="Maman Bacharou Badamassi" initials="MB" lastIdx="2" clrIdx="5">
    <p:extLst>
      <p:ext uri="{19B8F6BF-5375-455C-9EA6-DF929625EA0E}">
        <p15:presenceInfo xmlns:p15="http://schemas.microsoft.com/office/powerpoint/2012/main" userId="S::mbadamassi@psi.org::5c7583e7-c920-4eef-99d3-a857179dbf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9"/>
    <a:srgbClr val="A7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/>
    <p:restoredTop sz="94694"/>
  </p:normalViewPr>
  <p:slideViewPr>
    <p:cSldViewPr snapToGrid="0">
      <p:cViewPr varScale="1">
        <p:scale>
          <a:sx n="121" d="100"/>
          <a:sy n="121" d="100"/>
        </p:scale>
        <p:origin x="672" y="176"/>
      </p:cViewPr>
      <p:guideLst>
        <p:guide orient="horz" pos="696"/>
        <p:guide pos="3840"/>
        <p:guide orient="horz" pos="1272"/>
        <p:guide orient="horz" pos="936"/>
        <p:guide pos="6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D629F-6672-4D26-A108-CCEC873DA129}" type="datetimeFigureOut">
              <a:rPr lang="en-US" smtClean="0"/>
              <a:t>3/1/22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CC06F-C66A-4720-82AD-DAC6FA356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8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point - 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will inform discussions about evidence gaps and identifying opportunities for addressing high-priority research questions. </a:t>
            </a:r>
            <a:endParaRPr lang="en-GB" dirty="0">
              <a:effectLst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CC06F-C66A-4720-82AD-DAC6FA3569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4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Consultant to be hired to do the priority setting exercise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CC06F-C66A-4720-82AD-DAC6FA3569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1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01281-C127-4AC7-9C4E-484832D04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5418" y="1122363"/>
            <a:ext cx="680258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8673C-0F8C-417D-B2C4-252FD2447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2704" y="3602038"/>
            <a:ext cx="772529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746F4-F65C-4A2F-B122-11E415BB9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0FB1-4F82-4F31-ADEB-B26E105E9351}" type="datetimeFigureOut">
              <a:rPr lang="en-US" smtClean="0"/>
              <a:t>3/1/22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963A6-A80A-4C5A-8278-A4E7D325F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5BFC9-F39F-403D-9797-61874EF76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4CA5-08BA-4427-8EF6-A04BB4881EA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4B4097-9004-4163-AD2E-A7D100E16DC1}"/>
              </a:ext>
            </a:extLst>
          </p:cNvPr>
          <p:cNvSpPr/>
          <p:nvPr userDrawn="1"/>
        </p:nvSpPr>
        <p:spPr>
          <a:xfrm>
            <a:off x="2396836" y="0"/>
            <a:ext cx="9829800" cy="586589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DA18321-33F4-4862-BCBD-6947E29825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6" t="17284" r="25498" b="21549"/>
          <a:stretch/>
        </p:blipFill>
        <p:spPr>
          <a:xfrm>
            <a:off x="55418" y="0"/>
            <a:ext cx="2286000" cy="181726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7BFA3F-D2CF-439C-814D-24490FD0FC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7880" t="-513" r="8014" b="513"/>
          <a:stretch/>
        </p:blipFill>
        <p:spPr>
          <a:xfrm>
            <a:off x="55418" y="3758650"/>
            <a:ext cx="2341418" cy="21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6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7C297-81ED-4000-A2F4-CDFD914F870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9165D-678C-4FCE-9996-2CA4AA661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1E22C83-5402-4E93-9E2E-9738834A617F}"/>
              </a:ext>
            </a:extLst>
          </p:cNvPr>
          <p:cNvGrpSpPr/>
          <p:nvPr userDrawn="1"/>
        </p:nvGrpSpPr>
        <p:grpSpPr>
          <a:xfrm>
            <a:off x="709126" y="6050545"/>
            <a:ext cx="10644674" cy="753061"/>
            <a:chOff x="709126" y="6050545"/>
            <a:chExt cx="10644674" cy="753061"/>
          </a:xfrm>
        </p:grpSpPr>
        <p:pic>
          <p:nvPicPr>
            <p:cNvPr id="8" name="Picture 7" descr="Logo, company name&#10;&#10;Description automatically generated">
              <a:extLst>
                <a:ext uri="{FF2B5EF4-FFF2-40B4-BE49-F238E27FC236}">
                  <a16:creationId xmlns:a16="http://schemas.microsoft.com/office/drawing/2014/main" id="{22BC9630-44D2-48E1-AC6D-2C107DB1CB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386" t="17284" r="25498" b="21549"/>
            <a:stretch/>
          </p:blipFill>
          <p:spPr>
            <a:xfrm>
              <a:off x="709126" y="6194536"/>
              <a:ext cx="766171" cy="60907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484E535-8C47-49B6-A06B-8AF1D405859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7880" t="-513" r="8014" b="513"/>
            <a:stretch/>
          </p:blipFill>
          <p:spPr>
            <a:xfrm>
              <a:off x="10544235" y="6050545"/>
              <a:ext cx="809565" cy="7530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781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47C21-97B3-4D4B-884C-B44C6EAD29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AE5D9-B8ED-4B91-B957-F9FA11C55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FE85E-5DA8-4B68-A5E2-990598B77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89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9B572F6-FB90-4F25-B722-B76EEE682D69}"/>
              </a:ext>
            </a:extLst>
          </p:cNvPr>
          <p:cNvGrpSpPr/>
          <p:nvPr userDrawn="1"/>
        </p:nvGrpSpPr>
        <p:grpSpPr>
          <a:xfrm>
            <a:off x="709126" y="6050545"/>
            <a:ext cx="10644674" cy="753061"/>
            <a:chOff x="709126" y="6050545"/>
            <a:chExt cx="10644674" cy="753061"/>
          </a:xfrm>
        </p:grpSpPr>
        <p:pic>
          <p:nvPicPr>
            <p:cNvPr id="9" name="Picture 8" descr="Logo, company name&#10;&#10;Description automatically generated">
              <a:extLst>
                <a:ext uri="{FF2B5EF4-FFF2-40B4-BE49-F238E27FC236}">
                  <a16:creationId xmlns:a16="http://schemas.microsoft.com/office/drawing/2014/main" id="{D8B013B9-98A2-4510-AF5D-79E4AB4F663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386" t="17284" r="25498" b="21549"/>
            <a:stretch/>
          </p:blipFill>
          <p:spPr>
            <a:xfrm>
              <a:off x="709126" y="6194536"/>
              <a:ext cx="766171" cy="60907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A9CCE87-7DBF-4C9D-AB4D-E3D5DB94083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7880" t="-513" r="8014" b="513"/>
            <a:stretch/>
          </p:blipFill>
          <p:spPr>
            <a:xfrm>
              <a:off x="10544235" y="6050545"/>
              <a:ext cx="809565" cy="7530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900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5CC9A-263C-4EBF-9AD9-9D3BE195ACF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575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1261" y="356619"/>
            <a:ext cx="10488000" cy="99719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slide 1-column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01276" y="1613648"/>
            <a:ext cx="10488000" cy="50426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8420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336C373-DE87-A646-B2D9-679F2F7300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28224"/>
            <a:ext cx="10262356" cy="59740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GOES HERE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1BBFDADE-A025-B648-A763-1BA4C9F3AC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060575"/>
            <a:ext cx="10262356" cy="3569201"/>
          </a:xfrm>
        </p:spPr>
        <p:txBody>
          <a:bodyPr/>
          <a:lstStyle>
            <a:lvl1pPr>
              <a:defRPr sz="1800" b="0" i="0">
                <a:latin typeface="Gill Sans MT" panose="020B0502020104020203" pitchFamily="34" charset="77"/>
                <a:ea typeface="+mn-ea"/>
                <a:cs typeface="Gill Sans Light" panose="020B0302020104020203" pitchFamily="34" charset="-79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104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FFD0DC-289D-4A3F-87D1-2FBA73FC3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798B9-BC0A-4B77-8BDC-52844CA3F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AC1EE-E56D-4528-BEE1-6A32FB679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1567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F0FB1-4F82-4F31-ADEB-B26E105E9351}" type="datetimeFigureOut">
              <a:rPr lang="en-US" smtClean="0"/>
              <a:t>3/1/22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099A8-1B50-4256-AF44-00FC0AF8C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3010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D4CA5-08BA-4427-8EF6-A04BB4881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6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amalaria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amalaria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D3652-165E-4A8D-925B-4E505CDB9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4060" y="1058043"/>
            <a:ext cx="7909487" cy="243514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SEASONAL MALARIA CHEMOPREVENTION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RESEARCH SUB-GROUP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F55A5-73E7-4274-B56A-2C39C475A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6157" y="3602038"/>
            <a:ext cx="7725295" cy="1655762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Update to the SMC Alliance Annual Meeting 2022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DC926-66A3-3A40-A87E-89E1F782D371}"/>
              </a:ext>
            </a:extLst>
          </p:cNvPr>
          <p:cNvSpPr txBox="1"/>
          <p:nvPr/>
        </p:nvSpPr>
        <p:spPr>
          <a:xfrm>
            <a:off x="5584372" y="6019800"/>
            <a:ext cx="5989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Chairs: Susana Scott and Jean Louis Ndiaye</a:t>
            </a:r>
          </a:p>
          <a:p>
            <a:r>
              <a:rPr lang="en-GB" dirty="0"/>
              <a:t>Secretariat: Malaria Consortium: Kevin Baker and Erica Viganó</a:t>
            </a:r>
          </a:p>
        </p:txBody>
      </p:sp>
    </p:spTree>
    <p:extLst>
      <p:ext uri="{BB962C8B-B14F-4D97-AF65-F5344CB8AC3E}">
        <p14:creationId xmlns:p14="http://schemas.microsoft.com/office/powerpoint/2010/main" val="120375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07C512A-1B6D-504D-89A1-A31BD2EDB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cs typeface="Times New Roman" panose="02020603050405020304" pitchFamily="18" charset="0"/>
              </a:rPr>
              <a:t>In 2020 agreed to set up a sub-group dedicated to research to </a:t>
            </a:r>
            <a:r>
              <a:rPr lang="en-US" sz="2500" dirty="0"/>
              <a:t>strengthen information sharing and coordination between organizations and individuals involved in SMC research </a:t>
            </a:r>
            <a:endParaRPr lang="en-US" sz="2500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cs typeface="Times New Roman" panose="02020603050405020304" pitchFamily="18" charset="0"/>
              </a:rPr>
              <a:t>First meeting in </a:t>
            </a:r>
            <a:r>
              <a:rPr lang="en-US" sz="2500">
                <a:cs typeface="Times New Roman" panose="02020603050405020304" pitchFamily="18" charset="0"/>
              </a:rPr>
              <a:t>April 2021– </a:t>
            </a:r>
            <a:r>
              <a:rPr lang="en-US" sz="2500" dirty="0">
                <a:cs typeface="Times New Roman" panose="02020603050405020304" pitchFamily="18" charset="0"/>
              </a:rPr>
              <a:t>15 participants joined then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ea typeface="Calibri" panose="020F0502020204030204" pitchFamily="34" charset="0"/>
                <a:cs typeface="Times New Roman" panose="02020603050405020304" pitchFamily="18" charset="0"/>
              </a:rPr>
              <a:t>The group has increased to 57 individuals representing 26 organizations, meet monthly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>
                <a:ea typeface="Calibri" panose="020F0502020204030204" pitchFamily="34" charset="0"/>
                <a:cs typeface="Times New Roman" panose="02020603050405020304" pitchFamily="18" charset="0"/>
              </a:rPr>
              <a:t>Membership is open to ALL interested in SMC research, want to reach out and invite all including </a:t>
            </a:r>
            <a:r>
              <a:rPr lang="en-GB" sz="2500" dirty="0"/>
              <a:t>voting and non-voting members of the SMC Alliance.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CF8050D-A6DA-CF4E-8E92-81EAF955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972" y="836338"/>
            <a:ext cx="10262356" cy="59740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Research sub-group</a:t>
            </a:r>
          </a:p>
        </p:txBody>
      </p:sp>
    </p:spTree>
    <p:extLst>
      <p:ext uri="{BB962C8B-B14F-4D97-AF65-F5344CB8AC3E}">
        <p14:creationId xmlns:p14="http://schemas.microsoft.com/office/powerpoint/2010/main" val="15424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767E-92C6-D741-B6E4-B6E847040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1538"/>
            <a:ext cx="10262356" cy="59740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Terms of Reference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7BC2-CAC7-D94E-B9EC-AACE234796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" y="1426029"/>
            <a:ext cx="10490956" cy="4203747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2 co-chairs appointed: </a:t>
            </a:r>
            <a:r>
              <a:rPr lang="en-US" sz="2000" dirty="0"/>
              <a:t>Prof Jean Louis Ndiaye from the </a:t>
            </a:r>
            <a:r>
              <a:rPr lang="en-US" sz="2000" dirty="0" err="1"/>
              <a:t>Université</a:t>
            </a:r>
            <a:r>
              <a:rPr lang="en-US" sz="2000" dirty="0"/>
              <a:t> de </a:t>
            </a:r>
            <a:r>
              <a:rPr lang="en-US" sz="2000" dirty="0" err="1"/>
              <a:t>Thiès</a:t>
            </a:r>
            <a:r>
              <a:rPr lang="en-US" sz="2000" dirty="0"/>
              <a:t>, Senegal, and Dr Susana Scott from the London School of Hygiene &amp; Tropical Medicine, UK</a:t>
            </a:r>
            <a:r>
              <a:rPr lang="en-GB" sz="2000" dirty="0"/>
              <a:t>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Malaria Consortium as secretariat: Kevin Baker and Erica Viganó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+mn-lt"/>
                <a:cs typeface="Times New Roman" panose="02020603050405020304" pitchFamily="18" charset="0"/>
              </a:rPr>
              <a:t>Aim of the group to </a:t>
            </a:r>
          </a:p>
          <a:p>
            <a:pPr lvl="1"/>
            <a:r>
              <a:rPr lang="en-GB" sz="2000" dirty="0"/>
              <a:t>present study protocols and research findings; </a:t>
            </a:r>
          </a:p>
          <a:p>
            <a:pPr lvl="1"/>
            <a:r>
              <a:rPr lang="en-GB" sz="2000" dirty="0"/>
              <a:t>gather feedback and advice from peers on study design and interpretation of results; </a:t>
            </a:r>
          </a:p>
          <a:p>
            <a:pPr lvl="1"/>
            <a:r>
              <a:rPr lang="en-GB" sz="2000" dirty="0"/>
              <a:t>map evidence gaps and research priorities; </a:t>
            </a:r>
          </a:p>
          <a:p>
            <a:pPr lvl="1"/>
            <a:r>
              <a:rPr lang="en-GB" sz="2000" dirty="0"/>
              <a:t>identify opportunities for dissemination of evidence and promote the use of evidence to inform SMC implementation</a:t>
            </a:r>
          </a:p>
          <a:p>
            <a:pPr lvl="1"/>
            <a:r>
              <a:rPr lang="en-GB" sz="2000" dirty="0"/>
              <a:t>identify opportunities for research funding</a:t>
            </a:r>
          </a:p>
        </p:txBody>
      </p:sp>
    </p:spTree>
    <p:extLst>
      <p:ext uri="{BB962C8B-B14F-4D97-AF65-F5344CB8AC3E}">
        <p14:creationId xmlns:p14="http://schemas.microsoft.com/office/powerpoint/2010/main" val="245541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03B0-5E3B-FE4B-BC4E-FD03084FC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5443"/>
            <a:ext cx="10262356" cy="59740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Initial Focus areas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089B7-AC08-E947-9D54-53991E18FF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>
                <a:latin typeface="+mn-lt"/>
              </a:rPr>
              <a:t>To map out existing SMC research projects as well as planned studies </a:t>
            </a:r>
          </a:p>
          <a:p>
            <a:r>
              <a:rPr lang="en-GB" sz="2000" dirty="0">
                <a:latin typeface="+mn-lt"/>
              </a:rPr>
              <a:t>To compile SMC-related research priorities among the national malaria control and elimination programmes of SMC-implementing countries, implementing partners, funding agencies and communities </a:t>
            </a:r>
          </a:p>
          <a:p>
            <a:r>
              <a:rPr lang="en-GB" sz="2000" dirty="0">
                <a:latin typeface="+mn-lt"/>
              </a:rPr>
              <a:t>To explore the possibility of creating a repository for SMC- related research publications. </a:t>
            </a:r>
          </a:p>
          <a:p>
            <a:r>
              <a:rPr lang="en-GB" sz="2000" dirty="0">
                <a:latin typeface="+mn-lt"/>
              </a:rPr>
              <a:t>At all times to serve as a platform for the SMC community to present research findings, exchange ideas and good practice, and discuss opportunities for disseminating research results </a:t>
            </a:r>
          </a:p>
          <a:p>
            <a:endParaRPr lang="en-GB" sz="2000" dirty="0">
              <a:latin typeface="+mn-lt"/>
            </a:endParaRPr>
          </a:p>
          <a:p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355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83A2B6-39DE-4E48-AF2C-1F1561051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2681" y="5381215"/>
            <a:ext cx="2369319" cy="148164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35416-0465-4FFB-9802-7B1B2F403B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9186" y="1258399"/>
            <a:ext cx="11813628" cy="486363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</a:rPr>
              <a:t>TOR agreed in June 2021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</a:rPr>
              <a:t>Initiated the process to create a database of SMC-related research projects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Use of the </a:t>
            </a:r>
            <a:r>
              <a:rPr lang="en-US" u="sng" dirty="0">
                <a:hlinkClick r:id="rId3"/>
              </a:rPr>
              <a:t>MESA</a:t>
            </a:r>
            <a:r>
              <a:rPr lang="en-US" dirty="0"/>
              <a:t> Track, a database of malaria projects hosted by IS Global</a:t>
            </a:r>
            <a:r>
              <a:rPr lang="en-GB" dirty="0"/>
              <a:t> 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Research presentations:   </a:t>
            </a:r>
            <a:endParaRPr 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Dr Kevin Baker:  Summary of Malaria Consortium’s SMC implementation studies in Mozambique and Uganda, exploring the feasibility, acceptability and impact of SMC outside of the Sahel</a:t>
            </a:r>
            <a:endParaRPr lang="en-GB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Prof </a:t>
            </a:r>
            <a:r>
              <a:rPr lang="en-US" dirty="0" err="1"/>
              <a:t>Issaka</a:t>
            </a:r>
            <a:r>
              <a:rPr lang="en-US" dirty="0"/>
              <a:t> </a:t>
            </a:r>
            <a:r>
              <a:rPr lang="en-US" dirty="0" err="1"/>
              <a:t>Sagara</a:t>
            </a:r>
            <a:r>
              <a:rPr lang="en-US" dirty="0"/>
              <a:t>: A stratification exercise using area-specific epidemiological data to </a:t>
            </a:r>
            <a:r>
              <a:rPr lang="en-US" dirty="0" err="1"/>
              <a:t>optimise</a:t>
            </a:r>
            <a:r>
              <a:rPr lang="en-US" dirty="0"/>
              <a:t> SMC in Mali</a:t>
            </a:r>
            <a:endParaRPr lang="en-GB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Dr Patrick Walker: Malaria modelling projects conducted by Imperial College London and how it applies to SMC</a:t>
            </a:r>
            <a:endParaRPr lang="en-GB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Dr Kevin Baker:  The </a:t>
            </a:r>
            <a:r>
              <a:rPr lang="en-US" dirty="0" err="1"/>
              <a:t>eDelphi</a:t>
            </a:r>
            <a:r>
              <a:rPr lang="en-US" dirty="0"/>
              <a:t> method for setting research priorities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IS Global: MESA track repository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0CA885-8D86-4D44-953A-470A4FC7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5" y="319274"/>
            <a:ext cx="10262356" cy="59740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Achievements in 2021 (1)</a:t>
            </a:r>
          </a:p>
        </p:txBody>
      </p:sp>
    </p:spTree>
    <p:extLst>
      <p:ext uri="{BB962C8B-B14F-4D97-AF65-F5344CB8AC3E}">
        <p14:creationId xmlns:p14="http://schemas.microsoft.com/office/powerpoint/2010/main" val="1586620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83A2B6-39DE-4E48-AF2C-1F1561051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2681" y="5381215"/>
            <a:ext cx="2369319" cy="148164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35416-0465-4FFB-9802-7B1B2F403B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9186" y="1275904"/>
            <a:ext cx="11813628" cy="515755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b="1" dirty="0">
                <a:solidFill>
                  <a:srgbClr val="002060"/>
                </a:solidFill>
                <a:latin typeface="+mn-lt"/>
              </a:rPr>
              <a:t>ASTMH symposium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b="1" dirty="0">
                <a:solidFill>
                  <a:srgbClr val="002060"/>
                </a:solidFill>
                <a:latin typeface="+mn-lt"/>
              </a:rPr>
              <a:t>Implementing malaria chemoprevention campaigns during the COVID-19 pandemic</a:t>
            </a:r>
            <a:r>
              <a:rPr lang="en-GB" sz="2000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dirty="0"/>
              <a:t>Chaired by Kevin Baker from Malaria Consortium, with 4 presentations from SMC Alliance members as follows: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000" dirty="0">
                <a:latin typeface="+mn-lt"/>
              </a:rPr>
              <a:t>Results from a mixed methods study in two states in Nigeria to assess the quality of infection prevention and control measures practiced during delivery of SMC (Malaria Consortium Nigeria)</a:t>
            </a:r>
            <a:endParaRPr lang="en-GB" sz="20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latin typeface="+mn-lt"/>
              </a:rPr>
              <a:t>Integration of SMC and malnutrition screening in Niger, prior to and during the COVID-19 pandemic, analysis of routine data collected since 2016 (Catholic Relief Services Niger)</a:t>
            </a:r>
            <a:endParaRPr lang="en-GB" sz="20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latin typeface="+mn-lt"/>
              </a:rPr>
              <a:t>Implementing Directly Observed Treatments for Three days (DOTS3) for SMC during the COVID-19 pandemic in Senegal (National Malaria </a:t>
            </a:r>
            <a:r>
              <a:rPr lang="en-US" sz="2000" dirty="0" err="1">
                <a:latin typeface="+mn-lt"/>
              </a:rPr>
              <a:t>Programme</a:t>
            </a:r>
            <a:r>
              <a:rPr lang="en-US" sz="2000" dirty="0">
                <a:latin typeface="+mn-lt"/>
              </a:rPr>
              <a:t> Senegal)</a:t>
            </a:r>
            <a:endParaRPr lang="en-GB" sz="20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latin typeface="+mn-lt"/>
              </a:rPr>
              <a:t>Results from a malaria MDA amongst displaced populations in Cabo Delgado province in Mozambique (Centro de </a:t>
            </a:r>
            <a:r>
              <a:rPr lang="en-US" sz="2000" dirty="0" err="1">
                <a:latin typeface="+mn-lt"/>
              </a:rPr>
              <a:t>Investigação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em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Saúde</a:t>
            </a:r>
            <a:r>
              <a:rPr lang="en-US" sz="2000" dirty="0">
                <a:latin typeface="+mn-lt"/>
              </a:rPr>
              <a:t> de </a:t>
            </a:r>
            <a:r>
              <a:rPr lang="en-US" sz="2000" dirty="0" err="1">
                <a:latin typeface="+mn-lt"/>
              </a:rPr>
              <a:t>Manhiça</a:t>
            </a:r>
            <a:r>
              <a:rPr lang="en-US" sz="2000" dirty="0">
                <a:latin typeface="+mn-lt"/>
              </a:rPr>
              <a:t>)</a:t>
            </a:r>
            <a:endParaRPr lang="en-GB" sz="2000" dirty="0">
              <a:latin typeface="+mn-lt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2000" dirty="0"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latin typeface="+mn-lt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9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0CA885-8D86-4D44-953A-470A4FC7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29" y="319274"/>
            <a:ext cx="10262356" cy="59740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Achievements in 2021 (2)</a:t>
            </a:r>
          </a:p>
        </p:txBody>
      </p:sp>
    </p:spTree>
    <p:extLst>
      <p:ext uri="{BB962C8B-B14F-4D97-AF65-F5344CB8AC3E}">
        <p14:creationId xmlns:p14="http://schemas.microsoft.com/office/powerpoint/2010/main" val="28182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35416-0465-4FFB-9802-7B1B2F403B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8884" y="1719942"/>
            <a:ext cx="10668000" cy="46808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2575" lvl="1" indent="-282575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Aim to expand membership further in 2022 and encourage participation especially from colleagues with an interest in SMC research in SMC-implementing countries</a:t>
            </a:r>
          </a:p>
          <a:p>
            <a:pPr marL="282575" lvl="1" indent="-282575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Continue to create a repository using the </a:t>
            </a:r>
            <a:r>
              <a:rPr lang="en-US" u="sng" dirty="0">
                <a:hlinkClick r:id="rId3"/>
              </a:rPr>
              <a:t>MESA</a:t>
            </a:r>
            <a:r>
              <a:rPr lang="en-US" dirty="0"/>
              <a:t> Track, a database of malaria projects hosted by IS Global</a:t>
            </a:r>
            <a:r>
              <a:rPr lang="en-GB" dirty="0"/>
              <a:t> </a:t>
            </a:r>
          </a:p>
          <a:p>
            <a:pPr marL="282575" lvl="1" indent="-282575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dirty="0"/>
              <a:t>Start the research priority setting exercise: </a:t>
            </a:r>
            <a:r>
              <a:rPr lang="en-US" dirty="0"/>
              <a:t>using the </a:t>
            </a:r>
            <a:r>
              <a:rPr lang="en-US" dirty="0" err="1"/>
              <a:t>eDelphi</a:t>
            </a:r>
            <a:r>
              <a:rPr lang="en-US" dirty="0"/>
              <a:t> method</a:t>
            </a:r>
          </a:p>
          <a:p>
            <a:pPr marL="282575" lvl="1" indent="-282575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cs typeface="Times New Roman" panose="02020603050405020304" pitchFamily="18" charset="0"/>
              </a:rPr>
              <a:t>Continue to hold presentations on SMC research  - all welcome to join</a:t>
            </a:r>
          </a:p>
          <a:p>
            <a:pPr marL="739775" lvl="2" indent="-282575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cs typeface="Times New Roman" panose="02020603050405020304" pitchFamily="18" charset="0"/>
              </a:rPr>
              <a:t>Held last Wednesday of each month, at 4pm (GMT), first half hour</a:t>
            </a:r>
          </a:p>
          <a:p>
            <a:pPr marL="739775" lvl="2" indent="-282575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cs typeface="Times New Roman" panose="02020603050405020304" pitchFamily="18" charset="0"/>
              </a:rPr>
              <a:t>Please let us know if you wish to present or have a collaborator who would like to present </a:t>
            </a:r>
            <a:r>
              <a:rPr lang="en-US">
                <a:cs typeface="Times New Roman" panose="02020603050405020304" pitchFamily="18" charset="0"/>
              </a:rPr>
              <a:t>their work</a:t>
            </a:r>
            <a:endParaRPr lang="en-US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83A2B6-39DE-4E48-AF2C-1F1561051E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2681" y="5381215"/>
            <a:ext cx="2369319" cy="148164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2109508-A8D5-5748-A212-0CCB1F95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706" y="660480"/>
            <a:ext cx="10262356" cy="59740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Plans for 2022 (1)</a:t>
            </a:r>
          </a:p>
        </p:txBody>
      </p:sp>
    </p:spTree>
    <p:extLst>
      <p:ext uri="{BB962C8B-B14F-4D97-AF65-F5344CB8AC3E}">
        <p14:creationId xmlns:p14="http://schemas.microsoft.com/office/powerpoint/2010/main" val="175392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83A2B6-39DE-4E48-AF2C-1F1561051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2681" y="5381215"/>
            <a:ext cx="2369319" cy="148164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35416-0465-4FFB-9802-7B1B2F403B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062" y="1436913"/>
            <a:ext cx="10668000" cy="46808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2575" lvl="1" indent="-282575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ASTMH 2022: </a:t>
            </a:r>
            <a:r>
              <a:rPr lang="en-US" sz="2000" b="1">
                <a:solidFill>
                  <a:srgbClr val="002060"/>
                </a:solidFill>
                <a:cs typeface="Times New Roman" panose="02020603050405020304" pitchFamily="18" charset="0"/>
              </a:rPr>
              <a:t>submitted symposium</a:t>
            </a:r>
            <a:r>
              <a:rPr lang="en-US" sz="200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  <a:p>
            <a:pPr marL="0" lvl="1" indent="0" algn="ctr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dirty="0">
                <a:solidFill>
                  <a:srgbClr val="002060"/>
                </a:solidFill>
              </a:rPr>
              <a:t>Implementing seasonal malaria chemoprevention in new geographies outside the Sahel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</a:p>
          <a:p>
            <a:pPr marL="457200" lvl="2" indent="0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dirty="0">
                <a:cs typeface="Times New Roman" panose="02020603050405020304" pitchFamily="18" charset="0"/>
              </a:rPr>
              <a:t>Co-chaired by </a:t>
            </a:r>
            <a:r>
              <a:rPr lang="en-US" dirty="0"/>
              <a:t>Jean Louis Ndiaye/Kevin Baker</a:t>
            </a:r>
            <a:r>
              <a:rPr lang="en-GB" dirty="0"/>
              <a:t> </a:t>
            </a:r>
          </a:p>
          <a:p>
            <a:pPr marL="0" lvl="1" indent="0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Presentations</a:t>
            </a:r>
            <a:r>
              <a:rPr lang="en-GB" sz="2000" dirty="0"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+mn-lt"/>
              </a:rPr>
              <a:t>Results from a hybrid effectiveness-implementation study to assess the effectiveness of implementing seasonal malaria chemoprevention in Nampula province, Mozambique (Dr Baltazar </a:t>
            </a:r>
            <a:r>
              <a:rPr lang="en-US" sz="2000" dirty="0" err="1">
                <a:latin typeface="+mn-lt"/>
              </a:rPr>
              <a:t>Candrinho</a:t>
            </a:r>
            <a:r>
              <a:rPr lang="en-US" sz="2000" dirty="0">
                <a:latin typeface="+mn-lt"/>
              </a:rPr>
              <a:t> )</a:t>
            </a:r>
            <a:endParaRPr lang="en-GB" sz="20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+mn-lt"/>
              </a:rPr>
              <a:t>Results from a cohort study to assess the chemoprevention efficacy of implementing seasonal malaria chemoprevention in Karamoja region, Uganda  (Dr Jane </a:t>
            </a:r>
            <a:r>
              <a:rPr lang="en-US" sz="2000" dirty="0" err="1">
                <a:latin typeface="+mn-lt"/>
              </a:rPr>
              <a:t>Nabakooza</a:t>
            </a:r>
            <a:r>
              <a:rPr lang="en-US" sz="2000" dirty="0">
                <a:latin typeface="+mn-lt"/>
              </a:rPr>
              <a:t> )</a:t>
            </a:r>
            <a:endParaRPr lang="en-GB" sz="20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latin typeface="+mn-lt"/>
              </a:rPr>
              <a:t>Model-based evaluation of the potential epidemiological impact of introducing SMC in Northern Côte d’Ivoire.  (Dr Christian Selinger)</a:t>
            </a:r>
            <a:endParaRPr lang="en-GB" sz="2000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GB" sz="2000" dirty="0">
                <a:latin typeface="+mn-lt"/>
              </a:rPr>
              <a:t>Malaria knowledge, practices and engagement with SMC delivery among caregivers in areas with new and established SMC implementation: the example of Nigeria. (</a:t>
            </a:r>
            <a:r>
              <a:rPr lang="en-US" sz="2000" dirty="0" err="1">
                <a:latin typeface="+mn-lt"/>
              </a:rPr>
              <a:t>Adaeze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Aidenagbon</a:t>
            </a:r>
            <a:r>
              <a:rPr lang="en-GB" sz="2000" dirty="0">
                <a:latin typeface="+mn-lt"/>
              </a:rPr>
              <a:t>)</a:t>
            </a:r>
          </a:p>
          <a:p>
            <a:pPr marL="457200" lvl="2" indent="0">
              <a:lnSpc>
                <a:spcPct val="9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2109508-A8D5-5748-A212-0CCB1F95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706" y="660480"/>
            <a:ext cx="10262356" cy="597401"/>
          </a:xfrm>
        </p:spPr>
        <p:txBody>
          <a:bodyPr>
            <a:normAutofit fontScale="90000"/>
          </a:bodyPr>
          <a:lstStyle/>
          <a:p>
            <a:r>
              <a:rPr lang="en-GB">
                <a:solidFill>
                  <a:schemeClr val="bg1"/>
                </a:solidFill>
              </a:rPr>
              <a:t>Plans for 2021 (2)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8788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DateandTime xmlns="904256b0-da5e-44ec-8fbf-7e6182eb04b3" xsi:nil="true"/>
    <_ip_UnifiedCompliancePolicyProperties xmlns="http://schemas.microsoft.com/sharepoint/v3" xsi:nil="true"/>
    <Date xmlns="904256b0-da5e-44ec-8fbf-7e6182eb04b3" xsi:nil="true"/>
    <SharedWithUsers xmlns="fd6cf429-9e6f-43c2-ad95-3825faa51009">
      <UserInfo>
        <DisplayName>Charlotte Eddis</DisplayName>
        <AccountId>745</AccountId>
        <AccountType/>
      </UserInfo>
      <UserInfo>
        <DisplayName>Beh Kamate</DisplayName>
        <AccountId>854</AccountId>
        <AccountType/>
      </UserInfo>
      <UserInfo>
        <DisplayName>Jean Yves Mukamba</DisplayName>
        <AccountId>879</AccountId>
        <AccountType/>
      </UserInfo>
      <UserInfo>
        <DisplayName>Daniel Koko</DisplayName>
        <AccountId>446</AccountId>
        <AccountType/>
      </UserInfo>
      <UserInfo>
        <DisplayName>Maman Bacharou Badamassi</DisplayName>
        <AccountId>114</AccountId>
        <AccountType/>
      </UserInfo>
      <UserInfo>
        <DisplayName>Christophe TCHADJEU</DisplayName>
        <AccountId>882</AccountId>
        <AccountType/>
      </UserInfo>
      <UserInfo>
        <DisplayName>Samba Coumare</DisplayName>
        <AccountId>357</AccountId>
        <AccountType/>
      </UserInfo>
      <UserInfo>
        <DisplayName>Nicole Carbone</DisplayName>
        <AccountId>622</AccountId>
        <AccountType/>
      </UserInfo>
      <UserInfo>
        <DisplayName>Payton Hartford</DisplayName>
        <AccountId>869</AccountId>
        <AccountType/>
      </UserInfo>
      <UserInfo>
        <DisplayName>Jaclyn Flewelling</DisplayName>
        <AccountId>857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AEE6EA96BE3E4EB492D463EE6A1F52" ma:contentTypeVersion="16" ma:contentTypeDescription="Create a new document." ma:contentTypeScope="" ma:versionID="b6526f6ca9108997fddcf364225ebcd0">
  <xsd:schema xmlns:xsd="http://www.w3.org/2001/XMLSchema" xmlns:xs="http://www.w3.org/2001/XMLSchema" xmlns:p="http://schemas.microsoft.com/office/2006/metadata/properties" xmlns:ns1="http://schemas.microsoft.com/sharepoint/v3" xmlns:ns2="904256b0-da5e-44ec-8fbf-7e6182eb04b3" xmlns:ns3="fd6cf429-9e6f-43c2-ad95-3825faa51009" targetNamespace="http://schemas.microsoft.com/office/2006/metadata/properties" ma:root="true" ma:fieldsID="adb6bbe662c9fdc7e168a2c8cd4c8033" ns1:_="" ns2:_="" ns3:_="">
    <xsd:import namespace="http://schemas.microsoft.com/sharepoint/v3"/>
    <xsd:import namespace="904256b0-da5e-44ec-8fbf-7e6182eb04b3"/>
    <xsd:import namespace="fd6cf429-9e6f-43c2-ad95-3825faa510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Date" minOccurs="0"/>
                <xsd:element ref="ns2:Dateand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256b0-da5e-44ec-8fbf-7e6182eb04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" ma:index="22" nillable="true" ma:displayName="Date" ma:format="DateOnly" ma:internalName="Date">
      <xsd:simpleType>
        <xsd:restriction base="dms:DateTime"/>
      </xsd:simpleType>
    </xsd:element>
    <xsd:element name="DateandTime" ma:index="23" nillable="true" ma:displayName="Date and Time" ma:format="DateTime" ma:internalName="Dateand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cf429-9e6f-43c2-ad95-3825faa5100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81AAE-51E1-49C2-861B-2CD6B92CC495}">
  <ds:schemaRefs>
    <ds:schemaRef ds:uri="904256b0-da5e-44ec-8fbf-7e6182eb04b3"/>
    <ds:schemaRef ds:uri="fd6cf429-9e6f-43c2-ad95-3825faa5100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02117F0-02CE-4B14-91C2-1638E88E99BB}">
  <ds:schemaRefs>
    <ds:schemaRef ds:uri="904256b0-da5e-44ec-8fbf-7e6182eb04b3"/>
    <ds:schemaRef ds:uri="fd6cf429-9e6f-43c2-ad95-3825faa510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C452D48-8EF0-44E7-88CC-43D21A89B2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818</Words>
  <Application>Microsoft Macintosh PowerPoint</Application>
  <PresentationFormat>Widescreen</PresentationFormat>
  <Paragraphs>64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Gill Sans MT</vt:lpstr>
      <vt:lpstr>Wingdings</vt:lpstr>
      <vt:lpstr>1_Office Theme</vt:lpstr>
      <vt:lpstr>SEASONAL MALARIA CHEMOPREVENTION  RESEARCH SUB-GROUP </vt:lpstr>
      <vt:lpstr>Research sub-group</vt:lpstr>
      <vt:lpstr>Terms of Reference</vt:lpstr>
      <vt:lpstr>Initial Focus areas</vt:lpstr>
      <vt:lpstr>Achievements in 2021 (1)</vt:lpstr>
      <vt:lpstr>Achievements in 2021 (2)</vt:lpstr>
      <vt:lpstr>Plans for 2022 (1)</vt:lpstr>
      <vt:lpstr>Plans for 2021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SMC Campaigns 2020</dc:title>
  <dc:creator>Charlotte Eddis</dc:creator>
  <cp:lastModifiedBy>Susana Scott</cp:lastModifiedBy>
  <cp:revision>67</cp:revision>
  <dcterms:created xsi:type="dcterms:W3CDTF">2020-09-15T09:31:22Z</dcterms:created>
  <dcterms:modified xsi:type="dcterms:W3CDTF">2022-03-01T11:01:28Z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0x0101004CAEE6EA96BE3E4EB492D463EE6A1F52</vt:lpwstr>
  </property>
</Properties>
</file>