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handoutMasterIdLst>
    <p:handoutMasterId r:id="rId12"/>
  </p:handoutMasterIdLst>
  <p:sldIdLst>
    <p:sldId id="256" r:id="rId6"/>
    <p:sldId id="258" r:id="rId7"/>
    <p:sldId id="267" r:id="rId8"/>
    <p:sldId id="268" r:id="rId9"/>
    <p:sldId id="269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E4"/>
    <a:srgbClr val="004750"/>
    <a:srgbClr val="5ED4AB"/>
    <a:srgbClr val="CB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95103-2F6A-A7DB-9B3B-4AB239AD0507}" v="9" dt="2022-03-01T17:06:20.481"/>
    <p1510:client id="{2722559A-A50C-4626-9CF8-AD8F1C54B76E}" v="10" dt="2022-03-01T16:49:46.027"/>
    <p1510:client id="{2B26F4F6-3518-45C2-AE93-B4ECDA33C8F2}" v="9" dt="2022-03-01T13:47:14.646"/>
    <p1510:client id="{72FD8476-F14D-774D-8B88-8F0802EED04A}" v="63" dt="2022-03-01T17:23:20.373"/>
    <p1510:client id="{7A8DD2CD-1711-244F-F46F-C499F2AC8644}" v="17" dt="2022-02-28T18:00:00.760"/>
    <p1510:client id="{F5D38DEC-1431-A84D-D633-C0349A7099AF}" v="3" dt="2022-02-28T18:03:11.265"/>
    <p1510:client id="{FF408FAD-1B8A-A763-D41E-26656B62B1FA}" v="190" dt="2022-03-01T11:51:25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3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76" y="2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926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3B6C0-50F7-4860-B85D-2E6B8CF9130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79962-2AEB-41A6-A7B6-05B176D95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548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994025"/>
            <a:ext cx="12192000" cy="3863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80" y="5379720"/>
            <a:ext cx="9144000" cy="403860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8180" y="3512503"/>
            <a:ext cx="10515600" cy="590931"/>
          </a:xfrm>
        </p:spPr>
        <p:txBody>
          <a:bodyPr l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3" y="5956300"/>
            <a:ext cx="9144000" cy="454025"/>
          </a:xfr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Event name /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63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01090" y="2273300"/>
            <a:ext cx="2054860" cy="205486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784167" y="2273300"/>
            <a:ext cx="2054860" cy="205486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467244" y="2273300"/>
            <a:ext cx="2054860" cy="205486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150320" y="2273300"/>
            <a:ext cx="2054860" cy="205486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66247" y="4665557"/>
            <a:ext cx="2524546" cy="608372"/>
          </a:xfrm>
        </p:spPr>
        <p:txBody>
          <a:bodyPr wrap="square" rIns="0">
            <a:spAutoFit/>
          </a:bodyPr>
          <a:lstStyle>
            <a:lvl1pPr marL="0" indent="0" algn="ctr">
              <a:spcAft>
                <a:spcPts val="0"/>
              </a:spcAft>
              <a:buNone/>
              <a:defRPr sz="1400" b="0" i="0" baseline="0"/>
            </a:lvl1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3549324" y="4665557"/>
            <a:ext cx="2524546" cy="608372"/>
          </a:xfrm>
        </p:spPr>
        <p:txBody>
          <a:bodyPr wrap="square" rIns="0">
            <a:spAutoFit/>
          </a:bodyPr>
          <a:lstStyle>
            <a:lvl1pPr marL="0" indent="0" algn="ctr">
              <a:spcAft>
                <a:spcPts val="0"/>
              </a:spcAft>
              <a:buNone/>
              <a:defRPr sz="1400" b="0" i="0" baseline="0"/>
            </a:lvl1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232401" y="4665557"/>
            <a:ext cx="2524546" cy="608372"/>
          </a:xfrm>
        </p:spPr>
        <p:txBody>
          <a:bodyPr wrap="square" rIns="0">
            <a:spAutoFit/>
          </a:bodyPr>
          <a:lstStyle>
            <a:lvl1pPr marL="0" indent="0" algn="ctr">
              <a:spcAft>
                <a:spcPts val="0"/>
              </a:spcAft>
              <a:buNone/>
              <a:defRPr sz="1400" b="0" i="0" baseline="0"/>
            </a:lvl1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8915477" y="4665557"/>
            <a:ext cx="2524546" cy="608372"/>
          </a:xfrm>
        </p:spPr>
        <p:txBody>
          <a:bodyPr wrap="square" rIns="0">
            <a:spAutoFit/>
          </a:bodyPr>
          <a:lstStyle>
            <a:lvl1pPr marL="0" indent="0" algn="ctr">
              <a:spcAft>
                <a:spcPts val="0"/>
              </a:spcAft>
              <a:buNone/>
              <a:defRPr sz="1400" b="0" i="0" baseline="0"/>
            </a:lvl1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47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figur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116013" y="1752600"/>
            <a:ext cx="10088562" cy="45497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61196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5ED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8" b="2954"/>
          <a:stretch/>
        </p:blipFill>
        <p:spPr>
          <a:xfrm>
            <a:off x="11314" y="2092037"/>
            <a:ext cx="12169372" cy="405938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81235" y="2797175"/>
            <a:ext cx="1979428" cy="1943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558000" indent="0">
              <a:buNone/>
              <a:defRPr sz="1200">
                <a:solidFill>
                  <a:schemeClr val="bg2"/>
                </a:solidFill>
              </a:defRPr>
            </a:lvl2pPr>
            <a:lvl3pPr marL="1098000" indent="0">
              <a:buNone/>
              <a:defRPr sz="12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732205" y="2797175"/>
            <a:ext cx="1979428" cy="1943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558000" indent="0">
              <a:buNone/>
              <a:defRPr sz="1200">
                <a:solidFill>
                  <a:schemeClr val="bg2"/>
                </a:solidFill>
              </a:defRPr>
            </a:lvl2pPr>
            <a:lvl3pPr marL="1098000" indent="0">
              <a:buNone/>
              <a:defRPr sz="12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683175" y="2797175"/>
            <a:ext cx="1979428" cy="1943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558000" indent="0">
              <a:buNone/>
              <a:defRPr sz="1200">
                <a:solidFill>
                  <a:schemeClr val="bg2"/>
                </a:solidFill>
              </a:defRPr>
            </a:lvl2pPr>
            <a:lvl3pPr marL="1098000" indent="0">
              <a:buNone/>
              <a:defRPr sz="12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634145" y="2730593"/>
            <a:ext cx="1979428" cy="1943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558000" indent="0">
              <a:buNone/>
              <a:defRPr sz="1200">
                <a:solidFill>
                  <a:schemeClr val="bg2"/>
                </a:solidFill>
              </a:defRPr>
            </a:lvl2pPr>
            <a:lvl3pPr marL="1098000" indent="0">
              <a:buNone/>
              <a:defRPr sz="12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41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5ED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38282" r="3334" b="4501"/>
          <a:stretch/>
        </p:blipFill>
        <p:spPr>
          <a:xfrm>
            <a:off x="-8878" y="1924801"/>
            <a:ext cx="12197919" cy="4298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29809" y="2797175"/>
            <a:ext cx="2663301" cy="19431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558000" indent="0">
              <a:buNone/>
              <a:defRPr sz="1200">
                <a:solidFill>
                  <a:schemeClr val="bg2"/>
                </a:solidFill>
              </a:defRPr>
            </a:lvl2pPr>
            <a:lvl3pPr marL="1098000" indent="0">
              <a:buNone/>
              <a:defRPr sz="12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28939" y="2797175"/>
            <a:ext cx="2663301" cy="19431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558000" indent="0">
              <a:buNone/>
              <a:defRPr sz="1200">
                <a:solidFill>
                  <a:schemeClr val="bg2"/>
                </a:solidFill>
              </a:defRPr>
            </a:lvl2pPr>
            <a:lvl3pPr marL="1098000" indent="0">
              <a:buNone/>
              <a:defRPr sz="12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28069" y="2797175"/>
            <a:ext cx="2663301" cy="19431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558000" indent="0">
              <a:buNone/>
              <a:defRPr sz="1200">
                <a:solidFill>
                  <a:schemeClr val="bg2"/>
                </a:solidFill>
              </a:defRPr>
            </a:lvl2pPr>
            <a:lvl3pPr marL="1098000" indent="0">
              <a:buNone/>
              <a:defRPr sz="1200">
                <a:solidFill>
                  <a:schemeClr val="bg2"/>
                </a:solidFill>
              </a:defRPr>
            </a:lvl3pPr>
            <a:lvl4pPr marL="1371600" indent="0">
              <a:buNone/>
              <a:defRPr sz="1200">
                <a:solidFill>
                  <a:schemeClr val="bg2"/>
                </a:solidFill>
              </a:defRPr>
            </a:lvl4pPr>
            <a:lvl5pPr marL="1828800" indent="0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738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figur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25686" y="1698171"/>
            <a:ext cx="7079494" cy="4649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1116000" y="1698171"/>
            <a:ext cx="2879057" cy="4649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49127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114" y="5744999"/>
            <a:ext cx="1008918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5225143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6196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114" y="5744999"/>
            <a:ext cx="1008918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5225143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2667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Purp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114" y="5744999"/>
            <a:ext cx="1008918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5225143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0051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114" y="5744999"/>
            <a:ext cx="10089180" cy="535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5225143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48175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935186" y="4288971"/>
            <a:ext cx="432162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www.malariaconsortium.org</a:t>
            </a:r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657082"/>
            <a:ext cx="3526971" cy="166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8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053840"/>
            <a:ext cx="12192000" cy="2804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80" y="5501640"/>
            <a:ext cx="9144000" cy="403860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8180" y="4453033"/>
            <a:ext cx="10515600" cy="590931"/>
          </a:xfrm>
        </p:spPr>
        <p:txBody>
          <a:bodyPr l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5447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77863" y="6051908"/>
            <a:ext cx="9144000" cy="454025"/>
          </a:xfr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Event name /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61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80" y="5501640"/>
            <a:ext cx="5935980" cy="403860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8180" y="3063241"/>
            <a:ext cx="5935980" cy="1013459"/>
          </a:xfrm>
        </p:spPr>
        <p:txBody>
          <a:bodyPr l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246620" y="0"/>
            <a:ext cx="494538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77863" y="6025126"/>
            <a:ext cx="5936297" cy="454025"/>
          </a:xfr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Event name /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69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6000" y="1825625"/>
            <a:ext cx="49038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03298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03620" y="1825625"/>
            <a:ext cx="0" cy="435133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69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1116000" y="1825625"/>
            <a:ext cx="100891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7677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10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000" y="2191385"/>
            <a:ext cx="5307660" cy="415607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Aft>
                <a:spcPts val="1200"/>
              </a:spcAft>
              <a:defRPr sz="2000"/>
            </a:lvl2pPr>
            <a:lvl3pPr>
              <a:spcAft>
                <a:spcPts val="1200"/>
              </a:spcAft>
              <a:defRPr sz="18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16000" y="792000"/>
            <a:ext cx="5307660" cy="5355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223760" y="0"/>
            <a:ext cx="496824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9351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000" y="2191385"/>
            <a:ext cx="5307660" cy="4156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16000" y="792000"/>
            <a:ext cx="5307660" cy="535531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685020" y="83820"/>
            <a:ext cx="2415540" cy="669036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185660" y="83820"/>
            <a:ext cx="2415540" cy="33147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185660" y="3474720"/>
            <a:ext cx="2415540" cy="329946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385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955799" y="1917854"/>
            <a:ext cx="3414720" cy="341472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18940" y="1917854"/>
            <a:ext cx="3414720" cy="341472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955799" y="5568950"/>
            <a:ext cx="3414720" cy="608372"/>
          </a:xfrm>
        </p:spPr>
        <p:txBody>
          <a:bodyPr wrap="square" rIns="0">
            <a:spAutoFit/>
          </a:bodyPr>
          <a:lstStyle>
            <a:lvl1pPr marL="0" indent="0" algn="ctr">
              <a:spcAft>
                <a:spcPts val="0"/>
              </a:spcAft>
              <a:buNone/>
              <a:defRPr sz="1400" b="0" i="0" baseline="0"/>
            </a:lvl1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818940" y="5565550"/>
            <a:ext cx="3414720" cy="608372"/>
          </a:xfrm>
        </p:spPr>
        <p:txBody>
          <a:bodyPr wrap="square" rIns="0">
            <a:spAutoFit/>
          </a:bodyPr>
          <a:lstStyle>
            <a:lvl1pPr marL="0" indent="0" algn="ctr">
              <a:spcAft>
                <a:spcPts val="0"/>
              </a:spcAft>
              <a:buNone/>
              <a:defRPr sz="1400" b="0" i="0" baseline="0"/>
            </a:lvl1pPr>
          </a:lstStyle>
          <a:p>
            <a:pPr lvl="0"/>
            <a:r>
              <a:rPr lang="en-US" dirty="0"/>
              <a:t>Point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82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6000" y="792000"/>
            <a:ext cx="10089180" cy="6463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000" y="1825625"/>
            <a:ext cx="100891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7030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50" r:id="rId5"/>
    <p:sldLayoutId id="2147483651" r:id="rId6"/>
    <p:sldLayoutId id="2147483656" r:id="rId7"/>
    <p:sldLayoutId id="2147483662" r:id="rId8"/>
    <p:sldLayoutId id="2147483663" r:id="rId9"/>
    <p:sldLayoutId id="2147483664" r:id="rId10"/>
    <p:sldLayoutId id="2147483666" r:id="rId11"/>
    <p:sldLayoutId id="2147483672" r:id="rId12"/>
    <p:sldLayoutId id="2147483673" r:id="rId13"/>
    <p:sldLayoutId id="2147483665" r:id="rId14"/>
    <p:sldLayoutId id="2147483667" r:id="rId15"/>
    <p:sldLayoutId id="2147483668" r:id="rId16"/>
    <p:sldLayoutId id="2147483669" r:id="rId17"/>
    <p:sldLayoutId id="2147483670" r:id="rId18"/>
    <p:sldLayoutId id="214748367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0000" indent="-3420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0" indent="-3420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48DD4CD-1814-E744-A200-D8E99017E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79" b="20271"/>
          <a:stretch/>
        </p:blipFill>
        <p:spPr bwMode="auto">
          <a:xfrm>
            <a:off x="0" y="-18169"/>
            <a:ext cx="12192000" cy="32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91440" bIns="45720" rtlCol="0" anchor="t">
            <a:normAutofit fontScale="92500" lnSpcReduction="10000"/>
          </a:bodyPr>
          <a:lstStyle/>
          <a:p>
            <a:r>
              <a:rPr lang="en-GB">
                <a:solidFill>
                  <a:srgbClr val="F7EDE4"/>
                </a:solidFill>
              </a:rPr>
              <a:t>Craig Bonnington, Senior Technical Advisor – SMC, Malaria Consortium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3768883"/>
            <a:ext cx="10515600" cy="1089529"/>
          </a:xfrm>
        </p:spPr>
        <p:txBody>
          <a:bodyPr/>
          <a:lstStyle/>
          <a:p>
            <a:r>
              <a:rPr lang="en-GB">
                <a:solidFill>
                  <a:srgbClr val="F7EDE4"/>
                </a:solidFill>
              </a:rPr>
              <a:t>The bigger picture: implications for the future of SM</a:t>
            </a:r>
            <a:r>
              <a:rPr lang="en-GB" dirty="0"/>
              <a:t>C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F7EDE4"/>
                </a:solidFill>
              </a:rPr>
              <a:t>2</a:t>
            </a:r>
            <a:r>
              <a:rPr lang="en-GB" baseline="30000">
                <a:solidFill>
                  <a:srgbClr val="F7EDE4"/>
                </a:solidFill>
              </a:rPr>
              <a:t>nd</a:t>
            </a:r>
            <a:r>
              <a:rPr lang="en-GB">
                <a:solidFill>
                  <a:srgbClr val="F7EDE4"/>
                </a:solidFill>
              </a:rPr>
              <a:t> March 2022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" y="601345"/>
            <a:ext cx="28038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BF4FC0-B2D2-E749-854A-74F75817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424" y="5606436"/>
            <a:ext cx="161290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52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94FB-BCEE-427B-9176-C83926D9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SMC to new geographies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E8392-BD61-4627-8C57-28BDFAFE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041" y="1775012"/>
            <a:ext cx="7689573" cy="3778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1630" indent="-341630"/>
            <a:r>
              <a:rPr lang="en-US" sz="2200" dirty="0"/>
              <a:t>The research in Mozambique and Uganda explores if SMC with SPAQ can be a viable malaria prevention strategy in east and southern Africa, despite </a:t>
            </a:r>
            <a:r>
              <a:rPr lang="en-US" sz="2200"/>
              <a:t>a high prevalence of SP </a:t>
            </a:r>
            <a:r>
              <a:rPr lang="en-US" sz="2200" dirty="0"/>
              <a:t>resistance </a:t>
            </a:r>
            <a:r>
              <a:rPr lang="en-US" sz="2200"/>
              <a:t>markers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pPr marL="341630" indent="-341630"/>
            <a:r>
              <a:rPr lang="en-US" sz="2200" dirty="0"/>
              <a:t>There is as yet no agreed decision-making framework for taking SMC to new geographies.</a:t>
            </a:r>
            <a:endParaRPr lang="en-US">
              <a:cs typeface="Calibri"/>
            </a:endParaRPr>
          </a:p>
          <a:p>
            <a:r>
              <a:rPr lang="en-US" sz="2200" dirty="0"/>
              <a:t>There is also no standard methodology to determine if SMC can be a viable malaria prevention strategy in areas where resistance is high. </a:t>
            </a: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8926FBA1-431A-40ED-AD35-7710DE667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439" y="1462806"/>
            <a:ext cx="163894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2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94FB-BCEE-427B-9176-C83926D9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 vs. chemoprevention efficacy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E8392-BD61-4627-8C57-28BDFAFE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811711"/>
            <a:ext cx="6600286" cy="41178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1630" indent="-341630"/>
            <a:r>
              <a:rPr lang="en-US" sz="2200" dirty="0"/>
              <a:t>SMC is considered effective if it contributes to a significant reduction in </a:t>
            </a:r>
            <a:r>
              <a:rPr lang="en-US" sz="2200"/>
              <a:t>incident </a:t>
            </a:r>
            <a:r>
              <a:rPr lang="en-US" sz="2200" dirty="0"/>
              <a:t>malaria cases among children during the period of highest risk. </a:t>
            </a:r>
            <a:endParaRPr lang="en-US"/>
          </a:p>
          <a:p>
            <a:pPr marL="341630" indent="-341630"/>
            <a:r>
              <a:rPr lang="en-US" sz="2200" dirty="0"/>
              <a:t>Many factors influence effectiveness under programmatic conditions, including acceptability, coverage and quality of implementation.</a:t>
            </a:r>
            <a:endParaRPr lang="en-US" sz="2200">
              <a:cs typeface="Calibri"/>
            </a:endParaRPr>
          </a:p>
          <a:p>
            <a:pPr marL="341630" indent="-341630"/>
            <a:r>
              <a:rPr lang="en-US" sz="2200"/>
              <a:t>Future effectiveness will be determined by </a:t>
            </a:r>
            <a:r>
              <a:rPr lang="en-US" sz="2200" dirty="0"/>
              <a:t>antimalarial medicines </a:t>
            </a:r>
            <a:r>
              <a:rPr lang="en-US" sz="2200"/>
              <a:t>ability </a:t>
            </a:r>
            <a:r>
              <a:rPr lang="en-US" sz="2200" dirty="0"/>
              <a:t>to clear existing </a:t>
            </a:r>
            <a:r>
              <a:rPr lang="en-US" sz="2200"/>
              <a:t>sub-patent </a:t>
            </a:r>
            <a:r>
              <a:rPr lang="en-US" sz="2200" dirty="0"/>
              <a:t>infections and prevent new ones. That is what is meant by the term "chemoprevention efficacy”. </a:t>
            </a:r>
            <a:endParaRPr lang="en-US" sz="2200">
              <a:cs typeface="Calibri"/>
            </a:endParaRPr>
          </a:p>
        </p:txBody>
      </p:sp>
      <p:pic>
        <p:nvPicPr>
          <p:cNvPr id="10" name="Picture 9" descr="A hand holding a card&#10;&#10;Description automatically generated with low confidence">
            <a:extLst>
              <a:ext uri="{FF2B5EF4-FFF2-40B4-BE49-F238E27FC236}">
                <a16:creationId xmlns:a16="http://schemas.microsoft.com/office/drawing/2014/main" id="{CB17BCE3-A8AA-CE4F-8F55-0CA3B2C6D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65" y="1811711"/>
            <a:ext cx="3081361" cy="2051824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C64BC1AB-67C4-A844-94E8-1D4E14AEC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64" y="4211999"/>
            <a:ext cx="3081362" cy="205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30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94FB-BCEE-427B-9176-C83926D9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Chemoprevention efficacy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E8392-BD61-4627-8C57-28BDFAFE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990" y="1806395"/>
            <a:ext cx="7072462" cy="36501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1630" indent="-341630"/>
            <a:r>
              <a:rPr lang="en-US" dirty="0"/>
              <a:t>The chemoprevention efficacy of antimalarial drugs is affected by the resistance profile in the targeted area.</a:t>
            </a:r>
            <a:endParaRPr lang="en-US" dirty="0">
              <a:cs typeface="Calibri"/>
            </a:endParaRPr>
          </a:p>
          <a:p>
            <a:pPr marL="341630" indent="-341630"/>
            <a:r>
              <a:rPr lang="en-US" dirty="0"/>
              <a:t>Drug dosing also plays a significant role.</a:t>
            </a:r>
            <a:endParaRPr lang="en-US" dirty="0">
              <a:cs typeface="Calibri"/>
            </a:endParaRPr>
          </a:p>
          <a:p>
            <a:pPr marL="341630" indent="-341630"/>
            <a:r>
              <a:rPr lang="en-US" dirty="0"/>
              <a:t>The more we understand about the chemoprevention efficacy of SPAQ in different geographies, the more confidently we can predict future effectiveness of SMC in those areas. </a:t>
            </a:r>
            <a:endParaRPr lang="en-US" dirty="0">
              <a:cs typeface="Calibri"/>
            </a:endParaRPr>
          </a:p>
          <a:p>
            <a:pPr marL="341630" indent="-341630"/>
            <a:r>
              <a:rPr lang="en-US" dirty="0"/>
              <a:t>There is also a need to assess the suitability of alternative drugs regimens, e.g. (DP), for future use of SMC in areas where SPAQ is less efficacious. </a:t>
            </a:r>
          </a:p>
          <a:p>
            <a:pPr marL="341630" indent="-341630"/>
            <a:endParaRPr lang="en-US" dirty="0">
              <a:cs typeface="Calibri"/>
            </a:endParaRPr>
          </a:p>
          <a:p>
            <a:pPr marL="341630" indent="-341630"/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863745C-97DB-4692-84CD-236B3852D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23" y="5589756"/>
            <a:ext cx="5336116" cy="952487"/>
          </a:xfrm>
          <a:prstGeom prst="rect">
            <a:avLst/>
          </a:prstGeom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E71B58C-4DB4-094B-91FA-B223D3F80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443" y="1806395"/>
            <a:ext cx="2999392" cy="1997242"/>
          </a:xfrm>
          <a:prstGeom prst="rect">
            <a:avLst/>
          </a:prstGeom>
        </p:spPr>
      </p:pic>
      <p:pic>
        <p:nvPicPr>
          <p:cNvPr id="8" name="Picture 7" descr="A picture containing person, outdoor, people, several&#10;&#10;Description automatically generated">
            <a:extLst>
              <a:ext uri="{FF2B5EF4-FFF2-40B4-BE49-F238E27FC236}">
                <a16:creationId xmlns:a16="http://schemas.microsoft.com/office/drawing/2014/main" id="{984F9870-C099-264D-AB6E-CC33641E7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78" y="4075439"/>
            <a:ext cx="2989357" cy="19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4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94FB-BCEE-427B-9176-C83926D9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Chemoprevention efficacy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E8392-BD61-4627-8C57-28BDFAFE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613645"/>
            <a:ext cx="6650756" cy="49564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decision-making framework based on agreed methods and protocols will be helpful in making informed decisions on the scale-up of SMC in new geographies. </a:t>
            </a:r>
          </a:p>
          <a:p>
            <a:r>
              <a:rPr lang="en-US" dirty="0"/>
              <a:t>This should involve a standard protocol for assessing chemoprevention efficacy.</a:t>
            </a:r>
          </a:p>
          <a:p>
            <a:r>
              <a:rPr lang="en-US" dirty="0"/>
              <a:t>Malaria modelling to estimate the effectiveness of SMC with different drug regimens in different transmission and resistance contexts is also needed. </a:t>
            </a:r>
          </a:p>
          <a:p>
            <a:r>
              <a:rPr lang="en-US" dirty="0"/>
              <a:t>Monitoring the chemoprevention efficacy of SPAQ in the Sahel and exploring alternative drug regimens will be crucial to ensure that the intervention retains its effectiveness in the future. </a:t>
            </a: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3971378-9AC6-9F45-AE95-3D3E7A65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47" y="1613645"/>
            <a:ext cx="2790866" cy="45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11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D856E0-7785-4C8F-B2D5-247C2531F1B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D2FC9-D3E6-4129-8254-AC6725564975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F8B15-AD4F-4F24-A556-AFAF0FB2CEAD}"/>
              </a:ext>
            </a:extLst>
          </p:cNvPr>
          <p:cNvSpPr txBox="1"/>
          <p:nvPr/>
        </p:nvSpPr>
        <p:spPr>
          <a:xfrm>
            <a:off x="5153025" y="36290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8F5796-A6C6-478E-A765-2185FA638A95}"/>
              </a:ext>
            </a:extLst>
          </p:cNvPr>
          <p:cNvSpPr txBox="1"/>
          <p:nvPr/>
        </p:nvSpPr>
        <p:spPr>
          <a:xfrm>
            <a:off x="5295900" y="3771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270F3-0147-4C86-A367-8D462E9A1725}"/>
              </a:ext>
            </a:extLst>
          </p:cNvPr>
          <p:cNvSpPr txBox="1"/>
          <p:nvPr/>
        </p:nvSpPr>
        <p:spPr>
          <a:xfrm>
            <a:off x="5438775" y="39147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DCE10-24C2-9543-944D-F1D1B4269014}"/>
              </a:ext>
            </a:extLst>
          </p:cNvPr>
          <p:cNvSpPr txBox="1"/>
          <p:nvPr/>
        </p:nvSpPr>
        <p:spPr>
          <a:xfrm>
            <a:off x="3667185" y="4426982"/>
            <a:ext cx="5143379" cy="1661993"/>
          </a:xfrm>
          <a:prstGeom prst="rect">
            <a:avLst/>
          </a:prstGeom>
          <a:solidFill>
            <a:srgbClr val="0047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7EDE4"/>
                </a:solidFill>
              </a:rPr>
              <a:t>Thank you</a:t>
            </a:r>
          </a:p>
          <a:p>
            <a:pPr algn="ctr"/>
            <a:r>
              <a:rPr lang="en-US" sz="2400" dirty="0">
                <a:solidFill>
                  <a:srgbClr val="F7EDE4"/>
                </a:solidFill>
              </a:rPr>
              <a:t>www.malariaconsortium.org/smc</a:t>
            </a:r>
          </a:p>
          <a:p>
            <a:pPr algn="ctr"/>
            <a:endParaRPr lang="en-US" sz="2400" dirty="0">
              <a:solidFill>
                <a:srgbClr val="F7E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45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laria Consortium">
      <a:dk1>
        <a:srgbClr val="004750"/>
      </a:dk1>
      <a:lt1>
        <a:srgbClr val="F7EDE3"/>
      </a:lt1>
      <a:dk2>
        <a:srgbClr val="005D63"/>
      </a:dk2>
      <a:lt2>
        <a:srgbClr val="FFFFFF"/>
      </a:lt2>
      <a:accent1>
        <a:srgbClr val="5EDBB5"/>
      </a:accent1>
      <a:accent2>
        <a:srgbClr val="1FA3B2"/>
      </a:accent2>
      <a:accent3>
        <a:srgbClr val="E3FFF5"/>
      </a:accent3>
      <a:accent4>
        <a:srgbClr val="007268"/>
      </a:accent4>
      <a:accent5>
        <a:srgbClr val="00837B"/>
      </a:accent5>
      <a:accent6>
        <a:srgbClr val="715BCE"/>
      </a:accent6>
      <a:hlink>
        <a:srgbClr val="0070C0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 Presentation template.potx" id="{3AAEC4D6-9937-4E80-901A-1A6E666683CB}" vid="{987A3795-DA19-4939-981A-0C4C304A3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ns:customPropertyEditors xmlns:tns="http://schemas.microsoft.com/office/2006/customDocumentInformationPanel">
  <tns:showOnOpen>false</tns:showOnOpen>
  <tns:defaultPropertyEditorNamespace>Standard and SharePoint library properties</tns:defaultPropertyEditorNamespace>
</tns:customPropertyEdito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alaria Consortium Document" ma:contentTypeID="0x0101001D5646EEDBA3214EB36B225F0D3F7646001E85AB16254CA044A51E4B9AE7B8B426" ma:contentTypeVersion="16" ma:contentTypeDescription="Content type for all other documents on the site. These are general documents that do not require control." ma:contentTypeScope="" ma:versionID="2d76ae8bbd557b746be73ac0bf618a7a">
  <xsd:schema xmlns:xsd="http://www.w3.org/2001/XMLSchema" xmlns:xs="http://www.w3.org/2001/XMLSchema" xmlns:p="http://schemas.microsoft.com/office/2006/metadata/properties" xmlns:ns2="446d9c23-33c1-4aaa-b610-0b49484beeba" xmlns:ns5="18214286-226c-43aa-bfa7-70d63584f69f" targetNamespace="http://schemas.microsoft.com/office/2006/metadata/properties" ma:root="true" ma:fieldsID="f52cd7f9d4cab8bb3411398a431de3ec" ns2:_="" ns5:_="">
    <xsd:import namespace="446d9c23-33c1-4aaa-b610-0b49484beeba"/>
    <xsd:import namespace="18214286-226c-43aa-bfa7-70d63584f69f"/>
    <xsd:element name="properties">
      <xsd:complexType>
        <xsd:sequence>
          <xsd:element name="documentManagement">
            <xsd:complexType>
              <xsd:all>
                <xsd:element ref="ns2:Knowledge_x0020_Base_x0020_Status" minOccurs="0"/>
                <xsd:element ref="ns2:General_x0020_Document_x0020_Type" minOccurs="0"/>
                <xsd:element ref="ns2:Location_x0028_s_x0029_" minOccurs="0"/>
                <xsd:element ref="ns2:Function_x0028_s_x0029_" minOccurs="0"/>
                <xsd:element ref="ns2:Classification_x0028_s_x0029_" minOccurs="0"/>
                <xsd:element ref="ns2:Language_x0028_s_x0029_" minOccurs="0"/>
                <xsd:element ref="ns2:h07063d4a6c74212ab877aa424a1f7d6" minOccurs="0"/>
                <xsd:element ref="ns2:d51732ba3bba4342a416b429b6a40b0b" minOccurs="0"/>
                <xsd:element ref="ns2:TaxCatchAll" minOccurs="0"/>
                <xsd:element ref="ns2:TaxCatchAllLabel" minOccurs="0"/>
                <xsd:element ref="ns2:j49f4a525f6a4ed2b6a5dca880bae675" minOccurs="0"/>
                <xsd:element ref="ns5:MediaServiceMetadata" minOccurs="0"/>
                <xsd:element ref="ns5:MediaServiceFastMetadata" minOccurs="0"/>
                <xsd:element ref="ns5:MediaServiceOCR" minOccurs="0"/>
                <xsd:element ref="ns2:SharedWithUsers" minOccurs="0"/>
                <xsd:element ref="ns2:SharedWithDetails" minOccurs="0"/>
                <xsd:element ref="ns5:MediaServiceDateTaken" minOccurs="0"/>
                <xsd:element ref="ns5:MediaServiceLocation" minOccurs="0"/>
                <xsd:element ref="ns5:MediaServiceAutoKeyPoints" minOccurs="0"/>
                <xsd:element ref="ns5:MediaServiceKeyPoints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d9c23-33c1-4aaa-b610-0b49484beeba" elementFormDefault="qualified">
    <xsd:import namespace="http://schemas.microsoft.com/office/2006/documentManagement/types"/>
    <xsd:import namespace="http://schemas.microsoft.com/office/infopath/2007/PartnerControls"/>
    <xsd:element name="Knowledge_x0020_Base_x0020_Status" ma:index="2" nillable="true" ma:displayName="Knowledge Base Status" ma:default="Do not display in Knowledge Base" ma:format="Dropdown" ma:internalName="Knowledge_x0020_Base_x0020_Status">
      <xsd:simpleType>
        <xsd:restriction base="dms:Choice">
          <xsd:enumeration value="Do not display in Knowledge Base"/>
          <xsd:enumeration value="Display in Knowledge Base only for permitted users"/>
          <xsd:enumeration value="Display in Knowledge Base for all users"/>
        </xsd:restriction>
      </xsd:simpleType>
    </xsd:element>
    <xsd:element name="General_x0020_Document_x0020_Type" ma:index="3" nillable="true" ma:displayName="General Document Type" ma:format="Dropdown" ma:internalName="General_x0020_Document_x0020_Type">
      <xsd:simpleType>
        <xsd:restriction base="dms:Choice">
          <xsd:enumeration value="Agenda"/>
          <xsd:enumeration value="Audio"/>
          <xsd:enumeration value="Budget"/>
          <xsd:enumeration value="Contract"/>
          <xsd:enumeration value="Data"/>
          <xsd:enumeration value="Form"/>
          <xsd:enumeration value="Manual"/>
          <xsd:enumeration value="Minutes"/>
          <xsd:enumeration value="Plan"/>
          <xsd:enumeration value="Policy"/>
          <xsd:enumeration value="Process"/>
          <xsd:enumeration value="Proposal"/>
          <xsd:enumeration value="Publication"/>
          <xsd:enumeration value="Report"/>
          <xsd:enumeration value="Requirements"/>
          <xsd:enumeration value="Template"/>
          <xsd:enumeration value="Training"/>
          <xsd:enumeration value="Video"/>
        </xsd:restriction>
      </xsd:simpleType>
    </xsd:element>
    <xsd:element name="Location_x0028_s_x0029_" ma:index="4" nillable="true" ma:displayName="Location(s)" ma:internalName="Location_x0028_s_x0029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frica"/>
                    <xsd:enumeration value="Africa Regional"/>
                    <xsd:enumeration value="Asia"/>
                    <xsd:enumeration value="Asia Regional"/>
                    <xsd:enumeration value="Burkina Faso"/>
                    <xsd:enumeration value="Cambodia"/>
                    <xsd:enumeration value="Chad"/>
                    <xsd:enumeration value="Ethiopia"/>
                    <xsd:enumeration value="Europe"/>
                    <xsd:enumeration value="Gambia"/>
                    <xsd:enumeration value="Ghana"/>
                    <xsd:enumeration value="Global"/>
                    <xsd:enumeration value="Guinea"/>
                    <xsd:enumeration value="Guinea-Bissau"/>
                    <xsd:enumeration value="Malawi"/>
                    <xsd:enumeration value="Mali"/>
                    <xsd:enumeration value="Mozambique"/>
                    <xsd:enumeration value="Myanmar"/>
                    <xsd:enumeration value="Nepal"/>
                    <xsd:enumeration value="Niger"/>
                    <xsd:enumeration value="Nigeria"/>
                    <xsd:enumeration value="North America"/>
                    <xsd:enumeration value="Senegal"/>
                    <xsd:enumeration value="South Sudan"/>
                    <xsd:enumeration value="Tanzania"/>
                    <xsd:enumeration value="Thailand"/>
                    <xsd:enumeration value="Uganda"/>
                    <xsd:enumeration value="UK"/>
                    <xsd:enumeration value="USA"/>
                    <xsd:enumeration value="Zambia"/>
                  </xsd:restriction>
                </xsd:simpleType>
              </xsd:element>
            </xsd:sequence>
          </xsd:extension>
        </xsd:complexContent>
      </xsd:complexType>
    </xsd:element>
    <xsd:element name="Function_x0028_s_x0029_" ma:index="5" nillable="true" ma:displayName="Function(s)" ma:format="Dropdown" ma:internalName="Function_x0028_s_x0029_">
      <xsd:simpleType>
        <xsd:restriction base="dms:Choice">
          <xsd:enumeration value="Business Development"/>
          <xsd:enumeration value="External Relations"/>
          <xsd:enumeration value="Finance"/>
          <xsd:enumeration value="General Management"/>
          <xsd:enumeration value="Global Management Group (GMG)"/>
          <xsd:enumeration value="Human Resources (HR)"/>
          <xsd:enumeration value="Information Technology (IT)"/>
          <xsd:enumeration value="Internal Audit"/>
          <xsd:enumeration value="Location Management"/>
          <xsd:enumeration value="Operations"/>
          <xsd:enumeration value="Organisation Wide"/>
          <xsd:enumeration value="Programme Management"/>
          <xsd:enumeration value="Technical"/>
          <xsd:enumeration value="Trustees"/>
        </xsd:restriction>
      </xsd:simpleType>
    </xsd:element>
    <xsd:element name="Classification_x0028_s_x0029_" ma:index="6" nillable="true" ma:displayName="Classification(s)" ma:format="Dropdown" ma:internalName="Classification_x0028_s_x0029_">
      <xsd:simpleType>
        <xsd:restriction base="dms:Choice">
          <xsd:enumeration value="Public"/>
          <xsd:enumeration value="Restricted Commercial"/>
          <xsd:enumeration value="Restricted Financial"/>
          <xsd:enumeration value="Restricted Personal Data (not staff)"/>
          <xsd:enumeration value="Restricted Sensitive Personal Information"/>
          <xsd:enumeration value="Restrictive Staff Records"/>
          <xsd:enumeration value="Restrictive Strategic"/>
        </xsd:restriction>
      </xsd:simpleType>
    </xsd:element>
    <xsd:element name="Language_x0028_s_x0029_" ma:index="7" nillable="true" ma:displayName="Language(s)" ma:format="Dropdown" ma:internalName="Language_x0028_s_x0029_">
      <xsd:simpleType>
        <xsd:restriction base="dms:Choice">
          <xsd:enumeration value="Arabic"/>
          <xsd:enumeration value="Burmese"/>
          <xsd:enumeration value="English"/>
          <xsd:enumeration value="French"/>
          <xsd:enumeration value="Khmer"/>
          <xsd:enumeration value="Portugese"/>
          <xsd:enumeration value="Spanish"/>
          <xsd:enumeration value="Thai"/>
        </xsd:restriction>
      </xsd:simpleType>
    </xsd:element>
    <xsd:element name="h07063d4a6c74212ab877aa424a1f7d6" ma:index="12" nillable="true" ma:taxonomy="true" ma:internalName="h07063d4a6c74212ab877aa424a1f7d6" ma:taxonomyFieldName="Diseases" ma:displayName="Diseases" ma:readOnly="false" ma:default="" ma:fieldId="{107063d4-a6c7-4212-ab87-7aa424a1f7d6}" ma:taxonomyMulti="true" ma:sspId="0c4f23ce-abd6-4fbe-ba55-9ba9bb7442d8" ma:termSetId="4ece0d02-a915-426b-8586-b8b7860cdff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51732ba3bba4342a416b429b6a40b0b" ma:index="14" nillable="true" ma:taxonomy="true" ma:internalName="d51732ba3bba4342a416b429b6a40b0b" ma:taxonomyFieldName="Tools_x0020_and_x0020_Techniques" ma:displayName="Tools and Techniques" ma:readOnly="false" ma:default="" ma:fieldId="{d51732ba-3bba-4342-a416-b429b6a40b0b}" ma:taxonomyMulti="true" ma:sspId="0c4f23ce-abd6-4fbe-ba55-9ba9bb7442d8" ma:termSetId="178e11fd-d4ce-402e-b760-9e71f48154f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2f3aa77b-467f-474c-b4cc-3733fce4533c}" ma:internalName="TaxCatchAll" ma:showField="CatchAllData" ma:web="446d9c23-33c1-4aaa-b610-0b49484bee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2f3aa77b-467f-474c-b4cc-3733fce4533c}" ma:internalName="TaxCatchAllLabel" ma:readOnly="true" ma:showField="CatchAllDataLabel" ma:web="446d9c23-33c1-4aaa-b610-0b49484bee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49f4a525f6a4ed2b6a5dca880bae675" ma:index="22" nillable="true" ma:taxonomy="true" ma:internalName="j49f4a525f6a4ed2b6a5dca880bae675" ma:taxonomyFieldName="Project" ma:displayName="Project" ma:default="" ma:fieldId="{349f4a52-5f6a-4ed2-b6a5-dca880bae675}" ma:sspId="0c4f23ce-abd6-4fbe-ba55-9ba9bb7442d8" ma:termSetId="2b6b6760-1471-429e-a151-4284c2311bf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14286-226c-43aa-bfa7-70d63584f6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0" nillable="true" ma:taxonomy="true" ma:internalName="lcf76f155ced4ddcb4097134ff3c332f" ma:taxonomyFieldName="MediaServiceImageTags" ma:displayName="Image Tags" ma:readOnly="false" ma:fieldId="{5cf76f15-5ced-4ddc-b409-7134ff3c332f}" ma:taxonomyMulti="true" ma:sspId="0c4f23ce-abd6-4fbe-ba55-9ba9bb7442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1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nowledge_x0020_Base_x0020_Status xmlns="446d9c23-33c1-4aaa-b610-0b49484beeba">Do not display in Knowledge Base</Knowledge_x0020_Base_x0020_Status>
    <TaxCatchAll xmlns="446d9c23-33c1-4aaa-b610-0b49484beeba" xsi:nil="true"/>
    <Function_x0028_s_x0029_ xmlns="446d9c23-33c1-4aaa-b610-0b49484beeba" xsi:nil="true"/>
    <Location_x0028_s_x0029_ xmlns="446d9c23-33c1-4aaa-b610-0b49484beeba" xsi:nil="true"/>
    <Language_x0028_s_x0029_ xmlns="446d9c23-33c1-4aaa-b610-0b49484beeba" xsi:nil="true"/>
    <h07063d4a6c74212ab877aa424a1f7d6 xmlns="446d9c23-33c1-4aaa-b610-0b49484beeba">
      <Terms xmlns="http://schemas.microsoft.com/office/infopath/2007/PartnerControls"/>
    </h07063d4a6c74212ab877aa424a1f7d6>
    <d51732ba3bba4342a416b429b6a40b0b xmlns="446d9c23-33c1-4aaa-b610-0b49484beeba">
      <Terms xmlns="http://schemas.microsoft.com/office/infopath/2007/PartnerControls"/>
    </d51732ba3bba4342a416b429b6a40b0b>
    <Classification_x0028_s_x0029_ xmlns="446d9c23-33c1-4aaa-b610-0b49484beeba" xsi:nil="true"/>
    <General_x0020_Document_x0020_Type xmlns="446d9c23-33c1-4aaa-b610-0b49484beeba" xsi:nil="true"/>
    <j49f4a525f6a4ed2b6a5dca880bae675 xmlns="446d9c23-33c1-4aaa-b610-0b49484beeba">
      <Terms xmlns="http://schemas.microsoft.com/office/infopath/2007/PartnerControls"/>
    </j49f4a525f6a4ed2b6a5dca880bae675>
    <SharedWithUsers xmlns="446d9c23-33c1-4aaa-b610-0b49484beeba">
      <UserInfo>
        <DisplayName>Michael Haydock</DisplayName>
        <AccountId>3948</AccountId>
        <AccountType/>
      </UserInfo>
    </SharedWithUsers>
    <lcf76f155ced4ddcb4097134ff3c332f xmlns="18214286-226c-43aa-bfa7-70d63584f69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34FC8A-2620-4D8E-8201-8130B49CCC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4D8275-AE77-4F99-8861-04EEA5B74E44}">
  <ds:schemaRefs>
    <ds:schemaRef ds:uri="http://schemas.microsoft.com/office/2006/customDocumentInformationPanel"/>
  </ds:schemaRefs>
</ds:datastoreItem>
</file>

<file path=customXml/itemProps3.xml><?xml version="1.0" encoding="utf-8"?>
<ds:datastoreItem xmlns:ds="http://schemas.openxmlformats.org/officeDocument/2006/customXml" ds:itemID="{E6EC863E-57F1-4F73-A276-9DC20D5619E9}">
  <ds:schemaRefs>
    <ds:schemaRef ds:uri="18214286-226c-43aa-bfa7-70d63584f69f"/>
    <ds:schemaRef ds:uri="446d9c23-33c1-4aaa-b610-0b49484bee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1B58C336-7188-41EE-ADF4-DA6DDF73077B}">
  <ds:schemaRefs>
    <ds:schemaRef ds:uri="18214286-226c-43aa-bfa7-70d63584f69f"/>
    <ds:schemaRef ds:uri="446d9c23-33c1-4aaa-b610-0b49484bee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386</Words>
  <Application>Microsoft Macintosh PowerPoint</Application>
  <PresentationFormat>Widescreen</PresentationFormat>
  <Paragraphs>28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The bigger picture: implications for the future of SMC </vt:lpstr>
      <vt:lpstr>Taking SMC to new geographies</vt:lpstr>
      <vt:lpstr>Effectiveness vs. chemoprevention efficacy</vt:lpstr>
      <vt:lpstr>Chemoprevention efficacy</vt:lpstr>
      <vt:lpstr>Chemoprevention efficacy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guide: Quick start tips</dc:title>
  <dc:creator>Ashley Giles</dc:creator>
  <cp:lastModifiedBy>Ashley Giles</cp:lastModifiedBy>
  <cp:revision>11</cp:revision>
  <dcterms:created xsi:type="dcterms:W3CDTF">2022-02-28T17:13:00Z</dcterms:created>
  <dcterms:modified xsi:type="dcterms:W3CDTF">2022-03-01T17:23:20Z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0x0101001D5646EEDBA3214EB36B225F0D3F7646001E85AB16254CA044A51E4B9AE7B8B426</vt:lpwstr>
  </property>
  <property fmtid="{D5CDD505-2E9C-101B-9397-08002B2CF9AE}" pid="3" name="Project">
    <vt:lpwstr/>
  </property>
  <property fmtid="{D5CDD505-2E9C-101B-9397-08002B2CF9AE}" pid="4" name="Tools and Techniques">
    <vt:lpwstr/>
  </property>
  <property fmtid="{D5CDD505-2E9C-101B-9397-08002B2CF9AE}" pid="5" name="Review Frequency">
    <vt:lpwstr>Two Years</vt:lpwstr>
  </property>
  <property fmtid="{D5CDD505-2E9C-101B-9397-08002B2CF9AE}" pid="6" name="Diseases">
    <vt:lpwstr/>
  </property>
  <property fmtid="{D5CDD505-2E9C-101B-9397-08002B2CF9AE}" pid="7" name="MediaServiceImageTags">
    <vt:lpwstr/>
  </property>
</Properties>
</file>