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notesMasterIdLst>
    <p:notesMasterId r:id="rId19"/>
  </p:notesMasterIdLst>
  <p:sldIdLst>
    <p:sldId id="746" r:id="rId2"/>
    <p:sldId id="798" r:id="rId3"/>
    <p:sldId id="652" r:id="rId4"/>
    <p:sldId id="675" r:id="rId5"/>
    <p:sldId id="744" r:id="rId6"/>
    <p:sldId id="788" r:id="rId7"/>
    <p:sldId id="792" r:id="rId8"/>
    <p:sldId id="789" r:id="rId9"/>
    <p:sldId id="793" r:id="rId10"/>
    <p:sldId id="791" r:id="rId11"/>
    <p:sldId id="751" r:id="rId12"/>
    <p:sldId id="794" r:id="rId13"/>
    <p:sldId id="795" r:id="rId14"/>
    <p:sldId id="796" r:id="rId15"/>
    <p:sldId id="797" r:id="rId16"/>
    <p:sldId id="755" r:id="rId17"/>
    <p:sldId id="7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121"/>
    <a:srgbClr val="FFC611"/>
    <a:srgbClr val="FFE697"/>
    <a:srgbClr val="27D9F1"/>
    <a:srgbClr val="D3CE08"/>
    <a:srgbClr val="E27EE4"/>
    <a:srgbClr val="FFB7B7"/>
    <a:srgbClr val="FFFF99"/>
    <a:srgbClr val="DD134D"/>
    <a:srgbClr val="0EF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76847683407907"/>
          <c:y val="4.7839909652773238E-2"/>
          <c:w val="0.73949096494857258"/>
          <c:h val="0.830856092627695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61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Feuil1!$C$3:$F$3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Feuil1!$C$16:$F$16</c:f>
              <c:numCache>
                <c:formatCode>General</c:formatCode>
                <c:ptCount val="4"/>
                <c:pt idx="0">
                  <c:v>455543</c:v>
                </c:pt>
                <c:pt idx="1">
                  <c:v>467078</c:v>
                </c:pt>
                <c:pt idx="2">
                  <c:v>476982</c:v>
                </c:pt>
                <c:pt idx="3">
                  <c:v>502272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20-4380-82FD-64D108C1E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301624"/>
        <c:axId val="137299664"/>
      </c:barChart>
      <c:catAx>
        <c:axId val="13730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99664"/>
        <c:crosses val="autoZero"/>
        <c:auto val="1"/>
        <c:lblAlgn val="ctr"/>
        <c:lblOffset val="100"/>
        <c:noMultiLvlLbl val="0"/>
      </c:catAx>
      <c:valAx>
        <c:axId val="137299664"/>
        <c:scaling>
          <c:orientation val="minMax"/>
          <c:min val="250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301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20B9-0E70-4C0B-8271-A3A2C0A3EBB5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42650-B2E9-4096-BF16-9622B2FB575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2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FD465009-7DD5-4B5C-8FE2-E67AF18BFC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F4E5BA-2D0A-4A29-BD98-92FADB53DFB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6CA4192B-82CC-4EEF-88FF-31DE7AC335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972E280-0B2E-449E-B3C4-029F0CB53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8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2" y="3516043"/>
            <a:ext cx="11262866" cy="2618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63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2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92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4625"/>
            <a:ext cx="10972800" cy="643508"/>
          </a:xfrm>
          <a:prstGeom prst="rect">
            <a:avLst/>
          </a:prstGeom>
        </p:spPr>
        <p:txBody>
          <a:bodyPr lIns="91429" tIns="45715" rIns="91429" bIns="45715" anchor="ctr" anchorCtr="0"/>
          <a:lstStyle>
            <a:lvl1pPr marL="0" algn="l" defTabSz="914290" rtl="0" eaLnBrk="1" latinLnBrk="0" hangingPunct="1">
              <a:spcBef>
                <a:spcPct val="0"/>
              </a:spcBef>
              <a:buNone/>
              <a:defRPr lang="en-GB" sz="32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98725" y="1124746"/>
            <a:ext cx="10285841" cy="505008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799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8B73-6DB2-44C7-80A8-15977496B015}" type="datetimeFigureOut">
              <a:rPr lang="fr-FR" smtClean="0"/>
              <a:pPr/>
              <a:t>03/03/2022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F90FE04-01D6-40C1-BAB0-9371127378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81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6628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75101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8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5"/>
            <a:ext cx="11300036" cy="6490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2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1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9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12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5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26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787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PowerPoint_Slide.sldx"/><Relationship Id="rId10" Type="http://schemas.openxmlformats.org/officeDocument/2006/relationships/image" Target="../media/image6.png"/><Relationship Id="rId4" Type="http://schemas.openxmlformats.org/officeDocument/2006/relationships/image" Target="../media/image2.emf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14">
            <a:extLst>
              <a:ext uri="{FF2B5EF4-FFF2-40B4-BE49-F238E27FC236}">
                <a16:creationId xmlns:a16="http://schemas.microsoft.com/office/drawing/2014/main" id="{1482DC2A-6CB3-4A81-9567-70E0ECED22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696103" y="3581199"/>
            <a:ext cx="4917722" cy="1752801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zh-CN" altLang="en-US" sz="2794" b="1" dirty="0"/>
          </a:p>
          <a:p>
            <a:pPr>
              <a:defRPr/>
            </a:pPr>
            <a:endParaRPr lang="zh-CN" altLang="en-US" sz="2794" b="1" dirty="0"/>
          </a:p>
          <a:p>
            <a:pPr>
              <a:defRPr/>
            </a:pPr>
            <a:endParaRPr lang="zh-CN" altLang="en-US" sz="2794" b="1" dirty="0"/>
          </a:p>
          <a:p>
            <a:pPr>
              <a:defRPr/>
            </a:pPr>
            <a:endParaRPr lang="zh-CN" altLang="en-US" sz="2794" b="1" dirty="0"/>
          </a:p>
        </p:txBody>
      </p:sp>
      <p:sp>
        <p:nvSpPr>
          <p:cNvPr id="22531" name="Text Box 17">
            <a:extLst>
              <a:ext uri="{FF2B5EF4-FFF2-40B4-BE49-F238E27FC236}">
                <a16:creationId xmlns:a16="http://schemas.microsoft.com/office/drawing/2014/main" id="{33EEA295-F307-458F-AF67-A1B924273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897" y="285246"/>
            <a:ext cx="2207381" cy="93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77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Image 11" descr="../../../../../Downloads/Logo%20ZERO%20PALU-Niger_2.pdf">
            <a:extLst>
              <a:ext uri="{FF2B5EF4-FFF2-40B4-BE49-F238E27FC236}">
                <a16:creationId xmlns:a16="http://schemas.microsoft.com/office/drawing/2014/main" id="{C5063340-287B-401C-B90A-1BC65DCFE57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9" y="3608913"/>
            <a:ext cx="2646211" cy="2417819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886691" y="2209397"/>
            <a:ext cx="10557164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100" normalizeH="0" baseline="0" noProof="0" dirty="0">
                <a:ln>
                  <a:solidFill>
                    <a:prstClr val="black"/>
                  </a:solidFill>
                </a:ln>
                <a:solidFill>
                  <a:srgbClr val="FF212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CAMPAGNE DE CHIMIOPREVENTION DU PALUDISME SAISONNIER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10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212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</a:t>
            </a:r>
            <a:r>
              <a:rPr lang="en-US" sz="2400" b="1" spc="100" dirty="0" err="1">
                <a:ln>
                  <a:solidFill>
                    <a:prstClr val="black"/>
                  </a:solidFill>
                </a:ln>
                <a:solidFill>
                  <a:srgbClr val="FF21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aboration</a:t>
            </a:r>
            <a:r>
              <a:rPr lang="en-US" sz="2400" b="1" spc="100" dirty="0">
                <a:ln>
                  <a:solidFill>
                    <a:prstClr val="black"/>
                  </a:solidFill>
                </a:ln>
                <a:solidFill>
                  <a:srgbClr val="FF21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spc="100" dirty="0" err="1">
                <a:ln>
                  <a:solidFill>
                    <a:prstClr val="black"/>
                  </a:solidFill>
                </a:ln>
                <a:solidFill>
                  <a:srgbClr val="FF21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Transfrontalière</a:t>
            </a:r>
            <a:endParaRPr kumimoji="0" lang="en-US" sz="2400" b="1" i="0" u="none" strike="noStrike" kern="1200" cap="none" spc="100" normalizeH="0" baseline="0" noProof="0" dirty="0">
              <a:ln>
                <a:solidFill>
                  <a:prstClr val="black"/>
                </a:solidFill>
              </a:ln>
              <a:solidFill>
                <a:srgbClr val="FF212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1" name="Objet 20">
            <a:extLst>
              <a:ext uri="{FF2B5EF4-FFF2-40B4-BE49-F238E27FC236}">
                <a16:creationId xmlns:a16="http://schemas.microsoft.com/office/drawing/2014/main" id="{C5AEEC33-0E5E-4026-B33D-4AE7911D92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933052"/>
              </p:ext>
            </p:extLst>
          </p:nvPr>
        </p:nvGraphicFramePr>
        <p:xfrm>
          <a:off x="3837708" y="3553493"/>
          <a:ext cx="4245587" cy="2584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1" name="Slide" r:id="rId5" imgW="4562781" imgH="3419763" progId="PowerPoint.Slide.12">
                  <p:embed/>
                </p:oleObj>
              </mc:Choice>
              <mc:Fallback>
                <p:oleObj name="Slide" r:id="rId5" imgW="4562781" imgH="3419763" progId="PowerPoint.Slide.12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7708" y="3553493"/>
                        <a:ext cx="4245587" cy="25840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BB691FA7-3FED-4290-ADC0-926F1B4710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550" y="6151416"/>
            <a:ext cx="1485539" cy="66110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E3707D4-3D65-40D1-AFAF-6E3FA8D0C3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836" y="3553491"/>
            <a:ext cx="3548548" cy="2556357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9A2A9E5A-ED62-43C2-8758-2D06BFB37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017" y="748152"/>
            <a:ext cx="1418023" cy="109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215E934-3840-41C0-85E5-216B15D36BAB}"/>
              </a:ext>
            </a:extLst>
          </p:cNvPr>
          <p:cNvSpPr/>
          <p:nvPr/>
        </p:nvSpPr>
        <p:spPr>
          <a:xfrm>
            <a:off x="2043711" y="468447"/>
            <a:ext cx="71287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REPUBLIQUE DU NIGER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MINISTERE DE LA SANTE PUBLIQUE DE LA POPULATION ET DES AFFAIRES SOCIALES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SECRETARIAT GENERAL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DIRECTION GENERALE DE LA PROMOTION DE LA SANTE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DIRECTION DE LA LUTTE CONTRE LES MALADIE</a:t>
            </a:r>
            <a:endParaRPr kumimoji="0" lang="fr-FR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PROGRAMME NATIONAL DE LUTTE CONTRE LE PALUDISME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97B767D-CFAA-42CA-B303-4C183126EC20}"/>
              </a:ext>
            </a:extLst>
          </p:cNvPr>
          <p:cNvPicPr/>
          <p:nvPr/>
        </p:nvPicPr>
        <p:blipFill rotWithShape="1">
          <a:blip r:embed="rId10"/>
          <a:srcRect l="17532" t="23473" r="70546" b="55634"/>
          <a:stretch/>
        </p:blipFill>
        <p:spPr bwMode="auto">
          <a:xfrm>
            <a:off x="448048" y="748152"/>
            <a:ext cx="1110332" cy="11540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6EF8A70F-8C83-4FCB-896D-548B76DCB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47" y="2777240"/>
            <a:ext cx="5071463" cy="1704067"/>
          </a:xfrm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Supervision conjointe transfrontaliere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484BB41-6340-4F97-8B1E-11DA23BAE8EE}"/>
              </a:ext>
            </a:extLst>
          </p:cNvPr>
          <p:cNvSpPr txBox="1">
            <a:spLocks/>
          </p:cNvSpPr>
          <p:nvPr/>
        </p:nvSpPr>
        <p:spPr>
          <a:xfrm>
            <a:off x="290247" y="2050473"/>
            <a:ext cx="6415353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400" i="0" u="none" strike="noStrike" kern="1200" spc="-1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3D3295-2AE2-4569-AE24-B613E57AA007}"/>
              </a:ext>
            </a:extLst>
          </p:cNvPr>
          <p:cNvSpPr/>
          <p:nvPr/>
        </p:nvSpPr>
        <p:spPr>
          <a:xfrm>
            <a:off x="559458" y="1215631"/>
            <a:ext cx="202331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2BE8E81-151F-42EC-857F-A7F1F7E74BC2}"/>
              </a:ext>
            </a:extLst>
          </p:cNvPr>
          <p:cNvSpPr txBox="1">
            <a:spLocks/>
          </p:cNvSpPr>
          <p:nvPr/>
        </p:nvSpPr>
        <p:spPr>
          <a:xfrm>
            <a:off x="465079" y="644101"/>
            <a:ext cx="11167463" cy="5695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altLang="fr-FR" sz="4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Principales activités transfrontalières </a:t>
            </a:r>
            <a:r>
              <a:rPr lang="fr-FR" altLang="fr-FR" sz="2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suite5</a:t>
            </a:r>
            <a:endParaRPr lang="fr-F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5361710" y="3556164"/>
            <a:ext cx="1199370" cy="283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55EE237-C751-4E04-A70E-8C63E888C5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319753"/>
            <a:ext cx="5071463" cy="268664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7936654-9E92-41C3-894E-EEF460E663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9" y="4134148"/>
            <a:ext cx="5071463" cy="268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58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13">
            <a:extLst>
              <a:ext uri="{FF2B5EF4-FFF2-40B4-BE49-F238E27FC236}">
                <a16:creationId xmlns:a16="http://schemas.microsoft.com/office/drawing/2014/main" id="{AC6F7B2C-B5DD-4360-A0EE-5A829C8A308C}"/>
              </a:ext>
            </a:extLst>
          </p:cNvPr>
          <p:cNvSpPr txBox="1">
            <a:spLocks/>
          </p:cNvSpPr>
          <p:nvPr/>
        </p:nvSpPr>
        <p:spPr>
          <a:xfrm>
            <a:off x="214796" y="2768845"/>
            <a:ext cx="4051928" cy="25094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 des intrants de la campagne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avec la CAMEG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Redeployement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intrants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un pays à un pays pour pallier au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problème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non respect de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délais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livraison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438897D-7712-4BDE-9085-FA8BD083A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362" y="3803866"/>
            <a:ext cx="3815494" cy="268078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E7600BD-067E-4C1C-9E9B-FE2918C37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726" y="1342769"/>
            <a:ext cx="3602129" cy="268078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C2FEBBE-16CB-4DCB-B852-F4B79B5BB4F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219" y="2648607"/>
            <a:ext cx="2746254" cy="23332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E330AD8F-4D80-4C3A-8AC8-0E57BC93A91B}"/>
              </a:ext>
            </a:extLst>
          </p:cNvPr>
          <p:cNvSpPr txBox="1">
            <a:spLocks/>
          </p:cNvSpPr>
          <p:nvPr/>
        </p:nvSpPr>
        <p:spPr>
          <a:xfrm>
            <a:off x="465079" y="644101"/>
            <a:ext cx="11167463" cy="5695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altLang="fr-FR" sz="4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Principales activités transfrontalières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4266724" y="4023554"/>
            <a:ext cx="1026493" cy="239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242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B484BB41-6340-4F97-8B1E-11DA23BAE8EE}"/>
              </a:ext>
            </a:extLst>
          </p:cNvPr>
          <p:cNvSpPr txBox="1">
            <a:spLocks/>
          </p:cNvSpPr>
          <p:nvPr/>
        </p:nvSpPr>
        <p:spPr>
          <a:xfrm>
            <a:off x="290247" y="2050473"/>
            <a:ext cx="6415353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400" i="0" u="none" strike="noStrike" kern="1200" spc="-1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CC4D3A68-A28C-42FC-AFDD-3BA809D1B26F}"/>
              </a:ext>
            </a:extLst>
          </p:cNvPr>
          <p:cNvSpPr txBox="1">
            <a:spLocks/>
          </p:cNvSpPr>
          <p:nvPr/>
        </p:nvSpPr>
        <p:spPr>
          <a:xfrm>
            <a:off x="465079" y="644101"/>
            <a:ext cx="11167463" cy="5695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altLang="fr-FR" sz="4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Quelques résultats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70">
            <a:extLst>
              <a:ext uri="{FF2B5EF4-FFF2-40B4-BE49-F238E27FC236}">
                <a16:creationId xmlns:a16="http://schemas.microsoft.com/office/drawing/2014/main" id="{3BBBE86C-4F9C-49F7-A1A6-1491C1050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462" y="1389837"/>
            <a:ext cx="9819749" cy="48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fr-FR" sz="2400" b="1" dirty="0">
                <a:solidFill>
                  <a:srgbClr val="FF3300"/>
                </a:solidFill>
                <a:latin typeface="Calibri" panose="020F0502020204030204" pitchFamily="34" charset="0"/>
              </a:rPr>
              <a:t>Tableau N°1: Résultats des activités de mobilisation sociale aux frontières   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361FC5C0-0DC1-4551-B619-23E8B359C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253270"/>
              </p:ext>
            </p:extLst>
          </p:nvPr>
        </p:nvGraphicFramePr>
        <p:xfrm>
          <a:off x="1240229" y="2093393"/>
          <a:ext cx="9848190" cy="4191799"/>
        </p:xfrm>
        <a:graphic>
          <a:graphicData uri="http://schemas.openxmlformats.org/drawingml/2006/table">
            <a:tbl>
              <a:tblPr/>
              <a:tblGrid>
                <a:gridCol w="1641365">
                  <a:extLst>
                    <a:ext uri="{9D8B030D-6E8A-4147-A177-3AD203B41FA5}">
                      <a16:colId xmlns:a16="http://schemas.microsoft.com/office/drawing/2014/main" val="4240658537"/>
                    </a:ext>
                  </a:extLst>
                </a:gridCol>
                <a:gridCol w="1641365">
                  <a:extLst>
                    <a:ext uri="{9D8B030D-6E8A-4147-A177-3AD203B41FA5}">
                      <a16:colId xmlns:a16="http://schemas.microsoft.com/office/drawing/2014/main" val="996291331"/>
                    </a:ext>
                  </a:extLst>
                </a:gridCol>
                <a:gridCol w="1641365">
                  <a:extLst>
                    <a:ext uri="{9D8B030D-6E8A-4147-A177-3AD203B41FA5}">
                      <a16:colId xmlns:a16="http://schemas.microsoft.com/office/drawing/2014/main" val="3529138079"/>
                    </a:ext>
                  </a:extLst>
                </a:gridCol>
                <a:gridCol w="1641365">
                  <a:extLst>
                    <a:ext uri="{9D8B030D-6E8A-4147-A177-3AD203B41FA5}">
                      <a16:colId xmlns:a16="http://schemas.microsoft.com/office/drawing/2014/main" val="2295983402"/>
                    </a:ext>
                  </a:extLst>
                </a:gridCol>
                <a:gridCol w="1641365">
                  <a:extLst>
                    <a:ext uri="{9D8B030D-6E8A-4147-A177-3AD203B41FA5}">
                      <a16:colId xmlns:a16="http://schemas.microsoft.com/office/drawing/2014/main" val="2390948000"/>
                    </a:ext>
                  </a:extLst>
                </a:gridCol>
                <a:gridCol w="1641365">
                  <a:extLst>
                    <a:ext uri="{9D8B030D-6E8A-4147-A177-3AD203B41FA5}">
                      <a16:colId xmlns:a16="http://schemas.microsoft.com/office/drawing/2014/main" val="266974937"/>
                    </a:ext>
                  </a:extLst>
                </a:gridCol>
              </a:tblGrid>
              <a:tr h="157192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Région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relais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Impliqués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Villages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visités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Concessions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visitées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Personnes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informées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895384"/>
                  </a:ext>
                </a:extLst>
              </a:tr>
              <a:tr h="523975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Tillaberi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Filingué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108504"/>
                  </a:ext>
                </a:extLst>
              </a:tr>
              <a:tr h="523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Téra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08574"/>
                  </a:ext>
                </a:extLst>
              </a:tr>
              <a:tr h="523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Say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366647"/>
                  </a:ext>
                </a:extLst>
              </a:tr>
              <a:tr h="523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Tillabery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945123"/>
                  </a:ext>
                </a:extLst>
              </a:tr>
              <a:tr h="523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248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666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B484BB41-6340-4F97-8B1E-11DA23BAE8EE}"/>
              </a:ext>
            </a:extLst>
          </p:cNvPr>
          <p:cNvSpPr txBox="1">
            <a:spLocks/>
          </p:cNvSpPr>
          <p:nvPr/>
        </p:nvSpPr>
        <p:spPr>
          <a:xfrm>
            <a:off x="290247" y="2050473"/>
            <a:ext cx="6415353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400" i="0" u="none" strike="noStrike" kern="1200" spc="-1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156">
            <a:extLst>
              <a:ext uri="{FF2B5EF4-FFF2-40B4-BE49-F238E27FC236}">
                <a16:creationId xmlns:a16="http://schemas.microsoft.com/office/drawing/2014/main" id="{527C0E0C-EB1B-416B-AD0C-04F525452A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286592"/>
              </p:ext>
            </p:extLst>
          </p:nvPr>
        </p:nvGraphicFramePr>
        <p:xfrm>
          <a:off x="742345" y="2315694"/>
          <a:ext cx="10369152" cy="4107088"/>
        </p:xfrm>
        <a:graphic>
          <a:graphicData uri="http://schemas.openxmlformats.org/drawingml/2006/table">
            <a:tbl>
              <a:tblPr/>
              <a:tblGrid>
                <a:gridCol w="2020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7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0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406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Région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District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Cibles traitées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1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022">
                <a:tc rowSpan="4">
                  <a:txBody>
                    <a:bodyPr/>
                    <a:lstStyle/>
                    <a:p>
                      <a:pPr algn="l" fontAlgn="ctr"/>
                      <a:r>
                        <a:rPr lang="fr-FR" sz="24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Tillaberi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Filingué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1 253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7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Téra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1 520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1 650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6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34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Tillabery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027"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1 990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3 259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5 249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ectangle 97">
            <a:extLst>
              <a:ext uri="{FF2B5EF4-FFF2-40B4-BE49-F238E27FC236}">
                <a16:creationId xmlns:a16="http://schemas.microsoft.com/office/drawing/2014/main" id="{55CAD73F-73A8-4035-9DB5-B933A3770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625" y="1423560"/>
            <a:ext cx="82127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sz="2000" b="1" dirty="0">
                <a:solidFill>
                  <a:srgbClr val="FF3300"/>
                </a:solidFill>
                <a:latin typeface="Calibri" panose="020F0502020204030204" pitchFamily="34" charset="0"/>
              </a:rPr>
              <a:t>Tableau N°2 : Cibles traitées 3-59 mois par région et par district au niveau des frontières au cours d un passage   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D488285-B68B-4265-B1D5-9B66FD904C8D}"/>
              </a:ext>
            </a:extLst>
          </p:cNvPr>
          <p:cNvSpPr txBox="1">
            <a:spLocks/>
          </p:cNvSpPr>
          <p:nvPr/>
        </p:nvSpPr>
        <p:spPr>
          <a:xfrm>
            <a:off x="465079" y="644101"/>
            <a:ext cx="11167463" cy="5695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altLang="fr-FR" sz="4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Quelques résultats </a:t>
            </a:r>
            <a:r>
              <a:rPr lang="fr-FR" altLang="fr-FR" sz="2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suite1</a:t>
            </a:r>
            <a:endParaRPr lang="fr-F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128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9069" y="522046"/>
            <a:ext cx="11029616" cy="835699"/>
          </a:xfrm>
        </p:spPr>
        <p:txBody>
          <a:bodyPr/>
          <a:lstStyle/>
          <a:p>
            <a:pPr algn="ctr"/>
            <a:r>
              <a:rPr lang="fr-FR" altLang="fr-FR" sz="4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Perspectives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05C7530-45A6-4D33-A31B-4FC74A85119D}"/>
              </a:ext>
            </a:extLst>
          </p:cNvPr>
          <p:cNvSpPr txBox="1">
            <a:spLocks/>
          </p:cNvSpPr>
          <p:nvPr/>
        </p:nvSpPr>
        <p:spPr>
          <a:xfrm>
            <a:off x="334851" y="1563692"/>
            <a:ext cx="6181860" cy="46738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endParaRPr lang="fr-FR" altLang="fr-FR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fr-FR" altLang="fr-FR" sz="2300" dirty="0">
                <a:latin typeface="Times New Roman" pitchFamily="18" charset="0"/>
                <a:cs typeface="Times New Roman" pitchFamily="18" charset="0"/>
              </a:rPr>
              <a:t>La poursuite des activités transfrontalières zone BM </a:t>
            </a:r>
          </a:p>
          <a:p>
            <a:pPr marL="457200" indent="-4572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fr-FR" altLang="fr-FR" sz="2300" dirty="0">
                <a:latin typeface="Times New Roman" pitchFamily="18" charset="0"/>
                <a:cs typeface="Times New Roman" pitchFamily="18" charset="0"/>
              </a:rPr>
              <a:t>L’extension de la collaboration transfrontalières avec les autres pays frontaliers : le Benin et le Nigeria </a:t>
            </a:r>
          </a:p>
          <a:p>
            <a:pPr marL="457200" indent="-457200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fr-FR" altLang="fr-FR" sz="2300" dirty="0">
                <a:latin typeface="Times New Roman" pitchFamily="18" charset="0"/>
                <a:cs typeface="Times New Roman" pitchFamily="18" charset="0"/>
              </a:rPr>
              <a:t>Soutenir le district de Gaya du Niger qui a initié des activités transfrontalières avec le Benin</a:t>
            </a:r>
            <a:endParaRPr lang="fr-FR" altLang="fr-FR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10000"/>
              </a:lnSpc>
              <a:buFont typeface="Wingdings" pitchFamily="2" charset="2"/>
              <a:buChar char="§"/>
            </a:pPr>
            <a:endParaRPr lang="fr-FR" altLang="fr-FR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10000"/>
              </a:lnSpc>
              <a:buFont typeface="Wingdings" pitchFamily="2" charset="2"/>
              <a:buChar char="§"/>
            </a:pPr>
            <a:endParaRPr lang="fr-FR" alt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14A2D16-79A9-4679-BF98-990E62707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711" y="1563692"/>
            <a:ext cx="5675289" cy="467384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ECB6B197-523A-49D3-9431-2F953364ED2E}"/>
              </a:ext>
            </a:extLst>
          </p:cNvPr>
          <p:cNvSpPr/>
          <p:nvPr/>
        </p:nvSpPr>
        <p:spPr>
          <a:xfrm>
            <a:off x="7662045" y="5854257"/>
            <a:ext cx="252248" cy="299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16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9069" y="522046"/>
            <a:ext cx="11029616" cy="835699"/>
          </a:xfrm>
        </p:spPr>
        <p:txBody>
          <a:bodyPr/>
          <a:lstStyle/>
          <a:p>
            <a:pPr algn="ctr"/>
            <a:r>
              <a:rPr lang="fr-FR" altLang="fr-FR" sz="4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Perspectives </a:t>
            </a:r>
            <a:r>
              <a:rPr lang="fr-FR" altLang="fr-FR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suite1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BF74FB9-254E-4A61-A9AD-F808033E8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120" y="1435745"/>
            <a:ext cx="5875288" cy="4680191"/>
          </a:xfrm>
          <a:prstGeom prst="rect">
            <a:avLst/>
          </a:prstGeom>
        </p:spPr>
      </p:pic>
      <p:graphicFrame>
        <p:nvGraphicFramePr>
          <p:cNvPr id="7" name="Group 2">
            <a:extLst>
              <a:ext uri="{FF2B5EF4-FFF2-40B4-BE49-F238E27FC236}">
                <a16:creationId xmlns:a16="http://schemas.microsoft.com/office/drawing/2014/main" id="{17CEA90B-BA34-4015-B7DA-7CB61A2778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033349"/>
              </p:ext>
            </p:extLst>
          </p:nvPr>
        </p:nvGraphicFramePr>
        <p:xfrm>
          <a:off x="222984" y="2302280"/>
          <a:ext cx="6482616" cy="1852084"/>
        </p:xfrm>
        <a:graphic>
          <a:graphicData uri="http://schemas.openxmlformats.org/drawingml/2006/table">
            <a:tbl>
              <a:tblPr/>
              <a:tblGrid>
                <a:gridCol w="1193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2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2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7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7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Nombre de relais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impliqués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Villages visités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Concessions visitées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Personnes informées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6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GAYA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1 017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0">
            <a:extLst>
              <a:ext uri="{FF2B5EF4-FFF2-40B4-BE49-F238E27FC236}">
                <a16:creationId xmlns:a16="http://schemas.microsoft.com/office/drawing/2014/main" id="{8B8BAFD9-2089-4888-8D03-BE925EA2C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85" y="1707978"/>
            <a:ext cx="6611007" cy="49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fr-FR" b="1" dirty="0">
                <a:solidFill>
                  <a:srgbClr val="FF3300"/>
                </a:solidFill>
                <a:latin typeface="Calibri" panose="020F0502020204030204" pitchFamily="34" charset="0"/>
              </a:rPr>
              <a:t>Tableau N°3 : Résultats des activités de mobilisation sociale aux frontières avec Benin et Nigeria au cours d un passage </a:t>
            </a:r>
          </a:p>
        </p:txBody>
      </p:sp>
      <p:graphicFrame>
        <p:nvGraphicFramePr>
          <p:cNvPr id="9" name="Group 156">
            <a:extLst>
              <a:ext uri="{FF2B5EF4-FFF2-40B4-BE49-F238E27FC236}">
                <a16:creationId xmlns:a16="http://schemas.microsoft.com/office/drawing/2014/main" id="{2627DB12-CB58-4D9E-B7D4-B223C3FDBC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944283"/>
              </p:ext>
            </p:extLst>
          </p:nvPr>
        </p:nvGraphicFramePr>
        <p:xfrm>
          <a:off x="142281" y="4887192"/>
          <a:ext cx="6563320" cy="1642216"/>
        </p:xfrm>
        <a:graphic>
          <a:graphicData uri="http://schemas.openxmlformats.org/drawingml/2006/table">
            <a:tbl>
              <a:tblPr/>
              <a:tblGrid>
                <a:gridCol w="1776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1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2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2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281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District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Cibles traitées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87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GAYA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70">
            <a:extLst>
              <a:ext uri="{FF2B5EF4-FFF2-40B4-BE49-F238E27FC236}">
                <a16:creationId xmlns:a16="http://schemas.microsoft.com/office/drawing/2014/main" id="{AC40AAD6-3C27-4F26-9E08-F58A4211B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385" y="4428610"/>
            <a:ext cx="6269421" cy="49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defRPr/>
            </a:pPr>
            <a:r>
              <a:rPr lang="fr-FR" b="1" dirty="0">
                <a:solidFill>
                  <a:srgbClr val="FF3300"/>
                </a:solidFill>
                <a:latin typeface="Calibri" panose="020F0502020204030204" pitchFamily="34" charset="0"/>
              </a:rPr>
              <a:t>Tableau N°4 : Enfants traités aux frontières avec le Benin et le Nigeria au cours d un passage </a:t>
            </a:r>
          </a:p>
        </p:txBody>
      </p:sp>
    </p:spTree>
    <p:extLst>
      <p:ext uri="{BB962C8B-B14F-4D97-AF65-F5344CB8AC3E}">
        <p14:creationId xmlns:p14="http://schemas.microsoft.com/office/powerpoint/2010/main" val="451136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9069" y="522046"/>
            <a:ext cx="11029616" cy="835699"/>
          </a:xfrm>
        </p:spPr>
        <p:txBody>
          <a:bodyPr/>
          <a:lstStyle/>
          <a:p>
            <a:pPr algn="ctr"/>
            <a:r>
              <a:rPr lang="fr-FR" altLang="fr-FR" sz="4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Contraintes / Difficultés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05C7530-45A6-4D33-A31B-4FC74A85119D}"/>
              </a:ext>
            </a:extLst>
          </p:cNvPr>
          <p:cNvSpPr txBox="1">
            <a:spLocks/>
          </p:cNvSpPr>
          <p:nvPr/>
        </p:nvSpPr>
        <p:spPr>
          <a:xfrm>
            <a:off x="429069" y="1692165"/>
            <a:ext cx="11029616" cy="40565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fr-FR" altLang="fr-FR" sz="2400" dirty="0">
                <a:latin typeface="Times New Roman" pitchFamily="18" charset="0"/>
                <a:cs typeface="Times New Roman" pitchFamily="18" charset="0"/>
              </a:rPr>
              <a:t>Le manque de financement des activités transfrontalières;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fr-FR" altLang="fr-FR" sz="2400" dirty="0">
                <a:latin typeface="Times New Roman" pitchFamily="18" charset="0"/>
                <a:cs typeface="Times New Roman" pitchFamily="18" charset="0"/>
              </a:rPr>
              <a:t>Survenue de la pandémie Covid19;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fr-FR" altLang="fr-FR" sz="2400" dirty="0">
                <a:latin typeface="Times New Roman" pitchFamily="18" charset="0"/>
                <a:cs typeface="Times New Roman" pitchFamily="18" charset="0"/>
              </a:rPr>
              <a:t>Insécurité  dans la région de </a:t>
            </a:r>
            <a:r>
              <a:rPr lang="fr-FR" altLang="fr-FR" sz="2400" dirty="0" err="1">
                <a:latin typeface="Times New Roman" pitchFamily="18" charset="0"/>
                <a:cs typeface="Times New Roman" pitchFamily="18" charset="0"/>
              </a:rPr>
              <a:t>Tillabéri</a:t>
            </a:r>
            <a:r>
              <a:rPr lang="fr-FR" altLang="fr-FR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10000"/>
              </a:lnSpc>
            </a:pPr>
            <a:endParaRPr lang="en-US" alt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10000"/>
              </a:lnSpc>
              <a:buFont typeface="Wingdings" pitchFamily="2" charset="2"/>
              <a:buChar char="§"/>
            </a:pPr>
            <a:endParaRPr lang="fr-FR" altLang="fr-FR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10000"/>
              </a:lnSpc>
              <a:buFont typeface="Wingdings" pitchFamily="2" charset="2"/>
              <a:buChar char="§"/>
            </a:pPr>
            <a:endParaRPr lang="fr-FR" altLang="fr-FR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10000"/>
              </a:lnSpc>
              <a:buFont typeface="Wingdings" pitchFamily="2" charset="2"/>
              <a:buChar char="§"/>
            </a:pPr>
            <a:endParaRPr lang="fr-FR" altLang="fr-FR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fr-FR" alt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627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000626A-75C1-4F8D-B86E-063CD83503F9}"/>
              </a:ext>
            </a:extLst>
          </p:cNvPr>
          <p:cNvSpPr txBox="1">
            <a:spLocks/>
          </p:cNvSpPr>
          <p:nvPr/>
        </p:nvSpPr>
        <p:spPr>
          <a:xfrm>
            <a:off x="2036618" y="2757055"/>
            <a:ext cx="9709398" cy="1537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 Std" panose="020E0502030201020303" pitchFamily="34" charset="0"/>
                <a:cs typeface="Aharoni" pitchFamily="2" charset="-79"/>
              </a:rPr>
              <a:t>LUTTONS TOUS ENSEMBLE                         CONTRE LE PALUDISME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023851" y="5617870"/>
            <a:ext cx="6168149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T Std" panose="020E0502030201020303" pitchFamily="34" charset="0"/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239079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600" dirty="0"/>
              <a:t>Plan de Présentation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Contexte zone transfrontalière</a:t>
            </a:r>
          </a:p>
          <a:p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Evolution de la Cible/ Cartographie CPS </a:t>
            </a:r>
          </a:p>
          <a:p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Principales activités transfrontalières</a:t>
            </a:r>
          </a:p>
          <a:p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Quelques résultats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Perspectives </a:t>
            </a:r>
          </a:p>
          <a:p>
            <a:r>
              <a:rPr lang="fr-FR" alt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Contraintes / Difficultés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4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0D42E2-51B8-4D23-B3DF-8879FF546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60591"/>
            <a:ext cx="11029616" cy="586317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sz="4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Contexte zone transfrontalière</a:t>
            </a:r>
            <a:r>
              <a:rPr lang="fr-FR" altLang="fr-FR" sz="27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contenu 5">
            <a:extLst>
              <a:ext uri="{FF2B5EF4-FFF2-40B4-BE49-F238E27FC236}">
                <a16:creationId xmlns:a16="http://schemas.microsoft.com/office/drawing/2014/main" id="{4A86BA35-7B7F-4AA3-9FA8-12A049D6193B}"/>
              </a:ext>
            </a:extLst>
          </p:cNvPr>
          <p:cNvSpPr txBox="1">
            <a:spLocks/>
          </p:cNvSpPr>
          <p:nvPr/>
        </p:nvSpPr>
        <p:spPr>
          <a:xfrm>
            <a:off x="484910" y="1387365"/>
            <a:ext cx="5015345" cy="513598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14"/>
              </a:spcBef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Véritable problème de santé Publique;</a:t>
            </a:r>
          </a:p>
          <a:p>
            <a:pPr>
              <a:spcBef>
                <a:spcPts val="914"/>
              </a:spcBef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1ère cause de morbidité et mortalité;</a:t>
            </a:r>
          </a:p>
          <a:p>
            <a:pPr>
              <a:spcBef>
                <a:spcPts val="914"/>
              </a:spcBef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Principales victimes: enfants de moins de 5 ans et femmes enceintes;</a:t>
            </a:r>
          </a:p>
          <a:p>
            <a:pPr>
              <a:spcBef>
                <a:spcPts val="914"/>
              </a:spcBef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Dix (10) districts sanitaires</a:t>
            </a:r>
          </a:p>
          <a:p>
            <a:pPr>
              <a:spcBef>
                <a:spcPts val="914"/>
              </a:spcBef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 : 2 671 110 </a:t>
            </a:r>
          </a:p>
          <a:p>
            <a:pPr>
              <a:spcBef>
                <a:spcPts val="914"/>
              </a:spcBef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Moins de 5 ans :  521 724 </a:t>
            </a:r>
          </a:p>
          <a:p>
            <a:pPr>
              <a:spcBef>
                <a:spcPts val="914"/>
              </a:spcBef>
              <a:buFont typeface="Wingdings" panose="05000000000000000000" pitchFamily="2" charset="2"/>
              <a:buChar char="§"/>
              <a:defRPr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Grossesses attendues : 204 707</a:t>
            </a:r>
          </a:p>
          <a:p>
            <a:pPr marL="0" indent="0">
              <a:spcBef>
                <a:spcPts val="914"/>
              </a:spcBef>
              <a:buNone/>
              <a:defRPr/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0E62994-B546-4BAA-90DC-8563D29FA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315" y="1387365"/>
            <a:ext cx="6355414" cy="51359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57491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218" y="505105"/>
            <a:ext cx="11734799" cy="807989"/>
          </a:xfrm>
        </p:spPr>
        <p:txBody>
          <a:bodyPr>
            <a:noAutofit/>
          </a:bodyPr>
          <a:lstStyle/>
          <a:p>
            <a:pPr algn="ctr"/>
            <a:r>
              <a:rPr lang="fr-FR" altLang="fr-FR" sz="3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Evolution de la Cible/ Cartographie CPS</a:t>
            </a:r>
            <a:endParaRPr lang="fr-F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ous-titre 7">
            <a:extLst>
              <a:ext uri="{FF2B5EF4-FFF2-40B4-BE49-F238E27FC236}">
                <a16:creationId xmlns:a16="http://schemas.microsoft.com/office/drawing/2014/main" id="{35B654A3-0E43-4596-86BC-794CB53A4B25}"/>
              </a:ext>
            </a:extLst>
          </p:cNvPr>
          <p:cNvSpPr txBox="1">
            <a:spLocks/>
          </p:cNvSpPr>
          <p:nvPr/>
        </p:nvSpPr>
        <p:spPr>
          <a:xfrm>
            <a:off x="749810" y="6497960"/>
            <a:ext cx="1988864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C1AC72B4-EAE5-4BF9-A216-5A8E5E61D2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701878"/>
              </p:ext>
            </p:extLst>
          </p:nvPr>
        </p:nvGraphicFramePr>
        <p:xfrm>
          <a:off x="1103587" y="1397876"/>
          <a:ext cx="10037381" cy="5100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6572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6EF8A70F-8C83-4FCB-896D-548B76DCB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79" y="2364104"/>
            <a:ext cx="5242038" cy="1704067"/>
          </a:xfrm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Réunion annuelle de planification conjointe zone BM  à Niamey 28 au 29/03/2019 Hôtel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Homland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484BB41-6340-4F97-8B1E-11DA23BAE8EE}"/>
              </a:ext>
            </a:extLst>
          </p:cNvPr>
          <p:cNvSpPr txBox="1">
            <a:spLocks/>
          </p:cNvSpPr>
          <p:nvPr/>
        </p:nvSpPr>
        <p:spPr>
          <a:xfrm>
            <a:off x="290247" y="2050473"/>
            <a:ext cx="6415353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400" i="0" u="none" strike="noStrike" kern="1200" spc="-1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CC4D3A68-A28C-42FC-AFDD-3BA809D1B26F}"/>
              </a:ext>
            </a:extLst>
          </p:cNvPr>
          <p:cNvSpPr txBox="1">
            <a:spLocks/>
          </p:cNvSpPr>
          <p:nvPr/>
        </p:nvSpPr>
        <p:spPr>
          <a:xfrm>
            <a:off x="465079" y="644101"/>
            <a:ext cx="11167463" cy="5695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altLang="fr-FR" sz="4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Principales activités transfrontalières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63296A-3BF8-4C0B-B5BA-1D4898752EB6}"/>
              </a:ext>
            </a:extLst>
          </p:cNvPr>
          <p:cNvSpPr/>
          <p:nvPr/>
        </p:nvSpPr>
        <p:spPr>
          <a:xfrm>
            <a:off x="538652" y="1237282"/>
            <a:ext cx="202331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</a:t>
            </a:r>
          </a:p>
        </p:txBody>
      </p:sp>
      <p:sp>
        <p:nvSpPr>
          <p:cNvPr id="11" name="Espace réservé du contenu 13">
            <a:extLst>
              <a:ext uri="{FF2B5EF4-FFF2-40B4-BE49-F238E27FC236}">
                <a16:creationId xmlns:a16="http://schemas.microsoft.com/office/drawing/2014/main" id="{85408238-2A99-4DFA-BC20-CD00CEF3AC54}"/>
              </a:ext>
            </a:extLst>
          </p:cNvPr>
          <p:cNvSpPr txBox="1">
            <a:spLocks/>
          </p:cNvSpPr>
          <p:nvPr/>
        </p:nvSpPr>
        <p:spPr>
          <a:xfrm>
            <a:off x="6561079" y="2408430"/>
            <a:ext cx="5071463" cy="1704067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 a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inserer</a:t>
            </a:r>
            <a:endParaRPr lang="fr-F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344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6EF8A70F-8C83-4FCB-896D-548B76DCB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71" y="2057448"/>
            <a:ext cx="4376346" cy="1828800"/>
          </a:xfrm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Tenue de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réunion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préparatoire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transfrontalière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CPS 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Tillaberi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484BB41-6340-4F97-8B1E-11DA23BAE8EE}"/>
              </a:ext>
            </a:extLst>
          </p:cNvPr>
          <p:cNvSpPr txBox="1">
            <a:spLocks/>
          </p:cNvSpPr>
          <p:nvPr/>
        </p:nvSpPr>
        <p:spPr>
          <a:xfrm>
            <a:off x="290247" y="2050473"/>
            <a:ext cx="6415353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400" i="0" u="none" strike="noStrike" kern="1200" spc="-1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63296A-3BF8-4C0B-B5BA-1D4898752EB6}"/>
              </a:ext>
            </a:extLst>
          </p:cNvPr>
          <p:cNvSpPr/>
          <p:nvPr/>
        </p:nvSpPr>
        <p:spPr>
          <a:xfrm>
            <a:off x="559458" y="1215631"/>
            <a:ext cx="202331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</a:t>
            </a:r>
          </a:p>
        </p:txBody>
      </p:sp>
      <p:pic>
        <p:nvPicPr>
          <p:cNvPr id="7" name="Picture 2" descr="C:\Users\hp\Desktop\TILLABERI 2019\Reunion Préparatoire CPS Til Juil 2019\Photos_Rencontre_ Transfr_TI_18Juil 2019\IMG_20190718_095633.jpg">
            <a:extLst>
              <a:ext uri="{FF2B5EF4-FFF2-40B4-BE49-F238E27FC236}">
                <a16:creationId xmlns:a16="http://schemas.microsoft.com/office/drawing/2014/main" id="{A7507A20-C625-45F0-88AD-A93007612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3352" y="1503619"/>
            <a:ext cx="5265682" cy="4066864"/>
          </a:xfrm>
          <a:prstGeom prst="rect">
            <a:avLst/>
          </a:prstGeom>
          <a:noFill/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6C4BF57-E03E-4E58-96B9-639245E857BD}"/>
              </a:ext>
            </a:extLst>
          </p:cNvPr>
          <p:cNvSpPr txBox="1">
            <a:spLocks/>
          </p:cNvSpPr>
          <p:nvPr/>
        </p:nvSpPr>
        <p:spPr>
          <a:xfrm>
            <a:off x="465079" y="644101"/>
            <a:ext cx="11167463" cy="5695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altLang="fr-FR" sz="4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Principales activités transfrontalières </a:t>
            </a:r>
            <a:r>
              <a:rPr lang="fr-FR" altLang="fr-FR" sz="2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suite1</a:t>
            </a:r>
            <a:endParaRPr lang="fr-F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5177307" y="3168203"/>
            <a:ext cx="1120462" cy="257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764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6EF8A70F-8C83-4FCB-896D-548B76DCB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386" y="2576966"/>
            <a:ext cx="5071463" cy="1704067"/>
          </a:xfrm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Plaidoyer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transfrontalière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484BB41-6340-4F97-8B1E-11DA23BAE8EE}"/>
              </a:ext>
            </a:extLst>
          </p:cNvPr>
          <p:cNvSpPr txBox="1">
            <a:spLocks/>
          </p:cNvSpPr>
          <p:nvPr/>
        </p:nvSpPr>
        <p:spPr>
          <a:xfrm>
            <a:off x="290247" y="2050473"/>
            <a:ext cx="6415353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400" i="0" u="none" strike="noStrike" kern="1200" spc="-1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D1F994-9067-4A9B-83A0-61B4873961F6}"/>
              </a:ext>
            </a:extLst>
          </p:cNvPr>
          <p:cNvSpPr/>
          <p:nvPr/>
        </p:nvSpPr>
        <p:spPr>
          <a:xfrm>
            <a:off x="559458" y="1215631"/>
            <a:ext cx="202331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</a:t>
            </a:r>
          </a:p>
        </p:txBody>
      </p:sp>
      <p:sp>
        <p:nvSpPr>
          <p:cNvPr id="7" name="Espace réservé du contenu 13">
            <a:extLst>
              <a:ext uri="{FF2B5EF4-FFF2-40B4-BE49-F238E27FC236}">
                <a16:creationId xmlns:a16="http://schemas.microsoft.com/office/drawing/2014/main" id="{CB65B4F0-E712-4EA1-82BE-E5CE7A20E17F}"/>
              </a:ext>
            </a:extLst>
          </p:cNvPr>
          <p:cNvSpPr txBox="1">
            <a:spLocks/>
          </p:cNvSpPr>
          <p:nvPr/>
        </p:nvSpPr>
        <p:spPr>
          <a:xfrm>
            <a:off x="6890994" y="2588920"/>
            <a:ext cx="4741548" cy="1704067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 a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inserer</a:t>
            </a:r>
            <a:endParaRPr lang="fr-F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FD528A15-C36D-462F-A215-7E6F89646D6A}"/>
              </a:ext>
            </a:extLst>
          </p:cNvPr>
          <p:cNvSpPr txBox="1">
            <a:spLocks/>
          </p:cNvSpPr>
          <p:nvPr/>
        </p:nvSpPr>
        <p:spPr>
          <a:xfrm>
            <a:off x="465079" y="644101"/>
            <a:ext cx="11167463" cy="5695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altLang="fr-FR" sz="4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Principales activités transfrontalières </a:t>
            </a:r>
            <a:r>
              <a:rPr lang="fr-FR" altLang="fr-FR" sz="3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suite2</a:t>
            </a:r>
            <a:endParaRPr lang="fr-F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5680849" y="3318603"/>
            <a:ext cx="880230" cy="244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657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6EF8A70F-8C83-4FCB-896D-548B76DCB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47" y="2777240"/>
            <a:ext cx="6163105" cy="1704067"/>
          </a:xfrm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400" dirty="0">
                <a:solidFill>
                  <a:schemeClr val="tx1"/>
                </a:solidFill>
              </a:rPr>
              <a:t>Lancement synchronisé transfrontalier CPS à </a:t>
            </a:r>
            <a:r>
              <a:rPr lang="fr-FR" sz="2400" dirty="0" err="1">
                <a:solidFill>
                  <a:schemeClr val="tx1"/>
                </a:solidFill>
              </a:rPr>
              <a:t>Assongo</a:t>
            </a:r>
            <a:r>
              <a:rPr lang="fr-FR" sz="2400" dirty="0">
                <a:solidFill>
                  <a:schemeClr val="tx1"/>
                </a:solidFill>
              </a:rPr>
              <a:t>, Région de Gao le 22/07/2019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B484BB41-6340-4F97-8B1E-11DA23BAE8EE}"/>
              </a:ext>
            </a:extLst>
          </p:cNvPr>
          <p:cNvSpPr txBox="1">
            <a:spLocks/>
          </p:cNvSpPr>
          <p:nvPr/>
        </p:nvSpPr>
        <p:spPr>
          <a:xfrm>
            <a:off x="290247" y="2050473"/>
            <a:ext cx="6415353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400" i="0" u="none" strike="noStrike" kern="1200" spc="-1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D261EC2-CB1B-4AC6-A0B5-696D97467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86" y="1337081"/>
            <a:ext cx="3828642" cy="26253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CFB7E5F-BAA9-425A-B6AE-A05ADB0A5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86" y="4049231"/>
            <a:ext cx="3858537" cy="27089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877A22-6332-43DE-9BDD-AC676B40A7BE}"/>
              </a:ext>
            </a:extLst>
          </p:cNvPr>
          <p:cNvSpPr/>
          <p:nvPr/>
        </p:nvSpPr>
        <p:spPr>
          <a:xfrm>
            <a:off x="559458" y="1215631"/>
            <a:ext cx="202331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1F3D779-1F3F-49A5-8157-C03090C3F18F}"/>
              </a:ext>
            </a:extLst>
          </p:cNvPr>
          <p:cNvSpPr txBox="1">
            <a:spLocks/>
          </p:cNvSpPr>
          <p:nvPr/>
        </p:nvSpPr>
        <p:spPr>
          <a:xfrm>
            <a:off x="465079" y="644101"/>
            <a:ext cx="11167463" cy="5695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altLang="fr-FR" sz="4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Principales activités transfrontalières </a:t>
            </a:r>
            <a:r>
              <a:rPr lang="fr-FR" altLang="fr-FR" sz="3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suite3</a:t>
            </a:r>
            <a:endParaRPr lang="fr-F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6453352" y="3587076"/>
            <a:ext cx="1106547" cy="2876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25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6EF8A70F-8C83-4FCB-896D-548B76DCB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59" y="2774036"/>
            <a:ext cx="5112070" cy="1545716"/>
          </a:xfrm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</a:rPr>
              <a:t>Echanges transfrontalières à Abala</a:t>
            </a:r>
          </a:p>
          <a:p>
            <a:pPr marL="0" indent="0">
              <a:buNone/>
            </a:pP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7D2DB90-9A74-4403-BEA1-33565E87DC2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434" y="1653772"/>
            <a:ext cx="5255173" cy="406444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6CF3320-5BAC-4E0D-BA7D-C9B22BD74721}"/>
              </a:ext>
            </a:extLst>
          </p:cNvPr>
          <p:cNvSpPr/>
          <p:nvPr/>
        </p:nvSpPr>
        <p:spPr>
          <a:xfrm>
            <a:off x="559458" y="1215631"/>
            <a:ext cx="202331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847A5A1-D58E-45B3-A029-C458A1D3C909}"/>
              </a:ext>
            </a:extLst>
          </p:cNvPr>
          <p:cNvSpPr txBox="1">
            <a:spLocks/>
          </p:cNvSpPr>
          <p:nvPr/>
        </p:nvSpPr>
        <p:spPr>
          <a:xfrm>
            <a:off x="465079" y="644101"/>
            <a:ext cx="11167463" cy="5695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altLang="fr-FR" sz="4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Principales activités transfrontalières </a:t>
            </a:r>
            <a:r>
              <a:rPr lang="fr-FR" altLang="fr-FR" sz="3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suite4</a:t>
            </a:r>
            <a:endParaRPr lang="fr-F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5412829" y="3464417"/>
            <a:ext cx="1124605" cy="257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65271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Personnalisé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30A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ividend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Dividende</Template>
  <TotalTime>5433</TotalTime>
  <Words>524</Words>
  <Application>Microsoft Office PowerPoint</Application>
  <PresentationFormat>Grand écran</PresentationFormat>
  <Paragraphs>154</Paragraphs>
  <Slides>17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31" baseType="lpstr">
      <vt:lpstr>等线</vt:lpstr>
      <vt:lpstr>STZhongsong</vt:lpstr>
      <vt:lpstr>Aharoni</vt:lpstr>
      <vt:lpstr>Albertus MT Std</vt:lpstr>
      <vt:lpstr>Arial</vt:lpstr>
      <vt:lpstr>Calibri</vt:lpstr>
      <vt:lpstr>Gill Sans MT</vt:lpstr>
      <vt:lpstr>Open Sans</vt:lpstr>
      <vt:lpstr>Tahoma</vt:lpstr>
      <vt:lpstr>Times New Roman</vt:lpstr>
      <vt:lpstr>Wingdings</vt:lpstr>
      <vt:lpstr>Wingdings 2</vt:lpstr>
      <vt:lpstr>Dividende</vt:lpstr>
      <vt:lpstr>Slide</vt:lpstr>
      <vt:lpstr>Présentation PowerPoint</vt:lpstr>
      <vt:lpstr>Plan de Présentation</vt:lpstr>
      <vt:lpstr>I. Contexte zone transfrontalière </vt:lpstr>
      <vt:lpstr>II. Evolution de la Cible/ Cartographie CPS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V. Perspectives </vt:lpstr>
      <vt:lpstr>V. Perspectives suite1</vt:lpstr>
      <vt:lpstr>VI. Contraintes / Difficultés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Salou Mamoudou</dc:creator>
  <cp:lastModifiedBy>HP</cp:lastModifiedBy>
  <cp:revision>502</cp:revision>
  <dcterms:created xsi:type="dcterms:W3CDTF">2017-05-16T16:42:54Z</dcterms:created>
  <dcterms:modified xsi:type="dcterms:W3CDTF">2022-03-03T10:31:19Z</dcterms:modified>
</cp:coreProperties>
</file>