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59" r:id="rId4"/>
    <p:sldId id="260" r:id="rId5"/>
    <p:sldId id="261" r:id="rId6"/>
    <p:sldId id="263" r:id="rId7"/>
    <p:sldId id="266" r:id="rId8"/>
    <p:sldId id="267" r:id="rId9"/>
    <p:sldId id="273" r:id="rId10"/>
    <p:sldId id="301" r:id="rId11"/>
    <p:sldId id="262" r:id="rId12"/>
    <p:sldId id="264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0" autoAdjust="0"/>
    <p:restoredTop sz="87190"/>
  </p:normalViewPr>
  <p:slideViewPr>
    <p:cSldViewPr snapToGrid="0">
      <p:cViewPr varScale="1">
        <p:scale>
          <a:sx n="105" d="100"/>
          <a:sy n="105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81580-CA2D-4BC5-95CD-806B04EBB8F0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A3E74-DCE9-4B6B-9D06-105BF58683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59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Var ATS, more sensible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A3E74-DCE9-4B6B-9D06-105BF58683A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754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prevalence of resistance haplotypes found in the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dhps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 was very low,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A3E74-DCE9-4B6B-9D06-105BF58683A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515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in the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dhfr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 there were also low prevalence of all resistant haplotypes except for the IRNL double mutation. For these two genes there was no significant difference between primigravida and multigravida</a:t>
            </a:r>
            <a:r>
              <a:rPr lang="fr-SN" dirty="0">
                <a:effectLst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A3E74-DCE9-4B6B-9D06-105BF58683A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247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Mdr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 the prevalence were low but there was a significant difference between the primigravida and the multigravida for the YFND and YYDD double mutations (p=0.019).</a:t>
            </a:r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YFND and YYDD double mutations of the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mdr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gene, the prevalence were higher in those who had taken SP (p=0.019) compared to those who had not taken SP (p=0.019).</a:t>
            </a:r>
            <a:endParaRPr lang="fr-S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A3E74-DCE9-4B6B-9D06-105BF58683A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296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E2AE-28BE-44A7-BF01-BCF5DB61E659}" type="datetime1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23B3-22A9-46D4-B835-9B2F5BB18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30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4952-4DD2-4231-BDC1-18112DCF6F76}" type="datetime1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23B3-22A9-46D4-B835-9B2F5BB18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78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F8D0-70AA-4620-B248-D24A376D3F49}" type="datetime1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23B3-22A9-46D4-B835-9B2F5BB18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9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690C-5E23-4E50-AB3A-5AD693C30BC5}" type="datetime1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23B3-22A9-46D4-B835-9B2F5BB18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92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9474-812E-4B21-943D-FF51F1117836}" type="datetime1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23B3-22A9-46D4-B835-9B2F5BB18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06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3CE6-8AAD-4966-A5AA-8E31294C870B}" type="datetime1">
              <a:rPr lang="fr-FR" smtClean="0"/>
              <a:t>01/03/2022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23B3-22A9-46D4-B835-9B2F5BB18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73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515C-9565-4D58-995A-8600B8F479C2}" type="datetime1">
              <a:rPr lang="fr-FR" smtClean="0"/>
              <a:t>01/03/2022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23B3-22A9-46D4-B835-9B2F5BB18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80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95C0-2AFD-4548-A87F-BFE2105C8305}" type="datetime1">
              <a:rPr lang="fr-FR" smtClean="0"/>
              <a:t>01/03/2022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23B3-22A9-46D4-B835-9B2F5BB18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88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EA55-B041-4CEF-A70E-E39F67685201}" type="datetime1">
              <a:rPr lang="fr-FR" smtClean="0"/>
              <a:t>01/03/2022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23B3-22A9-46D4-B835-9B2F5BB18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3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AFDCC-C9A0-4D7E-8CF1-1CEBDE0F844D}" type="datetime1">
              <a:rPr lang="fr-FR" smtClean="0"/>
              <a:t>01/03/2022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23B3-22A9-46D4-B835-9B2F5BB18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32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8425-5632-4A57-A459-EF41BAB3A6B8}" type="datetime1">
              <a:rPr lang="fr-FR" smtClean="0"/>
              <a:t>01/03/2022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23B3-22A9-46D4-B835-9B2F5BB18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21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CCD74-C7FB-419B-AE33-A2DFD39AA400}" type="datetime1">
              <a:rPr lang="fr-FR" smtClean="0"/>
              <a:t>01/03/2022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23B3-22A9-46D4-B835-9B2F5BB18F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71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/>
              <a:t>Monitoring Seasonal Malaria Chemoprevention and Intermittent Prevention Treatment in pregnant women efficacy through Ante Natal Clinics in South-east Senegal 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280634"/>
            <a:ext cx="9144000" cy="977165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Prof Jean Louis Ndiaye </a:t>
            </a:r>
          </a:p>
          <a:p>
            <a:r>
              <a:rPr lang="fr-FR"/>
              <a:t>SMC </a:t>
            </a:r>
            <a:r>
              <a:rPr lang="fr-FR" dirty="0"/>
              <a:t>alliance </a:t>
            </a:r>
            <a:r>
              <a:rPr lang="fr-FR" dirty="0" err="1"/>
              <a:t>annual</a:t>
            </a:r>
            <a:r>
              <a:rPr lang="fr-FR" dirty="0"/>
              <a:t> meeting</a:t>
            </a:r>
          </a:p>
          <a:p>
            <a:r>
              <a:rPr lang="fr-FR" dirty="0"/>
              <a:t>March 2</a:t>
            </a:r>
            <a:r>
              <a:rPr lang="fr-FR" baseline="30000" dirty="0"/>
              <a:t>nd</a:t>
            </a:r>
            <a:r>
              <a:rPr lang="fr-FR" dirty="0"/>
              <a:t> 2022</a:t>
            </a:r>
          </a:p>
        </p:txBody>
      </p:sp>
      <p:pic>
        <p:nvPicPr>
          <p:cNvPr id="5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647CAC4B-0DD1-2543-847E-5B97C611C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6160"/>
            <a:ext cx="1511452" cy="1400406"/>
          </a:xfrm>
          <a:prstGeom prst="rect">
            <a:avLst/>
          </a:prstGeom>
        </p:spPr>
      </p:pic>
      <p:pic>
        <p:nvPicPr>
          <p:cNvPr id="6" name="Picture 5" descr="A black sign with white text&#10;&#10;Description automatically generated">
            <a:extLst>
              <a:ext uri="{FF2B5EF4-FFF2-40B4-BE49-F238E27FC236}">
                <a16:creationId xmlns:a16="http://schemas.microsoft.com/office/drawing/2014/main" id="{6ADC60D7-407F-7740-93C0-FA885AC32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07" y="0"/>
            <a:ext cx="1338993" cy="133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9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BCCBDC6-7A40-0342-A349-16AA40D22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Extra slides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FB3161-5532-444B-B0F2-A82321860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4346C2-DF41-954F-98B4-F3C435C6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23B3-22A9-46D4-B835-9B2F5BB18F5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631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Evaluation of changes in </a:t>
            </a:r>
            <a:r>
              <a:rPr lang="en-US" sz="3600" i="1" dirty="0"/>
              <a:t>P. falciparum </a:t>
            </a:r>
            <a:r>
              <a:rPr lang="en-US" sz="3600" dirty="0"/>
              <a:t>dihydropteroate synthase (</a:t>
            </a:r>
            <a:r>
              <a:rPr lang="en-US" sz="3600" dirty="0" err="1"/>
              <a:t>Pfdhps</a:t>
            </a:r>
            <a:r>
              <a:rPr lang="en-US" sz="3600" dirty="0"/>
              <a:t>) depending on SP intake </a:t>
            </a:r>
            <a:endParaRPr lang="en-GB" sz="36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565239"/>
              </p:ext>
            </p:extLst>
          </p:nvPr>
        </p:nvGraphicFramePr>
        <p:xfrm>
          <a:off x="838200" y="1825628"/>
          <a:ext cx="10515600" cy="496735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fr-FR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Haplotype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fr-F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948" marR="29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N=270</a:t>
                      </a:r>
                    </a:p>
                  </a:txBody>
                  <a:tcPr marL="29948" marR="29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N=329</a:t>
                      </a:r>
                    </a:p>
                  </a:txBody>
                  <a:tcPr marL="29948" marR="2994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S436A-A437G</a:t>
                      </a: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(6.30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8" marR="2994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(4.56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8" marR="2994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S436A-A613S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(5.56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8" marR="29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(3.04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8" marR="2994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S436A-A581G</a:t>
                      </a: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(1.48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8" marR="2994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(2.43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8" marR="2994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A437G-A613S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(1.48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8" marR="29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(1.52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8" marR="2994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A581G-A613S</a:t>
                      </a: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 (7.78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8" marR="2994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(6.08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8" marR="2994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S436A-A437G-A581G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(0.37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8" marR="29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8" marR="2994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S436A-A437G-A613S</a:t>
                      </a: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(3.33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8" marR="2994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(3.04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8" marR="2994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6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A437G-A581G-A613S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(2.70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8" marR="29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(3.65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8" marR="2994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C178-FEF4-45E8-B6E6-84788D05458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657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5772" y="727263"/>
            <a:ext cx="10515600" cy="730145"/>
          </a:xfrm>
        </p:spPr>
        <p:txBody>
          <a:bodyPr>
            <a:noAutofit/>
          </a:bodyPr>
          <a:lstStyle/>
          <a:p>
            <a:r>
              <a:rPr lang="en-US" sz="3600" dirty="0"/>
              <a:t>Evaluation of changes in </a:t>
            </a:r>
            <a:r>
              <a:rPr lang="en-US" sz="3600" i="1" dirty="0"/>
              <a:t>P. falciparum </a:t>
            </a:r>
            <a:r>
              <a:rPr lang="en-US" sz="3600" dirty="0"/>
              <a:t> dihydrofolate reductase (</a:t>
            </a:r>
            <a:r>
              <a:rPr lang="en-US" sz="3600" dirty="0" err="1"/>
              <a:t>Pfdhfr</a:t>
            </a:r>
            <a:r>
              <a:rPr lang="en-US" sz="3600" dirty="0"/>
              <a:t> ) depending on SP intake</a:t>
            </a:r>
            <a:endParaRPr lang="fr-FR" sz="36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770680"/>
              </p:ext>
            </p:extLst>
          </p:nvPr>
        </p:nvGraphicFramePr>
        <p:xfrm>
          <a:off x="1432557" y="2241121"/>
          <a:ext cx="8980173" cy="3656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93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3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3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fr-FR" sz="18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Haplotype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8" marR="29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N=270</a:t>
                      </a:r>
                    </a:p>
                  </a:txBody>
                  <a:tcPr marL="29948" marR="29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N=329</a:t>
                      </a:r>
                    </a:p>
                  </a:txBody>
                  <a:tcPr marL="29948" marR="2994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N51I-C59R</a:t>
                      </a: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188 (69.63%)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8" marR="2994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207 (62.92%)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8" marR="2994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S108N-I164L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(0.37%)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8" marR="29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8" marR="2994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51I-C59R-S108N</a:t>
                      </a: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(1.11%)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8" marR="2994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(0.91%)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8" marR="2994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N51I-C59R-I164L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 (8.89%)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8" marR="29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 (5.78%)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8" marR="2994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C178-FEF4-45E8-B6E6-84788D05458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14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628" y="460079"/>
            <a:ext cx="3932237" cy="563578"/>
          </a:xfrm>
        </p:spPr>
        <p:txBody>
          <a:bodyPr>
            <a:noAutofit/>
          </a:bodyPr>
          <a:lstStyle/>
          <a:p>
            <a:r>
              <a:rPr lang="fr-FR" sz="4000" dirty="0"/>
              <a:t>Introduction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5343" y="1502875"/>
            <a:ext cx="5769243" cy="4626321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Malaria,</a:t>
            </a:r>
            <a:r>
              <a:rPr lang="en-CA" sz="2000" dirty="0"/>
              <a:t> a major public health problem in south Senegal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CA" sz="2000" dirty="0" err="1"/>
              <a:t>Chemopreventive</a:t>
            </a:r>
            <a:r>
              <a:rPr lang="en-CA" sz="2000" dirty="0"/>
              <a:t> strategies implemented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dirty="0" err="1"/>
              <a:t>Children</a:t>
            </a:r>
            <a:r>
              <a:rPr lang="fr-FR" sz="1800" dirty="0"/>
              <a:t> : SMC </a:t>
            </a:r>
            <a:r>
              <a:rPr lang="fr-FR" sz="1800" dirty="0" err="1"/>
              <a:t>with</a:t>
            </a:r>
            <a:r>
              <a:rPr lang="fr-FR" sz="1800" dirty="0"/>
              <a:t> SP + AQ </a:t>
            </a:r>
            <a:r>
              <a:rPr lang="fr-FR" sz="1800" dirty="0" err="1"/>
              <a:t>since</a:t>
            </a:r>
            <a:r>
              <a:rPr lang="fr-FR" sz="1800" dirty="0"/>
              <a:t> 2014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 dirty="0"/>
              <a:t> </a:t>
            </a:r>
            <a:r>
              <a:rPr lang="fr-FR" sz="1800" dirty="0" err="1"/>
              <a:t>Pregnant</a:t>
            </a:r>
            <a:r>
              <a:rPr lang="fr-FR" sz="1800" dirty="0"/>
              <a:t> </a:t>
            </a:r>
            <a:r>
              <a:rPr lang="fr-FR" sz="1800" dirty="0" err="1"/>
              <a:t>women</a:t>
            </a:r>
            <a:r>
              <a:rPr lang="fr-FR" sz="1800" dirty="0"/>
              <a:t> : </a:t>
            </a:r>
            <a:r>
              <a:rPr lang="fr-FR" sz="1800" dirty="0" err="1"/>
              <a:t>IPTp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SP </a:t>
            </a:r>
            <a:r>
              <a:rPr lang="fr-FR" sz="1800" dirty="0" err="1"/>
              <a:t>since</a:t>
            </a:r>
            <a:r>
              <a:rPr lang="fr-FR" sz="1800" dirty="0"/>
              <a:t> 2004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Drug pressure = propagation of resistance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dirty="0"/>
              <a:t>Important to carefully monitor the resistance markers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dirty="0"/>
              <a:t>Cross sectional surveys in the general population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costly and need to be repeated periodically</a:t>
            </a:r>
            <a:endParaRPr lang="fr-FR" sz="1800" dirty="0"/>
          </a:p>
          <a:p>
            <a:pPr>
              <a:lnSpc>
                <a:spcPct val="100000"/>
              </a:lnSpc>
            </a:pPr>
            <a:r>
              <a:rPr lang="en-GB" sz="2000" b="1" dirty="0"/>
              <a:t>Monitor molecular markers of SP AQ resistance among pregnant women attending ANC ?</a:t>
            </a:r>
            <a:endParaRPr lang="fr-FR" sz="2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89" y="1892174"/>
            <a:ext cx="5170530" cy="350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23B3-22A9-46D4-B835-9B2F5BB18F5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14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68A6E311-B730-CB4D-96C6-AF15B9D3D928}"/>
              </a:ext>
            </a:extLst>
          </p:cNvPr>
          <p:cNvGrpSpPr/>
          <p:nvPr/>
        </p:nvGrpSpPr>
        <p:grpSpPr>
          <a:xfrm>
            <a:off x="4558267" y="4177032"/>
            <a:ext cx="3466223" cy="2498261"/>
            <a:chOff x="-1" y="0"/>
            <a:chExt cx="4734962" cy="4164594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AB19FCD7-2BBF-5446-888B-39860CFCEEF9}"/>
                </a:ext>
              </a:extLst>
            </p:cNvPr>
            <p:cNvGrpSpPr/>
            <p:nvPr/>
          </p:nvGrpSpPr>
          <p:grpSpPr>
            <a:xfrm>
              <a:off x="-1" y="0"/>
              <a:ext cx="4734962" cy="4164594"/>
              <a:chOff x="-1" y="0"/>
              <a:chExt cx="4734962" cy="4164594"/>
            </a:xfrm>
          </p:grpSpPr>
          <p:pic>
            <p:nvPicPr>
              <p:cNvPr id="14" name="Image 13" descr="C:\Users\LENOVO\Downloads\MapChart_Map (1).png">
                <a:extLst>
                  <a:ext uri="{FF2B5EF4-FFF2-40B4-BE49-F238E27FC236}">
                    <a16:creationId xmlns:a16="http://schemas.microsoft.com/office/drawing/2014/main" id="{4B1800D2-666D-8641-B204-BF3FCE2DC188}"/>
                  </a:ext>
                </a:extLst>
              </p:cNvPr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322" b="12430"/>
              <a:stretch/>
            </p:blipFill>
            <p:spPr bwMode="auto">
              <a:xfrm>
                <a:off x="-1" y="0"/>
                <a:ext cx="4734962" cy="41645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C9EA3304-D2C5-1345-AE09-7910D97A9F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280658"/>
                <a:ext cx="316871" cy="316871"/>
              </a:xfrm>
              <a:prstGeom prst="rect">
                <a:avLst/>
              </a:prstGeom>
            </p:spPr>
          </p:pic>
        </p:grp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322B519F-6177-7646-888B-08E93D2ED8CA}"/>
                </a:ext>
              </a:extLst>
            </p:cNvPr>
            <p:cNvSpPr txBox="1"/>
            <p:nvPr/>
          </p:nvSpPr>
          <p:spPr>
            <a:xfrm>
              <a:off x="2503283" y="2410376"/>
              <a:ext cx="1528491" cy="3860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Tambacounda</a:t>
              </a:r>
              <a:endParaRPr lang="fr-FR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0047A07A-D4F7-5E44-A4D1-75967168D4FE}"/>
                </a:ext>
              </a:extLst>
            </p:cNvPr>
            <p:cNvSpPr txBox="1"/>
            <p:nvPr/>
          </p:nvSpPr>
          <p:spPr>
            <a:xfrm>
              <a:off x="3389200" y="3376142"/>
              <a:ext cx="1157300" cy="4536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Kedougou</a:t>
              </a:r>
              <a:endParaRPr lang="fr-FR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7C3E27D6-52D3-D54C-AA6E-A05BC5E21F8A}"/>
                </a:ext>
              </a:extLst>
            </p:cNvPr>
            <p:cNvSpPr txBox="1"/>
            <p:nvPr/>
          </p:nvSpPr>
          <p:spPr>
            <a:xfrm>
              <a:off x="2058191" y="3200444"/>
              <a:ext cx="887316" cy="4151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Kolda</a:t>
              </a:r>
              <a:endParaRPr lang="fr-FR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TextBox 3">
              <a:extLst>
                <a:ext uri="{FF2B5EF4-FFF2-40B4-BE49-F238E27FC236}">
                  <a16:creationId xmlns:a16="http://schemas.microsoft.com/office/drawing/2014/main" id="{BBFF1F83-1CEF-C84E-B570-9DD464B1D18F}"/>
                </a:ext>
              </a:extLst>
            </p:cNvPr>
            <p:cNvSpPr txBox="1"/>
            <p:nvPr/>
          </p:nvSpPr>
          <p:spPr>
            <a:xfrm>
              <a:off x="1486430" y="2199233"/>
              <a:ext cx="1016851" cy="47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Kaffrine</a:t>
              </a:r>
              <a:endParaRPr lang="fr-FR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30B201E0-27FE-394E-9549-987C28158FC9}"/>
                </a:ext>
              </a:extLst>
            </p:cNvPr>
            <p:cNvSpPr txBox="1"/>
            <p:nvPr/>
          </p:nvSpPr>
          <p:spPr>
            <a:xfrm rot="4063388">
              <a:off x="882716" y="2302798"/>
              <a:ext cx="754907" cy="4514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Kaolack</a:t>
              </a:r>
              <a:endParaRPr lang="fr-FR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44317"/>
            <a:ext cx="10515600" cy="750242"/>
          </a:xfrm>
        </p:spPr>
        <p:txBody>
          <a:bodyPr>
            <a:normAutofit/>
          </a:bodyPr>
          <a:lstStyle/>
          <a:p>
            <a:r>
              <a:rPr lang="fr-FR" sz="4000" dirty="0" err="1"/>
              <a:t>Methodology</a:t>
            </a:r>
            <a:r>
              <a:rPr lang="fr-FR" sz="4000" dirty="0"/>
              <a:t> </a:t>
            </a:r>
            <a:r>
              <a:rPr lang="fr-FR" sz="4000" dirty="0" err="1"/>
              <a:t>using</a:t>
            </a:r>
            <a:r>
              <a:rPr lang="fr-FR" sz="4000" dirty="0"/>
              <a:t> </a:t>
            </a:r>
            <a:r>
              <a:rPr lang="fr-FR" sz="4000" dirty="0" err="1"/>
              <a:t>ANCs</a:t>
            </a:r>
            <a:r>
              <a:rPr lang="fr-FR" sz="4000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073705"/>
            <a:ext cx="11101710" cy="564777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200" b="1" dirty="0"/>
              <a:t>Cross-</a:t>
            </a:r>
            <a:r>
              <a:rPr lang="fr-FR" sz="2200" b="1" dirty="0" err="1"/>
              <a:t>sectional</a:t>
            </a:r>
            <a:r>
              <a:rPr lang="fr-FR" sz="2200" b="1" dirty="0"/>
              <a:t> </a:t>
            </a:r>
            <a:r>
              <a:rPr lang="fr-FR" sz="2200" b="1" dirty="0" err="1"/>
              <a:t>surveys</a:t>
            </a:r>
            <a:r>
              <a:rPr lang="fr-FR" sz="2200" b="1" dirty="0"/>
              <a:t> in 2018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SMC zones (Tambacounda - </a:t>
            </a:r>
            <a:r>
              <a:rPr lang="fr-FR" sz="2200" dirty="0" err="1"/>
              <a:t>Velingara</a:t>
            </a:r>
            <a:r>
              <a:rPr lang="fr-FR" sz="2200" dirty="0"/>
              <a:t>): 4 </a:t>
            </a:r>
            <a:r>
              <a:rPr lang="fr-FR" sz="2200" dirty="0" err="1"/>
              <a:t>Health</a:t>
            </a:r>
            <a:r>
              <a:rPr lang="fr-FR" sz="2200" dirty="0"/>
              <a:t> </a:t>
            </a:r>
            <a:r>
              <a:rPr lang="fr-FR" sz="2200" dirty="0" err="1"/>
              <a:t>posts</a:t>
            </a:r>
            <a:endParaRPr lang="fr-FR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All women who came to ANC with a positive RDT</a:t>
            </a:r>
            <a:endParaRPr lang="fr-FR" sz="2200" dirty="0"/>
          </a:p>
          <a:p>
            <a:pPr marL="0" indent="0">
              <a:lnSpc>
                <a:spcPct val="150000"/>
              </a:lnSpc>
              <a:buNone/>
            </a:pPr>
            <a:r>
              <a:rPr lang="fr-FR" sz="2200" b="1" dirty="0"/>
              <a:t>Cross-</a:t>
            </a:r>
            <a:r>
              <a:rPr lang="fr-FR" sz="2200" b="1" dirty="0" err="1"/>
              <a:t>sectional</a:t>
            </a:r>
            <a:r>
              <a:rPr lang="fr-FR" sz="2200" b="1" dirty="0"/>
              <a:t> </a:t>
            </a:r>
            <a:r>
              <a:rPr lang="fr-FR" sz="2200" b="1" dirty="0" err="1"/>
              <a:t>surveys</a:t>
            </a:r>
            <a:r>
              <a:rPr lang="fr-FR" sz="2200" b="1" dirty="0"/>
              <a:t> in 2019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SMC zones ( Tambacounda </a:t>
            </a:r>
            <a:r>
              <a:rPr lang="fr-FR" sz="2200" dirty="0" err="1"/>
              <a:t>Velingara</a:t>
            </a:r>
            <a:r>
              <a:rPr lang="fr-FR" sz="2200" dirty="0"/>
              <a:t> Saraya Kédougou ): 8 </a:t>
            </a:r>
            <a:r>
              <a:rPr lang="fr-FR" sz="2200" dirty="0" err="1"/>
              <a:t>Health</a:t>
            </a:r>
            <a:r>
              <a:rPr lang="fr-FR" sz="2200" dirty="0"/>
              <a:t> </a:t>
            </a:r>
            <a:r>
              <a:rPr lang="fr-FR" sz="2200" dirty="0" err="1"/>
              <a:t>posts</a:t>
            </a:r>
            <a:endParaRPr lang="fr-FR" sz="2200" dirty="0"/>
          </a:p>
          <a:p>
            <a:pPr>
              <a:lnSpc>
                <a:spcPct val="150000"/>
              </a:lnSpc>
            </a:pPr>
            <a:r>
              <a:rPr lang="fr-FR" sz="2200" dirty="0"/>
              <a:t>Non SMC zones (Kaffrine - Ndoffane): 3 </a:t>
            </a:r>
            <a:r>
              <a:rPr lang="fr-FR" sz="2200" dirty="0" err="1"/>
              <a:t>Health</a:t>
            </a:r>
            <a:r>
              <a:rPr lang="fr-FR" sz="2200" dirty="0"/>
              <a:t> </a:t>
            </a:r>
            <a:r>
              <a:rPr lang="fr-FR" sz="2200" dirty="0" err="1"/>
              <a:t>posts</a:t>
            </a:r>
            <a:endParaRPr lang="fr-FR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All women who came to ANC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/>
              <a:t>Lab activities :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RTPCR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HRM</a:t>
            </a:r>
            <a:endParaRPr lang="fr-FR" sz="22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26" name="Picture 2" descr="Afficher l’image sour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003" y="841971"/>
            <a:ext cx="3559073" cy="253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C178-FEF4-45E8-B6E6-84788D054584}" type="slidenum">
              <a:rPr lang="fr-FR" smtClean="0"/>
              <a:t>3</a:t>
            </a:fld>
            <a:endParaRPr lang="fr-FR"/>
          </a:p>
        </p:txBody>
      </p:sp>
      <p:pic>
        <p:nvPicPr>
          <p:cNvPr id="5" name="Picture 2" descr="Afficher l’image sour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874" y="4599162"/>
            <a:ext cx="2566460" cy="165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7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29109"/>
          </a:xfrm>
        </p:spPr>
        <p:txBody>
          <a:bodyPr>
            <a:normAutofit/>
          </a:bodyPr>
          <a:lstStyle/>
          <a:p>
            <a:r>
              <a:rPr lang="en-US" sz="3600" dirty="0"/>
              <a:t>Distribution of parasite carriage in the study population</a:t>
            </a:r>
            <a:endParaRPr lang="fr-FR" sz="3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9063" y="1447564"/>
            <a:ext cx="5157787" cy="823912"/>
          </a:xfrm>
        </p:spPr>
        <p:txBody>
          <a:bodyPr/>
          <a:lstStyle/>
          <a:p>
            <a:r>
              <a:rPr lang="fr-FR" b="0" dirty="0"/>
              <a:t>A) </a:t>
            </a:r>
            <a:r>
              <a:rPr lang="fr-FR" b="0" dirty="0" err="1"/>
              <a:t>Depending</a:t>
            </a:r>
            <a:r>
              <a:rPr lang="fr-FR" b="0" dirty="0"/>
              <a:t> of </a:t>
            </a:r>
            <a:r>
              <a:rPr lang="fr-FR" b="0" dirty="0" err="1"/>
              <a:t>gravidity</a:t>
            </a:r>
            <a:r>
              <a:rPr lang="fr-FR" b="0" dirty="0"/>
              <a:t> and SP </a:t>
            </a:r>
            <a:r>
              <a:rPr lang="fr-FR" b="0" dirty="0" err="1"/>
              <a:t>intake</a:t>
            </a:r>
            <a:endParaRPr lang="fr-FR" b="0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7074808"/>
              </p:ext>
            </p:extLst>
          </p:nvPr>
        </p:nvGraphicFramePr>
        <p:xfrm>
          <a:off x="731146" y="2897107"/>
          <a:ext cx="5054019" cy="358517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84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921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Total</a:t>
                      </a:r>
                    </a:p>
                    <a:p>
                      <a:pPr algn="ctr"/>
                      <a:r>
                        <a:rPr lang="fr-FR" dirty="0"/>
                        <a:t>N=1049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PCR +</a:t>
                      </a:r>
                    </a:p>
                    <a:p>
                      <a:pPr algn="ctr"/>
                      <a:r>
                        <a:rPr lang="fr-FR" baseline="0" dirty="0"/>
                        <a:t> (%)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211">
                <a:tc>
                  <a:txBody>
                    <a:bodyPr/>
                    <a:lstStyle/>
                    <a:p>
                      <a:r>
                        <a:rPr lang="fr-FR" b="1" dirty="0" err="1"/>
                        <a:t>Primigravidae</a:t>
                      </a:r>
                      <a:endParaRPr lang="fr-FR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148 (62,71)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211">
                <a:tc>
                  <a:txBody>
                    <a:bodyPr/>
                    <a:lstStyle/>
                    <a:p>
                      <a:r>
                        <a:rPr lang="fr-FR" b="1" dirty="0" err="1"/>
                        <a:t>Multigravidae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451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(55,47)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211">
                <a:tc>
                  <a:txBody>
                    <a:bodyPr/>
                    <a:lstStyle/>
                    <a:p>
                      <a:r>
                        <a:rPr lang="fr-FR" b="1" dirty="0"/>
                        <a:t>SP</a:t>
                      </a:r>
                      <a:r>
                        <a:rPr lang="fr-FR" b="1" baseline="0" dirty="0"/>
                        <a:t> </a:t>
                      </a:r>
                      <a:r>
                        <a:rPr lang="fr-FR" b="1" dirty="0"/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270 (67,67)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330">
                <a:tc>
                  <a:txBody>
                    <a:bodyPr/>
                    <a:lstStyle/>
                    <a:p>
                      <a:r>
                        <a:rPr lang="fr-FR" b="1" dirty="0"/>
                        <a:t>SP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329 (50,61)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097588" y="1447564"/>
            <a:ext cx="5183188" cy="823912"/>
          </a:xfrm>
        </p:spPr>
        <p:txBody>
          <a:bodyPr/>
          <a:lstStyle/>
          <a:p>
            <a:r>
              <a:rPr lang="fr-FR" b="0" dirty="0"/>
              <a:t>B) </a:t>
            </a:r>
            <a:r>
              <a:rPr lang="fr-FR" b="0" dirty="0" err="1"/>
              <a:t>Depending</a:t>
            </a:r>
            <a:r>
              <a:rPr lang="fr-FR" b="0" dirty="0"/>
              <a:t> of zones and </a:t>
            </a:r>
            <a:r>
              <a:rPr lang="fr-FR" b="0" dirty="0" err="1"/>
              <a:t>year</a:t>
            </a:r>
            <a:endParaRPr lang="fr-FR" b="0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92447888"/>
              </p:ext>
            </p:extLst>
          </p:nvPr>
        </p:nvGraphicFramePr>
        <p:xfrm>
          <a:off x="6581870" y="2915216"/>
          <a:ext cx="5133316" cy="351274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83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5538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/>
                        <a:t>Year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Positive</a:t>
                      </a:r>
                    </a:p>
                    <a:p>
                      <a:pPr algn="ctr"/>
                      <a:r>
                        <a:rPr lang="fr-FR" dirty="0"/>
                        <a:t>Tests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SMC Zones (%)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Non SMC Zones (%)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018">
                <a:tc rowSpan="2"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2018</a:t>
                      </a:r>
                    </a:p>
                    <a:p>
                      <a:pPr algn="ctr"/>
                      <a:r>
                        <a:rPr lang="fr-FR" b="1" dirty="0"/>
                        <a:t>(N=172)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RDT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kern="1200" dirty="0"/>
                        <a:t>100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kern="1200" dirty="0"/>
                        <a:t>NA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018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/>
                        <a:t>PCR 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kern="1200" dirty="0"/>
                        <a:t>81,4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kern="1200" dirty="0"/>
                        <a:t>NA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018">
                <a:tc rowSpan="2"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2019</a:t>
                      </a:r>
                    </a:p>
                    <a:p>
                      <a:pPr algn="ctr"/>
                      <a:r>
                        <a:rPr lang="fr-FR" b="1" dirty="0"/>
                        <a:t>(N=878)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RDT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35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0,9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3152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PCR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63,4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23B3-22A9-46D4-B835-9B2F5BB18F5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5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/>
              <a:t>P. falciparum </a:t>
            </a:r>
            <a:r>
              <a:rPr lang="en-US" sz="3600" dirty="0"/>
              <a:t>dihydropteroate synthase (</a:t>
            </a:r>
            <a:r>
              <a:rPr lang="en-US" sz="3600" dirty="0" err="1"/>
              <a:t>Pfdhps</a:t>
            </a:r>
            <a:r>
              <a:rPr lang="en-US" sz="3600" dirty="0"/>
              <a:t>) genes between primigravidae and </a:t>
            </a:r>
            <a:r>
              <a:rPr lang="en-US" sz="3600" dirty="0" err="1"/>
              <a:t>multigravidae</a:t>
            </a:r>
            <a:endParaRPr lang="en-GB" sz="3600" dirty="0"/>
          </a:p>
        </p:txBody>
      </p:sp>
      <p:graphicFrame>
        <p:nvGraphicFramePr>
          <p:cNvPr id="7" name="Espace réservé du contenu 3">
            <a:extLst>
              <a:ext uri="{FF2B5EF4-FFF2-40B4-BE49-F238E27FC236}">
                <a16:creationId xmlns:a16="http://schemas.microsoft.com/office/drawing/2014/main" id="{B2DE094D-EE8A-C748-8944-8469FA47D2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842988"/>
              </p:ext>
            </p:extLst>
          </p:nvPr>
        </p:nvGraphicFramePr>
        <p:xfrm>
          <a:off x="838200" y="1825625"/>
          <a:ext cx="10515600" cy="453072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7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effectLst/>
                        </a:rPr>
                        <a:t> </a:t>
                      </a:r>
                      <a:r>
                        <a:rPr lang="fr-FR" sz="1800" b="1" dirty="0" err="1">
                          <a:effectLst/>
                        </a:rPr>
                        <a:t>Haplotype</a:t>
                      </a:r>
                      <a:endParaRPr lang="fr-F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err="1">
                          <a:effectLst/>
                        </a:rPr>
                        <a:t>Primigravidae</a:t>
                      </a:r>
                      <a:r>
                        <a:rPr lang="fr-FR" sz="1800" b="1" dirty="0">
                          <a:effectLst/>
                        </a:rPr>
                        <a:t> n (%)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N=148</a:t>
                      </a:r>
                      <a:endParaRPr lang="fr-FR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err="1">
                          <a:effectLst/>
                        </a:rPr>
                        <a:t>Multigravidae</a:t>
                      </a:r>
                      <a:r>
                        <a:rPr lang="fr-FR" sz="1800" b="1" dirty="0">
                          <a:effectLst/>
                        </a:rPr>
                        <a:t> n (%)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N=451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S436A-A437G</a:t>
                      </a: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+mn-lt"/>
                        </a:rPr>
                        <a:t>10 (6.76)</a:t>
                      </a:r>
                      <a:endParaRPr lang="fr-FR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+mn-lt"/>
                        </a:rPr>
                        <a:t>22 (4.88)</a:t>
                      </a:r>
                      <a:endParaRPr lang="fr-FR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S436A-A613S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+mn-lt"/>
                        </a:rPr>
                        <a:t>5 (3.38)</a:t>
                      </a:r>
                      <a:endParaRPr lang="fr-FR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+mn-lt"/>
                        </a:rPr>
                        <a:t>20 (4.43)</a:t>
                      </a:r>
                      <a:endParaRPr lang="fr-FR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S436A-A581G</a:t>
                      </a: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+mn-lt"/>
                        </a:rPr>
                        <a:t>2 (1.35)</a:t>
                      </a:r>
                      <a:endParaRPr lang="fr-FR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+mn-lt"/>
                        </a:rPr>
                        <a:t>10 (2.22)</a:t>
                      </a:r>
                      <a:endParaRPr lang="fr-FR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A437G-A613S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+mn-lt"/>
                        </a:rPr>
                        <a:t>3 (2.03)</a:t>
                      </a:r>
                      <a:endParaRPr lang="fr-FR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+mn-lt"/>
                        </a:rPr>
                        <a:t>6 (1.33)</a:t>
                      </a:r>
                      <a:endParaRPr lang="fr-FR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A581G-A613S</a:t>
                      </a: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+mn-lt"/>
                        </a:rPr>
                        <a:t>9 (6.08)</a:t>
                      </a:r>
                      <a:endParaRPr lang="fr-FR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+mn-lt"/>
                        </a:rPr>
                        <a:t>32 (7.10)</a:t>
                      </a:r>
                      <a:endParaRPr lang="fr-FR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S436A-A437G-A581G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+mn-lt"/>
                        </a:rPr>
                        <a:t>0</a:t>
                      </a:r>
                      <a:endParaRPr lang="fr-FR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+mn-lt"/>
                        </a:rPr>
                        <a:t>1 (0.22)</a:t>
                      </a:r>
                      <a:endParaRPr lang="fr-FR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S436A-A437G-A613S</a:t>
                      </a: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+mn-lt"/>
                        </a:rPr>
                        <a:t>5 (3.38)</a:t>
                      </a:r>
                      <a:endParaRPr lang="fr-FR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+mn-lt"/>
                        </a:rPr>
                        <a:t>14 (3.10)</a:t>
                      </a:r>
                      <a:endParaRPr lang="fr-FR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A437G-A581G-A613S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+mn-lt"/>
                        </a:rPr>
                        <a:t>4 (2.70)</a:t>
                      </a:r>
                      <a:endParaRPr lang="fr-FR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>
                          <a:effectLst/>
                          <a:latin typeface="+mn-lt"/>
                        </a:rPr>
                        <a:t>14 (3.10)</a:t>
                      </a:r>
                      <a:endParaRPr lang="fr-FR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C178-FEF4-45E8-B6E6-84788D05458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22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/>
              <a:t>P. falciparum</a:t>
            </a:r>
            <a:r>
              <a:rPr lang="en-US" sz="3600" dirty="0"/>
              <a:t> dihydrofolate reductase (</a:t>
            </a:r>
            <a:r>
              <a:rPr lang="en-US" sz="3600" dirty="0" err="1"/>
              <a:t>Pfdhfr</a:t>
            </a:r>
            <a:r>
              <a:rPr lang="en-US" sz="3600" dirty="0"/>
              <a:t>) genes between primigravidae and </a:t>
            </a:r>
            <a:r>
              <a:rPr lang="en-US" sz="3600" dirty="0" err="1"/>
              <a:t>multigravidae</a:t>
            </a:r>
            <a:endParaRPr lang="fr-FR" sz="3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3C178-FEF4-45E8-B6E6-84788D054584}" type="slidenum">
              <a:rPr lang="fr-FR" smtClean="0"/>
              <a:t>6</a:t>
            </a:fld>
            <a:endParaRPr lang="fr-FR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B199C9B1-A776-2E49-B691-91DB03F8F8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25690"/>
              </p:ext>
            </p:extLst>
          </p:nvPr>
        </p:nvGraphicFramePr>
        <p:xfrm>
          <a:off x="1592580" y="1939925"/>
          <a:ext cx="8820150" cy="415226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4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5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4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81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>
                          <a:solidFill>
                            <a:schemeClr val="tx1"/>
                          </a:solidFill>
                          <a:effectLst/>
                        </a:rPr>
                        <a:t>Haplotype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solidFill>
                            <a:schemeClr val="tx1"/>
                          </a:solidFill>
                          <a:effectLst/>
                        </a:rPr>
                        <a:t>Prmigravidae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n (%)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N=148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solidFill>
                            <a:schemeClr val="tx1"/>
                          </a:solidFill>
                          <a:effectLst/>
                        </a:rPr>
                        <a:t>Multigravidae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n (%)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N=451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N51I-C59R</a:t>
                      </a: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103 (69.59%)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292 (64.75%)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S108N-I164L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1 (0.22%)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51I-C59R-S108N</a:t>
                      </a: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6 (1.33%)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N51I-C59R-I164L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13 (8.78%)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30 (6.65%)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29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9775" y="374179"/>
            <a:ext cx="10921088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Evaluation of changes in </a:t>
            </a:r>
            <a:r>
              <a:rPr lang="en-US" sz="3600" i="1" dirty="0"/>
              <a:t>P. falciparum </a:t>
            </a:r>
            <a:r>
              <a:rPr lang="en-US" sz="3600" dirty="0"/>
              <a:t>multidrug resistance gene (Pfmdr1)</a:t>
            </a:r>
            <a:endParaRPr lang="fr-FR" sz="36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67772" y="2145670"/>
            <a:ext cx="5157787" cy="368457"/>
          </a:xfrm>
        </p:spPr>
        <p:txBody>
          <a:bodyPr>
            <a:normAutofit/>
          </a:bodyPr>
          <a:lstStyle/>
          <a:p>
            <a:r>
              <a:rPr lang="fr-FR" sz="2000" dirty="0"/>
              <a:t>A= </a:t>
            </a:r>
            <a:r>
              <a:rPr lang="en-US" sz="2000" dirty="0"/>
              <a:t>between primigravidae and </a:t>
            </a:r>
            <a:r>
              <a:rPr lang="en-US" sz="2000" dirty="0" err="1"/>
              <a:t>multigravidae</a:t>
            </a:r>
            <a:r>
              <a:rPr lang="en-US" sz="2000" dirty="0"/>
              <a:t> </a:t>
            </a:r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54775" y="2100402"/>
            <a:ext cx="4800600" cy="413725"/>
          </a:xfrm>
        </p:spPr>
        <p:txBody>
          <a:bodyPr>
            <a:normAutofit/>
          </a:bodyPr>
          <a:lstStyle/>
          <a:p>
            <a:r>
              <a:rPr lang="fr-FR" sz="2000" dirty="0"/>
              <a:t>B=</a:t>
            </a:r>
            <a:r>
              <a:rPr lang="en-US" sz="2000" dirty="0"/>
              <a:t> depending on SP intake</a:t>
            </a:r>
            <a:endParaRPr lang="fr-FR" sz="2000" dirty="0"/>
          </a:p>
        </p:txBody>
      </p:sp>
      <p:graphicFrame>
        <p:nvGraphicFramePr>
          <p:cNvPr id="13" name="Espace réservé du contenu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06465551"/>
              </p:ext>
            </p:extLst>
          </p:nvPr>
        </p:nvGraphicFramePr>
        <p:xfrm>
          <a:off x="6326108" y="2747425"/>
          <a:ext cx="4238832" cy="387488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59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9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044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>
                          <a:effectLst/>
                        </a:rPr>
                        <a:t>Haplotype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SP-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effectLst/>
                        </a:rPr>
                        <a:t>N=270</a:t>
                      </a:r>
                      <a:endParaRPr lang="fr-F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948" marR="29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SP+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N=329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8" marR="299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effectLst/>
                        </a:rPr>
                        <a:t>p-value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948" marR="2994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2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YYND</a:t>
                      </a:r>
                      <a:endParaRPr lang="fr-F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31 (20.95)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40 (8.87)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0.4236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2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NFND</a:t>
                      </a:r>
                      <a:endParaRPr lang="fr-FR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75 (16.63)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16 (10.81)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2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YFND</a:t>
                      </a:r>
                      <a:endParaRPr lang="fr-F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 (1.35)</a:t>
                      </a:r>
                      <a:endParaRPr lang="fr-F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20 (5.10)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0.0198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7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YYDD</a:t>
                      </a:r>
                      <a:endParaRPr lang="fr-F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6 (4.05)</a:t>
                      </a:r>
                      <a:endParaRPr lang="fr-F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23 (4.84)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Espace réservé du contenu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6350539"/>
              </p:ext>
            </p:extLst>
          </p:nvPr>
        </p:nvGraphicFramePr>
        <p:xfrm>
          <a:off x="615634" y="2697504"/>
          <a:ext cx="4676457" cy="387488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58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8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>
                          <a:effectLst/>
                        </a:rPr>
                        <a:t>Haplotype</a:t>
                      </a:r>
                      <a:endParaRPr lang="fr-FR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Primi</a:t>
                      </a:r>
                      <a:r>
                        <a:rPr lang="fr-FR" sz="1600" baseline="0" dirty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</a:rPr>
                        <a:t>(%)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N=148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Multi (%)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N=451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YYND</a:t>
                      </a:r>
                      <a:endParaRPr lang="fr-FR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31 (20.95)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40 (8.87)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NFND</a:t>
                      </a:r>
                      <a:endParaRPr lang="fr-FR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75 (16.63)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16 (10.81)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YFND</a:t>
                      </a:r>
                      <a:endParaRPr lang="fr-F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 (1.35)</a:t>
                      </a:r>
                      <a:endParaRPr lang="fr-F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20 (5.10)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YYDD</a:t>
                      </a:r>
                      <a:endParaRPr lang="fr-FR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6 (4.05)</a:t>
                      </a:r>
                      <a:endParaRPr lang="fr-FR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23 (4.84)</a:t>
                      </a:r>
                      <a:endParaRPr lang="fr-FR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23B3-22A9-46D4-B835-9B2F5BB18F5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567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11216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/>
              <a:t>Conclusion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36779"/>
            <a:ext cx="10515600" cy="46401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400" dirty="0" err="1"/>
              <a:t>Although</a:t>
            </a:r>
            <a:r>
              <a:rPr lang="fr-FR" sz="2400" dirty="0"/>
              <a:t> high use of </a:t>
            </a:r>
            <a:r>
              <a:rPr lang="fr-FR" sz="2400" dirty="0" err="1"/>
              <a:t>IPTp</a:t>
            </a:r>
            <a:r>
              <a:rPr lang="fr-FR" sz="2400" dirty="0"/>
              <a:t> &amp; SMC </a:t>
            </a:r>
            <a:r>
              <a:rPr lang="fr-FR" sz="2400" dirty="0" err="1"/>
              <a:t>drugs</a:t>
            </a:r>
            <a:r>
              <a:rPr lang="fr-FR" sz="2400" dirty="0"/>
              <a:t> : SP AQ </a:t>
            </a:r>
            <a:r>
              <a:rPr lang="fr-FR" sz="2400" dirty="0" err="1"/>
              <a:t>still</a:t>
            </a:r>
            <a:r>
              <a:rPr lang="fr-FR" sz="2400" dirty="0"/>
              <a:t> effective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Absence of the mutation K540E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Absence of the quintuple mutation</a:t>
            </a:r>
            <a:endParaRPr lang="fr-FR" dirty="0"/>
          </a:p>
          <a:p>
            <a:pPr lvl="1">
              <a:lnSpc>
                <a:spcPct val="150000"/>
              </a:lnSpc>
            </a:pP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prevalence</a:t>
            </a:r>
            <a:r>
              <a:rPr lang="fr-FR" dirty="0"/>
              <a:t> of I164L mutation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Regular monitoring </a:t>
            </a:r>
            <a:r>
              <a:rPr lang="fr-FR" sz="2400" dirty="0" err="1"/>
              <a:t>is</a:t>
            </a:r>
            <a:r>
              <a:rPr lang="fr-FR" sz="2400" dirty="0"/>
              <a:t> essential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Monitoring can be done during ANCs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Restrict to women for their first ANC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23B3-22A9-46D4-B835-9B2F5BB18F50}" type="slidenum">
              <a:rPr lang="fr-FR" smtClean="0"/>
              <a:t>8</a:t>
            </a:fld>
            <a:endParaRPr lang="fr-FR"/>
          </a:p>
        </p:txBody>
      </p:sp>
      <p:pic>
        <p:nvPicPr>
          <p:cNvPr id="6" name="Picture 2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618" y="3476729"/>
            <a:ext cx="3091949" cy="231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82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/>
          <p:cNvSpPr txBox="1">
            <a:spLocks/>
          </p:cNvSpPr>
          <p:nvPr/>
        </p:nvSpPr>
        <p:spPr>
          <a:xfrm>
            <a:off x="473242" y="5269421"/>
            <a:ext cx="6821227" cy="69715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</a:t>
            </a:r>
            <a:r>
              <a:rPr lang="fr-FR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r-FR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</a:t>
            </a:r>
            <a:r>
              <a:rPr lang="fr-FR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Picture 2" descr="Afficher l’image sour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2" y="3253339"/>
            <a:ext cx="3232008" cy="6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fficher l’image sour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864" y="2528862"/>
            <a:ext cx="2929128" cy="186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22" y="731548"/>
            <a:ext cx="2412589" cy="1041508"/>
          </a:xfrm>
          <a:prstGeom prst="rect">
            <a:avLst/>
          </a:prstGeom>
        </p:spPr>
      </p:pic>
      <p:pic>
        <p:nvPicPr>
          <p:cNvPr id="7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974" y="3001280"/>
            <a:ext cx="1420847" cy="1196883"/>
          </a:xfrm>
          <a:prstGeom prst="rect">
            <a:avLst/>
          </a:prstGeom>
          <a:noFill/>
        </p:spPr>
      </p:pic>
      <p:pic>
        <p:nvPicPr>
          <p:cNvPr id="8" name="Image 7" descr="Résultat de recherche d'images pour &quot;université cheikh anta diop&quot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19894" y="731548"/>
            <a:ext cx="1225898" cy="104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582" y="610147"/>
            <a:ext cx="1420847" cy="1359277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23B3-22A9-46D4-B835-9B2F5BB18F5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1018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3876</TotalTime>
  <Words>885</Words>
  <Application>Microsoft Macintosh PowerPoint</Application>
  <PresentationFormat>Grand écran</PresentationFormat>
  <Paragraphs>251</Paragraphs>
  <Slides>12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Thème Office</vt:lpstr>
      <vt:lpstr>Monitoring Seasonal Malaria Chemoprevention and Intermittent Prevention Treatment in pregnant women efficacy through Ante Natal Clinics in South-east Senegal </vt:lpstr>
      <vt:lpstr>Introduction</vt:lpstr>
      <vt:lpstr>Methodology using ANCs </vt:lpstr>
      <vt:lpstr>Distribution of parasite carriage in the study population</vt:lpstr>
      <vt:lpstr>P. falciparum dihydropteroate synthase (Pfdhps) genes between primigravidae and multigravidae</vt:lpstr>
      <vt:lpstr>P. falciparum dihydrofolate reductase (Pfdhfr) genes between primigravidae and multigravidae</vt:lpstr>
      <vt:lpstr>Evaluation of changes in P. falciparum multidrug resistance gene (Pfmdr1)</vt:lpstr>
      <vt:lpstr>Conclusion </vt:lpstr>
      <vt:lpstr>Présentation PowerPoint</vt:lpstr>
      <vt:lpstr>Extra slides</vt:lpstr>
      <vt:lpstr>Evaluation of changes in P. falciparum dihydropteroate synthase (Pfdhps) depending on SP intake </vt:lpstr>
      <vt:lpstr>Evaluation of changes in P. falciparum  dihydrofolate reductase (Pfdhfr ) depending on SP intake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Compte Microsoft</dc:creator>
  <cp:lastModifiedBy>Jean Louis Abdourahim Ndiaye</cp:lastModifiedBy>
  <cp:revision>33</cp:revision>
  <dcterms:created xsi:type="dcterms:W3CDTF">2022-02-22T10:30:13Z</dcterms:created>
  <dcterms:modified xsi:type="dcterms:W3CDTF">2022-03-02T11:04:28Z</dcterms:modified>
</cp:coreProperties>
</file>