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0" r:id="rId4"/>
    <p:sldId id="321" r:id="rId5"/>
    <p:sldId id="322" r:id="rId6"/>
    <p:sldId id="261" r:id="rId7"/>
    <p:sldId id="278" r:id="rId8"/>
    <p:sldId id="310" r:id="rId9"/>
    <p:sldId id="320" r:id="rId10"/>
    <p:sldId id="317" r:id="rId11"/>
    <p:sldId id="318" r:id="rId12"/>
    <p:sldId id="324" r:id="rId13"/>
    <p:sldId id="325" r:id="rId14"/>
    <p:sldId id="326" r:id="rId15"/>
    <p:sldId id="327" r:id="rId16"/>
    <p:sldId id="328" r:id="rId17"/>
    <p:sldId id="329" r:id="rId18"/>
    <p:sldId id="323" r:id="rId19"/>
    <p:sldId id="264" r:id="rId20"/>
    <p:sldId id="266" r:id="rId21"/>
    <p:sldId id="312" r:id="rId22"/>
    <p:sldId id="313" r:id="rId23"/>
    <p:sldId id="267" r:id="rId24"/>
    <p:sldId id="268" r:id="rId25"/>
    <p:sldId id="269" r:id="rId26"/>
    <p:sldId id="311" r:id="rId27"/>
    <p:sldId id="271" r:id="rId28"/>
    <p:sldId id="272" r:id="rId29"/>
    <p:sldId id="273" r:id="rId30"/>
    <p:sldId id="315" r:id="rId31"/>
    <p:sldId id="316" r:id="rId32"/>
    <p:sldId id="306" r:id="rId33"/>
    <p:sldId id="307" r:id="rId34"/>
    <p:sldId id="275" r:id="rId35"/>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e Microsoft" initials="CM" lastIdx="1" clrIdx="0">
    <p:extLst>
      <p:ext uri="{19B8F6BF-5375-455C-9EA6-DF929625EA0E}">
        <p15:presenceInfo xmlns:p15="http://schemas.microsoft.com/office/powerpoint/2012/main" userId="a0d0776cc754b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94694"/>
  </p:normalViewPr>
  <p:slideViewPr>
    <p:cSldViewPr>
      <p:cViewPr varScale="1">
        <p:scale>
          <a:sx n="73" d="100"/>
          <a:sy n="73" d="100"/>
        </p:scale>
        <p:origin x="49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Marie Tchouatieu" userId="d538aaad-2311-443c-9d41-ce265c3facdb" providerId="ADAL" clId="{296CE154-268B-4083-BF36-139663F06162}"/>
    <pc:docChg chg="modSld">
      <pc:chgData name="Andre Marie Tchouatieu" userId="d538aaad-2311-443c-9d41-ce265c3facdb" providerId="ADAL" clId="{296CE154-268B-4083-BF36-139663F06162}" dt="2022-03-01T14:06:57.001" v="0" actId="729"/>
      <pc:docMkLst>
        <pc:docMk/>
      </pc:docMkLst>
      <pc:sldChg chg="mod modShow">
        <pc:chgData name="Andre Marie Tchouatieu" userId="d538aaad-2311-443c-9d41-ce265c3facdb" providerId="ADAL" clId="{296CE154-268B-4083-BF36-139663F06162}" dt="2022-03-01T14:06:57.001" v="0" actId="729"/>
        <pc:sldMkLst>
          <pc:docMk/>
          <pc:sldMk cId="0" sldId="258"/>
        </pc:sldMkLst>
      </pc:sldChg>
      <pc:sldChg chg="mod modShow">
        <pc:chgData name="Andre Marie Tchouatieu" userId="d538aaad-2311-443c-9d41-ce265c3facdb" providerId="ADAL" clId="{296CE154-268B-4083-BF36-139663F06162}" dt="2022-03-01T14:06:57.001" v="0" actId="729"/>
        <pc:sldMkLst>
          <pc:docMk/>
          <pc:sldMk cId="0" sldId="260"/>
        </pc:sldMkLst>
      </pc:sldChg>
      <pc:sldChg chg="mod modShow">
        <pc:chgData name="Andre Marie Tchouatieu" userId="d538aaad-2311-443c-9d41-ce265c3facdb" providerId="ADAL" clId="{296CE154-268B-4083-BF36-139663F06162}" dt="2022-03-01T14:06:57.001" v="0" actId="729"/>
        <pc:sldMkLst>
          <pc:docMk/>
          <pc:sldMk cId="0" sldId="261"/>
        </pc:sldMkLst>
      </pc:sldChg>
      <pc:sldChg chg="mod modShow">
        <pc:chgData name="Andre Marie Tchouatieu" userId="d538aaad-2311-443c-9d41-ce265c3facdb" providerId="ADAL" clId="{296CE154-268B-4083-BF36-139663F06162}" dt="2022-03-01T14:06:57.001" v="0" actId="729"/>
        <pc:sldMkLst>
          <pc:docMk/>
          <pc:sldMk cId="0" sldId="264"/>
        </pc:sldMkLst>
      </pc:sldChg>
      <pc:sldChg chg="mod modShow">
        <pc:chgData name="Andre Marie Tchouatieu" userId="d538aaad-2311-443c-9d41-ce265c3facdb" providerId="ADAL" clId="{296CE154-268B-4083-BF36-139663F06162}" dt="2022-03-01T14:06:57.001" v="0" actId="729"/>
        <pc:sldMkLst>
          <pc:docMk/>
          <pc:sldMk cId="0" sldId="266"/>
        </pc:sldMkLst>
      </pc:sldChg>
      <pc:sldChg chg="mod modShow">
        <pc:chgData name="Andre Marie Tchouatieu" userId="d538aaad-2311-443c-9d41-ce265c3facdb" providerId="ADAL" clId="{296CE154-268B-4083-BF36-139663F06162}" dt="2022-03-01T14:06:57.001" v="0" actId="729"/>
        <pc:sldMkLst>
          <pc:docMk/>
          <pc:sldMk cId="0" sldId="267"/>
        </pc:sldMkLst>
      </pc:sldChg>
      <pc:sldChg chg="mod modShow">
        <pc:chgData name="Andre Marie Tchouatieu" userId="d538aaad-2311-443c-9d41-ce265c3facdb" providerId="ADAL" clId="{296CE154-268B-4083-BF36-139663F06162}" dt="2022-03-01T14:06:57.001" v="0" actId="729"/>
        <pc:sldMkLst>
          <pc:docMk/>
          <pc:sldMk cId="0" sldId="268"/>
        </pc:sldMkLst>
      </pc:sldChg>
      <pc:sldChg chg="mod modShow">
        <pc:chgData name="Andre Marie Tchouatieu" userId="d538aaad-2311-443c-9d41-ce265c3facdb" providerId="ADAL" clId="{296CE154-268B-4083-BF36-139663F06162}" dt="2022-03-01T14:06:57.001" v="0" actId="729"/>
        <pc:sldMkLst>
          <pc:docMk/>
          <pc:sldMk cId="0" sldId="269"/>
        </pc:sldMkLst>
      </pc:sldChg>
      <pc:sldChg chg="mod modShow">
        <pc:chgData name="Andre Marie Tchouatieu" userId="d538aaad-2311-443c-9d41-ce265c3facdb" providerId="ADAL" clId="{296CE154-268B-4083-BF36-139663F06162}" dt="2022-03-01T14:06:57.001" v="0" actId="729"/>
        <pc:sldMkLst>
          <pc:docMk/>
          <pc:sldMk cId="0" sldId="271"/>
        </pc:sldMkLst>
      </pc:sldChg>
      <pc:sldChg chg="mod modShow">
        <pc:chgData name="Andre Marie Tchouatieu" userId="d538aaad-2311-443c-9d41-ce265c3facdb" providerId="ADAL" clId="{296CE154-268B-4083-BF36-139663F06162}" dt="2022-03-01T14:06:57.001" v="0" actId="729"/>
        <pc:sldMkLst>
          <pc:docMk/>
          <pc:sldMk cId="0" sldId="272"/>
        </pc:sldMkLst>
      </pc:sldChg>
      <pc:sldChg chg="mod modShow">
        <pc:chgData name="Andre Marie Tchouatieu" userId="d538aaad-2311-443c-9d41-ce265c3facdb" providerId="ADAL" clId="{296CE154-268B-4083-BF36-139663F06162}" dt="2022-03-01T14:06:57.001" v="0" actId="729"/>
        <pc:sldMkLst>
          <pc:docMk/>
          <pc:sldMk cId="0" sldId="273"/>
        </pc:sldMkLst>
      </pc:sldChg>
      <pc:sldChg chg="mod modShow">
        <pc:chgData name="Andre Marie Tchouatieu" userId="d538aaad-2311-443c-9d41-ce265c3facdb" providerId="ADAL" clId="{296CE154-268B-4083-BF36-139663F06162}" dt="2022-03-01T14:06:57.001" v="0" actId="729"/>
        <pc:sldMkLst>
          <pc:docMk/>
          <pc:sldMk cId="2434044739" sldId="278"/>
        </pc:sldMkLst>
      </pc:sldChg>
      <pc:sldChg chg="mod modShow">
        <pc:chgData name="Andre Marie Tchouatieu" userId="d538aaad-2311-443c-9d41-ce265c3facdb" providerId="ADAL" clId="{296CE154-268B-4083-BF36-139663F06162}" dt="2022-03-01T14:06:57.001" v="0" actId="729"/>
        <pc:sldMkLst>
          <pc:docMk/>
          <pc:sldMk cId="1126793782" sldId="310"/>
        </pc:sldMkLst>
      </pc:sldChg>
      <pc:sldChg chg="mod modShow">
        <pc:chgData name="Andre Marie Tchouatieu" userId="d538aaad-2311-443c-9d41-ce265c3facdb" providerId="ADAL" clId="{296CE154-268B-4083-BF36-139663F06162}" dt="2022-03-01T14:06:57.001" v="0" actId="729"/>
        <pc:sldMkLst>
          <pc:docMk/>
          <pc:sldMk cId="1208033303" sldId="311"/>
        </pc:sldMkLst>
      </pc:sldChg>
      <pc:sldChg chg="mod modShow">
        <pc:chgData name="Andre Marie Tchouatieu" userId="d538aaad-2311-443c-9d41-ce265c3facdb" providerId="ADAL" clId="{296CE154-268B-4083-BF36-139663F06162}" dt="2022-03-01T14:06:57.001" v="0" actId="729"/>
        <pc:sldMkLst>
          <pc:docMk/>
          <pc:sldMk cId="1247308716" sldId="312"/>
        </pc:sldMkLst>
      </pc:sldChg>
      <pc:sldChg chg="mod modShow">
        <pc:chgData name="Andre Marie Tchouatieu" userId="d538aaad-2311-443c-9d41-ce265c3facdb" providerId="ADAL" clId="{296CE154-268B-4083-BF36-139663F06162}" dt="2022-03-01T14:06:57.001" v="0" actId="729"/>
        <pc:sldMkLst>
          <pc:docMk/>
          <pc:sldMk cId="3085673942" sldId="313"/>
        </pc:sldMkLst>
      </pc:sldChg>
      <pc:sldChg chg="mod modShow">
        <pc:chgData name="Andre Marie Tchouatieu" userId="d538aaad-2311-443c-9d41-ce265c3facdb" providerId="ADAL" clId="{296CE154-268B-4083-BF36-139663F06162}" dt="2022-03-01T14:06:57.001" v="0" actId="729"/>
        <pc:sldMkLst>
          <pc:docMk/>
          <pc:sldMk cId="501555530" sldId="315"/>
        </pc:sldMkLst>
      </pc:sldChg>
      <pc:sldChg chg="mod modShow">
        <pc:chgData name="Andre Marie Tchouatieu" userId="d538aaad-2311-443c-9d41-ce265c3facdb" providerId="ADAL" clId="{296CE154-268B-4083-BF36-139663F06162}" dt="2022-03-01T14:06:57.001" v="0" actId="729"/>
        <pc:sldMkLst>
          <pc:docMk/>
          <pc:sldMk cId="360610920" sldId="316"/>
        </pc:sldMkLst>
      </pc:sldChg>
      <pc:sldChg chg="mod modShow">
        <pc:chgData name="Andre Marie Tchouatieu" userId="d538aaad-2311-443c-9d41-ce265c3facdb" providerId="ADAL" clId="{296CE154-268B-4083-BF36-139663F06162}" dt="2022-03-01T14:06:57.001" v="0" actId="729"/>
        <pc:sldMkLst>
          <pc:docMk/>
          <pc:sldMk cId="2176673242" sldId="317"/>
        </pc:sldMkLst>
      </pc:sldChg>
      <pc:sldChg chg="mod modShow">
        <pc:chgData name="Andre Marie Tchouatieu" userId="d538aaad-2311-443c-9d41-ce265c3facdb" providerId="ADAL" clId="{296CE154-268B-4083-BF36-139663F06162}" dt="2022-03-01T14:06:57.001" v="0" actId="729"/>
        <pc:sldMkLst>
          <pc:docMk/>
          <pc:sldMk cId="2296907263" sldId="318"/>
        </pc:sldMkLst>
      </pc:sldChg>
      <pc:sldChg chg="mod modShow">
        <pc:chgData name="Andre Marie Tchouatieu" userId="d538aaad-2311-443c-9d41-ce265c3facdb" providerId="ADAL" clId="{296CE154-268B-4083-BF36-139663F06162}" dt="2022-03-01T14:06:57.001" v="0" actId="729"/>
        <pc:sldMkLst>
          <pc:docMk/>
          <pc:sldMk cId="3921723291" sldId="320"/>
        </pc:sldMkLst>
      </pc:sldChg>
      <pc:sldChg chg="mod modShow">
        <pc:chgData name="Andre Marie Tchouatieu" userId="d538aaad-2311-443c-9d41-ce265c3facdb" providerId="ADAL" clId="{296CE154-268B-4083-BF36-139663F06162}" dt="2022-03-01T14:06:57.001" v="0" actId="729"/>
        <pc:sldMkLst>
          <pc:docMk/>
          <pc:sldMk cId="4294623197" sldId="321"/>
        </pc:sldMkLst>
      </pc:sldChg>
      <pc:sldChg chg="mod modShow">
        <pc:chgData name="Andre Marie Tchouatieu" userId="d538aaad-2311-443c-9d41-ce265c3facdb" providerId="ADAL" clId="{296CE154-268B-4083-BF36-139663F06162}" dt="2022-03-01T14:06:57.001" v="0" actId="729"/>
        <pc:sldMkLst>
          <pc:docMk/>
          <pc:sldMk cId="2099763641" sldId="322"/>
        </pc:sldMkLst>
      </pc:sldChg>
      <pc:sldChg chg="mod modShow">
        <pc:chgData name="Andre Marie Tchouatieu" userId="d538aaad-2311-443c-9d41-ce265c3facdb" providerId="ADAL" clId="{296CE154-268B-4083-BF36-139663F06162}" dt="2022-03-01T14:06:57.001" v="0" actId="729"/>
        <pc:sldMkLst>
          <pc:docMk/>
          <pc:sldMk cId="0" sldId="323"/>
        </pc:sldMkLst>
      </pc:sldChg>
      <pc:sldChg chg="mod modShow">
        <pc:chgData name="Andre Marie Tchouatieu" userId="d538aaad-2311-443c-9d41-ce265c3facdb" providerId="ADAL" clId="{296CE154-268B-4083-BF36-139663F06162}" dt="2022-03-01T14:06:57.001" v="0" actId="729"/>
        <pc:sldMkLst>
          <pc:docMk/>
          <pc:sldMk cId="3682732360" sldId="324"/>
        </pc:sldMkLst>
      </pc:sldChg>
      <pc:sldChg chg="mod modShow">
        <pc:chgData name="Andre Marie Tchouatieu" userId="d538aaad-2311-443c-9d41-ce265c3facdb" providerId="ADAL" clId="{296CE154-268B-4083-BF36-139663F06162}" dt="2022-03-01T14:06:57.001" v="0" actId="729"/>
        <pc:sldMkLst>
          <pc:docMk/>
          <pc:sldMk cId="741876414" sldId="325"/>
        </pc:sldMkLst>
      </pc:sldChg>
      <pc:sldChg chg="mod modShow">
        <pc:chgData name="Andre Marie Tchouatieu" userId="d538aaad-2311-443c-9d41-ce265c3facdb" providerId="ADAL" clId="{296CE154-268B-4083-BF36-139663F06162}" dt="2022-03-01T14:06:57.001" v="0" actId="729"/>
        <pc:sldMkLst>
          <pc:docMk/>
          <pc:sldMk cId="3094883287" sldId="326"/>
        </pc:sldMkLst>
      </pc:sldChg>
      <pc:sldChg chg="mod modShow">
        <pc:chgData name="Andre Marie Tchouatieu" userId="d538aaad-2311-443c-9d41-ce265c3facdb" providerId="ADAL" clId="{296CE154-268B-4083-BF36-139663F06162}" dt="2022-03-01T14:06:57.001" v="0" actId="729"/>
        <pc:sldMkLst>
          <pc:docMk/>
          <pc:sldMk cId="3438799491" sldId="327"/>
        </pc:sldMkLst>
      </pc:sldChg>
      <pc:sldChg chg="mod modShow">
        <pc:chgData name="Andre Marie Tchouatieu" userId="d538aaad-2311-443c-9d41-ce265c3facdb" providerId="ADAL" clId="{296CE154-268B-4083-BF36-139663F06162}" dt="2022-03-01T14:06:57.001" v="0" actId="729"/>
        <pc:sldMkLst>
          <pc:docMk/>
          <pc:sldMk cId="2814527111" sldId="328"/>
        </pc:sldMkLst>
      </pc:sldChg>
      <pc:sldChg chg="mod modShow">
        <pc:chgData name="Andre Marie Tchouatieu" userId="d538aaad-2311-443c-9d41-ce265c3facdb" providerId="ADAL" clId="{296CE154-268B-4083-BF36-139663F06162}" dt="2022-03-01T14:06:57.001" v="0" actId="729"/>
        <pc:sldMkLst>
          <pc:docMk/>
          <pc:sldMk cId="4208779710" sldId="3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rsorg-my.sharepoint.com/personal/elijah_egwu_crs_org/Documents/Benin%20Digitization%20Project/SMC%202021/SMC%202021%20DATA%20VALIDATION%20P4/SHARED%20FOLDER/Template%20mod&#232;le%20de%20donn&#233;es%20final%20Benin%20CPS%202021%20apur&#233;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Cycle </a:t>
            </a:r>
            <a:r>
              <a:rPr lang="en-US" sz="2400" b="1" err="1"/>
              <a:t>Complet</a:t>
            </a:r>
            <a:endParaRPr lang="en-US" sz="24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GRAPHES!$AL$3</c:f>
              <c:strCache>
                <c:ptCount val="1"/>
                <c:pt idx="0">
                  <c:v>Cycle Complet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GRAPHES!$A$4:$A$9</c:f>
              <c:strCache>
                <c:ptCount val="6"/>
                <c:pt idx="0">
                  <c:v>ZS_BANIKOARA</c:v>
                </c:pt>
                <c:pt idx="1">
                  <c:v>ZS_KGS</c:v>
                </c:pt>
                <c:pt idx="2">
                  <c:v>ZS_MK</c:v>
                </c:pt>
                <c:pt idx="3">
                  <c:v>ZS_2KP</c:v>
                </c:pt>
                <c:pt idx="4">
                  <c:v>ZS_NBT</c:v>
                </c:pt>
                <c:pt idx="5">
                  <c:v>ZS_TMC</c:v>
                </c:pt>
              </c:strCache>
            </c:strRef>
          </c:cat>
          <c:val>
            <c:numRef>
              <c:f>GRAPHES!$AL$4:$AL$9</c:f>
              <c:numCache>
                <c:formatCode>0.00%</c:formatCode>
                <c:ptCount val="6"/>
                <c:pt idx="0">
                  <c:v>0.48428248710969862</c:v>
                </c:pt>
                <c:pt idx="1">
                  <c:v>0.45875293486911134</c:v>
                </c:pt>
                <c:pt idx="2">
                  <c:v>0.35794659418267794</c:v>
                </c:pt>
                <c:pt idx="3">
                  <c:v>0.45454891351768045</c:v>
                </c:pt>
                <c:pt idx="4">
                  <c:v>0.5199249987125959</c:v>
                </c:pt>
                <c:pt idx="5">
                  <c:v>0.54355523740227851</c:v>
                </c:pt>
              </c:numCache>
            </c:numRef>
          </c:val>
          <c:extLst>
            <c:ext xmlns:c16="http://schemas.microsoft.com/office/drawing/2014/chart" uri="{C3380CC4-5D6E-409C-BE32-E72D297353CC}">
              <c16:uniqueId val="{00000000-C41D-4644-BB3C-EDCCD783E0CB}"/>
            </c:ext>
          </c:extLst>
        </c:ser>
        <c:dLbls>
          <c:dLblPos val="outEnd"/>
          <c:showLegendKey val="0"/>
          <c:showVal val="1"/>
          <c:showCatName val="0"/>
          <c:showSerName val="0"/>
          <c:showPercent val="0"/>
          <c:showBubbleSize val="0"/>
        </c:dLbls>
        <c:gapWidth val="182"/>
        <c:axId val="1610130223"/>
        <c:axId val="1610132303"/>
      </c:barChart>
      <c:catAx>
        <c:axId val="16101302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610132303"/>
        <c:crosses val="autoZero"/>
        <c:auto val="1"/>
        <c:lblAlgn val="ctr"/>
        <c:lblOffset val="100"/>
        <c:noMultiLvlLbl val="0"/>
      </c:catAx>
      <c:valAx>
        <c:axId val="1610132303"/>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161013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4A748-2C5C-43A3-A165-52FD5FE28DC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1FE1E313-76C0-4837-AA4D-FBE2D292794F}">
      <dgm:prSet custT="1"/>
      <dgm:spPr/>
      <dgm:t>
        <a:bodyPr/>
        <a:lstStyle/>
        <a:p>
          <a:r>
            <a:rPr lang="fr-FR" sz="1200"/>
            <a:t>Nombre d’enfants attendus </a:t>
          </a:r>
        </a:p>
        <a:p>
          <a:r>
            <a:rPr lang="fr-FR" sz="1200"/>
            <a:t>(</a:t>
          </a:r>
          <a:r>
            <a:rPr lang="fr-FR" sz="1200" err="1"/>
            <a:t>Microplan</a:t>
          </a:r>
          <a:r>
            <a:rPr lang="fr-FR" sz="1200"/>
            <a:t> 3-59 Mois) </a:t>
          </a:r>
          <a:r>
            <a:rPr lang="fr-FR" sz="1400" b="1"/>
            <a:t>415 755</a:t>
          </a:r>
          <a:r>
            <a:rPr lang="fr-FR" sz="1600" b="1"/>
            <a:t>   </a:t>
          </a:r>
          <a:endParaRPr lang="fr-FR" sz="1200"/>
        </a:p>
      </dgm:t>
    </dgm:pt>
    <dgm:pt modelId="{275A79FD-2BE0-4B05-A6A5-AB39710BC8E2}" type="parTrans" cxnId="{C61F85BE-42E5-458C-8F9B-4A60BE463021}">
      <dgm:prSet/>
      <dgm:spPr/>
      <dgm:t>
        <a:bodyPr/>
        <a:lstStyle/>
        <a:p>
          <a:endParaRPr lang="fr-FR"/>
        </a:p>
      </dgm:t>
    </dgm:pt>
    <dgm:pt modelId="{81BA7D26-7EC0-43C4-8937-F72537F94ACE}" type="sibTrans" cxnId="{C61F85BE-42E5-458C-8F9B-4A60BE463021}">
      <dgm:prSet/>
      <dgm:spPr/>
      <dgm:t>
        <a:bodyPr/>
        <a:lstStyle/>
        <a:p>
          <a:endParaRPr lang="fr-FR"/>
        </a:p>
      </dgm:t>
    </dgm:pt>
    <dgm:pt modelId="{620D4816-DF9C-444D-B307-DA597AAB917D}">
      <dgm:prSet custT="1"/>
      <dgm:spPr/>
      <dgm:t>
        <a:bodyPr/>
        <a:lstStyle/>
        <a:p>
          <a:r>
            <a:rPr lang="fr-FR" sz="1200" dirty="0"/>
            <a:t>Nombre d’enfants traités au </a:t>
          </a:r>
          <a:r>
            <a:rPr lang="fr-FR" sz="1200" b="1" dirty="0"/>
            <a:t>1</a:t>
          </a:r>
          <a:r>
            <a:rPr lang="fr-FR" sz="1200" b="1" baseline="30000" dirty="0"/>
            <a:t>er</a:t>
          </a:r>
          <a:r>
            <a:rPr lang="fr-FR" sz="1200" b="1" dirty="0"/>
            <a:t>     passage</a:t>
          </a:r>
          <a:r>
            <a:rPr lang="fr-FR" sz="1200" dirty="0"/>
            <a:t> (Dose 1) </a:t>
          </a:r>
        </a:p>
        <a:p>
          <a:r>
            <a:rPr lang="fr-FR" sz="1400" dirty="0"/>
            <a:t> </a:t>
          </a:r>
          <a:r>
            <a:rPr lang="fr-FR" sz="1400" b="1" dirty="0"/>
            <a:t>390 351</a:t>
          </a:r>
          <a:endParaRPr lang="fr-FR" sz="1400" dirty="0"/>
        </a:p>
      </dgm:t>
    </dgm:pt>
    <dgm:pt modelId="{AC7070C0-4BA5-41C3-A65F-831CC8B8207F}" type="parTrans" cxnId="{0AF1B257-D522-4036-8623-6A1ED2F88AB2}">
      <dgm:prSet/>
      <dgm:spPr/>
      <dgm:t>
        <a:bodyPr/>
        <a:lstStyle/>
        <a:p>
          <a:endParaRPr lang="fr-FR"/>
        </a:p>
      </dgm:t>
    </dgm:pt>
    <dgm:pt modelId="{DBA388A5-7DEC-460A-9DD5-2A672B52D266}" type="sibTrans" cxnId="{0AF1B257-D522-4036-8623-6A1ED2F88AB2}">
      <dgm:prSet/>
      <dgm:spPr/>
      <dgm:t>
        <a:bodyPr/>
        <a:lstStyle/>
        <a:p>
          <a:endParaRPr lang="fr-FR"/>
        </a:p>
      </dgm:t>
    </dgm:pt>
    <dgm:pt modelId="{AB997673-07A0-4F1B-9BAE-79DB6393CCEA}">
      <dgm:prSet custT="1"/>
      <dgm:spPr/>
      <dgm:t>
        <a:bodyPr/>
        <a:lstStyle/>
        <a:p>
          <a:r>
            <a:rPr lang="fr-FR" sz="1200"/>
            <a:t>Nombre d’enfants traités au </a:t>
          </a:r>
          <a:r>
            <a:rPr lang="fr-FR" sz="1200" b="1"/>
            <a:t>2</a:t>
          </a:r>
          <a:r>
            <a:rPr lang="fr-FR" sz="1200" b="1" baseline="30000"/>
            <a:t>ème</a:t>
          </a:r>
          <a:r>
            <a:rPr lang="fr-FR" sz="1200" b="1"/>
            <a:t>  passage</a:t>
          </a:r>
          <a:r>
            <a:rPr lang="fr-FR" sz="1200"/>
            <a:t> (Dose 1) </a:t>
          </a:r>
        </a:p>
        <a:p>
          <a:r>
            <a:rPr lang="fr-FR" sz="1400"/>
            <a:t> </a:t>
          </a:r>
          <a:r>
            <a:rPr lang="nn-NO" sz="1400" b="1"/>
            <a:t>404 660</a:t>
          </a:r>
          <a:endParaRPr lang="fr-FR" sz="1400"/>
        </a:p>
      </dgm:t>
    </dgm:pt>
    <dgm:pt modelId="{3BE4917A-08FA-406A-A4A7-CB26FB0E7A35}" type="parTrans" cxnId="{A82EF227-1018-4EB9-9B0B-0233B89BCC93}">
      <dgm:prSet/>
      <dgm:spPr/>
      <dgm:t>
        <a:bodyPr/>
        <a:lstStyle/>
        <a:p>
          <a:endParaRPr lang="fr-FR"/>
        </a:p>
      </dgm:t>
    </dgm:pt>
    <dgm:pt modelId="{FADE3021-DF97-47CB-8423-546240D50AA9}" type="sibTrans" cxnId="{A82EF227-1018-4EB9-9B0B-0233B89BCC93}">
      <dgm:prSet/>
      <dgm:spPr/>
      <dgm:t>
        <a:bodyPr/>
        <a:lstStyle/>
        <a:p>
          <a:endParaRPr lang="fr-FR"/>
        </a:p>
      </dgm:t>
    </dgm:pt>
    <dgm:pt modelId="{C1E29653-3117-4952-B031-135FB164621F}">
      <dgm:prSet custT="1"/>
      <dgm:spPr/>
      <dgm:t>
        <a:bodyPr/>
        <a:lstStyle/>
        <a:p>
          <a:r>
            <a:rPr lang="fr-FR" sz="1200"/>
            <a:t>Nombre d’enfants traités au </a:t>
          </a:r>
          <a:r>
            <a:rPr lang="fr-FR" sz="1200" b="1"/>
            <a:t>3</a:t>
          </a:r>
          <a:r>
            <a:rPr lang="fr-FR" sz="1200" b="1" baseline="30000"/>
            <a:t>ème</a:t>
          </a:r>
          <a:r>
            <a:rPr lang="fr-FR" sz="1200" b="1"/>
            <a:t>  passage</a:t>
          </a:r>
          <a:r>
            <a:rPr lang="fr-FR" sz="1200"/>
            <a:t> (Dose 1) </a:t>
          </a:r>
        </a:p>
        <a:p>
          <a:r>
            <a:rPr lang="nn-NO" sz="1400" b="1"/>
            <a:t>402 903</a:t>
          </a:r>
          <a:endParaRPr lang="fr-FR" sz="1400"/>
        </a:p>
      </dgm:t>
    </dgm:pt>
    <dgm:pt modelId="{C4ECBB31-0A74-482D-AD10-0492D914CA28}" type="parTrans" cxnId="{743C3F92-98F6-4C52-B5E2-F88EEE6EC8F3}">
      <dgm:prSet/>
      <dgm:spPr/>
      <dgm:t>
        <a:bodyPr/>
        <a:lstStyle/>
        <a:p>
          <a:endParaRPr lang="fr-FR"/>
        </a:p>
      </dgm:t>
    </dgm:pt>
    <dgm:pt modelId="{519A4BFC-242A-4D69-9C7C-09A29909157B}" type="sibTrans" cxnId="{743C3F92-98F6-4C52-B5E2-F88EEE6EC8F3}">
      <dgm:prSet/>
      <dgm:spPr/>
      <dgm:t>
        <a:bodyPr/>
        <a:lstStyle/>
        <a:p>
          <a:endParaRPr lang="fr-FR"/>
        </a:p>
      </dgm:t>
    </dgm:pt>
    <dgm:pt modelId="{F80C9A23-0404-43C0-AB66-ACBBAE217A6C}">
      <dgm:prSet custT="1"/>
      <dgm:spPr/>
      <dgm:t>
        <a:bodyPr/>
        <a:lstStyle/>
        <a:p>
          <a:r>
            <a:rPr lang="fr-FR" sz="1200"/>
            <a:t>Nombre d’enfants traités au </a:t>
          </a:r>
          <a:r>
            <a:rPr lang="fr-FR" sz="1200" b="1"/>
            <a:t>4</a:t>
          </a:r>
          <a:r>
            <a:rPr lang="fr-FR" sz="1200" b="1" baseline="30000"/>
            <a:t>ème</a:t>
          </a:r>
          <a:r>
            <a:rPr lang="fr-FR" sz="1200" b="1"/>
            <a:t>  passage</a:t>
          </a:r>
          <a:r>
            <a:rPr lang="fr-FR" sz="1200"/>
            <a:t> (Dose 1) </a:t>
          </a:r>
        </a:p>
        <a:p>
          <a:r>
            <a:rPr lang="nn-NO" sz="1400" b="1"/>
            <a:t>401 435</a:t>
          </a:r>
          <a:endParaRPr lang="fr-FR" sz="1400"/>
        </a:p>
      </dgm:t>
    </dgm:pt>
    <dgm:pt modelId="{7009CBF3-0A2F-4646-84D1-CC2234133170}" type="parTrans" cxnId="{38058860-3ED2-439D-813E-F2606609B0DE}">
      <dgm:prSet/>
      <dgm:spPr/>
      <dgm:t>
        <a:bodyPr/>
        <a:lstStyle/>
        <a:p>
          <a:endParaRPr lang="fr-FR"/>
        </a:p>
      </dgm:t>
    </dgm:pt>
    <dgm:pt modelId="{60CD640C-AC5E-43EB-956E-EBC7AECAF0A5}" type="sibTrans" cxnId="{38058860-3ED2-439D-813E-F2606609B0DE}">
      <dgm:prSet/>
      <dgm:spPr/>
      <dgm:t>
        <a:bodyPr/>
        <a:lstStyle/>
        <a:p>
          <a:endParaRPr lang="fr-FR"/>
        </a:p>
      </dgm:t>
    </dgm:pt>
    <dgm:pt modelId="{505364F9-D937-4D30-B985-910256562566}" type="pres">
      <dgm:prSet presAssocID="{49E4A748-2C5C-43A3-A165-52FD5FE28DC2}" presName="diagram" presStyleCnt="0">
        <dgm:presLayoutVars>
          <dgm:chPref val="1"/>
          <dgm:dir/>
          <dgm:animOne val="branch"/>
          <dgm:animLvl val="lvl"/>
          <dgm:resizeHandles/>
        </dgm:presLayoutVars>
      </dgm:prSet>
      <dgm:spPr/>
    </dgm:pt>
    <dgm:pt modelId="{72CB68C8-F666-40CE-BD03-4FB001D52987}" type="pres">
      <dgm:prSet presAssocID="{1FE1E313-76C0-4837-AA4D-FBE2D292794F}" presName="root" presStyleCnt="0"/>
      <dgm:spPr/>
    </dgm:pt>
    <dgm:pt modelId="{44DE27C0-28D7-4C85-8259-F6339713A7C2}" type="pres">
      <dgm:prSet presAssocID="{1FE1E313-76C0-4837-AA4D-FBE2D292794F}" presName="rootComposite" presStyleCnt="0"/>
      <dgm:spPr/>
    </dgm:pt>
    <dgm:pt modelId="{C0E51DEB-02C3-47B6-9AA4-A39A6E44CE2B}" type="pres">
      <dgm:prSet presAssocID="{1FE1E313-76C0-4837-AA4D-FBE2D292794F}" presName="rootText" presStyleLbl="node1" presStyleIdx="0" presStyleCnt="5"/>
      <dgm:spPr/>
    </dgm:pt>
    <dgm:pt modelId="{35C9139A-F982-4814-9681-EB3A00224594}" type="pres">
      <dgm:prSet presAssocID="{1FE1E313-76C0-4837-AA4D-FBE2D292794F}" presName="rootConnector" presStyleLbl="node1" presStyleIdx="0" presStyleCnt="5"/>
      <dgm:spPr/>
    </dgm:pt>
    <dgm:pt modelId="{EB52942C-10AF-4F75-93E8-4CBD66C39D7E}" type="pres">
      <dgm:prSet presAssocID="{1FE1E313-76C0-4837-AA4D-FBE2D292794F}" presName="childShape" presStyleCnt="0"/>
      <dgm:spPr/>
    </dgm:pt>
    <dgm:pt modelId="{0A3B7227-FEDF-4B02-8C56-496996524B55}" type="pres">
      <dgm:prSet presAssocID="{620D4816-DF9C-444D-B307-DA597AAB917D}" presName="root" presStyleCnt="0"/>
      <dgm:spPr/>
    </dgm:pt>
    <dgm:pt modelId="{E5180D52-4FA9-4E31-99DF-F8A516B577C5}" type="pres">
      <dgm:prSet presAssocID="{620D4816-DF9C-444D-B307-DA597AAB917D}" presName="rootComposite" presStyleCnt="0"/>
      <dgm:spPr/>
    </dgm:pt>
    <dgm:pt modelId="{DADA5C74-D037-491E-A020-6DD3379E91A2}" type="pres">
      <dgm:prSet presAssocID="{620D4816-DF9C-444D-B307-DA597AAB917D}" presName="rootText" presStyleLbl="node1" presStyleIdx="1" presStyleCnt="5"/>
      <dgm:spPr/>
    </dgm:pt>
    <dgm:pt modelId="{061EA992-5163-496D-8819-40D2C03BCC3A}" type="pres">
      <dgm:prSet presAssocID="{620D4816-DF9C-444D-B307-DA597AAB917D}" presName="rootConnector" presStyleLbl="node1" presStyleIdx="1" presStyleCnt="5"/>
      <dgm:spPr/>
    </dgm:pt>
    <dgm:pt modelId="{0379C169-169C-4583-BE06-2D48E26D4F9E}" type="pres">
      <dgm:prSet presAssocID="{620D4816-DF9C-444D-B307-DA597AAB917D}" presName="childShape" presStyleCnt="0"/>
      <dgm:spPr/>
    </dgm:pt>
    <dgm:pt modelId="{38BF0538-601A-454E-B872-B7B81E0DFC99}" type="pres">
      <dgm:prSet presAssocID="{AB997673-07A0-4F1B-9BAE-79DB6393CCEA}" presName="root" presStyleCnt="0"/>
      <dgm:spPr/>
    </dgm:pt>
    <dgm:pt modelId="{520EED96-D3D3-45DD-BB5B-6CF023A7E7D4}" type="pres">
      <dgm:prSet presAssocID="{AB997673-07A0-4F1B-9BAE-79DB6393CCEA}" presName="rootComposite" presStyleCnt="0"/>
      <dgm:spPr/>
    </dgm:pt>
    <dgm:pt modelId="{43485659-A4B8-4405-B29C-5809426AF580}" type="pres">
      <dgm:prSet presAssocID="{AB997673-07A0-4F1B-9BAE-79DB6393CCEA}" presName="rootText" presStyleLbl="node1" presStyleIdx="2" presStyleCnt="5"/>
      <dgm:spPr/>
    </dgm:pt>
    <dgm:pt modelId="{DA5262C4-AA61-4869-A9D3-B369194D84F3}" type="pres">
      <dgm:prSet presAssocID="{AB997673-07A0-4F1B-9BAE-79DB6393CCEA}" presName="rootConnector" presStyleLbl="node1" presStyleIdx="2" presStyleCnt="5"/>
      <dgm:spPr/>
    </dgm:pt>
    <dgm:pt modelId="{CAB6C140-305B-41A8-B9DF-56651EBCCD17}" type="pres">
      <dgm:prSet presAssocID="{AB997673-07A0-4F1B-9BAE-79DB6393CCEA}" presName="childShape" presStyleCnt="0"/>
      <dgm:spPr/>
    </dgm:pt>
    <dgm:pt modelId="{CDBF6EA4-6846-4742-82DE-630550A23848}" type="pres">
      <dgm:prSet presAssocID="{C1E29653-3117-4952-B031-135FB164621F}" presName="root" presStyleCnt="0"/>
      <dgm:spPr/>
    </dgm:pt>
    <dgm:pt modelId="{53E5228B-27A1-4B1B-AE22-669547BA2585}" type="pres">
      <dgm:prSet presAssocID="{C1E29653-3117-4952-B031-135FB164621F}" presName="rootComposite" presStyleCnt="0"/>
      <dgm:spPr/>
    </dgm:pt>
    <dgm:pt modelId="{A9B23E63-AA14-408A-ABCA-80E9B20AEE6A}" type="pres">
      <dgm:prSet presAssocID="{C1E29653-3117-4952-B031-135FB164621F}" presName="rootText" presStyleLbl="node1" presStyleIdx="3" presStyleCnt="5"/>
      <dgm:spPr/>
    </dgm:pt>
    <dgm:pt modelId="{E55B88DC-3D81-411A-91B6-783B8540E346}" type="pres">
      <dgm:prSet presAssocID="{C1E29653-3117-4952-B031-135FB164621F}" presName="rootConnector" presStyleLbl="node1" presStyleIdx="3" presStyleCnt="5"/>
      <dgm:spPr/>
    </dgm:pt>
    <dgm:pt modelId="{9E2A4634-F46D-41EE-BFFE-930AAE07B201}" type="pres">
      <dgm:prSet presAssocID="{C1E29653-3117-4952-B031-135FB164621F}" presName="childShape" presStyleCnt="0"/>
      <dgm:spPr/>
    </dgm:pt>
    <dgm:pt modelId="{BDEE435B-ABEB-44E4-B225-66107066E396}" type="pres">
      <dgm:prSet presAssocID="{F80C9A23-0404-43C0-AB66-ACBBAE217A6C}" presName="root" presStyleCnt="0"/>
      <dgm:spPr/>
    </dgm:pt>
    <dgm:pt modelId="{E6DD980A-555F-4FFE-87AE-2DBF32BDB746}" type="pres">
      <dgm:prSet presAssocID="{F80C9A23-0404-43C0-AB66-ACBBAE217A6C}" presName="rootComposite" presStyleCnt="0"/>
      <dgm:spPr/>
    </dgm:pt>
    <dgm:pt modelId="{56D64A9E-568F-4E98-9F68-B11DA8CB087B}" type="pres">
      <dgm:prSet presAssocID="{F80C9A23-0404-43C0-AB66-ACBBAE217A6C}" presName="rootText" presStyleLbl="node1" presStyleIdx="4" presStyleCnt="5"/>
      <dgm:spPr/>
    </dgm:pt>
    <dgm:pt modelId="{94FD7419-0144-401F-B8BD-FD5245038094}" type="pres">
      <dgm:prSet presAssocID="{F80C9A23-0404-43C0-AB66-ACBBAE217A6C}" presName="rootConnector" presStyleLbl="node1" presStyleIdx="4" presStyleCnt="5"/>
      <dgm:spPr/>
    </dgm:pt>
    <dgm:pt modelId="{BDE30822-7479-4450-A69F-17E63E1404F5}" type="pres">
      <dgm:prSet presAssocID="{F80C9A23-0404-43C0-AB66-ACBBAE217A6C}" presName="childShape" presStyleCnt="0"/>
      <dgm:spPr/>
    </dgm:pt>
  </dgm:ptLst>
  <dgm:cxnLst>
    <dgm:cxn modelId="{DD4A7605-3F7D-41DA-8D85-E6DCC2A299EF}" type="presOf" srcId="{620D4816-DF9C-444D-B307-DA597AAB917D}" destId="{061EA992-5163-496D-8819-40D2C03BCC3A}" srcOrd="1" destOrd="0" presId="urn:microsoft.com/office/officeart/2005/8/layout/hierarchy3"/>
    <dgm:cxn modelId="{60C5930B-F744-40C3-9FA0-424DADA6991C}" type="presOf" srcId="{49E4A748-2C5C-43A3-A165-52FD5FE28DC2}" destId="{505364F9-D937-4D30-B985-910256562566}" srcOrd="0" destOrd="0" presId="urn:microsoft.com/office/officeart/2005/8/layout/hierarchy3"/>
    <dgm:cxn modelId="{A82EF227-1018-4EB9-9B0B-0233B89BCC93}" srcId="{49E4A748-2C5C-43A3-A165-52FD5FE28DC2}" destId="{AB997673-07A0-4F1B-9BAE-79DB6393CCEA}" srcOrd="2" destOrd="0" parTransId="{3BE4917A-08FA-406A-A4A7-CB26FB0E7A35}" sibTransId="{FADE3021-DF97-47CB-8423-546240D50AA9}"/>
    <dgm:cxn modelId="{6B88C230-0629-4F01-ACB3-3D64CCD97B8E}" type="presOf" srcId="{AB997673-07A0-4F1B-9BAE-79DB6393CCEA}" destId="{DA5262C4-AA61-4869-A9D3-B369194D84F3}" srcOrd="1" destOrd="0" presId="urn:microsoft.com/office/officeart/2005/8/layout/hierarchy3"/>
    <dgm:cxn modelId="{38058860-3ED2-439D-813E-F2606609B0DE}" srcId="{49E4A748-2C5C-43A3-A165-52FD5FE28DC2}" destId="{F80C9A23-0404-43C0-AB66-ACBBAE217A6C}" srcOrd="4" destOrd="0" parTransId="{7009CBF3-0A2F-4646-84D1-CC2234133170}" sibTransId="{60CD640C-AC5E-43EB-956E-EBC7AECAF0A5}"/>
    <dgm:cxn modelId="{4B5B5A63-1476-48D9-9A29-7D3F7679A381}" type="presOf" srcId="{C1E29653-3117-4952-B031-135FB164621F}" destId="{E55B88DC-3D81-411A-91B6-783B8540E346}" srcOrd="1" destOrd="0" presId="urn:microsoft.com/office/officeart/2005/8/layout/hierarchy3"/>
    <dgm:cxn modelId="{BCE87448-7176-49F3-8DD3-2F7B57B6C5AD}" type="presOf" srcId="{AB997673-07A0-4F1B-9BAE-79DB6393CCEA}" destId="{43485659-A4B8-4405-B29C-5809426AF580}" srcOrd="0" destOrd="0" presId="urn:microsoft.com/office/officeart/2005/8/layout/hierarchy3"/>
    <dgm:cxn modelId="{C5E4FD4E-053E-4478-9E4A-D4E26CB79FB2}" type="presOf" srcId="{F80C9A23-0404-43C0-AB66-ACBBAE217A6C}" destId="{94FD7419-0144-401F-B8BD-FD5245038094}" srcOrd="1" destOrd="0" presId="urn:microsoft.com/office/officeart/2005/8/layout/hierarchy3"/>
    <dgm:cxn modelId="{0AF1B257-D522-4036-8623-6A1ED2F88AB2}" srcId="{49E4A748-2C5C-43A3-A165-52FD5FE28DC2}" destId="{620D4816-DF9C-444D-B307-DA597AAB917D}" srcOrd="1" destOrd="0" parTransId="{AC7070C0-4BA5-41C3-A65F-831CC8B8207F}" sibTransId="{DBA388A5-7DEC-460A-9DD5-2A672B52D266}"/>
    <dgm:cxn modelId="{D3974F83-2820-437C-8A84-0A187C788DAA}" type="presOf" srcId="{F80C9A23-0404-43C0-AB66-ACBBAE217A6C}" destId="{56D64A9E-568F-4E98-9F68-B11DA8CB087B}" srcOrd="0" destOrd="0" presId="urn:microsoft.com/office/officeart/2005/8/layout/hierarchy3"/>
    <dgm:cxn modelId="{743C3F92-98F6-4C52-B5E2-F88EEE6EC8F3}" srcId="{49E4A748-2C5C-43A3-A165-52FD5FE28DC2}" destId="{C1E29653-3117-4952-B031-135FB164621F}" srcOrd="3" destOrd="0" parTransId="{C4ECBB31-0A74-482D-AD10-0492D914CA28}" sibTransId="{519A4BFC-242A-4D69-9C7C-09A29909157B}"/>
    <dgm:cxn modelId="{139D98B0-4689-4E7A-89C3-F66350669AEC}" type="presOf" srcId="{620D4816-DF9C-444D-B307-DA597AAB917D}" destId="{DADA5C74-D037-491E-A020-6DD3379E91A2}" srcOrd="0" destOrd="0" presId="urn:microsoft.com/office/officeart/2005/8/layout/hierarchy3"/>
    <dgm:cxn modelId="{C61F85BE-42E5-458C-8F9B-4A60BE463021}" srcId="{49E4A748-2C5C-43A3-A165-52FD5FE28DC2}" destId="{1FE1E313-76C0-4837-AA4D-FBE2D292794F}" srcOrd="0" destOrd="0" parTransId="{275A79FD-2BE0-4B05-A6A5-AB39710BC8E2}" sibTransId="{81BA7D26-7EC0-43C4-8937-F72537F94ACE}"/>
    <dgm:cxn modelId="{BB8398E2-ACC5-4B7D-B3FF-069615D1596E}" type="presOf" srcId="{C1E29653-3117-4952-B031-135FB164621F}" destId="{A9B23E63-AA14-408A-ABCA-80E9B20AEE6A}" srcOrd="0" destOrd="0" presId="urn:microsoft.com/office/officeart/2005/8/layout/hierarchy3"/>
    <dgm:cxn modelId="{33240DF0-5BE8-4E3F-A4FF-428B02FA279B}" type="presOf" srcId="{1FE1E313-76C0-4837-AA4D-FBE2D292794F}" destId="{35C9139A-F982-4814-9681-EB3A00224594}" srcOrd="1" destOrd="0" presId="urn:microsoft.com/office/officeart/2005/8/layout/hierarchy3"/>
    <dgm:cxn modelId="{35142AFE-568C-4B62-97EF-270473198E91}" type="presOf" srcId="{1FE1E313-76C0-4837-AA4D-FBE2D292794F}" destId="{C0E51DEB-02C3-47B6-9AA4-A39A6E44CE2B}" srcOrd="0" destOrd="0" presId="urn:microsoft.com/office/officeart/2005/8/layout/hierarchy3"/>
    <dgm:cxn modelId="{7A40EA01-C39A-4A56-9915-BC764F7B6A8A}" type="presParOf" srcId="{505364F9-D937-4D30-B985-910256562566}" destId="{72CB68C8-F666-40CE-BD03-4FB001D52987}" srcOrd="0" destOrd="0" presId="urn:microsoft.com/office/officeart/2005/8/layout/hierarchy3"/>
    <dgm:cxn modelId="{61E1B568-5112-4234-86F6-B292B71F2172}" type="presParOf" srcId="{72CB68C8-F666-40CE-BD03-4FB001D52987}" destId="{44DE27C0-28D7-4C85-8259-F6339713A7C2}" srcOrd="0" destOrd="0" presId="urn:microsoft.com/office/officeart/2005/8/layout/hierarchy3"/>
    <dgm:cxn modelId="{21F0771C-BF15-451D-BB4A-BC57A0865426}" type="presParOf" srcId="{44DE27C0-28D7-4C85-8259-F6339713A7C2}" destId="{C0E51DEB-02C3-47B6-9AA4-A39A6E44CE2B}" srcOrd="0" destOrd="0" presId="urn:microsoft.com/office/officeart/2005/8/layout/hierarchy3"/>
    <dgm:cxn modelId="{C01DE5CD-81A4-4B55-949D-DA9B540B740B}" type="presParOf" srcId="{44DE27C0-28D7-4C85-8259-F6339713A7C2}" destId="{35C9139A-F982-4814-9681-EB3A00224594}" srcOrd="1" destOrd="0" presId="urn:microsoft.com/office/officeart/2005/8/layout/hierarchy3"/>
    <dgm:cxn modelId="{9FC4691B-B1CE-416C-930F-C75FB1F98A3E}" type="presParOf" srcId="{72CB68C8-F666-40CE-BD03-4FB001D52987}" destId="{EB52942C-10AF-4F75-93E8-4CBD66C39D7E}" srcOrd="1" destOrd="0" presId="urn:microsoft.com/office/officeart/2005/8/layout/hierarchy3"/>
    <dgm:cxn modelId="{7546D421-8597-46CE-AAA5-BED643EEE83A}" type="presParOf" srcId="{505364F9-D937-4D30-B985-910256562566}" destId="{0A3B7227-FEDF-4B02-8C56-496996524B55}" srcOrd="1" destOrd="0" presId="urn:microsoft.com/office/officeart/2005/8/layout/hierarchy3"/>
    <dgm:cxn modelId="{78F024A0-8474-416D-B334-A9739E623985}" type="presParOf" srcId="{0A3B7227-FEDF-4B02-8C56-496996524B55}" destId="{E5180D52-4FA9-4E31-99DF-F8A516B577C5}" srcOrd="0" destOrd="0" presId="urn:microsoft.com/office/officeart/2005/8/layout/hierarchy3"/>
    <dgm:cxn modelId="{C73A99D5-CF5E-496B-97E6-B929F23FAC98}" type="presParOf" srcId="{E5180D52-4FA9-4E31-99DF-F8A516B577C5}" destId="{DADA5C74-D037-491E-A020-6DD3379E91A2}" srcOrd="0" destOrd="0" presId="urn:microsoft.com/office/officeart/2005/8/layout/hierarchy3"/>
    <dgm:cxn modelId="{8E41A168-7017-482C-94CD-AA19461968F7}" type="presParOf" srcId="{E5180D52-4FA9-4E31-99DF-F8A516B577C5}" destId="{061EA992-5163-496D-8819-40D2C03BCC3A}" srcOrd="1" destOrd="0" presId="urn:microsoft.com/office/officeart/2005/8/layout/hierarchy3"/>
    <dgm:cxn modelId="{37098BB1-1C7A-4DFE-922E-B70876C47AC3}" type="presParOf" srcId="{0A3B7227-FEDF-4B02-8C56-496996524B55}" destId="{0379C169-169C-4583-BE06-2D48E26D4F9E}" srcOrd="1" destOrd="0" presId="urn:microsoft.com/office/officeart/2005/8/layout/hierarchy3"/>
    <dgm:cxn modelId="{5E8D4FB0-2377-4522-BC22-6D109C4BCFC3}" type="presParOf" srcId="{505364F9-D937-4D30-B985-910256562566}" destId="{38BF0538-601A-454E-B872-B7B81E0DFC99}" srcOrd="2" destOrd="0" presId="urn:microsoft.com/office/officeart/2005/8/layout/hierarchy3"/>
    <dgm:cxn modelId="{EFB1863A-18E9-4ED4-A23E-BDC2A66C1FA1}" type="presParOf" srcId="{38BF0538-601A-454E-B872-B7B81E0DFC99}" destId="{520EED96-D3D3-45DD-BB5B-6CF023A7E7D4}" srcOrd="0" destOrd="0" presId="urn:microsoft.com/office/officeart/2005/8/layout/hierarchy3"/>
    <dgm:cxn modelId="{CD9B9706-443B-4ADB-A2F0-F184A0343868}" type="presParOf" srcId="{520EED96-D3D3-45DD-BB5B-6CF023A7E7D4}" destId="{43485659-A4B8-4405-B29C-5809426AF580}" srcOrd="0" destOrd="0" presId="urn:microsoft.com/office/officeart/2005/8/layout/hierarchy3"/>
    <dgm:cxn modelId="{F72250D7-9CCD-4D90-9981-2F09DA442E5E}" type="presParOf" srcId="{520EED96-D3D3-45DD-BB5B-6CF023A7E7D4}" destId="{DA5262C4-AA61-4869-A9D3-B369194D84F3}" srcOrd="1" destOrd="0" presId="urn:microsoft.com/office/officeart/2005/8/layout/hierarchy3"/>
    <dgm:cxn modelId="{D186AF63-2E9E-4B2C-B870-96E8E898E429}" type="presParOf" srcId="{38BF0538-601A-454E-B872-B7B81E0DFC99}" destId="{CAB6C140-305B-41A8-B9DF-56651EBCCD17}" srcOrd="1" destOrd="0" presId="urn:microsoft.com/office/officeart/2005/8/layout/hierarchy3"/>
    <dgm:cxn modelId="{8C3A5113-4CF5-4714-90F4-F11F6C5D250F}" type="presParOf" srcId="{505364F9-D937-4D30-B985-910256562566}" destId="{CDBF6EA4-6846-4742-82DE-630550A23848}" srcOrd="3" destOrd="0" presId="urn:microsoft.com/office/officeart/2005/8/layout/hierarchy3"/>
    <dgm:cxn modelId="{551B1C30-AF42-4E44-8AA2-8ACB1F503222}" type="presParOf" srcId="{CDBF6EA4-6846-4742-82DE-630550A23848}" destId="{53E5228B-27A1-4B1B-AE22-669547BA2585}" srcOrd="0" destOrd="0" presId="urn:microsoft.com/office/officeart/2005/8/layout/hierarchy3"/>
    <dgm:cxn modelId="{28CCC3DC-7C32-4B50-B7B4-70E9E40C175B}" type="presParOf" srcId="{53E5228B-27A1-4B1B-AE22-669547BA2585}" destId="{A9B23E63-AA14-408A-ABCA-80E9B20AEE6A}" srcOrd="0" destOrd="0" presId="urn:microsoft.com/office/officeart/2005/8/layout/hierarchy3"/>
    <dgm:cxn modelId="{88D49070-206E-4C7B-8BA0-87FC3FF7EB7D}" type="presParOf" srcId="{53E5228B-27A1-4B1B-AE22-669547BA2585}" destId="{E55B88DC-3D81-411A-91B6-783B8540E346}" srcOrd="1" destOrd="0" presId="urn:microsoft.com/office/officeart/2005/8/layout/hierarchy3"/>
    <dgm:cxn modelId="{4BC33D1D-509F-49D6-8558-246ED661923B}" type="presParOf" srcId="{CDBF6EA4-6846-4742-82DE-630550A23848}" destId="{9E2A4634-F46D-41EE-BFFE-930AAE07B201}" srcOrd="1" destOrd="0" presId="urn:microsoft.com/office/officeart/2005/8/layout/hierarchy3"/>
    <dgm:cxn modelId="{421C7B74-12BB-4EBE-969E-59CF117C6267}" type="presParOf" srcId="{505364F9-D937-4D30-B985-910256562566}" destId="{BDEE435B-ABEB-44E4-B225-66107066E396}" srcOrd="4" destOrd="0" presId="urn:microsoft.com/office/officeart/2005/8/layout/hierarchy3"/>
    <dgm:cxn modelId="{D60A3BBD-093C-4EAD-BCF3-EE5F62BA0BFE}" type="presParOf" srcId="{BDEE435B-ABEB-44E4-B225-66107066E396}" destId="{E6DD980A-555F-4FFE-87AE-2DBF32BDB746}" srcOrd="0" destOrd="0" presId="urn:microsoft.com/office/officeart/2005/8/layout/hierarchy3"/>
    <dgm:cxn modelId="{ACFF3230-9EFB-4A82-9D87-142623B4978A}" type="presParOf" srcId="{E6DD980A-555F-4FFE-87AE-2DBF32BDB746}" destId="{56D64A9E-568F-4E98-9F68-B11DA8CB087B}" srcOrd="0" destOrd="0" presId="urn:microsoft.com/office/officeart/2005/8/layout/hierarchy3"/>
    <dgm:cxn modelId="{16252051-72BD-412B-8D8A-9E6B75E77B3C}" type="presParOf" srcId="{E6DD980A-555F-4FFE-87AE-2DBF32BDB746}" destId="{94FD7419-0144-401F-B8BD-FD5245038094}" srcOrd="1" destOrd="0" presId="urn:microsoft.com/office/officeart/2005/8/layout/hierarchy3"/>
    <dgm:cxn modelId="{69A71372-C795-494C-92D4-CD9AF069DC6A}" type="presParOf" srcId="{BDEE435B-ABEB-44E4-B225-66107066E396}" destId="{BDE30822-7479-4450-A69F-17E63E1404F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D4E82-D5EA-426F-8ED5-DC15B2AE66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E34271F7-D5FF-4043-B67A-F2DAEB7A6264}">
      <dgm:prSet/>
      <dgm:spPr/>
      <dgm:t>
        <a:bodyPr/>
        <a:lstStyle/>
        <a:p>
          <a:r>
            <a:rPr lang="fr-FR" b="1"/>
            <a:t>Le cycle complet est calculé par rapport aux cibles projetées (</a:t>
          </a:r>
          <a:r>
            <a:rPr lang="fr-FR" b="1" err="1"/>
            <a:t>microplan</a:t>
          </a:r>
          <a:r>
            <a:rPr lang="fr-FR" b="1"/>
            <a:t>) et correspond à :</a:t>
          </a:r>
        </a:p>
      </dgm:t>
    </dgm:pt>
    <dgm:pt modelId="{E6D546E1-E14E-4015-B59E-A15564F667B2}" type="parTrans" cxnId="{D22CFAF9-B954-407F-921F-7D865EBFE39E}">
      <dgm:prSet/>
      <dgm:spPr/>
      <dgm:t>
        <a:bodyPr/>
        <a:lstStyle/>
        <a:p>
          <a:endParaRPr lang="fr-FR"/>
        </a:p>
      </dgm:t>
    </dgm:pt>
    <dgm:pt modelId="{3C028E4C-E64B-4DE9-A82D-D11C69271C34}" type="sibTrans" cxnId="{D22CFAF9-B954-407F-921F-7D865EBFE39E}">
      <dgm:prSet/>
      <dgm:spPr/>
      <dgm:t>
        <a:bodyPr/>
        <a:lstStyle/>
        <a:p>
          <a:endParaRPr lang="fr-FR"/>
        </a:p>
      </dgm:t>
    </dgm:pt>
    <dgm:pt modelId="{9AC8A84B-3002-4CFD-BCBA-D6B37B47A805}">
      <dgm:prSet/>
      <dgm:spPr/>
      <dgm:t>
        <a:bodyPr/>
        <a:lstStyle/>
        <a:p>
          <a:r>
            <a:rPr lang="fr-FR" b="1" dirty="0"/>
            <a:t>- Toutes les 12 doses administrées dans les zones à 3 prises supervisées</a:t>
          </a:r>
        </a:p>
      </dgm:t>
    </dgm:pt>
    <dgm:pt modelId="{C47BEB9D-FE65-4104-ACDF-2F99B108F9BA}" type="parTrans" cxnId="{311B63A9-B5B6-4C1C-9DA4-3E33AEAF3C33}">
      <dgm:prSet/>
      <dgm:spPr/>
      <dgm:t>
        <a:bodyPr/>
        <a:lstStyle/>
        <a:p>
          <a:endParaRPr lang="fr-FR"/>
        </a:p>
      </dgm:t>
    </dgm:pt>
    <dgm:pt modelId="{2AF3ED4F-ED84-44D9-B3BB-7A549DCF61CE}" type="sibTrans" cxnId="{311B63A9-B5B6-4C1C-9DA4-3E33AEAF3C33}">
      <dgm:prSet/>
      <dgm:spPr/>
      <dgm:t>
        <a:bodyPr/>
        <a:lstStyle/>
        <a:p>
          <a:endParaRPr lang="fr-FR"/>
        </a:p>
      </dgm:t>
    </dgm:pt>
    <dgm:pt modelId="{343210B9-EF18-4F8F-BAE7-2B7AFE4950F2}">
      <dgm:prSet/>
      <dgm:spPr/>
      <dgm:t>
        <a:bodyPr/>
        <a:lstStyle/>
        <a:p>
          <a:r>
            <a:rPr lang="fr-FR" b="1" dirty="0"/>
            <a:t>- Toutes les 4 premières doses administrées dans les zones à une prise supervisée</a:t>
          </a:r>
        </a:p>
      </dgm:t>
    </dgm:pt>
    <dgm:pt modelId="{29B25D04-9499-4B16-B30A-6F6FA6D39B5D}" type="parTrans" cxnId="{221E0789-C4E2-4410-8366-E88614B3D4E8}">
      <dgm:prSet/>
      <dgm:spPr/>
      <dgm:t>
        <a:bodyPr/>
        <a:lstStyle/>
        <a:p>
          <a:endParaRPr lang="fr-FR"/>
        </a:p>
      </dgm:t>
    </dgm:pt>
    <dgm:pt modelId="{F1534FE2-A297-4180-A1CD-7F33CCD420F2}" type="sibTrans" cxnId="{221E0789-C4E2-4410-8366-E88614B3D4E8}">
      <dgm:prSet/>
      <dgm:spPr/>
      <dgm:t>
        <a:bodyPr/>
        <a:lstStyle/>
        <a:p>
          <a:endParaRPr lang="fr-FR"/>
        </a:p>
      </dgm:t>
    </dgm:pt>
    <dgm:pt modelId="{7DE44993-1177-482A-A3EC-C65FD2A1BF63}" type="pres">
      <dgm:prSet presAssocID="{ED1D4E82-D5EA-426F-8ED5-DC15B2AE662D}" presName="linear" presStyleCnt="0">
        <dgm:presLayoutVars>
          <dgm:animLvl val="lvl"/>
          <dgm:resizeHandles val="exact"/>
        </dgm:presLayoutVars>
      </dgm:prSet>
      <dgm:spPr/>
    </dgm:pt>
    <dgm:pt modelId="{8EE13FA6-735F-4491-A795-733A4019F8C8}" type="pres">
      <dgm:prSet presAssocID="{E34271F7-D5FF-4043-B67A-F2DAEB7A6264}" presName="parentText" presStyleLbl="node1" presStyleIdx="0" presStyleCnt="3" custScaleY="141033">
        <dgm:presLayoutVars>
          <dgm:chMax val="0"/>
          <dgm:bulletEnabled val="1"/>
        </dgm:presLayoutVars>
      </dgm:prSet>
      <dgm:spPr/>
    </dgm:pt>
    <dgm:pt modelId="{CE11C8A5-1E9E-4C3A-B3E6-38C3EC2C8B3A}" type="pres">
      <dgm:prSet presAssocID="{3C028E4C-E64B-4DE9-A82D-D11C69271C34}" presName="spacer" presStyleCnt="0"/>
      <dgm:spPr/>
    </dgm:pt>
    <dgm:pt modelId="{D1170EE7-B10B-4CB1-94F8-E803E13EA3D5}" type="pres">
      <dgm:prSet presAssocID="{9AC8A84B-3002-4CFD-BCBA-D6B37B47A805}" presName="parentText" presStyleLbl="node1" presStyleIdx="1" presStyleCnt="3">
        <dgm:presLayoutVars>
          <dgm:chMax val="0"/>
          <dgm:bulletEnabled val="1"/>
        </dgm:presLayoutVars>
      </dgm:prSet>
      <dgm:spPr/>
    </dgm:pt>
    <dgm:pt modelId="{AD375E59-C6A2-4124-8703-5A252A22D0BB}" type="pres">
      <dgm:prSet presAssocID="{2AF3ED4F-ED84-44D9-B3BB-7A549DCF61CE}" presName="spacer" presStyleCnt="0"/>
      <dgm:spPr/>
    </dgm:pt>
    <dgm:pt modelId="{35499F95-DC92-4729-A2FF-3B954F49DF27}" type="pres">
      <dgm:prSet presAssocID="{343210B9-EF18-4F8F-BAE7-2B7AFE4950F2}" presName="parentText" presStyleLbl="node1" presStyleIdx="2" presStyleCnt="3">
        <dgm:presLayoutVars>
          <dgm:chMax val="0"/>
          <dgm:bulletEnabled val="1"/>
        </dgm:presLayoutVars>
      </dgm:prSet>
      <dgm:spPr/>
    </dgm:pt>
  </dgm:ptLst>
  <dgm:cxnLst>
    <dgm:cxn modelId="{D857DA08-7C57-4E19-98F8-020BF697FF1A}" type="presOf" srcId="{9AC8A84B-3002-4CFD-BCBA-D6B37B47A805}" destId="{D1170EE7-B10B-4CB1-94F8-E803E13EA3D5}" srcOrd="0" destOrd="0" presId="urn:microsoft.com/office/officeart/2005/8/layout/vList2"/>
    <dgm:cxn modelId="{BFBB2813-31F5-436D-AC97-5E8A4444FF42}" type="presOf" srcId="{E34271F7-D5FF-4043-B67A-F2DAEB7A6264}" destId="{8EE13FA6-735F-4491-A795-733A4019F8C8}" srcOrd="0" destOrd="0" presId="urn:microsoft.com/office/officeart/2005/8/layout/vList2"/>
    <dgm:cxn modelId="{F2053748-2345-41BE-B155-E72CCAF6BEF0}" type="presOf" srcId="{343210B9-EF18-4F8F-BAE7-2B7AFE4950F2}" destId="{35499F95-DC92-4729-A2FF-3B954F49DF27}" srcOrd="0" destOrd="0" presId="urn:microsoft.com/office/officeart/2005/8/layout/vList2"/>
    <dgm:cxn modelId="{5874BB6B-38AF-4B84-B4D0-2C5FC746EB76}" type="presOf" srcId="{ED1D4E82-D5EA-426F-8ED5-DC15B2AE662D}" destId="{7DE44993-1177-482A-A3EC-C65FD2A1BF63}" srcOrd="0" destOrd="0" presId="urn:microsoft.com/office/officeart/2005/8/layout/vList2"/>
    <dgm:cxn modelId="{221E0789-C4E2-4410-8366-E88614B3D4E8}" srcId="{ED1D4E82-D5EA-426F-8ED5-DC15B2AE662D}" destId="{343210B9-EF18-4F8F-BAE7-2B7AFE4950F2}" srcOrd="2" destOrd="0" parTransId="{29B25D04-9499-4B16-B30A-6F6FA6D39B5D}" sibTransId="{F1534FE2-A297-4180-A1CD-7F33CCD420F2}"/>
    <dgm:cxn modelId="{311B63A9-B5B6-4C1C-9DA4-3E33AEAF3C33}" srcId="{ED1D4E82-D5EA-426F-8ED5-DC15B2AE662D}" destId="{9AC8A84B-3002-4CFD-BCBA-D6B37B47A805}" srcOrd="1" destOrd="0" parTransId="{C47BEB9D-FE65-4104-ACDF-2F99B108F9BA}" sibTransId="{2AF3ED4F-ED84-44D9-B3BB-7A549DCF61CE}"/>
    <dgm:cxn modelId="{D22CFAF9-B954-407F-921F-7D865EBFE39E}" srcId="{ED1D4E82-D5EA-426F-8ED5-DC15B2AE662D}" destId="{E34271F7-D5FF-4043-B67A-F2DAEB7A6264}" srcOrd="0" destOrd="0" parTransId="{E6D546E1-E14E-4015-B59E-A15564F667B2}" sibTransId="{3C028E4C-E64B-4DE9-A82D-D11C69271C34}"/>
    <dgm:cxn modelId="{961EF220-FB9E-4A1C-BC5F-D32E0D7BECB1}" type="presParOf" srcId="{7DE44993-1177-482A-A3EC-C65FD2A1BF63}" destId="{8EE13FA6-735F-4491-A795-733A4019F8C8}" srcOrd="0" destOrd="0" presId="urn:microsoft.com/office/officeart/2005/8/layout/vList2"/>
    <dgm:cxn modelId="{CACB5F43-D319-40B9-92BC-354D32EEC548}" type="presParOf" srcId="{7DE44993-1177-482A-A3EC-C65FD2A1BF63}" destId="{CE11C8A5-1E9E-4C3A-B3E6-38C3EC2C8B3A}" srcOrd="1" destOrd="0" presId="urn:microsoft.com/office/officeart/2005/8/layout/vList2"/>
    <dgm:cxn modelId="{C5CBFC47-8DCB-4715-8046-0ADD54385FD1}" type="presParOf" srcId="{7DE44993-1177-482A-A3EC-C65FD2A1BF63}" destId="{D1170EE7-B10B-4CB1-94F8-E803E13EA3D5}" srcOrd="2" destOrd="0" presId="urn:microsoft.com/office/officeart/2005/8/layout/vList2"/>
    <dgm:cxn modelId="{5397FB0B-3BE8-437C-822B-ABB4382357C4}" type="presParOf" srcId="{7DE44993-1177-482A-A3EC-C65FD2A1BF63}" destId="{AD375E59-C6A2-4124-8703-5A252A22D0BB}" srcOrd="3" destOrd="0" presId="urn:microsoft.com/office/officeart/2005/8/layout/vList2"/>
    <dgm:cxn modelId="{A865394F-277F-47A8-9482-515FD593F8FC}" type="presParOf" srcId="{7DE44993-1177-482A-A3EC-C65FD2A1BF63}" destId="{35499F95-DC92-4729-A2FF-3B954F49DF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000" b="1" kern="1200" dirty="0">
              <a:solidFill>
                <a:schemeClr val="tx1"/>
              </a:solidFill>
              <a:latin typeface="Arial"/>
              <a:cs typeface="Arial"/>
            </a:rPr>
            <a:t>Lessons et innovations </a:t>
          </a:r>
          <a:r>
            <a:rPr lang="en-US" sz="2000" b="1" kern="1200" dirty="0" err="1">
              <a:solidFill>
                <a:schemeClr val="tx1"/>
              </a:solidFill>
              <a:latin typeface="Arial"/>
              <a:cs typeface="Arial"/>
            </a:rPr>
            <a:t>en</a:t>
          </a:r>
          <a:r>
            <a:rPr lang="en-US" sz="2000" b="1" kern="1200" dirty="0">
              <a:solidFill>
                <a:schemeClr val="tx1"/>
              </a:solidFill>
              <a:latin typeface="Arial"/>
              <a:cs typeface="Arial"/>
            </a:rPr>
            <a:t> 2021</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000" b="1" kern="1200" dirty="0">
              <a:solidFill>
                <a:schemeClr val="tx1"/>
              </a:solidFill>
              <a:latin typeface="Arial"/>
              <a:cs typeface="Arial"/>
            </a:rPr>
            <a:t>Lessons et innovations </a:t>
          </a:r>
          <a:r>
            <a:rPr lang="en-US" sz="2000" b="1" kern="1200" dirty="0" err="1">
              <a:solidFill>
                <a:schemeClr val="tx1"/>
              </a:solidFill>
              <a:latin typeface="Arial"/>
              <a:cs typeface="Arial"/>
            </a:rPr>
            <a:t>en</a:t>
          </a:r>
          <a:r>
            <a:rPr lang="en-US" sz="2000" b="1" kern="1200" dirty="0">
              <a:solidFill>
                <a:schemeClr val="tx1"/>
              </a:solidFill>
              <a:latin typeface="Arial"/>
              <a:cs typeface="Arial"/>
            </a:rPr>
            <a:t> 2021</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51DEB-02C3-47B6-9AA4-A39A6E44CE2B}">
      <dsp:nvSpPr>
        <dsp:cNvPr id="0" name=""/>
        <dsp:cNvSpPr/>
      </dsp:nvSpPr>
      <dsp:spPr>
        <a:xfrm>
          <a:off x="4985" y="70264"/>
          <a:ext cx="1700138" cy="850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a:t>Nombre d’enfants attendus </a:t>
          </a:r>
        </a:p>
        <a:p>
          <a:pPr marL="0" lvl="0" indent="0" algn="ctr" defTabSz="533400">
            <a:lnSpc>
              <a:spcPct val="90000"/>
            </a:lnSpc>
            <a:spcBef>
              <a:spcPct val="0"/>
            </a:spcBef>
            <a:spcAft>
              <a:spcPct val="35000"/>
            </a:spcAft>
            <a:buNone/>
          </a:pPr>
          <a:r>
            <a:rPr lang="fr-FR" sz="1200" kern="1200"/>
            <a:t>(</a:t>
          </a:r>
          <a:r>
            <a:rPr lang="fr-FR" sz="1200" kern="1200" err="1"/>
            <a:t>Microplan</a:t>
          </a:r>
          <a:r>
            <a:rPr lang="fr-FR" sz="1200" kern="1200"/>
            <a:t> 3-59 Mois) </a:t>
          </a:r>
          <a:r>
            <a:rPr lang="fr-FR" sz="1400" b="1" kern="1200"/>
            <a:t>415 755</a:t>
          </a:r>
          <a:r>
            <a:rPr lang="fr-FR" sz="1600" b="1" kern="1200"/>
            <a:t>   </a:t>
          </a:r>
          <a:endParaRPr lang="fr-FR" sz="1200" kern="1200"/>
        </a:p>
      </dsp:txBody>
      <dsp:txXfrm>
        <a:off x="29883" y="95162"/>
        <a:ext cx="1650342" cy="800273"/>
      </dsp:txXfrm>
    </dsp:sp>
    <dsp:sp modelId="{DADA5C74-D037-491E-A020-6DD3379E91A2}">
      <dsp:nvSpPr>
        <dsp:cNvPr id="0" name=""/>
        <dsp:cNvSpPr/>
      </dsp:nvSpPr>
      <dsp:spPr>
        <a:xfrm>
          <a:off x="2130158" y="70264"/>
          <a:ext cx="1700138" cy="850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t>Nombre d’enfants traités au </a:t>
          </a:r>
          <a:r>
            <a:rPr lang="fr-FR" sz="1200" b="1" kern="1200" dirty="0"/>
            <a:t>1</a:t>
          </a:r>
          <a:r>
            <a:rPr lang="fr-FR" sz="1200" b="1" kern="1200" baseline="30000" dirty="0"/>
            <a:t>er</a:t>
          </a:r>
          <a:r>
            <a:rPr lang="fr-FR" sz="1200" b="1" kern="1200" dirty="0"/>
            <a:t>     passage</a:t>
          </a:r>
          <a:r>
            <a:rPr lang="fr-FR" sz="1200" kern="1200" dirty="0"/>
            <a:t> (Dose 1) </a:t>
          </a:r>
        </a:p>
        <a:p>
          <a:pPr marL="0" lvl="0" indent="0" algn="ctr" defTabSz="533400">
            <a:lnSpc>
              <a:spcPct val="90000"/>
            </a:lnSpc>
            <a:spcBef>
              <a:spcPct val="0"/>
            </a:spcBef>
            <a:spcAft>
              <a:spcPct val="35000"/>
            </a:spcAft>
            <a:buNone/>
          </a:pPr>
          <a:r>
            <a:rPr lang="fr-FR" sz="1400" kern="1200" dirty="0"/>
            <a:t> </a:t>
          </a:r>
          <a:r>
            <a:rPr lang="fr-FR" sz="1400" b="1" kern="1200" dirty="0"/>
            <a:t>390 351</a:t>
          </a:r>
          <a:endParaRPr lang="fr-FR" sz="1400" kern="1200" dirty="0"/>
        </a:p>
      </dsp:txBody>
      <dsp:txXfrm>
        <a:off x="2155056" y="95162"/>
        <a:ext cx="1650342" cy="800273"/>
      </dsp:txXfrm>
    </dsp:sp>
    <dsp:sp modelId="{43485659-A4B8-4405-B29C-5809426AF580}">
      <dsp:nvSpPr>
        <dsp:cNvPr id="0" name=""/>
        <dsp:cNvSpPr/>
      </dsp:nvSpPr>
      <dsp:spPr>
        <a:xfrm>
          <a:off x="4255330" y="70264"/>
          <a:ext cx="1700138" cy="850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a:t>Nombre d’enfants traités au </a:t>
          </a:r>
          <a:r>
            <a:rPr lang="fr-FR" sz="1200" b="1" kern="1200"/>
            <a:t>2</a:t>
          </a:r>
          <a:r>
            <a:rPr lang="fr-FR" sz="1200" b="1" kern="1200" baseline="30000"/>
            <a:t>ème</a:t>
          </a:r>
          <a:r>
            <a:rPr lang="fr-FR" sz="1200" b="1" kern="1200"/>
            <a:t>  passage</a:t>
          </a:r>
          <a:r>
            <a:rPr lang="fr-FR" sz="1200" kern="1200"/>
            <a:t> (Dose 1) </a:t>
          </a:r>
        </a:p>
        <a:p>
          <a:pPr marL="0" lvl="0" indent="0" algn="ctr" defTabSz="533400">
            <a:lnSpc>
              <a:spcPct val="90000"/>
            </a:lnSpc>
            <a:spcBef>
              <a:spcPct val="0"/>
            </a:spcBef>
            <a:spcAft>
              <a:spcPct val="35000"/>
            </a:spcAft>
            <a:buNone/>
          </a:pPr>
          <a:r>
            <a:rPr lang="fr-FR" sz="1400" kern="1200"/>
            <a:t> </a:t>
          </a:r>
          <a:r>
            <a:rPr lang="nn-NO" sz="1400" b="1" kern="1200"/>
            <a:t>404 660</a:t>
          </a:r>
          <a:endParaRPr lang="fr-FR" sz="1400" kern="1200"/>
        </a:p>
      </dsp:txBody>
      <dsp:txXfrm>
        <a:off x="4280228" y="95162"/>
        <a:ext cx="1650342" cy="800273"/>
      </dsp:txXfrm>
    </dsp:sp>
    <dsp:sp modelId="{A9B23E63-AA14-408A-ABCA-80E9B20AEE6A}">
      <dsp:nvSpPr>
        <dsp:cNvPr id="0" name=""/>
        <dsp:cNvSpPr/>
      </dsp:nvSpPr>
      <dsp:spPr>
        <a:xfrm>
          <a:off x="6380503" y="70264"/>
          <a:ext cx="1700138" cy="850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a:t>Nombre d’enfants traités au </a:t>
          </a:r>
          <a:r>
            <a:rPr lang="fr-FR" sz="1200" b="1" kern="1200"/>
            <a:t>3</a:t>
          </a:r>
          <a:r>
            <a:rPr lang="fr-FR" sz="1200" b="1" kern="1200" baseline="30000"/>
            <a:t>ème</a:t>
          </a:r>
          <a:r>
            <a:rPr lang="fr-FR" sz="1200" b="1" kern="1200"/>
            <a:t>  passage</a:t>
          </a:r>
          <a:r>
            <a:rPr lang="fr-FR" sz="1200" kern="1200"/>
            <a:t> (Dose 1) </a:t>
          </a:r>
        </a:p>
        <a:p>
          <a:pPr marL="0" lvl="0" indent="0" algn="ctr" defTabSz="533400">
            <a:lnSpc>
              <a:spcPct val="90000"/>
            </a:lnSpc>
            <a:spcBef>
              <a:spcPct val="0"/>
            </a:spcBef>
            <a:spcAft>
              <a:spcPct val="35000"/>
            </a:spcAft>
            <a:buNone/>
          </a:pPr>
          <a:r>
            <a:rPr lang="nn-NO" sz="1400" b="1" kern="1200"/>
            <a:t>402 903</a:t>
          </a:r>
          <a:endParaRPr lang="fr-FR" sz="1400" kern="1200"/>
        </a:p>
      </dsp:txBody>
      <dsp:txXfrm>
        <a:off x="6405401" y="95162"/>
        <a:ext cx="1650342" cy="800273"/>
      </dsp:txXfrm>
    </dsp:sp>
    <dsp:sp modelId="{56D64A9E-568F-4E98-9F68-B11DA8CB087B}">
      <dsp:nvSpPr>
        <dsp:cNvPr id="0" name=""/>
        <dsp:cNvSpPr/>
      </dsp:nvSpPr>
      <dsp:spPr>
        <a:xfrm>
          <a:off x="8505676" y="70264"/>
          <a:ext cx="1700138" cy="850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a:t>Nombre d’enfants traités au </a:t>
          </a:r>
          <a:r>
            <a:rPr lang="fr-FR" sz="1200" b="1" kern="1200"/>
            <a:t>4</a:t>
          </a:r>
          <a:r>
            <a:rPr lang="fr-FR" sz="1200" b="1" kern="1200" baseline="30000"/>
            <a:t>ème</a:t>
          </a:r>
          <a:r>
            <a:rPr lang="fr-FR" sz="1200" b="1" kern="1200"/>
            <a:t>  passage</a:t>
          </a:r>
          <a:r>
            <a:rPr lang="fr-FR" sz="1200" kern="1200"/>
            <a:t> (Dose 1) </a:t>
          </a:r>
        </a:p>
        <a:p>
          <a:pPr marL="0" lvl="0" indent="0" algn="ctr" defTabSz="533400">
            <a:lnSpc>
              <a:spcPct val="90000"/>
            </a:lnSpc>
            <a:spcBef>
              <a:spcPct val="0"/>
            </a:spcBef>
            <a:spcAft>
              <a:spcPct val="35000"/>
            </a:spcAft>
            <a:buNone/>
          </a:pPr>
          <a:r>
            <a:rPr lang="nn-NO" sz="1400" b="1" kern="1200"/>
            <a:t>401 435</a:t>
          </a:r>
          <a:endParaRPr lang="fr-FR" sz="1400" kern="1200"/>
        </a:p>
      </dsp:txBody>
      <dsp:txXfrm>
        <a:off x="8530574" y="95162"/>
        <a:ext cx="1650342" cy="800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13FA6-735F-4491-A795-733A4019F8C8}">
      <dsp:nvSpPr>
        <dsp:cNvPr id="0" name=""/>
        <dsp:cNvSpPr/>
      </dsp:nvSpPr>
      <dsp:spPr>
        <a:xfrm>
          <a:off x="0" y="315208"/>
          <a:ext cx="8016240" cy="541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a:t>Le cycle complet est calculé par rapport aux cibles projetées (</a:t>
          </a:r>
          <a:r>
            <a:rPr lang="fr-FR" sz="1600" b="1" kern="1200" err="1"/>
            <a:t>microplan</a:t>
          </a:r>
          <a:r>
            <a:rPr lang="fr-FR" sz="1600" b="1" kern="1200"/>
            <a:t>) et correspond à :</a:t>
          </a:r>
        </a:p>
      </dsp:txBody>
      <dsp:txXfrm>
        <a:off x="26421" y="341629"/>
        <a:ext cx="7963398" cy="488386"/>
      </dsp:txXfrm>
    </dsp:sp>
    <dsp:sp modelId="{D1170EE7-B10B-4CB1-94F8-E803E13EA3D5}">
      <dsp:nvSpPr>
        <dsp:cNvPr id="0" name=""/>
        <dsp:cNvSpPr/>
      </dsp:nvSpPr>
      <dsp:spPr>
        <a:xfrm>
          <a:off x="0" y="902516"/>
          <a:ext cx="80162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t>- Toutes les 12 doses administrées dans les zones à 3 prises supervisées</a:t>
          </a:r>
        </a:p>
      </dsp:txBody>
      <dsp:txXfrm>
        <a:off x="18734" y="921250"/>
        <a:ext cx="7978772" cy="346292"/>
      </dsp:txXfrm>
    </dsp:sp>
    <dsp:sp modelId="{35499F95-DC92-4729-A2FF-3B954F49DF27}">
      <dsp:nvSpPr>
        <dsp:cNvPr id="0" name=""/>
        <dsp:cNvSpPr/>
      </dsp:nvSpPr>
      <dsp:spPr>
        <a:xfrm>
          <a:off x="0" y="1332356"/>
          <a:ext cx="80162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t>- Toutes les 4 premières doses administrées dans les zones à une prise supervisée</a:t>
          </a:r>
        </a:p>
      </dsp:txBody>
      <dsp:txXfrm>
        <a:off x="18734" y="1351090"/>
        <a:ext cx="797877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20614" y="1085"/>
          <a:ext cx="4755561" cy="1109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715297" cy="111063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latin typeface="Arial"/>
              <a:cs typeface="Arial"/>
            </a:rPr>
            <a:t>Lessons et innovations </a:t>
          </a:r>
          <a:r>
            <a:rPr lang="en-US" sz="2000" b="1" kern="1200" dirty="0" err="1">
              <a:solidFill>
                <a:schemeClr val="tx1"/>
              </a:solidFill>
              <a:latin typeface="Arial"/>
              <a:cs typeface="Arial"/>
            </a:rPr>
            <a:t>en</a:t>
          </a:r>
          <a:r>
            <a:rPr lang="en-US" sz="2000" b="1" kern="1200" dirty="0">
              <a:solidFill>
                <a:schemeClr val="tx1"/>
              </a:solidFill>
              <a:latin typeface="Arial"/>
              <a:cs typeface="Arial"/>
            </a:rPr>
            <a:t> 2021</a:t>
          </a:r>
          <a:endParaRPr lang="fr-FR" sz="2000" kern="1200" noProof="0" dirty="0">
            <a:solidFill>
              <a:schemeClr val="tx1"/>
            </a:solidFill>
            <a:latin typeface="Arial" panose="020B0604020202020204" pitchFamily="34" charset="0"/>
            <a:cs typeface="Arial" panose="020B0604020202020204" pitchFamily="34" charset="0"/>
          </a:endParaRPr>
        </a:p>
      </dsp:txBody>
      <dsp:txXfrm>
        <a:off x="54217" y="54217"/>
        <a:ext cx="4606863" cy="1002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20614" y="1085"/>
          <a:ext cx="4755561" cy="1109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715297" cy="111063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latin typeface="Arial"/>
              <a:cs typeface="Arial"/>
            </a:rPr>
            <a:t>Lessons et innovations </a:t>
          </a:r>
          <a:r>
            <a:rPr lang="en-US" sz="2000" b="1" kern="1200" dirty="0" err="1">
              <a:solidFill>
                <a:schemeClr val="tx1"/>
              </a:solidFill>
              <a:latin typeface="Arial"/>
              <a:cs typeface="Arial"/>
            </a:rPr>
            <a:t>en</a:t>
          </a:r>
          <a:r>
            <a:rPr lang="en-US" sz="2000" b="1" kern="1200" dirty="0">
              <a:solidFill>
                <a:schemeClr val="tx1"/>
              </a:solidFill>
              <a:latin typeface="Arial"/>
              <a:cs typeface="Arial"/>
            </a:rPr>
            <a:t> 2021</a:t>
          </a:r>
          <a:endParaRPr lang="fr-FR" sz="2000" kern="1200" noProof="0" dirty="0">
            <a:solidFill>
              <a:schemeClr val="tx1"/>
            </a:solidFill>
            <a:latin typeface="Arial" panose="020B0604020202020204" pitchFamily="34" charset="0"/>
            <a:cs typeface="Arial" panose="020B0604020202020204" pitchFamily="34" charset="0"/>
          </a:endParaRPr>
        </a:p>
      </dsp:txBody>
      <dsp:txXfrm>
        <a:off x="54217" y="54217"/>
        <a:ext cx="4606863" cy="10022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6108" y="496315"/>
            <a:ext cx="8521182" cy="8566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03705" y="2149915"/>
            <a:ext cx="7685988" cy="706755"/>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1062227" y="1901952"/>
            <a:ext cx="8586470" cy="49091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92864" y="1725443"/>
            <a:ext cx="8317992" cy="3678892"/>
          </a:xfrm>
          <a:prstGeom prst="rect">
            <a:avLst/>
          </a:prstGeom>
        </p:spPr>
      </p:pic>
      <p:sp>
        <p:nvSpPr>
          <p:cNvPr id="3" name="object 3"/>
          <p:cNvSpPr txBox="1">
            <a:spLocks noGrp="1"/>
          </p:cNvSpPr>
          <p:nvPr>
            <p:ph type="title"/>
          </p:nvPr>
        </p:nvSpPr>
        <p:spPr>
          <a:xfrm>
            <a:off x="1503705" y="2149915"/>
            <a:ext cx="7685988" cy="707245"/>
          </a:xfrm>
          <a:prstGeom prst="rect">
            <a:avLst/>
          </a:prstGeom>
        </p:spPr>
        <p:txBody>
          <a:bodyPr vert="horz" wrap="square" lIns="0" tIns="65405" rIns="0" bIns="0" rtlCol="0">
            <a:spAutoFit/>
          </a:bodyPr>
          <a:lstStyle/>
          <a:p>
            <a:pPr marL="1458595" marR="5080" indent="-1446530">
              <a:lnSpc>
                <a:spcPts val="2480"/>
              </a:lnSpc>
              <a:spcBef>
                <a:spcPts val="515"/>
              </a:spcBef>
            </a:pPr>
            <a:r>
              <a:rPr spc="-5" dirty="0" err="1"/>
              <a:t>Chimiop</a:t>
            </a:r>
            <a:r>
              <a:rPr lang="en-GB" spc="-5" dirty="0" err="1"/>
              <a:t>ré</a:t>
            </a:r>
            <a:r>
              <a:rPr spc="-5" dirty="0" err="1"/>
              <a:t>vention</a:t>
            </a:r>
            <a:r>
              <a:rPr spc="-5" dirty="0"/>
              <a:t> </a:t>
            </a:r>
            <a:r>
              <a:rPr lang="en-GB" spc="-5" dirty="0"/>
              <a:t>du </a:t>
            </a:r>
            <a:r>
              <a:rPr spc="-5" dirty="0" err="1"/>
              <a:t>Paludisme</a:t>
            </a:r>
            <a:r>
              <a:rPr lang="en-GB" spc="-5" dirty="0"/>
              <a:t> </a:t>
            </a:r>
            <a:r>
              <a:rPr lang="fr-CH" spc="-5" dirty="0" err="1"/>
              <a:t>Saisonier</a:t>
            </a:r>
            <a:r>
              <a:rPr lang="fr-CH" spc="20" dirty="0"/>
              <a:t> </a:t>
            </a:r>
            <a:r>
              <a:rPr spc="-10" dirty="0"/>
              <a:t> </a:t>
            </a:r>
            <a:r>
              <a:rPr dirty="0"/>
              <a:t>(C</a:t>
            </a:r>
            <a:r>
              <a:rPr lang="en-US" dirty="0"/>
              <a:t>PS</a:t>
            </a:r>
            <a:r>
              <a:rPr dirty="0"/>
              <a:t>)</a:t>
            </a:r>
            <a:r>
              <a:rPr lang="fr-FR" dirty="0"/>
              <a:t> digitalisée</a:t>
            </a:r>
            <a:endParaRPr dirty="0"/>
          </a:p>
        </p:txBody>
      </p:sp>
      <p:sp>
        <p:nvSpPr>
          <p:cNvPr id="4" name="object 4"/>
          <p:cNvSpPr txBox="1"/>
          <p:nvPr/>
        </p:nvSpPr>
        <p:spPr>
          <a:xfrm>
            <a:off x="3111492" y="3340091"/>
            <a:ext cx="6176645" cy="1159292"/>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Bilan </a:t>
            </a:r>
            <a:r>
              <a:rPr sz="2400" b="1" spc="-10" dirty="0">
                <a:solidFill>
                  <a:srgbClr val="FFFFFF"/>
                </a:solidFill>
                <a:latin typeface="Arial"/>
                <a:cs typeface="Arial"/>
              </a:rPr>
              <a:t>des</a:t>
            </a:r>
            <a:r>
              <a:rPr sz="2400" b="1" spc="35" dirty="0">
                <a:solidFill>
                  <a:srgbClr val="FFFFFF"/>
                </a:solidFill>
                <a:latin typeface="Arial"/>
                <a:cs typeface="Arial"/>
              </a:rPr>
              <a:t> </a:t>
            </a:r>
            <a:r>
              <a:rPr sz="2400" b="1" spc="-5" dirty="0" err="1">
                <a:solidFill>
                  <a:srgbClr val="FFFFFF"/>
                </a:solidFill>
                <a:latin typeface="Arial"/>
                <a:cs typeface="Arial"/>
              </a:rPr>
              <a:t>activités</a:t>
            </a:r>
            <a:r>
              <a:rPr sz="2400" b="1" spc="-10" dirty="0">
                <a:solidFill>
                  <a:srgbClr val="FFFFFF"/>
                </a:solidFill>
                <a:latin typeface="Arial"/>
                <a:cs typeface="Arial"/>
              </a:rPr>
              <a:t> </a:t>
            </a:r>
            <a:r>
              <a:rPr sz="2400" b="1" spc="10" dirty="0">
                <a:solidFill>
                  <a:srgbClr val="FFFFFF"/>
                </a:solidFill>
                <a:latin typeface="Arial"/>
                <a:cs typeface="Arial"/>
              </a:rPr>
              <a:t>de</a:t>
            </a:r>
            <a:r>
              <a:rPr sz="2400" b="1" spc="-10" dirty="0">
                <a:solidFill>
                  <a:srgbClr val="FFFFFF"/>
                </a:solidFill>
                <a:latin typeface="Arial"/>
                <a:cs typeface="Arial"/>
              </a:rPr>
              <a:t> </a:t>
            </a:r>
            <a:r>
              <a:rPr sz="2400" b="1" dirty="0">
                <a:solidFill>
                  <a:srgbClr val="FFFFFF"/>
                </a:solidFill>
                <a:latin typeface="Arial"/>
                <a:cs typeface="Arial"/>
              </a:rPr>
              <a:t>la</a:t>
            </a:r>
            <a:r>
              <a:rPr sz="2400" b="1" spc="-10" dirty="0">
                <a:solidFill>
                  <a:srgbClr val="FFFFFF"/>
                </a:solidFill>
                <a:latin typeface="Arial"/>
                <a:cs typeface="Arial"/>
              </a:rPr>
              <a:t> campagne</a:t>
            </a:r>
            <a:r>
              <a:rPr sz="2400" b="1" spc="35" dirty="0">
                <a:solidFill>
                  <a:srgbClr val="FFFFFF"/>
                </a:solidFill>
                <a:latin typeface="Arial"/>
                <a:cs typeface="Arial"/>
              </a:rPr>
              <a:t> </a:t>
            </a:r>
            <a:r>
              <a:rPr sz="2400" b="1" spc="-10" dirty="0">
                <a:solidFill>
                  <a:srgbClr val="FFFFFF"/>
                </a:solidFill>
                <a:latin typeface="Arial"/>
                <a:cs typeface="Arial"/>
              </a:rPr>
              <a:t>2021</a:t>
            </a:r>
            <a:endParaRPr sz="2400" dirty="0">
              <a:latin typeface="Arial"/>
              <a:cs typeface="Arial"/>
            </a:endParaRPr>
          </a:p>
          <a:p>
            <a:pPr>
              <a:lnSpc>
                <a:spcPct val="100000"/>
              </a:lnSpc>
              <a:spcBef>
                <a:spcPts val="10"/>
              </a:spcBef>
            </a:pPr>
            <a:endParaRPr sz="2650" dirty="0">
              <a:latin typeface="Arial"/>
              <a:cs typeface="Arial"/>
            </a:endParaRPr>
          </a:p>
          <a:p>
            <a:pPr marL="95885">
              <a:lnSpc>
                <a:spcPct val="100000"/>
              </a:lnSpc>
            </a:pPr>
            <a:r>
              <a:rPr sz="2400" b="1" spc="-5" dirty="0">
                <a:solidFill>
                  <a:srgbClr val="FFFFFF"/>
                </a:solidFill>
                <a:latin typeface="Arial"/>
                <a:cs typeface="Arial"/>
              </a:rPr>
              <a:t>Planification</a:t>
            </a:r>
            <a:r>
              <a:rPr sz="2400" b="1" dirty="0">
                <a:solidFill>
                  <a:srgbClr val="FFFFFF"/>
                </a:solidFill>
                <a:latin typeface="Arial"/>
                <a:cs typeface="Arial"/>
              </a:rPr>
              <a:t> </a:t>
            </a:r>
            <a:r>
              <a:rPr sz="2400" b="1" spc="-10" dirty="0">
                <a:solidFill>
                  <a:srgbClr val="FFFFFF"/>
                </a:solidFill>
                <a:latin typeface="Arial"/>
                <a:cs typeface="Arial"/>
              </a:rPr>
              <a:t>des</a:t>
            </a:r>
            <a:r>
              <a:rPr sz="2400" b="1" spc="10" dirty="0">
                <a:solidFill>
                  <a:srgbClr val="FFFFFF"/>
                </a:solidFill>
                <a:latin typeface="Arial"/>
                <a:cs typeface="Arial"/>
              </a:rPr>
              <a:t> </a:t>
            </a:r>
            <a:r>
              <a:rPr sz="2400" b="1" spc="-5" dirty="0">
                <a:solidFill>
                  <a:srgbClr val="FFFFFF"/>
                </a:solidFill>
                <a:latin typeface="Arial"/>
                <a:cs typeface="Arial"/>
              </a:rPr>
              <a:t>campagnes</a:t>
            </a:r>
            <a:r>
              <a:rPr sz="2400" b="1" spc="10" dirty="0">
                <a:solidFill>
                  <a:srgbClr val="FFFFFF"/>
                </a:solidFill>
                <a:latin typeface="Arial"/>
                <a:cs typeface="Arial"/>
              </a:rPr>
              <a:t> </a:t>
            </a:r>
            <a:r>
              <a:rPr sz="2400" b="1" spc="-5" dirty="0">
                <a:solidFill>
                  <a:srgbClr val="FFFFFF"/>
                </a:solidFill>
                <a:latin typeface="Arial"/>
                <a:cs typeface="Arial"/>
              </a:rPr>
              <a:t>2022</a:t>
            </a:r>
            <a:r>
              <a:rPr sz="2400" b="1" spc="-10" dirty="0">
                <a:solidFill>
                  <a:srgbClr val="FFFFFF"/>
                </a:solidFill>
                <a:latin typeface="Arial"/>
                <a:cs typeface="Arial"/>
              </a:rPr>
              <a:t> et</a:t>
            </a:r>
            <a:r>
              <a:rPr sz="2400" b="1" spc="20" dirty="0">
                <a:solidFill>
                  <a:srgbClr val="FFFFFF"/>
                </a:solidFill>
                <a:latin typeface="Arial"/>
                <a:cs typeface="Arial"/>
              </a:rPr>
              <a:t> </a:t>
            </a:r>
            <a:r>
              <a:rPr sz="2400" b="1" spc="-5" dirty="0">
                <a:solidFill>
                  <a:srgbClr val="FFFFFF"/>
                </a:solidFill>
                <a:latin typeface="Arial"/>
                <a:cs typeface="Arial"/>
              </a:rPr>
              <a:t>2023</a:t>
            </a:r>
            <a:endParaRPr sz="2400" dirty="0">
              <a:latin typeface="Arial"/>
              <a:cs typeface="Arial"/>
            </a:endParaRPr>
          </a:p>
        </p:txBody>
      </p:sp>
      <p:sp>
        <p:nvSpPr>
          <p:cNvPr id="5" name="object 5"/>
          <p:cNvSpPr/>
          <p:nvPr/>
        </p:nvSpPr>
        <p:spPr>
          <a:xfrm>
            <a:off x="3034733" y="5662896"/>
            <a:ext cx="4834255" cy="523867"/>
          </a:xfrm>
          <a:custGeom>
            <a:avLst/>
            <a:gdLst/>
            <a:ahLst/>
            <a:cxnLst/>
            <a:rect l="l" t="t" r="r" b="b"/>
            <a:pathLst>
              <a:path w="4834255" h="570229">
                <a:moveTo>
                  <a:pt x="4831080" y="569976"/>
                </a:moveTo>
                <a:lnTo>
                  <a:pt x="1524" y="569976"/>
                </a:lnTo>
                <a:lnTo>
                  <a:pt x="0" y="568452"/>
                </a:lnTo>
                <a:lnTo>
                  <a:pt x="0" y="1524"/>
                </a:lnTo>
                <a:lnTo>
                  <a:pt x="1524" y="0"/>
                </a:lnTo>
                <a:lnTo>
                  <a:pt x="4831080" y="0"/>
                </a:lnTo>
                <a:lnTo>
                  <a:pt x="4834128" y="1524"/>
                </a:lnTo>
                <a:lnTo>
                  <a:pt x="4834128" y="4572"/>
                </a:lnTo>
                <a:lnTo>
                  <a:pt x="9144" y="4572"/>
                </a:lnTo>
                <a:lnTo>
                  <a:pt x="4572" y="9144"/>
                </a:lnTo>
                <a:lnTo>
                  <a:pt x="9144" y="9144"/>
                </a:lnTo>
                <a:lnTo>
                  <a:pt x="9144" y="560832"/>
                </a:lnTo>
                <a:lnTo>
                  <a:pt x="4572" y="560832"/>
                </a:lnTo>
                <a:lnTo>
                  <a:pt x="9144" y="565404"/>
                </a:lnTo>
                <a:lnTo>
                  <a:pt x="4834128" y="565404"/>
                </a:lnTo>
                <a:lnTo>
                  <a:pt x="4834128" y="568452"/>
                </a:lnTo>
                <a:lnTo>
                  <a:pt x="4831080" y="569976"/>
                </a:lnTo>
                <a:close/>
              </a:path>
              <a:path w="4834255" h="570229">
                <a:moveTo>
                  <a:pt x="9144" y="9144"/>
                </a:moveTo>
                <a:lnTo>
                  <a:pt x="4572" y="9144"/>
                </a:lnTo>
                <a:lnTo>
                  <a:pt x="9144" y="4572"/>
                </a:lnTo>
                <a:lnTo>
                  <a:pt x="9144" y="9144"/>
                </a:lnTo>
                <a:close/>
              </a:path>
              <a:path w="4834255" h="570229">
                <a:moveTo>
                  <a:pt x="4823460" y="9144"/>
                </a:moveTo>
                <a:lnTo>
                  <a:pt x="9144" y="9144"/>
                </a:lnTo>
                <a:lnTo>
                  <a:pt x="9144" y="4572"/>
                </a:lnTo>
                <a:lnTo>
                  <a:pt x="4823460" y="4572"/>
                </a:lnTo>
                <a:lnTo>
                  <a:pt x="4823460" y="9144"/>
                </a:lnTo>
                <a:close/>
              </a:path>
              <a:path w="4834255" h="570229">
                <a:moveTo>
                  <a:pt x="4823460" y="565404"/>
                </a:moveTo>
                <a:lnTo>
                  <a:pt x="4823460" y="4572"/>
                </a:lnTo>
                <a:lnTo>
                  <a:pt x="4828032" y="9144"/>
                </a:lnTo>
                <a:lnTo>
                  <a:pt x="4834128" y="9144"/>
                </a:lnTo>
                <a:lnTo>
                  <a:pt x="4834128" y="560832"/>
                </a:lnTo>
                <a:lnTo>
                  <a:pt x="4828032" y="560832"/>
                </a:lnTo>
                <a:lnTo>
                  <a:pt x="4823460" y="565404"/>
                </a:lnTo>
                <a:close/>
              </a:path>
              <a:path w="4834255" h="570229">
                <a:moveTo>
                  <a:pt x="4834128" y="9144"/>
                </a:moveTo>
                <a:lnTo>
                  <a:pt x="4828032" y="9144"/>
                </a:lnTo>
                <a:lnTo>
                  <a:pt x="4823460" y="4572"/>
                </a:lnTo>
                <a:lnTo>
                  <a:pt x="4834128" y="4572"/>
                </a:lnTo>
                <a:lnTo>
                  <a:pt x="4834128" y="9144"/>
                </a:lnTo>
                <a:close/>
              </a:path>
              <a:path w="4834255" h="570229">
                <a:moveTo>
                  <a:pt x="9144" y="565404"/>
                </a:moveTo>
                <a:lnTo>
                  <a:pt x="4572" y="560832"/>
                </a:lnTo>
                <a:lnTo>
                  <a:pt x="9144" y="560832"/>
                </a:lnTo>
                <a:lnTo>
                  <a:pt x="9144" y="565404"/>
                </a:lnTo>
                <a:close/>
              </a:path>
              <a:path w="4834255" h="570229">
                <a:moveTo>
                  <a:pt x="4823460" y="565404"/>
                </a:moveTo>
                <a:lnTo>
                  <a:pt x="9144" y="565404"/>
                </a:lnTo>
                <a:lnTo>
                  <a:pt x="9144" y="560832"/>
                </a:lnTo>
                <a:lnTo>
                  <a:pt x="4823460" y="560832"/>
                </a:lnTo>
                <a:lnTo>
                  <a:pt x="4823460" y="565404"/>
                </a:lnTo>
                <a:close/>
              </a:path>
              <a:path w="4834255" h="570229">
                <a:moveTo>
                  <a:pt x="4834128" y="565404"/>
                </a:moveTo>
                <a:lnTo>
                  <a:pt x="4823460" y="565404"/>
                </a:lnTo>
                <a:lnTo>
                  <a:pt x="4828032" y="560832"/>
                </a:lnTo>
                <a:lnTo>
                  <a:pt x="4834128" y="560832"/>
                </a:lnTo>
                <a:lnTo>
                  <a:pt x="4834128" y="565404"/>
                </a:lnTo>
                <a:close/>
              </a:path>
            </a:pathLst>
          </a:custGeom>
          <a:solidFill>
            <a:srgbClr val="000000"/>
          </a:solidFill>
        </p:spPr>
        <p:txBody>
          <a:bodyPr wrap="square" lIns="0" tIns="0" rIns="0" bIns="0" rtlCol="0"/>
          <a:lstStyle/>
          <a:p>
            <a:pPr algn="ctr"/>
            <a:r>
              <a:rPr lang="en-GB" sz="2800" dirty="0">
                <a:latin typeface="Algerian" panose="04020705040A02060702" pitchFamily="82" charset="0"/>
              </a:rPr>
              <a:t>BENIN</a:t>
            </a:r>
            <a:endParaRPr sz="2800" dirty="0">
              <a:latin typeface="Algerian" panose="04020705040A02060702" pitchFamily="82" charset="0"/>
            </a:endParaRPr>
          </a:p>
        </p:txBody>
      </p:sp>
      <p:grpSp>
        <p:nvGrpSpPr>
          <p:cNvPr id="7" name="object 7"/>
          <p:cNvGrpSpPr/>
          <p:nvPr/>
        </p:nvGrpSpPr>
        <p:grpSpPr>
          <a:xfrm>
            <a:off x="2164079" y="3101339"/>
            <a:ext cx="894715" cy="1286510"/>
            <a:chOff x="2164079" y="3101339"/>
            <a:chExt cx="894715" cy="1286510"/>
          </a:xfrm>
        </p:grpSpPr>
        <p:sp>
          <p:nvSpPr>
            <p:cNvPr id="8" name="object 8"/>
            <p:cNvSpPr/>
            <p:nvPr/>
          </p:nvSpPr>
          <p:spPr>
            <a:xfrm>
              <a:off x="2176271" y="3131819"/>
              <a:ext cx="864235" cy="433070"/>
            </a:xfrm>
            <a:custGeom>
              <a:avLst/>
              <a:gdLst/>
              <a:ahLst/>
              <a:cxnLst/>
              <a:rect l="l" t="t" r="r" b="b"/>
              <a:pathLst>
                <a:path w="864235" h="433070">
                  <a:moveTo>
                    <a:pt x="649224" y="432816"/>
                  </a:moveTo>
                  <a:lnTo>
                    <a:pt x="649224" y="324612"/>
                  </a:lnTo>
                  <a:lnTo>
                    <a:pt x="0" y="324612"/>
                  </a:lnTo>
                  <a:lnTo>
                    <a:pt x="0" y="108204"/>
                  </a:lnTo>
                  <a:lnTo>
                    <a:pt x="649224" y="108204"/>
                  </a:lnTo>
                  <a:lnTo>
                    <a:pt x="649224" y="0"/>
                  </a:lnTo>
                  <a:lnTo>
                    <a:pt x="864108" y="216408"/>
                  </a:lnTo>
                  <a:lnTo>
                    <a:pt x="649224" y="432816"/>
                  </a:lnTo>
                  <a:close/>
                </a:path>
              </a:pathLst>
            </a:custGeom>
            <a:solidFill>
              <a:srgbClr val="FFFFFF"/>
            </a:solidFill>
          </p:spPr>
          <p:txBody>
            <a:bodyPr wrap="square" lIns="0" tIns="0" rIns="0" bIns="0" rtlCol="0"/>
            <a:lstStyle/>
            <a:p>
              <a:endParaRPr/>
            </a:p>
          </p:txBody>
        </p:sp>
        <p:sp>
          <p:nvSpPr>
            <p:cNvPr id="9" name="object 9"/>
            <p:cNvSpPr/>
            <p:nvPr/>
          </p:nvSpPr>
          <p:spPr>
            <a:xfrm>
              <a:off x="2164079" y="3101339"/>
              <a:ext cx="894715" cy="494030"/>
            </a:xfrm>
            <a:custGeom>
              <a:avLst/>
              <a:gdLst/>
              <a:ahLst/>
              <a:cxnLst/>
              <a:rect l="l" t="t" r="r" b="b"/>
              <a:pathLst>
                <a:path w="894714" h="494029">
                  <a:moveTo>
                    <a:pt x="647700" y="138684"/>
                  </a:moveTo>
                  <a:lnTo>
                    <a:pt x="647700" y="0"/>
                  </a:lnTo>
                  <a:lnTo>
                    <a:pt x="678180" y="30480"/>
                  </a:lnTo>
                  <a:lnTo>
                    <a:pt x="673608" y="30480"/>
                  </a:lnTo>
                  <a:lnTo>
                    <a:pt x="652272" y="39624"/>
                  </a:lnTo>
                  <a:lnTo>
                    <a:pt x="673608" y="60959"/>
                  </a:lnTo>
                  <a:lnTo>
                    <a:pt x="673608" y="126492"/>
                  </a:lnTo>
                  <a:lnTo>
                    <a:pt x="661416" y="126492"/>
                  </a:lnTo>
                  <a:lnTo>
                    <a:pt x="647700" y="138684"/>
                  </a:lnTo>
                  <a:close/>
                </a:path>
                <a:path w="894714" h="494029">
                  <a:moveTo>
                    <a:pt x="673608" y="60959"/>
                  </a:moveTo>
                  <a:lnTo>
                    <a:pt x="652272" y="39624"/>
                  </a:lnTo>
                  <a:lnTo>
                    <a:pt x="673608" y="30480"/>
                  </a:lnTo>
                  <a:lnTo>
                    <a:pt x="673608" y="60959"/>
                  </a:lnTo>
                  <a:close/>
                </a:path>
                <a:path w="894714" h="494029">
                  <a:moveTo>
                    <a:pt x="859535" y="246888"/>
                  </a:moveTo>
                  <a:lnTo>
                    <a:pt x="673608" y="60959"/>
                  </a:lnTo>
                  <a:lnTo>
                    <a:pt x="673608" y="30480"/>
                  </a:lnTo>
                  <a:lnTo>
                    <a:pt x="678180" y="30480"/>
                  </a:lnTo>
                  <a:lnTo>
                    <a:pt x="885444" y="237744"/>
                  </a:lnTo>
                  <a:lnTo>
                    <a:pt x="868679" y="237744"/>
                  </a:lnTo>
                  <a:lnTo>
                    <a:pt x="859535" y="246888"/>
                  </a:lnTo>
                  <a:close/>
                </a:path>
                <a:path w="894714" h="494029">
                  <a:moveTo>
                    <a:pt x="647700" y="367284"/>
                  </a:moveTo>
                  <a:lnTo>
                    <a:pt x="0" y="367284"/>
                  </a:lnTo>
                  <a:lnTo>
                    <a:pt x="0" y="126492"/>
                  </a:lnTo>
                  <a:lnTo>
                    <a:pt x="647700" y="126492"/>
                  </a:lnTo>
                  <a:lnTo>
                    <a:pt x="647700" y="138684"/>
                  </a:lnTo>
                  <a:lnTo>
                    <a:pt x="25908" y="138684"/>
                  </a:lnTo>
                  <a:lnTo>
                    <a:pt x="12192" y="150876"/>
                  </a:lnTo>
                  <a:lnTo>
                    <a:pt x="25908" y="150876"/>
                  </a:lnTo>
                  <a:lnTo>
                    <a:pt x="25908" y="342900"/>
                  </a:lnTo>
                  <a:lnTo>
                    <a:pt x="12192" y="342900"/>
                  </a:lnTo>
                  <a:lnTo>
                    <a:pt x="25908" y="355092"/>
                  </a:lnTo>
                  <a:lnTo>
                    <a:pt x="647700" y="355092"/>
                  </a:lnTo>
                  <a:lnTo>
                    <a:pt x="647700" y="367284"/>
                  </a:lnTo>
                  <a:close/>
                </a:path>
                <a:path w="894714" h="494029">
                  <a:moveTo>
                    <a:pt x="673608" y="150876"/>
                  </a:moveTo>
                  <a:lnTo>
                    <a:pt x="25908" y="150876"/>
                  </a:lnTo>
                  <a:lnTo>
                    <a:pt x="25908" y="138684"/>
                  </a:lnTo>
                  <a:lnTo>
                    <a:pt x="647700" y="138684"/>
                  </a:lnTo>
                  <a:lnTo>
                    <a:pt x="661416" y="126492"/>
                  </a:lnTo>
                  <a:lnTo>
                    <a:pt x="673608" y="126492"/>
                  </a:lnTo>
                  <a:lnTo>
                    <a:pt x="673608" y="150876"/>
                  </a:lnTo>
                  <a:close/>
                </a:path>
                <a:path w="894714" h="494029">
                  <a:moveTo>
                    <a:pt x="25908" y="150876"/>
                  </a:moveTo>
                  <a:lnTo>
                    <a:pt x="12192" y="150876"/>
                  </a:lnTo>
                  <a:lnTo>
                    <a:pt x="25908" y="138684"/>
                  </a:lnTo>
                  <a:lnTo>
                    <a:pt x="25908" y="150876"/>
                  </a:lnTo>
                  <a:close/>
                </a:path>
                <a:path w="894714" h="494029">
                  <a:moveTo>
                    <a:pt x="868679" y="256032"/>
                  </a:moveTo>
                  <a:lnTo>
                    <a:pt x="859536" y="246888"/>
                  </a:lnTo>
                  <a:lnTo>
                    <a:pt x="868679" y="237744"/>
                  </a:lnTo>
                  <a:lnTo>
                    <a:pt x="868679" y="256032"/>
                  </a:lnTo>
                  <a:close/>
                </a:path>
                <a:path w="894714" h="494029">
                  <a:moveTo>
                    <a:pt x="885444" y="256032"/>
                  </a:moveTo>
                  <a:lnTo>
                    <a:pt x="868679" y="256032"/>
                  </a:lnTo>
                  <a:lnTo>
                    <a:pt x="868679" y="237744"/>
                  </a:lnTo>
                  <a:lnTo>
                    <a:pt x="885444" y="237744"/>
                  </a:lnTo>
                  <a:lnTo>
                    <a:pt x="894588" y="246888"/>
                  </a:lnTo>
                  <a:lnTo>
                    <a:pt x="885444" y="256032"/>
                  </a:lnTo>
                  <a:close/>
                </a:path>
                <a:path w="894714" h="494029">
                  <a:moveTo>
                    <a:pt x="678180" y="463296"/>
                  </a:moveTo>
                  <a:lnTo>
                    <a:pt x="673608" y="463296"/>
                  </a:lnTo>
                  <a:lnTo>
                    <a:pt x="673608" y="432816"/>
                  </a:lnTo>
                  <a:lnTo>
                    <a:pt x="859535" y="246888"/>
                  </a:lnTo>
                  <a:lnTo>
                    <a:pt x="868679" y="256032"/>
                  </a:lnTo>
                  <a:lnTo>
                    <a:pt x="885444" y="256032"/>
                  </a:lnTo>
                  <a:lnTo>
                    <a:pt x="678180" y="463296"/>
                  </a:lnTo>
                  <a:close/>
                </a:path>
                <a:path w="894714" h="494029">
                  <a:moveTo>
                    <a:pt x="25908" y="355092"/>
                  </a:moveTo>
                  <a:lnTo>
                    <a:pt x="12192" y="342900"/>
                  </a:lnTo>
                  <a:lnTo>
                    <a:pt x="25908" y="342900"/>
                  </a:lnTo>
                  <a:lnTo>
                    <a:pt x="25908" y="355092"/>
                  </a:lnTo>
                  <a:close/>
                </a:path>
                <a:path w="894714" h="494029">
                  <a:moveTo>
                    <a:pt x="673608" y="367284"/>
                  </a:moveTo>
                  <a:lnTo>
                    <a:pt x="661416" y="367284"/>
                  </a:lnTo>
                  <a:lnTo>
                    <a:pt x="647700" y="355092"/>
                  </a:lnTo>
                  <a:lnTo>
                    <a:pt x="25908" y="355092"/>
                  </a:lnTo>
                  <a:lnTo>
                    <a:pt x="25908" y="342900"/>
                  </a:lnTo>
                  <a:lnTo>
                    <a:pt x="673608" y="342900"/>
                  </a:lnTo>
                  <a:lnTo>
                    <a:pt x="673608" y="367284"/>
                  </a:lnTo>
                  <a:close/>
                </a:path>
                <a:path w="894714" h="494029">
                  <a:moveTo>
                    <a:pt x="647700" y="493776"/>
                  </a:moveTo>
                  <a:lnTo>
                    <a:pt x="647700" y="355092"/>
                  </a:lnTo>
                  <a:lnTo>
                    <a:pt x="661416" y="367284"/>
                  </a:lnTo>
                  <a:lnTo>
                    <a:pt x="673608" y="367284"/>
                  </a:lnTo>
                  <a:lnTo>
                    <a:pt x="673608" y="432816"/>
                  </a:lnTo>
                  <a:lnTo>
                    <a:pt x="652272" y="454152"/>
                  </a:lnTo>
                  <a:lnTo>
                    <a:pt x="673608" y="463296"/>
                  </a:lnTo>
                  <a:lnTo>
                    <a:pt x="678180" y="463296"/>
                  </a:lnTo>
                  <a:lnTo>
                    <a:pt x="647700" y="493776"/>
                  </a:lnTo>
                  <a:close/>
                </a:path>
                <a:path w="894714" h="494029">
                  <a:moveTo>
                    <a:pt x="673608" y="463296"/>
                  </a:moveTo>
                  <a:lnTo>
                    <a:pt x="652272" y="454152"/>
                  </a:lnTo>
                  <a:lnTo>
                    <a:pt x="673608" y="432816"/>
                  </a:lnTo>
                  <a:lnTo>
                    <a:pt x="673608" y="463296"/>
                  </a:lnTo>
                  <a:close/>
                </a:path>
              </a:pathLst>
            </a:custGeom>
            <a:solidFill>
              <a:srgbClr val="385D89"/>
            </a:solidFill>
          </p:spPr>
          <p:txBody>
            <a:bodyPr wrap="square" lIns="0" tIns="0" rIns="0" bIns="0" rtlCol="0"/>
            <a:lstStyle/>
            <a:p>
              <a:endParaRPr/>
            </a:p>
          </p:txBody>
        </p:sp>
        <p:sp>
          <p:nvSpPr>
            <p:cNvPr id="10" name="object 10"/>
            <p:cNvSpPr/>
            <p:nvPr/>
          </p:nvSpPr>
          <p:spPr>
            <a:xfrm>
              <a:off x="2176271" y="3924299"/>
              <a:ext cx="864235" cy="431800"/>
            </a:xfrm>
            <a:custGeom>
              <a:avLst/>
              <a:gdLst/>
              <a:ahLst/>
              <a:cxnLst/>
              <a:rect l="l" t="t" r="r" b="b"/>
              <a:pathLst>
                <a:path w="864235" h="431800">
                  <a:moveTo>
                    <a:pt x="649224" y="431291"/>
                  </a:moveTo>
                  <a:lnTo>
                    <a:pt x="649224" y="324611"/>
                  </a:lnTo>
                  <a:lnTo>
                    <a:pt x="0" y="324611"/>
                  </a:lnTo>
                  <a:lnTo>
                    <a:pt x="0" y="108203"/>
                  </a:lnTo>
                  <a:lnTo>
                    <a:pt x="649224" y="108203"/>
                  </a:lnTo>
                  <a:lnTo>
                    <a:pt x="649224" y="0"/>
                  </a:lnTo>
                  <a:lnTo>
                    <a:pt x="864108" y="216408"/>
                  </a:lnTo>
                  <a:lnTo>
                    <a:pt x="649224" y="431291"/>
                  </a:lnTo>
                  <a:close/>
                </a:path>
              </a:pathLst>
            </a:custGeom>
            <a:solidFill>
              <a:srgbClr val="FFFFFF"/>
            </a:solidFill>
          </p:spPr>
          <p:txBody>
            <a:bodyPr wrap="square" lIns="0" tIns="0" rIns="0" bIns="0" rtlCol="0"/>
            <a:lstStyle/>
            <a:p>
              <a:endParaRPr/>
            </a:p>
          </p:txBody>
        </p:sp>
        <p:sp>
          <p:nvSpPr>
            <p:cNvPr id="11" name="object 11"/>
            <p:cNvSpPr/>
            <p:nvPr/>
          </p:nvSpPr>
          <p:spPr>
            <a:xfrm>
              <a:off x="2164079" y="3893819"/>
              <a:ext cx="894715" cy="494030"/>
            </a:xfrm>
            <a:custGeom>
              <a:avLst/>
              <a:gdLst/>
              <a:ahLst/>
              <a:cxnLst/>
              <a:rect l="l" t="t" r="r" b="b"/>
              <a:pathLst>
                <a:path w="894714" h="494029">
                  <a:moveTo>
                    <a:pt x="647700" y="138684"/>
                  </a:moveTo>
                  <a:lnTo>
                    <a:pt x="647700" y="0"/>
                  </a:lnTo>
                  <a:lnTo>
                    <a:pt x="678180" y="30480"/>
                  </a:lnTo>
                  <a:lnTo>
                    <a:pt x="673608" y="30480"/>
                  </a:lnTo>
                  <a:lnTo>
                    <a:pt x="652272" y="39624"/>
                  </a:lnTo>
                  <a:lnTo>
                    <a:pt x="673608" y="60959"/>
                  </a:lnTo>
                  <a:lnTo>
                    <a:pt x="673608" y="126492"/>
                  </a:lnTo>
                  <a:lnTo>
                    <a:pt x="661416" y="126492"/>
                  </a:lnTo>
                  <a:lnTo>
                    <a:pt x="647700" y="138684"/>
                  </a:lnTo>
                  <a:close/>
                </a:path>
                <a:path w="894714" h="494029">
                  <a:moveTo>
                    <a:pt x="673608" y="60959"/>
                  </a:moveTo>
                  <a:lnTo>
                    <a:pt x="652272" y="39624"/>
                  </a:lnTo>
                  <a:lnTo>
                    <a:pt x="673608" y="30480"/>
                  </a:lnTo>
                  <a:lnTo>
                    <a:pt x="673608" y="60959"/>
                  </a:lnTo>
                  <a:close/>
                </a:path>
                <a:path w="894714" h="494029">
                  <a:moveTo>
                    <a:pt x="859535" y="246888"/>
                  </a:moveTo>
                  <a:lnTo>
                    <a:pt x="673608" y="60959"/>
                  </a:lnTo>
                  <a:lnTo>
                    <a:pt x="673608" y="30480"/>
                  </a:lnTo>
                  <a:lnTo>
                    <a:pt x="678180" y="30480"/>
                  </a:lnTo>
                  <a:lnTo>
                    <a:pt x="885444" y="237744"/>
                  </a:lnTo>
                  <a:lnTo>
                    <a:pt x="868679" y="237744"/>
                  </a:lnTo>
                  <a:lnTo>
                    <a:pt x="859535" y="246888"/>
                  </a:lnTo>
                  <a:close/>
                </a:path>
                <a:path w="894714" h="494029">
                  <a:moveTo>
                    <a:pt x="647700" y="367284"/>
                  </a:moveTo>
                  <a:lnTo>
                    <a:pt x="0" y="367284"/>
                  </a:lnTo>
                  <a:lnTo>
                    <a:pt x="0" y="126492"/>
                  </a:lnTo>
                  <a:lnTo>
                    <a:pt x="647700" y="126492"/>
                  </a:lnTo>
                  <a:lnTo>
                    <a:pt x="647700" y="138684"/>
                  </a:lnTo>
                  <a:lnTo>
                    <a:pt x="25908" y="138684"/>
                  </a:lnTo>
                  <a:lnTo>
                    <a:pt x="12192" y="150876"/>
                  </a:lnTo>
                  <a:lnTo>
                    <a:pt x="25908" y="150876"/>
                  </a:lnTo>
                  <a:lnTo>
                    <a:pt x="25908" y="341376"/>
                  </a:lnTo>
                  <a:lnTo>
                    <a:pt x="12192" y="341376"/>
                  </a:lnTo>
                  <a:lnTo>
                    <a:pt x="25908" y="355092"/>
                  </a:lnTo>
                  <a:lnTo>
                    <a:pt x="647700" y="355092"/>
                  </a:lnTo>
                  <a:lnTo>
                    <a:pt x="647700" y="367284"/>
                  </a:lnTo>
                  <a:close/>
                </a:path>
                <a:path w="894714" h="494029">
                  <a:moveTo>
                    <a:pt x="673608" y="150876"/>
                  </a:moveTo>
                  <a:lnTo>
                    <a:pt x="25908" y="150876"/>
                  </a:lnTo>
                  <a:lnTo>
                    <a:pt x="25908" y="138684"/>
                  </a:lnTo>
                  <a:lnTo>
                    <a:pt x="647700" y="138684"/>
                  </a:lnTo>
                  <a:lnTo>
                    <a:pt x="661416" y="126492"/>
                  </a:lnTo>
                  <a:lnTo>
                    <a:pt x="673608" y="126492"/>
                  </a:lnTo>
                  <a:lnTo>
                    <a:pt x="673608" y="150876"/>
                  </a:lnTo>
                  <a:close/>
                </a:path>
                <a:path w="894714" h="494029">
                  <a:moveTo>
                    <a:pt x="25908" y="150876"/>
                  </a:moveTo>
                  <a:lnTo>
                    <a:pt x="12192" y="150876"/>
                  </a:lnTo>
                  <a:lnTo>
                    <a:pt x="25908" y="138684"/>
                  </a:lnTo>
                  <a:lnTo>
                    <a:pt x="25908" y="150876"/>
                  </a:lnTo>
                  <a:close/>
                </a:path>
                <a:path w="894714" h="494029">
                  <a:moveTo>
                    <a:pt x="868679" y="256032"/>
                  </a:moveTo>
                  <a:lnTo>
                    <a:pt x="859536" y="246888"/>
                  </a:lnTo>
                  <a:lnTo>
                    <a:pt x="868679" y="237744"/>
                  </a:lnTo>
                  <a:lnTo>
                    <a:pt x="868679" y="256032"/>
                  </a:lnTo>
                  <a:close/>
                </a:path>
                <a:path w="894714" h="494029">
                  <a:moveTo>
                    <a:pt x="885444" y="256032"/>
                  </a:moveTo>
                  <a:lnTo>
                    <a:pt x="868679" y="256032"/>
                  </a:lnTo>
                  <a:lnTo>
                    <a:pt x="868679" y="237744"/>
                  </a:lnTo>
                  <a:lnTo>
                    <a:pt x="885444" y="237744"/>
                  </a:lnTo>
                  <a:lnTo>
                    <a:pt x="894588" y="246888"/>
                  </a:lnTo>
                  <a:lnTo>
                    <a:pt x="885444" y="256032"/>
                  </a:lnTo>
                  <a:close/>
                </a:path>
                <a:path w="894714" h="494029">
                  <a:moveTo>
                    <a:pt x="679704" y="461772"/>
                  </a:moveTo>
                  <a:lnTo>
                    <a:pt x="673608" y="461772"/>
                  </a:lnTo>
                  <a:lnTo>
                    <a:pt x="673608" y="432816"/>
                  </a:lnTo>
                  <a:lnTo>
                    <a:pt x="859535" y="246888"/>
                  </a:lnTo>
                  <a:lnTo>
                    <a:pt x="868679" y="256032"/>
                  </a:lnTo>
                  <a:lnTo>
                    <a:pt x="885444" y="256032"/>
                  </a:lnTo>
                  <a:lnTo>
                    <a:pt x="679704" y="461772"/>
                  </a:lnTo>
                  <a:close/>
                </a:path>
                <a:path w="894714" h="494029">
                  <a:moveTo>
                    <a:pt x="25908" y="355092"/>
                  </a:moveTo>
                  <a:lnTo>
                    <a:pt x="12192" y="341376"/>
                  </a:lnTo>
                  <a:lnTo>
                    <a:pt x="25908" y="341376"/>
                  </a:lnTo>
                  <a:lnTo>
                    <a:pt x="25908" y="355092"/>
                  </a:lnTo>
                  <a:close/>
                </a:path>
                <a:path w="894714" h="494029">
                  <a:moveTo>
                    <a:pt x="673608" y="367284"/>
                  </a:moveTo>
                  <a:lnTo>
                    <a:pt x="661416" y="367284"/>
                  </a:lnTo>
                  <a:lnTo>
                    <a:pt x="647700" y="355092"/>
                  </a:lnTo>
                  <a:lnTo>
                    <a:pt x="25908" y="355092"/>
                  </a:lnTo>
                  <a:lnTo>
                    <a:pt x="25908" y="341376"/>
                  </a:lnTo>
                  <a:lnTo>
                    <a:pt x="673608" y="341376"/>
                  </a:lnTo>
                  <a:lnTo>
                    <a:pt x="673608" y="367284"/>
                  </a:lnTo>
                  <a:close/>
                </a:path>
                <a:path w="894714" h="494029">
                  <a:moveTo>
                    <a:pt x="647700" y="493776"/>
                  </a:moveTo>
                  <a:lnTo>
                    <a:pt x="647700" y="355092"/>
                  </a:lnTo>
                  <a:lnTo>
                    <a:pt x="661416" y="367284"/>
                  </a:lnTo>
                  <a:lnTo>
                    <a:pt x="673608" y="367284"/>
                  </a:lnTo>
                  <a:lnTo>
                    <a:pt x="673608" y="432816"/>
                  </a:lnTo>
                  <a:lnTo>
                    <a:pt x="652272" y="454152"/>
                  </a:lnTo>
                  <a:lnTo>
                    <a:pt x="673608" y="461772"/>
                  </a:lnTo>
                  <a:lnTo>
                    <a:pt x="679704" y="461772"/>
                  </a:lnTo>
                  <a:lnTo>
                    <a:pt x="647700" y="493776"/>
                  </a:lnTo>
                  <a:close/>
                </a:path>
                <a:path w="894714" h="494029">
                  <a:moveTo>
                    <a:pt x="673608" y="461772"/>
                  </a:moveTo>
                  <a:lnTo>
                    <a:pt x="652272" y="454152"/>
                  </a:lnTo>
                  <a:lnTo>
                    <a:pt x="673608" y="432816"/>
                  </a:lnTo>
                  <a:lnTo>
                    <a:pt x="673608" y="461772"/>
                  </a:lnTo>
                  <a:close/>
                </a:path>
              </a:pathLst>
            </a:custGeom>
            <a:solidFill>
              <a:srgbClr val="385D89"/>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904114"/>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(4)</a:t>
            </a:r>
            <a:endParaRPr sz="2000" dirty="0"/>
          </a:p>
        </p:txBody>
      </p:sp>
      <p:sp>
        <p:nvSpPr>
          <p:cNvPr id="6" name="object 6"/>
          <p:cNvSpPr txBox="1"/>
          <p:nvPr/>
        </p:nvSpPr>
        <p:spPr>
          <a:xfrm>
            <a:off x="944652" y="1439222"/>
            <a:ext cx="8897848" cy="5667953"/>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700" indent="0">
              <a:lnSpc>
                <a:spcPct val="100000"/>
              </a:lnSpc>
              <a:spcBef>
                <a:spcPts val="100"/>
              </a:spcBef>
              <a:buNone/>
              <a:tabLst>
                <a:tab pos="697865" algn="l"/>
                <a:tab pos="698500" algn="l"/>
              </a:tabLst>
            </a:pPr>
            <a:r>
              <a:rPr lang="fr-FR" sz="2800" b="1" u="heavy" spc="-5" dirty="0">
                <a:uFill>
                  <a:solidFill>
                    <a:srgbClr val="000000"/>
                  </a:solidFill>
                </a:uFill>
                <a:cs typeface="Calibri"/>
              </a:rPr>
              <a:t>Comment</a:t>
            </a:r>
            <a:r>
              <a:rPr lang="fr-FR" sz="2800" b="1" u="heavy" spc="-50" dirty="0">
                <a:uFill>
                  <a:solidFill>
                    <a:srgbClr val="000000"/>
                  </a:solidFill>
                </a:uFill>
                <a:cs typeface="Calibri"/>
              </a:rPr>
              <a:t> </a:t>
            </a:r>
            <a:r>
              <a:rPr lang="fr-FR" sz="2800" b="1" u="heavy" spc="-10" dirty="0">
                <a:uFill>
                  <a:solidFill>
                    <a:srgbClr val="000000"/>
                  </a:solidFill>
                </a:uFill>
                <a:cs typeface="Calibri"/>
              </a:rPr>
              <a:t>évaluez-vous</a:t>
            </a:r>
            <a:r>
              <a:rPr lang="fr-FR" sz="2800" b="1" u="heavy" spc="-30" dirty="0">
                <a:uFill>
                  <a:solidFill>
                    <a:srgbClr val="000000"/>
                  </a:solidFill>
                </a:uFill>
                <a:cs typeface="Calibri"/>
              </a:rPr>
              <a:t> </a:t>
            </a:r>
            <a:r>
              <a:rPr lang="fr-FR" sz="2800" b="1" u="heavy" spc="-5" dirty="0">
                <a:uFill>
                  <a:solidFill>
                    <a:srgbClr val="000000"/>
                  </a:solidFill>
                </a:uFill>
                <a:cs typeface="Calibri"/>
              </a:rPr>
              <a:t>l’adhérence à la CPS </a:t>
            </a:r>
            <a:r>
              <a:rPr lang="fr-FR" sz="2800" b="1" u="heavy" dirty="0">
                <a:uFill>
                  <a:solidFill>
                    <a:srgbClr val="000000"/>
                  </a:solidFill>
                </a:uFill>
                <a:cs typeface="Calibri"/>
              </a:rPr>
              <a:t>?</a:t>
            </a:r>
            <a:endParaRPr lang="fr-BJ" sz="2800" u="heavy" spc="-5" dirty="0">
              <a:uFill>
                <a:solidFill>
                  <a:srgbClr val="000000"/>
                </a:solidFill>
              </a:uFill>
              <a:latin typeface="Calibri"/>
              <a:cs typeface="Calibri"/>
            </a:endParaRPr>
          </a:p>
          <a:p>
            <a:pPr marL="183515" marR="5080" lvl="1">
              <a:lnSpc>
                <a:spcPct val="80000"/>
              </a:lnSpc>
              <a:spcBef>
                <a:spcPts val="585"/>
              </a:spcBef>
              <a:tabLst>
                <a:tab pos="697865" algn="l"/>
                <a:tab pos="698500" algn="l"/>
              </a:tabLst>
            </a:pPr>
            <a:r>
              <a:rPr lang="fr-BJ" sz="2800" spc="-5" dirty="0">
                <a:uFill>
                  <a:solidFill>
                    <a:srgbClr val="000000"/>
                  </a:solidFill>
                </a:uFill>
                <a:latin typeface="Calibri"/>
                <a:cs typeface="Calibri"/>
              </a:rPr>
              <a:t>L’adhérence est mesurée à partir :</a:t>
            </a:r>
          </a:p>
          <a:p>
            <a:pPr marL="983615" marR="5080" lvl="2" indent="-342900">
              <a:lnSpc>
                <a:spcPct val="80000"/>
              </a:lnSpc>
              <a:spcBef>
                <a:spcPts val="585"/>
              </a:spcBef>
              <a:buFont typeface="Wingdings" panose="05000000000000000000" pitchFamily="2" charset="2"/>
              <a:buChar char="§"/>
              <a:tabLst>
                <a:tab pos="697865" algn="l"/>
                <a:tab pos="698500" algn="l"/>
              </a:tabLst>
            </a:pPr>
            <a:r>
              <a:rPr lang="fr-FR" sz="2400" spc="-5" dirty="0" err="1">
                <a:uFill>
                  <a:solidFill>
                    <a:srgbClr val="000000"/>
                  </a:solidFill>
                </a:uFill>
                <a:latin typeface="Calibri"/>
                <a:cs typeface="Calibri"/>
              </a:rPr>
              <a:t>T</a:t>
            </a:r>
            <a:r>
              <a:rPr lang="fr-BJ" sz="2400" spc="-5" dirty="0">
                <a:uFill>
                  <a:solidFill>
                    <a:srgbClr val="000000"/>
                  </a:solidFill>
                </a:uFill>
                <a:latin typeface="Calibri"/>
                <a:cs typeface="Calibri"/>
              </a:rPr>
              <a:t>aux de refus</a:t>
            </a:r>
          </a:p>
          <a:p>
            <a:pPr marL="983615" marR="5080" lvl="2" indent="-342900">
              <a:lnSpc>
                <a:spcPct val="80000"/>
              </a:lnSpc>
              <a:spcBef>
                <a:spcPts val="585"/>
              </a:spcBef>
              <a:buFont typeface="Wingdings" panose="05000000000000000000" pitchFamily="2" charset="2"/>
              <a:buChar char="§"/>
              <a:tabLst>
                <a:tab pos="697865" algn="l"/>
                <a:tab pos="698500" algn="l"/>
              </a:tabLst>
            </a:pPr>
            <a:r>
              <a:rPr lang="fr-FR" sz="2400" spc="-5" dirty="0" err="1">
                <a:uFill>
                  <a:solidFill>
                    <a:srgbClr val="000000"/>
                  </a:solidFill>
                </a:uFill>
                <a:latin typeface="Calibri"/>
                <a:cs typeface="Calibri"/>
              </a:rPr>
              <a:t>T</a:t>
            </a:r>
            <a:r>
              <a:rPr lang="fr-BJ" sz="2400" spc="-5" dirty="0">
                <a:uFill>
                  <a:solidFill>
                    <a:srgbClr val="000000"/>
                  </a:solidFill>
                </a:uFill>
                <a:latin typeface="Calibri"/>
                <a:cs typeface="Calibri"/>
              </a:rPr>
              <a:t>aux de couverture trois doses par passage</a:t>
            </a:r>
          </a:p>
          <a:p>
            <a:pPr marL="983615" marR="5080" lvl="2" indent="-342900">
              <a:lnSpc>
                <a:spcPct val="80000"/>
              </a:lnSpc>
              <a:spcBef>
                <a:spcPts val="585"/>
              </a:spcBef>
              <a:buFont typeface="Wingdings" panose="05000000000000000000" pitchFamily="2" charset="2"/>
              <a:buChar char="§"/>
              <a:tabLst>
                <a:tab pos="697865" algn="l"/>
                <a:tab pos="698500" algn="l"/>
              </a:tabLst>
            </a:pPr>
            <a:r>
              <a:rPr lang="fr-FR" sz="2400" spc="-5" dirty="0" err="1">
                <a:uFill>
                  <a:solidFill>
                    <a:srgbClr val="000000"/>
                  </a:solidFill>
                </a:uFill>
                <a:latin typeface="Calibri"/>
                <a:cs typeface="Calibri"/>
              </a:rPr>
              <a:t>T</a:t>
            </a:r>
            <a:r>
              <a:rPr lang="fr-BJ" sz="2400" spc="-5" dirty="0">
                <a:uFill>
                  <a:solidFill>
                    <a:srgbClr val="000000"/>
                  </a:solidFill>
                </a:uFill>
                <a:latin typeface="Calibri"/>
                <a:cs typeface="Calibri"/>
              </a:rPr>
              <a:t>aux de couverture cycle complet</a:t>
            </a:r>
            <a:endParaRPr lang="fr-FR" sz="2400" spc="-5" dirty="0">
              <a:uFill>
                <a:solidFill>
                  <a:srgbClr val="000000"/>
                </a:solidFill>
              </a:uFill>
              <a:latin typeface="Calibri"/>
              <a:cs typeface="Calibri"/>
            </a:endParaRPr>
          </a:p>
          <a:p>
            <a:pPr marL="640715" marR="5080" lvl="2">
              <a:lnSpc>
                <a:spcPct val="80000"/>
              </a:lnSpc>
              <a:spcBef>
                <a:spcPts val="585"/>
              </a:spcBef>
              <a:tabLst>
                <a:tab pos="697865" algn="l"/>
                <a:tab pos="698500" algn="l"/>
              </a:tabLst>
            </a:pPr>
            <a:endParaRPr lang="fr-FR" sz="2400" u="sng" spc="-5" dirty="0">
              <a:uFill>
                <a:solidFill>
                  <a:srgbClr val="000000"/>
                </a:solidFill>
              </a:uFill>
              <a:latin typeface="Calibri"/>
              <a:cs typeface="Calibri"/>
            </a:endParaRPr>
          </a:p>
          <a:p>
            <a:pPr marL="640715" marR="5080" lvl="2">
              <a:lnSpc>
                <a:spcPct val="80000"/>
              </a:lnSpc>
              <a:spcBef>
                <a:spcPts val="585"/>
              </a:spcBef>
              <a:tabLst>
                <a:tab pos="697865" algn="l"/>
                <a:tab pos="698500" algn="l"/>
              </a:tabLst>
            </a:pPr>
            <a:r>
              <a:rPr lang="fr-FR" sz="2400" b="1" u="sng" spc="-15" dirty="0">
                <a:uFill>
                  <a:solidFill>
                    <a:srgbClr val="000000"/>
                  </a:solidFill>
                </a:uFill>
                <a:cs typeface="Calibri"/>
              </a:rPr>
              <a:t>Avantages</a:t>
            </a:r>
            <a:r>
              <a:rPr lang="fr-FR" sz="2400" b="1" u="sng" spc="5" dirty="0">
                <a:uFill>
                  <a:solidFill>
                    <a:srgbClr val="000000"/>
                  </a:solidFill>
                </a:uFill>
                <a:cs typeface="Calibri"/>
              </a:rPr>
              <a:t> </a:t>
            </a:r>
            <a:r>
              <a:rPr lang="fr-FR" sz="2400" b="1" u="sng" spc="-5" dirty="0">
                <a:uFill>
                  <a:solidFill>
                    <a:srgbClr val="000000"/>
                  </a:solidFill>
                </a:uFill>
                <a:cs typeface="Calibri"/>
              </a:rPr>
              <a:t>de</a:t>
            </a:r>
            <a:r>
              <a:rPr lang="fr-FR" sz="2400" b="1" u="sng" spc="-10" dirty="0">
                <a:uFill>
                  <a:solidFill>
                    <a:srgbClr val="000000"/>
                  </a:solidFill>
                </a:uFill>
                <a:cs typeface="Calibri"/>
              </a:rPr>
              <a:t> </a:t>
            </a:r>
            <a:r>
              <a:rPr lang="fr-FR" sz="2400" b="1" u="sng" dirty="0">
                <a:uFill>
                  <a:solidFill>
                    <a:srgbClr val="000000"/>
                  </a:solidFill>
                </a:uFill>
                <a:cs typeface="Calibri"/>
              </a:rPr>
              <a:t>la </a:t>
            </a:r>
            <a:r>
              <a:rPr lang="fr-FR" sz="2400" b="1" u="sng" spc="-5" dirty="0">
                <a:uFill>
                  <a:solidFill>
                    <a:srgbClr val="000000"/>
                  </a:solidFill>
                </a:uFill>
                <a:cs typeface="Calibri"/>
              </a:rPr>
              <a:t>méthodologie</a:t>
            </a:r>
            <a:r>
              <a:rPr lang="fr-FR" sz="2400" b="1" u="sng" dirty="0">
                <a:uFill>
                  <a:solidFill>
                    <a:srgbClr val="000000"/>
                  </a:solidFill>
                </a:uFill>
                <a:cs typeface="Calibri"/>
              </a:rPr>
              <a:t> utilisée</a:t>
            </a:r>
          </a:p>
          <a:p>
            <a:pPr marL="183515" marR="5080" lvl="1">
              <a:lnSpc>
                <a:spcPct val="80000"/>
              </a:lnSpc>
              <a:spcBef>
                <a:spcPts val="585"/>
              </a:spcBef>
              <a:tabLst>
                <a:tab pos="697865" algn="l"/>
                <a:tab pos="698500" algn="l"/>
              </a:tabLst>
            </a:pPr>
            <a:r>
              <a:rPr lang="fr-FR" sz="2400" dirty="0">
                <a:uFill>
                  <a:solidFill>
                    <a:srgbClr val="000000"/>
                  </a:solidFill>
                </a:uFill>
                <a:cs typeface="Calibri"/>
              </a:rPr>
              <a:t>Cette méthode à l’avantage d’avoir une idée sur l’adhérence en cours de MEO de l’intervention avec les données de projection, donc une couverture administrative</a:t>
            </a:r>
          </a:p>
          <a:p>
            <a:pPr marL="183515" marR="5080" lvl="1">
              <a:lnSpc>
                <a:spcPct val="80000"/>
              </a:lnSpc>
              <a:spcBef>
                <a:spcPts val="585"/>
              </a:spcBef>
              <a:tabLst>
                <a:tab pos="697865" algn="l"/>
                <a:tab pos="698500" algn="l"/>
              </a:tabLst>
            </a:pPr>
            <a:endParaRPr lang="fr-FR" sz="2400" dirty="0">
              <a:uFill>
                <a:solidFill>
                  <a:srgbClr val="000000"/>
                </a:solidFill>
              </a:uFill>
              <a:cs typeface="Calibri"/>
            </a:endParaRPr>
          </a:p>
          <a:p>
            <a:pPr marL="183515" marR="5080" lvl="1">
              <a:lnSpc>
                <a:spcPct val="80000"/>
              </a:lnSpc>
              <a:spcBef>
                <a:spcPts val="585"/>
              </a:spcBef>
              <a:tabLst>
                <a:tab pos="697865" algn="l"/>
                <a:tab pos="698500" algn="l"/>
              </a:tabLst>
            </a:pPr>
            <a:r>
              <a:rPr lang="fr-FR" sz="2400" b="1" u="sng" spc="-15" dirty="0">
                <a:uFill>
                  <a:solidFill>
                    <a:srgbClr val="000000"/>
                  </a:solidFill>
                </a:uFill>
                <a:cs typeface="Calibri"/>
              </a:rPr>
              <a:t>Inconvénients</a:t>
            </a:r>
          </a:p>
          <a:p>
            <a:pPr marL="0" marR="5080" lvl="1">
              <a:lnSpc>
                <a:spcPct val="80000"/>
              </a:lnSpc>
              <a:spcBef>
                <a:spcPts val="585"/>
              </a:spcBef>
              <a:tabLst>
                <a:tab pos="697865" algn="l"/>
                <a:tab pos="698500" algn="l"/>
              </a:tabLst>
            </a:pPr>
            <a:r>
              <a:rPr lang="fr-FR" sz="2400" dirty="0">
                <a:uFill>
                  <a:solidFill>
                    <a:srgbClr val="000000"/>
                  </a:solidFill>
                </a:uFill>
                <a:cs typeface="Calibri"/>
              </a:rPr>
              <a:t>Ne rend pas compte de ce qui s’est passé effectivement au niveau des ménages, que seule l’enquête peut révéler.</a:t>
            </a:r>
          </a:p>
          <a:p>
            <a:pPr marL="183515" marR="5080" lvl="1">
              <a:lnSpc>
                <a:spcPct val="80000"/>
              </a:lnSpc>
              <a:spcBef>
                <a:spcPts val="585"/>
              </a:spcBef>
              <a:tabLst>
                <a:tab pos="697865" algn="l"/>
                <a:tab pos="698500" algn="l"/>
              </a:tabLst>
            </a:pPr>
            <a:endParaRPr lang="fr-FR" sz="2400" dirty="0">
              <a:cs typeface="Calibri"/>
            </a:endParaRPr>
          </a:p>
          <a:p>
            <a:pPr marL="983615" marR="5080" lvl="2" indent="-342900">
              <a:lnSpc>
                <a:spcPct val="80000"/>
              </a:lnSpc>
              <a:spcBef>
                <a:spcPts val="585"/>
              </a:spcBef>
              <a:buFont typeface="Wingdings" pitchFamily="2" charset="2"/>
              <a:buChar char="ü"/>
              <a:tabLst>
                <a:tab pos="697865" algn="l"/>
                <a:tab pos="698500" algn="l"/>
              </a:tabLst>
            </a:pPr>
            <a:endParaRPr sz="2400" spc="-5" dirty="0">
              <a:uFill>
                <a:solidFill>
                  <a:srgbClr val="000000"/>
                </a:solidFill>
              </a:uFill>
              <a:latin typeface="Calibri"/>
              <a:cs typeface="Calibri"/>
            </a:endParaRPr>
          </a:p>
        </p:txBody>
      </p:sp>
    </p:spTree>
    <p:extLst>
      <p:ext uri="{BB962C8B-B14F-4D97-AF65-F5344CB8AC3E}">
        <p14:creationId xmlns:p14="http://schemas.microsoft.com/office/powerpoint/2010/main" val="217667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(5)</a:t>
            </a:r>
            <a:endParaRPr sz="2000" dirty="0"/>
          </a:p>
        </p:txBody>
      </p:sp>
      <p:sp>
        <p:nvSpPr>
          <p:cNvPr id="6" name="object 6"/>
          <p:cNvSpPr txBox="1"/>
          <p:nvPr/>
        </p:nvSpPr>
        <p:spPr>
          <a:xfrm>
            <a:off x="469901" y="1764258"/>
            <a:ext cx="9829800" cy="5598567"/>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700" indent="0">
              <a:spcBef>
                <a:spcPts val="100"/>
              </a:spcBef>
              <a:buNone/>
              <a:tabLst>
                <a:tab pos="697865" algn="l"/>
                <a:tab pos="698500" algn="l"/>
              </a:tabLst>
            </a:pPr>
            <a:r>
              <a:rPr lang="fr-FR" sz="2800" b="1" u="heavy" spc="-5" dirty="0">
                <a:uFill>
                  <a:solidFill>
                    <a:srgbClr val="000000"/>
                  </a:solidFill>
                </a:uFill>
                <a:cs typeface="Calibri"/>
              </a:rPr>
              <a:t>Comment</a:t>
            </a:r>
            <a:r>
              <a:rPr lang="fr-FR" sz="2800" b="1" u="heavy" spc="-45" dirty="0">
                <a:uFill>
                  <a:solidFill>
                    <a:srgbClr val="000000"/>
                  </a:solidFill>
                </a:uFill>
                <a:cs typeface="Calibri"/>
              </a:rPr>
              <a:t> </a:t>
            </a:r>
            <a:r>
              <a:rPr lang="fr-FR" sz="2800" b="1" u="heavy" spc="-10" dirty="0">
                <a:uFill>
                  <a:solidFill>
                    <a:srgbClr val="000000"/>
                  </a:solidFill>
                </a:uFill>
                <a:cs typeface="Calibri"/>
              </a:rPr>
              <a:t>évaluez-vous</a:t>
            </a:r>
            <a:r>
              <a:rPr lang="fr-FR" sz="2800" b="1" u="heavy" spc="-25" dirty="0">
                <a:uFill>
                  <a:solidFill>
                    <a:srgbClr val="000000"/>
                  </a:solidFill>
                </a:uFill>
                <a:cs typeface="Calibri"/>
              </a:rPr>
              <a:t> </a:t>
            </a:r>
            <a:r>
              <a:rPr lang="fr-FR" sz="2800" b="1" u="heavy" spc="-10" dirty="0">
                <a:uFill>
                  <a:solidFill>
                    <a:srgbClr val="000000"/>
                  </a:solidFill>
                </a:uFill>
                <a:cs typeface="Calibri"/>
              </a:rPr>
              <a:t>l'efficacité</a:t>
            </a:r>
            <a:r>
              <a:rPr lang="fr-FR" sz="2800" spc="-10" dirty="0">
                <a:cs typeface="Calibri"/>
              </a:rPr>
              <a:t> </a:t>
            </a:r>
            <a:r>
              <a:rPr lang="fr-FR" sz="2800" b="1" dirty="0">
                <a:uFill>
                  <a:solidFill>
                    <a:srgbClr val="000000"/>
                  </a:solidFill>
                </a:uFill>
                <a:cs typeface="Calibri"/>
              </a:rPr>
              <a:t>?</a:t>
            </a:r>
            <a:endParaRPr lang="fr-BJ" sz="2800" b="1" spc="-5" dirty="0">
              <a:uFill>
                <a:solidFill>
                  <a:srgbClr val="000000"/>
                </a:solidFill>
              </a:uFill>
              <a:latin typeface="Calibri"/>
              <a:cs typeface="Calibri"/>
            </a:endParaRPr>
          </a:p>
          <a:p>
            <a:pPr marL="12700" indent="0">
              <a:spcBef>
                <a:spcPts val="100"/>
              </a:spcBef>
              <a:buNone/>
              <a:tabLst>
                <a:tab pos="697865" algn="l"/>
                <a:tab pos="698500" algn="l"/>
              </a:tabLst>
            </a:pPr>
            <a:r>
              <a:rPr lang="fr-BJ" sz="2800" spc="-5" dirty="0">
                <a:uFill>
                  <a:solidFill>
                    <a:srgbClr val="000000"/>
                  </a:solidFill>
                </a:uFill>
                <a:latin typeface="Calibri"/>
                <a:cs typeface="Calibri"/>
              </a:rPr>
              <a:t>L’efficacité de la CPS est évaluée à partir </a:t>
            </a:r>
            <a:r>
              <a:rPr lang="fr-FR" sz="2800" spc="-5" dirty="0">
                <a:uFill>
                  <a:solidFill>
                    <a:srgbClr val="000000"/>
                  </a:solidFill>
                </a:uFill>
                <a:latin typeface="Calibri"/>
                <a:cs typeface="Calibri"/>
              </a:rPr>
              <a:t>de </a:t>
            </a:r>
            <a:r>
              <a:rPr lang="fr-BJ" sz="2800" spc="-5" dirty="0">
                <a:uFill>
                  <a:solidFill>
                    <a:srgbClr val="000000"/>
                  </a:solidFill>
                </a:uFill>
                <a:latin typeface="Calibri"/>
                <a:cs typeface="Calibri"/>
              </a:rPr>
              <a:t>:</a:t>
            </a:r>
          </a:p>
          <a:p>
            <a:pPr marL="983615" marR="5080" lvl="2" indent="-342900">
              <a:lnSpc>
                <a:spcPct val="80000"/>
              </a:lnSpc>
              <a:spcBef>
                <a:spcPts val="585"/>
              </a:spcBef>
              <a:buFont typeface="Wingdings" pitchFamily="2" charset="2"/>
              <a:buChar char="ü"/>
              <a:tabLst>
                <a:tab pos="697865" algn="l"/>
                <a:tab pos="698500" algn="l"/>
              </a:tabLst>
            </a:pPr>
            <a:r>
              <a:rPr lang="fr-FR" sz="2400" spc="-5" dirty="0">
                <a:uFill>
                  <a:solidFill>
                    <a:srgbClr val="000000"/>
                  </a:solidFill>
                </a:uFill>
                <a:latin typeface="Calibri"/>
                <a:cs typeface="Calibri"/>
              </a:rPr>
              <a:t>analyse des courbes d’incidence (données de routine de DHIS2)</a:t>
            </a:r>
          </a:p>
          <a:p>
            <a:pPr marL="983615" marR="5080" lvl="2" indent="-342900">
              <a:lnSpc>
                <a:spcPct val="80000"/>
              </a:lnSpc>
              <a:spcBef>
                <a:spcPts val="585"/>
              </a:spcBef>
              <a:buFont typeface="Wingdings" pitchFamily="2" charset="2"/>
              <a:buChar char="ü"/>
              <a:tabLst>
                <a:tab pos="697865" algn="l"/>
                <a:tab pos="698500" algn="l"/>
              </a:tabLst>
            </a:pPr>
            <a:r>
              <a:rPr lang="fr-FR" sz="2400" spc="-5" dirty="0">
                <a:uFill>
                  <a:solidFill>
                    <a:srgbClr val="000000"/>
                  </a:solidFill>
                </a:uFill>
                <a:latin typeface="Calibri"/>
                <a:cs typeface="Calibri"/>
              </a:rPr>
              <a:t>étude du suivi de l’efficacité de la CPS réalisée.</a:t>
            </a:r>
          </a:p>
          <a:p>
            <a:pPr marL="640715" marR="5080" lvl="2">
              <a:lnSpc>
                <a:spcPct val="80000"/>
              </a:lnSpc>
              <a:spcBef>
                <a:spcPts val="585"/>
              </a:spcBef>
              <a:tabLst>
                <a:tab pos="697865" algn="l"/>
                <a:tab pos="698500" algn="l"/>
              </a:tabLst>
            </a:pPr>
            <a:endParaRPr lang="fr-BJ" sz="2400" spc="-5" dirty="0">
              <a:uFill>
                <a:solidFill>
                  <a:srgbClr val="000000"/>
                </a:solidFill>
              </a:uFill>
              <a:latin typeface="Calibri"/>
              <a:cs typeface="Calibri"/>
            </a:endParaRPr>
          </a:p>
          <a:p>
            <a:pPr marL="183515" marR="5080" lvl="1">
              <a:lnSpc>
                <a:spcPct val="80000"/>
              </a:lnSpc>
              <a:spcBef>
                <a:spcPts val="585"/>
              </a:spcBef>
              <a:tabLst>
                <a:tab pos="697865" algn="l"/>
                <a:tab pos="698500" algn="l"/>
              </a:tabLst>
            </a:pPr>
            <a:r>
              <a:rPr lang="fr-FR" sz="2400" b="1" u="sng" spc="-15" dirty="0">
                <a:uFill>
                  <a:solidFill>
                    <a:srgbClr val="000000"/>
                  </a:solidFill>
                </a:uFill>
                <a:cs typeface="Calibri"/>
              </a:rPr>
              <a:t>Avantages</a:t>
            </a:r>
            <a:r>
              <a:rPr lang="fr-FR" sz="2400" b="1" u="sng" spc="5" dirty="0">
                <a:uFill>
                  <a:solidFill>
                    <a:srgbClr val="000000"/>
                  </a:solidFill>
                </a:uFill>
                <a:cs typeface="Calibri"/>
              </a:rPr>
              <a:t> </a:t>
            </a:r>
            <a:r>
              <a:rPr lang="fr-FR" sz="2400" b="1" u="sng" spc="-5" dirty="0">
                <a:uFill>
                  <a:solidFill>
                    <a:srgbClr val="000000"/>
                  </a:solidFill>
                </a:uFill>
                <a:cs typeface="Calibri"/>
              </a:rPr>
              <a:t>de</a:t>
            </a:r>
            <a:r>
              <a:rPr lang="fr-FR" sz="2400" b="1" u="sng" spc="-10" dirty="0">
                <a:uFill>
                  <a:solidFill>
                    <a:srgbClr val="000000"/>
                  </a:solidFill>
                </a:uFill>
                <a:cs typeface="Calibri"/>
              </a:rPr>
              <a:t> </a:t>
            </a:r>
            <a:r>
              <a:rPr lang="fr-FR" sz="2400" b="1" u="sng" dirty="0">
                <a:uFill>
                  <a:solidFill>
                    <a:srgbClr val="000000"/>
                  </a:solidFill>
                </a:uFill>
                <a:cs typeface="Calibri"/>
              </a:rPr>
              <a:t>la </a:t>
            </a:r>
            <a:r>
              <a:rPr lang="fr-FR" sz="2400" b="1" u="sng" spc="-5" dirty="0">
                <a:uFill>
                  <a:solidFill>
                    <a:srgbClr val="000000"/>
                  </a:solidFill>
                </a:uFill>
                <a:cs typeface="Calibri"/>
              </a:rPr>
              <a:t>méthodologie</a:t>
            </a:r>
            <a:r>
              <a:rPr lang="fr-FR" sz="2400" b="1" u="sng" dirty="0">
                <a:uFill>
                  <a:solidFill>
                    <a:srgbClr val="000000"/>
                  </a:solidFill>
                </a:uFill>
                <a:cs typeface="Calibri"/>
              </a:rPr>
              <a:t> utilisée</a:t>
            </a:r>
          </a:p>
          <a:p>
            <a:pPr marL="183515" marR="5080" lvl="1">
              <a:lnSpc>
                <a:spcPct val="80000"/>
              </a:lnSpc>
              <a:spcBef>
                <a:spcPts val="585"/>
              </a:spcBef>
              <a:tabLst>
                <a:tab pos="697865" algn="l"/>
                <a:tab pos="698500" algn="l"/>
              </a:tabLst>
            </a:pPr>
            <a:r>
              <a:rPr lang="fr-FR" sz="2400" dirty="0">
                <a:uFill>
                  <a:solidFill>
                    <a:srgbClr val="000000"/>
                  </a:solidFill>
                </a:uFill>
                <a:cs typeface="Calibri"/>
              </a:rPr>
              <a:t>Cette méthode permet d’avoir une image de la courbe d’incidence du paludisme chez la cible et de pousser les réflexions pour les innovations à faire pour optimiser l’impact de l’intervention</a:t>
            </a:r>
          </a:p>
          <a:p>
            <a:pPr marL="183515" marR="5080" lvl="1">
              <a:lnSpc>
                <a:spcPct val="80000"/>
              </a:lnSpc>
              <a:spcBef>
                <a:spcPts val="585"/>
              </a:spcBef>
              <a:tabLst>
                <a:tab pos="697865" algn="l"/>
                <a:tab pos="698500" algn="l"/>
              </a:tabLst>
            </a:pPr>
            <a:endParaRPr lang="fr-FR" sz="2400" dirty="0">
              <a:uFill>
                <a:solidFill>
                  <a:srgbClr val="000000"/>
                </a:solidFill>
              </a:uFill>
              <a:cs typeface="Calibri"/>
            </a:endParaRPr>
          </a:p>
          <a:p>
            <a:pPr marL="183515" marR="5080" lvl="1">
              <a:lnSpc>
                <a:spcPct val="80000"/>
              </a:lnSpc>
              <a:spcBef>
                <a:spcPts val="585"/>
              </a:spcBef>
              <a:tabLst>
                <a:tab pos="697865" algn="l"/>
                <a:tab pos="698500" algn="l"/>
              </a:tabLst>
            </a:pPr>
            <a:r>
              <a:rPr lang="fr-FR" sz="2400" b="1" u="sng" spc="-15" dirty="0">
                <a:uFill>
                  <a:solidFill>
                    <a:srgbClr val="000000"/>
                  </a:solidFill>
                </a:uFill>
                <a:cs typeface="Calibri"/>
              </a:rPr>
              <a:t>Inconvénients</a:t>
            </a:r>
          </a:p>
          <a:p>
            <a:pPr marL="342900" marR="5080" lvl="1" indent="-342900">
              <a:lnSpc>
                <a:spcPct val="80000"/>
              </a:lnSpc>
              <a:spcBef>
                <a:spcPts val="585"/>
              </a:spcBef>
              <a:buFont typeface="Wingdings" panose="05000000000000000000" pitchFamily="2" charset="2"/>
              <a:buChar char="ü"/>
              <a:tabLst>
                <a:tab pos="697865" algn="l"/>
                <a:tab pos="698500" algn="l"/>
              </a:tabLst>
            </a:pPr>
            <a:r>
              <a:rPr lang="fr-FR" sz="2400" dirty="0">
                <a:uFill>
                  <a:solidFill>
                    <a:srgbClr val="000000"/>
                  </a:solidFill>
                </a:uFill>
                <a:cs typeface="Calibri"/>
              </a:rPr>
              <a:t>Données collectées pas souvent de qualité même validées, pour non respect des directives </a:t>
            </a:r>
          </a:p>
          <a:p>
            <a:pPr marL="342900" marR="5080" lvl="1" indent="-342900">
              <a:lnSpc>
                <a:spcPct val="80000"/>
              </a:lnSpc>
              <a:spcBef>
                <a:spcPts val="585"/>
              </a:spcBef>
              <a:buFont typeface="Wingdings" panose="05000000000000000000" pitchFamily="2" charset="2"/>
              <a:buChar char="ü"/>
              <a:tabLst>
                <a:tab pos="697865" algn="l"/>
                <a:tab pos="698500" algn="l"/>
              </a:tabLst>
            </a:pPr>
            <a:r>
              <a:rPr lang="fr-FR" sz="2400" dirty="0">
                <a:uFill>
                  <a:solidFill>
                    <a:srgbClr val="000000"/>
                  </a:solidFill>
                </a:uFill>
                <a:cs typeface="Calibri"/>
              </a:rPr>
              <a:t>Mauvais rapportage des données par certains responsables de santé.</a:t>
            </a:r>
          </a:p>
          <a:p>
            <a:pPr marL="183515" marR="5080" lvl="1">
              <a:lnSpc>
                <a:spcPct val="80000"/>
              </a:lnSpc>
              <a:spcBef>
                <a:spcPts val="585"/>
              </a:spcBef>
              <a:tabLst>
                <a:tab pos="697865" algn="l"/>
                <a:tab pos="698500" algn="l"/>
              </a:tabLst>
            </a:pPr>
            <a:endParaRPr lang="fr-FR" sz="2400" dirty="0">
              <a:cs typeface="Calibri"/>
            </a:endParaRPr>
          </a:p>
          <a:p>
            <a:pPr marL="983615" marR="5080" lvl="2" indent="-342900">
              <a:lnSpc>
                <a:spcPct val="80000"/>
              </a:lnSpc>
              <a:spcBef>
                <a:spcPts val="585"/>
              </a:spcBef>
              <a:buFont typeface="Wingdings" pitchFamily="2" charset="2"/>
              <a:buChar char="ü"/>
              <a:tabLst>
                <a:tab pos="697865" algn="l"/>
                <a:tab pos="698500" algn="l"/>
              </a:tabLst>
            </a:pPr>
            <a:endParaRPr sz="2400" spc="-5" dirty="0">
              <a:uFill>
                <a:solidFill>
                  <a:srgbClr val="000000"/>
                </a:solidFill>
              </a:uFill>
              <a:latin typeface="Calibri"/>
              <a:cs typeface="Calibri"/>
            </a:endParaRPr>
          </a:p>
        </p:txBody>
      </p:sp>
    </p:spTree>
    <p:extLst>
      <p:ext uri="{BB962C8B-B14F-4D97-AF65-F5344CB8AC3E}">
        <p14:creationId xmlns:p14="http://schemas.microsoft.com/office/powerpoint/2010/main" val="229690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à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(6)</a:t>
            </a:r>
            <a:endParaRPr sz="2000" dirty="0"/>
          </a:p>
        </p:txBody>
      </p:sp>
      <p:pic>
        <p:nvPicPr>
          <p:cNvPr id="8" name="Image 7">
            <a:extLst>
              <a:ext uri="{FF2B5EF4-FFF2-40B4-BE49-F238E27FC236}">
                <a16:creationId xmlns:a16="http://schemas.microsoft.com/office/drawing/2014/main" id="{46A1324C-4296-AD41-8770-F283B2552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217" y="2105025"/>
            <a:ext cx="7512949" cy="4724400"/>
          </a:xfrm>
          <a:prstGeom prst="rect">
            <a:avLst/>
          </a:prstGeom>
        </p:spPr>
      </p:pic>
    </p:spTree>
    <p:extLst>
      <p:ext uri="{BB962C8B-B14F-4D97-AF65-F5344CB8AC3E}">
        <p14:creationId xmlns:p14="http://schemas.microsoft.com/office/powerpoint/2010/main" val="368273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à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(7)</a:t>
            </a:r>
            <a:endParaRPr sz="2000" dirty="0"/>
          </a:p>
        </p:txBody>
      </p:sp>
      <p:pic>
        <p:nvPicPr>
          <p:cNvPr id="7" name="Image 6">
            <a:extLst>
              <a:ext uri="{FF2B5EF4-FFF2-40B4-BE49-F238E27FC236}">
                <a16:creationId xmlns:a16="http://schemas.microsoft.com/office/drawing/2014/main" id="{545EC1B8-F6F8-C84A-B8CB-D81067D2A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075" y="1847849"/>
            <a:ext cx="7487448" cy="4676775"/>
          </a:xfrm>
          <a:prstGeom prst="rect">
            <a:avLst/>
          </a:prstGeom>
        </p:spPr>
      </p:pic>
    </p:spTree>
    <p:extLst>
      <p:ext uri="{BB962C8B-B14F-4D97-AF65-F5344CB8AC3E}">
        <p14:creationId xmlns:p14="http://schemas.microsoft.com/office/powerpoint/2010/main" val="7418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à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(8)</a:t>
            </a:r>
            <a:endParaRPr sz="2000" dirty="0"/>
          </a:p>
        </p:txBody>
      </p:sp>
      <p:pic>
        <p:nvPicPr>
          <p:cNvPr id="8" name="Image 7">
            <a:extLst>
              <a:ext uri="{FF2B5EF4-FFF2-40B4-BE49-F238E27FC236}">
                <a16:creationId xmlns:a16="http://schemas.microsoft.com/office/drawing/2014/main" id="{95A991BB-1251-E240-8B11-DF21FB385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549" y="1857375"/>
            <a:ext cx="7532295" cy="4667250"/>
          </a:xfrm>
          <a:prstGeom prst="rect">
            <a:avLst/>
          </a:prstGeom>
        </p:spPr>
      </p:pic>
    </p:spTree>
    <p:extLst>
      <p:ext uri="{BB962C8B-B14F-4D97-AF65-F5344CB8AC3E}">
        <p14:creationId xmlns:p14="http://schemas.microsoft.com/office/powerpoint/2010/main" val="309488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à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(9)</a:t>
            </a:r>
            <a:endParaRPr sz="2000" dirty="0"/>
          </a:p>
        </p:txBody>
      </p:sp>
      <p:pic>
        <p:nvPicPr>
          <p:cNvPr id="7" name="Image 6">
            <a:extLst>
              <a:ext uri="{FF2B5EF4-FFF2-40B4-BE49-F238E27FC236}">
                <a16:creationId xmlns:a16="http://schemas.microsoft.com/office/drawing/2014/main" id="{D242259C-1A58-AF47-9AEA-FC06A2FA0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499" y="1843087"/>
            <a:ext cx="7545673" cy="4681538"/>
          </a:xfrm>
          <a:prstGeom prst="rect">
            <a:avLst/>
          </a:prstGeom>
        </p:spPr>
      </p:pic>
    </p:spTree>
    <p:extLst>
      <p:ext uri="{BB962C8B-B14F-4D97-AF65-F5344CB8AC3E}">
        <p14:creationId xmlns:p14="http://schemas.microsoft.com/office/powerpoint/2010/main" val="343879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à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(10)</a:t>
            </a:r>
            <a:endParaRPr sz="2000" dirty="0"/>
          </a:p>
        </p:txBody>
      </p:sp>
      <p:pic>
        <p:nvPicPr>
          <p:cNvPr id="8" name="Image 7">
            <a:extLst>
              <a:ext uri="{FF2B5EF4-FFF2-40B4-BE49-F238E27FC236}">
                <a16:creationId xmlns:a16="http://schemas.microsoft.com/office/drawing/2014/main" id="{9F90DF25-0D17-1E46-A42A-14B466CE2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837" y="1833562"/>
            <a:ext cx="7443765" cy="4691063"/>
          </a:xfrm>
          <a:prstGeom prst="rect">
            <a:avLst/>
          </a:prstGeom>
        </p:spPr>
      </p:pic>
    </p:spTree>
    <p:extLst>
      <p:ext uri="{BB962C8B-B14F-4D97-AF65-F5344CB8AC3E}">
        <p14:creationId xmlns:p14="http://schemas.microsoft.com/office/powerpoint/2010/main" val="281452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10" dirty="0">
                <a:solidFill>
                  <a:srgbClr val="000000"/>
                </a:solidFill>
              </a:rPr>
              <a:t>Suivi </a:t>
            </a:r>
            <a:r>
              <a:rPr lang="fr-FR" sz="2000" spc="5" dirty="0">
                <a:solidFill>
                  <a:srgbClr val="000000"/>
                </a:solidFill>
              </a:rPr>
              <a:t>des passages</a:t>
            </a:r>
            <a:r>
              <a:rPr lang="fr-FR" sz="2000" spc="-5" dirty="0">
                <a:solidFill>
                  <a:srgbClr val="000000"/>
                </a:solidFill>
              </a:rPr>
              <a:t>, adhérence à </a:t>
            </a:r>
            <a:r>
              <a:rPr lang="fr-FR" sz="2000" dirty="0">
                <a:solidFill>
                  <a:srgbClr val="000000"/>
                </a:solidFill>
              </a:rPr>
              <a:t>et </a:t>
            </a:r>
            <a:r>
              <a:rPr lang="fr-FR" sz="2000" spc="-5" dirty="0">
                <a:solidFill>
                  <a:srgbClr val="000000"/>
                </a:solidFill>
              </a:rPr>
              <a:t>efficacité </a:t>
            </a:r>
            <a:r>
              <a:rPr lang="fr-FR" sz="2000" dirty="0">
                <a:solidFill>
                  <a:srgbClr val="000000"/>
                </a:solidFill>
              </a:rPr>
              <a:t>de la CPS (11)</a:t>
            </a:r>
            <a:endParaRPr sz="2000" dirty="0"/>
          </a:p>
        </p:txBody>
      </p:sp>
      <p:pic>
        <p:nvPicPr>
          <p:cNvPr id="7" name="Image 6">
            <a:extLst>
              <a:ext uri="{FF2B5EF4-FFF2-40B4-BE49-F238E27FC236}">
                <a16:creationId xmlns:a16="http://schemas.microsoft.com/office/drawing/2014/main" id="{5DC7AB27-1E97-E14E-BA3B-59C1E0688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025" y="1843087"/>
            <a:ext cx="7522668" cy="4681538"/>
          </a:xfrm>
          <a:prstGeom prst="rect">
            <a:avLst/>
          </a:prstGeom>
        </p:spPr>
      </p:pic>
    </p:spTree>
    <p:extLst>
      <p:ext uri="{BB962C8B-B14F-4D97-AF65-F5344CB8AC3E}">
        <p14:creationId xmlns:p14="http://schemas.microsoft.com/office/powerpoint/2010/main" val="420877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93647" y="1779415"/>
          <a:ext cx="8385172" cy="5486390"/>
        </p:xfrm>
        <a:graphic>
          <a:graphicData uri="http://schemas.openxmlformats.org/drawingml/2006/table">
            <a:tbl>
              <a:tblPr firstRow="1" bandRow="1">
                <a:tableStyleId>{2D5ABB26-0587-4C30-8999-92F81FD0307C}</a:tableStyleId>
              </a:tblPr>
              <a:tblGrid>
                <a:gridCol w="1793875">
                  <a:extLst>
                    <a:ext uri="{9D8B030D-6E8A-4147-A177-3AD203B41FA5}">
                      <a16:colId xmlns:a16="http://schemas.microsoft.com/office/drawing/2014/main" val="20000"/>
                    </a:ext>
                  </a:extLst>
                </a:gridCol>
                <a:gridCol w="1592579">
                  <a:extLst>
                    <a:ext uri="{9D8B030D-6E8A-4147-A177-3AD203B41FA5}">
                      <a16:colId xmlns:a16="http://schemas.microsoft.com/office/drawing/2014/main" val="20001"/>
                    </a:ext>
                  </a:extLst>
                </a:gridCol>
                <a:gridCol w="1592579">
                  <a:extLst>
                    <a:ext uri="{9D8B030D-6E8A-4147-A177-3AD203B41FA5}">
                      <a16:colId xmlns:a16="http://schemas.microsoft.com/office/drawing/2014/main" val="20002"/>
                    </a:ext>
                  </a:extLst>
                </a:gridCol>
                <a:gridCol w="1592579">
                  <a:extLst>
                    <a:ext uri="{9D8B030D-6E8A-4147-A177-3AD203B41FA5}">
                      <a16:colId xmlns:a16="http://schemas.microsoft.com/office/drawing/2014/main" val="20003"/>
                    </a:ext>
                  </a:extLst>
                </a:gridCol>
                <a:gridCol w="1813560">
                  <a:extLst>
                    <a:ext uri="{9D8B030D-6E8A-4147-A177-3AD203B41FA5}">
                      <a16:colId xmlns:a16="http://schemas.microsoft.com/office/drawing/2014/main" val="20004"/>
                    </a:ext>
                  </a:extLst>
                </a:gridCol>
              </a:tblGrid>
              <a:tr h="365759">
                <a:tc rowSpan="2">
                  <a:txBody>
                    <a:bodyPr/>
                    <a:lstStyle/>
                    <a:p>
                      <a:pPr algn="ctr">
                        <a:lnSpc>
                          <a:spcPct val="100000"/>
                        </a:lnSpc>
                        <a:spcBef>
                          <a:spcPts val="240"/>
                        </a:spcBef>
                      </a:pPr>
                      <a:r>
                        <a:rPr sz="1800" b="1" spc="-5" dirty="0">
                          <a:solidFill>
                            <a:srgbClr val="FFFFFF"/>
                          </a:solidFill>
                          <a:latin typeface="Calibri"/>
                          <a:cs typeface="Calibri"/>
                        </a:rPr>
                        <a:t>Mois</a:t>
                      </a:r>
                      <a:endParaRPr sz="1800">
                        <a:latin typeface="Calibri"/>
                        <a:cs typeface="Calibri"/>
                      </a:endParaRPr>
                    </a:p>
                  </a:txBody>
                  <a:tcPr marL="0" marR="0" marT="3048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0BC"/>
                    </a:solidFill>
                  </a:tcPr>
                </a:tc>
                <a:tc gridSpan="2">
                  <a:txBody>
                    <a:bodyPr/>
                    <a:lstStyle/>
                    <a:p>
                      <a:pPr marL="877569">
                        <a:lnSpc>
                          <a:spcPct val="100000"/>
                        </a:lnSpc>
                        <a:spcBef>
                          <a:spcPts val="240"/>
                        </a:spcBef>
                      </a:pPr>
                      <a:r>
                        <a:rPr sz="1800" b="1" dirty="0">
                          <a:solidFill>
                            <a:srgbClr val="FFFFFF"/>
                          </a:solidFill>
                          <a:latin typeface="Calibri"/>
                          <a:cs typeface="Calibri"/>
                        </a:rPr>
                        <a:t>Moins</a:t>
                      </a:r>
                      <a:r>
                        <a:rPr sz="1800" b="1" spc="-55" dirty="0">
                          <a:solidFill>
                            <a:srgbClr val="FFFFFF"/>
                          </a:solidFill>
                          <a:latin typeface="Calibri"/>
                          <a:cs typeface="Calibri"/>
                        </a:rPr>
                        <a:t> </a:t>
                      </a:r>
                      <a:r>
                        <a:rPr sz="1800" b="1" dirty="0">
                          <a:solidFill>
                            <a:srgbClr val="FFFFFF"/>
                          </a:solidFill>
                          <a:latin typeface="Calibri"/>
                          <a:cs typeface="Calibri"/>
                        </a:rPr>
                        <a:t>de</a:t>
                      </a:r>
                      <a:r>
                        <a:rPr sz="1800" b="1" spc="-40" dirty="0">
                          <a:solidFill>
                            <a:srgbClr val="FFFFFF"/>
                          </a:solidFill>
                          <a:latin typeface="Calibri"/>
                          <a:cs typeface="Calibri"/>
                        </a:rPr>
                        <a:t> </a:t>
                      </a:r>
                      <a:r>
                        <a:rPr sz="1800" b="1" dirty="0">
                          <a:solidFill>
                            <a:srgbClr val="FFFFFF"/>
                          </a:solidFill>
                          <a:latin typeface="Calibri"/>
                          <a:cs typeface="Calibri"/>
                        </a:rPr>
                        <a:t>5</a:t>
                      </a:r>
                      <a:r>
                        <a:rPr sz="1800" b="1" spc="-10" dirty="0">
                          <a:solidFill>
                            <a:srgbClr val="FFFFFF"/>
                          </a:solidFill>
                          <a:latin typeface="Calibri"/>
                          <a:cs typeface="Calibri"/>
                        </a:rPr>
                        <a:t> </a:t>
                      </a:r>
                      <a:r>
                        <a:rPr sz="1800" b="1" spc="5" dirty="0">
                          <a:solidFill>
                            <a:srgbClr val="FFFFFF"/>
                          </a:solidFill>
                          <a:latin typeface="Calibri"/>
                          <a:cs typeface="Calibri"/>
                        </a:rPr>
                        <a:t>ans</a:t>
                      </a:r>
                      <a:endParaRPr sz="1800">
                        <a:latin typeface="Calibri"/>
                        <a:cs typeface="Calibri"/>
                      </a:endParaRPr>
                    </a:p>
                  </a:txBody>
                  <a:tcPr marL="0" marR="0" marT="3048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hMerge="1">
                  <a:txBody>
                    <a:bodyPr/>
                    <a:lstStyle/>
                    <a:p>
                      <a:endParaRPr/>
                    </a:p>
                  </a:txBody>
                  <a:tcPr marL="0" marR="0" marT="0" marB="0"/>
                </a:tc>
                <a:tc gridSpan="2">
                  <a:txBody>
                    <a:bodyPr/>
                    <a:lstStyle/>
                    <a:p>
                      <a:pPr algn="ctr">
                        <a:lnSpc>
                          <a:spcPct val="100000"/>
                        </a:lnSpc>
                        <a:spcBef>
                          <a:spcPts val="240"/>
                        </a:spcBef>
                      </a:pPr>
                      <a:r>
                        <a:rPr sz="1800" b="1" dirty="0">
                          <a:solidFill>
                            <a:srgbClr val="FFFFFF"/>
                          </a:solidFill>
                          <a:latin typeface="Calibri"/>
                          <a:cs typeface="Calibri"/>
                        </a:rPr>
                        <a:t>&gt;</a:t>
                      </a:r>
                      <a:r>
                        <a:rPr sz="1800" b="1" spc="-40" dirty="0">
                          <a:solidFill>
                            <a:srgbClr val="FFFFFF"/>
                          </a:solidFill>
                          <a:latin typeface="Calibri"/>
                          <a:cs typeface="Calibri"/>
                        </a:rPr>
                        <a:t> </a:t>
                      </a:r>
                      <a:r>
                        <a:rPr sz="1800" b="1" dirty="0">
                          <a:solidFill>
                            <a:srgbClr val="FFFFFF"/>
                          </a:solidFill>
                          <a:latin typeface="Calibri"/>
                          <a:cs typeface="Calibri"/>
                        </a:rPr>
                        <a:t>5</a:t>
                      </a:r>
                      <a:r>
                        <a:rPr sz="1800" b="1" spc="-20" dirty="0">
                          <a:solidFill>
                            <a:srgbClr val="FFFFFF"/>
                          </a:solidFill>
                          <a:latin typeface="Calibri"/>
                          <a:cs typeface="Calibri"/>
                        </a:rPr>
                        <a:t> </a:t>
                      </a:r>
                      <a:r>
                        <a:rPr sz="1800" b="1" spc="5" dirty="0">
                          <a:solidFill>
                            <a:srgbClr val="FFFFFF"/>
                          </a:solidFill>
                          <a:latin typeface="Calibri"/>
                          <a:cs typeface="Calibri"/>
                        </a:rPr>
                        <a:t>ans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hMerge="1">
                  <a:txBody>
                    <a:bodyPr/>
                    <a:lstStyle/>
                    <a:p>
                      <a:endParaRPr/>
                    </a:p>
                  </a:txBody>
                  <a:tcPr marL="0" marR="0" marT="0" marB="0"/>
                </a:tc>
                <a:extLst>
                  <a:ext uri="{0D108BD9-81ED-4DB2-BD59-A6C34878D82A}">
                    <a16:rowId xmlns:a16="http://schemas.microsoft.com/office/drawing/2014/main" val="10000"/>
                  </a:ext>
                </a:extLst>
              </a:tr>
              <a:tr h="365760">
                <a:tc vMerge="1">
                  <a:txBody>
                    <a:bodyPr/>
                    <a:lstStyle/>
                    <a:p>
                      <a:endParaRPr/>
                    </a:p>
                  </a:txBody>
                  <a:tcPr marL="0" marR="0" marT="3048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algn="ctr">
                        <a:lnSpc>
                          <a:spcPct val="100000"/>
                        </a:lnSpc>
                        <a:spcBef>
                          <a:spcPts val="240"/>
                        </a:spcBef>
                      </a:pPr>
                      <a:r>
                        <a:rPr sz="1800" b="1" dirty="0">
                          <a:solidFill>
                            <a:srgbClr val="FFFFFF"/>
                          </a:solidFill>
                          <a:latin typeface="Calibri"/>
                          <a:cs typeface="Calibri"/>
                        </a:rPr>
                        <a:t>Filles</a:t>
                      </a:r>
                      <a:endParaRPr sz="1800">
                        <a:latin typeface="Calibri"/>
                        <a:cs typeface="Calibri"/>
                      </a:endParaRPr>
                    </a:p>
                  </a:txBody>
                  <a:tcPr marL="0" marR="0" marT="30480" marB="0">
                    <a:lnL w="381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tc>
                  <a:txBody>
                    <a:bodyPr/>
                    <a:lstStyle/>
                    <a:p>
                      <a:pPr marL="410845">
                        <a:lnSpc>
                          <a:spcPct val="100000"/>
                        </a:lnSpc>
                        <a:spcBef>
                          <a:spcPts val="240"/>
                        </a:spcBef>
                      </a:pPr>
                      <a:r>
                        <a:rPr sz="1800" b="1" spc="-5" dirty="0">
                          <a:solidFill>
                            <a:srgbClr val="FFFFFF"/>
                          </a:solidFill>
                          <a:latin typeface="Calibri"/>
                          <a:cs typeface="Calibri"/>
                        </a:rPr>
                        <a:t>Garçons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tc>
                  <a:txBody>
                    <a:bodyPr/>
                    <a:lstStyle/>
                    <a:p>
                      <a:pPr marL="1270" algn="ctr">
                        <a:lnSpc>
                          <a:spcPct val="100000"/>
                        </a:lnSpc>
                        <a:spcBef>
                          <a:spcPts val="240"/>
                        </a:spcBef>
                      </a:pPr>
                      <a:r>
                        <a:rPr sz="1800" b="1" dirty="0">
                          <a:solidFill>
                            <a:srgbClr val="FFFFFF"/>
                          </a:solidFill>
                          <a:latin typeface="Calibri"/>
                          <a:cs typeface="Calibri"/>
                        </a:rPr>
                        <a:t>Filles</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tc>
                  <a:txBody>
                    <a:bodyPr/>
                    <a:lstStyle/>
                    <a:p>
                      <a:pPr marL="520065">
                        <a:lnSpc>
                          <a:spcPct val="100000"/>
                        </a:lnSpc>
                        <a:spcBef>
                          <a:spcPts val="240"/>
                        </a:spcBef>
                      </a:pPr>
                      <a:r>
                        <a:rPr sz="1800" b="1" spc="-5" dirty="0">
                          <a:solidFill>
                            <a:srgbClr val="FFFFFF"/>
                          </a:solidFill>
                          <a:latin typeface="Calibri"/>
                          <a:cs typeface="Calibri"/>
                        </a:rPr>
                        <a:t>Garçons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extLst>
                  <a:ext uri="{0D108BD9-81ED-4DB2-BD59-A6C34878D82A}">
                    <a16:rowId xmlns:a16="http://schemas.microsoft.com/office/drawing/2014/main" val="10001"/>
                  </a:ext>
                </a:extLst>
              </a:tr>
              <a:tr h="365759">
                <a:tc>
                  <a:txBody>
                    <a:bodyPr/>
                    <a:lstStyle/>
                    <a:p>
                      <a:pPr marL="91440">
                        <a:lnSpc>
                          <a:spcPct val="100000"/>
                        </a:lnSpc>
                        <a:spcBef>
                          <a:spcPts val="240"/>
                        </a:spcBef>
                      </a:pPr>
                      <a:r>
                        <a:rPr sz="1800" b="1" spc="-5" dirty="0">
                          <a:latin typeface="Calibri"/>
                          <a:cs typeface="Calibri"/>
                        </a:rPr>
                        <a:t>Janvier</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7 411</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7 365</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8 334</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16 372</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2"/>
                  </a:ext>
                </a:extLst>
              </a:tr>
              <a:tr h="365759">
                <a:tc>
                  <a:txBody>
                    <a:bodyPr/>
                    <a:lstStyle/>
                    <a:p>
                      <a:pPr marL="91440">
                        <a:lnSpc>
                          <a:spcPct val="100000"/>
                        </a:lnSpc>
                        <a:spcBef>
                          <a:spcPts val="240"/>
                        </a:spcBef>
                      </a:pPr>
                      <a:r>
                        <a:rPr sz="1800" b="1" spc="-5" dirty="0">
                          <a:latin typeface="Calibri"/>
                          <a:cs typeface="Calibri"/>
                        </a:rPr>
                        <a:t>Février</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5 689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5 529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6 402</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11 733</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3"/>
                  </a:ext>
                </a:extLst>
              </a:tr>
              <a:tr h="365759">
                <a:tc>
                  <a:txBody>
                    <a:bodyPr/>
                    <a:lstStyle/>
                    <a:p>
                      <a:pPr marL="91440">
                        <a:lnSpc>
                          <a:spcPct val="100000"/>
                        </a:lnSpc>
                        <a:spcBef>
                          <a:spcPts val="240"/>
                        </a:spcBef>
                      </a:pPr>
                      <a:r>
                        <a:rPr sz="1800" b="1" spc="-10" dirty="0">
                          <a:latin typeface="Calibri"/>
                          <a:cs typeface="Calibri"/>
                        </a:rPr>
                        <a:t>Mars</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6 027</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6 107</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6 758</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12 002</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4"/>
                  </a:ext>
                </a:extLst>
              </a:tr>
              <a:tr h="365760">
                <a:tc>
                  <a:txBody>
                    <a:bodyPr/>
                    <a:lstStyle/>
                    <a:p>
                      <a:pPr marL="91440">
                        <a:lnSpc>
                          <a:spcPct val="100000"/>
                        </a:lnSpc>
                        <a:spcBef>
                          <a:spcPts val="240"/>
                        </a:spcBef>
                      </a:pPr>
                      <a:r>
                        <a:rPr sz="1800" b="1" spc="-15" dirty="0">
                          <a:latin typeface="Calibri"/>
                          <a:cs typeface="Calibri"/>
                        </a:rPr>
                        <a:t>Avril</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4 048</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3 861</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4 554</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7 361</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5"/>
                  </a:ext>
                </a:extLst>
              </a:tr>
              <a:tr h="365759">
                <a:tc>
                  <a:txBody>
                    <a:bodyPr/>
                    <a:lstStyle/>
                    <a:p>
                      <a:pPr marL="91440">
                        <a:lnSpc>
                          <a:spcPct val="100000"/>
                        </a:lnSpc>
                        <a:spcBef>
                          <a:spcPts val="240"/>
                        </a:spcBef>
                      </a:pPr>
                      <a:r>
                        <a:rPr sz="1800" b="1" dirty="0">
                          <a:latin typeface="Calibri"/>
                          <a:cs typeface="Calibri"/>
                        </a:rPr>
                        <a:t>Mai</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3 257</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3 163</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3 736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6 310</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6"/>
                  </a:ext>
                </a:extLst>
              </a:tr>
              <a:tr h="365759">
                <a:tc>
                  <a:txBody>
                    <a:bodyPr/>
                    <a:lstStyle/>
                    <a:p>
                      <a:pPr marL="91440">
                        <a:lnSpc>
                          <a:spcPct val="100000"/>
                        </a:lnSpc>
                        <a:spcBef>
                          <a:spcPts val="240"/>
                        </a:spcBef>
                      </a:pPr>
                      <a:r>
                        <a:rPr sz="1800" b="1" dirty="0">
                          <a:latin typeface="Calibri"/>
                          <a:cs typeface="Calibri"/>
                        </a:rPr>
                        <a:t>Juin</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5 772</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6 099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6 716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10 039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7"/>
                  </a:ext>
                </a:extLst>
              </a:tr>
              <a:tr h="365759">
                <a:tc>
                  <a:txBody>
                    <a:bodyPr/>
                    <a:lstStyle/>
                    <a:p>
                      <a:pPr marL="91440">
                        <a:lnSpc>
                          <a:spcPct val="100000"/>
                        </a:lnSpc>
                        <a:spcBef>
                          <a:spcPts val="240"/>
                        </a:spcBef>
                      </a:pPr>
                      <a:r>
                        <a:rPr sz="1800" b="1" spc="-5" dirty="0">
                          <a:latin typeface="Calibri"/>
                          <a:cs typeface="Calibri"/>
                        </a:rPr>
                        <a:t>Juillet</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13 686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15 300</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16 898</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22 744</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8"/>
                  </a:ext>
                </a:extLst>
              </a:tr>
              <a:tr h="365760">
                <a:tc>
                  <a:txBody>
                    <a:bodyPr/>
                    <a:lstStyle/>
                    <a:p>
                      <a:pPr marL="91440">
                        <a:lnSpc>
                          <a:spcPct val="100000"/>
                        </a:lnSpc>
                        <a:spcBef>
                          <a:spcPts val="240"/>
                        </a:spcBef>
                      </a:pPr>
                      <a:r>
                        <a:rPr sz="1800" b="1" dirty="0">
                          <a:latin typeface="Calibri"/>
                          <a:cs typeface="Calibri"/>
                        </a:rPr>
                        <a:t>Août</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9 206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10 385</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11 626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22 760</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9"/>
                  </a:ext>
                </a:extLst>
              </a:tr>
              <a:tr h="365759">
                <a:tc>
                  <a:txBody>
                    <a:bodyPr/>
                    <a:lstStyle/>
                    <a:p>
                      <a:pPr marL="91440">
                        <a:lnSpc>
                          <a:spcPct val="100000"/>
                        </a:lnSpc>
                        <a:spcBef>
                          <a:spcPts val="240"/>
                        </a:spcBef>
                      </a:pPr>
                      <a:r>
                        <a:rPr sz="1800" b="1" spc="-10" dirty="0">
                          <a:latin typeface="Calibri"/>
                          <a:cs typeface="Calibri"/>
                        </a:rPr>
                        <a:t>Septembre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9 028</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10 102</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11 022</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21 609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10"/>
                  </a:ext>
                </a:extLst>
              </a:tr>
              <a:tr h="365760">
                <a:tc>
                  <a:txBody>
                    <a:bodyPr/>
                    <a:lstStyle/>
                    <a:p>
                      <a:pPr marL="91440">
                        <a:lnSpc>
                          <a:spcPct val="100000"/>
                        </a:lnSpc>
                        <a:spcBef>
                          <a:spcPts val="240"/>
                        </a:spcBef>
                      </a:pPr>
                      <a:r>
                        <a:rPr sz="1800" b="1" spc="-10" dirty="0">
                          <a:latin typeface="Calibri"/>
                          <a:cs typeface="Calibri"/>
                        </a:rPr>
                        <a:t>Octobre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10 930</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12 029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13 312</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BJ" sz="2000" b="1" i="0" u="none" strike="noStrike">
                          <a:effectLst/>
                          <a:latin typeface="Arial" panose="020B0604020202020204" pitchFamily="34" charset="0"/>
                        </a:rPr>
                        <a:t>24 749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11"/>
                  </a:ext>
                </a:extLst>
              </a:tr>
              <a:tr h="365760">
                <a:tc>
                  <a:txBody>
                    <a:bodyPr/>
                    <a:lstStyle/>
                    <a:p>
                      <a:pPr marL="91440">
                        <a:lnSpc>
                          <a:spcPct val="100000"/>
                        </a:lnSpc>
                        <a:spcBef>
                          <a:spcPts val="240"/>
                        </a:spcBef>
                      </a:pPr>
                      <a:r>
                        <a:rPr sz="1800" b="1" spc="-10" dirty="0">
                          <a:latin typeface="Calibri"/>
                          <a:cs typeface="Calibri"/>
                        </a:rPr>
                        <a:t>Novembre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8 763</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9 586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10 446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BJ" sz="2000" b="1" i="0" u="none" strike="noStrike">
                          <a:effectLst/>
                          <a:latin typeface="Arial" panose="020B0604020202020204" pitchFamily="34" charset="0"/>
                        </a:rPr>
                        <a:t>17 036</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12"/>
                  </a:ext>
                </a:extLst>
              </a:tr>
              <a:tr h="365759">
                <a:tc>
                  <a:txBody>
                    <a:bodyPr/>
                    <a:lstStyle/>
                    <a:p>
                      <a:pPr marL="91440">
                        <a:lnSpc>
                          <a:spcPct val="100000"/>
                        </a:lnSpc>
                        <a:spcBef>
                          <a:spcPts val="240"/>
                        </a:spcBef>
                      </a:pPr>
                      <a:r>
                        <a:rPr sz="1800" b="1" spc="-5" dirty="0">
                          <a:latin typeface="Calibri"/>
                          <a:cs typeface="Calibri"/>
                        </a:rPr>
                        <a:t>Décembre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CFD8E8"/>
                    </a:solidFill>
                  </a:tcPr>
                </a:tc>
                <a:tc>
                  <a:txBody>
                    <a:bodyPr/>
                    <a:lstStyle/>
                    <a:p>
                      <a:pPr algn="ctr" fontAlgn="b"/>
                      <a:r>
                        <a:rPr lang="fr-BJ" sz="2000" b="1" i="0" u="none" strike="noStrike">
                          <a:effectLst/>
                          <a:latin typeface="Arial" panose="020B0604020202020204" pitchFamily="34" charset="0"/>
                        </a:rPr>
                        <a:t>6 689</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CFD8E8"/>
                    </a:solidFill>
                  </a:tcPr>
                </a:tc>
                <a:tc>
                  <a:txBody>
                    <a:bodyPr/>
                    <a:lstStyle/>
                    <a:p>
                      <a:pPr algn="ctr" fontAlgn="b"/>
                      <a:r>
                        <a:rPr lang="fr-BJ" sz="2000" b="1" i="0" u="none" strike="noStrike">
                          <a:effectLst/>
                          <a:latin typeface="Arial" panose="020B0604020202020204" pitchFamily="34" charset="0"/>
                        </a:rPr>
                        <a:t>6 681</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CFD8E8"/>
                    </a:solidFill>
                  </a:tcPr>
                </a:tc>
                <a:tc>
                  <a:txBody>
                    <a:bodyPr/>
                    <a:lstStyle/>
                    <a:p>
                      <a:pPr algn="ctr" fontAlgn="b"/>
                      <a:r>
                        <a:rPr lang="fr-BJ" sz="2000" b="1" i="0" u="none" strike="noStrike">
                          <a:effectLst/>
                          <a:latin typeface="Arial" panose="020B0604020202020204" pitchFamily="34" charset="0"/>
                        </a:rPr>
                        <a:t>7 607</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CFD8E8"/>
                    </a:solidFill>
                  </a:tcPr>
                </a:tc>
                <a:tc>
                  <a:txBody>
                    <a:bodyPr/>
                    <a:lstStyle/>
                    <a:p>
                      <a:pPr algn="ctr" fontAlgn="b"/>
                      <a:r>
                        <a:rPr lang="fr-BJ" sz="2000" b="1" i="0" u="none" strike="noStrike" dirty="0">
                          <a:effectLst/>
                          <a:latin typeface="Arial" panose="020B0604020202020204" pitchFamily="34" charset="0"/>
                        </a:rPr>
                        <a:t>12 453</a:t>
                      </a:r>
                    </a:p>
                  </a:txBody>
                  <a:tcPr marL="9525" marR="9525" marT="9525" marB="0" anchor="b">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CFD8E8"/>
                    </a:solidFill>
                  </a:tcPr>
                </a:tc>
                <a:extLst>
                  <a:ext uri="{0D108BD9-81ED-4DB2-BD59-A6C34878D82A}">
                    <a16:rowId xmlns:a16="http://schemas.microsoft.com/office/drawing/2014/main" val="10013"/>
                  </a:ext>
                </a:extLst>
              </a:tr>
              <a:tr h="365759">
                <a:tc gridSpan="5">
                  <a:txBody>
                    <a:bodyPr/>
                    <a:lstStyle/>
                    <a:p>
                      <a:pPr marL="91440">
                        <a:lnSpc>
                          <a:spcPct val="100000"/>
                        </a:lnSpc>
                        <a:spcBef>
                          <a:spcPts val="240"/>
                        </a:spcBef>
                      </a:pPr>
                      <a:r>
                        <a:rPr lang="fr-FR" sz="1800" i="1" u="none" dirty="0">
                          <a:solidFill>
                            <a:schemeClr val="accent6">
                              <a:lumMod val="75000"/>
                            </a:schemeClr>
                          </a:solidFill>
                          <a:latin typeface="Calibri"/>
                          <a:cs typeface="Calibri"/>
                        </a:rPr>
                        <a:t>Données du DHIS2 des zones d’application de la CPS en 2021</a:t>
                      </a:r>
                      <a:endParaRPr sz="1800" i="1" u="none" dirty="0">
                        <a:solidFill>
                          <a:schemeClr val="accent6">
                            <a:lumMod val="75000"/>
                          </a:schemeClr>
                        </a:solidFill>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noFill/>
                  </a:tcPr>
                </a:tc>
                <a:tc hMerge="1">
                  <a:txBody>
                    <a:bodyPr/>
                    <a:lstStyle/>
                    <a:p>
                      <a:pPr algn="ctr" fontAlgn="b"/>
                      <a:endParaRPr lang="fr-BJ" sz="2000" b="1" i="0" u="none" strike="noStrike" dirty="0">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hMerge="1">
                  <a:txBody>
                    <a:bodyPr/>
                    <a:lstStyle/>
                    <a:p>
                      <a:pPr algn="ctr" fontAlgn="b"/>
                      <a:endParaRPr lang="fr-BJ" sz="2000" b="1" i="0" u="none" strike="noStrike" dirty="0">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hMerge="1">
                  <a:txBody>
                    <a:bodyPr/>
                    <a:lstStyle/>
                    <a:p>
                      <a:pPr algn="ctr" fontAlgn="b"/>
                      <a:endParaRPr lang="fr-BJ" sz="2000" b="1" i="0" u="none" strike="noStrike" dirty="0">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hMerge="1">
                  <a:txBody>
                    <a:bodyPr/>
                    <a:lstStyle/>
                    <a:p>
                      <a:pPr algn="ctr" fontAlgn="b"/>
                      <a:endParaRPr lang="fr-BJ" sz="2000" b="1" i="0" u="none" strike="noStrike" dirty="0">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2596785355"/>
                  </a:ext>
                </a:extLst>
              </a:tr>
            </a:tbl>
          </a:graphicData>
        </a:graphic>
      </p:graphicFrame>
      <p:grpSp>
        <p:nvGrpSpPr>
          <p:cNvPr id="3" name="object 3"/>
          <p:cNvGrpSpPr/>
          <p:nvPr/>
        </p:nvGrpSpPr>
        <p:grpSpPr>
          <a:xfrm>
            <a:off x="981455" y="437387"/>
            <a:ext cx="8773795" cy="1054735"/>
            <a:chOff x="981455" y="437387"/>
            <a:chExt cx="8773795" cy="1054735"/>
          </a:xfrm>
        </p:grpSpPr>
        <p:sp>
          <p:nvSpPr>
            <p:cNvPr id="4" name="object 4"/>
            <p:cNvSpPr/>
            <p:nvPr/>
          </p:nvSpPr>
          <p:spPr>
            <a:xfrm>
              <a:off x="8702027" y="437387"/>
              <a:ext cx="1053465" cy="1054735"/>
            </a:xfrm>
            <a:custGeom>
              <a:avLst/>
              <a:gdLst/>
              <a:ahLst/>
              <a:cxnLst/>
              <a:rect l="l" t="t" r="r" b="b"/>
              <a:pathLst>
                <a:path w="1053465" h="1054735">
                  <a:moveTo>
                    <a:pt x="1053084" y="527304"/>
                  </a:moveTo>
                  <a:lnTo>
                    <a:pt x="1043940" y="518160"/>
                  </a:lnTo>
                  <a:lnTo>
                    <a:pt x="556260" y="30480"/>
                  </a:lnTo>
                  <a:lnTo>
                    <a:pt x="525780" y="0"/>
                  </a:lnTo>
                  <a:lnTo>
                    <a:pt x="525780" y="141732"/>
                  </a:lnTo>
                  <a:lnTo>
                    <a:pt x="0" y="141732"/>
                  </a:lnTo>
                  <a:lnTo>
                    <a:pt x="0" y="912876"/>
                  </a:lnTo>
                  <a:lnTo>
                    <a:pt x="525780" y="912876"/>
                  </a:lnTo>
                  <a:lnTo>
                    <a:pt x="525780" y="1054608"/>
                  </a:lnTo>
                  <a:lnTo>
                    <a:pt x="556260" y="1024128"/>
                  </a:lnTo>
                  <a:lnTo>
                    <a:pt x="1043940" y="536448"/>
                  </a:lnTo>
                  <a:lnTo>
                    <a:pt x="1053084" y="527304"/>
                  </a:lnTo>
                  <a:close/>
                </a:path>
              </a:pathLst>
            </a:custGeom>
            <a:solidFill>
              <a:srgbClr val="CFD8E8">
                <a:alpha val="89843"/>
              </a:srgbClr>
            </a:solidFill>
          </p:spPr>
          <p:txBody>
            <a:bodyPr wrap="square" lIns="0" tIns="0" rIns="0" bIns="0" rtlCol="0"/>
            <a:lstStyle/>
            <a:p>
              <a:endParaRPr/>
            </a:p>
          </p:txBody>
        </p:sp>
        <p:sp>
          <p:nvSpPr>
            <p:cNvPr id="5" name="object 5"/>
            <p:cNvSpPr/>
            <p:nvPr/>
          </p:nvSpPr>
          <p:spPr>
            <a:xfrm>
              <a:off x="993647" y="467867"/>
              <a:ext cx="7720965" cy="993775"/>
            </a:xfrm>
            <a:custGeom>
              <a:avLst/>
              <a:gdLst/>
              <a:ahLst/>
              <a:cxnLst/>
              <a:rect l="l" t="t" r="r" b="b"/>
              <a:pathLst>
                <a:path w="7720965" h="993775">
                  <a:moveTo>
                    <a:pt x="7554467"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7554467" y="0"/>
                  </a:lnTo>
                  <a:lnTo>
                    <a:pt x="7598522" y="5954"/>
                  </a:lnTo>
                  <a:lnTo>
                    <a:pt x="7638174" y="22747"/>
                  </a:lnTo>
                  <a:lnTo>
                    <a:pt x="7671815" y="48768"/>
                  </a:lnTo>
                  <a:lnTo>
                    <a:pt x="7697836" y="82408"/>
                  </a:lnTo>
                  <a:lnTo>
                    <a:pt x="7714629" y="122061"/>
                  </a:lnTo>
                  <a:lnTo>
                    <a:pt x="7720583" y="166116"/>
                  </a:lnTo>
                  <a:lnTo>
                    <a:pt x="7720583" y="829055"/>
                  </a:lnTo>
                  <a:lnTo>
                    <a:pt x="7714629" y="872997"/>
                  </a:lnTo>
                  <a:lnTo>
                    <a:pt x="7697836" y="912367"/>
                  </a:lnTo>
                  <a:lnTo>
                    <a:pt x="7671815" y="945641"/>
                  </a:lnTo>
                  <a:lnTo>
                    <a:pt x="7638174" y="971295"/>
                  </a:lnTo>
                  <a:lnTo>
                    <a:pt x="7598522" y="987805"/>
                  </a:lnTo>
                  <a:lnTo>
                    <a:pt x="7554467" y="993647"/>
                  </a:lnTo>
                  <a:close/>
                </a:path>
              </a:pathLst>
            </a:custGeom>
            <a:solidFill>
              <a:srgbClr val="FFFFFF"/>
            </a:solidFill>
          </p:spPr>
          <p:txBody>
            <a:bodyPr wrap="square" lIns="0" tIns="0" rIns="0" bIns="0" rtlCol="0"/>
            <a:lstStyle/>
            <a:p>
              <a:endParaRPr/>
            </a:p>
          </p:txBody>
        </p:sp>
        <p:sp>
          <p:nvSpPr>
            <p:cNvPr id="6" name="object 6"/>
            <p:cNvSpPr/>
            <p:nvPr/>
          </p:nvSpPr>
          <p:spPr>
            <a:xfrm>
              <a:off x="981455" y="455675"/>
              <a:ext cx="7745095" cy="1019810"/>
            </a:xfrm>
            <a:custGeom>
              <a:avLst/>
              <a:gdLst/>
              <a:ahLst/>
              <a:cxnLst/>
              <a:rect l="l" t="t" r="r" b="b"/>
              <a:pathLst>
                <a:path w="7745095" h="1019810">
                  <a:moveTo>
                    <a:pt x="7566660" y="1019556"/>
                  </a:moveTo>
                  <a:lnTo>
                    <a:pt x="178307" y="1019556"/>
                  </a:lnTo>
                  <a:lnTo>
                    <a:pt x="160019" y="1018032"/>
                  </a:lnTo>
                  <a:lnTo>
                    <a:pt x="109728" y="1005839"/>
                  </a:lnTo>
                  <a:lnTo>
                    <a:pt x="51816" y="967739"/>
                  </a:lnTo>
                  <a:lnTo>
                    <a:pt x="21336" y="926591"/>
                  </a:lnTo>
                  <a:lnTo>
                    <a:pt x="3048" y="877824"/>
                  </a:lnTo>
                  <a:lnTo>
                    <a:pt x="0" y="841247"/>
                  </a:lnTo>
                  <a:lnTo>
                    <a:pt x="0" y="160019"/>
                  </a:lnTo>
                  <a:lnTo>
                    <a:pt x="13716" y="109727"/>
                  </a:lnTo>
                  <a:lnTo>
                    <a:pt x="39624" y="65531"/>
                  </a:lnTo>
                  <a:lnTo>
                    <a:pt x="77724" y="30479"/>
                  </a:lnTo>
                  <a:lnTo>
                    <a:pt x="124968" y="7619"/>
                  </a:lnTo>
                  <a:lnTo>
                    <a:pt x="160019" y="0"/>
                  </a:lnTo>
                  <a:lnTo>
                    <a:pt x="7584948" y="0"/>
                  </a:lnTo>
                  <a:lnTo>
                    <a:pt x="7601712" y="3047"/>
                  </a:lnTo>
                  <a:lnTo>
                    <a:pt x="7618476" y="7619"/>
                  </a:lnTo>
                  <a:lnTo>
                    <a:pt x="7635239" y="13715"/>
                  </a:lnTo>
                  <a:lnTo>
                    <a:pt x="7656576" y="24383"/>
                  </a:lnTo>
                  <a:lnTo>
                    <a:pt x="178307" y="24383"/>
                  </a:lnTo>
                  <a:lnTo>
                    <a:pt x="147828" y="27431"/>
                  </a:lnTo>
                  <a:lnTo>
                    <a:pt x="134112" y="32003"/>
                  </a:lnTo>
                  <a:lnTo>
                    <a:pt x="118872" y="36575"/>
                  </a:lnTo>
                  <a:lnTo>
                    <a:pt x="105156" y="42671"/>
                  </a:lnTo>
                  <a:lnTo>
                    <a:pt x="70104" y="70103"/>
                  </a:lnTo>
                  <a:lnTo>
                    <a:pt x="44196" y="105155"/>
                  </a:lnTo>
                  <a:lnTo>
                    <a:pt x="28956" y="146303"/>
                  </a:lnTo>
                  <a:lnTo>
                    <a:pt x="25908" y="161543"/>
                  </a:lnTo>
                  <a:lnTo>
                    <a:pt x="25908" y="856487"/>
                  </a:lnTo>
                  <a:lnTo>
                    <a:pt x="36576" y="899160"/>
                  </a:lnTo>
                  <a:lnTo>
                    <a:pt x="59436" y="937260"/>
                  </a:lnTo>
                  <a:lnTo>
                    <a:pt x="91440" y="967739"/>
                  </a:lnTo>
                  <a:lnTo>
                    <a:pt x="146304" y="990600"/>
                  </a:lnTo>
                  <a:lnTo>
                    <a:pt x="178307" y="993648"/>
                  </a:lnTo>
                  <a:lnTo>
                    <a:pt x="7657084" y="993648"/>
                  </a:lnTo>
                  <a:lnTo>
                    <a:pt x="7652004" y="996696"/>
                  </a:lnTo>
                  <a:lnTo>
                    <a:pt x="7636764" y="1004316"/>
                  </a:lnTo>
                  <a:lnTo>
                    <a:pt x="7620000" y="1010412"/>
                  </a:lnTo>
                  <a:lnTo>
                    <a:pt x="7603236" y="1014983"/>
                  </a:lnTo>
                  <a:lnTo>
                    <a:pt x="7584948" y="1018032"/>
                  </a:lnTo>
                  <a:lnTo>
                    <a:pt x="7566660" y="1019556"/>
                  </a:lnTo>
                  <a:close/>
                </a:path>
                <a:path w="7745095" h="1019810">
                  <a:moveTo>
                    <a:pt x="7657084" y="993648"/>
                  </a:moveTo>
                  <a:lnTo>
                    <a:pt x="7581900" y="993648"/>
                  </a:lnTo>
                  <a:lnTo>
                    <a:pt x="7597139" y="990600"/>
                  </a:lnTo>
                  <a:lnTo>
                    <a:pt x="7610856" y="987552"/>
                  </a:lnTo>
                  <a:lnTo>
                    <a:pt x="7652004" y="967739"/>
                  </a:lnTo>
                  <a:lnTo>
                    <a:pt x="7684007" y="938783"/>
                  </a:lnTo>
                  <a:lnTo>
                    <a:pt x="7712964" y="886968"/>
                  </a:lnTo>
                  <a:lnTo>
                    <a:pt x="7719060" y="856487"/>
                  </a:lnTo>
                  <a:lnTo>
                    <a:pt x="7719060" y="163067"/>
                  </a:lnTo>
                  <a:lnTo>
                    <a:pt x="7708392" y="118871"/>
                  </a:lnTo>
                  <a:lnTo>
                    <a:pt x="7685532" y="80771"/>
                  </a:lnTo>
                  <a:lnTo>
                    <a:pt x="7639812" y="44195"/>
                  </a:lnTo>
                  <a:lnTo>
                    <a:pt x="7598664" y="27431"/>
                  </a:lnTo>
                  <a:lnTo>
                    <a:pt x="7566660" y="24383"/>
                  </a:lnTo>
                  <a:lnTo>
                    <a:pt x="7656576" y="24383"/>
                  </a:lnTo>
                  <a:lnTo>
                    <a:pt x="7703820" y="64007"/>
                  </a:lnTo>
                  <a:lnTo>
                    <a:pt x="7731252" y="108203"/>
                  </a:lnTo>
                  <a:lnTo>
                    <a:pt x="7743825" y="163067"/>
                  </a:lnTo>
                  <a:lnTo>
                    <a:pt x="7744968" y="176783"/>
                  </a:lnTo>
                  <a:lnTo>
                    <a:pt x="7744968" y="841247"/>
                  </a:lnTo>
                  <a:lnTo>
                    <a:pt x="7743444" y="858012"/>
                  </a:lnTo>
                  <a:lnTo>
                    <a:pt x="7741920" y="876300"/>
                  </a:lnTo>
                  <a:lnTo>
                    <a:pt x="7723632" y="925068"/>
                  </a:lnTo>
                  <a:lnTo>
                    <a:pt x="7680960" y="978408"/>
                  </a:lnTo>
                  <a:lnTo>
                    <a:pt x="7667244" y="987552"/>
                  </a:lnTo>
                  <a:lnTo>
                    <a:pt x="7657084" y="993648"/>
                  </a:lnTo>
                  <a:close/>
                </a:path>
              </a:pathLst>
            </a:custGeom>
            <a:solidFill>
              <a:srgbClr val="0070BF"/>
            </a:solidFill>
          </p:spPr>
          <p:txBody>
            <a:bodyPr wrap="square" lIns="0" tIns="0" rIns="0" bIns="0" rtlCol="0"/>
            <a:lstStyle/>
            <a:p>
              <a:endParaRPr/>
            </a:p>
          </p:txBody>
        </p:sp>
      </p:grpSp>
      <p:sp>
        <p:nvSpPr>
          <p:cNvPr id="7" name="object 7"/>
          <p:cNvSpPr txBox="1">
            <a:spLocks noGrp="1"/>
          </p:cNvSpPr>
          <p:nvPr>
            <p:ph type="title"/>
          </p:nvPr>
        </p:nvSpPr>
        <p:spPr>
          <a:xfrm>
            <a:off x="1105868" y="628913"/>
            <a:ext cx="7232650" cy="607218"/>
          </a:xfrm>
          <a:prstGeom prst="rect">
            <a:avLst/>
          </a:prstGeom>
        </p:spPr>
        <p:txBody>
          <a:bodyPr vert="horz" wrap="square" lIns="0" tIns="42545" rIns="0" bIns="0" rtlCol="0">
            <a:spAutoFit/>
          </a:bodyPr>
          <a:lstStyle/>
          <a:p>
            <a:pPr marL="12700" marR="5080">
              <a:lnSpc>
                <a:spcPts val="2210"/>
              </a:lnSpc>
              <a:spcBef>
                <a:spcPts val="335"/>
              </a:spcBef>
            </a:pPr>
            <a:r>
              <a:rPr sz="2000" spc="-5" dirty="0">
                <a:solidFill>
                  <a:srgbClr val="000000"/>
                </a:solidFill>
                <a:latin typeface="Calibri"/>
                <a:cs typeface="Calibri"/>
              </a:rPr>
              <a:t>Nombre </a:t>
            </a:r>
            <a:r>
              <a:rPr sz="2000" dirty="0">
                <a:solidFill>
                  <a:srgbClr val="000000"/>
                </a:solidFill>
                <a:latin typeface="Calibri"/>
                <a:cs typeface="Calibri"/>
              </a:rPr>
              <a:t>de </a:t>
            </a:r>
            <a:r>
              <a:rPr sz="2000" spc="-5" dirty="0" err="1">
                <a:solidFill>
                  <a:srgbClr val="000000"/>
                </a:solidFill>
                <a:latin typeface="Calibri"/>
                <a:cs typeface="Calibri"/>
              </a:rPr>
              <a:t>cas</a:t>
            </a:r>
            <a:r>
              <a:rPr sz="2000" spc="-5" dirty="0">
                <a:solidFill>
                  <a:srgbClr val="000000"/>
                </a:solidFill>
                <a:latin typeface="Calibri"/>
                <a:cs typeface="Calibri"/>
              </a:rPr>
              <a:t> </a:t>
            </a:r>
            <a:r>
              <a:rPr lang="fr-FR" sz="2000" dirty="0">
                <a:solidFill>
                  <a:srgbClr val="000000"/>
                </a:solidFill>
                <a:latin typeface="Calibri"/>
                <a:cs typeface="Calibri"/>
              </a:rPr>
              <a:t>de paludisme </a:t>
            </a:r>
            <a:r>
              <a:rPr sz="2000" spc="-5" dirty="0" err="1">
                <a:solidFill>
                  <a:srgbClr val="000000"/>
                </a:solidFill>
                <a:latin typeface="Calibri"/>
                <a:cs typeface="Calibri"/>
              </a:rPr>
              <a:t>confirmés</a:t>
            </a:r>
            <a:r>
              <a:rPr sz="2000" spc="-5" dirty="0">
                <a:solidFill>
                  <a:srgbClr val="000000"/>
                </a:solidFill>
                <a:latin typeface="Calibri"/>
                <a:cs typeface="Calibri"/>
              </a:rPr>
              <a:t> </a:t>
            </a:r>
            <a:r>
              <a:rPr sz="2000" dirty="0">
                <a:solidFill>
                  <a:srgbClr val="000000"/>
                </a:solidFill>
                <a:latin typeface="Calibri"/>
                <a:cs typeface="Calibri"/>
              </a:rPr>
              <a:t>dans </a:t>
            </a:r>
            <a:r>
              <a:rPr sz="2000" spc="-5" dirty="0">
                <a:solidFill>
                  <a:srgbClr val="000000"/>
                </a:solidFill>
                <a:latin typeface="Calibri"/>
                <a:cs typeface="Calibri"/>
              </a:rPr>
              <a:t>les </a:t>
            </a:r>
            <a:r>
              <a:rPr sz="2000" spc="-10" dirty="0">
                <a:solidFill>
                  <a:srgbClr val="000000"/>
                </a:solidFill>
                <a:latin typeface="Calibri"/>
                <a:cs typeface="Calibri"/>
              </a:rPr>
              <a:t>zones </a:t>
            </a:r>
            <a:r>
              <a:rPr lang="en-US" sz="2000" spc="-5" dirty="0">
                <a:solidFill>
                  <a:srgbClr val="000000"/>
                </a:solidFill>
                <a:latin typeface="Calibri"/>
                <a:cs typeface="Calibri"/>
              </a:rPr>
              <a:t>CPS </a:t>
            </a:r>
            <a:r>
              <a:rPr sz="2000" spc="-5" dirty="0" err="1">
                <a:solidFill>
                  <a:srgbClr val="000000"/>
                </a:solidFill>
                <a:latin typeface="Calibri"/>
                <a:cs typeface="Calibri"/>
              </a:rPr>
              <a:t>en</a:t>
            </a:r>
            <a:r>
              <a:rPr sz="2000" spc="-5" dirty="0">
                <a:solidFill>
                  <a:srgbClr val="000000"/>
                </a:solidFill>
                <a:latin typeface="Calibri"/>
                <a:cs typeface="Calibri"/>
              </a:rPr>
              <a:t> </a:t>
            </a:r>
            <a:r>
              <a:rPr sz="2000" spc="5" dirty="0">
                <a:solidFill>
                  <a:srgbClr val="000000"/>
                </a:solidFill>
                <a:latin typeface="Calibri"/>
                <a:cs typeface="Calibri"/>
              </a:rPr>
              <a:t>202</a:t>
            </a:r>
            <a:r>
              <a:rPr lang="fr-FR" sz="2000" spc="5" dirty="0">
                <a:solidFill>
                  <a:srgbClr val="000000"/>
                </a:solidFill>
                <a:latin typeface="Calibri"/>
                <a:cs typeface="Calibri"/>
              </a:rPr>
              <a:t>1</a:t>
            </a:r>
            <a:r>
              <a:rPr sz="2000" spc="5" dirty="0">
                <a:solidFill>
                  <a:srgbClr val="000000"/>
                </a:solidFill>
                <a:latin typeface="Calibri"/>
                <a:cs typeface="Calibri"/>
              </a:rPr>
              <a:t>, </a:t>
            </a:r>
            <a:r>
              <a:rPr sz="2000" spc="-440" dirty="0">
                <a:solidFill>
                  <a:srgbClr val="000000"/>
                </a:solidFill>
                <a:latin typeface="Calibri"/>
                <a:cs typeface="Calibri"/>
              </a:rPr>
              <a:t> </a:t>
            </a:r>
            <a:r>
              <a:rPr sz="2000" dirty="0">
                <a:solidFill>
                  <a:srgbClr val="000000"/>
                </a:solidFill>
                <a:latin typeface="Calibri"/>
                <a:cs typeface="Calibri"/>
              </a:rPr>
              <a:t>par</a:t>
            </a:r>
            <a:r>
              <a:rPr sz="2000" spc="-10" dirty="0">
                <a:solidFill>
                  <a:srgbClr val="000000"/>
                </a:solidFill>
                <a:latin typeface="Calibri"/>
                <a:cs typeface="Calibri"/>
              </a:rPr>
              <a:t> </a:t>
            </a:r>
            <a:r>
              <a:rPr sz="2000" dirty="0">
                <a:solidFill>
                  <a:srgbClr val="000000"/>
                </a:solidFill>
                <a:latin typeface="Calibri"/>
                <a:cs typeface="Calibri"/>
              </a:rPr>
              <a:t>mois</a:t>
            </a:r>
            <a:endParaRPr sz="20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1210055" y="595884"/>
            <a:ext cx="8397240" cy="1054735"/>
            <a:chOff x="1210055" y="595884"/>
            <a:chExt cx="8397240" cy="1054735"/>
          </a:xfrm>
        </p:grpSpPr>
        <p:sp>
          <p:nvSpPr>
            <p:cNvPr id="3" name="object 3"/>
            <p:cNvSpPr/>
            <p:nvPr/>
          </p:nvSpPr>
          <p:spPr>
            <a:xfrm>
              <a:off x="6380975" y="595883"/>
              <a:ext cx="3226435" cy="1054735"/>
            </a:xfrm>
            <a:custGeom>
              <a:avLst/>
              <a:gdLst/>
              <a:ahLst/>
              <a:cxnLst/>
              <a:rect l="l" t="t" r="r" b="b"/>
              <a:pathLst>
                <a:path w="3226434" h="1054735">
                  <a:moveTo>
                    <a:pt x="3226308" y="527304"/>
                  </a:moveTo>
                  <a:lnTo>
                    <a:pt x="3217138" y="518160"/>
                  </a:lnTo>
                  <a:lnTo>
                    <a:pt x="2728049" y="30480"/>
                  </a:lnTo>
                  <a:lnTo>
                    <a:pt x="2697492" y="0"/>
                  </a:lnTo>
                  <a:lnTo>
                    <a:pt x="2697492" y="141732"/>
                  </a:lnTo>
                  <a:lnTo>
                    <a:pt x="0" y="141732"/>
                  </a:lnTo>
                  <a:lnTo>
                    <a:pt x="0" y="912876"/>
                  </a:lnTo>
                  <a:lnTo>
                    <a:pt x="2697492" y="912876"/>
                  </a:lnTo>
                  <a:lnTo>
                    <a:pt x="2697492" y="1054608"/>
                  </a:lnTo>
                  <a:lnTo>
                    <a:pt x="2728049" y="1024128"/>
                  </a:lnTo>
                  <a:lnTo>
                    <a:pt x="3217138" y="536448"/>
                  </a:lnTo>
                  <a:lnTo>
                    <a:pt x="3226308" y="527304"/>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222248" y="626364"/>
              <a:ext cx="5171440" cy="993775"/>
            </a:xfrm>
            <a:custGeom>
              <a:avLst/>
              <a:gdLst/>
              <a:ahLst/>
              <a:cxnLst/>
              <a:rect l="l" t="t" r="r" b="b"/>
              <a:pathLst>
                <a:path w="5171440" h="993775">
                  <a:moveTo>
                    <a:pt x="5006339" y="993648"/>
                  </a:moveTo>
                  <a:lnTo>
                    <a:pt x="166116" y="993648"/>
                  </a:lnTo>
                  <a:lnTo>
                    <a:pt x="122061" y="987693"/>
                  </a:lnTo>
                  <a:lnTo>
                    <a:pt x="82408" y="970900"/>
                  </a:lnTo>
                  <a:lnTo>
                    <a:pt x="48768" y="944880"/>
                  </a:lnTo>
                  <a:lnTo>
                    <a:pt x="22747" y="911239"/>
                  </a:lnTo>
                  <a:lnTo>
                    <a:pt x="5954" y="871586"/>
                  </a:lnTo>
                  <a:lnTo>
                    <a:pt x="0" y="827531"/>
                  </a:lnTo>
                  <a:lnTo>
                    <a:pt x="0" y="164592"/>
                  </a:lnTo>
                  <a:lnTo>
                    <a:pt x="5954" y="120650"/>
                  </a:lnTo>
                  <a:lnTo>
                    <a:pt x="22747" y="81280"/>
                  </a:lnTo>
                  <a:lnTo>
                    <a:pt x="48768" y="48006"/>
                  </a:lnTo>
                  <a:lnTo>
                    <a:pt x="82408" y="22352"/>
                  </a:lnTo>
                  <a:lnTo>
                    <a:pt x="122061" y="5842"/>
                  </a:lnTo>
                  <a:lnTo>
                    <a:pt x="166116" y="0"/>
                  </a:lnTo>
                  <a:lnTo>
                    <a:pt x="5006339" y="0"/>
                  </a:lnTo>
                  <a:lnTo>
                    <a:pt x="5050281" y="5842"/>
                  </a:lnTo>
                  <a:lnTo>
                    <a:pt x="5089651" y="22352"/>
                  </a:lnTo>
                  <a:lnTo>
                    <a:pt x="5122926" y="48006"/>
                  </a:lnTo>
                  <a:lnTo>
                    <a:pt x="5148580" y="81280"/>
                  </a:lnTo>
                  <a:lnTo>
                    <a:pt x="5165090" y="120650"/>
                  </a:lnTo>
                  <a:lnTo>
                    <a:pt x="5170932" y="164592"/>
                  </a:lnTo>
                  <a:lnTo>
                    <a:pt x="5170932" y="827531"/>
                  </a:lnTo>
                  <a:lnTo>
                    <a:pt x="5165090" y="871586"/>
                  </a:lnTo>
                  <a:lnTo>
                    <a:pt x="5148580" y="911239"/>
                  </a:lnTo>
                  <a:lnTo>
                    <a:pt x="5122926" y="944880"/>
                  </a:lnTo>
                  <a:lnTo>
                    <a:pt x="5089651" y="970900"/>
                  </a:lnTo>
                  <a:lnTo>
                    <a:pt x="5050281" y="987693"/>
                  </a:lnTo>
                  <a:lnTo>
                    <a:pt x="5006339" y="993648"/>
                  </a:lnTo>
                  <a:close/>
                </a:path>
              </a:pathLst>
            </a:custGeom>
            <a:solidFill>
              <a:srgbClr val="FFFFFF"/>
            </a:solidFill>
          </p:spPr>
          <p:txBody>
            <a:bodyPr wrap="square" lIns="0" tIns="0" rIns="0" bIns="0" rtlCol="0"/>
            <a:lstStyle/>
            <a:p>
              <a:endParaRPr/>
            </a:p>
          </p:txBody>
        </p:sp>
        <p:sp>
          <p:nvSpPr>
            <p:cNvPr id="5" name="object 5"/>
            <p:cNvSpPr/>
            <p:nvPr/>
          </p:nvSpPr>
          <p:spPr>
            <a:xfrm>
              <a:off x="1210055" y="612648"/>
              <a:ext cx="5196840" cy="1019810"/>
            </a:xfrm>
            <a:custGeom>
              <a:avLst/>
              <a:gdLst/>
              <a:ahLst/>
              <a:cxnLst/>
              <a:rect l="l" t="t" r="r" b="b"/>
              <a:pathLst>
                <a:path w="5196840" h="1019810">
                  <a:moveTo>
                    <a:pt x="5036820" y="1019556"/>
                  </a:moveTo>
                  <a:lnTo>
                    <a:pt x="160019" y="1019556"/>
                  </a:lnTo>
                  <a:lnTo>
                    <a:pt x="143256" y="1016508"/>
                  </a:lnTo>
                  <a:lnTo>
                    <a:pt x="92964" y="998220"/>
                  </a:lnTo>
                  <a:lnTo>
                    <a:pt x="51816" y="967739"/>
                  </a:lnTo>
                  <a:lnTo>
                    <a:pt x="21336" y="926591"/>
                  </a:lnTo>
                  <a:lnTo>
                    <a:pt x="3048" y="877824"/>
                  </a:lnTo>
                  <a:lnTo>
                    <a:pt x="0" y="861060"/>
                  </a:lnTo>
                  <a:lnTo>
                    <a:pt x="0" y="161543"/>
                  </a:lnTo>
                  <a:lnTo>
                    <a:pt x="13716" y="109727"/>
                  </a:lnTo>
                  <a:lnTo>
                    <a:pt x="39624" y="65531"/>
                  </a:lnTo>
                  <a:lnTo>
                    <a:pt x="77724" y="32003"/>
                  </a:lnTo>
                  <a:lnTo>
                    <a:pt x="124968" y="9143"/>
                  </a:lnTo>
                  <a:lnTo>
                    <a:pt x="176783" y="0"/>
                  </a:lnTo>
                  <a:lnTo>
                    <a:pt x="5018532" y="0"/>
                  </a:lnTo>
                  <a:lnTo>
                    <a:pt x="5070348" y="7619"/>
                  </a:lnTo>
                  <a:lnTo>
                    <a:pt x="5109972" y="25907"/>
                  </a:lnTo>
                  <a:lnTo>
                    <a:pt x="163068" y="25907"/>
                  </a:lnTo>
                  <a:lnTo>
                    <a:pt x="132588" y="32003"/>
                  </a:lnTo>
                  <a:lnTo>
                    <a:pt x="92964" y="51815"/>
                  </a:lnTo>
                  <a:lnTo>
                    <a:pt x="60960" y="80771"/>
                  </a:lnTo>
                  <a:lnTo>
                    <a:pt x="36576" y="118871"/>
                  </a:lnTo>
                  <a:lnTo>
                    <a:pt x="24384" y="178307"/>
                  </a:lnTo>
                  <a:lnTo>
                    <a:pt x="24384" y="841247"/>
                  </a:lnTo>
                  <a:lnTo>
                    <a:pt x="32004" y="886968"/>
                  </a:lnTo>
                  <a:lnTo>
                    <a:pt x="50292" y="926591"/>
                  </a:lnTo>
                  <a:lnTo>
                    <a:pt x="91440" y="967739"/>
                  </a:lnTo>
                  <a:lnTo>
                    <a:pt x="105156" y="975360"/>
                  </a:lnTo>
                  <a:lnTo>
                    <a:pt x="117348" y="982980"/>
                  </a:lnTo>
                  <a:lnTo>
                    <a:pt x="132588" y="987552"/>
                  </a:lnTo>
                  <a:lnTo>
                    <a:pt x="146304" y="992124"/>
                  </a:lnTo>
                  <a:lnTo>
                    <a:pt x="178307" y="995172"/>
                  </a:lnTo>
                  <a:lnTo>
                    <a:pt x="5108448" y="995172"/>
                  </a:lnTo>
                  <a:lnTo>
                    <a:pt x="5103876" y="998220"/>
                  </a:lnTo>
                  <a:lnTo>
                    <a:pt x="5088636" y="1005839"/>
                  </a:lnTo>
                  <a:lnTo>
                    <a:pt x="5071871" y="1011935"/>
                  </a:lnTo>
                  <a:lnTo>
                    <a:pt x="5055107" y="1016508"/>
                  </a:lnTo>
                  <a:lnTo>
                    <a:pt x="5036820" y="1019556"/>
                  </a:lnTo>
                  <a:close/>
                </a:path>
                <a:path w="5196840" h="1019810">
                  <a:moveTo>
                    <a:pt x="5108448" y="995172"/>
                  </a:moveTo>
                  <a:lnTo>
                    <a:pt x="5017007" y="995172"/>
                  </a:lnTo>
                  <a:lnTo>
                    <a:pt x="5033771" y="993648"/>
                  </a:lnTo>
                  <a:lnTo>
                    <a:pt x="5047487" y="992124"/>
                  </a:lnTo>
                  <a:lnTo>
                    <a:pt x="5090160" y="976883"/>
                  </a:lnTo>
                  <a:lnTo>
                    <a:pt x="5125212" y="950976"/>
                  </a:lnTo>
                  <a:lnTo>
                    <a:pt x="5152644" y="915924"/>
                  </a:lnTo>
                  <a:lnTo>
                    <a:pt x="5167884" y="873252"/>
                  </a:lnTo>
                  <a:lnTo>
                    <a:pt x="5170932" y="841247"/>
                  </a:lnTo>
                  <a:lnTo>
                    <a:pt x="5170932" y="164591"/>
                  </a:lnTo>
                  <a:lnTo>
                    <a:pt x="5152644" y="106679"/>
                  </a:lnTo>
                  <a:lnTo>
                    <a:pt x="5126736" y="71627"/>
                  </a:lnTo>
                  <a:lnTo>
                    <a:pt x="5091684" y="44195"/>
                  </a:lnTo>
                  <a:lnTo>
                    <a:pt x="5049012" y="28955"/>
                  </a:lnTo>
                  <a:lnTo>
                    <a:pt x="5018532" y="25907"/>
                  </a:lnTo>
                  <a:lnTo>
                    <a:pt x="5109972" y="25907"/>
                  </a:lnTo>
                  <a:lnTo>
                    <a:pt x="5143500" y="51815"/>
                  </a:lnTo>
                  <a:lnTo>
                    <a:pt x="5173980" y="92963"/>
                  </a:lnTo>
                  <a:lnTo>
                    <a:pt x="5192268" y="141731"/>
                  </a:lnTo>
                  <a:lnTo>
                    <a:pt x="5196839" y="178307"/>
                  </a:lnTo>
                  <a:lnTo>
                    <a:pt x="5196839" y="841247"/>
                  </a:lnTo>
                  <a:lnTo>
                    <a:pt x="5195316" y="859535"/>
                  </a:lnTo>
                  <a:lnTo>
                    <a:pt x="5192268" y="876300"/>
                  </a:lnTo>
                  <a:lnTo>
                    <a:pt x="5189220" y="894587"/>
                  </a:lnTo>
                  <a:lnTo>
                    <a:pt x="5166360" y="940308"/>
                  </a:lnTo>
                  <a:lnTo>
                    <a:pt x="5117592" y="989076"/>
                  </a:lnTo>
                  <a:lnTo>
                    <a:pt x="5108448" y="995172"/>
                  </a:lnTo>
                  <a:close/>
                </a:path>
              </a:pathLst>
            </a:custGeom>
            <a:solidFill>
              <a:srgbClr val="0070BF"/>
            </a:solidFill>
          </p:spPr>
          <p:txBody>
            <a:bodyPr wrap="square" lIns="0" tIns="0" rIns="0" bIns="0" rtlCol="0"/>
            <a:lstStyle/>
            <a:p>
              <a:endParaRPr/>
            </a:p>
          </p:txBody>
        </p:sp>
      </p:grpSp>
      <p:sp>
        <p:nvSpPr>
          <p:cNvPr id="6" name="object 6"/>
          <p:cNvSpPr txBox="1"/>
          <p:nvPr/>
        </p:nvSpPr>
        <p:spPr>
          <a:xfrm>
            <a:off x="1333036" y="670047"/>
            <a:ext cx="5086052" cy="849207"/>
          </a:xfrm>
          <a:prstGeom prst="rect">
            <a:avLst/>
          </a:prstGeom>
        </p:spPr>
        <p:txBody>
          <a:bodyPr vert="horz" wrap="square" lIns="0" tIns="54610" rIns="0" bIns="0" rtlCol="0">
            <a:spAutoFit/>
          </a:bodyPr>
          <a:lstStyle/>
          <a:p>
            <a:pPr marL="12700" marR="5080">
              <a:lnSpc>
                <a:spcPct val="86300"/>
              </a:lnSpc>
              <a:spcBef>
                <a:spcPts val="430"/>
              </a:spcBef>
            </a:pPr>
            <a:r>
              <a:rPr sz="2000" b="1" spc="-5" dirty="0" err="1">
                <a:latin typeface="Arial"/>
                <a:cs typeface="Arial"/>
              </a:rPr>
              <a:t>Expériences</a:t>
            </a:r>
            <a:r>
              <a:rPr sz="2000" b="1" spc="-5" dirty="0">
                <a:latin typeface="Arial"/>
                <a:cs typeface="Arial"/>
              </a:rPr>
              <a:t> de</a:t>
            </a:r>
            <a:r>
              <a:rPr lang="en-US" sz="2000" b="1" spc="-5" dirty="0">
                <a:latin typeface="Arial"/>
                <a:cs typeface="Arial"/>
              </a:rPr>
              <a:t> </a:t>
            </a:r>
            <a:r>
              <a:rPr sz="2000" b="1" spc="-5" dirty="0" err="1">
                <a:latin typeface="Arial"/>
                <a:cs typeface="Arial"/>
              </a:rPr>
              <a:t>combinaison</a:t>
            </a:r>
            <a:r>
              <a:rPr sz="2000" b="1" spc="-5" dirty="0">
                <a:latin typeface="Arial"/>
                <a:cs typeface="Arial"/>
              </a:rPr>
              <a:t> d</a:t>
            </a:r>
            <a:r>
              <a:rPr lang="en-US" sz="2000" b="1" spc="-5" dirty="0">
                <a:latin typeface="Arial"/>
                <a:cs typeface="Arial"/>
              </a:rPr>
              <a:t>e la </a:t>
            </a:r>
            <a:r>
              <a:rPr sz="2000" b="1" spc="-5" dirty="0">
                <a:latin typeface="Arial"/>
                <a:cs typeface="Arial"/>
              </a:rPr>
              <a:t> </a:t>
            </a:r>
            <a:r>
              <a:rPr sz="2000" b="1" spc="-10" dirty="0">
                <a:latin typeface="Arial"/>
                <a:cs typeface="Arial"/>
              </a:rPr>
              <a:t>C</a:t>
            </a:r>
            <a:r>
              <a:rPr lang="en-US" sz="2000" b="1" spc="-10" dirty="0">
                <a:latin typeface="Arial"/>
                <a:cs typeface="Arial"/>
              </a:rPr>
              <a:t>PS</a:t>
            </a:r>
            <a:r>
              <a:rPr sz="2000" b="1" spc="-10" dirty="0">
                <a:latin typeface="Arial"/>
                <a:cs typeface="Arial"/>
              </a:rPr>
              <a:t> </a:t>
            </a:r>
            <a:r>
              <a:rPr sz="2000" b="1" spc="-545" dirty="0">
                <a:latin typeface="Arial"/>
                <a:cs typeface="Arial"/>
              </a:rPr>
              <a:t> </a:t>
            </a:r>
            <a:r>
              <a:rPr sz="2000" b="1" spc="-5" dirty="0">
                <a:latin typeface="Arial"/>
                <a:cs typeface="Arial"/>
              </a:rPr>
              <a:t>avec </a:t>
            </a:r>
            <a:r>
              <a:rPr sz="2000" b="1" dirty="0">
                <a:latin typeface="Arial"/>
                <a:cs typeface="Arial"/>
              </a:rPr>
              <a:t>d'autres </a:t>
            </a:r>
            <a:r>
              <a:rPr sz="2000" b="1" spc="-5" dirty="0">
                <a:latin typeface="Arial"/>
                <a:cs typeface="Arial"/>
              </a:rPr>
              <a:t>interventions de </a:t>
            </a:r>
            <a:r>
              <a:rPr sz="2000" b="1" dirty="0">
                <a:latin typeface="Arial"/>
                <a:cs typeface="Arial"/>
              </a:rPr>
              <a:t>santé </a:t>
            </a:r>
            <a:r>
              <a:rPr sz="2000" b="1" spc="5" dirty="0">
                <a:latin typeface="Arial"/>
                <a:cs typeface="Arial"/>
              </a:rPr>
              <a:t> </a:t>
            </a:r>
            <a:r>
              <a:rPr sz="2000" b="1" spc="-5" dirty="0">
                <a:latin typeface="Arial"/>
                <a:cs typeface="Arial"/>
              </a:rPr>
              <a:t>publique</a:t>
            </a:r>
            <a:endParaRPr sz="2000" dirty="0">
              <a:latin typeface="Arial"/>
              <a:cs typeface="Arial"/>
            </a:endParaRPr>
          </a:p>
        </p:txBody>
      </p:sp>
      <p:sp>
        <p:nvSpPr>
          <p:cNvPr id="8" name="object 8"/>
          <p:cNvSpPr/>
          <p:nvPr/>
        </p:nvSpPr>
        <p:spPr>
          <a:xfrm>
            <a:off x="5405628" y="1815083"/>
            <a:ext cx="4067810" cy="516890"/>
          </a:xfrm>
          <a:custGeom>
            <a:avLst/>
            <a:gdLst/>
            <a:ahLst/>
            <a:cxnLst/>
            <a:rect l="l" t="t" r="r" b="b"/>
            <a:pathLst>
              <a:path w="4067809" h="516889">
                <a:moveTo>
                  <a:pt x="4061460" y="516636"/>
                </a:moveTo>
                <a:lnTo>
                  <a:pt x="6096" y="516636"/>
                </a:lnTo>
                <a:lnTo>
                  <a:pt x="0" y="510540"/>
                </a:lnTo>
                <a:lnTo>
                  <a:pt x="0" y="6096"/>
                </a:lnTo>
                <a:lnTo>
                  <a:pt x="6096" y="0"/>
                </a:lnTo>
                <a:lnTo>
                  <a:pt x="4061460" y="0"/>
                </a:lnTo>
                <a:lnTo>
                  <a:pt x="4067556" y="6096"/>
                </a:lnTo>
                <a:lnTo>
                  <a:pt x="4067556" y="12192"/>
                </a:lnTo>
                <a:lnTo>
                  <a:pt x="25908" y="12192"/>
                </a:lnTo>
                <a:lnTo>
                  <a:pt x="12192" y="25908"/>
                </a:lnTo>
                <a:lnTo>
                  <a:pt x="25908" y="25908"/>
                </a:lnTo>
                <a:lnTo>
                  <a:pt x="25908" y="490728"/>
                </a:lnTo>
                <a:lnTo>
                  <a:pt x="12192" y="490728"/>
                </a:lnTo>
                <a:lnTo>
                  <a:pt x="25908" y="502920"/>
                </a:lnTo>
                <a:lnTo>
                  <a:pt x="4067556" y="502920"/>
                </a:lnTo>
                <a:lnTo>
                  <a:pt x="4067556" y="510540"/>
                </a:lnTo>
                <a:lnTo>
                  <a:pt x="4061460" y="516636"/>
                </a:lnTo>
                <a:close/>
              </a:path>
              <a:path w="4067809" h="516889">
                <a:moveTo>
                  <a:pt x="25908" y="25908"/>
                </a:moveTo>
                <a:lnTo>
                  <a:pt x="12192" y="25908"/>
                </a:lnTo>
                <a:lnTo>
                  <a:pt x="25908" y="12192"/>
                </a:lnTo>
                <a:lnTo>
                  <a:pt x="25908" y="25908"/>
                </a:lnTo>
                <a:close/>
              </a:path>
              <a:path w="4067809" h="516889">
                <a:moveTo>
                  <a:pt x="4041648" y="25908"/>
                </a:moveTo>
                <a:lnTo>
                  <a:pt x="25908" y="25908"/>
                </a:lnTo>
                <a:lnTo>
                  <a:pt x="25908" y="12192"/>
                </a:lnTo>
                <a:lnTo>
                  <a:pt x="4041648" y="12192"/>
                </a:lnTo>
                <a:lnTo>
                  <a:pt x="4041648" y="25908"/>
                </a:lnTo>
                <a:close/>
              </a:path>
              <a:path w="4067809" h="516889">
                <a:moveTo>
                  <a:pt x="4041648" y="502920"/>
                </a:moveTo>
                <a:lnTo>
                  <a:pt x="4041648" y="12192"/>
                </a:lnTo>
                <a:lnTo>
                  <a:pt x="4053840" y="25908"/>
                </a:lnTo>
                <a:lnTo>
                  <a:pt x="4067556" y="25908"/>
                </a:lnTo>
                <a:lnTo>
                  <a:pt x="4067556" y="490728"/>
                </a:lnTo>
                <a:lnTo>
                  <a:pt x="4053840" y="490728"/>
                </a:lnTo>
                <a:lnTo>
                  <a:pt x="4041648" y="502920"/>
                </a:lnTo>
                <a:close/>
              </a:path>
              <a:path w="4067809" h="516889">
                <a:moveTo>
                  <a:pt x="4067556" y="25908"/>
                </a:moveTo>
                <a:lnTo>
                  <a:pt x="4053840" y="25908"/>
                </a:lnTo>
                <a:lnTo>
                  <a:pt x="4041648" y="12192"/>
                </a:lnTo>
                <a:lnTo>
                  <a:pt x="4067556" y="12192"/>
                </a:lnTo>
                <a:lnTo>
                  <a:pt x="4067556" y="25908"/>
                </a:lnTo>
                <a:close/>
              </a:path>
              <a:path w="4067809" h="516889">
                <a:moveTo>
                  <a:pt x="25908" y="502920"/>
                </a:moveTo>
                <a:lnTo>
                  <a:pt x="12192" y="490728"/>
                </a:lnTo>
                <a:lnTo>
                  <a:pt x="25908" y="490728"/>
                </a:lnTo>
                <a:lnTo>
                  <a:pt x="25908" y="502920"/>
                </a:lnTo>
                <a:close/>
              </a:path>
              <a:path w="4067809" h="516889">
                <a:moveTo>
                  <a:pt x="4041648" y="502920"/>
                </a:moveTo>
                <a:lnTo>
                  <a:pt x="25908" y="502920"/>
                </a:lnTo>
                <a:lnTo>
                  <a:pt x="25908" y="490728"/>
                </a:lnTo>
                <a:lnTo>
                  <a:pt x="4041648" y="490728"/>
                </a:lnTo>
                <a:lnTo>
                  <a:pt x="4041648" y="502920"/>
                </a:lnTo>
                <a:close/>
              </a:path>
              <a:path w="4067809" h="516889">
                <a:moveTo>
                  <a:pt x="4067556" y="502920"/>
                </a:moveTo>
                <a:lnTo>
                  <a:pt x="4041648" y="502920"/>
                </a:lnTo>
                <a:lnTo>
                  <a:pt x="4053840" y="490728"/>
                </a:lnTo>
                <a:lnTo>
                  <a:pt x="4067556" y="490728"/>
                </a:lnTo>
                <a:lnTo>
                  <a:pt x="4067556" y="502920"/>
                </a:lnTo>
                <a:close/>
              </a:path>
            </a:pathLst>
          </a:custGeom>
          <a:solidFill>
            <a:srgbClr val="0070BF"/>
          </a:solidFill>
        </p:spPr>
        <p:txBody>
          <a:bodyPr wrap="square" lIns="0" tIns="0" rIns="0" bIns="0" rtlCol="0"/>
          <a:lstStyle/>
          <a:p>
            <a:endParaRPr/>
          </a:p>
        </p:txBody>
      </p:sp>
      <p:sp>
        <p:nvSpPr>
          <p:cNvPr id="9" name="object 9"/>
          <p:cNvSpPr txBox="1"/>
          <p:nvPr/>
        </p:nvSpPr>
        <p:spPr>
          <a:xfrm>
            <a:off x="6351203" y="1934115"/>
            <a:ext cx="2690920" cy="321242"/>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Calibri"/>
                <a:cs typeface="Calibri"/>
              </a:rPr>
              <a:t>L</a:t>
            </a:r>
            <a:r>
              <a:rPr sz="2000" b="1" spc="-5" dirty="0">
                <a:latin typeface="Calibri"/>
                <a:cs typeface="Calibri"/>
              </a:rPr>
              <a:t>e</a:t>
            </a:r>
            <a:r>
              <a:rPr lang="en-US" sz="2000" b="1" spc="-5" dirty="0">
                <a:latin typeface="Calibri"/>
                <a:cs typeface="Calibri"/>
              </a:rPr>
              <a:t>s perspectives à </a:t>
            </a:r>
            <a:r>
              <a:rPr lang="en-US" sz="2000" b="1" spc="-5" dirty="0" err="1">
                <a:latin typeface="Calibri"/>
                <a:cs typeface="Calibri"/>
              </a:rPr>
              <a:t>venir</a:t>
            </a:r>
            <a:r>
              <a:rPr lang="en-US" sz="2000" b="1" spc="-5" dirty="0">
                <a:latin typeface="Calibri"/>
                <a:cs typeface="Calibri"/>
              </a:rPr>
              <a:t> </a:t>
            </a:r>
            <a:endParaRPr sz="2000" dirty="0">
              <a:latin typeface="Calibri"/>
              <a:cs typeface="Calibri"/>
            </a:endParaRPr>
          </a:p>
        </p:txBody>
      </p:sp>
      <p:sp>
        <p:nvSpPr>
          <p:cNvPr id="11" name="object 11"/>
          <p:cNvSpPr/>
          <p:nvPr/>
        </p:nvSpPr>
        <p:spPr>
          <a:xfrm>
            <a:off x="1220724" y="1827276"/>
            <a:ext cx="4066540" cy="516890"/>
          </a:xfrm>
          <a:custGeom>
            <a:avLst/>
            <a:gdLst/>
            <a:ahLst/>
            <a:cxnLst/>
            <a:rect l="l" t="t" r="r" b="b"/>
            <a:pathLst>
              <a:path w="4066540" h="516889">
                <a:moveTo>
                  <a:pt x="4059936" y="516636"/>
                </a:moveTo>
                <a:lnTo>
                  <a:pt x="6096" y="516636"/>
                </a:lnTo>
                <a:lnTo>
                  <a:pt x="0" y="510540"/>
                </a:lnTo>
                <a:lnTo>
                  <a:pt x="0" y="6096"/>
                </a:lnTo>
                <a:lnTo>
                  <a:pt x="6096" y="0"/>
                </a:lnTo>
                <a:lnTo>
                  <a:pt x="4059936" y="0"/>
                </a:lnTo>
                <a:lnTo>
                  <a:pt x="4066032" y="6096"/>
                </a:lnTo>
                <a:lnTo>
                  <a:pt x="4066032" y="13716"/>
                </a:lnTo>
                <a:lnTo>
                  <a:pt x="25908" y="13716"/>
                </a:lnTo>
                <a:lnTo>
                  <a:pt x="12192" y="25908"/>
                </a:lnTo>
                <a:lnTo>
                  <a:pt x="25908" y="25908"/>
                </a:lnTo>
                <a:lnTo>
                  <a:pt x="25908" y="490728"/>
                </a:lnTo>
                <a:lnTo>
                  <a:pt x="12192" y="490728"/>
                </a:lnTo>
                <a:lnTo>
                  <a:pt x="25908" y="504444"/>
                </a:lnTo>
                <a:lnTo>
                  <a:pt x="4066032" y="504444"/>
                </a:lnTo>
                <a:lnTo>
                  <a:pt x="4066032" y="510540"/>
                </a:lnTo>
                <a:lnTo>
                  <a:pt x="4059936" y="516636"/>
                </a:lnTo>
                <a:close/>
              </a:path>
              <a:path w="4066540" h="516889">
                <a:moveTo>
                  <a:pt x="25908" y="25908"/>
                </a:moveTo>
                <a:lnTo>
                  <a:pt x="12192" y="25908"/>
                </a:lnTo>
                <a:lnTo>
                  <a:pt x="25908" y="13716"/>
                </a:lnTo>
                <a:lnTo>
                  <a:pt x="25908" y="25908"/>
                </a:lnTo>
                <a:close/>
              </a:path>
              <a:path w="4066540" h="516889">
                <a:moveTo>
                  <a:pt x="4040124" y="25908"/>
                </a:moveTo>
                <a:lnTo>
                  <a:pt x="25908" y="25908"/>
                </a:lnTo>
                <a:lnTo>
                  <a:pt x="25908" y="13716"/>
                </a:lnTo>
                <a:lnTo>
                  <a:pt x="4040124" y="13716"/>
                </a:lnTo>
                <a:lnTo>
                  <a:pt x="4040124" y="25908"/>
                </a:lnTo>
                <a:close/>
              </a:path>
              <a:path w="4066540" h="516889">
                <a:moveTo>
                  <a:pt x="4040124" y="504444"/>
                </a:moveTo>
                <a:lnTo>
                  <a:pt x="4040124" y="13716"/>
                </a:lnTo>
                <a:lnTo>
                  <a:pt x="4052316" y="25908"/>
                </a:lnTo>
                <a:lnTo>
                  <a:pt x="4066032" y="25908"/>
                </a:lnTo>
                <a:lnTo>
                  <a:pt x="4066032" y="490728"/>
                </a:lnTo>
                <a:lnTo>
                  <a:pt x="4052316" y="490728"/>
                </a:lnTo>
                <a:lnTo>
                  <a:pt x="4040124" y="504444"/>
                </a:lnTo>
                <a:close/>
              </a:path>
              <a:path w="4066540" h="516889">
                <a:moveTo>
                  <a:pt x="4066032" y="25908"/>
                </a:moveTo>
                <a:lnTo>
                  <a:pt x="4052316" y="25908"/>
                </a:lnTo>
                <a:lnTo>
                  <a:pt x="4040124" y="13716"/>
                </a:lnTo>
                <a:lnTo>
                  <a:pt x="4066032" y="13716"/>
                </a:lnTo>
                <a:lnTo>
                  <a:pt x="4066032" y="25908"/>
                </a:lnTo>
                <a:close/>
              </a:path>
              <a:path w="4066540" h="516889">
                <a:moveTo>
                  <a:pt x="25908" y="504444"/>
                </a:moveTo>
                <a:lnTo>
                  <a:pt x="12192" y="490728"/>
                </a:lnTo>
                <a:lnTo>
                  <a:pt x="25908" y="490728"/>
                </a:lnTo>
                <a:lnTo>
                  <a:pt x="25908" y="504444"/>
                </a:lnTo>
                <a:close/>
              </a:path>
              <a:path w="4066540" h="516889">
                <a:moveTo>
                  <a:pt x="4040124" y="504444"/>
                </a:moveTo>
                <a:lnTo>
                  <a:pt x="25908" y="504444"/>
                </a:lnTo>
                <a:lnTo>
                  <a:pt x="25908" y="490728"/>
                </a:lnTo>
                <a:lnTo>
                  <a:pt x="4040124" y="490728"/>
                </a:lnTo>
                <a:lnTo>
                  <a:pt x="4040124" y="504444"/>
                </a:lnTo>
                <a:close/>
              </a:path>
              <a:path w="4066540" h="516889">
                <a:moveTo>
                  <a:pt x="4066032" y="504444"/>
                </a:moveTo>
                <a:lnTo>
                  <a:pt x="4040124" y="504444"/>
                </a:lnTo>
                <a:lnTo>
                  <a:pt x="4052316" y="490728"/>
                </a:lnTo>
                <a:lnTo>
                  <a:pt x="4066032" y="490728"/>
                </a:lnTo>
                <a:lnTo>
                  <a:pt x="4066032" y="504444"/>
                </a:lnTo>
                <a:close/>
              </a:path>
            </a:pathLst>
          </a:custGeom>
          <a:solidFill>
            <a:srgbClr val="0070BF"/>
          </a:solidFill>
        </p:spPr>
        <p:txBody>
          <a:bodyPr wrap="square" lIns="0" tIns="0" rIns="0" bIns="0" rtlCol="0"/>
          <a:lstStyle/>
          <a:p>
            <a:endParaRPr/>
          </a:p>
        </p:txBody>
      </p:sp>
      <p:sp>
        <p:nvSpPr>
          <p:cNvPr id="12" name="object 12"/>
          <p:cNvSpPr txBox="1"/>
          <p:nvPr/>
        </p:nvSpPr>
        <p:spPr>
          <a:xfrm>
            <a:off x="2637514" y="1912141"/>
            <a:ext cx="1228725" cy="330835"/>
          </a:xfrm>
          <a:prstGeom prst="rect">
            <a:avLst/>
          </a:prstGeom>
        </p:spPr>
        <p:txBody>
          <a:bodyPr vert="horz" wrap="square" lIns="0" tIns="13335" rIns="0" bIns="0" rtlCol="0">
            <a:spAutoFit/>
          </a:bodyPr>
          <a:lstStyle/>
          <a:p>
            <a:pPr marL="12700">
              <a:lnSpc>
                <a:spcPct val="100000"/>
              </a:lnSpc>
              <a:spcBef>
                <a:spcPts val="105"/>
              </a:spcBef>
            </a:pPr>
            <a:r>
              <a:rPr lang="fr-FR" sz="2000" b="1" spc="-5" dirty="0">
                <a:latin typeface="Arial"/>
                <a:cs typeface="Arial"/>
              </a:rPr>
              <a:t>Succès</a:t>
            </a:r>
            <a:endParaRPr lang="fr-FR" sz="2000" dirty="0">
              <a:latin typeface="Arial"/>
              <a:cs typeface="Arial"/>
            </a:endParaRPr>
          </a:p>
        </p:txBody>
      </p:sp>
      <p:sp>
        <p:nvSpPr>
          <p:cNvPr id="14" name="Rectangle 13">
            <a:extLst>
              <a:ext uri="{FF2B5EF4-FFF2-40B4-BE49-F238E27FC236}">
                <a16:creationId xmlns:a16="http://schemas.microsoft.com/office/drawing/2014/main" id="{1771A67F-285D-8948-801A-D3BB3B8F5345}"/>
              </a:ext>
            </a:extLst>
          </p:cNvPr>
          <p:cNvSpPr/>
          <p:nvPr/>
        </p:nvSpPr>
        <p:spPr>
          <a:xfrm>
            <a:off x="1210052" y="2344166"/>
            <a:ext cx="4066541" cy="3644897"/>
          </a:xfrm>
          <a:prstGeom prst="rect">
            <a:avLst/>
          </a:prstGeom>
          <a:ln>
            <a:solidFill>
              <a:schemeClr val="accent1"/>
            </a:solidFill>
          </a:ln>
        </p:spPr>
        <p:txBody>
          <a:bodyPr wrap="square" anchor="t">
            <a:noAutofit/>
          </a:bodyPr>
          <a:lstStyle/>
          <a:p>
            <a:r>
              <a:rPr lang="fr-FR" sz="2000" dirty="0"/>
              <a:t>Le Bénin n’a pas encore fait une expérience de combinaison de la CPS avec d’autres interventions de santé publiques  </a:t>
            </a:r>
          </a:p>
        </p:txBody>
      </p:sp>
      <p:sp>
        <p:nvSpPr>
          <p:cNvPr id="15" name="Rectangle 14">
            <a:extLst>
              <a:ext uri="{FF2B5EF4-FFF2-40B4-BE49-F238E27FC236}">
                <a16:creationId xmlns:a16="http://schemas.microsoft.com/office/drawing/2014/main" id="{7E4925C2-3B28-C940-A724-95AA44F4AF46}"/>
              </a:ext>
            </a:extLst>
          </p:cNvPr>
          <p:cNvSpPr/>
          <p:nvPr/>
        </p:nvSpPr>
        <p:spPr>
          <a:xfrm>
            <a:off x="5413249" y="2331971"/>
            <a:ext cx="4070099" cy="3629028"/>
          </a:xfrm>
          <a:prstGeom prst="rect">
            <a:avLst/>
          </a:prstGeom>
          <a:ln>
            <a:solidFill>
              <a:schemeClr val="accent1"/>
            </a:solidFill>
          </a:ln>
        </p:spPr>
        <p:txBody>
          <a:bodyPr wrap="square" anchor="t">
            <a:noAutofit/>
          </a:bodyPr>
          <a:lstStyle/>
          <a:p>
            <a:r>
              <a:rPr lang="fr-FR" sz="2000" dirty="0"/>
              <a:t>Il est possible d’intégrer la distribution des médicaments aux activités des relais communautaires qui seront mis en place dans le cadre la nouvelle politique de santé communautaire lorsque toutes les zones sanitaires seront couvertes en RC selon la nouvelle politique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3460" y="1392936"/>
            <a:ext cx="3621023" cy="1880615"/>
          </a:xfrm>
          <a:prstGeom prst="rect">
            <a:avLst/>
          </a:prstGeom>
        </p:spPr>
      </p:pic>
      <p:sp>
        <p:nvSpPr>
          <p:cNvPr id="3" name="object 3"/>
          <p:cNvSpPr txBox="1"/>
          <p:nvPr/>
        </p:nvSpPr>
        <p:spPr>
          <a:xfrm>
            <a:off x="1186702" y="2110178"/>
            <a:ext cx="234696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Campagne</a:t>
            </a:r>
            <a:r>
              <a:rPr sz="2400" b="1" spc="-60" dirty="0">
                <a:solidFill>
                  <a:srgbClr val="FFFFFF"/>
                </a:solidFill>
                <a:latin typeface="Arial"/>
                <a:cs typeface="Arial"/>
              </a:rPr>
              <a:t> </a:t>
            </a:r>
            <a:r>
              <a:rPr sz="2400" b="1" spc="-5" dirty="0">
                <a:solidFill>
                  <a:srgbClr val="FFFFFF"/>
                </a:solidFill>
                <a:latin typeface="Arial"/>
                <a:cs typeface="Arial"/>
              </a:rPr>
              <a:t>2021</a:t>
            </a:r>
            <a:endParaRPr sz="2400" dirty="0">
              <a:latin typeface="Arial"/>
              <a:cs typeface="Arial"/>
            </a:endParaRPr>
          </a:p>
        </p:txBody>
      </p:sp>
      <p:pic>
        <p:nvPicPr>
          <p:cNvPr id="4" name="object 4"/>
          <p:cNvPicPr/>
          <p:nvPr/>
        </p:nvPicPr>
        <p:blipFill>
          <a:blip r:embed="rId3" cstate="print"/>
          <a:stretch>
            <a:fillRect/>
          </a:stretch>
        </p:blipFill>
        <p:spPr>
          <a:xfrm>
            <a:off x="5696711" y="603504"/>
            <a:ext cx="3979164" cy="740663"/>
          </a:xfrm>
          <a:prstGeom prst="rect">
            <a:avLst/>
          </a:prstGeom>
        </p:spPr>
      </p:pic>
      <p:pic>
        <p:nvPicPr>
          <p:cNvPr id="5" name="object 5"/>
          <p:cNvPicPr/>
          <p:nvPr/>
        </p:nvPicPr>
        <p:blipFill>
          <a:blip r:embed="rId4" cstate="print"/>
          <a:stretch>
            <a:fillRect/>
          </a:stretch>
        </p:blipFill>
        <p:spPr>
          <a:xfrm>
            <a:off x="5722620" y="5185030"/>
            <a:ext cx="3974591" cy="729995"/>
          </a:xfrm>
          <a:prstGeom prst="rect">
            <a:avLst/>
          </a:prstGeom>
        </p:spPr>
      </p:pic>
      <p:sp>
        <p:nvSpPr>
          <p:cNvPr id="6" name="object 6"/>
          <p:cNvSpPr txBox="1"/>
          <p:nvPr/>
        </p:nvSpPr>
        <p:spPr>
          <a:xfrm>
            <a:off x="5810506" y="5270989"/>
            <a:ext cx="3728720" cy="431800"/>
          </a:xfrm>
          <a:prstGeom prst="rect">
            <a:avLst/>
          </a:prstGeom>
        </p:spPr>
        <p:txBody>
          <a:bodyPr vert="horz" wrap="square" lIns="0" tIns="37465" rIns="0" bIns="0" rtlCol="0">
            <a:spAutoFit/>
          </a:bodyPr>
          <a:lstStyle/>
          <a:p>
            <a:pPr marL="12700" marR="5080">
              <a:lnSpc>
                <a:spcPts val="1510"/>
              </a:lnSpc>
              <a:spcBef>
                <a:spcPts val="295"/>
              </a:spcBef>
            </a:pPr>
            <a:r>
              <a:rPr sz="1400" b="1" i="1" spc="-5" dirty="0">
                <a:solidFill>
                  <a:srgbClr val="FFFFFF"/>
                </a:solidFill>
                <a:latin typeface="Arial"/>
                <a:cs typeface="Arial"/>
              </a:rPr>
              <a:t>Engagements financiers </a:t>
            </a:r>
            <a:r>
              <a:rPr sz="1400" b="1" i="1" dirty="0">
                <a:solidFill>
                  <a:srgbClr val="FFFFFF"/>
                </a:solidFill>
                <a:latin typeface="Arial"/>
                <a:cs typeface="Arial"/>
              </a:rPr>
              <a:t>: </a:t>
            </a:r>
            <a:r>
              <a:rPr sz="1400" b="1" i="1" spc="-5" dirty="0">
                <a:solidFill>
                  <a:srgbClr val="FFFFFF"/>
                </a:solidFill>
                <a:latin typeface="Arial"/>
                <a:cs typeface="Arial"/>
              </a:rPr>
              <a:t>Planification 2022 </a:t>
            </a:r>
            <a:r>
              <a:rPr sz="1400" b="1" i="1" spc="-375" dirty="0">
                <a:solidFill>
                  <a:srgbClr val="FFFFFF"/>
                </a:solidFill>
                <a:latin typeface="Arial"/>
                <a:cs typeface="Arial"/>
              </a:rPr>
              <a:t> </a:t>
            </a:r>
            <a:r>
              <a:rPr sz="1400" b="1" i="1" dirty="0">
                <a:solidFill>
                  <a:srgbClr val="FFFFFF"/>
                </a:solidFill>
                <a:latin typeface="Arial"/>
                <a:cs typeface="Arial"/>
              </a:rPr>
              <a:t>&amp;</a:t>
            </a:r>
            <a:r>
              <a:rPr sz="1400" b="1" i="1" spc="-5" dirty="0">
                <a:solidFill>
                  <a:srgbClr val="FFFFFF"/>
                </a:solidFill>
                <a:latin typeface="Arial"/>
                <a:cs typeface="Arial"/>
              </a:rPr>
              <a:t> </a:t>
            </a:r>
            <a:r>
              <a:rPr sz="1400" b="1" i="1" dirty="0">
                <a:solidFill>
                  <a:srgbClr val="FFFFFF"/>
                </a:solidFill>
                <a:latin typeface="Arial"/>
                <a:cs typeface="Arial"/>
              </a:rPr>
              <a:t>2023,</a:t>
            </a:r>
            <a:r>
              <a:rPr sz="1400" b="1" i="1" spc="-25" dirty="0">
                <a:solidFill>
                  <a:srgbClr val="FFFFFF"/>
                </a:solidFill>
                <a:latin typeface="Arial"/>
                <a:cs typeface="Arial"/>
              </a:rPr>
              <a:t> </a:t>
            </a:r>
            <a:r>
              <a:rPr lang="en-GB" sz="1400" b="1" i="1" spc="-5" dirty="0">
                <a:solidFill>
                  <a:srgbClr val="FFFFFF"/>
                </a:solidFill>
                <a:latin typeface="Arial"/>
                <a:cs typeface="Arial"/>
              </a:rPr>
              <a:t>gaps. </a:t>
            </a:r>
            <a:endParaRPr sz="1400" dirty="0">
              <a:latin typeface="Arial"/>
              <a:cs typeface="Arial"/>
            </a:endParaRPr>
          </a:p>
        </p:txBody>
      </p:sp>
      <p:pic>
        <p:nvPicPr>
          <p:cNvPr id="7" name="object 7"/>
          <p:cNvPicPr/>
          <p:nvPr/>
        </p:nvPicPr>
        <p:blipFill>
          <a:blip r:embed="rId5" cstate="print"/>
          <a:stretch>
            <a:fillRect/>
          </a:stretch>
        </p:blipFill>
        <p:spPr>
          <a:xfrm>
            <a:off x="5708903" y="2112263"/>
            <a:ext cx="3979164" cy="550163"/>
          </a:xfrm>
          <a:prstGeom prst="rect">
            <a:avLst/>
          </a:prstGeom>
        </p:spPr>
      </p:pic>
      <p:sp>
        <p:nvSpPr>
          <p:cNvPr id="8" name="object 8"/>
          <p:cNvSpPr txBox="1"/>
          <p:nvPr/>
        </p:nvSpPr>
        <p:spPr>
          <a:xfrm>
            <a:off x="5798317" y="2251937"/>
            <a:ext cx="3889750" cy="228909"/>
          </a:xfrm>
          <a:prstGeom prst="rect">
            <a:avLst/>
          </a:prstGeom>
        </p:spPr>
        <p:txBody>
          <a:bodyPr vert="horz" wrap="square" lIns="0" tIns="13335" rIns="0" bIns="0" rtlCol="0">
            <a:spAutoFit/>
          </a:bodyPr>
          <a:lstStyle/>
          <a:p>
            <a:pPr marL="12700">
              <a:lnSpc>
                <a:spcPct val="100000"/>
              </a:lnSpc>
              <a:spcBef>
                <a:spcPts val="105"/>
              </a:spcBef>
            </a:pPr>
            <a:r>
              <a:rPr sz="1400" b="1" i="1" spc="-5" dirty="0" err="1">
                <a:solidFill>
                  <a:srgbClr val="FFFFFF"/>
                </a:solidFill>
                <a:latin typeface="Arial"/>
                <a:cs typeface="Arial"/>
              </a:rPr>
              <a:t>Données</a:t>
            </a:r>
            <a:r>
              <a:rPr sz="1400" b="1" i="1" spc="-40" dirty="0">
                <a:solidFill>
                  <a:srgbClr val="FFFFFF"/>
                </a:solidFill>
                <a:latin typeface="Arial"/>
                <a:cs typeface="Arial"/>
              </a:rPr>
              <a:t> </a:t>
            </a:r>
            <a:r>
              <a:rPr lang="en-US" sz="1400" b="1" i="1" spc="-5" dirty="0">
                <a:solidFill>
                  <a:srgbClr val="FFFFFF"/>
                </a:solidFill>
                <a:latin typeface="Arial"/>
                <a:cs typeface="Arial"/>
              </a:rPr>
              <a:t>sur  la </a:t>
            </a:r>
            <a:r>
              <a:rPr sz="1400" b="1" i="1" spc="-20" dirty="0">
                <a:solidFill>
                  <a:srgbClr val="FFFFFF"/>
                </a:solidFill>
                <a:latin typeface="Arial"/>
                <a:cs typeface="Arial"/>
              </a:rPr>
              <a:t> </a:t>
            </a:r>
            <a:r>
              <a:rPr sz="1400" b="1" i="1" spc="-5" dirty="0">
                <a:solidFill>
                  <a:srgbClr val="FFFFFF"/>
                </a:solidFill>
                <a:latin typeface="Arial"/>
                <a:cs typeface="Arial"/>
              </a:rPr>
              <a:t>pharmacovigilance</a:t>
            </a:r>
            <a:endParaRPr sz="1400" dirty="0">
              <a:latin typeface="Arial"/>
              <a:cs typeface="Arial"/>
            </a:endParaRPr>
          </a:p>
        </p:txBody>
      </p:sp>
      <p:pic>
        <p:nvPicPr>
          <p:cNvPr id="9" name="object 9"/>
          <p:cNvPicPr/>
          <p:nvPr/>
        </p:nvPicPr>
        <p:blipFill>
          <a:blip r:embed="rId6" cstate="print"/>
          <a:stretch>
            <a:fillRect/>
          </a:stretch>
        </p:blipFill>
        <p:spPr>
          <a:xfrm>
            <a:off x="5722620" y="2752344"/>
            <a:ext cx="3953256" cy="550163"/>
          </a:xfrm>
          <a:prstGeom prst="rect">
            <a:avLst/>
          </a:prstGeom>
        </p:spPr>
      </p:pic>
      <p:pic>
        <p:nvPicPr>
          <p:cNvPr id="10" name="object 10"/>
          <p:cNvPicPr/>
          <p:nvPr/>
        </p:nvPicPr>
        <p:blipFill>
          <a:blip r:embed="rId7" cstate="print"/>
          <a:stretch>
            <a:fillRect/>
          </a:stretch>
        </p:blipFill>
        <p:spPr>
          <a:xfrm>
            <a:off x="5722620" y="4535423"/>
            <a:ext cx="3974591" cy="550163"/>
          </a:xfrm>
          <a:prstGeom prst="rect">
            <a:avLst/>
          </a:prstGeom>
        </p:spPr>
      </p:pic>
      <p:sp>
        <p:nvSpPr>
          <p:cNvPr id="11" name="object 11"/>
          <p:cNvSpPr txBox="1"/>
          <p:nvPr/>
        </p:nvSpPr>
        <p:spPr>
          <a:xfrm>
            <a:off x="5877546" y="4675118"/>
            <a:ext cx="1829435" cy="239395"/>
          </a:xfrm>
          <a:prstGeom prst="rect">
            <a:avLst/>
          </a:prstGeom>
        </p:spPr>
        <p:txBody>
          <a:bodyPr vert="horz" wrap="square" lIns="0" tIns="13335" rIns="0" bIns="0" rtlCol="0">
            <a:spAutoFit/>
          </a:bodyPr>
          <a:lstStyle/>
          <a:p>
            <a:pPr marL="12700">
              <a:lnSpc>
                <a:spcPct val="100000"/>
              </a:lnSpc>
              <a:spcBef>
                <a:spcPts val="105"/>
              </a:spcBef>
            </a:pPr>
            <a:r>
              <a:rPr sz="1400" b="1" i="1" dirty="0">
                <a:solidFill>
                  <a:srgbClr val="FFFFFF"/>
                </a:solidFill>
                <a:latin typeface="Arial"/>
                <a:cs typeface="Arial"/>
              </a:rPr>
              <a:t>Objectifs</a:t>
            </a:r>
            <a:r>
              <a:rPr sz="1400" b="1" i="1" spc="295" dirty="0">
                <a:solidFill>
                  <a:srgbClr val="FFFFFF"/>
                </a:solidFill>
                <a:latin typeface="Arial"/>
                <a:cs typeface="Arial"/>
              </a:rPr>
              <a:t> </a:t>
            </a:r>
            <a:r>
              <a:rPr sz="1400" b="1" i="1" dirty="0">
                <a:solidFill>
                  <a:srgbClr val="FFFFFF"/>
                </a:solidFill>
                <a:latin typeface="Arial"/>
                <a:cs typeface="Arial"/>
              </a:rPr>
              <a:t>2022</a:t>
            </a:r>
            <a:r>
              <a:rPr sz="1400" b="1" i="1" spc="-55" dirty="0">
                <a:solidFill>
                  <a:srgbClr val="FFFFFF"/>
                </a:solidFill>
                <a:latin typeface="Arial"/>
                <a:cs typeface="Arial"/>
              </a:rPr>
              <a:t> </a:t>
            </a:r>
            <a:r>
              <a:rPr sz="1400" b="1" i="1" dirty="0">
                <a:solidFill>
                  <a:srgbClr val="FFFFFF"/>
                </a:solidFill>
                <a:latin typeface="Arial"/>
                <a:cs typeface="Arial"/>
              </a:rPr>
              <a:t>-</a:t>
            </a:r>
            <a:r>
              <a:rPr sz="1400" b="1" i="1" spc="-20" dirty="0">
                <a:solidFill>
                  <a:srgbClr val="FFFFFF"/>
                </a:solidFill>
                <a:latin typeface="Arial"/>
                <a:cs typeface="Arial"/>
              </a:rPr>
              <a:t> </a:t>
            </a:r>
            <a:r>
              <a:rPr sz="1400" b="1" i="1" dirty="0">
                <a:solidFill>
                  <a:srgbClr val="FFFFFF"/>
                </a:solidFill>
                <a:latin typeface="Arial"/>
                <a:cs typeface="Arial"/>
              </a:rPr>
              <a:t>2023</a:t>
            </a:r>
            <a:endParaRPr sz="1400" dirty="0">
              <a:latin typeface="Arial"/>
              <a:cs typeface="Arial"/>
            </a:endParaRPr>
          </a:p>
        </p:txBody>
      </p:sp>
      <p:pic>
        <p:nvPicPr>
          <p:cNvPr id="12" name="object 12"/>
          <p:cNvPicPr/>
          <p:nvPr/>
        </p:nvPicPr>
        <p:blipFill>
          <a:blip r:embed="rId8" cstate="print"/>
          <a:stretch>
            <a:fillRect/>
          </a:stretch>
        </p:blipFill>
        <p:spPr>
          <a:xfrm>
            <a:off x="1013460" y="4706111"/>
            <a:ext cx="3621023" cy="952499"/>
          </a:xfrm>
          <a:prstGeom prst="rect">
            <a:avLst/>
          </a:prstGeom>
        </p:spPr>
      </p:pic>
      <p:sp>
        <p:nvSpPr>
          <p:cNvPr id="13" name="object 13"/>
          <p:cNvSpPr txBox="1"/>
          <p:nvPr/>
        </p:nvSpPr>
        <p:spPr>
          <a:xfrm>
            <a:off x="1101275" y="4961569"/>
            <a:ext cx="329501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Arial"/>
                <a:cs typeface="Arial"/>
              </a:rPr>
              <a:t>Campagnes</a:t>
            </a:r>
            <a:r>
              <a:rPr sz="2400" b="1" spc="-5" dirty="0">
                <a:solidFill>
                  <a:srgbClr val="FFFFFF"/>
                </a:solidFill>
                <a:latin typeface="Arial"/>
                <a:cs typeface="Arial"/>
              </a:rPr>
              <a:t> 2022-2023</a:t>
            </a:r>
            <a:endParaRPr sz="2400">
              <a:latin typeface="Arial"/>
              <a:cs typeface="Arial"/>
            </a:endParaRPr>
          </a:p>
        </p:txBody>
      </p:sp>
      <p:pic>
        <p:nvPicPr>
          <p:cNvPr id="14" name="object 14"/>
          <p:cNvPicPr/>
          <p:nvPr/>
        </p:nvPicPr>
        <p:blipFill>
          <a:blip r:embed="rId9" cstate="print"/>
          <a:stretch>
            <a:fillRect/>
          </a:stretch>
        </p:blipFill>
        <p:spPr>
          <a:xfrm>
            <a:off x="5722620" y="3409188"/>
            <a:ext cx="3953256" cy="665987"/>
          </a:xfrm>
          <a:prstGeom prst="rect">
            <a:avLst/>
          </a:prstGeom>
        </p:spPr>
      </p:pic>
      <p:sp>
        <p:nvSpPr>
          <p:cNvPr id="15" name="object 15"/>
          <p:cNvSpPr txBox="1"/>
          <p:nvPr/>
        </p:nvSpPr>
        <p:spPr>
          <a:xfrm>
            <a:off x="5810506" y="2892036"/>
            <a:ext cx="3016885" cy="1049020"/>
          </a:xfrm>
          <a:prstGeom prst="rect">
            <a:avLst/>
          </a:prstGeom>
        </p:spPr>
        <p:txBody>
          <a:bodyPr vert="horz" wrap="square" lIns="0" tIns="13335" rIns="0" bIns="0" rtlCol="0">
            <a:spAutoFit/>
          </a:bodyPr>
          <a:lstStyle/>
          <a:p>
            <a:pPr marL="12700">
              <a:lnSpc>
                <a:spcPct val="100000"/>
              </a:lnSpc>
              <a:spcBef>
                <a:spcPts val="105"/>
              </a:spcBef>
            </a:pPr>
            <a:r>
              <a:rPr sz="1400" b="1" i="1" dirty="0">
                <a:solidFill>
                  <a:srgbClr val="FFFFFF"/>
                </a:solidFill>
                <a:latin typeface="Arial"/>
                <a:cs typeface="Arial"/>
              </a:rPr>
              <a:t>Principaux</a:t>
            </a:r>
            <a:r>
              <a:rPr sz="1400" b="1" i="1" spc="-65" dirty="0">
                <a:solidFill>
                  <a:srgbClr val="FFFFFF"/>
                </a:solidFill>
                <a:latin typeface="Arial"/>
                <a:cs typeface="Arial"/>
              </a:rPr>
              <a:t> </a:t>
            </a:r>
            <a:r>
              <a:rPr sz="1400" b="1" i="1" dirty="0">
                <a:solidFill>
                  <a:srgbClr val="FFFFFF"/>
                </a:solidFill>
                <a:latin typeface="Arial"/>
                <a:cs typeface="Arial"/>
              </a:rPr>
              <a:t>défis</a:t>
            </a:r>
            <a:r>
              <a:rPr sz="1400" b="1" i="1" spc="-50" dirty="0">
                <a:solidFill>
                  <a:srgbClr val="FFFFFF"/>
                </a:solidFill>
                <a:latin typeface="Arial"/>
                <a:cs typeface="Arial"/>
              </a:rPr>
              <a:t> </a:t>
            </a:r>
            <a:r>
              <a:rPr sz="1400" b="1" i="1" spc="-5" dirty="0">
                <a:solidFill>
                  <a:srgbClr val="FFFFFF"/>
                </a:solidFill>
                <a:latin typeface="Arial"/>
                <a:cs typeface="Arial"/>
              </a:rPr>
              <a:t>et</a:t>
            </a:r>
            <a:r>
              <a:rPr sz="1400" b="1" i="1" spc="-20" dirty="0">
                <a:solidFill>
                  <a:srgbClr val="FFFFFF"/>
                </a:solidFill>
                <a:latin typeface="Arial"/>
                <a:cs typeface="Arial"/>
              </a:rPr>
              <a:t> </a:t>
            </a:r>
            <a:r>
              <a:rPr sz="1400" b="1" i="1" spc="-5" dirty="0">
                <a:solidFill>
                  <a:srgbClr val="FFFFFF"/>
                </a:solidFill>
                <a:latin typeface="Arial"/>
                <a:cs typeface="Arial"/>
              </a:rPr>
              <a:t>succès</a:t>
            </a:r>
            <a:endParaRPr sz="1400" dirty="0">
              <a:latin typeface="Arial"/>
              <a:cs typeface="Arial"/>
            </a:endParaRPr>
          </a:p>
          <a:p>
            <a:pPr>
              <a:lnSpc>
                <a:spcPct val="100000"/>
              </a:lnSpc>
            </a:pPr>
            <a:endParaRPr sz="1500" dirty="0">
              <a:latin typeface="Arial"/>
              <a:cs typeface="Arial"/>
            </a:endParaRPr>
          </a:p>
          <a:p>
            <a:pPr>
              <a:lnSpc>
                <a:spcPct val="100000"/>
              </a:lnSpc>
              <a:spcBef>
                <a:spcPts val="35"/>
              </a:spcBef>
            </a:pPr>
            <a:endParaRPr sz="1400" dirty="0">
              <a:latin typeface="Arial"/>
              <a:cs typeface="Arial"/>
            </a:endParaRPr>
          </a:p>
          <a:p>
            <a:pPr marL="12700" marR="5080">
              <a:lnSpc>
                <a:spcPts val="1510"/>
              </a:lnSpc>
            </a:pPr>
            <a:r>
              <a:rPr sz="1400" b="1" i="1" spc="-5" dirty="0">
                <a:solidFill>
                  <a:srgbClr val="FFFFFF"/>
                </a:solidFill>
                <a:latin typeface="Arial"/>
                <a:cs typeface="Arial"/>
              </a:rPr>
              <a:t>Financement</a:t>
            </a:r>
            <a:r>
              <a:rPr sz="1400" b="1" i="1" spc="-50" dirty="0">
                <a:solidFill>
                  <a:srgbClr val="FFFFFF"/>
                </a:solidFill>
                <a:latin typeface="Arial"/>
                <a:cs typeface="Arial"/>
              </a:rPr>
              <a:t> </a:t>
            </a:r>
            <a:r>
              <a:rPr sz="1400" b="1" i="1" dirty="0">
                <a:solidFill>
                  <a:srgbClr val="FFFFFF"/>
                </a:solidFill>
                <a:latin typeface="Arial"/>
                <a:cs typeface="Arial"/>
              </a:rPr>
              <a:t>2021</a:t>
            </a:r>
            <a:r>
              <a:rPr sz="1400" b="1" i="1" spc="-20" dirty="0">
                <a:solidFill>
                  <a:srgbClr val="FFFFFF"/>
                </a:solidFill>
                <a:latin typeface="Arial"/>
                <a:cs typeface="Arial"/>
              </a:rPr>
              <a:t> </a:t>
            </a:r>
            <a:r>
              <a:rPr sz="1400" b="1" i="1" dirty="0">
                <a:solidFill>
                  <a:srgbClr val="FFFFFF"/>
                </a:solidFill>
                <a:latin typeface="Arial"/>
                <a:cs typeface="Arial"/>
              </a:rPr>
              <a:t>:</a:t>
            </a:r>
            <a:r>
              <a:rPr sz="1400" b="1" i="1" spc="-15" dirty="0">
                <a:solidFill>
                  <a:srgbClr val="FFFFFF"/>
                </a:solidFill>
                <a:latin typeface="Arial"/>
                <a:cs typeface="Arial"/>
              </a:rPr>
              <a:t> </a:t>
            </a:r>
            <a:r>
              <a:rPr sz="1400" b="1" i="1" spc="-5" dirty="0">
                <a:solidFill>
                  <a:srgbClr val="FFFFFF"/>
                </a:solidFill>
                <a:latin typeface="Arial"/>
                <a:cs typeface="Arial"/>
              </a:rPr>
              <a:t>Planification</a:t>
            </a:r>
            <a:r>
              <a:rPr sz="1400" b="1" i="1" spc="-45" dirty="0">
                <a:solidFill>
                  <a:srgbClr val="FFFFFF"/>
                </a:solidFill>
                <a:latin typeface="Arial"/>
                <a:cs typeface="Arial"/>
              </a:rPr>
              <a:t> </a:t>
            </a:r>
            <a:r>
              <a:rPr sz="1400" b="1" i="1" spc="-5" dirty="0">
                <a:solidFill>
                  <a:srgbClr val="FFFFFF"/>
                </a:solidFill>
                <a:latin typeface="Arial"/>
                <a:cs typeface="Arial"/>
              </a:rPr>
              <a:t>vs </a:t>
            </a:r>
            <a:r>
              <a:rPr sz="1400" b="1" i="1" spc="-375" dirty="0">
                <a:solidFill>
                  <a:srgbClr val="FFFFFF"/>
                </a:solidFill>
                <a:latin typeface="Arial"/>
                <a:cs typeface="Arial"/>
              </a:rPr>
              <a:t> </a:t>
            </a:r>
            <a:r>
              <a:rPr sz="1400" b="1" i="1" spc="-5" dirty="0">
                <a:solidFill>
                  <a:srgbClr val="FFFFFF"/>
                </a:solidFill>
                <a:latin typeface="Arial"/>
                <a:cs typeface="Arial"/>
              </a:rPr>
              <a:t>décaissements</a:t>
            </a:r>
            <a:r>
              <a:rPr sz="1400" b="1" i="1" spc="-55" dirty="0">
                <a:solidFill>
                  <a:srgbClr val="FFFFFF"/>
                </a:solidFill>
                <a:latin typeface="Arial"/>
                <a:cs typeface="Arial"/>
              </a:rPr>
              <a:t> </a:t>
            </a:r>
            <a:r>
              <a:rPr sz="1400" b="1" i="1" spc="-5" dirty="0">
                <a:solidFill>
                  <a:srgbClr val="FFFFFF"/>
                </a:solidFill>
                <a:latin typeface="Arial"/>
                <a:cs typeface="Arial"/>
              </a:rPr>
              <a:t>effectifs</a:t>
            </a:r>
            <a:endParaRPr sz="1400" dirty="0">
              <a:latin typeface="Arial"/>
              <a:cs typeface="Arial"/>
            </a:endParaRPr>
          </a:p>
        </p:txBody>
      </p:sp>
      <p:sp>
        <p:nvSpPr>
          <p:cNvPr id="16" name="object 16"/>
          <p:cNvSpPr/>
          <p:nvPr/>
        </p:nvSpPr>
        <p:spPr>
          <a:xfrm>
            <a:off x="4684776" y="1283208"/>
            <a:ext cx="963294" cy="2042160"/>
          </a:xfrm>
          <a:custGeom>
            <a:avLst/>
            <a:gdLst/>
            <a:ahLst/>
            <a:cxnLst/>
            <a:rect l="l" t="t" r="r" b="b"/>
            <a:pathLst>
              <a:path w="963295" h="2042160">
                <a:moveTo>
                  <a:pt x="391668" y="534924"/>
                </a:moveTo>
                <a:lnTo>
                  <a:pt x="391668" y="0"/>
                </a:lnTo>
                <a:lnTo>
                  <a:pt x="418963" y="48768"/>
                </a:lnTo>
                <a:lnTo>
                  <a:pt x="417576" y="48768"/>
                </a:lnTo>
                <a:lnTo>
                  <a:pt x="393192" y="54864"/>
                </a:lnTo>
                <a:lnTo>
                  <a:pt x="417576" y="98441"/>
                </a:lnTo>
                <a:lnTo>
                  <a:pt x="417576" y="522732"/>
                </a:lnTo>
                <a:lnTo>
                  <a:pt x="403860" y="522732"/>
                </a:lnTo>
                <a:lnTo>
                  <a:pt x="391668" y="534924"/>
                </a:lnTo>
                <a:close/>
              </a:path>
              <a:path w="963295" h="2042160">
                <a:moveTo>
                  <a:pt x="417576" y="98441"/>
                </a:moveTo>
                <a:lnTo>
                  <a:pt x="393192" y="54864"/>
                </a:lnTo>
                <a:lnTo>
                  <a:pt x="417576" y="48768"/>
                </a:lnTo>
                <a:lnTo>
                  <a:pt x="417576" y="98441"/>
                </a:lnTo>
                <a:close/>
              </a:path>
              <a:path w="963295" h="2042160">
                <a:moveTo>
                  <a:pt x="933848" y="1021080"/>
                </a:moveTo>
                <a:lnTo>
                  <a:pt x="417576" y="98441"/>
                </a:lnTo>
                <a:lnTo>
                  <a:pt x="417576" y="48768"/>
                </a:lnTo>
                <a:lnTo>
                  <a:pt x="418963" y="48768"/>
                </a:lnTo>
                <a:lnTo>
                  <a:pt x="959756" y="1014984"/>
                </a:lnTo>
                <a:lnTo>
                  <a:pt x="937260" y="1014984"/>
                </a:lnTo>
                <a:lnTo>
                  <a:pt x="933848" y="1021080"/>
                </a:lnTo>
                <a:close/>
              </a:path>
              <a:path w="963295" h="2042160">
                <a:moveTo>
                  <a:pt x="391668" y="1519428"/>
                </a:moveTo>
                <a:lnTo>
                  <a:pt x="0" y="1519428"/>
                </a:lnTo>
                <a:lnTo>
                  <a:pt x="0" y="522732"/>
                </a:lnTo>
                <a:lnTo>
                  <a:pt x="391668" y="522732"/>
                </a:lnTo>
                <a:lnTo>
                  <a:pt x="391668" y="534924"/>
                </a:lnTo>
                <a:lnTo>
                  <a:pt x="25908" y="534924"/>
                </a:lnTo>
                <a:lnTo>
                  <a:pt x="12192" y="547116"/>
                </a:lnTo>
                <a:lnTo>
                  <a:pt x="25908" y="547116"/>
                </a:lnTo>
                <a:lnTo>
                  <a:pt x="25908" y="1493520"/>
                </a:lnTo>
                <a:lnTo>
                  <a:pt x="12192" y="1493520"/>
                </a:lnTo>
                <a:lnTo>
                  <a:pt x="25908" y="1507236"/>
                </a:lnTo>
                <a:lnTo>
                  <a:pt x="391668" y="1507236"/>
                </a:lnTo>
                <a:lnTo>
                  <a:pt x="391668" y="1519428"/>
                </a:lnTo>
                <a:close/>
              </a:path>
              <a:path w="963295" h="2042160">
                <a:moveTo>
                  <a:pt x="417576" y="547116"/>
                </a:moveTo>
                <a:lnTo>
                  <a:pt x="25908" y="547116"/>
                </a:lnTo>
                <a:lnTo>
                  <a:pt x="25908" y="534924"/>
                </a:lnTo>
                <a:lnTo>
                  <a:pt x="391668" y="534924"/>
                </a:lnTo>
                <a:lnTo>
                  <a:pt x="403860" y="522732"/>
                </a:lnTo>
                <a:lnTo>
                  <a:pt x="417576" y="522732"/>
                </a:lnTo>
                <a:lnTo>
                  <a:pt x="417576" y="547116"/>
                </a:lnTo>
                <a:close/>
              </a:path>
              <a:path w="963295" h="2042160">
                <a:moveTo>
                  <a:pt x="25908" y="547116"/>
                </a:moveTo>
                <a:lnTo>
                  <a:pt x="12192" y="547116"/>
                </a:lnTo>
                <a:lnTo>
                  <a:pt x="25908" y="534924"/>
                </a:lnTo>
                <a:lnTo>
                  <a:pt x="25908" y="547116"/>
                </a:lnTo>
                <a:close/>
              </a:path>
              <a:path w="963295" h="2042160">
                <a:moveTo>
                  <a:pt x="937260" y="1027176"/>
                </a:moveTo>
                <a:lnTo>
                  <a:pt x="933848" y="1021080"/>
                </a:lnTo>
                <a:lnTo>
                  <a:pt x="937260" y="1014984"/>
                </a:lnTo>
                <a:lnTo>
                  <a:pt x="937260" y="1027176"/>
                </a:lnTo>
                <a:close/>
              </a:path>
              <a:path w="963295" h="2042160">
                <a:moveTo>
                  <a:pt x="959756" y="1027176"/>
                </a:moveTo>
                <a:lnTo>
                  <a:pt x="937260" y="1027176"/>
                </a:lnTo>
                <a:lnTo>
                  <a:pt x="937260" y="1014984"/>
                </a:lnTo>
                <a:lnTo>
                  <a:pt x="959756" y="1014984"/>
                </a:lnTo>
                <a:lnTo>
                  <a:pt x="963168" y="1021080"/>
                </a:lnTo>
                <a:lnTo>
                  <a:pt x="959756" y="1027176"/>
                </a:lnTo>
                <a:close/>
              </a:path>
              <a:path w="963295" h="2042160">
                <a:moveTo>
                  <a:pt x="418963" y="1993392"/>
                </a:moveTo>
                <a:lnTo>
                  <a:pt x="417576" y="1993392"/>
                </a:lnTo>
                <a:lnTo>
                  <a:pt x="417576" y="1943718"/>
                </a:lnTo>
                <a:lnTo>
                  <a:pt x="933848" y="1021080"/>
                </a:lnTo>
                <a:lnTo>
                  <a:pt x="937260" y="1027176"/>
                </a:lnTo>
                <a:lnTo>
                  <a:pt x="959756" y="1027176"/>
                </a:lnTo>
                <a:lnTo>
                  <a:pt x="418963" y="1993392"/>
                </a:lnTo>
                <a:close/>
              </a:path>
              <a:path w="963295" h="2042160">
                <a:moveTo>
                  <a:pt x="25908" y="1507236"/>
                </a:moveTo>
                <a:lnTo>
                  <a:pt x="12192" y="1493520"/>
                </a:lnTo>
                <a:lnTo>
                  <a:pt x="25908" y="1493520"/>
                </a:lnTo>
                <a:lnTo>
                  <a:pt x="25908" y="1507236"/>
                </a:lnTo>
                <a:close/>
              </a:path>
              <a:path w="963295" h="2042160">
                <a:moveTo>
                  <a:pt x="417576" y="1519428"/>
                </a:moveTo>
                <a:lnTo>
                  <a:pt x="403860" y="1519428"/>
                </a:lnTo>
                <a:lnTo>
                  <a:pt x="391668" y="1507236"/>
                </a:lnTo>
                <a:lnTo>
                  <a:pt x="25908" y="1507236"/>
                </a:lnTo>
                <a:lnTo>
                  <a:pt x="25908" y="1493520"/>
                </a:lnTo>
                <a:lnTo>
                  <a:pt x="417576" y="1493520"/>
                </a:lnTo>
                <a:lnTo>
                  <a:pt x="417576" y="1519428"/>
                </a:lnTo>
                <a:close/>
              </a:path>
              <a:path w="963295" h="2042160">
                <a:moveTo>
                  <a:pt x="391668" y="2042160"/>
                </a:moveTo>
                <a:lnTo>
                  <a:pt x="391668" y="1507236"/>
                </a:lnTo>
                <a:lnTo>
                  <a:pt x="403860" y="1519428"/>
                </a:lnTo>
                <a:lnTo>
                  <a:pt x="417576" y="1519428"/>
                </a:lnTo>
                <a:lnTo>
                  <a:pt x="417576" y="1943718"/>
                </a:lnTo>
                <a:lnTo>
                  <a:pt x="393192" y="1987296"/>
                </a:lnTo>
                <a:lnTo>
                  <a:pt x="417576" y="1993392"/>
                </a:lnTo>
                <a:lnTo>
                  <a:pt x="418963" y="1993392"/>
                </a:lnTo>
                <a:lnTo>
                  <a:pt x="391668" y="2042160"/>
                </a:lnTo>
                <a:close/>
              </a:path>
              <a:path w="963295" h="2042160">
                <a:moveTo>
                  <a:pt x="417576" y="1993392"/>
                </a:moveTo>
                <a:lnTo>
                  <a:pt x="393192" y="1987296"/>
                </a:lnTo>
                <a:lnTo>
                  <a:pt x="417576" y="1943718"/>
                </a:lnTo>
                <a:lnTo>
                  <a:pt x="417576" y="1993392"/>
                </a:lnTo>
                <a:close/>
              </a:path>
            </a:pathLst>
          </a:custGeom>
          <a:solidFill>
            <a:srgbClr val="385D89"/>
          </a:solidFill>
        </p:spPr>
        <p:txBody>
          <a:bodyPr wrap="square" lIns="0" tIns="0" rIns="0" bIns="0" rtlCol="0"/>
          <a:lstStyle/>
          <a:p>
            <a:endParaRPr/>
          </a:p>
        </p:txBody>
      </p:sp>
      <p:sp>
        <p:nvSpPr>
          <p:cNvPr id="17" name="object 17"/>
          <p:cNvSpPr/>
          <p:nvPr/>
        </p:nvSpPr>
        <p:spPr>
          <a:xfrm>
            <a:off x="4684776" y="4610100"/>
            <a:ext cx="965200" cy="1149350"/>
          </a:xfrm>
          <a:custGeom>
            <a:avLst/>
            <a:gdLst/>
            <a:ahLst/>
            <a:cxnLst/>
            <a:rect l="l" t="t" r="r" b="b"/>
            <a:pathLst>
              <a:path w="965200" h="1149350">
                <a:moveTo>
                  <a:pt x="467868" y="304799"/>
                </a:moveTo>
                <a:lnTo>
                  <a:pt x="467868" y="0"/>
                </a:lnTo>
                <a:lnTo>
                  <a:pt x="496860" y="33527"/>
                </a:lnTo>
                <a:lnTo>
                  <a:pt x="493776" y="33527"/>
                </a:lnTo>
                <a:lnTo>
                  <a:pt x="470916" y="42671"/>
                </a:lnTo>
                <a:lnTo>
                  <a:pt x="493776" y="69031"/>
                </a:lnTo>
                <a:lnTo>
                  <a:pt x="493776" y="291083"/>
                </a:lnTo>
                <a:lnTo>
                  <a:pt x="480060" y="291083"/>
                </a:lnTo>
                <a:lnTo>
                  <a:pt x="467868" y="304799"/>
                </a:lnTo>
                <a:close/>
              </a:path>
              <a:path w="965200" h="1149350">
                <a:moveTo>
                  <a:pt x="493776" y="69031"/>
                </a:moveTo>
                <a:lnTo>
                  <a:pt x="470916" y="42671"/>
                </a:lnTo>
                <a:lnTo>
                  <a:pt x="493776" y="33527"/>
                </a:lnTo>
                <a:lnTo>
                  <a:pt x="493776" y="69031"/>
                </a:lnTo>
                <a:close/>
              </a:path>
              <a:path w="965200" h="1149350">
                <a:moveTo>
                  <a:pt x="931525" y="573797"/>
                </a:moveTo>
                <a:lnTo>
                  <a:pt x="493776" y="69031"/>
                </a:lnTo>
                <a:lnTo>
                  <a:pt x="493776" y="33527"/>
                </a:lnTo>
                <a:lnTo>
                  <a:pt x="496860" y="33527"/>
                </a:lnTo>
                <a:lnTo>
                  <a:pt x="956784" y="565403"/>
                </a:lnTo>
                <a:lnTo>
                  <a:pt x="938784" y="565403"/>
                </a:lnTo>
                <a:lnTo>
                  <a:pt x="931525" y="573797"/>
                </a:lnTo>
                <a:close/>
              </a:path>
              <a:path w="965200" h="1149350">
                <a:moveTo>
                  <a:pt x="467868" y="856488"/>
                </a:moveTo>
                <a:lnTo>
                  <a:pt x="0" y="856488"/>
                </a:lnTo>
                <a:lnTo>
                  <a:pt x="0" y="291083"/>
                </a:lnTo>
                <a:lnTo>
                  <a:pt x="467868" y="291083"/>
                </a:lnTo>
                <a:lnTo>
                  <a:pt x="467868" y="304799"/>
                </a:lnTo>
                <a:lnTo>
                  <a:pt x="25908" y="304799"/>
                </a:lnTo>
                <a:lnTo>
                  <a:pt x="12192" y="316991"/>
                </a:lnTo>
                <a:lnTo>
                  <a:pt x="25908" y="316991"/>
                </a:lnTo>
                <a:lnTo>
                  <a:pt x="25908" y="832104"/>
                </a:lnTo>
                <a:lnTo>
                  <a:pt x="12192" y="832104"/>
                </a:lnTo>
                <a:lnTo>
                  <a:pt x="25908" y="844296"/>
                </a:lnTo>
                <a:lnTo>
                  <a:pt x="467868" y="844296"/>
                </a:lnTo>
                <a:lnTo>
                  <a:pt x="467868" y="856488"/>
                </a:lnTo>
                <a:close/>
              </a:path>
              <a:path w="965200" h="1149350">
                <a:moveTo>
                  <a:pt x="493776" y="316991"/>
                </a:moveTo>
                <a:lnTo>
                  <a:pt x="25908" y="316991"/>
                </a:lnTo>
                <a:lnTo>
                  <a:pt x="25908" y="304799"/>
                </a:lnTo>
                <a:lnTo>
                  <a:pt x="467868" y="304799"/>
                </a:lnTo>
                <a:lnTo>
                  <a:pt x="480060" y="291083"/>
                </a:lnTo>
                <a:lnTo>
                  <a:pt x="493776" y="291083"/>
                </a:lnTo>
                <a:lnTo>
                  <a:pt x="493776" y="316991"/>
                </a:lnTo>
                <a:close/>
              </a:path>
              <a:path w="965200" h="1149350">
                <a:moveTo>
                  <a:pt x="25908" y="316991"/>
                </a:moveTo>
                <a:lnTo>
                  <a:pt x="12192" y="316991"/>
                </a:lnTo>
                <a:lnTo>
                  <a:pt x="25908" y="304799"/>
                </a:lnTo>
                <a:lnTo>
                  <a:pt x="25908" y="316991"/>
                </a:lnTo>
                <a:close/>
              </a:path>
              <a:path w="965200" h="1149350">
                <a:moveTo>
                  <a:pt x="938784" y="582167"/>
                </a:moveTo>
                <a:lnTo>
                  <a:pt x="931525" y="573797"/>
                </a:lnTo>
                <a:lnTo>
                  <a:pt x="938784" y="565403"/>
                </a:lnTo>
                <a:lnTo>
                  <a:pt x="938784" y="582167"/>
                </a:lnTo>
                <a:close/>
              </a:path>
              <a:path w="965200" h="1149350">
                <a:moveTo>
                  <a:pt x="958102" y="582167"/>
                </a:moveTo>
                <a:lnTo>
                  <a:pt x="938784" y="582167"/>
                </a:lnTo>
                <a:lnTo>
                  <a:pt x="938784" y="565403"/>
                </a:lnTo>
                <a:lnTo>
                  <a:pt x="956784" y="565403"/>
                </a:lnTo>
                <a:lnTo>
                  <a:pt x="964692" y="574548"/>
                </a:lnTo>
                <a:lnTo>
                  <a:pt x="958102" y="582167"/>
                </a:lnTo>
                <a:close/>
              </a:path>
              <a:path w="965200" h="1149350">
                <a:moveTo>
                  <a:pt x="498178" y="1114044"/>
                </a:moveTo>
                <a:lnTo>
                  <a:pt x="493776" y="1114044"/>
                </a:lnTo>
                <a:lnTo>
                  <a:pt x="493776" y="1079989"/>
                </a:lnTo>
                <a:lnTo>
                  <a:pt x="931525" y="573797"/>
                </a:lnTo>
                <a:lnTo>
                  <a:pt x="938784" y="582167"/>
                </a:lnTo>
                <a:lnTo>
                  <a:pt x="958102" y="582167"/>
                </a:lnTo>
                <a:lnTo>
                  <a:pt x="498178" y="1114044"/>
                </a:lnTo>
                <a:close/>
              </a:path>
              <a:path w="965200" h="1149350">
                <a:moveTo>
                  <a:pt x="25908" y="844296"/>
                </a:moveTo>
                <a:lnTo>
                  <a:pt x="12192" y="832104"/>
                </a:lnTo>
                <a:lnTo>
                  <a:pt x="25908" y="832104"/>
                </a:lnTo>
                <a:lnTo>
                  <a:pt x="25908" y="844296"/>
                </a:lnTo>
                <a:close/>
              </a:path>
              <a:path w="965200" h="1149350">
                <a:moveTo>
                  <a:pt x="493776" y="856488"/>
                </a:moveTo>
                <a:lnTo>
                  <a:pt x="480060" y="856488"/>
                </a:lnTo>
                <a:lnTo>
                  <a:pt x="467868" y="844296"/>
                </a:lnTo>
                <a:lnTo>
                  <a:pt x="25908" y="844296"/>
                </a:lnTo>
                <a:lnTo>
                  <a:pt x="25908" y="832104"/>
                </a:lnTo>
                <a:lnTo>
                  <a:pt x="493776" y="832104"/>
                </a:lnTo>
                <a:lnTo>
                  <a:pt x="493776" y="856488"/>
                </a:lnTo>
                <a:close/>
              </a:path>
              <a:path w="965200" h="1149350">
                <a:moveTo>
                  <a:pt x="467868" y="1149096"/>
                </a:moveTo>
                <a:lnTo>
                  <a:pt x="467868" y="844296"/>
                </a:lnTo>
                <a:lnTo>
                  <a:pt x="480060" y="856488"/>
                </a:lnTo>
                <a:lnTo>
                  <a:pt x="493776" y="856488"/>
                </a:lnTo>
                <a:lnTo>
                  <a:pt x="493776" y="1079989"/>
                </a:lnTo>
                <a:lnTo>
                  <a:pt x="470916" y="1106424"/>
                </a:lnTo>
                <a:lnTo>
                  <a:pt x="493776" y="1114044"/>
                </a:lnTo>
                <a:lnTo>
                  <a:pt x="498178" y="1114044"/>
                </a:lnTo>
                <a:lnTo>
                  <a:pt x="467868" y="1149096"/>
                </a:lnTo>
                <a:close/>
              </a:path>
              <a:path w="965200" h="1149350">
                <a:moveTo>
                  <a:pt x="493776" y="1114044"/>
                </a:moveTo>
                <a:lnTo>
                  <a:pt x="470916" y="1106424"/>
                </a:lnTo>
                <a:lnTo>
                  <a:pt x="493776" y="1079989"/>
                </a:lnTo>
                <a:lnTo>
                  <a:pt x="493776" y="1114044"/>
                </a:lnTo>
                <a:close/>
              </a:path>
            </a:pathLst>
          </a:custGeom>
          <a:solidFill>
            <a:srgbClr val="385D89"/>
          </a:solidFill>
        </p:spPr>
        <p:txBody>
          <a:bodyPr wrap="square" lIns="0" tIns="0" rIns="0" bIns="0" rtlCol="0"/>
          <a:lstStyle/>
          <a:p>
            <a:endParaRPr/>
          </a:p>
        </p:txBody>
      </p:sp>
      <p:pic>
        <p:nvPicPr>
          <p:cNvPr id="18" name="object 18"/>
          <p:cNvPicPr/>
          <p:nvPr/>
        </p:nvPicPr>
        <p:blipFill>
          <a:blip r:embed="rId10" cstate="print"/>
          <a:stretch>
            <a:fillRect/>
          </a:stretch>
        </p:blipFill>
        <p:spPr>
          <a:xfrm>
            <a:off x="5696711" y="1463040"/>
            <a:ext cx="3979164" cy="579119"/>
          </a:xfrm>
          <a:prstGeom prst="rect">
            <a:avLst/>
          </a:prstGeom>
        </p:spPr>
      </p:pic>
      <p:sp>
        <p:nvSpPr>
          <p:cNvPr id="19" name="object 19"/>
          <p:cNvSpPr txBox="1"/>
          <p:nvPr/>
        </p:nvSpPr>
        <p:spPr>
          <a:xfrm>
            <a:off x="5787652" y="837659"/>
            <a:ext cx="3761104" cy="1115695"/>
          </a:xfrm>
          <a:prstGeom prst="rect">
            <a:avLst/>
          </a:prstGeom>
        </p:spPr>
        <p:txBody>
          <a:bodyPr vert="horz" wrap="square" lIns="0" tIns="13335" rIns="0" bIns="0" rtlCol="0">
            <a:spAutoFit/>
          </a:bodyPr>
          <a:lstStyle/>
          <a:p>
            <a:pPr marL="12700">
              <a:lnSpc>
                <a:spcPct val="100000"/>
              </a:lnSpc>
              <a:spcBef>
                <a:spcPts val="105"/>
              </a:spcBef>
            </a:pPr>
            <a:r>
              <a:rPr sz="1400" b="1" i="1" spc="-5" dirty="0">
                <a:solidFill>
                  <a:srgbClr val="FFFFFF"/>
                </a:solidFill>
                <a:latin typeface="Arial"/>
                <a:cs typeface="Arial"/>
              </a:rPr>
              <a:t>Nombre</a:t>
            </a:r>
            <a:r>
              <a:rPr sz="1400" b="1" i="1" spc="-15" dirty="0">
                <a:solidFill>
                  <a:srgbClr val="FFFFFF"/>
                </a:solidFill>
                <a:latin typeface="Arial"/>
                <a:cs typeface="Arial"/>
              </a:rPr>
              <a:t> </a:t>
            </a:r>
            <a:r>
              <a:rPr sz="1400" b="1" i="1" spc="-5" dirty="0">
                <a:solidFill>
                  <a:srgbClr val="FFFFFF"/>
                </a:solidFill>
                <a:latin typeface="Arial"/>
                <a:cs typeface="Arial"/>
              </a:rPr>
              <a:t>d'enfants</a:t>
            </a:r>
            <a:r>
              <a:rPr sz="1400" b="1" i="1" spc="-15" dirty="0">
                <a:solidFill>
                  <a:srgbClr val="FFFFFF"/>
                </a:solidFill>
                <a:latin typeface="Arial"/>
                <a:cs typeface="Arial"/>
              </a:rPr>
              <a:t> </a:t>
            </a:r>
            <a:r>
              <a:rPr sz="1400" b="1" i="1" dirty="0">
                <a:solidFill>
                  <a:srgbClr val="FFFFFF"/>
                </a:solidFill>
                <a:latin typeface="Arial"/>
                <a:cs typeface="Arial"/>
              </a:rPr>
              <a:t>traités</a:t>
            </a:r>
            <a:r>
              <a:rPr sz="1400" b="1" i="1" spc="-55" dirty="0">
                <a:solidFill>
                  <a:srgbClr val="FFFFFF"/>
                </a:solidFill>
                <a:latin typeface="Arial"/>
                <a:cs typeface="Arial"/>
              </a:rPr>
              <a:t> </a:t>
            </a:r>
            <a:r>
              <a:rPr sz="1400" b="1" i="1" dirty="0">
                <a:solidFill>
                  <a:srgbClr val="FFFFFF"/>
                </a:solidFill>
                <a:latin typeface="Arial"/>
                <a:cs typeface="Arial"/>
              </a:rPr>
              <a:t>prévu</a:t>
            </a:r>
            <a:r>
              <a:rPr sz="1400" b="1" i="1" spc="-40" dirty="0">
                <a:solidFill>
                  <a:srgbClr val="FFFFFF"/>
                </a:solidFill>
                <a:latin typeface="Arial"/>
                <a:cs typeface="Arial"/>
              </a:rPr>
              <a:t> </a:t>
            </a:r>
            <a:r>
              <a:rPr sz="1400" b="1" i="1" dirty="0">
                <a:solidFill>
                  <a:srgbClr val="FFFFFF"/>
                </a:solidFill>
                <a:latin typeface="Arial"/>
                <a:cs typeface="Arial"/>
              </a:rPr>
              <a:t>et</a:t>
            </a:r>
            <a:r>
              <a:rPr sz="1400" b="1" i="1" spc="-20" dirty="0">
                <a:solidFill>
                  <a:srgbClr val="FFFFFF"/>
                </a:solidFill>
                <a:latin typeface="Arial"/>
                <a:cs typeface="Arial"/>
              </a:rPr>
              <a:t> </a:t>
            </a:r>
            <a:r>
              <a:rPr sz="1400" b="1" i="1" dirty="0">
                <a:solidFill>
                  <a:srgbClr val="FFFFFF"/>
                </a:solidFill>
                <a:latin typeface="Arial"/>
                <a:cs typeface="Arial"/>
              </a:rPr>
              <a:t>réel</a:t>
            </a:r>
            <a:endParaRPr sz="1400">
              <a:latin typeface="Arial"/>
              <a:cs typeface="Arial"/>
            </a:endParaRPr>
          </a:p>
          <a:p>
            <a:pPr>
              <a:lnSpc>
                <a:spcPct val="100000"/>
              </a:lnSpc>
            </a:pPr>
            <a:endParaRPr sz="1500">
              <a:latin typeface="Arial"/>
              <a:cs typeface="Arial"/>
            </a:endParaRPr>
          </a:p>
          <a:p>
            <a:pPr>
              <a:lnSpc>
                <a:spcPct val="100000"/>
              </a:lnSpc>
              <a:spcBef>
                <a:spcPts val="45"/>
              </a:spcBef>
            </a:pPr>
            <a:endParaRPr sz="1850">
              <a:latin typeface="Arial"/>
              <a:cs typeface="Arial"/>
            </a:endParaRPr>
          </a:p>
          <a:p>
            <a:pPr marL="12700" marR="5080">
              <a:lnSpc>
                <a:spcPts val="1510"/>
              </a:lnSpc>
            </a:pPr>
            <a:r>
              <a:rPr sz="1400" b="1" i="1" spc="-5" dirty="0">
                <a:solidFill>
                  <a:srgbClr val="FFFFFF"/>
                </a:solidFill>
                <a:latin typeface="Arial"/>
                <a:cs typeface="Arial"/>
              </a:rPr>
              <a:t>Couverture (% </a:t>
            </a:r>
            <a:r>
              <a:rPr sz="1400" b="1" i="1" spc="-10" dirty="0">
                <a:solidFill>
                  <a:srgbClr val="FFFFFF"/>
                </a:solidFill>
                <a:latin typeface="Arial"/>
                <a:cs typeface="Arial"/>
              </a:rPr>
              <a:t>d'enfants </a:t>
            </a:r>
            <a:r>
              <a:rPr sz="1400" b="1" i="1" spc="-5" dirty="0">
                <a:solidFill>
                  <a:srgbClr val="FFFFFF"/>
                </a:solidFill>
                <a:latin typeface="Arial"/>
                <a:cs typeface="Arial"/>
              </a:rPr>
              <a:t>éligibles </a:t>
            </a:r>
            <a:r>
              <a:rPr sz="1400" b="1" i="1" dirty="0">
                <a:solidFill>
                  <a:srgbClr val="FFFFFF"/>
                </a:solidFill>
                <a:latin typeface="Arial"/>
                <a:cs typeface="Arial"/>
              </a:rPr>
              <a:t>ayant reçu </a:t>
            </a:r>
            <a:r>
              <a:rPr sz="1400" b="1" i="1" spc="-375" dirty="0">
                <a:solidFill>
                  <a:srgbClr val="FFFFFF"/>
                </a:solidFill>
                <a:latin typeface="Arial"/>
                <a:cs typeface="Arial"/>
              </a:rPr>
              <a:t> </a:t>
            </a:r>
            <a:r>
              <a:rPr sz="1400" b="1" i="1" dirty="0">
                <a:solidFill>
                  <a:srgbClr val="FFFFFF"/>
                </a:solidFill>
                <a:latin typeface="Arial"/>
                <a:cs typeface="Arial"/>
              </a:rPr>
              <a:t>le</a:t>
            </a:r>
            <a:r>
              <a:rPr sz="1400" b="1" i="1" spc="-20" dirty="0">
                <a:solidFill>
                  <a:srgbClr val="FFFFFF"/>
                </a:solidFill>
                <a:latin typeface="Arial"/>
                <a:cs typeface="Arial"/>
              </a:rPr>
              <a:t> </a:t>
            </a:r>
            <a:r>
              <a:rPr sz="1400" b="1" i="1" spc="-5" dirty="0">
                <a:solidFill>
                  <a:srgbClr val="FFFFFF"/>
                </a:solidFill>
                <a:latin typeface="Arial"/>
                <a:cs typeface="Arial"/>
              </a:rPr>
              <a:t>nombre</a:t>
            </a:r>
            <a:r>
              <a:rPr sz="1400" b="1" i="1" spc="-25" dirty="0">
                <a:solidFill>
                  <a:srgbClr val="FFFFFF"/>
                </a:solidFill>
                <a:latin typeface="Arial"/>
                <a:cs typeface="Arial"/>
              </a:rPr>
              <a:t> </a:t>
            </a:r>
            <a:r>
              <a:rPr sz="1400" b="1" i="1" spc="-5" dirty="0">
                <a:solidFill>
                  <a:srgbClr val="FFFFFF"/>
                </a:solidFill>
                <a:latin typeface="Arial"/>
                <a:cs typeface="Arial"/>
              </a:rPr>
              <a:t>total</a:t>
            </a:r>
            <a:r>
              <a:rPr sz="1400" b="1" i="1" spc="-25" dirty="0">
                <a:solidFill>
                  <a:srgbClr val="FFFFFF"/>
                </a:solidFill>
                <a:latin typeface="Arial"/>
                <a:cs typeface="Arial"/>
              </a:rPr>
              <a:t> </a:t>
            </a:r>
            <a:r>
              <a:rPr sz="1400" b="1" i="1" spc="-5" dirty="0">
                <a:solidFill>
                  <a:srgbClr val="FFFFFF"/>
                </a:solidFill>
                <a:latin typeface="Arial"/>
                <a:cs typeface="Arial"/>
              </a:rPr>
              <a:t>de</a:t>
            </a:r>
            <a:r>
              <a:rPr sz="1400" b="1" i="1" spc="-20" dirty="0">
                <a:solidFill>
                  <a:srgbClr val="FFFFFF"/>
                </a:solidFill>
                <a:latin typeface="Arial"/>
                <a:cs typeface="Arial"/>
              </a:rPr>
              <a:t> </a:t>
            </a:r>
            <a:r>
              <a:rPr sz="1400" b="1" i="1" spc="-5" dirty="0">
                <a:solidFill>
                  <a:srgbClr val="FFFFFF"/>
                </a:solidFill>
                <a:latin typeface="Arial"/>
                <a:cs typeface="Arial"/>
              </a:rPr>
              <a:t>traitements)</a:t>
            </a:r>
            <a:endParaRPr sz="1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3" name="object 3"/>
          <p:cNvGrpSpPr/>
          <p:nvPr/>
        </p:nvGrpSpPr>
        <p:grpSpPr>
          <a:xfrm>
            <a:off x="961644" y="422148"/>
            <a:ext cx="8526780" cy="1301878"/>
            <a:chOff x="961644" y="422148"/>
            <a:chExt cx="8526780" cy="1056640"/>
          </a:xfrm>
        </p:grpSpPr>
        <p:sp>
          <p:nvSpPr>
            <p:cNvPr id="4" name="object 4"/>
            <p:cNvSpPr/>
            <p:nvPr/>
          </p:nvSpPr>
          <p:spPr>
            <a:xfrm>
              <a:off x="7498080" y="422147"/>
              <a:ext cx="1990725" cy="1056640"/>
            </a:xfrm>
            <a:custGeom>
              <a:avLst/>
              <a:gdLst/>
              <a:ahLst/>
              <a:cxnLst/>
              <a:rect l="l" t="t" r="r" b="b"/>
              <a:pathLst>
                <a:path w="1990725" h="1056640">
                  <a:moveTo>
                    <a:pt x="1990344" y="527304"/>
                  </a:moveTo>
                  <a:lnTo>
                    <a:pt x="1981200" y="518160"/>
                  </a:lnTo>
                  <a:lnTo>
                    <a:pt x="1493520" y="30480"/>
                  </a:lnTo>
                  <a:lnTo>
                    <a:pt x="1463040" y="0"/>
                  </a:lnTo>
                  <a:lnTo>
                    <a:pt x="1463040" y="141732"/>
                  </a:lnTo>
                  <a:lnTo>
                    <a:pt x="0" y="141732"/>
                  </a:lnTo>
                  <a:lnTo>
                    <a:pt x="0" y="912876"/>
                  </a:lnTo>
                  <a:lnTo>
                    <a:pt x="1463040" y="912876"/>
                  </a:lnTo>
                  <a:lnTo>
                    <a:pt x="1463040" y="1056132"/>
                  </a:lnTo>
                  <a:lnTo>
                    <a:pt x="1494942" y="1024128"/>
                  </a:lnTo>
                  <a:lnTo>
                    <a:pt x="1981225" y="536448"/>
                  </a:lnTo>
                  <a:lnTo>
                    <a:pt x="1990344" y="527304"/>
                  </a:lnTo>
                  <a:close/>
                </a:path>
              </a:pathLst>
            </a:custGeom>
            <a:solidFill>
              <a:srgbClr val="CFD8E8">
                <a:alpha val="89843"/>
              </a:srgbClr>
            </a:solidFill>
          </p:spPr>
          <p:txBody>
            <a:bodyPr wrap="square" lIns="0" tIns="0" rIns="0" bIns="0" rtlCol="0"/>
            <a:lstStyle/>
            <a:p>
              <a:endParaRPr/>
            </a:p>
          </p:txBody>
        </p:sp>
        <p:sp>
          <p:nvSpPr>
            <p:cNvPr id="5" name="object 5"/>
            <p:cNvSpPr/>
            <p:nvPr/>
          </p:nvSpPr>
          <p:spPr>
            <a:xfrm>
              <a:off x="973836" y="452627"/>
              <a:ext cx="6536690" cy="993775"/>
            </a:xfrm>
            <a:custGeom>
              <a:avLst/>
              <a:gdLst/>
              <a:ahLst/>
              <a:cxnLst/>
              <a:rect l="l" t="t" r="r" b="b"/>
              <a:pathLst>
                <a:path w="6536690" h="993775">
                  <a:moveTo>
                    <a:pt x="6370319"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6370319" y="0"/>
                  </a:lnTo>
                  <a:lnTo>
                    <a:pt x="6414374" y="5954"/>
                  </a:lnTo>
                  <a:lnTo>
                    <a:pt x="6454027" y="22747"/>
                  </a:lnTo>
                  <a:lnTo>
                    <a:pt x="6487668" y="48768"/>
                  </a:lnTo>
                  <a:lnTo>
                    <a:pt x="6513688" y="82408"/>
                  </a:lnTo>
                  <a:lnTo>
                    <a:pt x="6530481" y="122061"/>
                  </a:lnTo>
                  <a:lnTo>
                    <a:pt x="6536435" y="166116"/>
                  </a:lnTo>
                  <a:lnTo>
                    <a:pt x="6536435" y="829055"/>
                  </a:lnTo>
                  <a:lnTo>
                    <a:pt x="6530481" y="872997"/>
                  </a:lnTo>
                  <a:lnTo>
                    <a:pt x="6513688" y="912367"/>
                  </a:lnTo>
                  <a:lnTo>
                    <a:pt x="6487668" y="945641"/>
                  </a:lnTo>
                  <a:lnTo>
                    <a:pt x="6454027" y="971295"/>
                  </a:lnTo>
                  <a:lnTo>
                    <a:pt x="6414374" y="987805"/>
                  </a:lnTo>
                  <a:lnTo>
                    <a:pt x="6370319" y="993647"/>
                  </a:lnTo>
                  <a:close/>
                </a:path>
              </a:pathLst>
            </a:custGeom>
            <a:solidFill>
              <a:srgbClr val="FFFFFF"/>
            </a:solidFill>
          </p:spPr>
          <p:txBody>
            <a:bodyPr wrap="square" lIns="0" tIns="0" rIns="0" bIns="0" rtlCol="0"/>
            <a:lstStyle/>
            <a:p>
              <a:endParaRPr/>
            </a:p>
          </p:txBody>
        </p:sp>
        <p:sp>
          <p:nvSpPr>
            <p:cNvPr id="6" name="object 6"/>
            <p:cNvSpPr/>
            <p:nvPr/>
          </p:nvSpPr>
          <p:spPr>
            <a:xfrm>
              <a:off x="961644" y="440436"/>
              <a:ext cx="6560820" cy="1019810"/>
            </a:xfrm>
            <a:custGeom>
              <a:avLst/>
              <a:gdLst/>
              <a:ahLst/>
              <a:cxnLst/>
              <a:rect l="l" t="t" r="r" b="b"/>
              <a:pathLst>
                <a:path w="6560820" h="1019810">
                  <a:moveTo>
                    <a:pt x="6384036" y="1019556"/>
                  </a:moveTo>
                  <a:lnTo>
                    <a:pt x="178307" y="1019556"/>
                  </a:lnTo>
                  <a:lnTo>
                    <a:pt x="143256" y="1016508"/>
                  </a:lnTo>
                  <a:lnTo>
                    <a:pt x="94488" y="998220"/>
                  </a:lnTo>
                  <a:lnTo>
                    <a:pt x="53340" y="967739"/>
                  </a:lnTo>
                  <a:lnTo>
                    <a:pt x="21336" y="926591"/>
                  </a:lnTo>
                  <a:lnTo>
                    <a:pt x="3048" y="877824"/>
                  </a:lnTo>
                  <a:lnTo>
                    <a:pt x="0" y="841247"/>
                  </a:lnTo>
                  <a:lnTo>
                    <a:pt x="0" y="178307"/>
                  </a:lnTo>
                  <a:lnTo>
                    <a:pt x="7620" y="124967"/>
                  </a:lnTo>
                  <a:lnTo>
                    <a:pt x="39624" y="65531"/>
                  </a:lnTo>
                  <a:lnTo>
                    <a:pt x="77724" y="30479"/>
                  </a:lnTo>
                  <a:lnTo>
                    <a:pt x="124968" y="7619"/>
                  </a:lnTo>
                  <a:lnTo>
                    <a:pt x="160019" y="0"/>
                  </a:lnTo>
                  <a:lnTo>
                    <a:pt x="6400800" y="0"/>
                  </a:lnTo>
                  <a:lnTo>
                    <a:pt x="6452616" y="13715"/>
                  </a:lnTo>
                  <a:lnTo>
                    <a:pt x="6472427" y="24383"/>
                  </a:lnTo>
                  <a:lnTo>
                    <a:pt x="179831" y="24383"/>
                  </a:lnTo>
                  <a:lnTo>
                    <a:pt x="147828" y="27431"/>
                  </a:lnTo>
                  <a:lnTo>
                    <a:pt x="134112" y="32003"/>
                  </a:lnTo>
                  <a:lnTo>
                    <a:pt x="118872" y="36575"/>
                  </a:lnTo>
                  <a:lnTo>
                    <a:pt x="106680" y="42671"/>
                  </a:lnTo>
                  <a:lnTo>
                    <a:pt x="70104" y="70103"/>
                  </a:lnTo>
                  <a:lnTo>
                    <a:pt x="44196" y="105155"/>
                  </a:lnTo>
                  <a:lnTo>
                    <a:pt x="28956" y="146303"/>
                  </a:lnTo>
                  <a:lnTo>
                    <a:pt x="25908" y="161543"/>
                  </a:lnTo>
                  <a:lnTo>
                    <a:pt x="25908" y="856487"/>
                  </a:lnTo>
                  <a:lnTo>
                    <a:pt x="36576" y="899160"/>
                  </a:lnTo>
                  <a:lnTo>
                    <a:pt x="59436" y="937260"/>
                  </a:lnTo>
                  <a:lnTo>
                    <a:pt x="92964" y="967739"/>
                  </a:lnTo>
                  <a:lnTo>
                    <a:pt x="132588" y="987552"/>
                  </a:lnTo>
                  <a:lnTo>
                    <a:pt x="161543" y="993648"/>
                  </a:lnTo>
                  <a:lnTo>
                    <a:pt x="6473952" y="993648"/>
                  </a:lnTo>
                  <a:lnTo>
                    <a:pt x="6452616" y="1004316"/>
                  </a:lnTo>
                  <a:lnTo>
                    <a:pt x="6437376" y="1010412"/>
                  </a:lnTo>
                  <a:lnTo>
                    <a:pt x="6419088" y="1014983"/>
                  </a:lnTo>
                  <a:lnTo>
                    <a:pt x="6402323" y="1018032"/>
                  </a:lnTo>
                  <a:lnTo>
                    <a:pt x="6384036" y="1019556"/>
                  </a:lnTo>
                  <a:close/>
                </a:path>
                <a:path w="6560820" h="1019810">
                  <a:moveTo>
                    <a:pt x="6473952" y="993648"/>
                  </a:moveTo>
                  <a:lnTo>
                    <a:pt x="6397752" y="993648"/>
                  </a:lnTo>
                  <a:lnTo>
                    <a:pt x="6428232" y="987552"/>
                  </a:lnTo>
                  <a:lnTo>
                    <a:pt x="6455664" y="975360"/>
                  </a:lnTo>
                  <a:lnTo>
                    <a:pt x="6490716" y="949452"/>
                  </a:lnTo>
                  <a:lnTo>
                    <a:pt x="6516623" y="914400"/>
                  </a:lnTo>
                  <a:lnTo>
                    <a:pt x="6533388" y="871728"/>
                  </a:lnTo>
                  <a:lnTo>
                    <a:pt x="6536436" y="841247"/>
                  </a:lnTo>
                  <a:lnTo>
                    <a:pt x="6536436" y="178307"/>
                  </a:lnTo>
                  <a:lnTo>
                    <a:pt x="6528816" y="132587"/>
                  </a:lnTo>
                  <a:lnTo>
                    <a:pt x="6510528" y="92963"/>
                  </a:lnTo>
                  <a:lnTo>
                    <a:pt x="6480048" y="60959"/>
                  </a:lnTo>
                  <a:lnTo>
                    <a:pt x="6469380" y="51815"/>
                  </a:lnTo>
                  <a:lnTo>
                    <a:pt x="6457188" y="44195"/>
                  </a:lnTo>
                  <a:lnTo>
                    <a:pt x="6429755" y="32003"/>
                  </a:lnTo>
                  <a:lnTo>
                    <a:pt x="6399276" y="25907"/>
                  </a:lnTo>
                  <a:lnTo>
                    <a:pt x="6382512" y="24383"/>
                  </a:lnTo>
                  <a:lnTo>
                    <a:pt x="6472427" y="24383"/>
                  </a:lnTo>
                  <a:lnTo>
                    <a:pt x="6509004" y="51815"/>
                  </a:lnTo>
                  <a:lnTo>
                    <a:pt x="6539484" y="92963"/>
                  </a:lnTo>
                  <a:lnTo>
                    <a:pt x="6557772" y="141731"/>
                  </a:lnTo>
                  <a:lnTo>
                    <a:pt x="6560820" y="160019"/>
                  </a:lnTo>
                  <a:lnTo>
                    <a:pt x="6560820" y="858012"/>
                  </a:lnTo>
                  <a:lnTo>
                    <a:pt x="6547104" y="909828"/>
                  </a:lnTo>
                  <a:lnTo>
                    <a:pt x="6521196" y="954024"/>
                  </a:lnTo>
                  <a:lnTo>
                    <a:pt x="6483096" y="989076"/>
                  </a:lnTo>
                  <a:lnTo>
                    <a:pt x="6473952" y="993648"/>
                  </a:lnTo>
                  <a:close/>
                </a:path>
              </a:pathLst>
            </a:custGeom>
            <a:solidFill>
              <a:srgbClr val="366091"/>
            </a:solidFill>
          </p:spPr>
          <p:txBody>
            <a:bodyPr wrap="square" lIns="0" tIns="0" rIns="0" bIns="0" rtlCol="0"/>
            <a:lstStyle/>
            <a:p>
              <a:endParaRPr/>
            </a:p>
          </p:txBody>
        </p:sp>
      </p:grpSp>
      <p:sp>
        <p:nvSpPr>
          <p:cNvPr id="7" name="object 7"/>
          <p:cNvSpPr txBox="1"/>
          <p:nvPr/>
        </p:nvSpPr>
        <p:spPr>
          <a:xfrm>
            <a:off x="1086108" y="496315"/>
            <a:ext cx="6400034" cy="1028487"/>
          </a:xfrm>
          <a:prstGeom prst="rect">
            <a:avLst/>
          </a:prstGeom>
        </p:spPr>
        <p:txBody>
          <a:bodyPr vert="horz" wrap="square" lIns="0" tIns="54610" rIns="0" bIns="0" rtlCol="0">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Objectifs et résultats de l'évaluation et des activités de   recherche en 2020 (1 diapositive par évaluation et par activité de Recherche)     (1)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9D3F0B4-D9B4-C045-A82A-FCC85E221CF0}"/>
              </a:ext>
            </a:extLst>
          </p:cNvPr>
          <p:cNvSpPr/>
          <p:nvPr/>
        </p:nvSpPr>
        <p:spPr>
          <a:xfrm>
            <a:off x="961644" y="1876425"/>
            <a:ext cx="9109456" cy="5410199"/>
          </a:xfrm>
          <a:prstGeom prst="rect">
            <a:avLst/>
          </a:prstGeom>
          <a:ln>
            <a:solidFill>
              <a:schemeClr val="accent1"/>
            </a:solidFill>
          </a:ln>
        </p:spPr>
        <p:txBody>
          <a:bodyPr wrap="square" anchor="t">
            <a:noAutofit/>
          </a:bodyPr>
          <a:lstStyle/>
          <a:p>
            <a:r>
              <a:rPr lang="fr-FR" sz="2400" b="1" dirty="0"/>
              <a:t>Etude : Analyse de Coût-Efficacité de la Chimio prévention du Paludisme Saisonnier (CPS) au Bénin</a:t>
            </a:r>
          </a:p>
          <a:p>
            <a:endParaRPr lang="fr-FR" sz="2000" b="1" dirty="0"/>
          </a:p>
          <a:p>
            <a:r>
              <a:rPr lang="fr-FR" dirty="0"/>
              <a:t>L'objectif de cette étude est de déterminer le ratio coût-efficacité des deux méthodes d'administration de la CPS qui ont été déployées dans les quatre zones de santé au nord du Bénin.</a:t>
            </a:r>
          </a:p>
          <a:p>
            <a:r>
              <a:rPr lang="fr-FR" dirty="0"/>
              <a:t>L'étude vise à comparer la stratégie de trois jours de traitement antipaludique sous observation directe (DOT - 3 jours) par un relais de santé communautaire avec la stratégie d’un jour de traitement sous observation directe (DOT-1 jour) par un relais communautaire et les deux doses de traitement suivantes sont administrées par un parent de l'enfant.</a:t>
            </a:r>
          </a:p>
          <a:p>
            <a:endParaRPr lang="fr-FR" dirty="0"/>
          </a:p>
          <a:p>
            <a:r>
              <a:rPr lang="fr-FR" i="1" dirty="0"/>
              <a:t>Les résultats démontrent que le DOT à 1 jour et le DOT à 3 jours sont des stratégies efficaces pour l'administration de la CPS ; cependant la stratégie DOT à 3 jours apparait comme la stratégie la plus efficace en se basant sur les données de la campagne CPS 2020 et des effets modélisés. Néanmoins, ces résultats doivent être interprétés avec précaution compte tenu des différences contextuelles entre les quatre zones de santé et les limites évoquées. </a:t>
            </a:r>
            <a:r>
              <a:rPr lang="fr-FR" b="1" i="1" dirty="0"/>
              <a:t>(rapport provisoire)</a:t>
            </a:r>
            <a:endParaRPr lang="fr-BJ" b="1" i="1" dirty="0"/>
          </a:p>
          <a:p>
            <a:endParaRPr lang="fr-BJ" i="1" dirty="0"/>
          </a:p>
          <a:p>
            <a:endParaRPr lang="fr-BJ"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3" name="object 3"/>
          <p:cNvGrpSpPr/>
          <p:nvPr/>
        </p:nvGrpSpPr>
        <p:grpSpPr>
          <a:xfrm>
            <a:off x="961644" y="422148"/>
            <a:ext cx="8526780" cy="1301878"/>
            <a:chOff x="961644" y="422148"/>
            <a:chExt cx="8526780" cy="1056640"/>
          </a:xfrm>
        </p:grpSpPr>
        <p:sp>
          <p:nvSpPr>
            <p:cNvPr id="4" name="object 4"/>
            <p:cNvSpPr/>
            <p:nvPr/>
          </p:nvSpPr>
          <p:spPr>
            <a:xfrm>
              <a:off x="7498080" y="422147"/>
              <a:ext cx="1990725" cy="1056640"/>
            </a:xfrm>
            <a:custGeom>
              <a:avLst/>
              <a:gdLst/>
              <a:ahLst/>
              <a:cxnLst/>
              <a:rect l="l" t="t" r="r" b="b"/>
              <a:pathLst>
                <a:path w="1990725" h="1056640">
                  <a:moveTo>
                    <a:pt x="1990344" y="527304"/>
                  </a:moveTo>
                  <a:lnTo>
                    <a:pt x="1981200" y="518160"/>
                  </a:lnTo>
                  <a:lnTo>
                    <a:pt x="1493520" y="30480"/>
                  </a:lnTo>
                  <a:lnTo>
                    <a:pt x="1463040" y="0"/>
                  </a:lnTo>
                  <a:lnTo>
                    <a:pt x="1463040" y="141732"/>
                  </a:lnTo>
                  <a:lnTo>
                    <a:pt x="0" y="141732"/>
                  </a:lnTo>
                  <a:lnTo>
                    <a:pt x="0" y="912876"/>
                  </a:lnTo>
                  <a:lnTo>
                    <a:pt x="1463040" y="912876"/>
                  </a:lnTo>
                  <a:lnTo>
                    <a:pt x="1463040" y="1056132"/>
                  </a:lnTo>
                  <a:lnTo>
                    <a:pt x="1494942" y="1024128"/>
                  </a:lnTo>
                  <a:lnTo>
                    <a:pt x="1981225" y="536448"/>
                  </a:lnTo>
                  <a:lnTo>
                    <a:pt x="1990344" y="527304"/>
                  </a:lnTo>
                  <a:close/>
                </a:path>
              </a:pathLst>
            </a:custGeom>
            <a:solidFill>
              <a:srgbClr val="CFD8E8">
                <a:alpha val="89843"/>
              </a:srgbClr>
            </a:solidFill>
          </p:spPr>
          <p:txBody>
            <a:bodyPr wrap="square" lIns="0" tIns="0" rIns="0" bIns="0" rtlCol="0"/>
            <a:lstStyle/>
            <a:p>
              <a:endParaRPr/>
            </a:p>
          </p:txBody>
        </p:sp>
        <p:sp>
          <p:nvSpPr>
            <p:cNvPr id="5" name="object 5"/>
            <p:cNvSpPr/>
            <p:nvPr/>
          </p:nvSpPr>
          <p:spPr>
            <a:xfrm>
              <a:off x="973836" y="452627"/>
              <a:ext cx="6536690" cy="993775"/>
            </a:xfrm>
            <a:custGeom>
              <a:avLst/>
              <a:gdLst/>
              <a:ahLst/>
              <a:cxnLst/>
              <a:rect l="l" t="t" r="r" b="b"/>
              <a:pathLst>
                <a:path w="6536690" h="993775">
                  <a:moveTo>
                    <a:pt x="6370319"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6370319" y="0"/>
                  </a:lnTo>
                  <a:lnTo>
                    <a:pt x="6414374" y="5954"/>
                  </a:lnTo>
                  <a:lnTo>
                    <a:pt x="6454027" y="22747"/>
                  </a:lnTo>
                  <a:lnTo>
                    <a:pt x="6487668" y="48768"/>
                  </a:lnTo>
                  <a:lnTo>
                    <a:pt x="6513688" y="82408"/>
                  </a:lnTo>
                  <a:lnTo>
                    <a:pt x="6530481" y="122061"/>
                  </a:lnTo>
                  <a:lnTo>
                    <a:pt x="6536435" y="166116"/>
                  </a:lnTo>
                  <a:lnTo>
                    <a:pt x="6536435" y="829055"/>
                  </a:lnTo>
                  <a:lnTo>
                    <a:pt x="6530481" y="872997"/>
                  </a:lnTo>
                  <a:lnTo>
                    <a:pt x="6513688" y="912367"/>
                  </a:lnTo>
                  <a:lnTo>
                    <a:pt x="6487668" y="945641"/>
                  </a:lnTo>
                  <a:lnTo>
                    <a:pt x="6454027" y="971295"/>
                  </a:lnTo>
                  <a:lnTo>
                    <a:pt x="6414374" y="987805"/>
                  </a:lnTo>
                  <a:lnTo>
                    <a:pt x="6370319" y="993647"/>
                  </a:lnTo>
                  <a:close/>
                </a:path>
              </a:pathLst>
            </a:custGeom>
            <a:solidFill>
              <a:srgbClr val="FFFFFF"/>
            </a:solidFill>
          </p:spPr>
          <p:txBody>
            <a:bodyPr wrap="square" lIns="0" tIns="0" rIns="0" bIns="0" rtlCol="0"/>
            <a:lstStyle/>
            <a:p>
              <a:endParaRPr/>
            </a:p>
          </p:txBody>
        </p:sp>
        <p:sp>
          <p:nvSpPr>
            <p:cNvPr id="6" name="object 6"/>
            <p:cNvSpPr/>
            <p:nvPr/>
          </p:nvSpPr>
          <p:spPr>
            <a:xfrm>
              <a:off x="961644" y="440436"/>
              <a:ext cx="6560820" cy="1019810"/>
            </a:xfrm>
            <a:custGeom>
              <a:avLst/>
              <a:gdLst/>
              <a:ahLst/>
              <a:cxnLst/>
              <a:rect l="l" t="t" r="r" b="b"/>
              <a:pathLst>
                <a:path w="6560820" h="1019810">
                  <a:moveTo>
                    <a:pt x="6384036" y="1019556"/>
                  </a:moveTo>
                  <a:lnTo>
                    <a:pt x="178307" y="1019556"/>
                  </a:lnTo>
                  <a:lnTo>
                    <a:pt x="143256" y="1016508"/>
                  </a:lnTo>
                  <a:lnTo>
                    <a:pt x="94488" y="998220"/>
                  </a:lnTo>
                  <a:lnTo>
                    <a:pt x="53340" y="967739"/>
                  </a:lnTo>
                  <a:lnTo>
                    <a:pt x="21336" y="926591"/>
                  </a:lnTo>
                  <a:lnTo>
                    <a:pt x="3048" y="877824"/>
                  </a:lnTo>
                  <a:lnTo>
                    <a:pt x="0" y="841247"/>
                  </a:lnTo>
                  <a:lnTo>
                    <a:pt x="0" y="178307"/>
                  </a:lnTo>
                  <a:lnTo>
                    <a:pt x="7620" y="124967"/>
                  </a:lnTo>
                  <a:lnTo>
                    <a:pt x="39624" y="65531"/>
                  </a:lnTo>
                  <a:lnTo>
                    <a:pt x="77724" y="30479"/>
                  </a:lnTo>
                  <a:lnTo>
                    <a:pt x="124968" y="7619"/>
                  </a:lnTo>
                  <a:lnTo>
                    <a:pt x="160019" y="0"/>
                  </a:lnTo>
                  <a:lnTo>
                    <a:pt x="6400800" y="0"/>
                  </a:lnTo>
                  <a:lnTo>
                    <a:pt x="6452616" y="13715"/>
                  </a:lnTo>
                  <a:lnTo>
                    <a:pt x="6472427" y="24383"/>
                  </a:lnTo>
                  <a:lnTo>
                    <a:pt x="179831" y="24383"/>
                  </a:lnTo>
                  <a:lnTo>
                    <a:pt x="147828" y="27431"/>
                  </a:lnTo>
                  <a:lnTo>
                    <a:pt x="134112" y="32003"/>
                  </a:lnTo>
                  <a:lnTo>
                    <a:pt x="118872" y="36575"/>
                  </a:lnTo>
                  <a:lnTo>
                    <a:pt x="106680" y="42671"/>
                  </a:lnTo>
                  <a:lnTo>
                    <a:pt x="70104" y="70103"/>
                  </a:lnTo>
                  <a:lnTo>
                    <a:pt x="44196" y="105155"/>
                  </a:lnTo>
                  <a:lnTo>
                    <a:pt x="28956" y="146303"/>
                  </a:lnTo>
                  <a:lnTo>
                    <a:pt x="25908" y="161543"/>
                  </a:lnTo>
                  <a:lnTo>
                    <a:pt x="25908" y="856487"/>
                  </a:lnTo>
                  <a:lnTo>
                    <a:pt x="36576" y="899160"/>
                  </a:lnTo>
                  <a:lnTo>
                    <a:pt x="59436" y="937260"/>
                  </a:lnTo>
                  <a:lnTo>
                    <a:pt x="92964" y="967739"/>
                  </a:lnTo>
                  <a:lnTo>
                    <a:pt x="132588" y="987552"/>
                  </a:lnTo>
                  <a:lnTo>
                    <a:pt x="161543" y="993648"/>
                  </a:lnTo>
                  <a:lnTo>
                    <a:pt x="6473952" y="993648"/>
                  </a:lnTo>
                  <a:lnTo>
                    <a:pt x="6452616" y="1004316"/>
                  </a:lnTo>
                  <a:lnTo>
                    <a:pt x="6437376" y="1010412"/>
                  </a:lnTo>
                  <a:lnTo>
                    <a:pt x="6419088" y="1014983"/>
                  </a:lnTo>
                  <a:lnTo>
                    <a:pt x="6402323" y="1018032"/>
                  </a:lnTo>
                  <a:lnTo>
                    <a:pt x="6384036" y="1019556"/>
                  </a:lnTo>
                  <a:close/>
                </a:path>
                <a:path w="6560820" h="1019810">
                  <a:moveTo>
                    <a:pt x="6473952" y="993648"/>
                  </a:moveTo>
                  <a:lnTo>
                    <a:pt x="6397752" y="993648"/>
                  </a:lnTo>
                  <a:lnTo>
                    <a:pt x="6428232" y="987552"/>
                  </a:lnTo>
                  <a:lnTo>
                    <a:pt x="6455664" y="975360"/>
                  </a:lnTo>
                  <a:lnTo>
                    <a:pt x="6490716" y="949452"/>
                  </a:lnTo>
                  <a:lnTo>
                    <a:pt x="6516623" y="914400"/>
                  </a:lnTo>
                  <a:lnTo>
                    <a:pt x="6533388" y="871728"/>
                  </a:lnTo>
                  <a:lnTo>
                    <a:pt x="6536436" y="841247"/>
                  </a:lnTo>
                  <a:lnTo>
                    <a:pt x="6536436" y="178307"/>
                  </a:lnTo>
                  <a:lnTo>
                    <a:pt x="6528816" y="132587"/>
                  </a:lnTo>
                  <a:lnTo>
                    <a:pt x="6510528" y="92963"/>
                  </a:lnTo>
                  <a:lnTo>
                    <a:pt x="6480048" y="60959"/>
                  </a:lnTo>
                  <a:lnTo>
                    <a:pt x="6469380" y="51815"/>
                  </a:lnTo>
                  <a:lnTo>
                    <a:pt x="6457188" y="44195"/>
                  </a:lnTo>
                  <a:lnTo>
                    <a:pt x="6429755" y="32003"/>
                  </a:lnTo>
                  <a:lnTo>
                    <a:pt x="6399276" y="25907"/>
                  </a:lnTo>
                  <a:lnTo>
                    <a:pt x="6382512" y="24383"/>
                  </a:lnTo>
                  <a:lnTo>
                    <a:pt x="6472427" y="24383"/>
                  </a:lnTo>
                  <a:lnTo>
                    <a:pt x="6509004" y="51815"/>
                  </a:lnTo>
                  <a:lnTo>
                    <a:pt x="6539484" y="92963"/>
                  </a:lnTo>
                  <a:lnTo>
                    <a:pt x="6557772" y="141731"/>
                  </a:lnTo>
                  <a:lnTo>
                    <a:pt x="6560820" y="160019"/>
                  </a:lnTo>
                  <a:lnTo>
                    <a:pt x="6560820" y="858012"/>
                  </a:lnTo>
                  <a:lnTo>
                    <a:pt x="6547104" y="909828"/>
                  </a:lnTo>
                  <a:lnTo>
                    <a:pt x="6521196" y="954024"/>
                  </a:lnTo>
                  <a:lnTo>
                    <a:pt x="6483096" y="989076"/>
                  </a:lnTo>
                  <a:lnTo>
                    <a:pt x="6473952" y="993648"/>
                  </a:lnTo>
                  <a:close/>
                </a:path>
              </a:pathLst>
            </a:custGeom>
            <a:solidFill>
              <a:srgbClr val="366091"/>
            </a:solidFill>
          </p:spPr>
          <p:txBody>
            <a:bodyPr wrap="square" lIns="0" tIns="0" rIns="0" bIns="0" rtlCol="0"/>
            <a:lstStyle/>
            <a:p>
              <a:endParaRPr/>
            </a:p>
          </p:txBody>
        </p:sp>
      </p:grpSp>
      <p:sp>
        <p:nvSpPr>
          <p:cNvPr id="7" name="object 7"/>
          <p:cNvSpPr txBox="1"/>
          <p:nvPr/>
        </p:nvSpPr>
        <p:spPr>
          <a:xfrm>
            <a:off x="1086108" y="496315"/>
            <a:ext cx="6400034" cy="1028487"/>
          </a:xfrm>
          <a:prstGeom prst="rect">
            <a:avLst/>
          </a:prstGeom>
        </p:spPr>
        <p:txBody>
          <a:bodyPr vert="horz" wrap="square" lIns="0" tIns="54610" rIns="0" bIns="0" rtlCol="0">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Objectifs et résultats de l'évaluation et des activités de   recherche en 2020 (1 diapositive par évaluation et par activité de Recherche)     (2)</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9D3F0B4-D9B4-C045-A82A-FCC85E221CF0}"/>
              </a:ext>
            </a:extLst>
          </p:cNvPr>
          <p:cNvSpPr/>
          <p:nvPr/>
        </p:nvSpPr>
        <p:spPr>
          <a:xfrm>
            <a:off x="317500" y="1806697"/>
            <a:ext cx="6019799" cy="5632328"/>
          </a:xfrm>
          <a:prstGeom prst="rect">
            <a:avLst/>
          </a:prstGeom>
          <a:ln>
            <a:solidFill>
              <a:schemeClr val="accent1"/>
            </a:solidFill>
          </a:ln>
        </p:spPr>
        <p:txBody>
          <a:bodyPr wrap="square" anchor="t">
            <a:noAutofit/>
          </a:bodyPr>
          <a:lstStyle/>
          <a:p>
            <a:r>
              <a:rPr lang="fr-FR" sz="2400" b="1" dirty="0"/>
              <a:t>Etude : Suivi de l’efficacité de la CPS chez les enfants de 3 à 59 mois bénéficiaires de la CPS dans les zones sanitaires </a:t>
            </a:r>
            <a:r>
              <a:rPr lang="fr-FR" sz="2400" b="1" dirty="0" err="1"/>
              <a:t>Tanguiéta</a:t>
            </a:r>
            <a:r>
              <a:rPr lang="fr-FR" sz="2400" b="1" dirty="0"/>
              <a:t> </a:t>
            </a:r>
            <a:r>
              <a:rPr lang="fr-FR" sz="2400" b="1" dirty="0" err="1"/>
              <a:t>Matéri</a:t>
            </a:r>
            <a:r>
              <a:rPr lang="fr-FR" sz="2400" b="1" dirty="0"/>
              <a:t> </a:t>
            </a:r>
            <a:r>
              <a:rPr lang="fr-FR" sz="2400" b="1" dirty="0" err="1"/>
              <a:t>Cobly</a:t>
            </a:r>
            <a:r>
              <a:rPr lang="fr-FR" sz="2400" b="1" dirty="0"/>
              <a:t>, </a:t>
            </a:r>
            <a:r>
              <a:rPr lang="fr-FR" sz="2400" b="1" dirty="0" err="1"/>
              <a:t>Malanville</a:t>
            </a:r>
            <a:r>
              <a:rPr lang="fr-FR" sz="2400" b="1" dirty="0"/>
              <a:t> </a:t>
            </a:r>
            <a:r>
              <a:rPr lang="fr-FR" sz="2400" b="1" dirty="0" err="1"/>
              <a:t>Karimama</a:t>
            </a:r>
            <a:r>
              <a:rPr lang="fr-FR" sz="2400" b="1" dirty="0"/>
              <a:t>, Kandi </a:t>
            </a:r>
            <a:r>
              <a:rPr lang="fr-FR" sz="2400" b="1" dirty="0" err="1"/>
              <a:t>Gogounou</a:t>
            </a:r>
            <a:r>
              <a:rPr lang="fr-FR" sz="2400" b="1" dirty="0"/>
              <a:t> Ségbana et </a:t>
            </a:r>
            <a:r>
              <a:rPr lang="fr-FR" sz="2400" b="1" dirty="0" err="1"/>
              <a:t>Banikoara</a:t>
            </a:r>
            <a:endParaRPr lang="fr-FR" sz="2400" b="1" dirty="0"/>
          </a:p>
          <a:p>
            <a:r>
              <a:rPr lang="fr-FR" sz="2400" b="1" dirty="0"/>
              <a:t>Objectifs</a:t>
            </a:r>
          </a:p>
          <a:p>
            <a:r>
              <a:rPr lang="fr-FR" dirty="0"/>
              <a:t>Faire le suivi de l’efficacité de la Chimio prévention du paludisme saisonnier</a:t>
            </a:r>
            <a:endParaRPr lang="fr-BJ" dirty="0"/>
          </a:p>
          <a:p>
            <a:r>
              <a:rPr lang="fr-FR" dirty="0"/>
              <a:t>De façon plus spécifique, il s’est agi de : </a:t>
            </a:r>
            <a:endParaRPr lang="fr-BJ" dirty="0"/>
          </a:p>
          <a:p>
            <a:pPr marL="285750" lvl="0" indent="-285750">
              <a:buFont typeface="Wingdings" pitchFamily="2" charset="2"/>
              <a:buChar char="ü"/>
            </a:pPr>
            <a:r>
              <a:rPr lang="fr-FR" dirty="0"/>
              <a:t>Décrire le profil épidémiologique des enfants ayant bénéficié de la CPS et venant consulter dans une formation sanitaire de la zone d’intervention ;</a:t>
            </a:r>
            <a:endParaRPr lang="fr-BJ" dirty="0"/>
          </a:p>
          <a:p>
            <a:pPr marL="285750" lvl="0" indent="-285750">
              <a:buFont typeface="Wingdings" pitchFamily="2" charset="2"/>
              <a:buChar char="ü"/>
            </a:pPr>
            <a:r>
              <a:rPr lang="fr-FR" dirty="0"/>
              <a:t>Déterminer l’incidence du paludisme simple chez les enfants de 3 à 59 mois ayant bénéficié de la CPS ;</a:t>
            </a:r>
            <a:endParaRPr lang="fr-BJ" dirty="0"/>
          </a:p>
          <a:p>
            <a:pPr marL="285750" lvl="0" indent="-285750">
              <a:buFont typeface="Wingdings" pitchFamily="2" charset="2"/>
              <a:buChar char="ü"/>
            </a:pPr>
            <a:r>
              <a:rPr lang="fr-FR" dirty="0"/>
              <a:t>Déterminer l’incidence du paludisme grave chez les enfants de 3 à 59 mois ayant bénéficié de la CPS ; </a:t>
            </a:r>
            <a:endParaRPr lang="fr-BJ" dirty="0"/>
          </a:p>
          <a:p>
            <a:pPr marL="285750" lvl="0" indent="-285750">
              <a:buFont typeface="Wingdings" pitchFamily="2" charset="2"/>
              <a:buChar char="ü"/>
            </a:pPr>
            <a:r>
              <a:rPr lang="fr-FR" dirty="0"/>
              <a:t>Apprécier la létalité due au Paludisme chez les enfants ayant bénéficié de la CPS.</a:t>
            </a:r>
            <a:endParaRPr lang="fr-BJ" dirty="0"/>
          </a:p>
          <a:p>
            <a:endParaRPr lang="fr-BJ" sz="2000" dirty="0"/>
          </a:p>
        </p:txBody>
      </p:sp>
      <p:graphicFrame>
        <p:nvGraphicFramePr>
          <p:cNvPr id="2" name="Tableau 1">
            <a:extLst>
              <a:ext uri="{FF2B5EF4-FFF2-40B4-BE49-F238E27FC236}">
                <a16:creationId xmlns:a16="http://schemas.microsoft.com/office/drawing/2014/main" id="{D982A227-83C5-5F45-ADE2-90731019725F}"/>
              </a:ext>
            </a:extLst>
          </p:cNvPr>
          <p:cNvGraphicFramePr>
            <a:graphicFrameLocks noGrp="1"/>
          </p:cNvGraphicFramePr>
          <p:nvPr>
            <p:extLst>
              <p:ext uri="{D42A27DB-BD31-4B8C-83A1-F6EECF244321}">
                <p14:modId xmlns:p14="http://schemas.microsoft.com/office/powerpoint/2010/main" val="3587977431"/>
              </p:ext>
            </p:extLst>
          </p:nvPr>
        </p:nvGraphicFramePr>
        <p:xfrm>
          <a:off x="6337300" y="1785049"/>
          <a:ext cx="3984942" cy="5632328"/>
        </p:xfrm>
        <a:graphic>
          <a:graphicData uri="http://schemas.openxmlformats.org/drawingml/2006/table">
            <a:tbl>
              <a:tblPr firstRow="1" firstCol="1" bandRow="1">
                <a:tableStyleId>{5C22544A-7EE6-4342-B048-85BDC9FD1C3A}</a:tableStyleId>
              </a:tblPr>
              <a:tblGrid>
                <a:gridCol w="1268565">
                  <a:extLst>
                    <a:ext uri="{9D8B030D-6E8A-4147-A177-3AD203B41FA5}">
                      <a16:colId xmlns:a16="http://schemas.microsoft.com/office/drawing/2014/main" val="1783562757"/>
                    </a:ext>
                  </a:extLst>
                </a:gridCol>
                <a:gridCol w="1405433">
                  <a:extLst>
                    <a:ext uri="{9D8B030D-6E8A-4147-A177-3AD203B41FA5}">
                      <a16:colId xmlns:a16="http://schemas.microsoft.com/office/drawing/2014/main" val="1148631936"/>
                    </a:ext>
                  </a:extLst>
                </a:gridCol>
                <a:gridCol w="1310944">
                  <a:extLst>
                    <a:ext uri="{9D8B030D-6E8A-4147-A177-3AD203B41FA5}">
                      <a16:colId xmlns:a16="http://schemas.microsoft.com/office/drawing/2014/main" val="2929511338"/>
                    </a:ext>
                  </a:extLst>
                </a:gridCol>
              </a:tblGrid>
              <a:tr h="632154">
                <a:tc gridSpan="3">
                  <a:txBody>
                    <a:bodyPr/>
                    <a:lstStyle/>
                    <a:p>
                      <a:pPr algn="l">
                        <a:lnSpc>
                          <a:spcPct val="107000"/>
                        </a:lnSpc>
                        <a:spcAft>
                          <a:spcPts val="800"/>
                        </a:spcAft>
                      </a:pPr>
                      <a:r>
                        <a:rPr lang="fr-FR" sz="2000" dirty="0">
                          <a:effectLst/>
                        </a:rPr>
                        <a:t>Passages de la CPS              </a:t>
                      </a:r>
                      <a:r>
                        <a:rPr lang="fr-FR" sz="2400" dirty="0">
                          <a:effectLst/>
                        </a:rPr>
                        <a:t>5 008</a:t>
                      </a:r>
                      <a:endParaRPr lang="fr-BJ" sz="1600"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BJ"/>
                    </a:p>
                  </a:txBody>
                  <a:tcPr/>
                </a:tc>
                <a:tc hMerge="1">
                  <a:txBody>
                    <a:bodyPr/>
                    <a:lstStyle/>
                    <a:p>
                      <a:endParaRPr lang="fr-BJ"/>
                    </a:p>
                  </a:txBody>
                  <a:tcPr/>
                </a:tc>
                <a:extLst>
                  <a:ext uri="{0D108BD9-81ED-4DB2-BD59-A6C34878D82A}">
                    <a16:rowId xmlns:a16="http://schemas.microsoft.com/office/drawing/2014/main" val="1447286985"/>
                  </a:ext>
                </a:extLst>
              </a:tr>
              <a:tr h="863722">
                <a:tc>
                  <a:txBody>
                    <a:bodyPr/>
                    <a:lstStyle/>
                    <a:p>
                      <a:pPr algn="r">
                        <a:lnSpc>
                          <a:spcPct val="107000"/>
                        </a:lnSpc>
                        <a:spcAft>
                          <a:spcPts val="800"/>
                        </a:spcAft>
                      </a:pPr>
                      <a:r>
                        <a:rPr lang="fr-FR" sz="1600" dirty="0">
                          <a:effectLst/>
                        </a:rPr>
                        <a:t>N'ont pas fait les 4 passages</a:t>
                      </a:r>
                      <a:endParaRPr lang="fr-BJ" sz="1200"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fr-FR" sz="2000" b="1" i="1" dirty="0">
                          <a:effectLst/>
                        </a:rPr>
                        <a:t>3 961</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000" b="1" i="1" dirty="0">
                          <a:effectLst/>
                        </a:rPr>
                        <a:t>79%</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38700507"/>
                  </a:ext>
                </a:extLst>
              </a:tr>
              <a:tr h="863722">
                <a:tc>
                  <a:txBody>
                    <a:bodyPr/>
                    <a:lstStyle/>
                    <a:p>
                      <a:pPr algn="r">
                        <a:lnSpc>
                          <a:spcPct val="107000"/>
                        </a:lnSpc>
                        <a:spcAft>
                          <a:spcPts val="800"/>
                        </a:spcAft>
                      </a:pPr>
                      <a:r>
                        <a:rPr lang="fr-FR" sz="1600">
                          <a:effectLst/>
                        </a:rPr>
                        <a:t>Ont fait les 4 passages</a:t>
                      </a:r>
                      <a:endParaRPr lang="fr-BJ" sz="120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fr-FR" sz="2000" b="1" i="1" dirty="0">
                          <a:effectLst/>
                        </a:rPr>
                        <a:t>1 047</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000" b="1" i="1" dirty="0">
                          <a:effectLst/>
                        </a:rPr>
                        <a:t>21%</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6588530"/>
                  </a:ext>
                </a:extLst>
              </a:tr>
              <a:tr h="545455">
                <a:tc gridSpan="3">
                  <a:txBody>
                    <a:bodyPr/>
                    <a:lstStyle/>
                    <a:p>
                      <a:pPr algn="l">
                        <a:lnSpc>
                          <a:spcPct val="107000"/>
                        </a:lnSpc>
                        <a:spcAft>
                          <a:spcPts val="800"/>
                        </a:spcAft>
                      </a:pPr>
                      <a:r>
                        <a:rPr lang="fr-FR" sz="1600" dirty="0">
                          <a:effectLst/>
                        </a:rPr>
                        <a:t>TDR                                            </a:t>
                      </a:r>
                      <a:endParaRPr lang="fr-BJ" sz="1200"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BJ"/>
                    </a:p>
                  </a:txBody>
                  <a:tcPr/>
                </a:tc>
                <a:tc hMerge="1">
                  <a:txBody>
                    <a:bodyPr/>
                    <a:lstStyle/>
                    <a:p>
                      <a:endParaRPr lang="fr-BJ"/>
                    </a:p>
                  </a:txBody>
                  <a:tcPr/>
                </a:tc>
                <a:extLst>
                  <a:ext uri="{0D108BD9-81ED-4DB2-BD59-A6C34878D82A}">
                    <a16:rowId xmlns:a16="http://schemas.microsoft.com/office/drawing/2014/main" val="938439731"/>
                  </a:ext>
                </a:extLst>
              </a:tr>
              <a:tr h="545455">
                <a:tc>
                  <a:txBody>
                    <a:bodyPr/>
                    <a:lstStyle/>
                    <a:p>
                      <a:pPr algn="r">
                        <a:lnSpc>
                          <a:spcPct val="107000"/>
                        </a:lnSpc>
                        <a:spcAft>
                          <a:spcPts val="800"/>
                        </a:spcAft>
                      </a:pPr>
                      <a:r>
                        <a:rPr lang="fr-FR" sz="1600">
                          <a:effectLst/>
                        </a:rPr>
                        <a:t>Négatif</a:t>
                      </a:r>
                      <a:endParaRPr lang="fr-BJ" sz="120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fr-FR" sz="2000" b="1" i="1" dirty="0">
                          <a:effectLst/>
                        </a:rPr>
                        <a:t>1 760</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000" b="1" i="1" dirty="0">
                          <a:effectLst/>
                        </a:rPr>
                        <a:t>36%</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62916089"/>
                  </a:ext>
                </a:extLst>
              </a:tr>
              <a:tr h="545455">
                <a:tc>
                  <a:txBody>
                    <a:bodyPr/>
                    <a:lstStyle/>
                    <a:p>
                      <a:pPr algn="r">
                        <a:lnSpc>
                          <a:spcPct val="107000"/>
                        </a:lnSpc>
                        <a:spcAft>
                          <a:spcPts val="800"/>
                        </a:spcAft>
                      </a:pPr>
                      <a:r>
                        <a:rPr lang="fr-FR" sz="1600">
                          <a:effectLst/>
                        </a:rPr>
                        <a:t>Positif</a:t>
                      </a:r>
                      <a:endParaRPr lang="fr-BJ" sz="120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fr-FR" sz="2000" b="1" i="1" dirty="0">
                          <a:effectLst/>
                        </a:rPr>
                        <a:t>3 117</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000" b="1" i="1" dirty="0">
                          <a:effectLst/>
                        </a:rPr>
                        <a:t>64%</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36466519"/>
                  </a:ext>
                </a:extLst>
              </a:tr>
              <a:tr h="545455">
                <a:tc gridSpan="3">
                  <a:txBody>
                    <a:bodyPr/>
                    <a:lstStyle/>
                    <a:p>
                      <a:pPr algn="l">
                        <a:lnSpc>
                          <a:spcPct val="107000"/>
                        </a:lnSpc>
                        <a:spcAft>
                          <a:spcPts val="800"/>
                        </a:spcAft>
                      </a:pPr>
                      <a:r>
                        <a:rPr lang="fr-FR" sz="1600" dirty="0">
                          <a:effectLst/>
                        </a:rPr>
                        <a:t>GEDP</a:t>
                      </a:r>
                      <a:endParaRPr lang="fr-BJ" sz="1200"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BJ"/>
                    </a:p>
                  </a:txBody>
                  <a:tcPr/>
                </a:tc>
                <a:tc hMerge="1">
                  <a:txBody>
                    <a:bodyPr/>
                    <a:lstStyle/>
                    <a:p>
                      <a:endParaRPr lang="fr-BJ"/>
                    </a:p>
                  </a:txBody>
                  <a:tcPr/>
                </a:tc>
                <a:extLst>
                  <a:ext uri="{0D108BD9-81ED-4DB2-BD59-A6C34878D82A}">
                    <a16:rowId xmlns:a16="http://schemas.microsoft.com/office/drawing/2014/main" val="424300805"/>
                  </a:ext>
                </a:extLst>
              </a:tr>
              <a:tr h="545455">
                <a:tc>
                  <a:txBody>
                    <a:bodyPr/>
                    <a:lstStyle/>
                    <a:p>
                      <a:pPr algn="r">
                        <a:lnSpc>
                          <a:spcPct val="107000"/>
                        </a:lnSpc>
                        <a:spcAft>
                          <a:spcPts val="800"/>
                        </a:spcAft>
                      </a:pPr>
                      <a:r>
                        <a:rPr lang="fr-FR" sz="1600">
                          <a:effectLst/>
                        </a:rPr>
                        <a:t>Négatif</a:t>
                      </a:r>
                      <a:endParaRPr lang="fr-BJ" sz="120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fr-FR" sz="2000" b="1" i="1" dirty="0">
                          <a:effectLst/>
                        </a:rPr>
                        <a:t>107</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000" b="1" i="1" dirty="0">
                          <a:effectLst/>
                        </a:rPr>
                        <a:t>23%</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29164813"/>
                  </a:ext>
                </a:extLst>
              </a:tr>
              <a:tr h="545455">
                <a:tc>
                  <a:txBody>
                    <a:bodyPr/>
                    <a:lstStyle/>
                    <a:p>
                      <a:pPr algn="r">
                        <a:lnSpc>
                          <a:spcPct val="107000"/>
                        </a:lnSpc>
                        <a:spcAft>
                          <a:spcPts val="800"/>
                        </a:spcAft>
                      </a:pPr>
                      <a:r>
                        <a:rPr lang="fr-FR" sz="1600">
                          <a:effectLst/>
                        </a:rPr>
                        <a:t>Positif</a:t>
                      </a:r>
                      <a:endParaRPr lang="fr-BJ" sz="120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fr-FR" sz="2000" b="1" i="1">
                          <a:effectLst/>
                        </a:rPr>
                        <a:t>358</a:t>
                      </a:r>
                      <a:endParaRPr lang="fr-BJ" sz="1600" b="1" i="1">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000" b="1" i="1" dirty="0">
                          <a:effectLst/>
                        </a:rPr>
                        <a:t>77%</a:t>
                      </a:r>
                      <a:endParaRPr lang="fr-BJ" sz="1600" b="1" i="1" dirty="0">
                        <a:effectLst/>
                        <a:latin typeface="Montserrat Light" panose="020F03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88734955"/>
                  </a:ext>
                </a:extLst>
              </a:tr>
            </a:tbl>
          </a:graphicData>
        </a:graphic>
      </p:graphicFrame>
    </p:spTree>
    <p:extLst>
      <p:ext uri="{BB962C8B-B14F-4D97-AF65-F5344CB8AC3E}">
        <p14:creationId xmlns:p14="http://schemas.microsoft.com/office/powerpoint/2010/main" val="1247308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3" name="object 3"/>
          <p:cNvGrpSpPr/>
          <p:nvPr/>
        </p:nvGrpSpPr>
        <p:grpSpPr>
          <a:xfrm>
            <a:off x="961644" y="422147"/>
            <a:ext cx="8527161" cy="1301878"/>
            <a:chOff x="961644" y="422147"/>
            <a:chExt cx="8527161" cy="1056640"/>
          </a:xfrm>
        </p:grpSpPr>
        <p:sp>
          <p:nvSpPr>
            <p:cNvPr id="4" name="object 4"/>
            <p:cNvSpPr/>
            <p:nvPr/>
          </p:nvSpPr>
          <p:spPr>
            <a:xfrm>
              <a:off x="7498080" y="422147"/>
              <a:ext cx="1990725" cy="1056640"/>
            </a:xfrm>
            <a:custGeom>
              <a:avLst/>
              <a:gdLst/>
              <a:ahLst/>
              <a:cxnLst/>
              <a:rect l="l" t="t" r="r" b="b"/>
              <a:pathLst>
                <a:path w="1990725" h="1056640">
                  <a:moveTo>
                    <a:pt x="1990344" y="527304"/>
                  </a:moveTo>
                  <a:lnTo>
                    <a:pt x="1981200" y="518160"/>
                  </a:lnTo>
                  <a:lnTo>
                    <a:pt x="1493520" y="30480"/>
                  </a:lnTo>
                  <a:lnTo>
                    <a:pt x="1463040" y="0"/>
                  </a:lnTo>
                  <a:lnTo>
                    <a:pt x="1463040" y="141732"/>
                  </a:lnTo>
                  <a:lnTo>
                    <a:pt x="0" y="141732"/>
                  </a:lnTo>
                  <a:lnTo>
                    <a:pt x="0" y="912876"/>
                  </a:lnTo>
                  <a:lnTo>
                    <a:pt x="1463040" y="912876"/>
                  </a:lnTo>
                  <a:lnTo>
                    <a:pt x="1463040" y="1056132"/>
                  </a:lnTo>
                  <a:lnTo>
                    <a:pt x="1494942" y="1024128"/>
                  </a:lnTo>
                  <a:lnTo>
                    <a:pt x="1981225" y="536448"/>
                  </a:lnTo>
                  <a:lnTo>
                    <a:pt x="1990344" y="527304"/>
                  </a:lnTo>
                  <a:close/>
                </a:path>
              </a:pathLst>
            </a:custGeom>
            <a:solidFill>
              <a:srgbClr val="CFD8E8">
                <a:alpha val="89843"/>
              </a:srgbClr>
            </a:solidFill>
          </p:spPr>
          <p:txBody>
            <a:bodyPr wrap="square" lIns="0" tIns="0" rIns="0" bIns="0" rtlCol="0"/>
            <a:lstStyle/>
            <a:p>
              <a:endParaRPr/>
            </a:p>
          </p:txBody>
        </p:sp>
        <p:sp>
          <p:nvSpPr>
            <p:cNvPr id="5" name="object 5"/>
            <p:cNvSpPr/>
            <p:nvPr/>
          </p:nvSpPr>
          <p:spPr>
            <a:xfrm>
              <a:off x="973836" y="452627"/>
              <a:ext cx="6536690" cy="864465"/>
            </a:xfrm>
            <a:custGeom>
              <a:avLst/>
              <a:gdLst/>
              <a:ahLst/>
              <a:cxnLst/>
              <a:rect l="l" t="t" r="r" b="b"/>
              <a:pathLst>
                <a:path w="6536690" h="993775">
                  <a:moveTo>
                    <a:pt x="6370319"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6370319" y="0"/>
                  </a:lnTo>
                  <a:lnTo>
                    <a:pt x="6414374" y="5954"/>
                  </a:lnTo>
                  <a:lnTo>
                    <a:pt x="6454027" y="22747"/>
                  </a:lnTo>
                  <a:lnTo>
                    <a:pt x="6487668" y="48768"/>
                  </a:lnTo>
                  <a:lnTo>
                    <a:pt x="6513688" y="82408"/>
                  </a:lnTo>
                  <a:lnTo>
                    <a:pt x="6530481" y="122061"/>
                  </a:lnTo>
                  <a:lnTo>
                    <a:pt x="6536435" y="166116"/>
                  </a:lnTo>
                  <a:lnTo>
                    <a:pt x="6536435" y="829055"/>
                  </a:lnTo>
                  <a:lnTo>
                    <a:pt x="6530481" y="872997"/>
                  </a:lnTo>
                  <a:lnTo>
                    <a:pt x="6513688" y="912367"/>
                  </a:lnTo>
                  <a:lnTo>
                    <a:pt x="6487668" y="945641"/>
                  </a:lnTo>
                  <a:lnTo>
                    <a:pt x="6454027" y="971295"/>
                  </a:lnTo>
                  <a:lnTo>
                    <a:pt x="6414374" y="987805"/>
                  </a:lnTo>
                  <a:lnTo>
                    <a:pt x="6370319" y="993647"/>
                  </a:lnTo>
                  <a:close/>
                </a:path>
              </a:pathLst>
            </a:custGeom>
            <a:solidFill>
              <a:srgbClr val="FFFFFF"/>
            </a:solidFill>
          </p:spPr>
          <p:txBody>
            <a:bodyPr wrap="square" lIns="0" tIns="0" rIns="0" bIns="0" rtlCol="0"/>
            <a:lstStyle/>
            <a:p>
              <a:endParaRPr/>
            </a:p>
          </p:txBody>
        </p:sp>
        <p:sp>
          <p:nvSpPr>
            <p:cNvPr id="6" name="object 6"/>
            <p:cNvSpPr/>
            <p:nvPr/>
          </p:nvSpPr>
          <p:spPr>
            <a:xfrm>
              <a:off x="961644" y="440436"/>
              <a:ext cx="6560820" cy="1019810"/>
            </a:xfrm>
            <a:custGeom>
              <a:avLst/>
              <a:gdLst/>
              <a:ahLst/>
              <a:cxnLst/>
              <a:rect l="l" t="t" r="r" b="b"/>
              <a:pathLst>
                <a:path w="6560820" h="1019810">
                  <a:moveTo>
                    <a:pt x="6384036" y="1019556"/>
                  </a:moveTo>
                  <a:lnTo>
                    <a:pt x="178307" y="1019556"/>
                  </a:lnTo>
                  <a:lnTo>
                    <a:pt x="143256" y="1016508"/>
                  </a:lnTo>
                  <a:lnTo>
                    <a:pt x="94488" y="998220"/>
                  </a:lnTo>
                  <a:lnTo>
                    <a:pt x="53340" y="967739"/>
                  </a:lnTo>
                  <a:lnTo>
                    <a:pt x="21336" y="926591"/>
                  </a:lnTo>
                  <a:lnTo>
                    <a:pt x="3048" y="877824"/>
                  </a:lnTo>
                  <a:lnTo>
                    <a:pt x="0" y="841247"/>
                  </a:lnTo>
                  <a:lnTo>
                    <a:pt x="0" y="178307"/>
                  </a:lnTo>
                  <a:lnTo>
                    <a:pt x="7620" y="124967"/>
                  </a:lnTo>
                  <a:lnTo>
                    <a:pt x="39624" y="65531"/>
                  </a:lnTo>
                  <a:lnTo>
                    <a:pt x="77724" y="30479"/>
                  </a:lnTo>
                  <a:lnTo>
                    <a:pt x="124968" y="7619"/>
                  </a:lnTo>
                  <a:lnTo>
                    <a:pt x="160019" y="0"/>
                  </a:lnTo>
                  <a:lnTo>
                    <a:pt x="6400800" y="0"/>
                  </a:lnTo>
                  <a:lnTo>
                    <a:pt x="6452616" y="13715"/>
                  </a:lnTo>
                  <a:lnTo>
                    <a:pt x="6472427" y="24383"/>
                  </a:lnTo>
                  <a:lnTo>
                    <a:pt x="179831" y="24383"/>
                  </a:lnTo>
                  <a:lnTo>
                    <a:pt x="147828" y="27431"/>
                  </a:lnTo>
                  <a:lnTo>
                    <a:pt x="134112" y="32003"/>
                  </a:lnTo>
                  <a:lnTo>
                    <a:pt x="118872" y="36575"/>
                  </a:lnTo>
                  <a:lnTo>
                    <a:pt x="106680" y="42671"/>
                  </a:lnTo>
                  <a:lnTo>
                    <a:pt x="70104" y="70103"/>
                  </a:lnTo>
                  <a:lnTo>
                    <a:pt x="44196" y="105155"/>
                  </a:lnTo>
                  <a:lnTo>
                    <a:pt x="28956" y="146303"/>
                  </a:lnTo>
                  <a:lnTo>
                    <a:pt x="25908" y="161543"/>
                  </a:lnTo>
                  <a:lnTo>
                    <a:pt x="25908" y="856487"/>
                  </a:lnTo>
                  <a:lnTo>
                    <a:pt x="36576" y="899160"/>
                  </a:lnTo>
                  <a:lnTo>
                    <a:pt x="59436" y="937260"/>
                  </a:lnTo>
                  <a:lnTo>
                    <a:pt x="92964" y="967739"/>
                  </a:lnTo>
                  <a:lnTo>
                    <a:pt x="132588" y="987552"/>
                  </a:lnTo>
                  <a:lnTo>
                    <a:pt x="161543" y="993648"/>
                  </a:lnTo>
                  <a:lnTo>
                    <a:pt x="6473952" y="993648"/>
                  </a:lnTo>
                  <a:lnTo>
                    <a:pt x="6452616" y="1004316"/>
                  </a:lnTo>
                  <a:lnTo>
                    <a:pt x="6437376" y="1010412"/>
                  </a:lnTo>
                  <a:lnTo>
                    <a:pt x="6419088" y="1014983"/>
                  </a:lnTo>
                  <a:lnTo>
                    <a:pt x="6402323" y="1018032"/>
                  </a:lnTo>
                  <a:lnTo>
                    <a:pt x="6384036" y="1019556"/>
                  </a:lnTo>
                  <a:close/>
                </a:path>
                <a:path w="6560820" h="1019810">
                  <a:moveTo>
                    <a:pt x="6473952" y="993648"/>
                  </a:moveTo>
                  <a:lnTo>
                    <a:pt x="6397752" y="993648"/>
                  </a:lnTo>
                  <a:lnTo>
                    <a:pt x="6428232" y="987552"/>
                  </a:lnTo>
                  <a:lnTo>
                    <a:pt x="6455664" y="975360"/>
                  </a:lnTo>
                  <a:lnTo>
                    <a:pt x="6490716" y="949452"/>
                  </a:lnTo>
                  <a:lnTo>
                    <a:pt x="6516623" y="914400"/>
                  </a:lnTo>
                  <a:lnTo>
                    <a:pt x="6533388" y="871728"/>
                  </a:lnTo>
                  <a:lnTo>
                    <a:pt x="6536436" y="841247"/>
                  </a:lnTo>
                  <a:lnTo>
                    <a:pt x="6536436" y="178307"/>
                  </a:lnTo>
                  <a:lnTo>
                    <a:pt x="6528816" y="132587"/>
                  </a:lnTo>
                  <a:lnTo>
                    <a:pt x="6510528" y="92963"/>
                  </a:lnTo>
                  <a:lnTo>
                    <a:pt x="6480048" y="60959"/>
                  </a:lnTo>
                  <a:lnTo>
                    <a:pt x="6469380" y="51815"/>
                  </a:lnTo>
                  <a:lnTo>
                    <a:pt x="6457188" y="44195"/>
                  </a:lnTo>
                  <a:lnTo>
                    <a:pt x="6429755" y="32003"/>
                  </a:lnTo>
                  <a:lnTo>
                    <a:pt x="6399276" y="25907"/>
                  </a:lnTo>
                  <a:lnTo>
                    <a:pt x="6382512" y="24383"/>
                  </a:lnTo>
                  <a:lnTo>
                    <a:pt x="6472427" y="24383"/>
                  </a:lnTo>
                  <a:lnTo>
                    <a:pt x="6509004" y="51815"/>
                  </a:lnTo>
                  <a:lnTo>
                    <a:pt x="6539484" y="92963"/>
                  </a:lnTo>
                  <a:lnTo>
                    <a:pt x="6557772" y="141731"/>
                  </a:lnTo>
                  <a:lnTo>
                    <a:pt x="6560820" y="160019"/>
                  </a:lnTo>
                  <a:lnTo>
                    <a:pt x="6560820" y="858012"/>
                  </a:lnTo>
                  <a:lnTo>
                    <a:pt x="6547104" y="909828"/>
                  </a:lnTo>
                  <a:lnTo>
                    <a:pt x="6521196" y="954024"/>
                  </a:lnTo>
                  <a:lnTo>
                    <a:pt x="6483096" y="989076"/>
                  </a:lnTo>
                  <a:lnTo>
                    <a:pt x="6473952" y="993648"/>
                  </a:lnTo>
                  <a:close/>
                </a:path>
              </a:pathLst>
            </a:custGeom>
            <a:solidFill>
              <a:srgbClr val="366091"/>
            </a:solidFill>
          </p:spPr>
          <p:txBody>
            <a:bodyPr wrap="square" lIns="0" tIns="0" rIns="0" bIns="0" rtlCol="0"/>
            <a:lstStyle/>
            <a:p>
              <a:endParaRPr/>
            </a:p>
          </p:txBody>
        </p:sp>
      </p:grpSp>
      <p:sp>
        <p:nvSpPr>
          <p:cNvPr id="7" name="object 7"/>
          <p:cNvSpPr txBox="1"/>
          <p:nvPr/>
        </p:nvSpPr>
        <p:spPr>
          <a:xfrm>
            <a:off x="1086108" y="496315"/>
            <a:ext cx="6400034" cy="1028487"/>
          </a:xfrm>
          <a:prstGeom prst="rect">
            <a:avLst/>
          </a:prstGeom>
        </p:spPr>
        <p:txBody>
          <a:bodyPr vert="horz" wrap="square" lIns="0" tIns="54610" rIns="0" bIns="0" rtlCol="0">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Objectifs et résultats de l'évaluation et des activités de   recherche en 2020 (1 diapositive par évaluation et par activité de Recherche)     (3)</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9D3F0B4-D9B4-C045-A82A-FCC85E221CF0}"/>
              </a:ext>
            </a:extLst>
          </p:cNvPr>
          <p:cNvSpPr/>
          <p:nvPr/>
        </p:nvSpPr>
        <p:spPr>
          <a:xfrm>
            <a:off x="317500" y="1724025"/>
            <a:ext cx="10134600" cy="5802211"/>
          </a:xfrm>
          <a:prstGeom prst="rect">
            <a:avLst/>
          </a:prstGeom>
          <a:ln>
            <a:solidFill>
              <a:schemeClr val="accent1"/>
            </a:solidFill>
          </a:ln>
        </p:spPr>
        <p:txBody>
          <a:bodyPr wrap="square" anchor="t">
            <a:noAutofit/>
          </a:bodyPr>
          <a:lstStyle/>
          <a:p>
            <a:r>
              <a:rPr lang="fr-FR" sz="2400" b="1" dirty="0"/>
              <a:t>Etude : Évaluation </a:t>
            </a:r>
            <a:r>
              <a:rPr lang="fr-FR" sz="2400" b="1" dirty="0" err="1"/>
              <a:t>pharmacolo</a:t>
            </a:r>
            <a:r>
              <a:rPr lang="fr-FR" sz="2400" b="1" dirty="0"/>
              <a:t>-épidémiologique et moléculaire de l'efficacité de la CPS au Bénin</a:t>
            </a:r>
          </a:p>
          <a:p>
            <a:endParaRPr lang="fr-FR" sz="1400" b="1" dirty="0"/>
          </a:p>
          <a:p>
            <a:r>
              <a:rPr lang="fr-FR" b="1" dirty="0"/>
              <a:t>Objectif général :</a:t>
            </a:r>
            <a:endParaRPr lang="fr-BJ" dirty="0"/>
          </a:p>
          <a:p>
            <a:r>
              <a:rPr lang="fr-FR" dirty="0"/>
              <a:t>Evaluer l'efficacité de la CPS à l’aide des outils pharmaco-épidémiologiques et moléculaires au Bénin </a:t>
            </a:r>
            <a:endParaRPr lang="fr-BJ" dirty="0"/>
          </a:p>
          <a:p>
            <a:r>
              <a:rPr lang="fr-FR" dirty="0"/>
              <a:t> </a:t>
            </a:r>
            <a:endParaRPr lang="fr-BJ" dirty="0"/>
          </a:p>
          <a:p>
            <a:pPr marL="742950" lvl="1" indent="-285750">
              <a:buFont typeface="Arial" panose="020B0604020202020204" pitchFamily="34" charset="0"/>
              <a:buChar char="•"/>
            </a:pPr>
            <a:r>
              <a:rPr lang="fr-FR" dirty="0"/>
              <a:t>Déterminer l’incidence, la prévalence et nombre d’épisodes de paludisme chez les enfants de moins de 5 ans ayant bénéficié de la CPS dans les Communes de </a:t>
            </a:r>
            <a:r>
              <a:rPr lang="fr-FR" dirty="0" err="1"/>
              <a:t>Malanville</a:t>
            </a:r>
            <a:r>
              <a:rPr lang="fr-FR" dirty="0"/>
              <a:t> </a:t>
            </a:r>
            <a:r>
              <a:rPr lang="fr-FR" dirty="0" err="1"/>
              <a:t>Karimama</a:t>
            </a:r>
            <a:r>
              <a:rPr lang="fr-FR" dirty="0"/>
              <a:t>, Kandi </a:t>
            </a:r>
            <a:r>
              <a:rPr lang="fr-FR" dirty="0" err="1"/>
              <a:t>Gogounou</a:t>
            </a:r>
            <a:r>
              <a:rPr lang="fr-FR" dirty="0"/>
              <a:t> </a:t>
            </a:r>
            <a:r>
              <a:rPr lang="fr-FR" dirty="0" err="1"/>
              <a:t>Segbana</a:t>
            </a:r>
            <a:r>
              <a:rPr lang="fr-FR" dirty="0"/>
              <a:t> </a:t>
            </a:r>
            <a:endParaRPr lang="fr-BJ" dirty="0"/>
          </a:p>
          <a:p>
            <a:pPr marL="742950" lvl="1" indent="-285750">
              <a:buFont typeface="Arial" panose="020B0604020202020204" pitchFamily="34" charset="0"/>
              <a:buChar char="•"/>
            </a:pPr>
            <a:r>
              <a:rPr lang="fr-FR" dirty="0"/>
              <a:t>Déterminer la protection résiduelle conférée par la CPS, 2 mois après l’arrêt d’administration des médicaments dans les Communes de </a:t>
            </a:r>
            <a:r>
              <a:rPr lang="fr-FR" dirty="0" err="1"/>
              <a:t>Malanville</a:t>
            </a:r>
            <a:r>
              <a:rPr lang="fr-FR" dirty="0"/>
              <a:t> </a:t>
            </a:r>
            <a:r>
              <a:rPr lang="fr-FR" dirty="0" err="1"/>
              <a:t>Karimama</a:t>
            </a:r>
            <a:r>
              <a:rPr lang="fr-FR" dirty="0"/>
              <a:t>, Kandi </a:t>
            </a:r>
            <a:r>
              <a:rPr lang="fr-FR" dirty="0" err="1"/>
              <a:t>Gogounou</a:t>
            </a:r>
            <a:r>
              <a:rPr lang="fr-FR" dirty="0"/>
              <a:t> </a:t>
            </a:r>
            <a:r>
              <a:rPr lang="fr-FR" dirty="0" err="1"/>
              <a:t>Segbana</a:t>
            </a:r>
            <a:r>
              <a:rPr lang="fr-FR" dirty="0"/>
              <a:t> </a:t>
            </a:r>
            <a:endParaRPr lang="fr-BJ" dirty="0"/>
          </a:p>
          <a:p>
            <a:pPr marL="742950" lvl="1" indent="-285750">
              <a:buFont typeface="Arial" panose="020B0604020202020204" pitchFamily="34" charset="0"/>
              <a:buChar char="•"/>
            </a:pPr>
            <a:r>
              <a:rPr lang="fr-FR" dirty="0"/>
              <a:t>Identifier les principaux facteurs socio-culturels, démographiques, environnementaux et économiques des populations, les antécédents liés à l’enfant, qui impacteraient l’efficacité de la CPS dans le Communes de </a:t>
            </a:r>
            <a:r>
              <a:rPr lang="fr-FR" dirty="0" err="1"/>
              <a:t>Malanville</a:t>
            </a:r>
            <a:r>
              <a:rPr lang="fr-FR" dirty="0"/>
              <a:t> </a:t>
            </a:r>
            <a:r>
              <a:rPr lang="fr-FR" dirty="0" err="1"/>
              <a:t>Karimama</a:t>
            </a:r>
            <a:r>
              <a:rPr lang="fr-FR" dirty="0"/>
              <a:t>, Kandi </a:t>
            </a:r>
            <a:r>
              <a:rPr lang="fr-FR" dirty="0" err="1"/>
              <a:t>Gogounou</a:t>
            </a:r>
            <a:r>
              <a:rPr lang="fr-FR" dirty="0"/>
              <a:t> </a:t>
            </a:r>
            <a:r>
              <a:rPr lang="fr-FR" dirty="0" err="1"/>
              <a:t>Segbana</a:t>
            </a:r>
            <a:r>
              <a:rPr lang="fr-FR" dirty="0"/>
              <a:t> </a:t>
            </a:r>
            <a:endParaRPr lang="fr-BJ" dirty="0"/>
          </a:p>
          <a:p>
            <a:pPr marL="742950" lvl="1" indent="-285750">
              <a:buFont typeface="Arial" panose="020B0604020202020204" pitchFamily="34" charset="0"/>
              <a:buChar char="•"/>
            </a:pPr>
            <a:r>
              <a:rPr lang="fr-FR" dirty="0"/>
              <a:t>Étudier la biodisponibilité des résidus de la </a:t>
            </a:r>
            <a:r>
              <a:rPr lang="fr-FR" dirty="0" err="1"/>
              <a:t>Sulfadoxine-Pyrimethamine</a:t>
            </a:r>
            <a:r>
              <a:rPr lang="fr-FR" dirty="0"/>
              <a:t> et de l’</a:t>
            </a:r>
            <a:r>
              <a:rPr lang="fr-FR" dirty="0" err="1"/>
              <a:t>Amodiaquine</a:t>
            </a:r>
            <a:r>
              <a:rPr lang="fr-FR" dirty="0"/>
              <a:t> à 07 et 25 jours chez les enfants ayant pris la CPS dans les Communes de </a:t>
            </a:r>
            <a:r>
              <a:rPr lang="fr-FR" dirty="0" err="1"/>
              <a:t>Malanville</a:t>
            </a:r>
            <a:r>
              <a:rPr lang="fr-FR" dirty="0"/>
              <a:t> </a:t>
            </a:r>
            <a:r>
              <a:rPr lang="fr-FR" dirty="0" err="1"/>
              <a:t>Karimama</a:t>
            </a:r>
            <a:r>
              <a:rPr lang="fr-FR" dirty="0"/>
              <a:t>, Kandi </a:t>
            </a:r>
            <a:r>
              <a:rPr lang="fr-FR" dirty="0" err="1"/>
              <a:t>Gogounou</a:t>
            </a:r>
            <a:r>
              <a:rPr lang="fr-FR" dirty="0"/>
              <a:t> </a:t>
            </a:r>
            <a:r>
              <a:rPr lang="fr-FR" dirty="0" err="1"/>
              <a:t>Segbana</a:t>
            </a:r>
            <a:r>
              <a:rPr lang="fr-FR" dirty="0"/>
              <a:t>.</a:t>
            </a:r>
            <a:endParaRPr lang="fr-BJ" dirty="0"/>
          </a:p>
          <a:p>
            <a:pPr marL="742950" lvl="1" indent="-285750">
              <a:buFont typeface="Arial" panose="020B0604020202020204" pitchFamily="34" charset="0"/>
              <a:buChar char="•"/>
            </a:pPr>
            <a:r>
              <a:rPr lang="fr-FR" dirty="0"/>
              <a:t>Déterminer l’impact de la CPS sur la diversité génétique du </a:t>
            </a:r>
            <a:r>
              <a:rPr lang="fr-FR" i="1" dirty="0"/>
              <a:t>Plasmodium </a:t>
            </a:r>
            <a:r>
              <a:rPr lang="fr-FR" i="1" dirty="0" err="1"/>
              <a:t>falciparum</a:t>
            </a:r>
            <a:r>
              <a:rPr lang="fr-FR" dirty="0"/>
              <a:t> dans les Communes de </a:t>
            </a:r>
            <a:r>
              <a:rPr lang="fr-FR" dirty="0" err="1"/>
              <a:t>Malanville</a:t>
            </a:r>
            <a:r>
              <a:rPr lang="fr-FR" dirty="0"/>
              <a:t> </a:t>
            </a:r>
            <a:r>
              <a:rPr lang="fr-FR" dirty="0" err="1"/>
              <a:t>Karimama</a:t>
            </a:r>
            <a:r>
              <a:rPr lang="fr-FR" dirty="0"/>
              <a:t>, Kandi </a:t>
            </a:r>
            <a:r>
              <a:rPr lang="fr-FR" dirty="0" err="1"/>
              <a:t>Gogounou</a:t>
            </a:r>
            <a:r>
              <a:rPr lang="fr-FR" dirty="0"/>
              <a:t> </a:t>
            </a:r>
            <a:r>
              <a:rPr lang="fr-FR" dirty="0" err="1"/>
              <a:t>Segbana</a:t>
            </a:r>
            <a:r>
              <a:rPr lang="fr-FR" dirty="0"/>
              <a:t>.</a:t>
            </a:r>
            <a:endParaRPr lang="fr-FR" sz="2400" dirty="0"/>
          </a:p>
          <a:p>
            <a:r>
              <a:rPr lang="fr-FR" sz="2000" b="1" i="1" dirty="0">
                <a:solidFill>
                  <a:schemeClr val="accent2">
                    <a:lumMod val="75000"/>
                  </a:schemeClr>
                </a:solidFill>
              </a:rPr>
              <a:t>Les résultats ne sont pas encore disponibles (données en cours de collecte)</a:t>
            </a:r>
            <a:endParaRPr lang="fr-BJ" sz="2000" b="1" i="1" dirty="0">
              <a:solidFill>
                <a:schemeClr val="accent2">
                  <a:lumMod val="75000"/>
                </a:schemeClr>
              </a:solidFill>
            </a:endParaRPr>
          </a:p>
          <a:p>
            <a:endParaRPr lang="fr-BJ" i="1" dirty="0"/>
          </a:p>
          <a:p>
            <a:endParaRPr lang="fr-BJ" sz="2000" dirty="0"/>
          </a:p>
        </p:txBody>
      </p:sp>
    </p:spTree>
    <p:extLst>
      <p:ext uri="{BB962C8B-B14F-4D97-AF65-F5344CB8AC3E}">
        <p14:creationId xmlns:p14="http://schemas.microsoft.com/office/powerpoint/2010/main" val="3085673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653631430"/>
              </p:ext>
            </p:extLst>
          </p:nvPr>
        </p:nvGraphicFramePr>
        <p:xfrm>
          <a:off x="546100" y="1571625"/>
          <a:ext cx="9536163" cy="4724400"/>
        </p:xfrm>
        <a:graphic>
          <a:graphicData uri="http://schemas.openxmlformats.org/drawingml/2006/table">
            <a:tbl>
              <a:tblPr firstRow="1" bandRow="1">
                <a:tableStyleId>{2D5ABB26-0587-4C30-8999-92F81FD0307C}</a:tableStyleId>
              </a:tblPr>
              <a:tblGrid>
                <a:gridCol w="1693509">
                  <a:extLst>
                    <a:ext uri="{9D8B030D-6E8A-4147-A177-3AD203B41FA5}">
                      <a16:colId xmlns:a16="http://schemas.microsoft.com/office/drawing/2014/main" val="20000"/>
                    </a:ext>
                  </a:extLst>
                </a:gridCol>
                <a:gridCol w="1049691">
                  <a:extLst>
                    <a:ext uri="{9D8B030D-6E8A-4147-A177-3AD203B41FA5}">
                      <a16:colId xmlns:a16="http://schemas.microsoft.com/office/drawing/2014/main" val="20001"/>
                    </a:ext>
                  </a:extLst>
                </a:gridCol>
                <a:gridCol w="255231">
                  <a:extLst>
                    <a:ext uri="{9D8B030D-6E8A-4147-A177-3AD203B41FA5}">
                      <a16:colId xmlns:a16="http://schemas.microsoft.com/office/drawing/2014/main" val="4075450180"/>
                    </a:ext>
                  </a:extLst>
                </a:gridCol>
                <a:gridCol w="1192569">
                  <a:extLst>
                    <a:ext uri="{9D8B030D-6E8A-4147-A177-3AD203B41FA5}">
                      <a16:colId xmlns:a16="http://schemas.microsoft.com/office/drawing/2014/main" val="20002"/>
                    </a:ext>
                  </a:extLst>
                </a:gridCol>
                <a:gridCol w="146485">
                  <a:extLst>
                    <a:ext uri="{9D8B030D-6E8A-4147-A177-3AD203B41FA5}">
                      <a16:colId xmlns:a16="http://schemas.microsoft.com/office/drawing/2014/main" val="111847486"/>
                    </a:ext>
                  </a:extLst>
                </a:gridCol>
                <a:gridCol w="920315">
                  <a:extLst>
                    <a:ext uri="{9D8B030D-6E8A-4147-A177-3AD203B41FA5}">
                      <a16:colId xmlns:a16="http://schemas.microsoft.com/office/drawing/2014/main" val="20003"/>
                    </a:ext>
                  </a:extLst>
                </a:gridCol>
                <a:gridCol w="182435">
                  <a:extLst>
                    <a:ext uri="{9D8B030D-6E8A-4147-A177-3AD203B41FA5}">
                      <a16:colId xmlns:a16="http://schemas.microsoft.com/office/drawing/2014/main" val="2953559842"/>
                    </a:ext>
                  </a:extLst>
                </a:gridCol>
                <a:gridCol w="2242257">
                  <a:extLst>
                    <a:ext uri="{9D8B030D-6E8A-4147-A177-3AD203B41FA5}">
                      <a16:colId xmlns:a16="http://schemas.microsoft.com/office/drawing/2014/main" val="20004"/>
                    </a:ext>
                  </a:extLst>
                </a:gridCol>
                <a:gridCol w="1853671">
                  <a:extLst>
                    <a:ext uri="{9D8B030D-6E8A-4147-A177-3AD203B41FA5}">
                      <a16:colId xmlns:a16="http://schemas.microsoft.com/office/drawing/2014/main" val="20005"/>
                    </a:ext>
                  </a:extLst>
                </a:gridCol>
              </a:tblGrid>
              <a:tr h="454959">
                <a:tc gridSpan="2">
                  <a:txBody>
                    <a:bodyPr/>
                    <a:lstStyle/>
                    <a:p>
                      <a:pPr marL="90805" marR="110489">
                        <a:lnSpc>
                          <a:spcPct val="100000"/>
                        </a:lnSpc>
                        <a:spcBef>
                          <a:spcPts val="240"/>
                        </a:spcBef>
                      </a:pPr>
                      <a:r>
                        <a:rPr sz="1800" b="1" spc="-20" dirty="0">
                          <a:solidFill>
                            <a:srgbClr val="FFFFFF"/>
                          </a:solidFill>
                          <a:latin typeface="Calibri"/>
                          <a:cs typeface="Calibri"/>
                        </a:rPr>
                        <a:t>Effets </a:t>
                      </a:r>
                      <a:r>
                        <a:rPr sz="1800" b="1" spc="-10" dirty="0">
                          <a:solidFill>
                            <a:srgbClr val="FFFFFF"/>
                          </a:solidFill>
                          <a:latin typeface="Calibri"/>
                          <a:cs typeface="Calibri"/>
                        </a:rPr>
                        <a:t>indésirables </a:t>
                      </a:r>
                      <a:r>
                        <a:rPr sz="1800" b="1" spc="-5" dirty="0">
                          <a:solidFill>
                            <a:srgbClr val="FFFFFF"/>
                          </a:solidFill>
                          <a:latin typeface="Calibri"/>
                          <a:cs typeface="Calibri"/>
                        </a:rPr>
                        <a:t>non </a:t>
                      </a:r>
                      <a:r>
                        <a:rPr sz="1800" b="1" spc="-15" dirty="0">
                          <a:solidFill>
                            <a:srgbClr val="FFFFFF"/>
                          </a:solidFill>
                          <a:latin typeface="Calibri"/>
                          <a:cs typeface="Calibri"/>
                        </a:rPr>
                        <a:t>graves </a:t>
                      </a:r>
                      <a:r>
                        <a:rPr sz="1800" b="1" spc="-395" dirty="0">
                          <a:solidFill>
                            <a:srgbClr val="FFFFFF"/>
                          </a:solidFill>
                          <a:latin typeface="Calibri"/>
                          <a:cs typeface="Calibri"/>
                        </a:rPr>
                        <a:t> </a:t>
                      </a:r>
                      <a:r>
                        <a:rPr sz="1800" b="1" dirty="0" err="1">
                          <a:solidFill>
                            <a:srgbClr val="FFFFFF"/>
                          </a:solidFill>
                          <a:latin typeface="Calibri"/>
                          <a:cs typeface="Calibri"/>
                        </a:rPr>
                        <a:t>liés</a:t>
                      </a:r>
                      <a:r>
                        <a:rPr sz="1800" b="1" spc="-35" dirty="0">
                          <a:solidFill>
                            <a:srgbClr val="FFFFFF"/>
                          </a:solidFill>
                          <a:latin typeface="Calibri"/>
                          <a:cs typeface="Calibri"/>
                        </a:rPr>
                        <a:t> </a:t>
                      </a:r>
                      <a:r>
                        <a:rPr lang="fr-FR" sz="1800" b="1" spc="5" dirty="0">
                          <a:solidFill>
                            <a:srgbClr val="FFFFFF"/>
                          </a:solidFill>
                          <a:latin typeface="Calibri"/>
                          <a:cs typeface="Calibri"/>
                        </a:rPr>
                        <a:t>à</a:t>
                      </a:r>
                      <a:r>
                        <a:rPr lang="en-US" sz="1800" b="1" spc="5" baseline="0" dirty="0">
                          <a:solidFill>
                            <a:srgbClr val="FFFFFF"/>
                          </a:solidFill>
                          <a:latin typeface="Calibri"/>
                          <a:cs typeface="Calibri"/>
                        </a:rPr>
                        <a:t> la CPS </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hMerge="1">
                  <a:txBody>
                    <a:bodyPr/>
                    <a:lstStyle/>
                    <a:p>
                      <a:endParaRPr/>
                    </a:p>
                  </a:txBody>
                  <a:tcPr marL="0" marR="0" marT="0" marB="0"/>
                </a:tc>
                <a:tc gridSpan="4">
                  <a:txBody>
                    <a:bodyPr/>
                    <a:lstStyle/>
                    <a:p>
                      <a:pPr marL="90805" marR="110489">
                        <a:lnSpc>
                          <a:spcPct val="100000"/>
                        </a:lnSpc>
                        <a:spcBef>
                          <a:spcPts val="240"/>
                        </a:spcBef>
                      </a:pPr>
                      <a:r>
                        <a:rPr lang="fr-FR" sz="1800" b="1" spc="-20">
                          <a:solidFill>
                            <a:srgbClr val="FFFFFF"/>
                          </a:solidFill>
                          <a:latin typeface="Calibri"/>
                          <a:cs typeface="Calibri"/>
                        </a:rPr>
                        <a:t>Effets </a:t>
                      </a:r>
                      <a:r>
                        <a:rPr lang="fr-FR" sz="1800" b="1" spc="-10">
                          <a:solidFill>
                            <a:srgbClr val="FFFFFF"/>
                          </a:solidFill>
                          <a:latin typeface="Calibri"/>
                          <a:cs typeface="Calibri"/>
                        </a:rPr>
                        <a:t>indésirables </a:t>
                      </a:r>
                      <a:r>
                        <a:rPr lang="fr-FR" sz="1800" b="1" spc="-20">
                          <a:solidFill>
                            <a:srgbClr val="FFFFFF"/>
                          </a:solidFill>
                          <a:latin typeface="Calibri"/>
                          <a:cs typeface="Calibri"/>
                        </a:rPr>
                        <a:t>graves </a:t>
                      </a:r>
                      <a:r>
                        <a:rPr lang="fr-FR" sz="1800" b="1" spc="-395">
                          <a:solidFill>
                            <a:srgbClr val="FFFFFF"/>
                          </a:solidFill>
                          <a:latin typeface="Calibri"/>
                          <a:cs typeface="Calibri"/>
                        </a:rPr>
                        <a:t> </a:t>
                      </a:r>
                      <a:r>
                        <a:rPr lang="fr-FR" sz="1800" b="1">
                          <a:solidFill>
                            <a:srgbClr val="FFFFFF"/>
                          </a:solidFill>
                          <a:latin typeface="Calibri"/>
                          <a:cs typeface="Calibri"/>
                        </a:rPr>
                        <a:t>liés</a:t>
                      </a:r>
                      <a:r>
                        <a:rPr lang="fr-FR" sz="1800" b="1" spc="-35">
                          <a:solidFill>
                            <a:srgbClr val="FFFFFF"/>
                          </a:solidFill>
                          <a:latin typeface="Calibri"/>
                          <a:cs typeface="Calibri"/>
                        </a:rPr>
                        <a:t> </a:t>
                      </a:r>
                      <a:r>
                        <a:rPr lang="fr-FR" sz="1800" b="1" spc="5">
                          <a:solidFill>
                            <a:srgbClr val="FFFFFF"/>
                          </a:solidFill>
                          <a:latin typeface="Calibri"/>
                          <a:cs typeface="Calibri"/>
                        </a:rPr>
                        <a:t>dus</a:t>
                      </a:r>
                      <a:r>
                        <a:rPr lang="fr-FR" sz="1800" b="1" spc="5" baseline="0">
                          <a:solidFill>
                            <a:srgbClr val="FFFFFF"/>
                          </a:solidFill>
                          <a:latin typeface="Calibri"/>
                          <a:cs typeface="Calibri"/>
                        </a:rPr>
                        <a:t> à la CPS </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hMerge="1">
                  <a:txBody>
                    <a:bodyPr/>
                    <a:lstStyle/>
                    <a:p>
                      <a:pPr marL="90805" marR="262890">
                        <a:lnSpc>
                          <a:spcPct val="100000"/>
                        </a:lnSpc>
                        <a:spcBef>
                          <a:spcPts val="240"/>
                        </a:spcBef>
                      </a:pPr>
                      <a:r>
                        <a:rPr sz="1800" b="1" spc="-20" dirty="0">
                          <a:solidFill>
                            <a:srgbClr val="FFFFFF"/>
                          </a:solidFill>
                          <a:latin typeface="Calibri"/>
                          <a:cs typeface="Calibri"/>
                        </a:rPr>
                        <a:t>Effets </a:t>
                      </a:r>
                      <a:r>
                        <a:rPr sz="1800" b="1" spc="-10" dirty="0">
                          <a:solidFill>
                            <a:srgbClr val="FFFFFF"/>
                          </a:solidFill>
                          <a:latin typeface="Calibri"/>
                          <a:cs typeface="Calibri"/>
                        </a:rPr>
                        <a:t>indésirables </a:t>
                      </a:r>
                      <a:r>
                        <a:rPr sz="1800" b="1" spc="-20" dirty="0">
                          <a:solidFill>
                            <a:srgbClr val="FFFFFF"/>
                          </a:solidFill>
                          <a:latin typeface="Calibri"/>
                          <a:cs typeface="Calibri"/>
                        </a:rPr>
                        <a:t>graves </a:t>
                      </a:r>
                      <a:r>
                        <a:rPr sz="1800" b="1" spc="-395" dirty="0">
                          <a:solidFill>
                            <a:srgbClr val="FFFFFF"/>
                          </a:solidFill>
                          <a:latin typeface="Calibri"/>
                          <a:cs typeface="Calibri"/>
                        </a:rPr>
                        <a:t> </a:t>
                      </a:r>
                      <a:r>
                        <a:rPr sz="1800" b="1" dirty="0" err="1">
                          <a:solidFill>
                            <a:srgbClr val="FFFFFF"/>
                          </a:solidFill>
                          <a:latin typeface="Calibri"/>
                          <a:cs typeface="Calibri"/>
                        </a:rPr>
                        <a:t>liés</a:t>
                      </a:r>
                      <a:r>
                        <a:rPr sz="1800" b="1" spc="-35" dirty="0">
                          <a:solidFill>
                            <a:srgbClr val="FFFFFF"/>
                          </a:solidFill>
                          <a:latin typeface="Calibri"/>
                          <a:cs typeface="Calibri"/>
                        </a:rPr>
                        <a:t> </a:t>
                      </a:r>
                      <a:r>
                        <a:rPr lang="en-US" sz="1800" b="1" spc="5" dirty="0" err="1">
                          <a:solidFill>
                            <a:srgbClr val="FFFFFF"/>
                          </a:solidFill>
                          <a:latin typeface="Calibri"/>
                          <a:cs typeface="Calibri"/>
                        </a:rPr>
                        <a:t>dus</a:t>
                      </a:r>
                      <a:r>
                        <a:rPr lang="en-US" sz="1800" b="1" spc="5" baseline="0" dirty="0">
                          <a:solidFill>
                            <a:srgbClr val="FFFFFF"/>
                          </a:solidFill>
                          <a:latin typeface="Calibri"/>
                          <a:cs typeface="Calibri"/>
                        </a:rPr>
                        <a:t> à la CPS </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hMerge="1">
                  <a:txBody>
                    <a:bodyPr/>
                    <a:lstStyle/>
                    <a:p>
                      <a:endParaRPr lang="fr-FR"/>
                    </a:p>
                  </a:txBody>
                  <a:tcPr/>
                </a:tc>
                <a:tc hMerge="1">
                  <a:txBody>
                    <a:bodyPr/>
                    <a:lstStyle/>
                    <a:p>
                      <a:endParaRPr/>
                    </a:p>
                  </a:txBody>
                  <a:tcPr marL="0" marR="0" marT="0" marB="0"/>
                </a:tc>
                <a:tc rowSpan="2" gridSpan="2">
                  <a:txBody>
                    <a:bodyPr/>
                    <a:lstStyle/>
                    <a:p>
                      <a:pPr marL="90805" marR="262890">
                        <a:lnSpc>
                          <a:spcPct val="100000"/>
                        </a:lnSpc>
                        <a:spcBef>
                          <a:spcPts val="240"/>
                        </a:spcBef>
                      </a:pPr>
                      <a:r>
                        <a:rPr lang="fr-FR" sz="1800" b="1">
                          <a:solidFill>
                            <a:schemeClr val="bg1"/>
                          </a:solidFill>
                          <a:effectLst/>
                          <a:latin typeface="+mn-lt"/>
                          <a:ea typeface="+mn-ea"/>
                          <a:cs typeface="+mn-cs"/>
                        </a:rPr>
                        <a:t>Nombre d‘effets indésirables   dus à la CPS  enregistrés  dans l’application vigi-flow</a:t>
                      </a:r>
                      <a:endParaRPr sz="1800" dirty="0">
                        <a:latin typeface="Calibri"/>
                        <a:cs typeface="Calibri"/>
                      </a:endParaRPr>
                    </a:p>
                  </a:txBody>
                  <a:tcPr marL="0" marR="0" marT="3048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rowSpan="2" hMerge="1">
                  <a:txBody>
                    <a:bodyPr/>
                    <a:lstStyle/>
                    <a:p>
                      <a:r>
                        <a:rPr lang="fr-FR" sz="1800" b="1" dirty="0">
                          <a:solidFill>
                            <a:schemeClr val="bg1"/>
                          </a:solidFill>
                          <a:effectLst/>
                          <a:latin typeface="+mn-lt"/>
                          <a:ea typeface="+mn-ea"/>
                          <a:cs typeface="+mn-cs"/>
                        </a:rPr>
                        <a:t>Nombre d‘effets indésirables   dus à la CPS  enregistrés  dans l’application </a:t>
                      </a:r>
                      <a:r>
                        <a:rPr lang="fr-FR" sz="1800" b="1" dirty="0" err="1">
                          <a:solidFill>
                            <a:schemeClr val="bg1"/>
                          </a:solidFill>
                          <a:effectLst/>
                          <a:latin typeface="+mn-lt"/>
                          <a:ea typeface="+mn-ea"/>
                          <a:cs typeface="+mn-cs"/>
                        </a:rPr>
                        <a:t>vigi</a:t>
                      </a:r>
                      <a:r>
                        <a:rPr lang="fr-FR" sz="1800" b="1" dirty="0">
                          <a:solidFill>
                            <a:schemeClr val="bg1"/>
                          </a:solidFill>
                          <a:effectLst/>
                          <a:latin typeface="+mn-lt"/>
                          <a:ea typeface="+mn-ea"/>
                          <a:cs typeface="+mn-cs"/>
                        </a:rPr>
                        <a:t>-flow</a:t>
                      </a:r>
                      <a:endParaRPr lang="fr-FR" sz="1800" dirty="0">
                        <a:solidFill>
                          <a:schemeClr val="bg1"/>
                        </a:solidFill>
                        <a:effectLst/>
                        <a:latin typeface="+mn-lt"/>
                        <a:ea typeface="+mn-ea"/>
                        <a:cs typeface="+mn-cs"/>
                      </a:endParaRPr>
                    </a:p>
                  </a:txBody>
                  <a:tcPr marL="0" marR="0" marT="3048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rowSpan="2">
                  <a:txBody>
                    <a:bodyPr/>
                    <a:lstStyle/>
                    <a:p>
                      <a:pPr marL="91440" marR="287655">
                        <a:lnSpc>
                          <a:spcPct val="100000"/>
                        </a:lnSpc>
                        <a:spcBef>
                          <a:spcPts val="240"/>
                        </a:spcBef>
                      </a:pPr>
                      <a:r>
                        <a:rPr sz="1800" b="1" spc="-10" dirty="0">
                          <a:solidFill>
                            <a:srgbClr val="FFFFFF"/>
                          </a:solidFill>
                          <a:latin typeface="Calibri"/>
                          <a:cs typeface="Calibri"/>
                        </a:rPr>
                        <a:t>Nombre</a:t>
                      </a:r>
                      <a:r>
                        <a:rPr sz="1800" b="1" spc="-85" dirty="0">
                          <a:solidFill>
                            <a:srgbClr val="FFFFFF"/>
                          </a:solidFill>
                          <a:latin typeface="Calibri"/>
                          <a:cs typeface="Calibri"/>
                        </a:rPr>
                        <a:t> </a:t>
                      </a:r>
                      <a:r>
                        <a:rPr sz="1800" b="1" dirty="0">
                          <a:solidFill>
                            <a:srgbClr val="FFFFFF"/>
                          </a:solidFill>
                          <a:latin typeface="Calibri"/>
                          <a:cs typeface="Calibri"/>
                        </a:rPr>
                        <a:t>de </a:t>
                      </a:r>
                      <a:r>
                        <a:rPr sz="1800" b="1" spc="-395" dirty="0">
                          <a:solidFill>
                            <a:srgbClr val="FFFFFF"/>
                          </a:solidFill>
                          <a:latin typeface="Calibri"/>
                          <a:cs typeface="Calibri"/>
                        </a:rPr>
                        <a:t> </a:t>
                      </a:r>
                      <a:r>
                        <a:rPr sz="1800" b="1" spc="-10" dirty="0">
                          <a:solidFill>
                            <a:srgbClr val="FFFFFF"/>
                          </a:solidFill>
                          <a:latin typeface="Calibri"/>
                          <a:cs typeface="Calibri"/>
                        </a:rPr>
                        <a:t>personnes </a:t>
                      </a:r>
                      <a:r>
                        <a:rPr sz="1800" b="1" spc="-5" dirty="0">
                          <a:solidFill>
                            <a:srgbClr val="FFFFFF"/>
                          </a:solidFill>
                          <a:latin typeface="Calibri"/>
                          <a:cs typeface="Calibri"/>
                        </a:rPr>
                        <a:t> </a:t>
                      </a:r>
                      <a:r>
                        <a:rPr sz="1800" b="1" spc="-15" dirty="0" err="1">
                          <a:solidFill>
                            <a:srgbClr val="FFFFFF"/>
                          </a:solidFill>
                          <a:latin typeface="Calibri"/>
                          <a:cs typeface="Calibri"/>
                        </a:rPr>
                        <a:t>ayant</a:t>
                      </a:r>
                      <a:r>
                        <a:rPr sz="1800" b="1" spc="-15" dirty="0">
                          <a:solidFill>
                            <a:srgbClr val="FFFFFF"/>
                          </a:solidFill>
                          <a:latin typeface="Calibri"/>
                          <a:cs typeface="Calibri"/>
                        </a:rPr>
                        <a:t> </a:t>
                      </a:r>
                      <a:r>
                        <a:rPr sz="1800" b="1" spc="-10" dirty="0">
                          <a:solidFill>
                            <a:srgbClr val="FFFFFF"/>
                          </a:solidFill>
                          <a:latin typeface="Calibri"/>
                          <a:cs typeface="Calibri"/>
                        </a:rPr>
                        <a:t> </a:t>
                      </a:r>
                      <a:r>
                        <a:rPr sz="1800" b="1" spc="-10" dirty="0" err="1">
                          <a:solidFill>
                            <a:srgbClr val="FFFFFF"/>
                          </a:solidFill>
                          <a:latin typeface="Calibri"/>
                          <a:cs typeface="Calibri"/>
                        </a:rPr>
                        <a:t>récupéré</a:t>
                      </a:r>
                      <a:r>
                        <a:rPr lang="en-US" sz="1800" b="1" spc="-10" dirty="0">
                          <a:solidFill>
                            <a:srgbClr val="FFFFFF"/>
                          </a:solidFill>
                          <a:latin typeface="Calibri"/>
                          <a:cs typeface="Calibri"/>
                        </a:rPr>
                        <a:t> suite aux </a:t>
                      </a:r>
                      <a:r>
                        <a:rPr lang="en-US" sz="1800" b="1" spc="-10" dirty="0" err="1">
                          <a:solidFill>
                            <a:srgbClr val="FFFFFF"/>
                          </a:solidFill>
                          <a:latin typeface="Calibri"/>
                          <a:cs typeface="Calibri"/>
                        </a:rPr>
                        <a:t>constatations</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extLst>
                  <a:ext uri="{0D108BD9-81ED-4DB2-BD59-A6C34878D82A}">
                    <a16:rowId xmlns:a16="http://schemas.microsoft.com/office/drawing/2014/main" val="10000"/>
                  </a:ext>
                </a:extLst>
              </a:tr>
              <a:tr h="292474">
                <a:tc>
                  <a:txBody>
                    <a:bodyPr/>
                    <a:lstStyle/>
                    <a:p>
                      <a:pPr marL="90805">
                        <a:lnSpc>
                          <a:spcPct val="100000"/>
                        </a:lnSpc>
                        <a:spcBef>
                          <a:spcPts val="229"/>
                        </a:spcBef>
                      </a:pPr>
                      <a:r>
                        <a:rPr sz="2000" b="1" spc="-5" dirty="0">
                          <a:latin typeface="Calibri"/>
                          <a:cs typeface="Calibri"/>
                        </a:rPr>
                        <a:t>Description</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a:txBody>
                    <a:bodyPr/>
                    <a:lstStyle/>
                    <a:p>
                      <a:pPr marL="89535">
                        <a:lnSpc>
                          <a:spcPct val="100000"/>
                        </a:lnSpc>
                        <a:spcBef>
                          <a:spcPts val="229"/>
                        </a:spcBef>
                      </a:pPr>
                      <a:r>
                        <a:rPr sz="2000" b="1" spc="-5" dirty="0">
                          <a:latin typeface="Calibri"/>
                          <a:cs typeface="Calibri"/>
                        </a:rPr>
                        <a:t>Numéro</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gridSpan="2">
                  <a:txBody>
                    <a:bodyPr/>
                    <a:lstStyle/>
                    <a:p>
                      <a:pPr marL="89535">
                        <a:lnSpc>
                          <a:spcPct val="100000"/>
                        </a:lnSpc>
                        <a:spcBef>
                          <a:spcPts val="229"/>
                        </a:spcBef>
                      </a:pPr>
                      <a:r>
                        <a:rPr lang="fr-FR" sz="2000" b="1" spc="-5">
                          <a:latin typeface="Calibri"/>
                          <a:cs typeface="Calibri"/>
                        </a:rPr>
                        <a:t>Description</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hMerge="1">
                  <a:txBody>
                    <a:bodyPr/>
                    <a:lstStyle/>
                    <a:p>
                      <a:pPr marL="91440">
                        <a:lnSpc>
                          <a:spcPct val="100000"/>
                        </a:lnSpc>
                        <a:spcBef>
                          <a:spcPts val="229"/>
                        </a:spcBef>
                      </a:pPr>
                      <a:r>
                        <a:rPr sz="2000" b="1" spc="-5" dirty="0">
                          <a:latin typeface="Calibri"/>
                          <a:cs typeface="Calibri"/>
                        </a:rPr>
                        <a:t>Description</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gridSpan="2">
                  <a:txBody>
                    <a:bodyPr/>
                    <a:lstStyle/>
                    <a:p>
                      <a:pPr marL="89535">
                        <a:lnSpc>
                          <a:spcPct val="100000"/>
                        </a:lnSpc>
                        <a:spcBef>
                          <a:spcPts val="229"/>
                        </a:spcBef>
                      </a:pPr>
                      <a:r>
                        <a:rPr lang="fr-FR" sz="2000" b="1" spc="-10">
                          <a:latin typeface="Calibri"/>
                          <a:cs typeface="Calibri"/>
                        </a:rPr>
                        <a:t>Numéro</a:t>
                      </a:r>
                      <a:endParaRPr sz="2000">
                        <a:latin typeface="Calibri"/>
                        <a:cs typeface="Calibri"/>
                      </a:endParaRPr>
                    </a:p>
                  </a:txBody>
                  <a:tcPr marL="0" marR="0" marT="29209"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solidFill>
                      <a:srgbClr val="CFD8E8"/>
                    </a:solidFill>
                  </a:tcPr>
                </a:tc>
                <a:tc hMerge="1">
                  <a:txBody>
                    <a:bodyPr/>
                    <a:lstStyle/>
                    <a:p>
                      <a:pPr marL="92075">
                        <a:lnSpc>
                          <a:spcPct val="100000"/>
                        </a:lnSpc>
                        <a:spcBef>
                          <a:spcPts val="229"/>
                        </a:spcBef>
                      </a:pPr>
                      <a:r>
                        <a:rPr sz="2000" b="1" spc="-10" dirty="0">
                          <a:latin typeface="Calibri"/>
                          <a:cs typeface="Calibri"/>
                        </a:rPr>
                        <a:t>Numéro</a:t>
                      </a:r>
                      <a:endParaRPr sz="2000" dirty="0">
                        <a:latin typeface="Calibri"/>
                        <a:cs typeface="Calibri"/>
                      </a:endParaRPr>
                    </a:p>
                  </a:txBody>
                  <a:tcPr marL="0" marR="0" marT="29209"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solidFill>
                      <a:srgbClr val="CFD8E8"/>
                    </a:solidFill>
                  </a:tcPr>
                </a:tc>
                <a:tc gridSpan="2" vMerge="1">
                  <a:txBody>
                    <a:bodyPr/>
                    <a:lstStyle/>
                    <a:p>
                      <a:pPr marL="92075">
                        <a:lnSpc>
                          <a:spcPct val="100000"/>
                        </a:lnSpc>
                        <a:spcBef>
                          <a:spcPts val="229"/>
                        </a:spcBef>
                      </a:pPr>
                      <a:endParaRPr sz="2000" dirty="0">
                        <a:latin typeface="Calibri"/>
                        <a:cs typeface="Calibri"/>
                      </a:endParaRPr>
                    </a:p>
                  </a:txBody>
                  <a:tcPr marL="0" marR="0" marT="29209" marB="0">
                    <a:lnL w="38100" cap="flat" cmpd="sng" algn="ctr">
                      <a:solidFill>
                        <a:srgbClr val="FFFFFF"/>
                      </a:solidFill>
                      <a:prstDash val="solid"/>
                      <a:round/>
                      <a:headEnd type="none" w="med" len="med"/>
                      <a:tailEnd type="none" w="med" len="med"/>
                    </a:lnL>
                    <a:lnR w="381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8E8"/>
                    </a:solidFill>
                  </a:tcPr>
                </a:tc>
                <a:tc hMerge="1" vMerge="1">
                  <a:txBody>
                    <a:bodyPr/>
                    <a:lstStyle/>
                    <a:p>
                      <a:endParaRPr/>
                    </a:p>
                  </a:txBody>
                  <a:tcPr marL="0" marR="0" marT="30480" marB="0">
                    <a:lnL w="381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vMerge="1">
                  <a:txBody>
                    <a:bodyPr/>
                    <a:lstStyle/>
                    <a:p>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extLst>
                  <a:ext uri="{0D108BD9-81ED-4DB2-BD59-A6C34878D82A}">
                    <a16:rowId xmlns:a16="http://schemas.microsoft.com/office/drawing/2014/main" val="10001"/>
                  </a:ext>
                </a:extLst>
              </a:tr>
              <a:tr h="0">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146237">
                <a:tc gridSpan="9">
                  <a:txBody>
                    <a:bodyPr/>
                    <a:lstStyle/>
                    <a:p>
                      <a:pPr>
                        <a:lnSpc>
                          <a:spcPct val="100000"/>
                        </a:lnSpc>
                      </a:pPr>
                      <a:r>
                        <a:rPr lang="fr-FR" sz="2800" dirty="0">
                          <a:latin typeface="Times New Roman"/>
                          <a:cs typeface="Times New Roman"/>
                        </a:rPr>
                        <a:t>Données non renseignées par les agents administrateurs dans les  smartphones</a:t>
                      </a:r>
                      <a:endParaRPr sz="2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lang="fr-FR"/>
                    </a:p>
                  </a:txBody>
                  <a:tcPr/>
                </a:tc>
                <a:tc hMerge="1">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lang="fr-FR"/>
                    </a:p>
                  </a:txBody>
                  <a:tcPr/>
                </a:tc>
                <a:tc hMerge="1">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lang="fr-FR"/>
                    </a:p>
                  </a:txBody>
                  <a:tcPr/>
                </a:tc>
                <a:tc hMerge="1">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146237">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146237">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9557">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146237">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146237">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8"/>
                  </a:ext>
                </a:extLst>
              </a:tr>
              <a:tr h="146237">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9"/>
                  </a:ext>
                </a:extLst>
              </a:tr>
              <a:tr h="146237">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0"/>
                  </a:ext>
                </a:extLst>
              </a:tr>
              <a:tr h="146237">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pPr>
                        <a:lnSpc>
                          <a:spcPct val="100000"/>
                        </a:lnSpc>
                      </a:pPr>
                      <a:endParaRPr sz="180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1"/>
                  </a:ext>
                </a:extLst>
              </a:tr>
            </a:tbl>
          </a:graphicData>
        </a:graphic>
      </p:graphicFrame>
      <p:grpSp>
        <p:nvGrpSpPr>
          <p:cNvPr id="4" name="object 4"/>
          <p:cNvGrpSpPr/>
          <p:nvPr/>
        </p:nvGrpSpPr>
        <p:grpSpPr>
          <a:xfrm>
            <a:off x="963168" y="422148"/>
            <a:ext cx="8860790" cy="1056640"/>
            <a:chOff x="963168" y="422148"/>
            <a:chExt cx="8860790" cy="1056640"/>
          </a:xfrm>
        </p:grpSpPr>
        <p:sp>
          <p:nvSpPr>
            <p:cNvPr id="5" name="object 5"/>
            <p:cNvSpPr/>
            <p:nvPr/>
          </p:nvSpPr>
          <p:spPr>
            <a:xfrm>
              <a:off x="5469623" y="422147"/>
              <a:ext cx="4354195" cy="1056640"/>
            </a:xfrm>
            <a:custGeom>
              <a:avLst/>
              <a:gdLst/>
              <a:ahLst/>
              <a:cxnLst/>
              <a:rect l="l" t="t" r="r" b="b"/>
              <a:pathLst>
                <a:path w="4354195" h="1056640">
                  <a:moveTo>
                    <a:pt x="4354068" y="527304"/>
                  </a:moveTo>
                  <a:lnTo>
                    <a:pt x="4344924" y="518160"/>
                  </a:lnTo>
                  <a:lnTo>
                    <a:pt x="3857256" y="30480"/>
                  </a:lnTo>
                  <a:lnTo>
                    <a:pt x="3826776" y="0"/>
                  </a:lnTo>
                  <a:lnTo>
                    <a:pt x="3826776" y="141732"/>
                  </a:lnTo>
                  <a:lnTo>
                    <a:pt x="0" y="141732"/>
                  </a:lnTo>
                  <a:lnTo>
                    <a:pt x="0" y="912876"/>
                  </a:lnTo>
                  <a:lnTo>
                    <a:pt x="3826776" y="912876"/>
                  </a:lnTo>
                  <a:lnTo>
                    <a:pt x="3826776" y="1056132"/>
                  </a:lnTo>
                  <a:lnTo>
                    <a:pt x="3858679" y="1024128"/>
                  </a:lnTo>
                  <a:lnTo>
                    <a:pt x="4344962" y="536448"/>
                  </a:lnTo>
                  <a:lnTo>
                    <a:pt x="4354068" y="527304"/>
                  </a:lnTo>
                  <a:close/>
                </a:path>
              </a:pathLst>
            </a:custGeom>
            <a:solidFill>
              <a:srgbClr val="CFD8E8">
                <a:alpha val="89843"/>
              </a:srgbClr>
            </a:solidFill>
          </p:spPr>
          <p:txBody>
            <a:bodyPr wrap="square" lIns="0" tIns="0" rIns="0" bIns="0" rtlCol="0"/>
            <a:lstStyle/>
            <a:p>
              <a:endParaRPr/>
            </a:p>
          </p:txBody>
        </p:sp>
        <p:sp>
          <p:nvSpPr>
            <p:cNvPr id="6" name="object 6"/>
            <p:cNvSpPr/>
            <p:nvPr/>
          </p:nvSpPr>
          <p:spPr>
            <a:xfrm>
              <a:off x="975360" y="452627"/>
              <a:ext cx="4506595" cy="993775"/>
            </a:xfrm>
            <a:custGeom>
              <a:avLst/>
              <a:gdLst/>
              <a:ahLst/>
              <a:cxnLst/>
              <a:rect l="l" t="t" r="r" b="b"/>
              <a:pathLst>
                <a:path w="4506595" h="993775">
                  <a:moveTo>
                    <a:pt x="43403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40351" y="0"/>
                  </a:lnTo>
                  <a:lnTo>
                    <a:pt x="4384406" y="5954"/>
                  </a:lnTo>
                  <a:lnTo>
                    <a:pt x="4424059" y="22747"/>
                  </a:lnTo>
                  <a:lnTo>
                    <a:pt x="4457699" y="48768"/>
                  </a:lnTo>
                  <a:lnTo>
                    <a:pt x="4483720" y="82408"/>
                  </a:lnTo>
                  <a:lnTo>
                    <a:pt x="4500513" y="122061"/>
                  </a:lnTo>
                  <a:lnTo>
                    <a:pt x="4506467" y="166116"/>
                  </a:lnTo>
                  <a:lnTo>
                    <a:pt x="4506467" y="829055"/>
                  </a:lnTo>
                  <a:lnTo>
                    <a:pt x="4500513" y="872997"/>
                  </a:lnTo>
                  <a:lnTo>
                    <a:pt x="4483720" y="912367"/>
                  </a:lnTo>
                  <a:lnTo>
                    <a:pt x="4457699" y="945641"/>
                  </a:lnTo>
                  <a:lnTo>
                    <a:pt x="4424059" y="971295"/>
                  </a:lnTo>
                  <a:lnTo>
                    <a:pt x="4384406" y="987805"/>
                  </a:lnTo>
                  <a:lnTo>
                    <a:pt x="4340351" y="993647"/>
                  </a:lnTo>
                  <a:close/>
                </a:path>
              </a:pathLst>
            </a:custGeom>
            <a:solidFill>
              <a:srgbClr val="FFFFFF"/>
            </a:solidFill>
          </p:spPr>
          <p:txBody>
            <a:bodyPr wrap="square" lIns="0" tIns="0" rIns="0" bIns="0" rtlCol="0"/>
            <a:lstStyle/>
            <a:p>
              <a:endParaRPr/>
            </a:p>
          </p:txBody>
        </p:sp>
        <p:sp>
          <p:nvSpPr>
            <p:cNvPr id="7" name="object 7"/>
            <p:cNvSpPr/>
            <p:nvPr/>
          </p:nvSpPr>
          <p:spPr>
            <a:xfrm>
              <a:off x="963168" y="440436"/>
              <a:ext cx="4531360" cy="1019810"/>
            </a:xfrm>
            <a:custGeom>
              <a:avLst/>
              <a:gdLst/>
              <a:ahLst/>
              <a:cxnLst/>
              <a:rect l="l" t="t" r="r" b="b"/>
              <a:pathLst>
                <a:path w="4531360" h="1019810">
                  <a:moveTo>
                    <a:pt x="4354068"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370832" y="0"/>
                  </a:lnTo>
                  <a:lnTo>
                    <a:pt x="4421124" y="13715"/>
                  </a:lnTo>
                  <a:lnTo>
                    <a:pt x="4442460" y="24383"/>
                  </a:lnTo>
                  <a:lnTo>
                    <a:pt x="178307" y="24383"/>
                  </a:lnTo>
                  <a:lnTo>
                    <a:pt x="147828" y="27431"/>
                  </a:lnTo>
                  <a:lnTo>
                    <a:pt x="105156" y="42671"/>
                  </a:lnTo>
                  <a:lnTo>
                    <a:pt x="70104" y="70103"/>
                  </a:lnTo>
                  <a:lnTo>
                    <a:pt x="44196" y="105155"/>
                  </a:lnTo>
                  <a:lnTo>
                    <a:pt x="36576" y="117347"/>
                  </a:lnTo>
                  <a:lnTo>
                    <a:pt x="32004" y="132587"/>
                  </a:lnTo>
                  <a:lnTo>
                    <a:pt x="28956" y="146303"/>
                  </a:lnTo>
                  <a:lnTo>
                    <a:pt x="25908" y="161543"/>
                  </a:lnTo>
                  <a:lnTo>
                    <a:pt x="24384" y="178307"/>
                  </a:lnTo>
                  <a:lnTo>
                    <a:pt x="24384" y="839724"/>
                  </a:lnTo>
                  <a:lnTo>
                    <a:pt x="36576" y="899160"/>
                  </a:lnTo>
                  <a:lnTo>
                    <a:pt x="59436" y="937260"/>
                  </a:lnTo>
                  <a:lnTo>
                    <a:pt x="91440" y="967739"/>
                  </a:lnTo>
                  <a:lnTo>
                    <a:pt x="132588" y="987552"/>
                  </a:lnTo>
                  <a:lnTo>
                    <a:pt x="161543" y="993648"/>
                  </a:lnTo>
                  <a:lnTo>
                    <a:pt x="4443984" y="993648"/>
                  </a:lnTo>
                  <a:lnTo>
                    <a:pt x="4422648" y="1004316"/>
                  </a:lnTo>
                  <a:lnTo>
                    <a:pt x="4405884" y="1010412"/>
                  </a:lnTo>
                  <a:lnTo>
                    <a:pt x="4389120" y="1014983"/>
                  </a:lnTo>
                  <a:lnTo>
                    <a:pt x="4372356" y="1018032"/>
                  </a:lnTo>
                  <a:lnTo>
                    <a:pt x="4354068" y="1019556"/>
                  </a:lnTo>
                  <a:close/>
                </a:path>
                <a:path w="4531360" h="1019810">
                  <a:moveTo>
                    <a:pt x="4443984" y="993648"/>
                  </a:moveTo>
                  <a:lnTo>
                    <a:pt x="4367784" y="993648"/>
                  </a:lnTo>
                  <a:lnTo>
                    <a:pt x="4398264" y="987552"/>
                  </a:lnTo>
                  <a:lnTo>
                    <a:pt x="4425696" y="975360"/>
                  </a:lnTo>
                  <a:lnTo>
                    <a:pt x="4460748" y="949452"/>
                  </a:lnTo>
                  <a:lnTo>
                    <a:pt x="4486656" y="914400"/>
                  </a:lnTo>
                  <a:lnTo>
                    <a:pt x="4504944" y="856487"/>
                  </a:lnTo>
                  <a:lnTo>
                    <a:pt x="4506468" y="841247"/>
                  </a:lnTo>
                  <a:lnTo>
                    <a:pt x="4506468" y="178307"/>
                  </a:lnTo>
                  <a:lnTo>
                    <a:pt x="4498848" y="132587"/>
                  </a:lnTo>
                  <a:lnTo>
                    <a:pt x="4480560" y="92963"/>
                  </a:lnTo>
                  <a:lnTo>
                    <a:pt x="4439412" y="51815"/>
                  </a:lnTo>
                  <a:lnTo>
                    <a:pt x="4398264" y="32003"/>
                  </a:lnTo>
                  <a:lnTo>
                    <a:pt x="4352544" y="24383"/>
                  </a:lnTo>
                  <a:lnTo>
                    <a:pt x="4442460" y="24383"/>
                  </a:lnTo>
                  <a:lnTo>
                    <a:pt x="4479036" y="51815"/>
                  </a:lnTo>
                  <a:lnTo>
                    <a:pt x="4509516" y="92963"/>
                  </a:lnTo>
                  <a:lnTo>
                    <a:pt x="4527803" y="141731"/>
                  </a:lnTo>
                  <a:lnTo>
                    <a:pt x="4530852" y="160019"/>
                  </a:lnTo>
                  <a:lnTo>
                    <a:pt x="4530852" y="858012"/>
                  </a:lnTo>
                  <a:lnTo>
                    <a:pt x="4517136" y="909828"/>
                  </a:lnTo>
                  <a:lnTo>
                    <a:pt x="4491228" y="954024"/>
                  </a:lnTo>
                  <a:lnTo>
                    <a:pt x="4453128" y="989076"/>
                  </a:lnTo>
                  <a:lnTo>
                    <a:pt x="4443984" y="993648"/>
                  </a:lnTo>
                  <a:close/>
                </a:path>
              </a:pathLst>
            </a:custGeom>
            <a:solidFill>
              <a:srgbClr val="366091"/>
            </a:solidFill>
          </p:spPr>
          <p:txBody>
            <a:bodyPr wrap="square" lIns="0" tIns="0" rIns="0" bIns="0" rtlCol="0"/>
            <a:lstStyle/>
            <a:p>
              <a:endParaRPr/>
            </a:p>
          </p:txBody>
        </p:sp>
      </p:grpSp>
      <p:sp>
        <p:nvSpPr>
          <p:cNvPr id="8" name="object 8"/>
          <p:cNvSpPr txBox="1">
            <a:spLocks noGrp="1"/>
          </p:cNvSpPr>
          <p:nvPr>
            <p:ph type="title"/>
          </p:nvPr>
        </p:nvSpPr>
        <p:spPr>
          <a:xfrm>
            <a:off x="1086108" y="760020"/>
            <a:ext cx="2340610"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000000"/>
                </a:solidFill>
              </a:rPr>
              <a:t>Pharmacovigilance</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241300" y="178622"/>
            <a:ext cx="9012910" cy="783404"/>
            <a:chOff x="1205483" y="595883"/>
            <a:chExt cx="8333728" cy="781150"/>
          </a:xfrm>
        </p:grpSpPr>
        <p:sp>
          <p:nvSpPr>
            <p:cNvPr id="3" name="object 3"/>
            <p:cNvSpPr/>
            <p:nvPr/>
          </p:nvSpPr>
          <p:spPr>
            <a:xfrm>
              <a:off x="5099291" y="595883"/>
              <a:ext cx="4439920" cy="781149"/>
            </a:xfrm>
            <a:custGeom>
              <a:avLst/>
              <a:gdLst/>
              <a:ahLst/>
              <a:cxnLst/>
              <a:rect l="l" t="t" r="r" b="b"/>
              <a:pathLst>
                <a:path w="4439920" h="1054735">
                  <a:moveTo>
                    <a:pt x="4439412" y="527304"/>
                  </a:moveTo>
                  <a:lnTo>
                    <a:pt x="4430268" y="518160"/>
                  </a:lnTo>
                  <a:lnTo>
                    <a:pt x="3942588" y="30480"/>
                  </a:lnTo>
                  <a:lnTo>
                    <a:pt x="3912108" y="0"/>
                  </a:lnTo>
                  <a:lnTo>
                    <a:pt x="3912108" y="141732"/>
                  </a:lnTo>
                  <a:lnTo>
                    <a:pt x="0" y="141732"/>
                  </a:lnTo>
                  <a:lnTo>
                    <a:pt x="0" y="912876"/>
                  </a:lnTo>
                  <a:lnTo>
                    <a:pt x="3912108" y="912876"/>
                  </a:lnTo>
                  <a:lnTo>
                    <a:pt x="3912108" y="1054608"/>
                  </a:lnTo>
                  <a:lnTo>
                    <a:pt x="3942588" y="1024128"/>
                  </a:lnTo>
                  <a:lnTo>
                    <a:pt x="4430268" y="536448"/>
                  </a:lnTo>
                  <a:lnTo>
                    <a:pt x="4439412" y="527304"/>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217675" y="626364"/>
              <a:ext cx="3895725" cy="655643"/>
            </a:xfrm>
            <a:custGeom>
              <a:avLst/>
              <a:gdLst/>
              <a:ahLst/>
              <a:cxnLst/>
              <a:rect l="l" t="t" r="r" b="b"/>
              <a:pathLst>
                <a:path w="3895725" h="993775">
                  <a:moveTo>
                    <a:pt x="3729227" y="993648"/>
                  </a:moveTo>
                  <a:lnTo>
                    <a:pt x="166116" y="993648"/>
                  </a:lnTo>
                  <a:lnTo>
                    <a:pt x="122061" y="987693"/>
                  </a:lnTo>
                  <a:lnTo>
                    <a:pt x="82408" y="970900"/>
                  </a:lnTo>
                  <a:lnTo>
                    <a:pt x="48768" y="944880"/>
                  </a:lnTo>
                  <a:lnTo>
                    <a:pt x="22747" y="911239"/>
                  </a:lnTo>
                  <a:lnTo>
                    <a:pt x="5954" y="871586"/>
                  </a:lnTo>
                  <a:lnTo>
                    <a:pt x="0" y="827531"/>
                  </a:lnTo>
                  <a:lnTo>
                    <a:pt x="0" y="164592"/>
                  </a:lnTo>
                  <a:lnTo>
                    <a:pt x="5954" y="120650"/>
                  </a:lnTo>
                  <a:lnTo>
                    <a:pt x="22747" y="81280"/>
                  </a:lnTo>
                  <a:lnTo>
                    <a:pt x="48768" y="48006"/>
                  </a:lnTo>
                  <a:lnTo>
                    <a:pt x="82408" y="22352"/>
                  </a:lnTo>
                  <a:lnTo>
                    <a:pt x="122061" y="5842"/>
                  </a:lnTo>
                  <a:lnTo>
                    <a:pt x="166116" y="0"/>
                  </a:lnTo>
                  <a:lnTo>
                    <a:pt x="3729227" y="0"/>
                  </a:lnTo>
                  <a:lnTo>
                    <a:pt x="3773282" y="5842"/>
                  </a:lnTo>
                  <a:lnTo>
                    <a:pt x="3812935" y="22352"/>
                  </a:lnTo>
                  <a:lnTo>
                    <a:pt x="3846575" y="48006"/>
                  </a:lnTo>
                  <a:lnTo>
                    <a:pt x="3872596" y="81280"/>
                  </a:lnTo>
                  <a:lnTo>
                    <a:pt x="3889389" y="120650"/>
                  </a:lnTo>
                  <a:lnTo>
                    <a:pt x="3895343" y="164592"/>
                  </a:lnTo>
                  <a:lnTo>
                    <a:pt x="3895343" y="827531"/>
                  </a:lnTo>
                  <a:lnTo>
                    <a:pt x="3889389" y="871586"/>
                  </a:lnTo>
                  <a:lnTo>
                    <a:pt x="3872596" y="911239"/>
                  </a:lnTo>
                  <a:lnTo>
                    <a:pt x="3846575" y="944880"/>
                  </a:lnTo>
                  <a:lnTo>
                    <a:pt x="3812935" y="970900"/>
                  </a:lnTo>
                  <a:lnTo>
                    <a:pt x="3773282" y="987693"/>
                  </a:lnTo>
                  <a:lnTo>
                    <a:pt x="3729227" y="993648"/>
                  </a:lnTo>
                  <a:close/>
                </a:path>
              </a:pathLst>
            </a:custGeom>
            <a:solidFill>
              <a:srgbClr val="FFFFFF"/>
            </a:solidFill>
          </p:spPr>
          <p:txBody>
            <a:bodyPr wrap="square" lIns="0" tIns="0" rIns="0" bIns="0" rtlCol="0"/>
            <a:lstStyle/>
            <a:p>
              <a:endParaRPr/>
            </a:p>
          </p:txBody>
        </p:sp>
        <p:sp>
          <p:nvSpPr>
            <p:cNvPr id="5" name="object 5"/>
            <p:cNvSpPr/>
            <p:nvPr/>
          </p:nvSpPr>
          <p:spPr>
            <a:xfrm>
              <a:off x="1205483" y="612648"/>
              <a:ext cx="3919854" cy="764385"/>
            </a:xfrm>
            <a:custGeom>
              <a:avLst/>
              <a:gdLst/>
              <a:ahLst/>
              <a:cxnLst/>
              <a:rect l="l" t="t" r="r" b="b"/>
              <a:pathLst>
                <a:path w="3919854" h="1019810">
                  <a:moveTo>
                    <a:pt x="3759708" y="1019556"/>
                  </a:moveTo>
                  <a:lnTo>
                    <a:pt x="161543" y="1019556"/>
                  </a:lnTo>
                  <a:lnTo>
                    <a:pt x="143256" y="1016508"/>
                  </a:lnTo>
                  <a:lnTo>
                    <a:pt x="79248" y="990600"/>
                  </a:lnTo>
                  <a:lnTo>
                    <a:pt x="41148" y="955547"/>
                  </a:lnTo>
                  <a:lnTo>
                    <a:pt x="13716" y="911352"/>
                  </a:lnTo>
                  <a:lnTo>
                    <a:pt x="1270" y="858012"/>
                  </a:lnTo>
                  <a:lnTo>
                    <a:pt x="0" y="842772"/>
                  </a:lnTo>
                  <a:lnTo>
                    <a:pt x="0" y="178307"/>
                  </a:lnTo>
                  <a:lnTo>
                    <a:pt x="1524" y="161543"/>
                  </a:lnTo>
                  <a:lnTo>
                    <a:pt x="3048" y="143255"/>
                  </a:lnTo>
                  <a:lnTo>
                    <a:pt x="21336" y="94487"/>
                  </a:lnTo>
                  <a:lnTo>
                    <a:pt x="64008" y="41147"/>
                  </a:lnTo>
                  <a:lnTo>
                    <a:pt x="108204" y="15239"/>
                  </a:lnTo>
                  <a:lnTo>
                    <a:pt x="160019" y="1524"/>
                  </a:lnTo>
                  <a:lnTo>
                    <a:pt x="178307" y="0"/>
                  </a:lnTo>
                  <a:lnTo>
                    <a:pt x="3741419" y="0"/>
                  </a:lnTo>
                  <a:lnTo>
                    <a:pt x="3793236" y="7619"/>
                  </a:lnTo>
                  <a:lnTo>
                    <a:pt x="3832860" y="25907"/>
                  </a:lnTo>
                  <a:lnTo>
                    <a:pt x="163068" y="25907"/>
                  </a:lnTo>
                  <a:lnTo>
                    <a:pt x="147828" y="28955"/>
                  </a:lnTo>
                  <a:lnTo>
                    <a:pt x="106680" y="44195"/>
                  </a:lnTo>
                  <a:lnTo>
                    <a:pt x="82296" y="60959"/>
                  </a:lnTo>
                  <a:lnTo>
                    <a:pt x="70104" y="70103"/>
                  </a:lnTo>
                  <a:lnTo>
                    <a:pt x="44196" y="105155"/>
                  </a:lnTo>
                  <a:lnTo>
                    <a:pt x="25908" y="163067"/>
                  </a:lnTo>
                  <a:lnTo>
                    <a:pt x="25908" y="856487"/>
                  </a:lnTo>
                  <a:lnTo>
                    <a:pt x="36576" y="900683"/>
                  </a:lnTo>
                  <a:lnTo>
                    <a:pt x="59436" y="938783"/>
                  </a:lnTo>
                  <a:lnTo>
                    <a:pt x="92964" y="967739"/>
                  </a:lnTo>
                  <a:lnTo>
                    <a:pt x="146304" y="992124"/>
                  </a:lnTo>
                  <a:lnTo>
                    <a:pt x="178307" y="995172"/>
                  </a:lnTo>
                  <a:lnTo>
                    <a:pt x="3831844" y="995172"/>
                  </a:lnTo>
                  <a:lnTo>
                    <a:pt x="3826764" y="998220"/>
                  </a:lnTo>
                  <a:lnTo>
                    <a:pt x="3811524" y="1005839"/>
                  </a:lnTo>
                  <a:lnTo>
                    <a:pt x="3794760" y="1011935"/>
                  </a:lnTo>
                  <a:lnTo>
                    <a:pt x="3777996" y="1016508"/>
                  </a:lnTo>
                  <a:lnTo>
                    <a:pt x="3759708" y="1019556"/>
                  </a:lnTo>
                  <a:close/>
                </a:path>
                <a:path w="3919854" h="1019810">
                  <a:moveTo>
                    <a:pt x="3831844" y="995172"/>
                  </a:moveTo>
                  <a:lnTo>
                    <a:pt x="3739896" y="995172"/>
                  </a:lnTo>
                  <a:lnTo>
                    <a:pt x="3771900" y="992124"/>
                  </a:lnTo>
                  <a:lnTo>
                    <a:pt x="3785616" y="987552"/>
                  </a:lnTo>
                  <a:lnTo>
                    <a:pt x="3800856" y="982980"/>
                  </a:lnTo>
                  <a:lnTo>
                    <a:pt x="3813048" y="976883"/>
                  </a:lnTo>
                  <a:lnTo>
                    <a:pt x="3826764" y="969264"/>
                  </a:lnTo>
                  <a:lnTo>
                    <a:pt x="3837432" y="960120"/>
                  </a:lnTo>
                  <a:lnTo>
                    <a:pt x="3849624" y="950976"/>
                  </a:lnTo>
                  <a:lnTo>
                    <a:pt x="3858768" y="938783"/>
                  </a:lnTo>
                  <a:lnTo>
                    <a:pt x="3867911" y="928116"/>
                  </a:lnTo>
                  <a:lnTo>
                    <a:pt x="3875532" y="915924"/>
                  </a:lnTo>
                  <a:lnTo>
                    <a:pt x="3887724" y="888491"/>
                  </a:lnTo>
                  <a:lnTo>
                    <a:pt x="3893820" y="858012"/>
                  </a:lnTo>
                  <a:lnTo>
                    <a:pt x="3893820" y="164591"/>
                  </a:lnTo>
                  <a:lnTo>
                    <a:pt x="3883152" y="120395"/>
                  </a:lnTo>
                  <a:lnTo>
                    <a:pt x="3860292" y="82295"/>
                  </a:lnTo>
                  <a:lnTo>
                    <a:pt x="3826764" y="51815"/>
                  </a:lnTo>
                  <a:lnTo>
                    <a:pt x="3773424" y="28955"/>
                  </a:lnTo>
                  <a:lnTo>
                    <a:pt x="3741419" y="25907"/>
                  </a:lnTo>
                  <a:lnTo>
                    <a:pt x="3832860" y="25907"/>
                  </a:lnTo>
                  <a:lnTo>
                    <a:pt x="3866388" y="51815"/>
                  </a:lnTo>
                  <a:lnTo>
                    <a:pt x="3898392" y="92963"/>
                  </a:lnTo>
                  <a:lnTo>
                    <a:pt x="3916680" y="141731"/>
                  </a:lnTo>
                  <a:lnTo>
                    <a:pt x="3919728" y="178307"/>
                  </a:lnTo>
                  <a:lnTo>
                    <a:pt x="3919728" y="841247"/>
                  </a:lnTo>
                  <a:lnTo>
                    <a:pt x="3912108" y="894587"/>
                  </a:lnTo>
                  <a:lnTo>
                    <a:pt x="3889248" y="940308"/>
                  </a:lnTo>
                  <a:lnTo>
                    <a:pt x="3855720" y="978408"/>
                  </a:lnTo>
                  <a:lnTo>
                    <a:pt x="3842003" y="989076"/>
                  </a:lnTo>
                  <a:lnTo>
                    <a:pt x="3831844" y="995172"/>
                  </a:lnTo>
                  <a:close/>
                </a:path>
              </a:pathLst>
            </a:custGeom>
            <a:solidFill>
              <a:srgbClr val="366091"/>
            </a:solidFill>
          </p:spPr>
          <p:txBody>
            <a:bodyPr wrap="square" lIns="0" tIns="0" rIns="0" bIns="0" rtlCol="0"/>
            <a:lstStyle/>
            <a:p>
              <a:endParaRPr/>
            </a:p>
          </p:txBody>
        </p:sp>
      </p:grpSp>
      <p:sp>
        <p:nvSpPr>
          <p:cNvPr id="6" name="object 6"/>
          <p:cNvSpPr txBox="1">
            <a:spLocks noGrp="1"/>
          </p:cNvSpPr>
          <p:nvPr>
            <p:ph type="title"/>
          </p:nvPr>
        </p:nvSpPr>
        <p:spPr>
          <a:xfrm>
            <a:off x="317501" y="282207"/>
            <a:ext cx="4462082" cy="584519"/>
          </a:xfrm>
          <a:prstGeom prst="rect">
            <a:avLst/>
          </a:prstGeom>
        </p:spPr>
        <p:txBody>
          <a:bodyPr vert="horz" wrap="square" lIns="0" tIns="54610" rIns="0" bIns="0" rtlCol="0">
            <a:spAutoFit/>
          </a:bodyPr>
          <a:lstStyle/>
          <a:p>
            <a:pPr marL="12700" marR="5080">
              <a:lnSpc>
                <a:spcPct val="86300"/>
              </a:lnSpc>
              <a:spcBef>
                <a:spcPts val="430"/>
              </a:spcBef>
            </a:pPr>
            <a:r>
              <a:rPr lang="fr-F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Principaux succès relevés suite à  la  planification et à l‘exécution de la CPS</a:t>
            </a:r>
            <a:endParaRPr lang="fr-FR" sz="2000" dirty="0">
              <a:solidFill>
                <a:schemeClr val="tx1"/>
              </a:solidFill>
            </a:endParaRPr>
          </a:p>
        </p:txBody>
      </p:sp>
      <p:sp>
        <p:nvSpPr>
          <p:cNvPr id="8" name="object 8"/>
          <p:cNvSpPr/>
          <p:nvPr/>
        </p:nvSpPr>
        <p:spPr>
          <a:xfrm>
            <a:off x="6098220" y="985861"/>
            <a:ext cx="4278833" cy="516890"/>
          </a:xfrm>
          <a:custGeom>
            <a:avLst/>
            <a:gdLst/>
            <a:ahLst/>
            <a:cxnLst/>
            <a:rect l="l" t="t" r="r" b="b"/>
            <a:pathLst>
              <a:path w="4067809" h="516889">
                <a:moveTo>
                  <a:pt x="4061460" y="516636"/>
                </a:moveTo>
                <a:lnTo>
                  <a:pt x="6096" y="516636"/>
                </a:lnTo>
                <a:lnTo>
                  <a:pt x="0" y="510540"/>
                </a:lnTo>
                <a:lnTo>
                  <a:pt x="0" y="6096"/>
                </a:lnTo>
                <a:lnTo>
                  <a:pt x="6096" y="0"/>
                </a:lnTo>
                <a:lnTo>
                  <a:pt x="4061460" y="0"/>
                </a:lnTo>
                <a:lnTo>
                  <a:pt x="4067556" y="6096"/>
                </a:lnTo>
                <a:lnTo>
                  <a:pt x="4067556" y="12192"/>
                </a:lnTo>
                <a:lnTo>
                  <a:pt x="25908" y="12192"/>
                </a:lnTo>
                <a:lnTo>
                  <a:pt x="12192" y="25908"/>
                </a:lnTo>
                <a:lnTo>
                  <a:pt x="25908" y="25908"/>
                </a:lnTo>
                <a:lnTo>
                  <a:pt x="25908" y="490728"/>
                </a:lnTo>
                <a:lnTo>
                  <a:pt x="12192" y="490728"/>
                </a:lnTo>
                <a:lnTo>
                  <a:pt x="25908" y="502920"/>
                </a:lnTo>
                <a:lnTo>
                  <a:pt x="4067556" y="502920"/>
                </a:lnTo>
                <a:lnTo>
                  <a:pt x="4067556" y="510540"/>
                </a:lnTo>
                <a:lnTo>
                  <a:pt x="4061460" y="516636"/>
                </a:lnTo>
                <a:close/>
              </a:path>
              <a:path w="4067809" h="516889">
                <a:moveTo>
                  <a:pt x="25908" y="25908"/>
                </a:moveTo>
                <a:lnTo>
                  <a:pt x="12192" y="25908"/>
                </a:lnTo>
                <a:lnTo>
                  <a:pt x="25908" y="12192"/>
                </a:lnTo>
                <a:lnTo>
                  <a:pt x="25908" y="25908"/>
                </a:lnTo>
                <a:close/>
              </a:path>
              <a:path w="4067809" h="516889">
                <a:moveTo>
                  <a:pt x="4041648" y="25908"/>
                </a:moveTo>
                <a:lnTo>
                  <a:pt x="25908" y="25908"/>
                </a:lnTo>
                <a:lnTo>
                  <a:pt x="25908" y="12192"/>
                </a:lnTo>
                <a:lnTo>
                  <a:pt x="4041648" y="12192"/>
                </a:lnTo>
                <a:lnTo>
                  <a:pt x="4041648" y="25908"/>
                </a:lnTo>
                <a:close/>
              </a:path>
              <a:path w="4067809" h="516889">
                <a:moveTo>
                  <a:pt x="4041648" y="502920"/>
                </a:moveTo>
                <a:lnTo>
                  <a:pt x="4041648" y="12192"/>
                </a:lnTo>
                <a:lnTo>
                  <a:pt x="4053840" y="25908"/>
                </a:lnTo>
                <a:lnTo>
                  <a:pt x="4067556" y="25908"/>
                </a:lnTo>
                <a:lnTo>
                  <a:pt x="4067556" y="490728"/>
                </a:lnTo>
                <a:lnTo>
                  <a:pt x="4053840" y="490728"/>
                </a:lnTo>
                <a:lnTo>
                  <a:pt x="4041648" y="502920"/>
                </a:lnTo>
                <a:close/>
              </a:path>
              <a:path w="4067809" h="516889">
                <a:moveTo>
                  <a:pt x="4067556" y="25908"/>
                </a:moveTo>
                <a:lnTo>
                  <a:pt x="4053840" y="25908"/>
                </a:lnTo>
                <a:lnTo>
                  <a:pt x="4041648" y="12192"/>
                </a:lnTo>
                <a:lnTo>
                  <a:pt x="4067556" y="12192"/>
                </a:lnTo>
                <a:lnTo>
                  <a:pt x="4067556" y="25908"/>
                </a:lnTo>
                <a:close/>
              </a:path>
              <a:path w="4067809" h="516889">
                <a:moveTo>
                  <a:pt x="25908" y="502920"/>
                </a:moveTo>
                <a:lnTo>
                  <a:pt x="12192" y="490728"/>
                </a:lnTo>
                <a:lnTo>
                  <a:pt x="25908" y="490728"/>
                </a:lnTo>
                <a:lnTo>
                  <a:pt x="25908" y="502920"/>
                </a:lnTo>
                <a:close/>
              </a:path>
              <a:path w="4067809" h="516889">
                <a:moveTo>
                  <a:pt x="4041648" y="502920"/>
                </a:moveTo>
                <a:lnTo>
                  <a:pt x="25908" y="502920"/>
                </a:lnTo>
                <a:lnTo>
                  <a:pt x="25908" y="490728"/>
                </a:lnTo>
                <a:lnTo>
                  <a:pt x="4041648" y="490728"/>
                </a:lnTo>
                <a:lnTo>
                  <a:pt x="4041648" y="502920"/>
                </a:lnTo>
                <a:close/>
              </a:path>
              <a:path w="4067809" h="516889">
                <a:moveTo>
                  <a:pt x="4067556" y="502920"/>
                </a:moveTo>
                <a:lnTo>
                  <a:pt x="4041648" y="502920"/>
                </a:lnTo>
                <a:lnTo>
                  <a:pt x="4053840" y="490728"/>
                </a:lnTo>
                <a:lnTo>
                  <a:pt x="4067556" y="490728"/>
                </a:lnTo>
                <a:lnTo>
                  <a:pt x="4067556" y="502920"/>
                </a:lnTo>
                <a:close/>
              </a:path>
            </a:pathLst>
          </a:custGeom>
          <a:solidFill>
            <a:srgbClr val="366091"/>
          </a:solidFill>
        </p:spPr>
        <p:txBody>
          <a:bodyPr wrap="square" lIns="0" tIns="0" rIns="0" bIns="0" rtlCol="0"/>
          <a:lstStyle/>
          <a:p>
            <a:endParaRPr/>
          </a:p>
        </p:txBody>
      </p:sp>
      <p:sp>
        <p:nvSpPr>
          <p:cNvPr id="9" name="object 9"/>
          <p:cNvSpPr txBox="1"/>
          <p:nvPr/>
        </p:nvSpPr>
        <p:spPr>
          <a:xfrm>
            <a:off x="6853327" y="1077252"/>
            <a:ext cx="2446987" cy="296043"/>
          </a:xfrm>
          <a:prstGeom prst="rect">
            <a:avLst/>
          </a:prstGeom>
        </p:spPr>
        <p:txBody>
          <a:bodyPr vert="horz" wrap="square" lIns="0" tIns="12700" rIns="0" bIns="0" rtlCol="0">
            <a:spAutoFit/>
          </a:bodyPr>
          <a:lstStyle/>
          <a:p>
            <a:pPr>
              <a:lnSpc>
                <a:spcPct val="107000"/>
              </a:lnSpc>
              <a:spcAft>
                <a:spcPts val="8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Perspectives à venir</a:t>
            </a:r>
          </a:p>
        </p:txBody>
      </p:sp>
      <p:sp>
        <p:nvSpPr>
          <p:cNvPr id="11" name="object 11"/>
          <p:cNvSpPr/>
          <p:nvPr/>
        </p:nvSpPr>
        <p:spPr>
          <a:xfrm>
            <a:off x="241300" y="1023225"/>
            <a:ext cx="5819897" cy="516890"/>
          </a:xfrm>
          <a:custGeom>
            <a:avLst/>
            <a:gdLst/>
            <a:ahLst/>
            <a:cxnLst/>
            <a:rect l="l" t="t" r="r" b="b"/>
            <a:pathLst>
              <a:path w="4066540" h="516889">
                <a:moveTo>
                  <a:pt x="4059936" y="516636"/>
                </a:moveTo>
                <a:lnTo>
                  <a:pt x="6096" y="516636"/>
                </a:lnTo>
                <a:lnTo>
                  <a:pt x="0" y="510540"/>
                </a:lnTo>
                <a:lnTo>
                  <a:pt x="0" y="6096"/>
                </a:lnTo>
                <a:lnTo>
                  <a:pt x="6096" y="0"/>
                </a:lnTo>
                <a:lnTo>
                  <a:pt x="4059936" y="0"/>
                </a:lnTo>
                <a:lnTo>
                  <a:pt x="4066032" y="6096"/>
                </a:lnTo>
                <a:lnTo>
                  <a:pt x="4066032" y="12192"/>
                </a:lnTo>
                <a:lnTo>
                  <a:pt x="25908" y="12192"/>
                </a:lnTo>
                <a:lnTo>
                  <a:pt x="12192" y="25908"/>
                </a:lnTo>
                <a:lnTo>
                  <a:pt x="25908" y="25908"/>
                </a:lnTo>
                <a:lnTo>
                  <a:pt x="25908" y="490728"/>
                </a:lnTo>
                <a:lnTo>
                  <a:pt x="12192" y="490728"/>
                </a:lnTo>
                <a:lnTo>
                  <a:pt x="25908" y="502920"/>
                </a:lnTo>
                <a:lnTo>
                  <a:pt x="4066032" y="502920"/>
                </a:lnTo>
                <a:lnTo>
                  <a:pt x="4066032" y="510540"/>
                </a:lnTo>
                <a:lnTo>
                  <a:pt x="4059936" y="516636"/>
                </a:lnTo>
                <a:close/>
              </a:path>
              <a:path w="4066540" h="516889">
                <a:moveTo>
                  <a:pt x="25908" y="25908"/>
                </a:moveTo>
                <a:lnTo>
                  <a:pt x="12192" y="25908"/>
                </a:lnTo>
                <a:lnTo>
                  <a:pt x="25908" y="12192"/>
                </a:lnTo>
                <a:lnTo>
                  <a:pt x="25908" y="25908"/>
                </a:lnTo>
                <a:close/>
              </a:path>
              <a:path w="4066540" h="516889">
                <a:moveTo>
                  <a:pt x="4040124" y="25908"/>
                </a:moveTo>
                <a:lnTo>
                  <a:pt x="25908" y="25908"/>
                </a:lnTo>
                <a:lnTo>
                  <a:pt x="25908" y="12192"/>
                </a:lnTo>
                <a:lnTo>
                  <a:pt x="4040124" y="12192"/>
                </a:lnTo>
                <a:lnTo>
                  <a:pt x="4040124" y="25908"/>
                </a:lnTo>
                <a:close/>
              </a:path>
              <a:path w="4066540" h="516889">
                <a:moveTo>
                  <a:pt x="4040124" y="502920"/>
                </a:moveTo>
                <a:lnTo>
                  <a:pt x="4040124" y="12192"/>
                </a:lnTo>
                <a:lnTo>
                  <a:pt x="4053840" y="25908"/>
                </a:lnTo>
                <a:lnTo>
                  <a:pt x="4066032" y="25908"/>
                </a:lnTo>
                <a:lnTo>
                  <a:pt x="4066032" y="490728"/>
                </a:lnTo>
                <a:lnTo>
                  <a:pt x="4053840" y="490728"/>
                </a:lnTo>
                <a:lnTo>
                  <a:pt x="4040124" y="502920"/>
                </a:lnTo>
                <a:close/>
              </a:path>
              <a:path w="4066540" h="516889">
                <a:moveTo>
                  <a:pt x="4066032" y="25908"/>
                </a:moveTo>
                <a:lnTo>
                  <a:pt x="4053840" y="25908"/>
                </a:lnTo>
                <a:lnTo>
                  <a:pt x="4040124" y="12192"/>
                </a:lnTo>
                <a:lnTo>
                  <a:pt x="4066032" y="12192"/>
                </a:lnTo>
                <a:lnTo>
                  <a:pt x="4066032" y="25908"/>
                </a:lnTo>
                <a:close/>
              </a:path>
              <a:path w="4066540" h="516889">
                <a:moveTo>
                  <a:pt x="25908" y="502920"/>
                </a:moveTo>
                <a:lnTo>
                  <a:pt x="12192" y="490728"/>
                </a:lnTo>
                <a:lnTo>
                  <a:pt x="25908" y="490728"/>
                </a:lnTo>
                <a:lnTo>
                  <a:pt x="25908" y="502920"/>
                </a:lnTo>
                <a:close/>
              </a:path>
              <a:path w="4066540" h="516889">
                <a:moveTo>
                  <a:pt x="4040124" y="502920"/>
                </a:moveTo>
                <a:lnTo>
                  <a:pt x="25908" y="502920"/>
                </a:lnTo>
                <a:lnTo>
                  <a:pt x="25908" y="490728"/>
                </a:lnTo>
                <a:lnTo>
                  <a:pt x="4040124" y="490728"/>
                </a:lnTo>
                <a:lnTo>
                  <a:pt x="4040124" y="502920"/>
                </a:lnTo>
                <a:close/>
              </a:path>
              <a:path w="4066540" h="516889">
                <a:moveTo>
                  <a:pt x="4066032" y="502920"/>
                </a:moveTo>
                <a:lnTo>
                  <a:pt x="4040124" y="502920"/>
                </a:lnTo>
                <a:lnTo>
                  <a:pt x="4053840" y="490728"/>
                </a:lnTo>
                <a:lnTo>
                  <a:pt x="4066032" y="490728"/>
                </a:lnTo>
                <a:lnTo>
                  <a:pt x="4066032" y="502920"/>
                </a:lnTo>
                <a:close/>
              </a:path>
            </a:pathLst>
          </a:custGeom>
          <a:solidFill>
            <a:srgbClr val="366091"/>
          </a:solidFill>
        </p:spPr>
        <p:txBody>
          <a:bodyPr wrap="square" lIns="0" tIns="0" rIns="0" bIns="0" rtlCol="0"/>
          <a:lstStyle/>
          <a:p>
            <a:endParaRPr/>
          </a:p>
        </p:txBody>
      </p:sp>
      <p:sp>
        <p:nvSpPr>
          <p:cNvPr id="12" name="object 12"/>
          <p:cNvSpPr txBox="1"/>
          <p:nvPr/>
        </p:nvSpPr>
        <p:spPr>
          <a:xfrm>
            <a:off x="2360957" y="1094446"/>
            <a:ext cx="8248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S</a:t>
            </a:r>
            <a:r>
              <a:rPr sz="1800" b="1" spc="-5" dirty="0">
                <a:latin typeface="Arial"/>
                <a:cs typeface="Arial"/>
              </a:rPr>
              <a:t>u</a:t>
            </a:r>
            <a:r>
              <a:rPr sz="1800" b="1" spc="-15" dirty="0">
                <a:latin typeface="Arial"/>
                <a:cs typeface="Arial"/>
              </a:rPr>
              <a:t>c</a:t>
            </a:r>
            <a:r>
              <a:rPr sz="1800" b="1" spc="5" dirty="0">
                <a:latin typeface="Arial"/>
                <a:cs typeface="Arial"/>
              </a:rPr>
              <a:t>c</a:t>
            </a:r>
            <a:r>
              <a:rPr sz="1800" b="1" spc="-15" dirty="0">
                <a:latin typeface="Arial"/>
                <a:cs typeface="Arial"/>
              </a:rPr>
              <a:t>è</a:t>
            </a:r>
            <a:r>
              <a:rPr sz="1800" b="1" dirty="0">
                <a:latin typeface="Arial"/>
                <a:cs typeface="Arial"/>
              </a:rPr>
              <a:t>s</a:t>
            </a:r>
            <a:endParaRPr sz="1800" dirty="0">
              <a:latin typeface="Arial"/>
              <a:cs typeface="Arial"/>
            </a:endParaRPr>
          </a:p>
        </p:txBody>
      </p:sp>
      <p:sp>
        <p:nvSpPr>
          <p:cNvPr id="13" name="Rectangle 12">
            <a:extLst>
              <a:ext uri="{FF2B5EF4-FFF2-40B4-BE49-F238E27FC236}">
                <a16:creationId xmlns:a16="http://schemas.microsoft.com/office/drawing/2014/main" id="{20A3FA3F-D2FD-984C-979B-49123D0B8BD6}"/>
              </a:ext>
            </a:extLst>
          </p:cNvPr>
          <p:cNvSpPr/>
          <p:nvPr/>
        </p:nvSpPr>
        <p:spPr>
          <a:xfrm>
            <a:off x="241300" y="1540114"/>
            <a:ext cx="5856921" cy="5844113"/>
          </a:xfrm>
          <a:prstGeom prst="rect">
            <a:avLst/>
          </a:prstGeom>
          <a:ln>
            <a:solidFill>
              <a:schemeClr val="accent1"/>
            </a:solidFill>
          </a:ln>
        </p:spPr>
        <p:txBody>
          <a:bodyPr wrap="square" anchor="t">
            <a:noAutofit/>
          </a:bodyPr>
          <a:lstStyle/>
          <a:p>
            <a:pPr marL="285750" lvl="0" indent="-285750">
              <a:lnSpc>
                <a:spcPct val="150000"/>
              </a:lnSpc>
              <a:buFont typeface="Wingdings" pitchFamily="2" charset="2"/>
              <a:buChar char="ü"/>
            </a:pPr>
            <a:r>
              <a:rPr lang="fr-FR" dirty="0"/>
              <a:t>Disponibilité des différents acteurs d’approvisionnement et de gestion des médicaments.</a:t>
            </a:r>
            <a:endParaRPr lang="fr-BJ" dirty="0"/>
          </a:p>
          <a:p>
            <a:pPr marL="285750" lvl="0" indent="-285750">
              <a:lnSpc>
                <a:spcPct val="150000"/>
              </a:lnSpc>
              <a:buFont typeface="Wingdings" pitchFamily="2" charset="2"/>
              <a:buChar char="ü"/>
            </a:pPr>
            <a:r>
              <a:rPr lang="fr-FR" dirty="0"/>
              <a:t>Disponibilité des intrants à tous les niveaux.</a:t>
            </a:r>
            <a:endParaRPr lang="fr-BJ" dirty="0"/>
          </a:p>
          <a:p>
            <a:pPr marL="285750" lvl="0" indent="-285750">
              <a:lnSpc>
                <a:spcPct val="150000"/>
              </a:lnSpc>
              <a:buFont typeface="Wingdings" pitchFamily="2" charset="2"/>
              <a:buChar char="ü"/>
            </a:pPr>
            <a:r>
              <a:rPr lang="fr-FR" dirty="0"/>
              <a:t>Disponibilité des ressources (H, M et F)</a:t>
            </a:r>
            <a:endParaRPr lang="fr-BJ" dirty="0"/>
          </a:p>
          <a:p>
            <a:pPr marL="285750" lvl="0" indent="-285750">
              <a:lnSpc>
                <a:spcPct val="150000"/>
              </a:lnSpc>
              <a:buFont typeface="Wingdings" pitchFamily="2" charset="2"/>
              <a:buChar char="ü"/>
            </a:pPr>
            <a:r>
              <a:rPr lang="fr-FR" dirty="0"/>
              <a:t>Implication des élus locaux et leadeurs religieux</a:t>
            </a:r>
            <a:endParaRPr lang="fr-BJ" dirty="0"/>
          </a:p>
          <a:p>
            <a:pPr marL="285750" lvl="0" indent="-285750">
              <a:lnSpc>
                <a:spcPct val="150000"/>
              </a:lnSpc>
              <a:buFont typeface="Wingdings" pitchFamily="2" charset="2"/>
              <a:buChar char="ü"/>
            </a:pPr>
            <a:r>
              <a:rPr lang="fr-FR" dirty="0"/>
              <a:t>Disponibilité et utilisation des smartphones fonctionnels, des chargeurs solaires </a:t>
            </a:r>
            <a:endParaRPr lang="fr-BJ" dirty="0"/>
          </a:p>
          <a:p>
            <a:pPr marL="285750" lvl="0" indent="-285750">
              <a:lnSpc>
                <a:spcPct val="150000"/>
              </a:lnSpc>
              <a:buFont typeface="Wingdings" pitchFamily="2" charset="2"/>
              <a:buChar char="ü"/>
            </a:pPr>
            <a:r>
              <a:rPr lang="fr-FR" dirty="0"/>
              <a:t>Disponibilité des données d’administration à temps réel</a:t>
            </a:r>
            <a:endParaRPr lang="fr-BJ" dirty="0"/>
          </a:p>
          <a:p>
            <a:pPr marL="285750" lvl="0" indent="-285750">
              <a:lnSpc>
                <a:spcPct val="150000"/>
              </a:lnSpc>
              <a:buFont typeface="Wingdings" pitchFamily="2" charset="2"/>
              <a:buChar char="ü"/>
            </a:pPr>
            <a:r>
              <a:rPr lang="fr-FR" dirty="0"/>
              <a:t>Disponibilité de la plateforme ARCGIS pour le monitoring des résultats, la progression des équipes d’administration et l’identification des zones non/peu couvertes</a:t>
            </a:r>
            <a:endParaRPr lang="fr-BJ" dirty="0"/>
          </a:p>
          <a:p>
            <a:pPr marL="285750" lvl="0" indent="-285750">
              <a:lnSpc>
                <a:spcPct val="150000"/>
              </a:lnSpc>
              <a:buFont typeface="Wingdings" pitchFamily="2" charset="2"/>
              <a:buChar char="ü"/>
            </a:pPr>
            <a:r>
              <a:rPr lang="fr-FR" dirty="0"/>
              <a:t>Identification des doublons</a:t>
            </a:r>
          </a:p>
          <a:p>
            <a:pPr marL="285750" indent="-285750">
              <a:lnSpc>
                <a:spcPct val="150000"/>
              </a:lnSpc>
              <a:buFont typeface="Wingdings" pitchFamily="2" charset="2"/>
              <a:buChar char="ü"/>
            </a:pPr>
            <a:r>
              <a:rPr lang="fr-FR" dirty="0"/>
              <a:t>Contribution du FC dans la MEO de la campagne</a:t>
            </a:r>
            <a:r>
              <a:rPr lang="fr-BJ" dirty="0"/>
              <a:t> </a:t>
            </a:r>
          </a:p>
          <a:p>
            <a:pPr>
              <a:lnSpc>
                <a:spcPct val="150000"/>
              </a:lnSpc>
            </a:pPr>
            <a:endParaRPr lang="fr-FR" sz="2000" dirty="0"/>
          </a:p>
        </p:txBody>
      </p:sp>
      <p:sp>
        <p:nvSpPr>
          <p:cNvPr id="18" name="Rectangle 17">
            <a:extLst>
              <a:ext uri="{FF2B5EF4-FFF2-40B4-BE49-F238E27FC236}">
                <a16:creationId xmlns:a16="http://schemas.microsoft.com/office/drawing/2014/main" id="{5E95C6B0-8A53-6341-96C4-AE5E68EF04AC}"/>
              </a:ext>
            </a:extLst>
          </p:cNvPr>
          <p:cNvSpPr/>
          <p:nvPr/>
        </p:nvSpPr>
        <p:spPr>
          <a:xfrm>
            <a:off x="6135243" y="1526587"/>
            <a:ext cx="4241811" cy="5766084"/>
          </a:xfrm>
          <a:prstGeom prst="rect">
            <a:avLst/>
          </a:prstGeom>
          <a:ln>
            <a:solidFill>
              <a:schemeClr val="accent1"/>
            </a:solidFill>
          </a:ln>
        </p:spPr>
        <p:txBody>
          <a:bodyPr wrap="square" anchor="t">
            <a:noAutofit/>
          </a:bodyPr>
          <a:lstStyle/>
          <a:p>
            <a:pPr marL="285750" lvl="0" indent="-285750">
              <a:lnSpc>
                <a:spcPct val="150000"/>
              </a:lnSpc>
              <a:buFont typeface="Wingdings" pitchFamily="2" charset="2"/>
              <a:buChar char="ü"/>
            </a:pPr>
            <a:r>
              <a:rPr lang="fr-FR" sz="2000" dirty="0"/>
              <a:t>Maintenir les acquis</a:t>
            </a:r>
          </a:p>
          <a:p>
            <a:pPr marL="285750" indent="-285750">
              <a:lnSpc>
                <a:spcPct val="150000"/>
              </a:lnSpc>
              <a:buFont typeface="Wingdings" pitchFamily="2" charset="2"/>
              <a:buChar char="ü"/>
            </a:pPr>
            <a:r>
              <a:rPr lang="fr-FR" sz="2000" dirty="0"/>
              <a:t>Introduction de stratégies novatrices pour l’optimisation de la CPS (Implication accrue de la communauté dans la MEO des activités de la CPS)</a:t>
            </a:r>
          </a:p>
          <a:p>
            <a:pPr marL="285750" indent="-285750">
              <a:lnSpc>
                <a:spcPct val="150000"/>
              </a:lnSpc>
              <a:buFont typeface="Wingdings" pitchFamily="2" charset="2"/>
              <a:buChar char="ü"/>
            </a:pPr>
            <a:r>
              <a:rPr lang="fr-FR" sz="2000" dirty="0"/>
              <a:t>Démarrage précoce des activités préparatoires de la campagne</a:t>
            </a:r>
          </a:p>
          <a:p>
            <a:pPr marL="285750" indent="-285750">
              <a:lnSpc>
                <a:spcPct val="150000"/>
              </a:lnSpc>
              <a:buFont typeface="Wingdings" pitchFamily="2" charset="2"/>
              <a:buChar char="ü"/>
            </a:pPr>
            <a:r>
              <a:rPr lang="fr-FR" sz="2000" dirty="0"/>
              <a:t>Revue des périodes de passage par département </a:t>
            </a:r>
            <a:endParaRPr lang="fr-BJ"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774700" y="85280"/>
            <a:ext cx="8333740" cy="876745"/>
            <a:chOff x="1205483" y="595884"/>
            <a:chExt cx="8333740" cy="1054735"/>
          </a:xfrm>
        </p:grpSpPr>
        <p:sp>
          <p:nvSpPr>
            <p:cNvPr id="3" name="object 3"/>
            <p:cNvSpPr/>
            <p:nvPr/>
          </p:nvSpPr>
          <p:spPr>
            <a:xfrm>
              <a:off x="5591543" y="595883"/>
              <a:ext cx="3947160" cy="1054735"/>
            </a:xfrm>
            <a:custGeom>
              <a:avLst/>
              <a:gdLst/>
              <a:ahLst/>
              <a:cxnLst/>
              <a:rect l="l" t="t" r="r" b="b"/>
              <a:pathLst>
                <a:path w="3947159" h="1054735">
                  <a:moveTo>
                    <a:pt x="3947160" y="527304"/>
                  </a:moveTo>
                  <a:lnTo>
                    <a:pt x="3938016" y="518160"/>
                  </a:lnTo>
                  <a:lnTo>
                    <a:pt x="3450336" y="30480"/>
                  </a:lnTo>
                  <a:lnTo>
                    <a:pt x="3419856" y="0"/>
                  </a:lnTo>
                  <a:lnTo>
                    <a:pt x="3419856" y="141732"/>
                  </a:lnTo>
                  <a:lnTo>
                    <a:pt x="0" y="141732"/>
                  </a:lnTo>
                  <a:lnTo>
                    <a:pt x="0" y="912876"/>
                  </a:lnTo>
                  <a:lnTo>
                    <a:pt x="3419856" y="912876"/>
                  </a:lnTo>
                  <a:lnTo>
                    <a:pt x="3419856" y="1054608"/>
                  </a:lnTo>
                  <a:lnTo>
                    <a:pt x="3450336" y="1024128"/>
                  </a:lnTo>
                  <a:lnTo>
                    <a:pt x="3938016" y="536448"/>
                  </a:lnTo>
                  <a:lnTo>
                    <a:pt x="3947160" y="527304"/>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217675" y="626364"/>
              <a:ext cx="4386580" cy="993775"/>
            </a:xfrm>
            <a:custGeom>
              <a:avLst/>
              <a:gdLst/>
              <a:ahLst/>
              <a:cxnLst/>
              <a:rect l="l" t="t" r="r" b="b"/>
              <a:pathLst>
                <a:path w="4386580" h="993775">
                  <a:moveTo>
                    <a:pt x="4219956" y="993648"/>
                  </a:moveTo>
                  <a:lnTo>
                    <a:pt x="166116" y="993648"/>
                  </a:lnTo>
                  <a:lnTo>
                    <a:pt x="122061" y="987693"/>
                  </a:lnTo>
                  <a:lnTo>
                    <a:pt x="82408" y="970900"/>
                  </a:lnTo>
                  <a:lnTo>
                    <a:pt x="48768" y="944880"/>
                  </a:lnTo>
                  <a:lnTo>
                    <a:pt x="22747" y="911239"/>
                  </a:lnTo>
                  <a:lnTo>
                    <a:pt x="5954" y="871586"/>
                  </a:lnTo>
                  <a:lnTo>
                    <a:pt x="0" y="827531"/>
                  </a:lnTo>
                  <a:lnTo>
                    <a:pt x="0" y="164592"/>
                  </a:lnTo>
                  <a:lnTo>
                    <a:pt x="5954" y="120650"/>
                  </a:lnTo>
                  <a:lnTo>
                    <a:pt x="22747" y="81280"/>
                  </a:lnTo>
                  <a:lnTo>
                    <a:pt x="48768" y="48006"/>
                  </a:lnTo>
                  <a:lnTo>
                    <a:pt x="82408" y="22352"/>
                  </a:lnTo>
                  <a:lnTo>
                    <a:pt x="122061" y="5842"/>
                  </a:lnTo>
                  <a:lnTo>
                    <a:pt x="166116" y="0"/>
                  </a:lnTo>
                  <a:lnTo>
                    <a:pt x="4219956" y="0"/>
                  </a:lnTo>
                  <a:lnTo>
                    <a:pt x="4264010" y="5842"/>
                  </a:lnTo>
                  <a:lnTo>
                    <a:pt x="4303663" y="22352"/>
                  </a:lnTo>
                  <a:lnTo>
                    <a:pt x="4337304" y="48006"/>
                  </a:lnTo>
                  <a:lnTo>
                    <a:pt x="4363325" y="81280"/>
                  </a:lnTo>
                  <a:lnTo>
                    <a:pt x="4380117" y="120650"/>
                  </a:lnTo>
                  <a:lnTo>
                    <a:pt x="4386072" y="164592"/>
                  </a:lnTo>
                  <a:lnTo>
                    <a:pt x="4386072" y="827531"/>
                  </a:lnTo>
                  <a:lnTo>
                    <a:pt x="4380117" y="871586"/>
                  </a:lnTo>
                  <a:lnTo>
                    <a:pt x="4363325" y="911239"/>
                  </a:lnTo>
                  <a:lnTo>
                    <a:pt x="4337304" y="944880"/>
                  </a:lnTo>
                  <a:lnTo>
                    <a:pt x="4303663" y="970900"/>
                  </a:lnTo>
                  <a:lnTo>
                    <a:pt x="4264010" y="987693"/>
                  </a:lnTo>
                  <a:lnTo>
                    <a:pt x="4219956" y="993648"/>
                  </a:lnTo>
                  <a:close/>
                </a:path>
              </a:pathLst>
            </a:custGeom>
            <a:solidFill>
              <a:srgbClr val="FFFFFF"/>
            </a:solidFill>
          </p:spPr>
          <p:txBody>
            <a:bodyPr wrap="square" lIns="0" tIns="0" rIns="0" bIns="0" rtlCol="0"/>
            <a:lstStyle/>
            <a:p>
              <a:endParaRPr/>
            </a:p>
          </p:txBody>
        </p:sp>
        <p:sp>
          <p:nvSpPr>
            <p:cNvPr id="5" name="object 5"/>
            <p:cNvSpPr/>
            <p:nvPr/>
          </p:nvSpPr>
          <p:spPr>
            <a:xfrm>
              <a:off x="1205483" y="612648"/>
              <a:ext cx="4411980" cy="1019810"/>
            </a:xfrm>
            <a:custGeom>
              <a:avLst/>
              <a:gdLst/>
              <a:ahLst/>
              <a:cxnLst/>
              <a:rect l="l" t="t" r="r" b="b"/>
              <a:pathLst>
                <a:path w="4411980" h="1019810">
                  <a:moveTo>
                    <a:pt x="4251960" y="1019556"/>
                  </a:moveTo>
                  <a:lnTo>
                    <a:pt x="160019" y="1019556"/>
                  </a:lnTo>
                  <a:lnTo>
                    <a:pt x="143256" y="1016508"/>
                  </a:lnTo>
                  <a:lnTo>
                    <a:pt x="79248" y="990600"/>
                  </a:lnTo>
                  <a:lnTo>
                    <a:pt x="41148" y="955547"/>
                  </a:lnTo>
                  <a:lnTo>
                    <a:pt x="13716" y="911352"/>
                  </a:lnTo>
                  <a:lnTo>
                    <a:pt x="1270" y="858012"/>
                  </a:lnTo>
                  <a:lnTo>
                    <a:pt x="0" y="842772"/>
                  </a:lnTo>
                  <a:lnTo>
                    <a:pt x="0" y="161543"/>
                  </a:lnTo>
                  <a:lnTo>
                    <a:pt x="13716" y="109727"/>
                  </a:lnTo>
                  <a:lnTo>
                    <a:pt x="39624" y="65531"/>
                  </a:lnTo>
                  <a:lnTo>
                    <a:pt x="77724" y="32003"/>
                  </a:lnTo>
                  <a:lnTo>
                    <a:pt x="124968" y="9143"/>
                  </a:lnTo>
                  <a:lnTo>
                    <a:pt x="178307" y="0"/>
                  </a:lnTo>
                  <a:lnTo>
                    <a:pt x="4233672" y="0"/>
                  </a:lnTo>
                  <a:lnTo>
                    <a:pt x="4285488" y="7619"/>
                  </a:lnTo>
                  <a:lnTo>
                    <a:pt x="4325112" y="25907"/>
                  </a:lnTo>
                  <a:lnTo>
                    <a:pt x="163068" y="25907"/>
                  </a:lnTo>
                  <a:lnTo>
                    <a:pt x="147828" y="28955"/>
                  </a:lnTo>
                  <a:lnTo>
                    <a:pt x="105156" y="44195"/>
                  </a:lnTo>
                  <a:lnTo>
                    <a:pt x="70104" y="70103"/>
                  </a:lnTo>
                  <a:lnTo>
                    <a:pt x="44196" y="105155"/>
                  </a:lnTo>
                  <a:lnTo>
                    <a:pt x="25908" y="163067"/>
                  </a:lnTo>
                  <a:lnTo>
                    <a:pt x="25908" y="856487"/>
                  </a:lnTo>
                  <a:lnTo>
                    <a:pt x="32004" y="886968"/>
                  </a:lnTo>
                  <a:lnTo>
                    <a:pt x="36576" y="900683"/>
                  </a:lnTo>
                  <a:lnTo>
                    <a:pt x="44196" y="914400"/>
                  </a:lnTo>
                  <a:lnTo>
                    <a:pt x="50292" y="926591"/>
                  </a:lnTo>
                  <a:lnTo>
                    <a:pt x="91440" y="967739"/>
                  </a:lnTo>
                  <a:lnTo>
                    <a:pt x="146304" y="992124"/>
                  </a:lnTo>
                  <a:lnTo>
                    <a:pt x="178307" y="995172"/>
                  </a:lnTo>
                  <a:lnTo>
                    <a:pt x="4323588" y="995172"/>
                  </a:lnTo>
                  <a:lnTo>
                    <a:pt x="4319016" y="998220"/>
                  </a:lnTo>
                  <a:lnTo>
                    <a:pt x="4302252" y="1005839"/>
                  </a:lnTo>
                  <a:lnTo>
                    <a:pt x="4287012" y="1011935"/>
                  </a:lnTo>
                  <a:lnTo>
                    <a:pt x="4268724" y="1016508"/>
                  </a:lnTo>
                  <a:lnTo>
                    <a:pt x="4251960" y="1019556"/>
                  </a:lnTo>
                  <a:close/>
                </a:path>
                <a:path w="4411980" h="1019810">
                  <a:moveTo>
                    <a:pt x="4323588" y="995172"/>
                  </a:moveTo>
                  <a:lnTo>
                    <a:pt x="4232148" y="995172"/>
                  </a:lnTo>
                  <a:lnTo>
                    <a:pt x="4262628" y="992124"/>
                  </a:lnTo>
                  <a:lnTo>
                    <a:pt x="4277868" y="987552"/>
                  </a:lnTo>
                  <a:lnTo>
                    <a:pt x="4317492" y="969264"/>
                  </a:lnTo>
                  <a:lnTo>
                    <a:pt x="4351020" y="938783"/>
                  </a:lnTo>
                  <a:lnTo>
                    <a:pt x="4358640" y="928116"/>
                  </a:lnTo>
                  <a:lnTo>
                    <a:pt x="4367784" y="915924"/>
                  </a:lnTo>
                  <a:lnTo>
                    <a:pt x="4383024" y="873252"/>
                  </a:lnTo>
                  <a:lnTo>
                    <a:pt x="4386072" y="841247"/>
                  </a:lnTo>
                  <a:lnTo>
                    <a:pt x="4386072" y="179831"/>
                  </a:lnTo>
                  <a:lnTo>
                    <a:pt x="4378452" y="134111"/>
                  </a:lnTo>
                  <a:lnTo>
                    <a:pt x="4360164" y="94487"/>
                  </a:lnTo>
                  <a:lnTo>
                    <a:pt x="4331208" y="60959"/>
                  </a:lnTo>
                  <a:lnTo>
                    <a:pt x="4293108" y="38099"/>
                  </a:lnTo>
                  <a:lnTo>
                    <a:pt x="4233672" y="25907"/>
                  </a:lnTo>
                  <a:lnTo>
                    <a:pt x="4325112" y="25907"/>
                  </a:lnTo>
                  <a:lnTo>
                    <a:pt x="4358640" y="51815"/>
                  </a:lnTo>
                  <a:lnTo>
                    <a:pt x="4389120" y="92963"/>
                  </a:lnTo>
                  <a:lnTo>
                    <a:pt x="4407408" y="141731"/>
                  </a:lnTo>
                  <a:lnTo>
                    <a:pt x="4411980" y="178307"/>
                  </a:lnTo>
                  <a:lnTo>
                    <a:pt x="4411980" y="841247"/>
                  </a:lnTo>
                  <a:lnTo>
                    <a:pt x="4410456" y="859535"/>
                  </a:lnTo>
                  <a:lnTo>
                    <a:pt x="4407408" y="876300"/>
                  </a:lnTo>
                  <a:lnTo>
                    <a:pt x="4402836" y="894587"/>
                  </a:lnTo>
                  <a:lnTo>
                    <a:pt x="4396740" y="909828"/>
                  </a:lnTo>
                  <a:lnTo>
                    <a:pt x="4390644" y="926591"/>
                  </a:lnTo>
                  <a:lnTo>
                    <a:pt x="4358640" y="967739"/>
                  </a:lnTo>
                  <a:lnTo>
                    <a:pt x="4332732" y="989076"/>
                  </a:lnTo>
                  <a:lnTo>
                    <a:pt x="4323588" y="995172"/>
                  </a:lnTo>
                  <a:close/>
                </a:path>
              </a:pathLst>
            </a:custGeom>
            <a:solidFill>
              <a:srgbClr val="366091"/>
            </a:solidFill>
          </p:spPr>
          <p:txBody>
            <a:bodyPr wrap="square" lIns="0" tIns="0" rIns="0" bIns="0" rtlCol="0"/>
            <a:lstStyle/>
            <a:p>
              <a:endParaRPr/>
            </a:p>
          </p:txBody>
        </p:sp>
      </p:grpSp>
      <p:sp>
        <p:nvSpPr>
          <p:cNvPr id="6" name="object 6"/>
          <p:cNvSpPr txBox="1">
            <a:spLocks noGrp="1"/>
          </p:cNvSpPr>
          <p:nvPr>
            <p:ph type="title"/>
          </p:nvPr>
        </p:nvSpPr>
        <p:spPr>
          <a:xfrm>
            <a:off x="1032088" y="229339"/>
            <a:ext cx="4048760" cy="584519"/>
          </a:xfrm>
          <a:prstGeom prst="rect">
            <a:avLst/>
          </a:prstGeom>
        </p:spPr>
        <p:txBody>
          <a:bodyPr vert="horz" wrap="square" lIns="0" tIns="54610" rIns="0" bIns="0" rtlCol="0">
            <a:spAutoFit/>
          </a:bodyPr>
          <a:lstStyle/>
          <a:p>
            <a:pPr marL="12700" marR="5080">
              <a:lnSpc>
                <a:spcPct val="86300"/>
              </a:lnSpc>
              <a:spcBef>
                <a:spcPts val="430"/>
              </a:spcBef>
            </a:pPr>
            <a:r>
              <a:rPr sz="2000" spc="-5" dirty="0">
                <a:solidFill>
                  <a:srgbClr val="000000"/>
                </a:solidFill>
              </a:rPr>
              <a:t>Principaux </a:t>
            </a:r>
            <a:r>
              <a:rPr sz="2000" spc="-5" dirty="0" err="1">
                <a:solidFill>
                  <a:srgbClr val="000000"/>
                </a:solidFill>
              </a:rPr>
              <a:t>défis</a:t>
            </a:r>
            <a:r>
              <a:rPr sz="2000" spc="-5" dirty="0">
                <a:solidFill>
                  <a:srgbClr val="000000"/>
                </a:solidFill>
              </a:rPr>
              <a:t> de </a:t>
            </a:r>
            <a:r>
              <a:rPr sz="2000" dirty="0">
                <a:solidFill>
                  <a:srgbClr val="000000"/>
                </a:solidFill>
              </a:rPr>
              <a:t> </a:t>
            </a:r>
            <a:r>
              <a:rPr sz="2000" spc="-5" dirty="0">
                <a:solidFill>
                  <a:srgbClr val="000000"/>
                </a:solidFill>
              </a:rPr>
              <a:t>planification </a:t>
            </a:r>
            <a:r>
              <a:rPr sz="2000" spc="-10" dirty="0">
                <a:solidFill>
                  <a:srgbClr val="000000"/>
                </a:solidFill>
              </a:rPr>
              <a:t>et </a:t>
            </a:r>
            <a:r>
              <a:rPr sz="2000" spc="-5" dirty="0">
                <a:solidFill>
                  <a:srgbClr val="000000"/>
                </a:solidFill>
              </a:rPr>
              <a:t>de mise </a:t>
            </a:r>
            <a:r>
              <a:rPr sz="2000" dirty="0">
                <a:solidFill>
                  <a:srgbClr val="000000"/>
                </a:solidFill>
              </a:rPr>
              <a:t>en </a:t>
            </a:r>
            <a:r>
              <a:rPr sz="2000" dirty="0" err="1">
                <a:solidFill>
                  <a:srgbClr val="000000"/>
                </a:solidFill>
              </a:rPr>
              <a:t>œuvre</a:t>
            </a:r>
            <a:r>
              <a:rPr sz="2000" dirty="0">
                <a:solidFill>
                  <a:srgbClr val="000000"/>
                </a:solidFill>
              </a:rPr>
              <a:t> </a:t>
            </a:r>
            <a:r>
              <a:rPr sz="2000" spc="-545" dirty="0">
                <a:solidFill>
                  <a:srgbClr val="000000"/>
                </a:solidFill>
              </a:rPr>
              <a:t> </a:t>
            </a:r>
            <a:r>
              <a:rPr sz="2000" spc="-5" dirty="0">
                <a:solidFill>
                  <a:srgbClr val="000000"/>
                </a:solidFill>
              </a:rPr>
              <a:t>d</a:t>
            </a:r>
            <a:r>
              <a:rPr lang="en-US" sz="2000" spc="-5" dirty="0">
                <a:solidFill>
                  <a:srgbClr val="000000"/>
                </a:solidFill>
              </a:rPr>
              <a:t>e la CPS </a:t>
            </a:r>
            <a:endParaRPr sz="2000" dirty="0"/>
          </a:p>
        </p:txBody>
      </p:sp>
      <p:sp>
        <p:nvSpPr>
          <p:cNvPr id="8" name="object 8"/>
          <p:cNvSpPr/>
          <p:nvPr/>
        </p:nvSpPr>
        <p:spPr>
          <a:xfrm>
            <a:off x="5310568" y="1065652"/>
            <a:ext cx="5141531" cy="516890"/>
          </a:xfrm>
          <a:custGeom>
            <a:avLst/>
            <a:gdLst/>
            <a:ahLst/>
            <a:cxnLst/>
            <a:rect l="l" t="t" r="r" b="b"/>
            <a:pathLst>
              <a:path w="4067809" h="516889">
                <a:moveTo>
                  <a:pt x="4061460" y="516636"/>
                </a:moveTo>
                <a:lnTo>
                  <a:pt x="6096" y="516636"/>
                </a:lnTo>
                <a:lnTo>
                  <a:pt x="0" y="510540"/>
                </a:lnTo>
                <a:lnTo>
                  <a:pt x="0" y="6096"/>
                </a:lnTo>
                <a:lnTo>
                  <a:pt x="6096" y="0"/>
                </a:lnTo>
                <a:lnTo>
                  <a:pt x="4061460" y="0"/>
                </a:lnTo>
                <a:lnTo>
                  <a:pt x="4067556" y="6096"/>
                </a:lnTo>
                <a:lnTo>
                  <a:pt x="4067556" y="12192"/>
                </a:lnTo>
                <a:lnTo>
                  <a:pt x="25908" y="12192"/>
                </a:lnTo>
                <a:lnTo>
                  <a:pt x="12192" y="25908"/>
                </a:lnTo>
                <a:lnTo>
                  <a:pt x="25908" y="25908"/>
                </a:lnTo>
                <a:lnTo>
                  <a:pt x="25908" y="490728"/>
                </a:lnTo>
                <a:lnTo>
                  <a:pt x="12192" y="490728"/>
                </a:lnTo>
                <a:lnTo>
                  <a:pt x="25908" y="502920"/>
                </a:lnTo>
                <a:lnTo>
                  <a:pt x="4067556" y="502920"/>
                </a:lnTo>
                <a:lnTo>
                  <a:pt x="4067556" y="510540"/>
                </a:lnTo>
                <a:lnTo>
                  <a:pt x="4061460" y="516636"/>
                </a:lnTo>
                <a:close/>
              </a:path>
              <a:path w="4067809" h="516889">
                <a:moveTo>
                  <a:pt x="25908" y="25908"/>
                </a:moveTo>
                <a:lnTo>
                  <a:pt x="12192" y="25908"/>
                </a:lnTo>
                <a:lnTo>
                  <a:pt x="25908" y="12192"/>
                </a:lnTo>
                <a:lnTo>
                  <a:pt x="25908" y="25908"/>
                </a:lnTo>
                <a:close/>
              </a:path>
              <a:path w="4067809" h="516889">
                <a:moveTo>
                  <a:pt x="4041648" y="25908"/>
                </a:moveTo>
                <a:lnTo>
                  <a:pt x="25908" y="25908"/>
                </a:lnTo>
                <a:lnTo>
                  <a:pt x="25908" y="12192"/>
                </a:lnTo>
                <a:lnTo>
                  <a:pt x="4041648" y="12192"/>
                </a:lnTo>
                <a:lnTo>
                  <a:pt x="4041648" y="25908"/>
                </a:lnTo>
                <a:close/>
              </a:path>
              <a:path w="4067809" h="516889">
                <a:moveTo>
                  <a:pt x="4041648" y="502920"/>
                </a:moveTo>
                <a:lnTo>
                  <a:pt x="4041648" y="12192"/>
                </a:lnTo>
                <a:lnTo>
                  <a:pt x="4053840" y="25908"/>
                </a:lnTo>
                <a:lnTo>
                  <a:pt x="4067556" y="25908"/>
                </a:lnTo>
                <a:lnTo>
                  <a:pt x="4067556" y="490728"/>
                </a:lnTo>
                <a:lnTo>
                  <a:pt x="4053840" y="490728"/>
                </a:lnTo>
                <a:lnTo>
                  <a:pt x="4041648" y="502920"/>
                </a:lnTo>
                <a:close/>
              </a:path>
              <a:path w="4067809" h="516889">
                <a:moveTo>
                  <a:pt x="4067556" y="25908"/>
                </a:moveTo>
                <a:lnTo>
                  <a:pt x="4053840" y="25908"/>
                </a:lnTo>
                <a:lnTo>
                  <a:pt x="4041648" y="12192"/>
                </a:lnTo>
                <a:lnTo>
                  <a:pt x="4067556" y="12192"/>
                </a:lnTo>
                <a:lnTo>
                  <a:pt x="4067556" y="25908"/>
                </a:lnTo>
                <a:close/>
              </a:path>
              <a:path w="4067809" h="516889">
                <a:moveTo>
                  <a:pt x="25908" y="502920"/>
                </a:moveTo>
                <a:lnTo>
                  <a:pt x="12192" y="490728"/>
                </a:lnTo>
                <a:lnTo>
                  <a:pt x="25908" y="490728"/>
                </a:lnTo>
                <a:lnTo>
                  <a:pt x="25908" y="502920"/>
                </a:lnTo>
                <a:close/>
              </a:path>
              <a:path w="4067809" h="516889">
                <a:moveTo>
                  <a:pt x="4041648" y="502920"/>
                </a:moveTo>
                <a:lnTo>
                  <a:pt x="25908" y="502920"/>
                </a:lnTo>
                <a:lnTo>
                  <a:pt x="25908" y="490728"/>
                </a:lnTo>
                <a:lnTo>
                  <a:pt x="4041648" y="490728"/>
                </a:lnTo>
                <a:lnTo>
                  <a:pt x="4041648" y="502920"/>
                </a:lnTo>
                <a:close/>
              </a:path>
              <a:path w="4067809" h="516889">
                <a:moveTo>
                  <a:pt x="4067556" y="502920"/>
                </a:moveTo>
                <a:lnTo>
                  <a:pt x="4041648" y="502920"/>
                </a:lnTo>
                <a:lnTo>
                  <a:pt x="4053840" y="490728"/>
                </a:lnTo>
                <a:lnTo>
                  <a:pt x="4067556" y="490728"/>
                </a:lnTo>
                <a:lnTo>
                  <a:pt x="4067556" y="502920"/>
                </a:lnTo>
                <a:close/>
              </a:path>
            </a:pathLst>
          </a:custGeom>
          <a:solidFill>
            <a:srgbClr val="366091"/>
          </a:solidFill>
        </p:spPr>
        <p:txBody>
          <a:bodyPr wrap="square" lIns="0" tIns="0" rIns="0" bIns="0" rtlCol="0"/>
          <a:lstStyle/>
          <a:p>
            <a:endParaRPr/>
          </a:p>
        </p:txBody>
      </p:sp>
      <p:sp>
        <p:nvSpPr>
          <p:cNvPr id="9" name="object 9"/>
          <p:cNvSpPr txBox="1"/>
          <p:nvPr/>
        </p:nvSpPr>
        <p:spPr>
          <a:xfrm>
            <a:off x="5956300" y="1189477"/>
            <a:ext cx="3207385"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Solutions</a:t>
            </a:r>
            <a:r>
              <a:rPr sz="1600" b="1" spc="35" dirty="0">
                <a:latin typeface="Arial"/>
                <a:cs typeface="Arial"/>
              </a:rPr>
              <a:t> </a:t>
            </a:r>
            <a:r>
              <a:rPr sz="1600" b="1" spc="-10" dirty="0">
                <a:latin typeface="Arial"/>
                <a:cs typeface="Arial"/>
              </a:rPr>
              <a:t>proposées/</a:t>
            </a:r>
            <a:r>
              <a:rPr sz="1600" b="1" spc="15" dirty="0">
                <a:latin typeface="Arial"/>
                <a:cs typeface="Arial"/>
              </a:rPr>
              <a:t> </a:t>
            </a:r>
            <a:r>
              <a:rPr sz="1600" b="1" spc="-5" dirty="0">
                <a:latin typeface="Arial"/>
                <a:cs typeface="Arial"/>
              </a:rPr>
              <a:t>appliquées</a:t>
            </a:r>
            <a:endParaRPr sz="1600" dirty="0">
              <a:latin typeface="Arial"/>
              <a:cs typeface="Arial"/>
            </a:endParaRPr>
          </a:p>
        </p:txBody>
      </p:sp>
      <p:sp>
        <p:nvSpPr>
          <p:cNvPr id="11" name="object 11"/>
          <p:cNvSpPr/>
          <p:nvPr/>
        </p:nvSpPr>
        <p:spPr>
          <a:xfrm>
            <a:off x="428861" y="1065652"/>
            <a:ext cx="4654296" cy="516890"/>
          </a:xfrm>
          <a:custGeom>
            <a:avLst/>
            <a:gdLst/>
            <a:ahLst/>
            <a:cxnLst/>
            <a:rect l="l" t="t" r="r" b="b"/>
            <a:pathLst>
              <a:path w="4066540" h="516889">
                <a:moveTo>
                  <a:pt x="4059936" y="516636"/>
                </a:moveTo>
                <a:lnTo>
                  <a:pt x="6096" y="516636"/>
                </a:lnTo>
                <a:lnTo>
                  <a:pt x="0" y="510540"/>
                </a:lnTo>
                <a:lnTo>
                  <a:pt x="0" y="6096"/>
                </a:lnTo>
                <a:lnTo>
                  <a:pt x="6096" y="0"/>
                </a:lnTo>
                <a:lnTo>
                  <a:pt x="4059936" y="0"/>
                </a:lnTo>
                <a:lnTo>
                  <a:pt x="4066032" y="6096"/>
                </a:lnTo>
                <a:lnTo>
                  <a:pt x="4066032" y="12192"/>
                </a:lnTo>
                <a:lnTo>
                  <a:pt x="25908" y="12192"/>
                </a:lnTo>
                <a:lnTo>
                  <a:pt x="12192" y="25908"/>
                </a:lnTo>
                <a:lnTo>
                  <a:pt x="25908" y="25908"/>
                </a:lnTo>
                <a:lnTo>
                  <a:pt x="25908" y="490728"/>
                </a:lnTo>
                <a:lnTo>
                  <a:pt x="12192" y="490728"/>
                </a:lnTo>
                <a:lnTo>
                  <a:pt x="25908" y="502920"/>
                </a:lnTo>
                <a:lnTo>
                  <a:pt x="4066032" y="502920"/>
                </a:lnTo>
                <a:lnTo>
                  <a:pt x="4066032" y="510540"/>
                </a:lnTo>
                <a:lnTo>
                  <a:pt x="4059936" y="516636"/>
                </a:lnTo>
                <a:close/>
              </a:path>
              <a:path w="4066540" h="516889">
                <a:moveTo>
                  <a:pt x="25908" y="25908"/>
                </a:moveTo>
                <a:lnTo>
                  <a:pt x="12192" y="25908"/>
                </a:lnTo>
                <a:lnTo>
                  <a:pt x="25908" y="12192"/>
                </a:lnTo>
                <a:lnTo>
                  <a:pt x="25908" y="25908"/>
                </a:lnTo>
                <a:close/>
              </a:path>
              <a:path w="4066540" h="516889">
                <a:moveTo>
                  <a:pt x="4040124" y="25908"/>
                </a:moveTo>
                <a:lnTo>
                  <a:pt x="25908" y="25908"/>
                </a:lnTo>
                <a:lnTo>
                  <a:pt x="25908" y="12192"/>
                </a:lnTo>
                <a:lnTo>
                  <a:pt x="4040124" y="12192"/>
                </a:lnTo>
                <a:lnTo>
                  <a:pt x="4040124" y="25908"/>
                </a:lnTo>
                <a:close/>
              </a:path>
              <a:path w="4066540" h="516889">
                <a:moveTo>
                  <a:pt x="4040124" y="502920"/>
                </a:moveTo>
                <a:lnTo>
                  <a:pt x="4040124" y="12192"/>
                </a:lnTo>
                <a:lnTo>
                  <a:pt x="4053840" y="25908"/>
                </a:lnTo>
                <a:lnTo>
                  <a:pt x="4066032" y="25908"/>
                </a:lnTo>
                <a:lnTo>
                  <a:pt x="4066032" y="490728"/>
                </a:lnTo>
                <a:lnTo>
                  <a:pt x="4053840" y="490728"/>
                </a:lnTo>
                <a:lnTo>
                  <a:pt x="4040124" y="502920"/>
                </a:lnTo>
                <a:close/>
              </a:path>
              <a:path w="4066540" h="516889">
                <a:moveTo>
                  <a:pt x="4066032" y="25908"/>
                </a:moveTo>
                <a:lnTo>
                  <a:pt x="4053840" y="25908"/>
                </a:lnTo>
                <a:lnTo>
                  <a:pt x="4040124" y="12192"/>
                </a:lnTo>
                <a:lnTo>
                  <a:pt x="4066032" y="12192"/>
                </a:lnTo>
                <a:lnTo>
                  <a:pt x="4066032" y="25908"/>
                </a:lnTo>
                <a:close/>
              </a:path>
              <a:path w="4066540" h="516889">
                <a:moveTo>
                  <a:pt x="25908" y="502920"/>
                </a:moveTo>
                <a:lnTo>
                  <a:pt x="12192" y="490728"/>
                </a:lnTo>
                <a:lnTo>
                  <a:pt x="25908" y="490728"/>
                </a:lnTo>
                <a:lnTo>
                  <a:pt x="25908" y="502920"/>
                </a:lnTo>
                <a:close/>
              </a:path>
              <a:path w="4066540" h="516889">
                <a:moveTo>
                  <a:pt x="4040124" y="502920"/>
                </a:moveTo>
                <a:lnTo>
                  <a:pt x="25908" y="502920"/>
                </a:lnTo>
                <a:lnTo>
                  <a:pt x="25908" y="490728"/>
                </a:lnTo>
                <a:lnTo>
                  <a:pt x="4040124" y="490728"/>
                </a:lnTo>
                <a:lnTo>
                  <a:pt x="4040124" y="502920"/>
                </a:lnTo>
                <a:close/>
              </a:path>
              <a:path w="4066540" h="516889">
                <a:moveTo>
                  <a:pt x="4066032" y="502920"/>
                </a:moveTo>
                <a:lnTo>
                  <a:pt x="4040124" y="502920"/>
                </a:lnTo>
                <a:lnTo>
                  <a:pt x="4053840" y="490728"/>
                </a:lnTo>
                <a:lnTo>
                  <a:pt x="4066032" y="490728"/>
                </a:lnTo>
                <a:lnTo>
                  <a:pt x="4066032" y="502920"/>
                </a:lnTo>
                <a:close/>
              </a:path>
            </a:pathLst>
          </a:custGeom>
          <a:solidFill>
            <a:srgbClr val="366091"/>
          </a:solidFill>
        </p:spPr>
        <p:txBody>
          <a:bodyPr wrap="square" lIns="0" tIns="0" rIns="0" bIns="0" rtlCol="0"/>
          <a:lstStyle/>
          <a:p>
            <a:endParaRPr/>
          </a:p>
        </p:txBody>
      </p:sp>
      <p:sp>
        <p:nvSpPr>
          <p:cNvPr id="12" name="object 12"/>
          <p:cNvSpPr txBox="1"/>
          <p:nvPr/>
        </p:nvSpPr>
        <p:spPr>
          <a:xfrm>
            <a:off x="2252454" y="1135739"/>
            <a:ext cx="50355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D</a:t>
            </a:r>
            <a:r>
              <a:rPr sz="1800" b="1" spc="-10" dirty="0">
                <a:latin typeface="Calibri"/>
                <a:cs typeface="Calibri"/>
              </a:rPr>
              <a:t>é</a:t>
            </a:r>
            <a:r>
              <a:rPr sz="1800" b="1" spc="5" dirty="0">
                <a:latin typeface="Calibri"/>
                <a:cs typeface="Calibri"/>
              </a:rPr>
              <a:t>f</a:t>
            </a:r>
            <a:r>
              <a:rPr sz="1800" b="1" spc="-15" dirty="0">
                <a:latin typeface="Calibri"/>
                <a:cs typeface="Calibri"/>
              </a:rPr>
              <a:t>i</a:t>
            </a:r>
            <a:r>
              <a:rPr sz="1800" b="1" dirty="0">
                <a:latin typeface="Calibri"/>
                <a:cs typeface="Calibri"/>
              </a:rPr>
              <a:t>s</a:t>
            </a:r>
            <a:endParaRPr sz="1800" dirty="0">
              <a:latin typeface="Calibri"/>
              <a:cs typeface="Calibri"/>
            </a:endParaRPr>
          </a:p>
        </p:txBody>
      </p:sp>
      <p:sp>
        <p:nvSpPr>
          <p:cNvPr id="13" name="Rectangle 12">
            <a:extLst>
              <a:ext uri="{FF2B5EF4-FFF2-40B4-BE49-F238E27FC236}">
                <a16:creationId xmlns:a16="http://schemas.microsoft.com/office/drawing/2014/main" id="{2EBB8838-8F56-164F-BA70-93EE43DF9ADC}"/>
              </a:ext>
            </a:extLst>
          </p:cNvPr>
          <p:cNvSpPr/>
          <p:nvPr/>
        </p:nvSpPr>
        <p:spPr>
          <a:xfrm>
            <a:off x="421934" y="1582541"/>
            <a:ext cx="4803646" cy="5750969"/>
          </a:xfrm>
          <a:prstGeom prst="rect">
            <a:avLst/>
          </a:prstGeom>
          <a:ln>
            <a:solidFill>
              <a:schemeClr val="accent1"/>
            </a:solidFill>
          </a:ln>
        </p:spPr>
        <p:txBody>
          <a:bodyPr wrap="square" anchor="t">
            <a:noAutofit/>
          </a:bodyPr>
          <a:lstStyle/>
          <a:p>
            <a:pPr marL="285750" lvl="0" indent="-285750">
              <a:lnSpc>
                <a:spcPct val="150000"/>
              </a:lnSpc>
              <a:buFont typeface="Wingdings" pitchFamily="2" charset="2"/>
              <a:buChar char="ü"/>
            </a:pPr>
            <a:r>
              <a:rPr lang="fr-FR" sz="2000" dirty="0"/>
              <a:t>Implication des acteurs clés de la communauté pour la MEO des activités</a:t>
            </a:r>
            <a:endParaRPr lang="fr-BJ" sz="2000" dirty="0"/>
          </a:p>
          <a:p>
            <a:pPr marL="285750" lvl="0" indent="-285750">
              <a:lnSpc>
                <a:spcPct val="150000"/>
              </a:lnSpc>
              <a:buFont typeface="Wingdings" pitchFamily="2" charset="2"/>
              <a:buChar char="ü"/>
            </a:pPr>
            <a:r>
              <a:rPr lang="fr-FR" sz="2000" dirty="0"/>
              <a:t>Disponibilité à temps de tous les intrants à tous les niveaux</a:t>
            </a:r>
          </a:p>
          <a:p>
            <a:pPr marL="285750" lvl="0" indent="-285750">
              <a:lnSpc>
                <a:spcPct val="150000"/>
              </a:lnSpc>
              <a:buFont typeface="Wingdings" pitchFamily="2" charset="2"/>
              <a:buChar char="ü"/>
            </a:pPr>
            <a:r>
              <a:rPr lang="fr-FR" sz="2000" dirty="0"/>
              <a:t>Amélioration de la formation des agents administrateurs</a:t>
            </a:r>
            <a:endParaRPr lang="fr-BJ" sz="2000" dirty="0"/>
          </a:p>
          <a:p>
            <a:pPr marL="285750" lvl="0" indent="-285750">
              <a:lnSpc>
                <a:spcPct val="150000"/>
              </a:lnSpc>
              <a:buFont typeface="Wingdings" pitchFamily="2" charset="2"/>
              <a:buChar char="ü"/>
            </a:pPr>
            <a:r>
              <a:rPr lang="fr-FR" sz="2000" dirty="0"/>
              <a:t>Administration des médicaments à temps pour une protection des cibles pendant la période de pic</a:t>
            </a:r>
            <a:endParaRPr lang="fr-BJ" sz="2000" dirty="0"/>
          </a:p>
          <a:p>
            <a:pPr marL="285750" lvl="0" indent="-285750">
              <a:lnSpc>
                <a:spcPct val="150000"/>
              </a:lnSpc>
              <a:buFont typeface="Wingdings" pitchFamily="2" charset="2"/>
              <a:buChar char="ü"/>
            </a:pPr>
            <a:r>
              <a:rPr lang="fr-FR" sz="2000" dirty="0"/>
              <a:t>Amélioration les actions de communication pour plus implication des parents des cibles</a:t>
            </a:r>
          </a:p>
          <a:p>
            <a:pPr lvl="0">
              <a:lnSpc>
                <a:spcPct val="150000"/>
              </a:lnSpc>
            </a:pPr>
            <a:endParaRPr lang="fr-BJ" sz="2000" dirty="0"/>
          </a:p>
          <a:p>
            <a:pPr>
              <a:lnSpc>
                <a:spcPct val="150000"/>
              </a:lnSpc>
            </a:pPr>
            <a:endParaRPr lang="fr-FR" sz="2400" dirty="0"/>
          </a:p>
        </p:txBody>
      </p:sp>
      <p:sp>
        <p:nvSpPr>
          <p:cNvPr id="14" name="Rectangle 13">
            <a:extLst>
              <a:ext uri="{FF2B5EF4-FFF2-40B4-BE49-F238E27FC236}">
                <a16:creationId xmlns:a16="http://schemas.microsoft.com/office/drawing/2014/main" id="{1F1A5B9E-C312-7844-9D12-520F1F2A7BF7}"/>
              </a:ext>
            </a:extLst>
          </p:cNvPr>
          <p:cNvSpPr/>
          <p:nvPr/>
        </p:nvSpPr>
        <p:spPr>
          <a:xfrm>
            <a:off x="5310569" y="1555422"/>
            <a:ext cx="5226518" cy="5750968"/>
          </a:xfrm>
          <a:prstGeom prst="rect">
            <a:avLst/>
          </a:prstGeom>
          <a:ln>
            <a:solidFill>
              <a:schemeClr val="accent1"/>
            </a:solidFill>
          </a:ln>
        </p:spPr>
        <p:txBody>
          <a:bodyPr wrap="square" anchor="t">
            <a:noAutofit/>
          </a:bodyPr>
          <a:lstStyle/>
          <a:p>
            <a:pPr marL="285750" lvl="0" indent="-285750">
              <a:lnSpc>
                <a:spcPct val="150000"/>
              </a:lnSpc>
              <a:buFont typeface="Wingdings" pitchFamily="2" charset="2"/>
              <a:buChar char="ü"/>
            </a:pPr>
            <a:r>
              <a:rPr lang="fr-FR" sz="2000" dirty="0"/>
              <a:t>Implication des points focaux santé de Mairie, Chefs d’arrondissement et Chef de village/quartier dans la mise en œuvre des activités (sélection des TTA, agents administration, supervision et administration des médicaments)</a:t>
            </a:r>
          </a:p>
          <a:p>
            <a:pPr marL="285750" indent="-285750">
              <a:lnSpc>
                <a:spcPct val="150000"/>
              </a:lnSpc>
              <a:buFont typeface="Wingdings" pitchFamily="2" charset="2"/>
              <a:buChar char="ü"/>
            </a:pPr>
            <a:r>
              <a:rPr lang="fr-FR" sz="2000" dirty="0"/>
              <a:t>Commande à temps tous intrants et matériels et leurs convoyage à divers niveaux</a:t>
            </a:r>
          </a:p>
          <a:p>
            <a:pPr marL="285750" indent="-285750">
              <a:lnSpc>
                <a:spcPct val="150000"/>
              </a:lnSpc>
              <a:buFont typeface="Wingdings" pitchFamily="2" charset="2"/>
              <a:buChar char="ü"/>
            </a:pPr>
            <a:r>
              <a:rPr lang="fr-FR" sz="2000" dirty="0"/>
              <a:t>Renforcement de la communication communautaire (lancement communautaire au niveau des arrondissement par les CA)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 name="object 7"/>
          <p:cNvSpPr txBox="1"/>
          <p:nvPr/>
        </p:nvSpPr>
        <p:spPr>
          <a:xfrm>
            <a:off x="5098836" y="1526526"/>
            <a:ext cx="54419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alibri"/>
                <a:cs typeface="Calibri"/>
              </a:rPr>
              <a:t>202</a:t>
            </a:r>
            <a:r>
              <a:rPr sz="2000" b="1" dirty="0">
                <a:solidFill>
                  <a:srgbClr val="FFFFFF"/>
                </a:solidFill>
                <a:latin typeface="Calibri"/>
                <a:cs typeface="Calibri"/>
              </a:rPr>
              <a:t>2</a:t>
            </a:r>
            <a:endParaRPr sz="2000">
              <a:latin typeface="Calibri"/>
              <a:cs typeface="Calibri"/>
            </a:endParaRPr>
          </a:p>
        </p:txBody>
      </p:sp>
      <p:sp>
        <p:nvSpPr>
          <p:cNvPr id="8" name="object 8"/>
          <p:cNvSpPr txBox="1"/>
          <p:nvPr/>
        </p:nvSpPr>
        <p:spPr>
          <a:xfrm>
            <a:off x="6801495" y="1526526"/>
            <a:ext cx="54419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alibri"/>
                <a:cs typeface="Calibri"/>
              </a:rPr>
              <a:t>202</a:t>
            </a:r>
            <a:r>
              <a:rPr sz="2000" b="1" dirty="0">
                <a:solidFill>
                  <a:srgbClr val="FFFFFF"/>
                </a:solidFill>
                <a:latin typeface="Calibri"/>
                <a:cs typeface="Calibri"/>
              </a:rPr>
              <a:t>3</a:t>
            </a:r>
            <a:endParaRPr sz="2000">
              <a:latin typeface="Calibri"/>
              <a:cs typeface="Calibri"/>
            </a:endParaRPr>
          </a:p>
        </p:txBody>
      </p:sp>
      <p:sp>
        <p:nvSpPr>
          <p:cNvPr id="9" name="object 9"/>
          <p:cNvSpPr txBox="1"/>
          <p:nvPr/>
        </p:nvSpPr>
        <p:spPr>
          <a:xfrm>
            <a:off x="8501609" y="1526526"/>
            <a:ext cx="541655" cy="330835"/>
          </a:xfrm>
          <a:prstGeom prst="rect">
            <a:avLst/>
          </a:prstGeom>
        </p:spPr>
        <p:txBody>
          <a:bodyPr vert="horz" wrap="square" lIns="0" tIns="13335" rIns="0" bIns="0" rtlCol="0">
            <a:spAutoFit/>
          </a:bodyPr>
          <a:lstStyle/>
          <a:p>
            <a:pPr marL="12700">
              <a:lnSpc>
                <a:spcPct val="100000"/>
              </a:lnSpc>
              <a:spcBef>
                <a:spcPts val="105"/>
              </a:spcBef>
            </a:pPr>
            <a:r>
              <a:rPr sz="2000" b="1" spc="-15" dirty="0">
                <a:solidFill>
                  <a:srgbClr val="FFFFFF"/>
                </a:solidFill>
                <a:latin typeface="Calibri"/>
                <a:cs typeface="Calibri"/>
              </a:rPr>
              <a:t>2</a:t>
            </a:r>
            <a:r>
              <a:rPr sz="2000" b="1" spc="5" dirty="0">
                <a:solidFill>
                  <a:srgbClr val="FFFFFF"/>
                </a:solidFill>
                <a:latin typeface="Calibri"/>
                <a:cs typeface="Calibri"/>
              </a:rPr>
              <a:t>02</a:t>
            </a:r>
            <a:r>
              <a:rPr sz="2000" b="1" dirty="0">
                <a:solidFill>
                  <a:srgbClr val="FFFFFF"/>
                </a:solidFill>
                <a:latin typeface="Calibri"/>
                <a:cs typeface="Calibri"/>
              </a:rPr>
              <a:t>4</a:t>
            </a:r>
            <a:endParaRPr sz="2000">
              <a:latin typeface="Calibri"/>
              <a:cs typeface="Calibri"/>
            </a:endParaRPr>
          </a:p>
        </p:txBody>
      </p:sp>
      <p:grpSp>
        <p:nvGrpSpPr>
          <p:cNvPr id="11" name="object 11"/>
          <p:cNvGrpSpPr/>
          <p:nvPr/>
        </p:nvGrpSpPr>
        <p:grpSpPr>
          <a:xfrm>
            <a:off x="1054608" y="527304"/>
            <a:ext cx="8625840" cy="881380"/>
            <a:chOff x="1054608" y="527304"/>
            <a:chExt cx="8625840" cy="881380"/>
          </a:xfrm>
        </p:grpSpPr>
        <p:sp>
          <p:nvSpPr>
            <p:cNvPr id="12" name="object 12"/>
            <p:cNvSpPr/>
            <p:nvPr/>
          </p:nvSpPr>
          <p:spPr>
            <a:xfrm>
              <a:off x="5675376" y="580643"/>
              <a:ext cx="4005579" cy="828040"/>
            </a:xfrm>
            <a:custGeom>
              <a:avLst/>
              <a:gdLst/>
              <a:ahLst/>
              <a:cxnLst/>
              <a:rect l="l" t="t" r="r" b="b"/>
              <a:pathLst>
                <a:path w="4005579" h="828040">
                  <a:moveTo>
                    <a:pt x="4005072" y="414528"/>
                  </a:moveTo>
                  <a:lnTo>
                    <a:pt x="3995953" y="405384"/>
                  </a:lnTo>
                  <a:lnTo>
                    <a:pt x="3622433" y="30480"/>
                  </a:lnTo>
                  <a:lnTo>
                    <a:pt x="3592068" y="0"/>
                  </a:lnTo>
                  <a:lnTo>
                    <a:pt x="3592068" y="114300"/>
                  </a:lnTo>
                  <a:lnTo>
                    <a:pt x="0" y="114300"/>
                  </a:lnTo>
                  <a:lnTo>
                    <a:pt x="0" y="714756"/>
                  </a:lnTo>
                  <a:lnTo>
                    <a:pt x="3592068" y="714756"/>
                  </a:lnTo>
                  <a:lnTo>
                    <a:pt x="3592068" y="827532"/>
                  </a:lnTo>
                  <a:lnTo>
                    <a:pt x="3622548" y="797052"/>
                  </a:lnTo>
                  <a:lnTo>
                    <a:pt x="3995928" y="423672"/>
                  </a:lnTo>
                  <a:lnTo>
                    <a:pt x="4005072" y="414528"/>
                  </a:lnTo>
                  <a:close/>
                </a:path>
              </a:pathLst>
            </a:custGeom>
            <a:solidFill>
              <a:srgbClr val="CFD8E8">
                <a:alpha val="89843"/>
              </a:srgbClr>
            </a:solidFill>
          </p:spPr>
          <p:txBody>
            <a:bodyPr wrap="square" lIns="0" tIns="0" rIns="0" bIns="0" rtlCol="0"/>
            <a:lstStyle/>
            <a:p>
              <a:endParaRPr/>
            </a:p>
          </p:txBody>
        </p:sp>
        <p:sp>
          <p:nvSpPr>
            <p:cNvPr id="13" name="object 13"/>
            <p:cNvSpPr/>
            <p:nvPr/>
          </p:nvSpPr>
          <p:spPr>
            <a:xfrm>
              <a:off x="1054608" y="527304"/>
              <a:ext cx="4642485" cy="794385"/>
            </a:xfrm>
            <a:custGeom>
              <a:avLst/>
              <a:gdLst/>
              <a:ahLst/>
              <a:cxnLst/>
              <a:rect l="l" t="t" r="r" b="b"/>
              <a:pathLst>
                <a:path w="4642485" h="794385">
                  <a:moveTo>
                    <a:pt x="4517136" y="794004"/>
                  </a:moveTo>
                  <a:lnTo>
                    <a:pt x="128016" y="794004"/>
                  </a:lnTo>
                  <a:lnTo>
                    <a:pt x="114300" y="792480"/>
                  </a:lnTo>
                  <a:lnTo>
                    <a:pt x="74676" y="777239"/>
                  </a:lnTo>
                  <a:lnTo>
                    <a:pt x="42672" y="754380"/>
                  </a:lnTo>
                  <a:lnTo>
                    <a:pt x="18288" y="720852"/>
                  </a:lnTo>
                  <a:lnTo>
                    <a:pt x="3048" y="682752"/>
                  </a:lnTo>
                  <a:lnTo>
                    <a:pt x="0" y="653796"/>
                  </a:lnTo>
                  <a:lnTo>
                    <a:pt x="0" y="140208"/>
                  </a:lnTo>
                  <a:lnTo>
                    <a:pt x="7620" y="99060"/>
                  </a:lnTo>
                  <a:lnTo>
                    <a:pt x="24384" y="62484"/>
                  </a:lnTo>
                  <a:lnTo>
                    <a:pt x="51816" y="32004"/>
                  </a:lnTo>
                  <a:lnTo>
                    <a:pt x="86868" y="10668"/>
                  </a:lnTo>
                  <a:lnTo>
                    <a:pt x="126492" y="0"/>
                  </a:lnTo>
                  <a:lnTo>
                    <a:pt x="4515612" y="0"/>
                  </a:lnTo>
                  <a:lnTo>
                    <a:pt x="4556760" y="10668"/>
                  </a:lnTo>
                  <a:lnTo>
                    <a:pt x="4583684" y="25908"/>
                  </a:lnTo>
                  <a:lnTo>
                    <a:pt x="131064" y="25908"/>
                  </a:lnTo>
                  <a:lnTo>
                    <a:pt x="118872" y="27432"/>
                  </a:lnTo>
                  <a:lnTo>
                    <a:pt x="97536" y="33528"/>
                  </a:lnTo>
                  <a:lnTo>
                    <a:pt x="86868" y="39624"/>
                  </a:lnTo>
                  <a:lnTo>
                    <a:pt x="77724" y="44196"/>
                  </a:lnTo>
                  <a:lnTo>
                    <a:pt x="68580" y="51816"/>
                  </a:lnTo>
                  <a:lnTo>
                    <a:pt x="60960" y="57912"/>
                  </a:lnTo>
                  <a:lnTo>
                    <a:pt x="45720" y="76200"/>
                  </a:lnTo>
                  <a:lnTo>
                    <a:pt x="28956" y="117348"/>
                  </a:lnTo>
                  <a:lnTo>
                    <a:pt x="25908" y="140208"/>
                  </a:lnTo>
                  <a:lnTo>
                    <a:pt x="25908" y="664464"/>
                  </a:lnTo>
                  <a:lnTo>
                    <a:pt x="28956" y="676656"/>
                  </a:lnTo>
                  <a:lnTo>
                    <a:pt x="30480" y="687324"/>
                  </a:lnTo>
                  <a:lnTo>
                    <a:pt x="51816" y="726948"/>
                  </a:lnTo>
                  <a:lnTo>
                    <a:pt x="85344" y="754380"/>
                  </a:lnTo>
                  <a:lnTo>
                    <a:pt x="96012" y="760476"/>
                  </a:lnTo>
                  <a:lnTo>
                    <a:pt x="117348" y="766572"/>
                  </a:lnTo>
                  <a:lnTo>
                    <a:pt x="141732" y="769620"/>
                  </a:lnTo>
                  <a:lnTo>
                    <a:pt x="4581144" y="769620"/>
                  </a:lnTo>
                  <a:lnTo>
                    <a:pt x="4568952" y="777239"/>
                  </a:lnTo>
                  <a:lnTo>
                    <a:pt x="4556760" y="783335"/>
                  </a:lnTo>
                  <a:lnTo>
                    <a:pt x="4544568" y="787908"/>
                  </a:lnTo>
                  <a:lnTo>
                    <a:pt x="4517136" y="794004"/>
                  </a:lnTo>
                  <a:close/>
                </a:path>
                <a:path w="4642485" h="794385">
                  <a:moveTo>
                    <a:pt x="4581144" y="769620"/>
                  </a:moveTo>
                  <a:lnTo>
                    <a:pt x="4501896" y="769620"/>
                  </a:lnTo>
                  <a:lnTo>
                    <a:pt x="4512564" y="768096"/>
                  </a:lnTo>
                  <a:lnTo>
                    <a:pt x="4524756" y="766572"/>
                  </a:lnTo>
                  <a:lnTo>
                    <a:pt x="4546092" y="760476"/>
                  </a:lnTo>
                  <a:lnTo>
                    <a:pt x="4556760" y="755904"/>
                  </a:lnTo>
                  <a:lnTo>
                    <a:pt x="4575048" y="743712"/>
                  </a:lnTo>
                  <a:lnTo>
                    <a:pt x="4582668" y="736092"/>
                  </a:lnTo>
                  <a:lnTo>
                    <a:pt x="4590288" y="726948"/>
                  </a:lnTo>
                  <a:lnTo>
                    <a:pt x="4597908" y="719328"/>
                  </a:lnTo>
                  <a:lnTo>
                    <a:pt x="4602480" y="708660"/>
                  </a:lnTo>
                  <a:lnTo>
                    <a:pt x="4608576" y="699516"/>
                  </a:lnTo>
                  <a:lnTo>
                    <a:pt x="4614672" y="678180"/>
                  </a:lnTo>
                  <a:lnTo>
                    <a:pt x="4617720" y="653796"/>
                  </a:lnTo>
                  <a:lnTo>
                    <a:pt x="4617720" y="141732"/>
                  </a:lnTo>
                  <a:lnTo>
                    <a:pt x="4616196" y="129540"/>
                  </a:lnTo>
                  <a:lnTo>
                    <a:pt x="4614672" y="118872"/>
                  </a:lnTo>
                  <a:lnTo>
                    <a:pt x="4613148" y="106680"/>
                  </a:lnTo>
                  <a:lnTo>
                    <a:pt x="4591812" y="67056"/>
                  </a:lnTo>
                  <a:lnTo>
                    <a:pt x="4556760" y="39624"/>
                  </a:lnTo>
                  <a:lnTo>
                    <a:pt x="4514088" y="25908"/>
                  </a:lnTo>
                  <a:lnTo>
                    <a:pt x="4583684" y="25908"/>
                  </a:lnTo>
                  <a:lnTo>
                    <a:pt x="4617720" y="60960"/>
                  </a:lnTo>
                  <a:lnTo>
                    <a:pt x="4636008" y="97536"/>
                  </a:lnTo>
                  <a:lnTo>
                    <a:pt x="4642103" y="126492"/>
                  </a:lnTo>
                  <a:lnTo>
                    <a:pt x="4642103" y="667512"/>
                  </a:lnTo>
                  <a:lnTo>
                    <a:pt x="4631436" y="708660"/>
                  </a:lnTo>
                  <a:lnTo>
                    <a:pt x="4611624" y="742188"/>
                  </a:lnTo>
                  <a:lnTo>
                    <a:pt x="4591812" y="762000"/>
                  </a:lnTo>
                  <a:lnTo>
                    <a:pt x="4581144" y="769620"/>
                  </a:lnTo>
                  <a:close/>
                </a:path>
              </a:pathLst>
            </a:custGeom>
            <a:solidFill>
              <a:srgbClr val="366091"/>
            </a:solidFill>
          </p:spPr>
          <p:txBody>
            <a:bodyPr wrap="square" lIns="0" tIns="0" rIns="0" bIns="0" rtlCol="0"/>
            <a:lstStyle/>
            <a:p>
              <a:endParaRPr/>
            </a:p>
          </p:txBody>
        </p:sp>
      </p:grpSp>
      <p:sp>
        <p:nvSpPr>
          <p:cNvPr id="14" name="object 14"/>
          <p:cNvSpPr txBox="1">
            <a:spLocks noGrp="1"/>
          </p:cNvSpPr>
          <p:nvPr>
            <p:ph type="title"/>
          </p:nvPr>
        </p:nvSpPr>
        <p:spPr>
          <a:xfrm>
            <a:off x="1168376" y="734047"/>
            <a:ext cx="333946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000000"/>
                </a:solidFill>
              </a:rPr>
              <a:t>Cibles</a:t>
            </a:r>
            <a:r>
              <a:rPr sz="2000" spc="-20" dirty="0">
                <a:solidFill>
                  <a:srgbClr val="000000"/>
                </a:solidFill>
              </a:rPr>
              <a:t> </a:t>
            </a:r>
            <a:r>
              <a:rPr sz="2000" dirty="0">
                <a:solidFill>
                  <a:srgbClr val="000000"/>
                </a:solidFill>
              </a:rPr>
              <a:t>-</a:t>
            </a:r>
            <a:r>
              <a:rPr sz="2000" spc="-10" dirty="0">
                <a:solidFill>
                  <a:srgbClr val="000000"/>
                </a:solidFill>
              </a:rPr>
              <a:t> </a:t>
            </a:r>
            <a:r>
              <a:rPr sz="2000" spc="-5" dirty="0">
                <a:solidFill>
                  <a:srgbClr val="000000"/>
                </a:solidFill>
              </a:rPr>
              <a:t>Campagnes</a:t>
            </a:r>
            <a:r>
              <a:rPr sz="2000" spc="-40" dirty="0">
                <a:solidFill>
                  <a:srgbClr val="000000"/>
                </a:solidFill>
              </a:rPr>
              <a:t> </a:t>
            </a:r>
            <a:r>
              <a:rPr sz="2000" dirty="0">
                <a:solidFill>
                  <a:srgbClr val="000000"/>
                </a:solidFill>
              </a:rPr>
              <a:t>à</a:t>
            </a:r>
            <a:r>
              <a:rPr sz="2000" spc="5" dirty="0">
                <a:solidFill>
                  <a:srgbClr val="000000"/>
                </a:solidFill>
              </a:rPr>
              <a:t> </a:t>
            </a:r>
            <a:r>
              <a:rPr sz="2000" spc="-10" dirty="0">
                <a:solidFill>
                  <a:srgbClr val="000000"/>
                </a:solidFill>
              </a:rPr>
              <a:t>venir</a:t>
            </a:r>
            <a:endParaRPr sz="2000"/>
          </a:p>
        </p:txBody>
      </p:sp>
      <p:graphicFrame>
        <p:nvGraphicFramePr>
          <p:cNvPr id="15" name="Tableau 15">
            <a:extLst>
              <a:ext uri="{FF2B5EF4-FFF2-40B4-BE49-F238E27FC236}">
                <a16:creationId xmlns:a16="http://schemas.microsoft.com/office/drawing/2014/main" id="{9F816CC2-C75F-A842-BC08-2F5AD314F602}"/>
              </a:ext>
            </a:extLst>
          </p:cNvPr>
          <p:cNvGraphicFramePr>
            <a:graphicFrameLocks noGrp="1"/>
          </p:cNvGraphicFramePr>
          <p:nvPr>
            <p:extLst>
              <p:ext uri="{D42A27DB-BD31-4B8C-83A1-F6EECF244321}">
                <p14:modId xmlns:p14="http://schemas.microsoft.com/office/powerpoint/2010/main" val="2924965464"/>
              </p:ext>
            </p:extLst>
          </p:nvPr>
        </p:nvGraphicFramePr>
        <p:xfrm>
          <a:off x="469900" y="1691943"/>
          <a:ext cx="9372603" cy="5399759"/>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515878267"/>
                    </a:ext>
                  </a:extLst>
                </a:gridCol>
                <a:gridCol w="3048000">
                  <a:extLst>
                    <a:ext uri="{9D8B030D-6E8A-4147-A177-3AD203B41FA5}">
                      <a16:colId xmlns:a16="http://schemas.microsoft.com/office/drawing/2014/main" val="2523975569"/>
                    </a:ext>
                  </a:extLst>
                </a:gridCol>
                <a:gridCol w="1600200">
                  <a:extLst>
                    <a:ext uri="{9D8B030D-6E8A-4147-A177-3AD203B41FA5}">
                      <a16:colId xmlns:a16="http://schemas.microsoft.com/office/drawing/2014/main" val="3485709441"/>
                    </a:ext>
                  </a:extLst>
                </a:gridCol>
                <a:gridCol w="1828803">
                  <a:extLst>
                    <a:ext uri="{9D8B030D-6E8A-4147-A177-3AD203B41FA5}">
                      <a16:colId xmlns:a16="http://schemas.microsoft.com/office/drawing/2014/main" val="3705147646"/>
                    </a:ext>
                  </a:extLst>
                </a:gridCol>
              </a:tblGrid>
              <a:tr h="565481">
                <a:tc>
                  <a:txBody>
                    <a:bodyPr/>
                    <a:lstStyle/>
                    <a:p>
                      <a:endParaRPr lang="fr-BJ"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J" sz="2000" dirty="0"/>
                        <a:t>2022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J" sz="2000" dirty="0"/>
                        <a:t>2023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J" sz="2000" dirty="0"/>
                        <a:t>2024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246173"/>
                  </a:ext>
                </a:extLst>
              </a:tr>
              <a:tr h="75239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1" spc="-5" dirty="0">
                          <a:latin typeface="+mn-lt"/>
                          <a:cs typeface="Calibri"/>
                        </a:rPr>
                        <a:t>Nombre </a:t>
                      </a:r>
                      <a:r>
                        <a:rPr lang="fr-FR" sz="1800" b="1" dirty="0">
                          <a:latin typeface="+mn-lt"/>
                          <a:cs typeface="Calibri"/>
                        </a:rPr>
                        <a:t>de </a:t>
                      </a:r>
                      <a:r>
                        <a:rPr lang="fr-FR" sz="1800" b="1" spc="-5" dirty="0">
                          <a:latin typeface="+mn-lt"/>
                          <a:cs typeface="Calibri"/>
                        </a:rPr>
                        <a:t>districts </a:t>
                      </a:r>
                      <a:r>
                        <a:rPr lang="fr-FR" sz="1800" b="1" dirty="0">
                          <a:latin typeface="+mn-lt"/>
                          <a:cs typeface="Calibri"/>
                        </a:rPr>
                        <a:t> </a:t>
                      </a:r>
                      <a:r>
                        <a:rPr lang="fr-FR" sz="1800" b="1" spc="-5" dirty="0">
                          <a:latin typeface="+mn-lt"/>
                          <a:cs typeface="Calibri"/>
                        </a:rPr>
                        <a:t>éligibles</a:t>
                      </a:r>
                      <a:r>
                        <a:rPr lang="fr-FR" sz="1800" b="1" spc="-25" dirty="0">
                          <a:latin typeface="+mn-lt"/>
                          <a:cs typeface="Calibri"/>
                        </a:rPr>
                        <a:t> </a:t>
                      </a:r>
                      <a:r>
                        <a:rPr lang="fr-FR" sz="1800" b="1" spc="-5" dirty="0">
                          <a:latin typeface="+mn-lt"/>
                          <a:cs typeface="Calibri"/>
                        </a:rPr>
                        <a:t>pour</a:t>
                      </a:r>
                      <a:r>
                        <a:rPr lang="fr-FR" sz="1800" b="1" spc="-15" dirty="0">
                          <a:latin typeface="+mn-lt"/>
                          <a:cs typeface="Calibri"/>
                        </a:rPr>
                        <a:t> </a:t>
                      </a:r>
                      <a:r>
                        <a:rPr lang="fr-FR" sz="1800" b="1" spc="-10" dirty="0">
                          <a:latin typeface="+mn-lt"/>
                          <a:cs typeface="Calibri"/>
                        </a:rPr>
                        <a:t>la CPS</a:t>
                      </a:r>
                      <a:endParaRPr lang="fr-FR" sz="1800" dirty="0">
                        <a:latin typeface="+mn-lt"/>
                        <a:cs typeface="Calibri"/>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spc="-5" dirty="0">
                          <a:solidFill>
                            <a:schemeClr val="dk1"/>
                          </a:solidFill>
                          <a:latin typeface="+mn-lt"/>
                          <a:ea typeface="+mn-ea"/>
                          <a:cs typeface="Calibri"/>
                        </a:rPr>
                        <a:t>17</a:t>
                      </a:r>
                      <a:endParaRPr lang="fr-BJ" sz="2400" b="1" spc="-5" dirty="0">
                        <a:solidFill>
                          <a:schemeClr val="dk1"/>
                        </a:solidFill>
                        <a:latin typeface="+mn-lt"/>
                        <a:ea typeface="+mn-ea"/>
                        <a:cs typeface="Calibri"/>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43845945"/>
                  </a:ext>
                </a:extLst>
              </a:tr>
              <a:tr h="63135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1" spc="-5" dirty="0">
                          <a:latin typeface="+mn-lt"/>
                          <a:cs typeface="Calibri"/>
                        </a:rPr>
                        <a:t>Nombre</a:t>
                      </a:r>
                      <a:r>
                        <a:rPr lang="fr-FR" sz="1800" b="1" spc="-50" dirty="0">
                          <a:latin typeface="+mn-lt"/>
                          <a:cs typeface="Calibri"/>
                        </a:rPr>
                        <a:t> </a:t>
                      </a:r>
                      <a:r>
                        <a:rPr lang="fr-FR" sz="1800" b="1" dirty="0">
                          <a:latin typeface="+mn-lt"/>
                          <a:cs typeface="Calibri"/>
                        </a:rPr>
                        <a:t>de</a:t>
                      </a:r>
                      <a:r>
                        <a:rPr lang="fr-FR" sz="1800" b="1" spc="-30" dirty="0">
                          <a:latin typeface="+mn-lt"/>
                          <a:cs typeface="Calibri"/>
                        </a:rPr>
                        <a:t> </a:t>
                      </a:r>
                      <a:r>
                        <a:rPr lang="fr-FR" sz="1800" b="1" spc="-5" dirty="0">
                          <a:latin typeface="+mn-lt"/>
                          <a:cs typeface="Calibri"/>
                        </a:rPr>
                        <a:t>districts </a:t>
                      </a:r>
                      <a:r>
                        <a:rPr lang="fr-FR" sz="1800" b="1" spc="-434" dirty="0">
                          <a:latin typeface="+mn-lt"/>
                          <a:cs typeface="Calibri"/>
                        </a:rPr>
                        <a:t> </a:t>
                      </a:r>
                      <a:r>
                        <a:rPr lang="fr-FR" sz="1800" b="1" spc="-5" dirty="0">
                          <a:latin typeface="+mn-lt"/>
                          <a:cs typeface="Calibri"/>
                        </a:rPr>
                        <a:t>ciblés</a:t>
                      </a:r>
                      <a:endParaRPr lang="fr-FR" sz="1800" dirty="0">
                        <a:latin typeface="+mn-lt"/>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BJ" sz="2400" b="1" spc="-5" dirty="0">
                          <a:solidFill>
                            <a:schemeClr val="dk1"/>
                          </a:solidFill>
                          <a:latin typeface="+mn-lt"/>
                          <a:ea typeface="+mn-ea"/>
                          <a:cs typeface="Calibri"/>
                        </a:rPr>
                        <a:t>6</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spc="-5" dirty="0">
                          <a:solidFill>
                            <a:schemeClr val="dk1"/>
                          </a:solidFill>
                          <a:latin typeface="+mn-lt"/>
                          <a:ea typeface="+mn-ea"/>
                          <a:cs typeface="Calibri"/>
                        </a:rPr>
                        <a:t>À</a:t>
                      </a:r>
                      <a:r>
                        <a:rPr lang="fr-BJ" sz="2400" b="1" spc="-5" dirty="0">
                          <a:solidFill>
                            <a:schemeClr val="dk1"/>
                          </a:solidFill>
                          <a:latin typeface="+mn-lt"/>
                          <a:ea typeface="+mn-ea"/>
                          <a:cs typeface="Calibri"/>
                        </a:rPr>
                        <a:t> définir</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spc="-5" dirty="0">
                          <a:solidFill>
                            <a:schemeClr val="dk1"/>
                          </a:solidFill>
                          <a:latin typeface="+mn-lt"/>
                          <a:ea typeface="+mn-ea"/>
                          <a:cs typeface="Calibri"/>
                        </a:rPr>
                        <a:t>À</a:t>
                      </a:r>
                      <a:r>
                        <a:rPr lang="fr-BJ" sz="2400" b="1" spc="-5" dirty="0">
                          <a:solidFill>
                            <a:schemeClr val="dk1"/>
                          </a:solidFill>
                          <a:latin typeface="+mn-lt"/>
                          <a:ea typeface="+mn-ea"/>
                          <a:cs typeface="Calibri"/>
                        </a:rPr>
                        <a:t> définir</a:t>
                      </a:r>
                    </a:p>
                  </a:txBody>
                  <a:tcPr anchor="ctr"/>
                </a:tc>
                <a:extLst>
                  <a:ext uri="{0D108BD9-81ED-4DB2-BD59-A6C34878D82A}">
                    <a16:rowId xmlns:a16="http://schemas.microsoft.com/office/drawing/2014/main" val="4015196948"/>
                  </a:ext>
                </a:extLst>
              </a:tr>
              <a:tr h="0">
                <a:tc>
                  <a:txBody>
                    <a:bodyPr/>
                    <a:lstStyle/>
                    <a:p>
                      <a:pPr marL="12700" marR="551180">
                        <a:lnSpc>
                          <a:spcPct val="100000"/>
                        </a:lnSpc>
                        <a:spcBef>
                          <a:spcPts val="880"/>
                        </a:spcBef>
                      </a:pPr>
                      <a:r>
                        <a:rPr lang="fr-FR" sz="2000" b="1" spc="-5" dirty="0">
                          <a:latin typeface="+mn-lt"/>
                          <a:cs typeface="Calibri"/>
                        </a:rPr>
                        <a:t>Nombre</a:t>
                      </a:r>
                      <a:r>
                        <a:rPr lang="fr-FR" sz="2000" b="1" spc="-90" dirty="0">
                          <a:latin typeface="+mn-lt"/>
                          <a:cs typeface="Calibri"/>
                        </a:rPr>
                        <a:t> </a:t>
                      </a:r>
                      <a:r>
                        <a:rPr lang="fr-FR" sz="2000" b="1" spc="-10" dirty="0">
                          <a:latin typeface="+mn-lt"/>
                          <a:cs typeface="Calibri"/>
                        </a:rPr>
                        <a:t>d'enfants </a:t>
                      </a:r>
                      <a:r>
                        <a:rPr lang="fr-FR" sz="2000" b="1" spc="-434" dirty="0">
                          <a:latin typeface="+mn-lt"/>
                          <a:cs typeface="Calibri"/>
                        </a:rPr>
                        <a:t> </a:t>
                      </a:r>
                      <a:r>
                        <a:rPr lang="fr-FR" sz="2000" b="1" spc="-5" dirty="0">
                          <a:latin typeface="+mn-lt"/>
                          <a:cs typeface="Calibri"/>
                        </a:rPr>
                        <a:t>éligibles </a:t>
                      </a:r>
                      <a:r>
                        <a:rPr lang="fr-FR" sz="2000" b="1" dirty="0">
                          <a:latin typeface="+mn-lt"/>
                          <a:cs typeface="Calibri"/>
                        </a:rPr>
                        <a:t>dans </a:t>
                      </a:r>
                      <a:r>
                        <a:rPr lang="fr-FR" sz="2000" b="1" spc="-5" dirty="0">
                          <a:latin typeface="+mn-lt"/>
                          <a:cs typeface="Calibri"/>
                        </a:rPr>
                        <a:t>les </a:t>
                      </a:r>
                      <a:r>
                        <a:rPr lang="fr-FR" sz="2000" b="1" dirty="0">
                          <a:latin typeface="+mn-lt"/>
                          <a:cs typeface="Calibri"/>
                        </a:rPr>
                        <a:t> </a:t>
                      </a:r>
                      <a:r>
                        <a:rPr lang="fr-FR" sz="2000" b="1" spc="-5" dirty="0">
                          <a:latin typeface="+mn-lt"/>
                          <a:cs typeface="Calibri"/>
                        </a:rPr>
                        <a:t>districts</a:t>
                      </a:r>
                      <a:r>
                        <a:rPr lang="fr-FR" sz="2000" b="1" spc="-40" dirty="0">
                          <a:latin typeface="+mn-lt"/>
                          <a:cs typeface="Calibri"/>
                        </a:rPr>
                        <a:t> </a:t>
                      </a:r>
                      <a:r>
                        <a:rPr lang="fr-FR" sz="2000" b="1" spc="-5" dirty="0">
                          <a:latin typeface="+mn-lt"/>
                          <a:cs typeface="Calibri"/>
                        </a:rPr>
                        <a:t>ciblés</a:t>
                      </a:r>
                      <a:endParaRPr lang="fr-FR" sz="2000" dirty="0">
                        <a:latin typeface="+mn-lt"/>
                        <a:cs typeface="Calibri"/>
                      </a:endParaRPr>
                    </a:p>
                    <a:p>
                      <a:pPr marL="12700" marR="428625">
                        <a:lnSpc>
                          <a:spcPct val="100000"/>
                        </a:lnSpc>
                        <a:spcBef>
                          <a:spcPts val="55"/>
                        </a:spcBef>
                      </a:pPr>
                      <a:r>
                        <a:rPr lang="fr-FR" sz="1200" b="1" spc="-5" dirty="0">
                          <a:latin typeface="+mn-lt"/>
                          <a:cs typeface="Calibri"/>
                        </a:rPr>
                        <a:t>Mentionner </a:t>
                      </a:r>
                      <a:r>
                        <a:rPr lang="fr-FR" sz="1200" b="1" dirty="0">
                          <a:latin typeface="+mn-lt"/>
                          <a:cs typeface="Calibri"/>
                        </a:rPr>
                        <a:t>si l'on </a:t>
                      </a:r>
                      <a:r>
                        <a:rPr lang="fr-FR" sz="1200" b="1" spc="-5" dirty="0">
                          <a:latin typeface="+mn-lt"/>
                          <a:cs typeface="Calibri"/>
                        </a:rPr>
                        <a:t>envisage </a:t>
                      </a:r>
                      <a:r>
                        <a:rPr lang="fr-FR" sz="1200" b="1" dirty="0">
                          <a:latin typeface="+mn-lt"/>
                          <a:cs typeface="Calibri"/>
                        </a:rPr>
                        <a:t>une </a:t>
                      </a:r>
                      <a:r>
                        <a:rPr lang="fr-FR" sz="1200" b="1" spc="-260" dirty="0">
                          <a:latin typeface="+mn-lt"/>
                          <a:cs typeface="Calibri"/>
                        </a:rPr>
                        <a:t> </a:t>
                      </a:r>
                      <a:r>
                        <a:rPr lang="fr-FR" sz="1200" b="1" spc="-5" dirty="0">
                          <a:latin typeface="+mn-lt"/>
                          <a:cs typeface="Calibri"/>
                        </a:rPr>
                        <a:t>extension</a:t>
                      </a:r>
                      <a:r>
                        <a:rPr lang="fr-FR" sz="1200" b="1" spc="-15" dirty="0">
                          <a:latin typeface="+mn-lt"/>
                          <a:cs typeface="Calibri"/>
                        </a:rPr>
                        <a:t> </a:t>
                      </a:r>
                      <a:r>
                        <a:rPr lang="fr-FR" sz="1200" b="1" spc="-5" dirty="0">
                          <a:latin typeface="+mn-lt"/>
                          <a:cs typeface="Calibri"/>
                        </a:rPr>
                        <a:t>aux </a:t>
                      </a:r>
                      <a:r>
                        <a:rPr lang="fr-FR" sz="1200" b="1" spc="-10" dirty="0">
                          <a:latin typeface="+mn-lt"/>
                          <a:cs typeface="Calibri"/>
                        </a:rPr>
                        <a:t>enfants </a:t>
                      </a:r>
                      <a:r>
                        <a:rPr lang="fr-FR" sz="1200" b="1" dirty="0">
                          <a:latin typeface="+mn-lt"/>
                          <a:cs typeface="Calibri"/>
                        </a:rPr>
                        <a:t>plus</a:t>
                      </a:r>
                      <a:r>
                        <a:rPr lang="fr-FR" sz="1200" b="1" spc="-15" dirty="0">
                          <a:latin typeface="+mn-lt"/>
                          <a:cs typeface="Calibri"/>
                        </a:rPr>
                        <a:t> </a:t>
                      </a:r>
                      <a:r>
                        <a:rPr lang="fr-FR" sz="1200" b="1" spc="-10" dirty="0">
                          <a:latin typeface="+mn-lt"/>
                          <a:cs typeface="Calibri"/>
                        </a:rPr>
                        <a:t>âgés</a:t>
                      </a:r>
                      <a:endParaRPr lang="fr-FR" sz="1200" dirty="0">
                        <a:latin typeface="+mn-lt"/>
                        <a:cs typeface="Calibri"/>
                      </a:endParaRPr>
                    </a:p>
                    <a:p>
                      <a:endParaRPr lang="fr-BJ"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0" spc="-5" dirty="0">
                          <a:solidFill>
                            <a:schemeClr val="dk1"/>
                          </a:solidFill>
                          <a:latin typeface="+mn-lt"/>
                          <a:ea typeface="+mn-ea"/>
                          <a:cs typeface="Calibri"/>
                        </a:rPr>
                        <a:t>À</a:t>
                      </a:r>
                      <a:r>
                        <a:rPr lang="fr-BJ" sz="1200" b="0" spc="-5" dirty="0">
                          <a:solidFill>
                            <a:schemeClr val="dk1"/>
                          </a:solidFill>
                          <a:latin typeface="+mn-lt"/>
                          <a:ea typeface="+mn-ea"/>
                          <a:cs typeface="Calibri"/>
                        </a:rPr>
                        <a:t> définir</a:t>
                      </a:r>
                      <a:r>
                        <a:rPr lang="fr-FR" sz="1200" b="0" spc="-5" dirty="0">
                          <a:solidFill>
                            <a:schemeClr val="dk1"/>
                          </a:solidFill>
                          <a:latin typeface="+mn-lt"/>
                          <a:ea typeface="+mn-ea"/>
                          <a:cs typeface="Calibri"/>
                        </a:rPr>
                        <a:t> au cours de l’atelier de </a:t>
                      </a:r>
                      <a:r>
                        <a:rPr lang="fr-FR" sz="1400" b="0" spc="-5" dirty="0">
                          <a:solidFill>
                            <a:schemeClr val="dk1"/>
                          </a:solidFill>
                          <a:latin typeface="+mn-lt"/>
                          <a:ea typeface="+mn-ea"/>
                          <a:cs typeface="Calibri"/>
                        </a:rPr>
                        <a:t>macro planification</a:t>
                      </a:r>
                      <a:endParaRPr lang="fr-BJ" sz="1200" b="0" spc="-5" dirty="0">
                        <a:solidFill>
                          <a:schemeClr val="dk1"/>
                        </a:solidFill>
                        <a:latin typeface="+mn-lt"/>
                        <a:ea typeface="+mn-ea"/>
                        <a:cs typeface="Calibri"/>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tc>
                <a:extLst>
                  <a:ext uri="{0D108BD9-81ED-4DB2-BD59-A6C34878D82A}">
                    <a16:rowId xmlns:a16="http://schemas.microsoft.com/office/drawing/2014/main" val="2288773057"/>
                  </a:ext>
                </a:extLst>
              </a:tr>
              <a:tr h="648734">
                <a:tc>
                  <a:txBody>
                    <a:bodyPr/>
                    <a:lstStyle/>
                    <a:p>
                      <a:pPr marL="12700">
                        <a:lnSpc>
                          <a:spcPct val="100000"/>
                        </a:lnSpc>
                        <a:spcBef>
                          <a:spcPts val="480"/>
                        </a:spcBef>
                      </a:pPr>
                      <a:r>
                        <a:rPr lang="fr-FR" sz="1800" b="1" spc="-5" dirty="0">
                          <a:latin typeface="+mn-lt"/>
                          <a:cs typeface="Calibri"/>
                        </a:rPr>
                        <a:t>Cycles</a:t>
                      </a:r>
                      <a:r>
                        <a:rPr lang="fr-FR" sz="1800" b="1" spc="-30" dirty="0">
                          <a:latin typeface="+mn-lt"/>
                          <a:cs typeface="Calibri"/>
                        </a:rPr>
                        <a:t> </a:t>
                      </a:r>
                      <a:r>
                        <a:rPr lang="fr-FR" sz="1800" b="1" dirty="0">
                          <a:latin typeface="+mn-lt"/>
                          <a:cs typeface="Calibri"/>
                        </a:rPr>
                        <a:t>prévues</a:t>
                      </a:r>
                      <a:r>
                        <a:rPr lang="fr-FR" sz="1800" b="1" spc="-30" dirty="0">
                          <a:latin typeface="+mn-lt"/>
                          <a:cs typeface="Calibri"/>
                        </a:rPr>
                        <a:t> </a:t>
                      </a:r>
                      <a:r>
                        <a:rPr lang="fr-FR" sz="1800" b="1" dirty="0">
                          <a:latin typeface="+mn-lt"/>
                          <a:cs typeface="Calibri"/>
                        </a:rPr>
                        <a:t>(3,</a:t>
                      </a:r>
                      <a:r>
                        <a:rPr lang="fr-FR" sz="1800" b="1" spc="-45" dirty="0">
                          <a:latin typeface="+mn-lt"/>
                          <a:cs typeface="Calibri"/>
                        </a:rPr>
                        <a:t> </a:t>
                      </a:r>
                      <a:r>
                        <a:rPr lang="fr-FR" sz="1800" b="1" dirty="0">
                          <a:latin typeface="+mn-lt"/>
                          <a:cs typeface="Calibri"/>
                        </a:rPr>
                        <a:t>4</a:t>
                      </a:r>
                      <a:r>
                        <a:rPr lang="fr-FR" sz="1800" b="1" spc="-25" dirty="0">
                          <a:latin typeface="+mn-lt"/>
                          <a:cs typeface="Calibri"/>
                        </a:rPr>
                        <a:t> </a:t>
                      </a:r>
                      <a:r>
                        <a:rPr lang="fr-FR" sz="1800" b="1" dirty="0">
                          <a:latin typeface="+mn-lt"/>
                          <a:cs typeface="Calibri"/>
                        </a:rPr>
                        <a:t>ou 5)</a:t>
                      </a:r>
                      <a:endParaRPr lang="fr-FR" sz="1800" dirty="0">
                        <a:latin typeface="+mn-lt"/>
                        <a:cs typeface="Calibri"/>
                      </a:endParaRPr>
                    </a:p>
                    <a:p>
                      <a:endParaRPr lang="fr-BJ"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spc="-5" dirty="0">
                          <a:solidFill>
                            <a:schemeClr val="dk1"/>
                          </a:solidFill>
                          <a:latin typeface="+mn-lt"/>
                          <a:ea typeface="+mn-ea"/>
                          <a:cs typeface="Calibri"/>
                        </a:rPr>
                        <a:t>4</a:t>
                      </a:r>
                      <a:endParaRPr lang="fr-BJ" sz="2400" b="1" spc="-5" dirty="0">
                        <a:solidFill>
                          <a:schemeClr val="dk1"/>
                        </a:solidFill>
                        <a:latin typeface="+mn-lt"/>
                        <a:ea typeface="+mn-ea"/>
                        <a:cs typeface="Calibri"/>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tc>
                <a:extLst>
                  <a:ext uri="{0D108BD9-81ED-4DB2-BD59-A6C34878D82A}">
                    <a16:rowId xmlns:a16="http://schemas.microsoft.com/office/drawing/2014/main" val="1440388030"/>
                  </a:ext>
                </a:extLst>
              </a:tr>
              <a:tr h="114316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1" spc="-15" dirty="0">
                          <a:latin typeface="+mn-lt"/>
                          <a:cs typeface="Calibri"/>
                        </a:rPr>
                        <a:t>Écart </a:t>
                      </a:r>
                      <a:r>
                        <a:rPr lang="fr-FR" sz="1800" b="1" spc="-10" dirty="0">
                          <a:latin typeface="+mn-lt"/>
                          <a:cs typeface="Calibri"/>
                        </a:rPr>
                        <a:t>entre </a:t>
                      </a:r>
                      <a:r>
                        <a:rPr lang="fr-FR" sz="1800" b="1" spc="-5" dirty="0">
                          <a:latin typeface="+mn-lt"/>
                          <a:cs typeface="Calibri"/>
                        </a:rPr>
                        <a:t>les </a:t>
                      </a:r>
                      <a:r>
                        <a:rPr lang="fr-FR" sz="1800" b="1" spc="-10" dirty="0">
                          <a:latin typeface="+mn-lt"/>
                          <a:cs typeface="Calibri"/>
                        </a:rPr>
                        <a:t>enfants couverts et  </a:t>
                      </a:r>
                      <a:r>
                        <a:rPr lang="fr-FR" sz="1800" b="1" spc="-440" dirty="0">
                          <a:latin typeface="+mn-lt"/>
                          <a:cs typeface="Calibri"/>
                        </a:rPr>
                        <a:t> </a:t>
                      </a:r>
                      <a:r>
                        <a:rPr lang="fr-FR" sz="1800" b="1" dirty="0">
                          <a:latin typeface="+mn-lt"/>
                          <a:cs typeface="Calibri"/>
                        </a:rPr>
                        <a:t>non-</a:t>
                      </a:r>
                      <a:r>
                        <a:rPr lang="fr-FR" sz="1800" b="1" spc="-30" dirty="0">
                          <a:latin typeface="+mn-lt"/>
                          <a:cs typeface="Calibri"/>
                        </a:rPr>
                        <a:t> </a:t>
                      </a:r>
                      <a:r>
                        <a:rPr lang="fr-FR" sz="1800" b="1" spc="-5" dirty="0">
                          <a:latin typeface="+mn-lt"/>
                          <a:cs typeface="Calibri"/>
                        </a:rPr>
                        <a:t>couverts</a:t>
                      </a:r>
                      <a:endParaRPr lang="fr-FR" sz="1800" dirty="0">
                        <a:latin typeface="+mn-lt"/>
                        <a:cs typeface="Calibri"/>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a:solidFill>
                          <a:schemeClr val="dk1"/>
                        </a:solidFill>
                        <a:latin typeface="+mn-lt"/>
                        <a:ea typeface="+mn-ea"/>
                        <a:cs typeface="Calibri"/>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BJ" sz="2400" b="1" spc="-5" dirty="0">
                        <a:solidFill>
                          <a:schemeClr val="dk1"/>
                        </a:solidFill>
                        <a:latin typeface="+mn-lt"/>
                        <a:ea typeface="+mn-ea"/>
                        <a:cs typeface="Calibri"/>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6460727"/>
                  </a:ext>
                </a:extLst>
              </a:tr>
            </a:tbl>
          </a:graphicData>
        </a:graphic>
      </p:graphicFrame>
    </p:spTree>
    <p:extLst>
      <p:ext uri="{BB962C8B-B14F-4D97-AF65-F5344CB8AC3E}">
        <p14:creationId xmlns:p14="http://schemas.microsoft.com/office/powerpoint/2010/main" val="120803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96796817"/>
              </p:ext>
            </p:extLst>
          </p:nvPr>
        </p:nvGraphicFramePr>
        <p:xfrm>
          <a:off x="551872" y="1952625"/>
          <a:ext cx="9589655" cy="433917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2105853">
                  <a:extLst>
                    <a:ext uri="{9D8B030D-6E8A-4147-A177-3AD203B41FA5}">
                      <a16:colId xmlns:a16="http://schemas.microsoft.com/office/drawing/2014/main" val="20001"/>
                    </a:ext>
                  </a:extLst>
                </a:gridCol>
                <a:gridCol w="1850775">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984827">
                  <a:extLst>
                    <a:ext uri="{9D8B030D-6E8A-4147-A177-3AD203B41FA5}">
                      <a16:colId xmlns:a16="http://schemas.microsoft.com/office/drawing/2014/main" val="20005"/>
                    </a:ext>
                  </a:extLst>
                </a:gridCol>
              </a:tblGrid>
              <a:tr h="876671">
                <a:tc rowSpan="2">
                  <a:txBody>
                    <a:bodyPr/>
                    <a:lstStyle/>
                    <a:p>
                      <a:pPr>
                        <a:lnSpc>
                          <a:spcPct val="100000"/>
                        </a:lnSpc>
                      </a:pPr>
                      <a:endParaRPr sz="1800" dirty="0"/>
                    </a:p>
                    <a:p>
                      <a:pPr>
                        <a:lnSpc>
                          <a:spcPct val="100000"/>
                        </a:lnSpc>
                      </a:pPr>
                      <a:endParaRPr sz="1800" dirty="0"/>
                    </a:p>
                    <a:p>
                      <a:pPr>
                        <a:lnSpc>
                          <a:spcPct val="100000"/>
                        </a:lnSpc>
                        <a:spcBef>
                          <a:spcPts val="50"/>
                        </a:spcBef>
                      </a:pPr>
                      <a:endParaRPr sz="2200" dirty="0"/>
                    </a:p>
                    <a:p>
                      <a:pPr marL="89535" marR="165735">
                        <a:lnSpc>
                          <a:spcPct val="100000"/>
                        </a:lnSpc>
                      </a:pPr>
                      <a:r>
                        <a:rPr sz="1800" b="1" spc="5" dirty="0" err="1">
                          <a:solidFill>
                            <a:srgbClr val="FFFFFF"/>
                          </a:solidFill>
                        </a:rPr>
                        <a:t>Ann</a:t>
                      </a:r>
                      <a:r>
                        <a:rPr sz="1800" b="1" dirty="0" err="1">
                          <a:solidFill>
                            <a:srgbClr val="FFFFFF"/>
                          </a:solidFill>
                        </a:rPr>
                        <a:t>é</a:t>
                      </a:r>
                      <a:r>
                        <a:rPr sz="1800" b="1" spc="5" dirty="0" err="1">
                          <a:solidFill>
                            <a:srgbClr val="FFFFFF"/>
                          </a:solidFill>
                        </a:rPr>
                        <a:t>es</a:t>
                      </a:r>
                      <a:endParaRPr sz="1800" dirty="0">
                        <a:latin typeface="Calibri"/>
                        <a:cs typeface="Calibri"/>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548005" marR="235585">
                        <a:lnSpc>
                          <a:spcPct val="100000"/>
                        </a:lnSpc>
                        <a:spcBef>
                          <a:spcPts val="240"/>
                        </a:spcBef>
                      </a:pPr>
                      <a:r>
                        <a:rPr sz="1800" b="1" dirty="0">
                          <a:solidFill>
                            <a:srgbClr val="FFFFFF"/>
                          </a:solidFill>
                        </a:rPr>
                        <a:t>Co</a:t>
                      </a:r>
                      <a:r>
                        <a:rPr sz="1800" b="1" spc="-15" dirty="0">
                          <a:solidFill>
                            <a:srgbClr val="FFFFFF"/>
                          </a:solidFill>
                        </a:rPr>
                        <a:t>n</a:t>
                      </a:r>
                      <a:r>
                        <a:rPr sz="1800" b="1" spc="5" dirty="0">
                          <a:solidFill>
                            <a:srgbClr val="FFFFFF"/>
                          </a:solidFill>
                        </a:rPr>
                        <a:t>t</a:t>
                      </a:r>
                      <a:r>
                        <a:rPr sz="1800" b="1" spc="-10" dirty="0">
                          <a:solidFill>
                            <a:srgbClr val="FFFFFF"/>
                          </a:solidFill>
                        </a:rPr>
                        <a:t>r</a:t>
                      </a:r>
                      <a:r>
                        <a:rPr sz="1800" b="1" spc="5" dirty="0">
                          <a:solidFill>
                            <a:srgbClr val="FFFFFF"/>
                          </a:solidFill>
                        </a:rPr>
                        <a:t>ib</a:t>
                      </a:r>
                      <a:r>
                        <a:rPr sz="1800" b="1" spc="-15" dirty="0">
                          <a:solidFill>
                            <a:srgbClr val="FFFFFF"/>
                          </a:solidFill>
                        </a:rPr>
                        <a:t>u</a:t>
                      </a:r>
                      <a:r>
                        <a:rPr sz="1800" b="1" spc="5" dirty="0">
                          <a:solidFill>
                            <a:srgbClr val="FFFFFF"/>
                          </a:solidFill>
                        </a:rPr>
                        <a:t>t</a:t>
                      </a:r>
                      <a:r>
                        <a:rPr sz="1800" b="1" spc="-15" dirty="0">
                          <a:solidFill>
                            <a:srgbClr val="FFFFFF"/>
                          </a:solidFill>
                        </a:rPr>
                        <a:t>i</a:t>
                      </a:r>
                      <a:r>
                        <a:rPr sz="1800" b="1" dirty="0">
                          <a:solidFill>
                            <a:srgbClr val="FFFFFF"/>
                          </a:solidFill>
                        </a:rPr>
                        <a:t>o</a:t>
                      </a:r>
                      <a:r>
                        <a:rPr sz="1800" b="1" spc="-15" dirty="0">
                          <a:solidFill>
                            <a:srgbClr val="FFFFFF"/>
                          </a:solidFill>
                        </a:rPr>
                        <a:t>n</a:t>
                      </a:r>
                      <a:r>
                        <a:rPr sz="1800" b="1" dirty="0">
                          <a:solidFill>
                            <a:srgbClr val="FFFFFF"/>
                          </a:solidFill>
                        </a:rPr>
                        <a:t>s</a:t>
                      </a:r>
                      <a:r>
                        <a:rPr sz="1800" b="1" spc="-30" dirty="0">
                          <a:solidFill>
                            <a:srgbClr val="FFFFFF"/>
                          </a:solidFill>
                        </a:rPr>
                        <a:t> </a:t>
                      </a:r>
                      <a:r>
                        <a:rPr sz="1800" b="1" spc="-15" dirty="0" err="1">
                          <a:solidFill>
                            <a:srgbClr val="FFFFFF"/>
                          </a:solidFill>
                        </a:rPr>
                        <a:t>f</a:t>
                      </a:r>
                      <a:r>
                        <a:rPr sz="1800" b="1" spc="5" dirty="0" err="1">
                          <a:solidFill>
                            <a:srgbClr val="FFFFFF"/>
                          </a:solidFill>
                        </a:rPr>
                        <a:t>in</a:t>
                      </a:r>
                      <a:r>
                        <a:rPr sz="1800" b="1" spc="-10" dirty="0" err="1">
                          <a:solidFill>
                            <a:srgbClr val="FFFFFF"/>
                          </a:solidFill>
                        </a:rPr>
                        <a:t>a</a:t>
                      </a:r>
                      <a:r>
                        <a:rPr sz="1800" b="1" spc="5" dirty="0" err="1">
                          <a:solidFill>
                            <a:srgbClr val="FFFFFF"/>
                          </a:solidFill>
                        </a:rPr>
                        <a:t>n</a:t>
                      </a:r>
                      <a:r>
                        <a:rPr sz="1800" b="1" dirty="0" err="1">
                          <a:solidFill>
                            <a:srgbClr val="FFFFFF"/>
                          </a:solidFill>
                        </a:rPr>
                        <a:t>c</a:t>
                      </a:r>
                      <a:r>
                        <a:rPr sz="1800" b="1" spc="5" dirty="0" err="1">
                          <a:solidFill>
                            <a:srgbClr val="FFFFFF"/>
                          </a:solidFill>
                        </a:rPr>
                        <a:t>i</a:t>
                      </a:r>
                      <a:r>
                        <a:rPr sz="1800" b="1" spc="-10" dirty="0" err="1">
                          <a:solidFill>
                            <a:srgbClr val="FFFFFF"/>
                          </a:solidFill>
                        </a:rPr>
                        <a:t>è</a:t>
                      </a:r>
                      <a:r>
                        <a:rPr sz="1800" b="1" spc="-30" dirty="0" err="1">
                          <a:solidFill>
                            <a:srgbClr val="FFFFFF"/>
                          </a:solidFill>
                        </a:rPr>
                        <a:t>r</a:t>
                      </a:r>
                      <a:r>
                        <a:rPr sz="1800" b="1" spc="-10" dirty="0" err="1">
                          <a:solidFill>
                            <a:srgbClr val="FFFFFF"/>
                          </a:solidFill>
                        </a:rPr>
                        <a:t>e</a:t>
                      </a:r>
                      <a:r>
                        <a:rPr sz="1800" b="1" dirty="0" err="1">
                          <a:solidFill>
                            <a:srgbClr val="FFFFFF"/>
                          </a:solidFill>
                        </a:rPr>
                        <a:t>s</a:t>
                      </a:r>
                      <a:r>
                        <a:rPr sz="1800" b="1" dirty="0">
                          <a:solidFill>
                            <a:srgbClr val="FFFFFF"/>
                          </a:solidFill>
                        </a:rPr>
                        <a:t>  </a:t>
                      </a:r>
                      <a:r>
                        <a:rPr sz="1800" b="1" spc="5" dirty="0">
                          <a:solidFill>
                            <a:srgbClr val="FFFFFF"/>
                          </a:solidFill>
                        </a:rPr>
                        <a:t>des</a:t>
                      </a:r>
                      <a:r>
                        <a:rPr sz="1800" b="1" spc="-35" dirty="0">
                          <a:solidFill>
                            <a:srgbClr val="FFFFFF"/>
                          </a:solidFill>
                        </a:rPr>
                        <a:t> </a:t>
                      </a:r>
                      <a:r>
                        <a:rPr sz="1800" b="1" spc="-10" dirty="0" err="1">
                          <a:solidFill>
                            <a:srgbClr val="FFFFFF"/>
                          </a:solidFill>
                        </a:rPr>
                        <a:t>partenaires</a:t>
                      </a:r>
                      <a:r>
                        <a:rPr sz="1800" b="1" spc="-50" dirty="0">
                          <a:solidFill>
                            <a:srgbClr val="FFFFFF"/>
                          </a:solidFill>
                        </a:rPr>
                        <a:t> </a:t>
                      </a:r>
                      <a:r>
                        <a:rPr sz="1800" b="1" dirty="0">
                          <a:solidFill>
                            <a:srgbClr val="FFFFFF"/>
                          </a:solidFill>
                        </a:rPr>
                        <a:t>($)</a:t>
                      </a:r>
                      <a:endParaRPr sz="1800" dirty="0">
                        <a:latin typeface="Calibri"/>
                        <a:cs typeface="Calibri"/>
                      </a:endParaRPr>
                    </a:p>
                  </a:txBody>
                  <a:tcPr marL="0" marR="0" marT="30480" marB="0">
                    <a:lnT w="12700" cap="flat" cmpd="sng" algn="ctr">
                      <a:solidFill>
                        <a:schemeClr val="tx1"/>
                      </a:solidFill>
                      <a:prstDash val="solid"/>
                      <a:round/>
                      <a:headEnd type="none" w="med" len="med"/>
                      <a:tailEnd type="none" w="med" len="med"/>
                    </a:lnT>
                  </a:tcPr>
                </a:tc>
                <a:tc hMerge="1">
                  <a:txBody>
                    <a:bodyPr/>
                    <a:lstStyle/>
                    <a:p>
                      <a:endParaRPr/>
                    </a:p>
                  </a:txBody>
                  <a:tcPr marL="0" marR="0" marT="0" marB="0"/>
                </a:tc>
                <a:tc gridSpan="2">
                  <a:txBody>
                    <a:bodyPr/>
                    <a:lstStyle/>
                    <a:p>
                      <a:pPr marL="718820">
                        <a:lnSpc>
                          <a:spcPct val="100000"/>
                        </a:lnSpc>
                        <a:spcBef>
                          <a:spcPts val="240"/>
                        </a:spcBef>
                      </a:pPr>
                      <a:r>
                        <a:rPr sz="1800" b="1" spc="-5" dirty="0">
                          <a:solidFill>
                            <a:srgbClr val="FFFFFF"/>
                          </a:solidFill>
                        </a:rPr>
                        <a:t>Financements</a:t>
                      </a:r>
                      <a:r>
                        <a:rPr sz="1800" b="1" spc="-70" dirty="0">
                          <a:solidFill>
                            <a:srgbClr val="FFFFFF"/>
                          </a:solidFill>
                        </a:rPr>
                        <a:t> </a:t>
                      </a:r>
                      <a:r>
                        <a:rPr sz="1800" b="1" spc="-5" dirty="0">
                          <a:solidFill>
                            <a:srgbClr val="FFFFFF"/>
                          </a:solidFill>
                        </a:rPr>
                        <a:t>domestiques</a:t>
                      </a:r>
                      <a:endParaRPr sz="1800" dirty="0"/>
                    </a:p>
                    <a:p>
                      <a:pPr marL="91440">
                        <a:lnSpc>
                          <a:spcPct val="100000"/>
                        </a:lnSpc>
                      </a:pPr>
                      <a:r>
                        <a:rPr sz="1800" b="1" dirty="0">
                          <a:solidFill>
                            <a:srgbClr val="FFFFFF"/>
                          </a:solidFill>
                        </a:rPr>
                        <a:t>($)</a:t>
                      </a:r>
                      <a:endParaRPr sz="1800" dirty="0">
                        <a:latin typeface="Calibri"/>
                        <a:cs typeface="Calibri"/>
                      </a:endParaRPr>
                    </a:p>
                  </a:txBody>
                  <a:tcPr marL="0" marR="0" marT="30480" marB="0">
                    <a:lnT w="12700" cap="flat" cmpd="sng" algn="ctr">
                      <a:solidFill>
                        <a:schemeClr val="tx1"/>
                      </a:solidFill>
                      <a:prstDash val="solid"/>
                      <a:round/>
                      <a:headEnd type="none" w="med" len="med"/>
                      <a:tailEnd type="none" w="med" len="med"/>
                    </a:lnT>
                  </a:tcPr>
                </a:tc>
                <a:tc hMerge="1">
                  <a:txBody>
                    <a:bodyPr/>
                    <a:lstStyle/>
                    <a:p>
                      <a:endParaRPr/>
                    </a:p>
                  </a:txBody>
                  <a:tcPr marL="0" marR="0" marT="0" marB="0"/>
                </a:tc>
                <a:tc rowSpan="2">
                  <a:txBody>
                    <a:bodyPr/>
                    <a:lstStyle/>
                    <a:p>
                      <a:pPr>
                        <a:lnSpc>
                          <a:spcPct val="100000"/>
                        </a:lnSpc>
                      </a:pPr>
                      <a:endParaRPr sz="1800" dirty="0"/>
                    </a:p>
                    <a:p>
                      <a:pPr>
                        <a:lnSpc>
                          <a:spcPct val="100000"/>
                        </a:lnSpc>
                      </a:pPr>
                      <a:endParaRPr sz="1800" dirty="0"/>
                    </a:p>
                    <a:p>
                      <a:pPr>
                        <a:lnSpc>
                          <a:spcPct val="100000"/>
                        </a:lnSpc>
                      </a:pPr>
                      <a:endParaRPr sz="1800" dirty="0"/>
                    </a:p>
                    <a:p>
                      <a:pPr>
                        <a:lnSpc>
                          <a:spcPct val="100000"/>
                        </a:lnSpc>
                        <a:spcBef>
                          <a:spcPts val="25"/>
                        </a:spcBef>
                      </a:pPr>
                      <a:endParaRPr sz="2300" dirty="0"/>
                    </a:p>
                    <a:p>
                      <a:pPr marL="90805">
                        <a:lnSpc>
                          <a:spcPct val="100000"/>
                        </a:lnSpc>
                      </a:pPr>
                      <a:r>
                        <a:rPr lang="en-US" sz="1800" b="1" dirty="0" err="1">
                          <a:solidFill>
                            <a:srgbClr val="FFFFFF"/>
                          </a:solidFill>
                        </a:rPr>
                        <a:t>Ecarts</a:t>
                      </a:r>
                      <a:endParaRPr sz="1800" dirty="0">
                        <a:latin typeface="Calibri"/>
                        <a:cs typeface="Calibri"/>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6190">
                <a:tc vMerge="1">
                  <a:txBody>
                    <a:bodyPr/>
                    <a:lstStyle/>
                    <a:p>
                      <a:endParaRPr/>
                    </a:p>
                  </a:txBody>
                  <a:tcPr marL="0" marR="0" marT="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0" marR="0" lvl="0" indent="0" algn="ctr" defTabSz="914400" eaLnBrk="1" fontAlgn="auto" latinLnBrk="0" hangingPunct="1">
                        <a:lnSpc>
                          <a:spcPct val="100000"/>
                        </a:lnSpc>
                        <a:spcBef>
                          <a:spcPts val="30"/>
                        </a:spcBef>
                        <a:spcAft>
                          <a:spcPts val="0"/>
                        </a:spcAft>
                        <a:buClrTx/>
                        <a:buSzTx/>
                        <a:buFontTx/>
                        <a:buNone/>
                        <a:tabLst/>
                        <a:defRPr/>
                      </a:pPr>
                      <a:r>
                        <a:rPr lang="fr-FR" sz="1800" b="1" dirty="0">
                          <a:solidFill>
                            <a:schemeClr val="tx1"/>
                          </a:solidFill>
                          <a:effectLst/>
                        </a:rPr>
                        <a:t>Les allocations prévisionnelles</a:t>
                      </a:r>
                    </a:p>
                  </a:txBody>
                  <a:tcPr marL="0" marR="0" marT="3810" marB="0" anchor="ctr">
                    <a:lnB w="12700" cap="flat" cmpd="sng" algn="ctr">
                      <a:solidFill>
                        <a:schemeClr val="tx1"/>
                      </a:solidFill>
                      <a:prstDash val="solid"/>
                      <a:round/>
                      <a:headEnd type="none" w="med" len="med"/>
                      <a:tailEnd type="none" w="med" len="med"/>
                    </a:lnB>
                  </a:tcPr>
                </a:tc>
                <a:tc>
                  <a:txBody>
                    <a:bodyPr/>
                    <a:lstStyle/>
                    <a:p>
                      <a:pPr marL="90805" marR="95885" indent="635" algn="ctr">
                        <a:lnSpc>
                          <a:spcPct val="100000"/>
                        </a:lnSpc>
                      </a:pPr>
                      <a:r>
                        <a:rPr sz="1800" b="1" spc="-5" dirty="0" err="1"/>
                        <a:t>D</a:t>
                      </a:r>
                      <a:r>
                        <a:rPr sz="1800" b="1" spc="10" dirty="0" err="1"/>
                        <a:t>é</a:t>
                      </a:r>
                      <a:r>
                        <a:rPr sz="1800" b="1" spc="-20" dirty="0" err="1"/>
                        <a:t>c</a:t>
                      </a:r>
                      <a:r>
                        <a:rPr sz="1800" b="1" spc="-10" dirty="0" err="1"/>
                        <a:t>a</a:t>
                      </a:r>
                      <a:r>
                        <a:rPr sz="1800" b="1" spc="5" dirty="0" err="1"/>
                        <a:t>i</a:t>
                      </a:r>
                      <a:r>
                        <a:rPr sz="1800" b="1" dirty="0" err="1"/>
                        <a:t>ss</a:t>
                      </a:r>
                      <a:r>
                        <a:rPr sz="1800" b="1" spc="-10" dirty="0" err="1"/>
                        <a:t>eme</a:t>
                      </a:r>
                      <a:r>
                        <a:rPr sz="1800" b="1" spc="-30" dirty="0" err="1"/>
                        <a:t>n</a:t>
                      </a:r>
                      <a:r>
                        <a:rPr sz="1800" b="1" spc="5" dirty="0" err="1"/>
                        <a:t>t</a:t>
                      </a:r>
                      <a:r>
                        <a:rPr sz="1800" b="1" dirty="0" err="1"/>
                        <a:t>s</a:t>
                      </a:r>
                      <a:r>
                        <a:rPr sz="1800" b="1" dirty="0"/>
                        <a:t>  </a:t>
                      </a:r>
                      <a:r>
                        <a:rPr sz="1800" b="1" spc="-10" dirty="0"/>
                        <a:t>effectifs</a:t>
                      </a:r>
                      <a:endParaRPr sz="1800" dirty="0">
                        <a:latin typeface="Calibri"/>
                        <a:cs typeface="Calibri"/>
                      </a:endParaRPr>
                    </a:p>
                  </a:txBody>
                  <a:tcPr marL="0" marR="0" marT="3810" marB="0" anchor="ctr">
                    <a:lnB w="12700" cap="flat" cmpd="sng" algn="ctr">
                      <a:solidFill>
                        <a:schemeClr val="tx1"/>
                      </a:solidFill>
                      <a:prstDash val="solid"/>
                      <a:round/>
                      <a:headEnd type="none" w="med" len="med"/>
                      <a:tailEnd type="none" w="med" len="med"/>
                    </a:lnB>
                  </a:tcPr>
                </a:tc>
                <a:tc>
                  <a:txBody>
                    <a:bodyPr/>
                    <a:lstStyle/>
                    <a:p>
                      <a:pPr algn="ctr">
                        <a:lnSpc>
                          <a:spcPct val="100000"/>
                        </a:lnSpc>
                        <a:spcBef>
                          <a:spcPts val="30"/>
                        </a:spcBef>
                      </a:pPr>
                      <a:r>
                        <a:rPr lang="fr-FR" sz="1800" b="1" dirty="0">
                          <a:solidFill>
                            <a:schemeClr val="tx1"/>
                          </a:solidFill>
                          <a:effectLst/>
                        </a:rPr>
                        <a:t>Les allocations prévisionnelles</a:t>
                      </a:r>
                      <a:endParaRPr sz="1800" b="1" dirty="0">
                        <a:solidFill>
                          <a:schemeClr val="tx1"/>
                        </a:solidFill>
                        <a:effectLst/>
                        <a:latin typeface="+mn-lt"/>
                        <a:ea typeface="+mn-ea"/>
                        <a:cs typeface="+mn-cs"/>
                      </a:endParaRPr>
                    </a:p>
                  </a:txBody>
                  <a:tcPr marL="0" marR="0" marT="3810" marB="0" anchor="ctr">
                    <a:lnB w="12700" cap="flat" cmpd="sng" algn="ctr">
                      <a:solidFill>
                        <a:schemeClr val="tx1"/>
                      </a:solidFill>
                      <a:prstDash val="solid"/>
                      <a:round/>
                      <a:headEnd type="none" w="med" len="med"/>
                      <a:tailEnd type="none" w="med" len="med"/>
                    </a:lnB>
                  </a:tcPr>
                </a:tc>
                <a:tc>
                  <a:txBody>
                    <a:bodyPr/>
                    <a:lstStyle/>
                    <a:p>
                      <a:pPr marL="89535" marR="243204" algn="ctr">
                        <a:lnSpc>
                          <a:spcPct val="100000"/>
                        </a:lnSpc>
                      </a:pPr>
                      <a:r>
                        <a:rPr sz="1800" b="1" spc="-5" dirty="0" err="1"/>
                        <a:t>D</a:t>
                      </a:r>
                      <a:r>
                        <a:rPr sz="1800" b="1" spc="10" dirty="0" err="1"/>
                        <a:t>é</a:t>
                      </a:r>
                      <a:r>
                        <a:rPr sz="1800" b="1" spc="-20" dirty="0" err="1"/>
                        <a:t>c</a:t>
                      </a:r>
                      <a:r>
                        <a:rPr sz="1800" b="1" spc="10" dirty="0" err="1"/>
                        <a:t>a</a:t>
                      </a:r>
                      <a:r>
                        <a:rPr sz="1800" b="1" spc="-15" dirty="0" err="1"/>
                        <a:t>i</a:t>
                      </a:r>
                      <a:r>
                        <a:rPr sz="1800" b="1" dirty="0" err="1"/>
                        <a:t>ss</a:t>
                      </a:r>
                      <a:r>
                        <a:rPr sz="1800" b="1" spc="-10" dirty="0" err="1"/>
                        <a:t>eme</a:t>
                      </a:r>
                      <a:r>
                        <a:rPr sz="1800" b="1" spc="-15" dirty="0" err="1"/>
                        <a:t>nt</a:t>
                      </a:r>
                      <a:r>
                        <a:rPr sz="1800" b="1" dirty="0" err="1"/>
                        <a:t>s</a:t>
                      </a:r>
                      <a:r>
                        <a:rPr sz="1800" b="1" dirty="0"/>
                        <a:t>  </a:t>
                      </a:r>
                      <a:r>
                        <a:rPr sz="1800" b="1" spc="-10" dirty="0"/>
                        <a:t>effectifs</a:t>
                      </a:r>
                      <a:endParaRPr sz="1800" dirty="0">
                        <a:latin typeface="Calibri"/>
                        <a:cs typeface="Calibri"/>
                      </a:endParaRPr>
                    </a:p>
                  </a:txBody>
                  <a:tcPr marL="0" marR="0" marT="3810" marB="0" anchor="ctr">
                    <a:lnB w="12700" cap="flat" cmpd="sng" algn="ctr">
                      <a:solidFill>
                        <a:schemeClr val="tx1"/>
                      </a:solidFill>
                      <a:prstDash val="solid"/>
                      <a:round/>
                      <a:headEnd type="none" w="med" len="med"/>
                      <a:tailEnd type="none" w="med" len="med"/>
                    </a:lnB>
                  </a:tcPr>
                </a:tc>
                <a:tc vMerge="1">
                  <a:txBody>
                    <a:bodyPr/>
                    <a:lstStyle/>
                    <a:p>
                      <a:endParaRPr/>
                    </a:p>
                  </a:txBody>
                  <a:tcPr marL="0" marR="0" marT="0" marB="0">
                    <a:lnL w="381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extLst>
                  <a:ext uri="{0D108BD9-81ED-4DB2-BD59-A6C34878D82A}">
                    <a16:rowId xmlns:a16="http://schemas.microsoft.com/office/drawing/2014/main" val="10001"/>
                  </a:ext>
                </a:extLst>
              </a:tr>
              <a:tr h="761510">
                <a:tc>
                  <a:txBody>
                    <a:bodyPr/>
                    <a:lstStyle/>
                    <a:p>
                      <a:pPr algn="ctr">
                        <a:lnSpc>
                          <a:spcPct val="100000"/>
                        </a:lnSpc>
                        <a:spcBef>
                          <a:spcPts val="30"/>
                        </a:spcBef>
                      </a:pPr>
                      <a:r>
                        <a:rPr lang="en-GB" sz="2400" b="1" spc="-5" dirty="0">
                          <a:solidFill>
                            <a:schemeClr val="tx1"/>
                          </a:solidFill>
                        </a:rPr>
                        <a:t>  </a:t>
                      </a:r>
                    </a:p>
                    <a:p>
                      <a:pPr algn="ctr">
                        <a:lnSpc>
                          <a:spcPct val="100000"/>
                        </a:lnSpc>
                        <a:spcBef>
                          <a:spcPts val="30"/>
                        </a:spcBef>
                      </a:pPr>
                      <a:r>
                        <a:rPr lang="en-GB" sz="2400" b="1" spc="-5" dirty="0">
                          <a:solidFill>
                            <a:schemeClr val="tx1"/>
                          </a:solidFill>
                        </a:rPr>
                        <a:t>2021</a:t>
                      </a:r>
                      <a:r>
                        <a:rPr lang="en-GB" sz="2400" dirty="0"/>
                        <a:t> </a:t>
                      </a:r>
                      <a:endParaRPr sz="2400" dirty="0">
                        <a:latin typeface="Times New Roman"/>
                        <a:cs typeface="Times New Roman"/>
                      </a:endParaRPr>
                    </a:p>
                  </a:txBody>
                  <a:tcPr marL="0" marR="0" marT="3810" marB="0">
                    <a:lnT w="12700" cap="flat" cmpd="sng" algn="ctr">
                      <a:solidFill>
                        <a:schemeClr val="tx1"/>
                      </a:solidFill>
                      <a:prstDash val="solid"/>
                      <a:round/>
                      <a:headEnd type="none" w="med" len="med"/>
                      <a:tailEnd type="none" w="med" len="med"/>
                    </a:lnT>
                  </a:tcPr>
                </a:tc>
                <a:tc>
                  <a:txBody>
                    <a:bodyPr/>
                    <a:lstStyle/>
                    <a:p>
                      <a:pPr algn="ctr">
                        <a:lnSpc>
                          <a:spcPct val="100000"/>
                        </a:lnSpc>
                      </a:pPr>
                      <a:endParaRPr lang="en-US" sz="2400" dirty="0">
                        <a:latin typeface="Times New Roman"/>
                        <a:cs typeface="Times New Roman"/>
                      </a:endParaRPr>
                    </a:p>
                    <a:p>
                      <a:pPr algn="ctr">
                        <a:lnSpc>
                          <a:spcPct val="100000"/>
                        </a:lnSpc>
                      </a:pPr>
                      <a:r>
                        <a:rPr lang="en-US" sz="2400" dirty="0">
                          <a:latin typeface="Times New Roman"/>
                          <a:cs typeface="Times New Roman"/>
                        </a:rPr>
                        <a:t>$ 2 146 574</a:t>
                      </a:r>
                      <a:endParaRPr sz="2400" dirty="0">
                        <a:latin typeface="Times New Roman"/>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algn="ctr">
                        <a:lnSpc>
                          <a:spcPct val="100000"/>
                        </a:lnSpc>
                      </a:pPr>
                      <a:endParaRPr lang="en-US" sz="2400" dirty="0">
                        <a:latin typeface="Times New Roman"/>
                        <a:cs typeface="Times New Roman"/>
                      </a:endParaRPr>
                    </a:p>
                    <a:p>
                      <a:pPr algn="ctr">
                        <a:lnSpc>
                          <a:spcPct val="100000"/>
                        </a:lnSpc>
                      </a:pPr>
                      <a:r>
                        <a:rPr lang="en-US" sz="2400" dirty="0">
                          <a:latin typeface="Times New Roman"/>
                          <a:cs typeface="Times New Roman"/>
                        </a:rPr>
                        <a:t>$ 1 936 349,63</a:t>
                      </a:r>
                      <a:endParaRPr sz="2400" dirty="0">
                        <a:latin typeface="Times New Roman"/>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algn="ctr">
                        <a:lnSpc>
                          <a:spcPct val="100000"/>
                        </a:lnSpc>
                      </a:pPr>
                      <a:endParaRPr lang="fr-FR" sz="2400" dirty="0">
                        <a:latin typeface="Times New Roman"/>
                        <a:cs typeface="Times New Roman"/>
                      </a:endParaRPr>
                    </a:p>
                    <a:p>
                      <a:pPr algn="ctr">
                        <a:lnSpc>
                          <a:spcPct val="100000"/>
                        </a:lnSpc>
                      </a:pPr>
                      <a:r>
                        <a:rPr lang="fr-FR" sz="2400" dirty="0">
                          <a:latin typeface="Times New Roman"/>
                          <a:cs typeface="Times New Roman"/>
                        </a:rPr>
                        <a:t> </a:t>
                      </a:r>
                      <a:r>
                        <a:rPr lang="en-US" sz="2400" dirty="0">
                          <a:latin typeface="Times New Roman"/>
                          <a:cs typeface="Times New Roman"/>
                        </a:rPr>
                        <a:t>$ </a:t>
                      </a:r>
                      <a:r>
                        <a:rPr lang="fr-FR" sz="2400" dirty="0">
                          <a:latin typeface="Times New Roman"/>
                          <a:cs typeface="Times New Roman"/>
                        </a:rPr>
                        <a:t>29380</a:t>
                      </a:r>
                      <a:endParaRPr sz="2400" dirty="0">
                        <a:latin typeface="Times New Roman"/>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algn="ctr">
                        <a:lnSpc>
                          <a:spcPct val="100000"/>
                        </a:lnSpc>
                      </a:pPr>
                      <a:endParaRPr lang="en-US" sz="2400" dirty="0">
                        <a:latin typeface="Times New Roman"/>
                        <a:cs typeface="Times New Roman"/>
                      </a:endParaRPr>
                    </a:p>
                    <a:p>
                      <a:pPr algn="ctr">
                        <a:lnSpc>
                          <a:spcPct val="100000"/>
                        </a:lnSpc>
                      </a:pPr>
                      <a:r>
                        <a:rPr lang="en-US" sz="2400" dirty="0">
                          <a:latin typeface="Times New Roman"/>
                          <a:cs typeface="Times New Roman"/>
                        </a:rPr>
                        <a:t>$ </a:t>
                      </a:r>
                      <a:r>
                        <a:rPr lang="fr-FR" sz="2400" dirty="0">
                          <a:latin typeface="Times New Roman"/>
                          <a:cs typeface="Times New Roman"/>
                        </a:rPr>
                        <a:t>29000</a:t>
                      </a:r>
                      <a:endParaRPr sz="2400" dirty="0">
                        <a:latin typeface="Times New Roman"/>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algn="ctr">
                        <a:lnSpc>
                          <a:spcPct val="100000"/>
                        </a:lnSpc>
                      </a:pPr>
                      <a:endParaRPr sz="2400" dirty="0">
                        <a:latin typeface="Times New Roman"/>
                        <a:cs typeface="Times New Roman"/>
                      </a:endParaRP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762000">
                <a:tc>
                  <a:txBody>
                    <a:bodyPr/>
                    <a:lstStyle/>
                    <a:p>
                      <a:pPr marL="89535" algn="ctr">
                        <a:lnSpc>
                          <a:spcPct val="100000"/>
                        </a:lnSpc>
                        <a:spcBef>
                          <a:spcPts val="240"/>
                        </a:spcBef>
                      </a:pPr>
                      <a:endParaRPr lang="fr-FR" sz="2400" b="1" spc="-5" dirty="0">
                        <a:solidFill>
                          <a:schemeClr val="tx1"/>
                        </a:solidFill>
                      </a:endParaRPr>
                    </a:p>
                    <a:p>
                      <a:pPr marL="89535" algn="ctr">
                        <a:lnSpc>
                          <a:spcPct val="100000"/>
                        </a:lnSpc>
                        <a:spcBef>
                          <a:spcPts val="240"/>
                        </a:spcBef>
                      </a:pPr>
                      <a:r>
                        <a:rPr sz="2400" b="1" spc="-5" dirty="0">
                          <a:solidFill>
                            <a:schemeClr val="tx1"/>
                          </a:solidFill>
                        </a:rPr>
                        <a:t>2022</a:t>
                      </a:r>
                      <a:endParaRPr sz="2400" b="1" spc="-5" dirty="0">
                        <a:solidFill>
                          <a:schemeClr val="tx1"/>
                        </a:solidFill>
                        <a:latin typeface="Calibri"/>
                        <a:ea typeface="+mn-ea"/>
                        <a:cs typeface="Calibri"/>
                      </a:endParaRPr>
                    </a:p>
                  </a:txBody>
                  <a:tcPr marL="0" marR="0" marT="30480" marB="0"/>
                </a:tc>
                <a:tc>
                  <a:txBody>
                    <a:bodyPr/>
                    <a:lstStyle/>
                    <a:p>
                      <a:pPr algn="ctr" fontAlgn="b"/>
                      <a:endParaRPr lang="en-US" sz="2400" dirty="0">
                        <a:latin typeface="Times New Roman"/>
                        <a:cs typeface="Times New Roman"/>
                      </a:endParaRPr>
                    </a:p>
                    <a:p>
                      <a:pPr algn="ctr" fontAlgn="b"/>
                      <a:r>
                        <a:rPr lang="en-US" sz="2400" dirty="0">
                          <a:latin typeface="Times New Roman"/>
                          <a:cs typeface="Times New Roman"/>
                        </a:rPr>
                        <a:t>$ </a:t>
                      </a:r>
                      <a:r>
                        <a:rPr lang="fr-FR" sz="2400" dirty="0">
                          <a:solidFill>
                            <a:schemeClr val="dk1"/>
                          </a:solidFill>
                          <a:latin typeface="Times New Roman"/>
                          <a:ea typeface="+mn-ea"/>
                          <a:cs typeface="Times New Roman"/>
                        </a:rPr>
                        <a:t>2 327 524</a:t>
                      </a:r>
                    </a:p>
                  </a:txBody>
                  <a:tcPr marL="9525" marR="9525" marT="9525" marB="0" anchor="ctr"/>
                </a:tc>
                <a:tc>
                  <a:txBody>
                    <a:bodyPr/>
                    <a:lstStyle/>
                    <a:p>
                      <a:pPr algn="ctr">
                        <a:lnSpc>
                          <a:spcPct val="100000"/>
                        </a:lnSpc>
                      </a:pPr>
                      <a:endParaRPr sz="2400" dirty="0">
                        <a:solidFill>
                          <a:schemeClr val="dk1"/>
                        </a:solidFill>
                        <a:latin typeface="Times New Roman"/>
                        <a:ea typeface="+mn-ea"/>
                        <a:cs typeface="Times New Roman"/>
                      </a:endParaRPr>
                    </a:p>
                  </a:txBody>
                  <a:tcPr marL="0" marR="0" marT="0" marB="0"/>
                </a:tc>
                <a:tc>
                  <a:txBody>
                    <a:bodyPr/>
                    <a:lstStyle/>
                    <a:p>
                      <a:pPr algn="ctr">
                        <a:lnSpc>
                          <a:spcPct val="100000"/>
                        </a:lnSpc>
                      </a:pPr>
                      <a:endParaRPr sz="2400" dirty="0">
                        <a:latin typeface="Times New Roman"/>
                        <a:cs typeface="Times New Roman"/>
                      </a:endParaRPr>
                    </a:p>
                  </a:txBody>
                  <a:tcPr marL="0" marR="0" marT="0" marB="0"/>
                </a:tc>
                <a:tc>
                  <a:txBody>
                    <a:bodyPr/>
                    <a:lstStyle/>
                    <a:p>
                      <a:pPr algn="ctr">
                        <a:lnSpc>
                          <a:spcPct val="100000"/>
                        </a:lnSpc>
                      </a:pPr>
                      <a:endParaRPr sz="2400" dirty="0">
                        <a:latin typeface="Times New Roman"/>
                        <a:cs typeface="Times New Roman"/>
                      </a:endParaRPr>
                    </a:p>
                  </a:txBody>
                  <a:tcPr marL="0" marR="0" marT="0" marB="0"/>
                </a:tc>
                <a:tc>
                  <a:txBody>
                    <a:bodyPr/>
                    <a:lstStyle/>
                    <a:p>
                      <a:pPr algn="ctr">
                        <a:lnSpc>
                          <a:spcPct val="100000"/>
                        </a:lnSpc>
                      </a:pPr>
                      <a:endParaRPr sz="2400" dirty="0">
                        <a:latin typeface="Times New Roman"/>
                        <a:cs typeface="Times New Roman"/>
                      </a:endParaRPr>
                    </a:p>
                  </a:txBody>
                  <a:tcPr marL="0" marR="0" marT="0" marB="0"/>
                </a:tc>
                <a:extLst>
                  <a:ext uri="{0D108BD9-81ED-4DB2-BD59-A6C34878D82A}">
                    <a16:rowId xmlns:a16="http://schemas.microsoft.com/office/drawing/2014/main" val="10003"/>
                  </a:ext>
                </a:extLst>
              </a:tr>
              <a:tr h="563029">
                <a:tc>
                  <a:txBody>
                    <a:bodyPr/>
                    <a:lstStyle/>
                    <a:p>
                      <a:pPr marL="89535" algn="ctr">
                        <a:lnSpc>
                          <a:spcPct val="100000"/>
                        </a:lnSpc>
                        <a:spcBef>
                          <a:spcPts val="240"/>
                        </a:spcBef>
                      </a:pPr>
                      <a:endParaRPr lang="fr-FR" sz="2400" b="1" spc="-5" dirty="0"/>
                    </a:p>
                    <a:p>
                      <a:pPr marL="89535" algn="ctr">
                        <a:lnSpc>
                          <a:spcPct val="100000"/>
                        </a:lnSpc>
                        <a:spcBef>
                          <a:spcPts val="240"/>
                        </a:spcBef>
                      </a:pPr>
                      <a:r>
                        <a:rPr sz="2400" b="1" spc="-5" dirty="0"/>
                        <a:t>2023</a:t>
                      </a:r>
                      <a:endParaRPr sz="2400" dirty="0">
                        <a:latin typeface="Calibri"/>
                        <a:cs typeface="Calibri"/>
                      </a:endParaRPr>
                    </a:p>
                  </a:txBody>
                  <a:tcPr marL="0" marR="0" marT="30480" marB="0">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lang="fr-FR" sz="2400" dirty="0">
                        <a:solidFill>
                          <a:schemeClr val="dk1"/>
                        </a:solidFill>
                        <a:latin typeface="Times New Roman"/>
                        <a:ea typeface="+mn-ea"/>
                        <a:cs typeface="Times New Roman"/>
                      </a:endParaRPr>
                    </a:p>
                    <a:p>
                      <a:pPr marL="0" marR="0" lvl="0" indent="0" algn="ctr" defTabSz="914400" eaLnBrk="1" fontAlgn="b" latinLnBrk="0" hangingPunct="1">
                        <a:lnSpc>
                          <a:spcPct val="100000"/>
                        </a:lnSpc>
                        <a:spcBef>
                          <a:spcPts val="0"/>
                        </a:spcBef>
                        <a:spcAft>
                          <a:spcPts val="0"/>
                        </a:spcAft>
                        <a:buClrTx/>
                        <a:buSzTx/>
                        <a:buFontTx/>
                        <a:buNone/>
                        <a:tabLst/>
                        <a:defRPr/>
                      </a:pPr>
                      <a:r>
                        <a:rPr lang="en-US" sz="2400" dirty="0">
                          <a:latin typeface="Times New Roman"/>
                          <a:cs typeface="Times New Roman"/>
                        </a:rPr>
                        <a:t>$ </a:t>
                      </a:r>
                      <a:r>
                        <a:rPr lang="fr-FR" sz="2400" dirty="0">
                          <a:solidFill>
                            <a:schemeClr val="dk1"/>
                          </a:solidFill>
                          <a:latin typeface="Times New Roman"/>
                          <a:ea typeface="+mn-ea"/>
                          <a:cs typeface="Times New Roman"/>
                        </a:rPr>
                        <a:t>2 617 698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lnSpc>
                          <a:spcPct val="100000"/>
                        </a:lnSpc>
                      </a:pPr>
                      <a:endParaRPr sz="2400" dirty="0">
                        <a:solidFill>
                          <a:schemeClr val="dk1"/>
                        </a:solidFill>
                        <a:latin typeface="Times New Roman"/>
                        <a:ea typeface="+mn-ea"/>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algn="ctr">
                        <a:lnSpc>
                          <a:spcPct val="100000"/>
                        </a:lnSpc>
                      </a:pPr>
                      <a:endParaRPr sz="2400" dirty="0">
                        <a:solidFill>
                          <a:schemeClr val="dk1"/>
                        </a:solidFill>
                        <a:latin typeface="Times New Roman"/>
                        <a:ea typeface="+mn-ea"/>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algn="ctr">
                        <a:lnSpc>
                          <a:spcPct val="100000"/>
                        </a:lnSpc>
                      </a:pPr>
                      <a:endParaRPr sz="2400" dirty="0">
                        <a:solidFill>
                          <a:schemeClr val="dk1"/>
                        </a:solidFill>
                        <a:latin typeface="Times New Roman"/>
                        <a:ea typeface="+mn-ea"/>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algn="ctr">
                        <a:lnSpc>
                          <a:spcPct val="100000"/>
                        </a:lnSpc>
                      </a:pPr>
                      <a:endParaRPr sz="2400" dirty="0">
                        <a:solidFill>
                          <a:schemeClr val="dk1"/>
                        </a:solidFill>
                        <a:latin typeface="Times New Roman"/>
                        <a:ea typeface="+mn-ea"/>
                        <a:cs typeface="Times New Roman"/>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4" name="object 4"/>
          <p:cNvGrpSpPr/>
          <p:nvPr/>
        </p:nvGrpSpPr>
        <p:grpSpPr>
          <a:xfrm>
            <a:off x="1054608" y="647700"/>
            <a:ext cx="8697595" cy="963294"/>
            <a:chOff x="1054608" y="647700"/>
            <a:chExt cx="8697595" cy="963294"/>
          </a:xfrm>
        </p:grpSpPr>
        <p:sp>
          <p:nvSpPr>
            <p:cNvPr id="5" name="object 5"/>
            <p:cNvSpPr/>
            <p:nvPr/>
          </p:nvSpPr>
          <p:spPr>
            <a:xfrm>
              <a:off x="6719316" y="765047"/>
              <a:ext cx="3032760" cy="845819"/>
            </a:xfrm>
            <a:custGeom>
              <a:avLst/>
              <a:gdLst/>
              <a:ahLst/>
              <a:cxnLst/>
              <a:rect l="l" t="t" r="r" b="b"/>
              <a:pathLst>
                <a:path w="3032759" h="845819">
                  <a:moveTo>
                    <a:pt x="3032760" y="422148"/>
                  </a:moveTo>
                  <a:lnTo>
                    <a:pt x="3025102" y="414528"/>
                  </a:lnTo>
                  <a:lnTo>
                    <a:pt x="2639669" y="30480"/>
                  </a:lnTo>
                  <a:lnTo>
                    <a:pt x="2609088" y="0"/>
                  </a:lnTo>
                  <a:lnTo>
                    <a:pt x="2609088" y="115824"/>
                  </a:lnTo>
                  <a:lnTo>
                    <a:pt x="0" y="115824"/>
                  </a:lnTo>
                  <a:lnTo>
                    <a:pt x="0" y="729996"/>
                  </a:lnTo>
                  <a:lnTo>
                    <a:pt x="2609088" y="729996"/>
                  </a:lnTo>
                  <a:lnTo>
                    <a:pt x="2609088" y="845820"/>
                  </a:lnTo>
                  <a:lnTo>
                    <a:pt x="2639568" y="815340"/>
                  </a:lnTo>
                  <a:lnTo>
                    <a:pt x="3023616" y="431292"/>
                  </a:lnTo>
                  <a:lnTo>
                    <a:pt x="3032760" y="422148"/>
                  </a:lnTo>
                  <a:close/>
                </a:path>
              </a:pathLst>
            </a:custGeom>
            <a:solidFill>
              <a:srgbClr val="CFD8E8">
                <a:alpha val="89843"/>
              </a:srgbClr>
            </a:solidFill>
          </p:spPr>
          <p:txBody>
            <a:bodyPr wrap="square" lIns="0" tIns="0" rIns="0" bIns="0" rtlCol="0"/>
            <a:lstStyle/>
            <a:p>
              <a:endParaRPr/>
            </a:p>
          </p:txBody>
        </p:sp>
        <p:sp>
          <p:nvSpPr>
            <p:cNvPr id="6" name="object 6"/>
            <p:cNvSpPr/>
            <p:nvPr/>
          </p:nvSpPr>
          <p:spPr>
            <a:xfrm>
              <a:off x="1054608" y="647700"/>
              <a:ext cx="5687695" cy="946785"/>
            </a:xfrm>
            <a:custGeom>
              <a:avLst/>
              <a:gdLst/>
              <a:ahLst/>
              <a:cxnLst/>
              <a:rect l="l" t="t" r="r" b="b"/>
              <a:pathLst>
                <a:path w="5687695" h="946785">
                  <a:moveTo>
                    <a:pt x="5521452" y="946404"/>
                  </a:moveTo>
                  <a:lnTo>
                    <a:pt x="166116" y="946404"/>
                  </a:lnTo>
                  <a:lnTo>
                    <a:pt x="150876" y="944880"/>
                  </a:lnTo>
                  <a:lnTo>
                    <a:pt x="102108" y="932688"/>
                  </a:lnTo>
                  <a:lnTo>
                    <a:pt x="60960" y="908304"/>
                  </a:lnTo>
                  <a:lnTo>
                    <a:pt x="28956" y="873252"/>
                  </a:lnTo>
                  <a:lnTo>
                    <a:pt x="7620" y="829056"/>
                  </a:lnTo>
                  <a:lnTo>
                    <a:pt x="0" y="780288"/>
                  </a:lnTo>
                  <a:lnTo>
                    <a:pt x="0" y="166116"/>
                  </a:lnTo>
                  <a:lnTo>
                    <a:pt x="7620" y="117348"/>
                  </a:lnTo>
                  <a:lnTo>
                    <a:pt x="28956" y="73152"/>
                  </a:lnTo>
                  <a:lnTo>
                    <a:pt x="60960" y="38100"/>
                  </a:lnTo>
                  <a:lnTo>
                    <a:pt x="117348" y="7620"/>
                  </a:lnTo>
                  <a:lnTo>
                    <a:pt x="149352" y="0"/>
                  </a:lnTo>
                  <a:lnTo>
                    <a:pt x="5538216" y="0"/>
                  </a:lnTo>
                  <a:lnTo>
                    <a:pt x="5553455" y="3048"/>
                  </a:lnTo>
                  <a:lnTo>
                    <a:pt x="5570220" y="7620"/>
                  </a:lnTo>
                  <a:lnTo>
                    <a:pt x="5585460" y="12192"/>
                  </a:lnTo>
                  <a:lnTo>
                    <a:pt x="5610149" y="25908"/>
                  </a:lnTo>
                  <a:lnTo>
                    <a:pt x="152400" y="25908"/>
                  </a:lnTo>
                  <a:lnTo>
                    <a:pt x="138684" y="27432"/>
                  </a:lnTo>
                  <a:lnTo>
                    <a:pt x="88392" y="48768"/>
                  </a:lnTo>
                  <a:lnTo>
                    <a:pt x="57912" y="76200"/>
                  </a:lnTo>
                  <a:lnTo>
                    <a:pt x="32004" y="123444"/>
                  </a:lnTo>
                  <a:lnTo>
                    <a:pt x="25908" y="166116"/>
                  </a:lnTo>
                  <a:lnTo>
                    <a:pt x="25908" y="778764"/>
                  </a:lnTo>
                  <a:lnTo>
                    <a:pt x="32004" y="821436"/>
                  </a:lnTo>
                  <a:lnTo>
                    <a:pt x="50292" y="858012"/>
                  </a:lnTo>
                  <a:lnTo>
                    <a:pt x="76200" y="888491"/>
                  </a:lnTo>
                  <a:lnTo>
                    <a:pt x="88392" y="896112"/>
                  </a:lnTo>
                  <a:lnTo>
                    <a:pt x="99060" y="903732"/>
                  </a:lnTo>
                  <a:lnTo>
                    <a:pt x="111252" y="909828"/>
                  </a:lnTo>
                  <a:lnTo>
                    <a:pt x="124968" y="914400"/>
                  </a:lnTo>
                  <a:lnTo>
                    <a:pt x="138684" y="917448"/>
                  </a:lnTo>
                  <a:lnTo>
                    <a:pt x="166116" y="920496"/>
                  </a:lnTo>
                  <a:lnTo>
                    <a:pt x="5608929" y="920496"/>
                  </a:lnTo>
                  <a:lnTo>
                    <a:pt x="5586984" y="932688"/>
                  </a:lnTo>
                  <a:lnTo>
                    <a:pt x="5571744" y="938784"/>
                  </a:lnTo>
                  <a:lnTo>
                    <a:pt x="5538216" y="944880"/>
                  </a:lnTo>
                  <a:lnTo>
                    <a:pt x="5521452" y="946404"/>
                  </a:lnTo>
                  <a:close/>
                </a:path>
                <a:path w="5687695" h="946785">
                  <a:moveTo>
                    <a:pt x="5608929" y="920496"/>
                  </a:moveTo>
                  <a:lnTo>
                    <a:pt x="5535168" y="920496"/>
                  </a:lnTo>
                  <a:lnTo>
                    <a:pt x="5562600" y="914400"/>
                  </a:lnTo>
                  <a:lnTo>
                    <a:pt x="5574792" y="909828"/>
                  </a:lnTo>
                  <a:lnTo>
                    <a:pt x="5609844" y="888491"/>
                  </a:lnTo>
                  <a:lnTo>
                    <a:pt x="5637276" y="859536"/>
                  </a:lnTo>
                  <a:lnTo>
                    <a:pt x="5655564" y="821436"/>
                  </a:lnTo>
                  <a:lnTo>
                    <a:pt x="5661660" y="794004"/>
                  </a:lnTo>
                  <a:lnTo>
                    <a:pt x="5661660" y="152400"/>
                  </a:lnTo>
                  <a:lnTo>
                    <a:pt x="5650992" y="111252"/>
                  </a:lnTo>
                  <a:lnTo>
                    <a:pt x="5629655" y="76200"/>
                  </a:lnTo>
                  <a:lnTo>
                    <a:pt x="5600700" y="50292"/>
                  </a:lnTo>
                  <a:lnTo>
                    <a:pt x="5564123" y="32004"/>
                  </a:lnTo>
                  <a:lnTo>
                    <a:pt x="5536692" y="25908"/>
                  </a:lnTo>
                  <a:lnTo>
                    <a:pt x="5610149" y="25908"/>
                  </a:lnTo>
                  <a:lnTo>
                    <a:pt x="5649468" y="59436"/>
                  </a:lnTo>
                  <a:lnTo>
                    <a:pt x="5673852" y="100584"/>
                  </a:lnTo>
                  <a:lnTo>
                    <a:pt x="5686044" y="147828"/>
                  </a:lnTo>
                  <a:lnTo>
                    <a:pt x="5687568" y="164592"/>
                  </a:lnTo>
                  <a:lnTo>
                    <a:pt x="5687568" y="780288"/>
                  </a:lnTo>
                  <a:lnTo>
                    <a:pt x="5686044" y="795528"/>
                  </a:lnTo>
                  <a:lnTo>
                    <a:pt x="5684520" y="812291"/>
                  </a:lnTo>
                  <a:lnTo>
                    <a:pt x="5667755" y="858012"/>
                  </a:lnTo>
                  <a:lnTo>
                    <a:pt x="5638800" y="896112"/>
                  </a:lnTo>
                  <a:lnTo>
                    <a:pt x="5614416" y="917448"/>
                  </a:lnTo>
                  <a:lnTo>
                    <a:pt x="5608929" y="920496"/>
                  </a:lnTo>
                  <a:close/>
                </a:path>
              </a:pathLst>
            </a:custGeom>
            <a:solidFill>
              <a:srgbClr val="366091"/>
            </a:solidFill>
          </p:spPr>
          <p:txBody>
            <a:bodyPr wrap="square" lIns="0" tIns="0" rIns="0" bIns="0" rtlCol="0"/>
            <a:lstStyle/>
            <a:p>
              <a:endParaRPr/>
            </a:p>
          </p:txBody>
        </p:sp>
      </p:grpSp>
      <p:sp>
        <p:nvSpPr>
          <p:cNvPr id="7" name="object 7"/>
          <p:cNvSpPr txBox="1">
            <a:spLocks noGrp="1"/>
          </p:cNvSpPr>
          <p:nvPr>
            <p:ph type="title"/>
          </p:nvPr>
        </p:nvSpPr>
        <p:spPr>
          <a:xfrm>
            <a:off x="1176081" y="798047"/>
            <a:ext cx="5090795" cy="594995"/>
          </a:xfrm>
          <a:prstGeom prst="rect">
            <a:avLst/>
          </a:prstGeom>
        </p:spPr>
        <p:txBody>
          <a:bodyPr vert="horz" wrap="square" lIns="0" tIns="55880" rIns="0" bIns="0" rtlCol="0">
            <a:spAutoFit/>
          </a:bodyPr>
          <a:lstStyle/>
          <a:p>
            <a:pPr marL="12700" marR="5080">
              <a:lnSpc>
                <a:spcPts val="2080"/>
              </a:lnSpc>
              <a:spcBef>
                <a:spcPts val="440"/>
              </a:spcBef>
            </a:pPr>
            <a:r>
              <a:rPr sz="2000" spc="-5" dirty="0">
                <a:solidFill>
                  <a:srgbClr val="000000"/>
                </a:solidFill>
              </a:rPr>
              <a:t>Financement du </a:t>
            </a:r>
            <a:r>
              <a:rPr sz="2000" spc="-10" dirty="0">
                <a:solidFill>
                  <a:srgbClr val="000000"/>
                </a:solidFill>
              </a:rPr>
              <a:t>SMC </a:t>
            </a:r>
            <a:r>
              <a:rPr sz="2000" dirty="0">
                <a:solidFill>
                  <a:srgbClr val="000000"/>
                </a:solidFill>
              </a:rPr>
              <a:t>: </a:t>
            </a:r>
            <a:r>
              <a:rPr sz="2000" spc="-5" dirty="0">
                <a:solidFill>
                  <a:srgbClr val="000000"/>
                </a:solidFill>
              </a:rPr>
              <a:t>financement prévu </a:t>
            </a:r>
            <a:r>
              <a:rPr sz="2000" spc="-545" dirty="0">
                <a:solidFill>
                  <a:srgbClr val="000000"/>
                </a:solidFill>
              </a:rPr>
              <a:t> </a:t>
            </a:r>
            <a:r>
              <a:rPr sz="2000" spc="-20" dirty="0">
                <a:solidFill>
                  <a:srgbClr val="000000"/>
                </a:solidFill>
              </a:rPr>
              <a:t>vs</a:t>
            </a:r>
            <a:r>
              <a:rPr sz="2000" spc="25" dirty="0">
                <a:solidFill>
                  <a:srgbClr val="000000"/>
                </a:solidFill>
              </a:rPr>
              <a:t> </a:t>
            </a:r>
            <a:r>
              <a:rPr sz="2000" dirty="0">
                <a:solidFill>
                  <a:srgbClr val="000000"/>
                </a:solidFill>
              </a:rPr>
              <a:t>décaissements</a:t>
            </a:r>
            <a:r>
              <a:rPr sz="2000" spc="-55" dirty="0">
                <a:solidFill>
                  <a:srgbClr val="000000"/>
                </a:solidFill>
              </a:rPr>
              <a:t> </a:t>
            </a:r>
            <a:r>
              <a:rPr sz="2000" dirty="0">
                <a:solidFill>
                  <a:srgbClr val="000000"/>
                </a:solidFill>
              </a:rPr>
              <a:t>et</a:t>
            </a:r>
            <a:r>
              <a:rPr sz="2000" spc="-5" dirty="0">
                <a:solidFill>
                  <a:srgbClr val="000000"/>
                </a:solidFill>
              </a:rPr>
              <a:t> </a:t>
            </a:r>
            <a:r>
              <a:rPr lang="en-GB" sz="2000" dirty="0">
                <a:solidFill>
                  <a:srgbClr val="000000"/>
                </a:solidFill>
              </a:rPr>
              <a:t>gaps </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1054608" y="438911"/>
            <a:ext cx="8408035" cy="1066800"/>
            <a:chOff x="1054608" y="438911"/>
            <a:chExt cx="8408035" cy="1066800"/>
          </a:xfrm>
        </p:grpSpPr>
        <p:sp>
          <p:nvSpPr>
            <p:cNvPr id="3" name="object 3"/>
            <p:cNvSpPr/>
            <p:nvPr/>
          </p:nvSpPr>
          <p:spPr>
            <a:xfrm>
              <a:off x="5228844" y="438911"/>
              <a:ext cx="4234180" cy="1066800"/>
            </a:xfrm>
            <a:custGeom>
              <a:avLst/>
              <a:gdLst/>
              <a:ahLst/>
              <a:cxnLst/>
              <a:rect l="l" t="t" r="r" b="b"/>
              <a:pathLst>
                <a:path w="4234180" h="1066800">
                  <a:moveTo>
                    <a:pt x="4233672" y="533400"/>
                  </a:moveTo>
                  <a:lnTo>
                    <a:pt x="4224528" y="524256"/>
                  </a:lnTo>
                  <a:lnTo>
                    <a:pt x="3730752" y="30480"/>
                  </a:lnTo>
                  <a:lnTo>
                    <a:pt x="3700272" y="0"/>
                  </a:lnTo>
                  <a:lnTo>
                    <a:pt x="3700272" y="143256"/>
                  </a:lnTo>
                  <a:lnTo>
                    <a:pt x="0" y="143256"/>
                  </a:lnTo>
                  <a:lnTo>
                    <a:pt x="0" y="923544"/>
                  </a:lnTo>
                  <a:lnTo>
                    <a:pt x="3700272" y="923544"/>
                  </a:lnTo>
                  <a:lnTo>
                    <a:pt x="3700272" y="1066800"/>
                  </a:lnTo>
                  <a:lnTo>
                    <a:pt x="3730752" y="1036320"/>
                  </a:lnTo>
                  <a:lnTo>
                    <a:pt x="4224528" y="542544"/>
                  </a:lnTo>
                  <a:lnTo>
                    <a:pt x="4233672"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194175" cy="1031875"/>
            </a:xfrm>
            <a:custGeom>
              <a:avLst/>
              <a:gdLst/>
              <a:ahLst/>
              <a:cxnLst/>
              <a:rect l="l" t="t" r="r" b="b"/>
              <a:pathLst>
                <a:path w="4194175" h="1031875">
                  <a:moveTo>
                    <a:pt x="4032503"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032503" y="0"/>
                  </a:lnTo>
                  <a:lnTo>
                    <a:pt x="4084320" y="13715"/>
                  </a:lnTo>
                  <a:lnTo>
                    <a:pt x="410464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105656" y="1007363"/>
                  </a:lnTo>
                  <a:lnTo>
                    <a:pt x="4101084" y="1010411"/>
                  </a:lnTo>
                  <a:lnTo>
                    <a:pt x="4084320" y="1018032"/>
                  </a:lnTo>
                  <a:lnTo>
                    <a:pt x="4067556" y="1024128"/>
                  </a:lnTo>
                  <a:lnTo>
                    <a:pt x="4050792" y="1028700"/>
                  </a:lnTo>
                  <a:lnTo>
                    <a:pt x="4032503" y="1031748"/>
                  </a:lnTo>
                  <a:close/>
                </a:path>
                <a:path w="4194175" h="1031875">
                  <a:moveTo>
                    <a:pt x="4105656" y="1007363"/>
                  </a:moveTo>
                  <a:lnTo>
                    <a:pt x="4012692" y="1007363"/>
                  </a:lnTo>
                  <a:lnTo>
                    <a:pt x="4044696" y="1004316"/>
                  </a:lnTo>
                  <a:lnTo>
                    <a:pt x="4059936" y="999744"/>
                  </a:lnTo>
                  <a:lnTo>
                    <a:pt x="4111752" y="972311"/>
                  </a:lnTo>
                  <a:lnTo>
                    <a:pt x="4142232" y="938784"/>
                  </a:lnTo>
                  <a:lnTo>
                    <a:pt x="4162044" y="897636"/>
                  </a:lnTo>
                  <a:lnTo>
                    <a:pt x="4166616" y="883919"/>
                  </a:lnTo>
                  <a:lnTo>
                    <a:pt x="4168140" y="868680"/>
                  </a:lnTo>
                  <a:lnTo>
                    <a:pt x="4169664" y="851915"/>
                  </a:lnTo>
                  <a:lnTo>
                    <a:pt x="4169664" y="181355"/>
                  </a:lnTo>
                  <a:lnTo>
                    <a:pt x="4162044" y="134111"/>
                  </a:lnTo>
                  <a:lnTo>
                    <a:pt x="4142232" y="94487"/>
                  </a:lnTo>
                  <a:lnTo>
                    <a:pt x="4134611" y="82295"/>
                  </a:lnTo>
                  <a:lnTo>
                    <a:pt x="4101084" y="51815"/>
                  </a:lnTo>
                  <a:lnTo>
                    <a:pt x="4061460" y="32003"/>
                  </a:lnTo>
                  <a:lnTo>
                    <a:pt x="4014216" y="24383"/>
                  </a:lnTo>
                  <a:lnTo>
                    <a:pt x="4104640" y="24383"/>
                  </a:lnTo>
                  <a:lnTo>
                    <a:pt x="4152900" y="64007"/>
                  </a:lnTo>
                  <a:lnTo>
                    <a:pt x="4180332" y="109727"/>
                  </a:lnTo>
                  <a:lnTo>
                    <a:pt x="4194048" y="161543"/>
                  </a:lnTo>
                  <a:lnTo>
                    <a:pt x="4194048" y="868680"/>
                  </a:lnTo>
                  <a:lnTo>
                    <a:pt x="4180332" y="920496"/>
                  </a:lnTo>
                  <a:lnTo>
                    <a:pt x="4154424" y="966216"/>
                  </a:lnTo>
                  <a:lnTo>
                    <a:pt x="4114800" y="1001268"/>
                  </a:lnTo>
                  <a:lnTo>
                    <a:pt x="4105656"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3527425"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00000"/>
                </a:solidFill>
              </a:rPr>
              <a:t>Assistance</a:t>
            </a:r>
            <a:r>
              <a:rPr sz="2000" spc="-60" dirty="0">
                <a:solidFill>
                  <a:srgbClr val="000000"/>
                </a:solidFill>
              </a:rPr>
              <a:t> </a:t>
            </a:r>
            <a:r>
              <a:rPr sz="2000" spc="-5" dirty="0">
                <a:solidFill>
                  <a:srgbClr val="000000"/>
                </a:solidFill>
              </a:rPr>
              <a:t>technique</a:t>
            </a:r>
            <a:r>
              <a:rPr sz="2000" spc="-20" dirty="0">
                <a:solidFill>
                  <a:srgbClr val="000000"/>
                </a:solidFill>
              </a:rPr>
              <a:t> </a:t>
            </a:r>
            <a:r>
              <a:rPr sz="2000" spc="-5" dirty="0">
                <a:solidFill>
                  <a:srgbClr val="000000"/>
                </a:solidFill>
              </a:rPr>
              <a:t>reçue</a:t>
            </a:r>
            <a:r>
              <a:rPr sz="2000" spc="-20" dirty="0">
                <a:solidFill>
                  <a:srgbClr val="000000"/>
                </a:solidFill>
              </a:rPr>
              <a:t> </a:t>
            </a:r>
            <a:r>
              <a:rPr sz="2000" dirty="0">
                <a:solidFill>
                  <a:srgbClr val="000000"/>
                </a:solidFill>
              </a:rPr>
              <a:t>/ </a:t>
            </a:r>
            <a:r>
              <a:rPr sz="2000" spc="-540" dirty="0">
                <a:solidFill>
                  <a:srgbClr val="000000"/>
                </a:solidFill>
              </a:rPr>
              <a:t> </a:t>
            </a:r>
            <a:r>
              <a:rPr sz="2000" spc="-5" dirty="0">
                <a:solidFill>
                  <a:srgbClr val="000000"/>
                </a:solidFill>
              </a:rPr>
              <a:t>prévue</a:t>
            </a:r>
            <a:r>
              <a:rPr sz="2000" dirty="0">
                <a:solidFill>
                  <a:srgbClr val="000000"/>
                </a:solidFill>
              </a:rPr>
              <a:t> /</a:t>
            </a:r>
            <a:r>
              <a:rPr sz="2000" spc="-15" dirty="0">
                <a:solidFill>
                  <a:srgbClr val="000000"/>
                </a:solidFill>
              </a:rPr>
              <a:t> </a:t>
            </a:r>
            <a:r>
              <a:rPr sz="2000" dirty="0">
                <a:solidFill>
                  <a:srgbClr val="000000"/>
                </a:solidFill>
              </a:rPr>
              <a:t>demandée</a:t>
            </a:r>
            <a:endParaRPr sz="2000"/>
          </a:p>
        </p:txBody>
      </p:sp>
      <p:sp>
        <p:nvSpPr>
          <p:cNvPr id="11" name="object 11"/>
          <p:cNvSpPr txBox="1"/>
          <p:nvPr/>
        </p:nvSpPr>
        <p:spPr>
          <a:xfrm>
            <a:off x="1145510" y="2012677"/>
            <a:ext cx="581660" cy="636270"/>
          </a:xfrm>
          <a:prstGeom prst="rect">
            <a:avLst/>
          </a:prstGeom>
        </p:spPr>
        <p:txBody>
          <a:bodyPr vert="horz" wrap="square" lIns="0" tIns="13335" rIns="0" bIns="0" rtlCol="0">
            <a:spAutoFit/>
          </a:bodyPr>
          <a:lstStyle/>
          <a:p>
            <a:pPr marL="12700" marR="5080">
              <a:lnSpc>
                <a:spcPct val="100000"/>
              </a:lnSpc>
              <a:spcBef>
                <a:spcPts val="105"/>
              </a:spcBef>
            </a:pPr>
            <a:r>
              <a:rPr sz="2000" b="1" spc="-15" dirty="0">
                <a:solidFill>
                  <a:srgbClr val="FFFFFF"/>
                </a:solidFill>
                <a:latin typeface="Calibri"/>
                <a:cs typeface="Calibri"/>
              </a:rPr>
              <a:t>A</a:t>
            </a:r>
            <a:r>
              <a:rPr sz="2000" b="1" spc="5" dirty="0">
                <a:solidFill>
                  <a:srgbClr val="FFFFFF"/>
                </a:solidFill>
                <a:latin typeface="Calibri"/>
                <a:cs typeface="Calibri"/>
              </a:rPr>
              <a:t>nn</a:t>
            </a:r>
            <a:r>
              <a:rPr sz="2000" b="1" dirty="0">
                <a:solidFill>
                  <a:srgbClr val="FFFFFF"/>
                </a:solidFill>
                <a:latin typeface="Calibri"/>
                <a:cs typeface="Calibri"/>
              </a:rPr>
              <a:t>é  </a:t>
            </a:r>
            <a:r>
              <a:rPr sz="2000" b="1" spc="-5" dirty="0">
                <a:solidFill>
                  <a:srgbClr val="FFFFFF"/>
                </a:solidFill>
                <a:latin typeface="Calibri"/>
                <a:cs typeface="Calibri"/>
              </a:rPr>
              <a:t>es</a:t>
            </a:r>
            <a:endParaRPr sz="2000">
              <a:latin typeface="Calibri"/>
              <a:cs typeface="Calibri"/>
            </a:endParaRPr>
          </a:p>
        </p:txBody>
      </p:sp>
      <p:sp>
        <p:nvSpPr>
          <p:cNvPr id="12" name="object 12"/>
          <p:cNvSpPr txBox="1"/>
          <p:nvPr/>
        </p:nvSpPr>
        <p:spPr>
          <a:xfrm>
            <a:off x="2777692" y="2012677"/>
            <a:ext cx="108394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alibri"/>
                <a:cs typeface="Calibri"/>
              </a:rPr>
              <a:t>Domaines</a:t>
            </a:r>
            <a:endParaRPr sz="2000">
              <a:latin typeface="Calibri"/>
              <a:cs typeface="Calibri"/>
            </a:endParaRPr>
          </a:p>
        </p:txBody>
      </p:sp>
      <p:sp>
        <p:nvSpPr>
          <p:cNvPr id="13" name="object 13"/>
          <p:cNvSpPr txBox="1"/>
          <p:nvPr/>
        </p:nvSpPr>
        <p:spPr>
          <a:xfrm>
            <a:off x="4994458" y="2012677"/>
            <a:ext cx="2065020"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Calibri"/>
                <a:cs typeface="Calibri"/>
              </a:rPr>
              <a:t>Partenaire</a:t>
            </a:r>
            <a:r>
              <a:rPr sz="2000" b="1" spc="-75" dirty="0">
                <a:solidFill>
                  <a:srgbClr val="FFFFFF"/>
                </a:solidFill>
                <a:latin typeface="Calibri"/>
                <a:cs typeface="Calibri"/>
              </a:rPr>
              <a:t> </a:t>
            </a:r>
            <a:r>
              <a:rPr sz="2000" b="1" spc="-5" dirty="0">
                <a:solidFill>
                  <a:srgbClr val="FFFFFF"/>
                </a:solidFill>
                <a:latin typeface="Calibri"/>
                <a:cs typeface="Calibri"/>
              </a:rPr>
              <a:t>identifié</a:t>
            </a:r>
            <a:endParaRPr sz="2000">
              <a:latin typeface="Calibri"/>
              <a:cs typeface="Calibri"/>
            </a:endParaRPr>
          </a:p>
        </p:txBody>
      </p:sp>
      <p:graphicFrame>
        <p:nvGraphicFramePr>
          <p:cNvPr id="18" name="Tableau 18">
            <a:extLst>
              <a:ext uri="{FF2B5EF4-FFF2-40B4-BE49-F238E27FC236}">
                <a16:creationId xmlns:a16="http://schemas.microsoft.com/office/drawing/2014/main" id="{C1582647-780B-A343-B747-F9940019AB9D}"/>
              </a:ext>
            </a:extLst>
          </p:cNvPr>
          <p:cNvGraphicFramePr>
            <a:graphicFrameLocks noGrp="1"/>
          </p:cNvGraphicFramePr>
          <p:nvPr>
            <p:extLst>
              <p:ext uri="{D42A27DB-BD31-4B8C-83A1-F6EECF244321}">
                <p14:modId xmlns:p14="http://schemas.microsoft.com/office/powerpoint/2010/main" val="487588216"/>
              </p:ext>
            </p:extLst>
          </p:nvPr>
        </p:nvGraphicFramePr>
        <p:xfrm>
          <a:off x="546100" y="1698709"/>
          <a:ext cx="9372600" cy="5039197"/>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228803608"/>
                    </a:ext>
                  </a:extLst>
                </a:gridCol>
                <a:gridCol w="2705100">
                  <a:extLst>
                    <a:ext uri="{9D8B030D-6E8A-4147-A177-3AD203B41FA5}">
                      <a16:colId xmlns:a16="http://schemas.microsoft.com/office/drawing/2014/main" val="727616580"/>
                    </a:ext>
                  </a:extLst>
                </a:gridCol>
                <a:gridCol w="2343150">
                  <a:extLst>
                    <a:ext uri="{9D8B030D-6E8A-4147-A177-3AD203B41FA5}">
                      <a16:colId xmlns:a16="http://schemas.microsoft.com/office/drawing/2014/main" val="564555532"/>
                    </a:ext>
                  </a:extLst>
                </a:gridCol>
                <a:gridCol w="2343150">
                  <a:extLst>
                    <a:ext uri="{9D8B030D-6E8A-4147-A177-3AD203B41FA5}">
                      <a16:colId xmlns:a16="http://schemas.microsoft.com/office/drawing/2014/main" val="3141906461"/>
                    </a:ext>
                  </a:extLst>
                </a:gridCol>
              </a:tblGrid>
              <a:tr h="63491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spc="-15" dirty="0">
                          <a:solidFill>
                            <a:srgbClr val="FFFFFF"/>
                          </a:solidFill>
                          <a:latin typeface="+mn-lt"/>
                          <a:cs typeface="Calibri"/>
                        </a:rPr>
                        <a:t>A</a:t>
                      </a:r>
                      <a:r>
                        <a:rPr lang="fr-FR" sz="2400" b="1" spc="5" dirty="0">
                          <a:solidFill>
                            <a:srgbClr val="FFFFFF"/>
                          </a:solidFill>
                          <a:latin typeface="+mn-lt"/>
                          <a:cs typeface="Calibri"/>
                        </a:rPr>
                        <a:t>nn</a:t>
                      </a:r>
                      <a:r>
                        <a:rPr lang="fr-FR" sz="2400" b="1" dirty="0">
                          <a:solidFill>
                            <a:srgbClr val="FFFFFF"/>
                          </a:solidFill>
                          <a:latin typeface="+mn-lt"/>
                          <a:cs typeface="Calibri"/>
                        </a:rPr>
                        <a:t>é</a:t>
                      </a:r>
                      <a:r>
                        <a:rPr lang="fr-FR" sz="2400" b="1" spc="-5" dirty="0">
                          <a:solidFill>
                            <a:srgbClr val="FFFFFF"/>
                          </a:solidFill>
                          <a:latin typeface="+mn-lt"/>
                          <a:cs typeface="Calibri"/>
                        </a:rPr>
                        <a:t>es</a:t>
                      </a:r>
                      <a:endParaRPr lang="fr-FR" sz="2400" dirty="0">
                        <a:latin typeface="+mn-lt"/>
                        <a:cs typeface="Calibri"/>
                      </a:endParaRPr>
                    </a:p>
                    <a:p>
                      <a:pPr algn="ctr"/>
                      <a:endParaRPr lang="fr-BJ"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spc="-5" dirty="0">
                          <a:solidFill>
                            <a:srgbClr val="FFFFFF"/>
                          </a:solidFill>
                          <a:latin typeface="+mn-lt"/>
                          <a:cs typeface="Calibri"/>
                        </a:rPr>
                        <a:t>Domaines</a:t>
                      </a:r>
                      <a:endParaRPr lang="fr-FR" sz="2400" dirty="0">
                        <a:latin typeface="+mn-lt"/>
                        <a:cs typeface="Calibri"/>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spc="-10" dirty="0">
                          <a:solidFill>
                            <a:srgbClr val="FFFFFF"/>
                          </a:solidFill>
                          <a:latin typeface="+mn-lt"/>
                          <a:cs typeface="Calibri"/>
                        </a:rPr>
                        <a:t>Partenaire</a:t>
                      </a:r>
                      <a:r>
                        <a:rPr lang="fr-FR" sz="2400" b="1" spc="-75" dirty="0">
                          <a:solidFill>
                            <a:srgbClr val="FFFFFF"/>
                          </a:solidFill>
                          <a:latin typeface="+mn-lt"/>
                          <a:cs typeface="Calibri"/>
                        </a:rPr>
                        <a:t> </a:t>
                      </a:r>
                      <a:r>
                        <a:rPr lang="fr-FR" sz="2400" b="1" spc="-5" dirty="0">
                          <a:solidFill>
                            <a:srgbClr val="FFFFFF"/>
                          </a:solidFill>
                          <a:latin typeface="+mn-lt"/>
                          <a:cs typeface="Calibri"/>
                        </a:rPr>
                        <a:t>identifié</a:t>
                      </a:r>
                      <a:endParaRPr lang="fr-FR" sz="2400" dirty="0">
                        <a:latin typeface="+mn-lt"/>
                        <a:cs typeface="Calibri"/>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a:solidFill>
                            <a:srgbClr val="FFFFFF"/>
                          </a:solidFill>
                          <a:latin typeface="+mn-lt"/>
                          <a:cs typeface="Calibri"/>
                        </a:rPr>
                        <a:t>Coût</a:t>
                      </a:r>
                      <a:r>
                        <a:rPr lang="fr-FR" sz="2400" b="1" spc="-85" dirty="0">
                          <a:solidFill>
                            <a:srgbClr val="FFFFFF"/>
                          </a:solidFill>
                          <a:latin typeface="+mn-lt"/>
                          <a:cs typeface="Calibri"/>
                        </a:rPr>
                        <a:t>s  </a:t>
                      </a:r>
                      <a:r>
                        <a:rPr lang="fr-FR" sz="2400" b="1" spc="-5" dirty="0">
                          <a:solidFill>
                            <a:srgbClr val="FFFFFF"/>
                          </a:solidFill>
                          <a:latin typeface="+mn-lt"/>
                          <a:cs typeface="Calibri"/>
                        </a:rPr>
                        <a:t>estimatifs</a:t>
                      </a:r>
                      <a:endParaRPr lang="fr-FR" sz="2400" dirty="0">
                        <a:latin typeface="+mn-lt"/>
                        <a:cs typeface="Calibri"/>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435034"/>
                  </a:ext>
                </a:extLst>
              </a:tr>
              <a:tr h="1254597">
                <a:tc>
                  <a:txBody>
                    <a:bodyPr/>
                    <a:lstStyle/>
                    <a:p>
                      <a:pPr marL="12700">
                        <a:lnSpc>
                          <a:spcPts val="1410"/>
                        </a:lnSpc>
                        <a:spcBef>
                          <a:spcPts val="100"/>
                        </a:spcBef>
                      </a:pPr>
                      <a:r>
                        <a:rPr lang="fr-FR" sz="1800" b="1" spc="-10" dirty="0">
                          <a:latin typeface="+mn-lt"/>
                          <a:cs typeface="Calibri"/>
                        </a:rPr>
                        <a:t>Reçu</a:t>
                      </a:r>
                    </a:p>
                    <a:p>
                      <a:pPr marL="12700">
                        <a:lnSpc>
                          <a:spcPts val="1410"/>
                        </a:lnSpc>
                        <a:spcBef>
                          <a:spcPts val="100"/>
                        </a:spcBef>
                      </a:pPr>
                      <a:endParaRPr lang="fr-FR" sz="1800" dirty="0">
                        <a:latin typeface="+mn-lt"/>
                        <a:cs typeface="Calibri"/>
                      </a:endParaRPr>
                    </a:p>
                    <a:p>
                      <a:pPr marL="12700">
                        <a:lnSpc>
                          <a:spcPts val="2370"/>
                        </a:lnSpc>
                      </a:pPr>
                      <a:r>
                        <a:rPr lang="fr-FR" sz="3200" b="1" spc="5" dirty="0">
                          <a:latin typeface="+mn-lt"/>
                          <a:cs typeface="Calibri"/>
                        </a:rPr>
                        <a:t>202</a:t>
                      </a:r>
                      <a:r>
                        <a:rPr lang="fr-FR" sz="3200" b="1" dirty="0">
                          <a:latin typeface="+mn-lt"/>
                          <a:cs typeface="Calibri"/>
                        </a:rPr>
                        <a:t>1</a:t>
                      </a:r>
                      <a:endParaRPr lang="fr-FR" sz="3200" dirty="0">
                        <a:latin typeface="+mn-lt"/>
                        <a:cs typeface="Calibri"/>
                      </a:endParaRPr>
                    </a:p>
                  </a:txBody>
                  <a:tcPr anchor="ctr">
                    <a:lnT w="12700" cap="flat" cmpd="sng" algn="ctr">
                      <a:solidFill>
                        <a:schemeClr val="tx1"/>
                      </a:solidFill>
                      <a:prstDash val="solid"/>
                      <a:round/>
                      <a:headEnd type="none" w="med" len="med"/>
                      <a:tailEnd type="none" w="med" len="med"/>
                    </a:lnT>
                  </a:tcPr>
                </a:tc>
                <a:tc>
                  <a:txBody>
                    <a:bodyPr/>
                    <a:lstStyle/>
                    <a:p>
                      <a:pPr marL="12700">
                        <a:lnSpc>
                          <a:spcPts val="1410"/>
                        </a:lnSpc>
                        <a:spcBef>
                          <a:spcPts val="100"/>
                        </a:spcBef>
                      </a:pPr>
                      <a:r>
                        <a:rPr lang="fr-FR" sz="2400" b="0" spc="-10" dirty="0">
                          <a:solidFill>
                            <a:schemeClr val="dk1"/>
                          </a:solidFill>
                          <a:latin typeface="+mn-lt"/>
                          <a:ea typeface="+mn-ea"/>
                          <a:cs typeface="Calibri"/>
                        </a:rPr>
                        <a:t>Digitalisation</a:t>
                      </a:r>
                      <a:endParaRPr lang="fr-BJ" sz="2400" b="0" spc="-10" dirty="0">
                        <a:solidFill>
                          <a:schemeClr val="dk1"/>
                        </a:solidFill>
                        <a:latin typeface="+mn-lt"/>
                        <a:ea typeface="+mn-ea"/>
                        <a:cs typeface="Calibri"/>
                      </a:endParaRPr>
                    </a:p>
                  </a:txBody>
                  <a:tcPr anchor="ctr">
                    <a:lnT w="12700" cap="flat" cmpd="sng" algn="ctr">
                      <a:solidFill>
                        <a:schemeClr val="tx1"/>
                      </a:solidFill>
                      <a:prstDash val="solid"/>
                      <a:round/>
                      <a:headEnd type="none" w="med" len="med"/>
                      <a:tailEnd type="none" w="med" len="med"/>
                    </a:lnT>
                  </a:tcPr>
                </a:tc>
                <a:tc>
                  <a:txBody>
                    <a:bodyPr/>
                    <a:lstStyle/>
                    <a:p>
                      <a:r>
                        <a:rPr lang="fr-FR" sz="2400" dirty="0" err="1"/>
                        <a:t>Catholic</a:t>
                      </a:r>
                      <a:r>
                        <a:rPr lang="fr-FR" sz="2400" dirty="0"/>
                        <a:t> Relief Services</a:t>
                      </a:r>
                      <a:endParaRPr lang="fr-BJ" sz="2400" dirty="0"/>
                    </a:p>
                  </a:txBody>
                  <a:tcPr anchor="ctr">
                    <a:lnT w="12700" cap="flat" cmpd="sng" algn="ctr">
                      <a:solidFill>
                        <a:schemeClr val="tx1"/>
                      </a:solidFill>
                      <a:prstDash val="solid"/>
                      <a:round/>
                      <a:headEnd type="none" w="med" len="med"/>
                      <a:tailEnd type="none" w="med" len="med"/>
                    </a:lnT>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fr-BJ" sz="2400" dirty="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56190572"/>
                  </a:ext>
                </a:extLst>
              </a:tr>
              <a:tr h="1254597">
                <a:tc>
                  <a:txBody>
                    <a:bodyPr/>
                    <a:lstStyle/>
                    <a:p>
                      <a:pPr marL="12700">
                        <a:lnSpc>
                          <a:spcPct val="100000"/>
                        </a:lnSpc>
                        <a:spcBef>
                          <a:spcPts val="105"/>
                        </a:spcBef>
                      </a:pPr>
                      <a:r>
                        <a:rPr lang="fr-FR" sz="1800" b="1" spc="-5" dirty="0">
                          <a:latin typeface="+mn-lt"/>
                          <a:cs typeface="Calibri"/>
                        </a:rPr>
                        <a:t>De</a:t>
                      </a:r>
                      <a:r>
                        <a:rPr lang="fr-FR" sz="1800" b="1" spc="5" dirty="0">
                          <a:latin typeface="+mn-lt"/>
                          <a:cs typeface="Calibri"/>
                        </a:rPr>
                        <a:t>m</a:t>
                      </a:r>
                      <a:r>
                        <a:rPr lang="fr-FR" sz="1800" b="1" spc="-5" dirty="0">
                          <a:latin typeface="+mn-lt"/>
                          <a:cs typeface="Calibri"/>
                        </a:rPr>
                        <a:t>a</a:t>
                      </a:r>
                      <a:r>
                        <a:rPr lang="fr-FR" sz="1800" b="1" spc="-10" dirty="0">
                          <a:latin typeface="+mn-lt"/>
                          <a:cs typeface="Calibri"/>
                        </a:rPr>
                        <a:t>nd</a:t>
                      </a:r>
                      <a:r>
                        <a:rPr lang="fr-FR" sz="1800" b="1" dirty="0">
                          <a:latin typeface="+mn-lt"/>
                          <a:cs typeface="Calibri"/>
                        </a:rPr>
                        <a:t>é</a:t>
                      </a:r>
                      <a:endParaRPr lang="fr-FR" sz="1800" dirty="0">
                        <a:latin typeface="+mn-lt"/>
                        <a:cs typeface="Calibri"/>
                      </a:endParaRPr>
                    </a:p>
                    <a:p>
                      <a:pPr marL="12700" marR="6985">
                        <a:lnSpc>
                          <a:spcPct val="100000"/>
                        </a:lnSpc>
                      </a:pPr>
                      <a:r>
                        <a:rPr lang="fr-FR" sz="1800" b="1" dirty="0">
                          <a:latin typeface="+mn-lt"/>
                          <a:cs typeface="Calibri"/>
                        </a:rPr>
                        <a:t>/ </a:t>
                      </a:r>
                      <a:r>
                        <a:rPr lang="fr-FR" sz="1800" b="1" spc="5" dirty="0">
                          <a:latin typeface="+mn-lt"/>
                          <a:cs typeface="Calibri"/>
                        </a:rPr>
                        <a:t> </a:t>
                      </a:r>
                      <a:r>
                        <a:rPr lang="fr-FR" sz="1800" b="1" dirty="0">
                          <a:latin typeface="+mn-lt"/>
                          <a:cs typeface="Calibri"/>
                        </a:rPr>
                        <a:t>N</a:t>
                      </a:r>
                      <a:r>
                        <a:rPr lang="fr-FR" sz="1800" b="1" spc="-5" dirty="0">
                          <a:latin typeface="+mn-lt"/>
                          <a:cs typeface="Calibri"/>
                        </a:rPr>
                        <a:t>é</a:t>
                      </a:r>
                      <a:r>
                        <a:rPr lang="fr-FR" sz="1800" b="1" spc="10" dirty="0">
                          <a:latin typeface="+mn-lt"/>
                          <a:cs typeface="Calibri"/>
                        </a:rPr>
                        <a:t>c</a:t>
                      </a:r>
                      <a:r>
                        <a:rPr lang="fr-FR" sz="1800" b="1" spc="-5" dirty="0">
                          <a:latin typeface="+mn-lt"/>
                          <a:cs typeface="Calibri"/>
                        </a:rPr>
                        <a:t>e</a:t>
                      </a:r>
                      <a:r>
                        <a:rPr lang="fr-FR" sz="1800" b="1" dirty="0">
                          <a:latin typeface="+mn-lt"/>
                          <a:cs typeface="Calibri"/>
                        </a:rPr>
                        <a:t>ss</a:t>
                      </a:r>
                      <a:r>
                        <a:rPr lang="fr-FR" sz="1800" b="1" spc="-5" dirty="0">
                          <a:latin typeface="+mn-lt"/>
                          <a:cs typeface="Calibri"/>
                        </a:rPr>
                        <a:t>a</a:t>
                      </a:r>
                      <a:r>
                        <a:rPr lang="fr-FR" sz="1800" b="1" dirty="0">
                          <a:latin typeface="+mn-lt"/>
                          <a:cs typeface="Calibri"/>
                        </a:rPr>
                        <a:t>ire</a:t>
                      </a:r>
                    </a:p>
                    <a:p>
                      <a:pPr marL="12700" marR="6985">
                        <a:lnSpc>
                          <a:spcPct val="100000"/>
                        </a:lnSpc>
                      </a:pPr>
                      <a:endParaRPr lang="fr-FR" sz="1800" dirty="0">
                        <a:latin typeface="+mn-lt"/>
                        <a:cs typeface="Calibri"/>
                      </a:endParaRPr>
                    </a:p>
                    <a:p>
                      <a:pPr marL="12700">
                        <a:lnSpc>
                          <a:spcPts val="2340"/>
                        </a:lnSpc>
                      </a:pPr>
                      <a:r>
                        <a:rPr lang="fr-FR" sz="3600" b="1" spc="5" dirty="0">
                          <a:latin typeface="+mn-lt"/>
                          <a:cs typeface="Calibri"/>
                        </a:rPr>
                        <a:t>2022</a:t>
                      </a:r>
                      <a:endParaRPr lang="fr-FR" sz="3600" dirty="0">
                        <a:latin typeface="+mn-lt"/>
                        <a:cs typeface="Calibri"/>
                      </a:endParaRPr>
                    </a:p>
                    <a:p>
                      <a:endParaRPr lang="fr-BJ" dirty="0"/>
                    </a:p>
                  </a:txBody>
                  <a:tcPr anchor="ctr"/>
                </a:tc>
                <a:tc>
                  <a:txBody>
                    <a:bodyPr/>
                    <a:lstStyle/>
                    <a:p>
                      <a:pPr marL="12700" marR="0" lvl="0" indent="0" defTabSz="914400" eaLnBrk="1" fontAlgn="auto" latinLnBrk="0" hangingPunct="1">
                        <a:lnSpc>
                          <a:spcPts val="1410"/>
                        </a:lnSpc>
                        <a:spcBef>
                          <a:spcPts val="100"/>
                        </a:spcBef>
                        <a:spcAft>
                          <a:spcPts val="0"/>
                        </a:spcAft>
                        <a:buClrTx/>
                        <a:buSzTx/>
                        <a:buFontTx/>
                        <a:buNone/>
                        <a:tabLst/>
                        <a:defRPr/>
                      </a:pPr>
                      <a:r>
                        <a:rPr lang="fr-FR" sz="2400" b="0" spc="-10" dirty="0">
                          <a:solidFill>
                            <a:schemeClr val="dk1"/>
                          </a:solidFill>
                          <a:latin typeface="+mn-lt"/>
                          <a:ea typeface="+mn-ea"/>
                          <a:cs typeface="Calibri"/>
                        </a:rPr>
                        <a:t>Digitalisation</a:t>
                      </a:r>
                      <a:endParaRPr lang="fr-BJ" sz="2400" b="0" spc="-10" dirty="0">
                        <a:solidFill>
                          <a:schemeClr val="dk1"/>
                        </a:solidFill>
                        <a:latin typeface="+mn-lt"/>
                        <a:ea typeface="+mn-ea"/>
                        <a:cs typeface="Calibri"/>
                      </a:endParaRPr>
                    </a:p>
                    <a:p>
                      <a:pPr marL="12700" marR="0" lvl="0" indent="0" defTabSz="914400" eaLnBrk="1" fontAlgn="auto" latinLnBrk="0" hangingPunct="1">
                        <a:lnSpc>
                          <a:spcPts val="1410"/>
                        </a:lnSpc>
                        <a:spcBef>
                          <a:spcPts val="100"/>
                        </a:spcBef>
                        <a:spcAft>
                          <a:spcPts val="0"/>
                        </a:spcAft>
                        <a:buClrTx/>
                        <a:buSzTx/>
                        <a:buFontTx/>
                        <a:buNone/>
                        <a:tabLst/>
                        <a:defRPr/>
                      </a:pPr>
                      <a:endParaRPr lang="fr-BJ" sz="2400" b="0" spc="-10" dirty="0">
                        <a:solidFill>
                          <a:schemeClr val="dk1"/>
                        </a:solidFill>
                        <a:latin typeface="+mn-lt"/>
                        <a:ea typeface="+mn-ea"/>
                        <a:cs typeface="Calibri"/>
                      </a:endParaRP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err="1"/>
                        <a:t>Catholic</a:t>
                      </a:r>
                      <a:r>
                        <a:rPr lang="fr-FR" sz="2400" dirty="0"/>
                        <a:t> Relief </a:t>
                      </a:r>
                      <a:r>
                        <a:rPr lang="fr-FR" sz="2400" dirty="0">
                          <a:solidFill>
                            <a:schemeClr val="dk1"/>
                          </a:solidFill>
                          <a:latin typeface="+mn-lt"/>
                          <a:ea typeface="+mn-ea"/>
                          <a:cs typeface="+mn-cs"/>
                        </a:rPr>
                        <a:t>Services</a:t>
                      </a:r>
                      <a:endParaRPr lang="fr-BJ" sz="2400" dirty="0">
                        <a:solidFill>
                          <a:schemeClr val="dk1"/>
                        </a:solidFill>
                        <a:latin typeface="+mn-lt"/>
                        <a:ea typeface="+mn-ea"/>
                        <a:cs typeface="+mn-cs"/>
                      </a:endParaRPr>
                    </a:p>
                    <a:p>
                      <a:endParaRPr lang="fr-BJ" sz="2400" dirty="0"/>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fr-BJ" sz="2400" dirty="0">
                        <a:solidFill>
                          <a:schemeClr val="dk1"/>
                        </a:solidFill>
                        <a:latin typeface="+mn-lt"/>
                        <a:ea typeface="+mn-ea"/>
                        <a:cs typeface="+mn-cs"/>
                      </a:endParaRPr>
                    </a:p>
                  </a:txBody>
                  <a:tcPr anchor="ctr"/>
                </a:tc>
                <a:extLst>
                  <a:ext uri="{0D108BD9-81ED-4DB2-BD59-A6C34878D82A}">
                    <a16:rowId xmlns:a16="http://schemas.microsoft.com/office/drawing/2014/main" val="2563418793"/>
                  </a:ext>
                </a:extLst>
              </a:tr>
              <a:tr h="1254597">
                <a:tc>
                  <a:txBody>
                    <a:bodyPr/>
                    <a:lstStyle/>
                    <a:p>
                      <a:pPr marL="12700">
                        <a:lnSpc>
                          <a:spcPct val="100000"/>
                        </a:lnSpc>
                        <a:spcBef>
                          <a:spcPts val="1115"/>
                        </a:spcBef>
                      </a:pPr>
                      <a:r>
                        <a:rPr lang="fr-FR" sz="1800" b="1" spc="-5" dirty="0">
                          <a:latin typeface="+mn-lt"/>
                          <a:cs typeface="Calibri"/>
                        </a:rPr>
                        <a:t>De</a:t>
                      </a:r>
                      <a:r>
                        <a:rPr lang="fr-FR" sz="1800" b="1" spc="5" dirty="0">
                          <a:latin typeface="+mn-lt"/>
                          <a:cs typeface="Calibri"/>
                        </a:rPr>
                        <a:t>m</a:t>
                      </a:r>
                      <a:r>
                        <a:rPr lang="fr-FR" sz="1800" b="1" spc="-5" dirty="0">
                          <a:latin typeface="+mn-lt"/>
                          <a:cs typeface="Calibri"/>
                        </a:rPr>
                        <a:t>a</a:t>
                      </a:r>
                      <a:r>
                        <a:rPr lang="fr-FR" sz="1800" b="1" spc="-10" dirty="0">
                          <a:latin typeface="+mn-lt"/>
                          <a:cs typeface="Calibri"/>
                        </a:rPr>
                        <a:t>nd</a:t>
                      </a:r>
                      <a:r>
                        <a:rPr lang="fr-FR" sz="1800" b="1" dirty="0">
                          <a:latin typeface="+mn-lt"/>
                          <a:cs typeface="Calibri"/>
                        </a:rPr>
                        <a:t>é</a:t>
                      </a:r>
                      <a:endParaRPr lang="fr-FR" sz="1800" dirty="0">
                        <a:latin typeface="+mn-lt"/>
                        <a:cs typeface="Calibri"/>
                      </a:endParaRPr>
                    </a:p>
                    <a:p>
                      <a:pPr marL="12700" marR="6985">
                        <a:lnSpc>
                          <a:spcPct val="100000"/>
                        </a:lnSpc>
                      </a:pPr>
                      <a:r>
                        <a:rPr lang="fr-FR" sz="1800" b="1" dirty="0">
                          <a:latin typeface="+mn-lt"/>
                          <a:cs typeface="Calibri"/>
                        </a:rPr>
                        <a:t>/ </a:t>
                      </a:r>
                      <a:r>
                        <a:rPr lang="fr-FR" sz="1800" b="1" spc="5" dirty="0">
                          <a:latin typeface="+mn-lt"/>
                          <a:cs typeface="Calibri"/>
                        </a:rPr>
                        <a:t> </a:t>
                      </a:r>
                      <a:r>
                        <a:rPr lang="fr-FR" sz="1800" b="1" dirty="0">
                          <a:latin typeface="+mn-lt"/>
                          <a:cs typeface="Calibri"/>
                        </a:rPr>
                        <a:t>N</a:t>
                      </a:r>
                      <a:r>
                        <a:rPr lang="fr-FR" sz="1800" b="1" spc="-5" dirty="0">
                          <a:latin typeface="+mn-lt"/>
                          <a:cs typeface="Calibri"/>
                        </a:rPr>
                        <a:t>é</a:t>
                      </a:r>
                      <a:r>
                        <a:rPr lang="fr-FR" sz="1800" b="1" spc="10" dirty="0">
                          <a:latin typeface="+mn-lt"/>
                          <a:cs typeface="Calibri"/>
                        </a:rPr>
                        <a:t>c</a:t>
                      </a:r>
                      <a:r>
                        <a:rPr lang="fr-FR" sz="1800" b="1" spc="-5" dirty="0">
                          <a:latin typeface="+mn-lt"/>
                          <a:cs typeface="Calibri"/>
                        </a:rPr>
                        <a:t>e</a:t>
                      </a:r>
                      <a:r>
                        <a:rPr lang="fr-FR" sz="1800" b="1" dirty="0">
                          <a:latin typeface="+mn-lt"/>
                          <a:cs typeface="Calibri"/>
                        </a:rPr>
                        <a:t>ss</a:t>
                      </a:r>
                      <a:r>
                        <a:rPr lang="fr-FR" sz="1800" b="1" spc="-5" dirty="0">
                          <a:latin typeface="+mn-lt"/>
                          <a:cs typeface="Calibri"/>
                        </a:rPr>
                        <a:t>a</a:t>
                      </a:r>
                      <a:r>
                        <a:rPr lang="fr-FR" sz="1800" b="1" dirty="0">
                          <a:latin typeface="+mn-lt"/>
                          <a:cs typeface="Calibri"/>
                        </a:rPr>
                        <a:t>ire</a:t>
                      </a:r>
                    </a:p>
                    <a:p>
                      <a:pPr marL="12700" marR="6985">
                        <a:lnSpc>
                          <a:spcPct val="100000"/>
                        </a:lnSpc>
                      </a:pPr>
                      <a:endParaRPr lang="fr-FR" sz="1800" dirty="0">
                        <a:latin typeface="+mn-lt"/>
                        <a:cs typeface="Calibri"/>
                      </a:endParaRPr>
                    </a:p>
                    <a:p>
                      <a:pPr marL="12700">
                        <a:lnSpc>
                          <a:spcPts val="2340"/>
                        </a:lnSpc>
                      </a:pPr>
                      <a:r>
                        <a:rPr lang="fr-FR" sz="3600" b="1" spc="5" dirty="0">
                          <a:latin typeface="+mn-lt"/>
                          <a:cs typeface="Calibri"/>
                        </a:rPr>
                        <a:t>2023</a:t>
                      </a:r>
                      <a:endParaRPr lang="fr-FR" sz="3600" dirty="0">
                        <a:latin typeface="+mn-lt"/>
                        <a:cs typeface="Calibri"/>
                      </a:endParaRPr>
                    </a:p>
                    <a:p>
                      <a:endParaRPr lang="fr-BJ" dirty="0"/>
                    </a:p>
                  </a:txBody>
                  <a:tcPr anchor="ctr">
                    <a:lnB w="12700" cap="flat" cmpd="sng" algn="ctr">
                      <a:solidFill>
                        <a:schemeClr val="tx1"/>
                      </a:solidFill>
                      <a:prstDash val="solid"/>
                      <a:round/>
                      <a:headEnd type="none" w="med" len="med"/>
                      <a:tailEnd type="none" w="med" len="med"/>
                    </a:lnB>
                  </a:tcPr>
                </a:tc>
                <a:tc>
                  <a:txBody>
                    <a:bodyPr/>
                    <a:lstStyle/>
                    <a:p>
                      <a:pPr marL="12700">
                        <a:lnSpc>
                          <a:spcPts val="1410"/>
                        </a:lnSpc>
                        <a:spcBef>
                          <a:spcPts val="100"/>
                        </a:spcBef>
                      </a:pPr>
                      <a:r>
                        <a:rPr lang="fr-FR" sz="2400" b="0" spc="-10" dirty="0">
                          <a:solidFill>
                            <a:schemeClr val="dk1"/>
                          </a:solidFill>
                          <a:latin typeface="+mn-lt"/>
                          <a:ea typeface="+mn-ea"/>
                          <a:cs typeface="Calibri"/>
                        </a:rPr>
                        <a:t>Digitalisation</a:t>
                      </a:r>
                      <a:endParaRPr lang="fr-BJ" sz="2400" b="0" spc="-10" dirty="0">
                        <a:solidFill>
                          <a:schemeClr val="dk1"/>
                        </a:solidFill>
                        <a:latin typeface="+mn-lt"/>
                        <a:ea typeface="+mn-ea"/>
                        <a:cs typeface="Calibri"/>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err="1"/>
                        <a:t>Catholic</a:t>
                      </a:r>
                      <a:r>
                        <a:rPr lang="fr-FR" sz="2400" dirty="0"/>
                        <a:t> Relief Services</a:t>
                      </a:r>
                      <a:endParaRPr lang="fr-BJ" sz="2400" dirty="0"/>
                    </a:p>
                    <a:p>
                      <a:endParaRPr lang="fr-BJ" sz="2400" dirty="0"/>
                    </a:p>
                  </a:txBody>
                  <a:tcPr anchor="ctr">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fr-BJ" sz="24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379312"/>
                  </a:ext>
                </a:extLst>
              </a:tr>
            </a:tbl>
          </a:graphicData>
        </a:graphic>
      </p:graphicFrame>
      <p:sp>
        <p:nvSpPr>
          <p:cNvPr id="10" name="object 15">
            <a:extLst>
              <a:ext uri="{FF2B5EF4-FFF2-40B4-BE49-F238E27FC236}">
                <a16:creationId xmlns:a16="http://schemas.microsoft.com/office/drawing/2014/main" id="{85126E7E-E52B-4CF8-BF0E-C99B112E804B}"/>
              </a:ext>
            </a:extLst>
          </p:cNvPr>
          <p:cNvSpPr txBox="1"/>
          <p:nvPr/>
        </p:nvSpPr>
        <p:spPr>
          <a:xfrm>
            <a:off x="7765486" y="3131741"/>
            <a:ext cx="2364033" cy="201594"/>
          </a:xfrm>
          <a:prstGeom prst="rect">
            <a:avLst/>
          </a:prstGeom>
        </p:spPr>
        <p:txBody>
          <a:bodyPr vert="horz" wrap="square" lIns="0" tIns="12700" rIns="0" bIns="0" rtlCol="0">
            <a:spAutoFit/>
          </a:bodyPr>
          <a:lstStyle/>
          <a:p>
            <a:pPr marL="12700">
              <a:lnSpc>
                <a:spcPts val="1410"/>
              </a:lnSpc>
              <a:spcBef>
                <a:spcPts val="100"/>
              </a:spcBef>
            </a:pPr>
            <a:r>
              <a:rPr lang="en-US" sz="1600" dirty="0">
                <a:latin typeface="Times New Roman"/>
                <a:cs typeface="Times New Roman"/>
              </a:rPr>
              <a:t>$</a:t>
            </a:r>
            <a:r>
              <a:rPr lang="en-US" sz="1600" dirty="0">
                <a:cs typeface="Calibri"/>
              </a:rPr>
              <a:t>918 166</a:t>
            </a:r>
            <a:endParaRPr sz="1600" dirty="0">
              <a:cs typeface="Calibri"/>
            </a:endParaRPr>
          </a:p>
        </p:txBody>
      </p:sp>
      <p:sp>
        <p:nvSpPr>
          <p:cNvPr id="14" name="object 15">
            <a:extLst>
              <a:ext uri="{FF2B5EF4-FFF2-40B4-BE49-F238E27FC236}">
                <a16:creationId xmlns:a16="http://schemas.microsoft.com/office/drawing/2014/main" id="{9314F9BF-CCA1-4C44-AD12-5F435290B81E}"/>
              </a:ext>
            </a:extLst>
          </p:cNvPr>
          <p:cNvSpPr txBox="1"/>
          <p:nvPr/>
        </p:nvSpPr>
        <p:spPr>
          <a:xfrm>
            <a:off x="7783266" y="4330312"/>
            <a:ext cx="2364033" cy="201594"/>
          </a:xfrm>
          <a:prstGeom prst="rect">
            <a:avLst/>
          </a:prstGeom>
        </p:spPr>
        <p:txBody>
          <a:bodyPr vert="horz" wrap="square" lIns="0" tIns="12700" rIns="0" bIns="0" rtlCol="0">
            <a:spAutoFit/>
          </a:bodyPr>
          <a:lstStyle/>
          <a:p>
            <a:pPr marL="12700">
              <a:lnSpc>
                <a:spcPts val="1410"/>
              </a:lnSpc>
              <a:spcBef>
                <a:spcPts val="100"/>
              </a:spcBef>
            </a:pPr>
            <a:r>
              <a:rPr lang="en-US" sz="1600" dirty="0">
                <a:latin typeface="Times New Roman"/>
                <a:cs typeface="Times New Roman"/>
              </a:rPr>
              <a:t>$</a:t>
            </a:r>
            <a:r>
              <a:rPr lang="en-US" sz="1600" dirty="0">
                <a:cs typeface="Calibri"/>
              </a:rPr>
              <a:t>918 166</a:t>
            </a:r>
            <a:endParaRPr sz="1600" dirty="0">
              <a:cs typeface="Calibri"/>
            </a:endParaRPr>
          </a:p>
        </p:txBody>
      </p:sp>
      <p:sp>
        <p:nvSpPr>
          <p:cNvPr id="15" name="object 15">
            <a:extLst>
              <a:ext uri="{FF2B5EF4-FFF2-40B4-BE49-F238E27FC236}">
                <a16:creationId xmlns:a16="http://schemas.microsoft.com/office/drawing/2014/main" id="{924E9A33-EBEF-4433-ABC8-C6D9FE5A0BE8}"/>
              </a:ext>
            </a:extLst>
          </p:cNvPr>
          <p:cNvSpPr txBox="1"/>
          <p:nvPr/>
        </p:nvSpPr>
        <p:spPr>
          <a:xfrm>
            <a:off x="7783267" y="5864141"/>
            <a:ext cx="2364033" cy="201594"/>
          </a:xfrm>
          <a:prstGeom prst="rect">
            <a:avLst/>
          </a:prstGeom>
        </p:spPr>
        <p:txBody>
          <a:bodyPr vert="horz" wrap="square" lIns="0" tIns="12700" rIns="0" bIns="0" rtlCol="0">
            <a:spAutoFit/>
          </a:bodyPr>
          <a:lstStyle/>
          <a:p>
            <a:pPr marL="12700">
              <a:lnSpc>
                <a:spcPts val="1410"/>
              </a:lnSpc>
              <a:spcBef>
                <a:spcPts val="100"/>
              </a:spcBef>
            </a:pPr>
            <a:r>
              <a:rPr lang="en-US" sz="1600" dirty="0">
                <a:latin typeface="Times New Roman"/>
                <a:cs typeface="Times New Roman"/>
              </a:rPr>
              <a:t>$</a:t>
            </a:r>
            <a:r>
              <a:rPr lang="en-US" sz="1600" dirty="0">
                <a:cs typeface="Calibri"/>
              </a:rPr>
              <a:t>918 166</a:t>
            </a:r>
            <a:endParaRPr sz="1600" dirty="0">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00000"/>
                </a:solidFill>
              </a:rPr>
              <a:t>Adaptations</a:t>
            </a:r>
            <a:r>
              <a:rPr sz="2000" spc="-60" dirty="0">
                <a:solidFill>
                  <a:srgbClr val="000000"/>
                </a:solidFill>
              </a:rPr>
              <a:t> </a:t>
            </a:r>
            <a:r>
              <a:rPr sz="2000" spc="-5" dirty="0">
                <a:solidFill>
                  <a:srgbClr val="000000"/>
                </a:solidFill>
              </a:rPr>
              <a:t>de</a:t>
            </a:r>
            <a:r>
              <a:rPr sz="2000" dirty="0">
                <a:solidFill>
                  <a:srgbClr val="000000"/>
                </a:solidFill>
              </a:rPr>
              <a:t> </a:t>
            </a:r>
            <a:r>
              <a:rPr sz="2000" spc="-10" dirty="0">
                <a:solidFill>
                  <a:srgbClr val="000000"/>
                </a:solidFill>
              </a:rPr>
              <a:t>la</a:t>
            </a:r>
            <a:r>
              <a:rPr sz="2000" spc="-20" dirty="0">
                <a:solidFill>
                  <a:srgbClr val="000000"/>
                </a:solidFill>
              </a:rPr>
              <a:t> </a:t>
            </a:r>
            <a:r>
              <a:rPr sz="2000" spc="-5" dirty="0">
                <a:solidFill>
                  <a:srgbClr val="000000"/>
                </a:solidFill>
              </a:rPr>
              <a:t>mise</a:t>
            </a:r>
            <a:r>
              <a:rPr sz="2000" dirty="0">
                <a:solidFill>
                  <a:srgbClr val="000000"/>
                </a:solidFill>
              </a:rPr>
              <a:t> en</a:t>
            </a:r>
            <a:r>
              <a:rPr sz="2000" spc="-30" dirty="0">
                <a:solidFill>
                  <a:srgbClr val="000000"/>
                </a:solidFill>
              </a:rPr>
              <a:t> </a:t>
            </a:r>
            <a:r>
              <a:rPr sz="2000" spc="-5" dirty="0">
                <a:solidFill>
                  <a:srgbClr val="000000"/>
                </a:solidFill>
              </a:rPr>
              <a:t>œuvre </a:t>
            </a:r>
            <a:r>
              <a:rPr sz="2000" spc="-540" dirty="0">
                <a:solidFill>
                  <a:srgbClr val="000000"/>
                </a:solidFill>
              </a:rPr>
              <a:t> </a:t>
            </a:r>
            <a:r>
              <a:rPr sz="2000" dirty="0" err="1">
                <a:solidFill>
                  <a:srgbClr val="000000"/>
                </a:solidFill>
              </a:rPr>
              <a:t>en</a:t>
            </a:r>
            <a:r>
              <a:rPr sz="2000" spc="-25" dirty="0">
                <a:solidFill>
                  <a:srgbClr val="000000"/>
                </a:solidFill>
              </a:rPr>
              <a:t> </a:t>
            </a:r>
            <a:r>
              <a:rPr sz="2000" dirty="0">
                <a:solidFill>
                  <a:srgbClr val="000000"/>
                </a:solidFill>
              </a:rPr>
              <a:t>202</a:t>
            </a:r>
            <a:r>
              <a:rPr lang="en-GB" sz="2000" dirty="0">
                <a:solidFill>
                  <a:srgbClr val="000000"/>
                </a:solidFill>
              </a:rPr>
              <a:t>2</a:t>
            </a:r>
            <a:endParaRPr sz="2000" dirty="0"/>
          </a:p>
        </p:txBody>
      </p:sp>
      <p:sp>
        <p:nvSpPr>
          <p:cNvPr id="6" name="object 6"/>
          <p:cNvSpPr txBox="1"/>
          <p:nvPr/>
        </p:nvSpPr>
        <p:spPr>
          <a:xfrm>
            <a:off x="774700" y="1698709"/>
            <a:ext cx="9067800" cy="2215392"/>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065" marR="5080" indent="0">
              <a:lnSpc>
                <a:spcPct val="80000"/>
              </a:lnSpc>
              <a:spcBef>
                <a:spcPts val="585"/>
              </a:spcBef>
              <a:buNone/>
              <a:tabLst>
                <a:tab pos="697865" algn="l"/>
                <a:tab pos="698500" algn="l"/>
              </a:tabLst>
            </a:pPr>
            <a:r>
              <a:rPr sz="2400" u="heavy" spc="-5" dirty="0">
                <a:uFill>
                  <a:solidFill>
                    <a:srgbClr val="000000"/>
                  </a:solidFill>
                </a:uFill>
                <a:latin typeface="Calibri"/>
                <a:cs typeface="Calibri"/>
              </a:rPr>
              <a:t>Intégrerez-vous d'autres interventions de santé publique ? Si oui, lesquelles  et comment (quels partenaires impliqués) ?</a:t>
            </a:r>
            <a:endParaRPr lang="fr-FR" sz="2400" u="heavy" spc="-5" dirty="0">
              <a:uFill>
                <a:solidFill>
                  <a:srgbClr val="000000"/>
                </a:solidFill>
              </a:uFill>
              <a:latin typeface="Calibri"/>
              <a:cs typeface="Calibri"/>
            </a:endParaRPr>
          </a:p>
          <a:p>
            <a:pPr marL="697865" marR="5080" indent="-685800">
              <a:lnSpc>
                <a:spcPct val="80000"/>
              </a:lnSpc>
              <a:spcBef>
                <a:spcPts val="585"/>
              </a:spcBef>
              <a:buFont typeface="Arial MT"/>
              <a:buChar char="•"/>
              <a:tabLst>
                <a:tab pos="697865" algn="l"/>
                <a:tab pos="698500" algn="l"/>
              </a:tabLst>
            </a:pPr>
            <a:endParaRPr lang="fr-BJ" sz="2400" u="heavy" spc="-5" dirty="0">
              <a:uFill>
                <a:solidFill>
                  <a:srgbClr val="000000"/>
                </a:solidFill>
              </a:uFill>
              <a:latin typeface="Calibri"/>
              <a:cs typeface="Calibri"/>
            </a:endParaRPr>
          </a:p>
          <a:p>
            <a:pPr marL="12065" marR="5080" indent="0">
              <a:lnSpc>
                <a:spcPct val="80000"/>
              </a:lnSpc>
              <a:spcBef>
                <a:spcPts val="585"/>
              </a:spcBef>
              <a:buNone/>
              <a:tabLst>
                <a:tab pos="697865" algn="l"/>
                <a:tab pos="698500" algn="l"/>
              </a:tabLst>
            </a:pPr>
            <a:r>
              <a:rPr lang="fr-BJ" sz="2400" spc="-5" dirty="0">
                <a:uFill>
                  <a:solidFill>
                    <a:srgbClr val="000000"/>
                  </a:solidFill>
                </a:uFill>
                <a:latin typeface="Calibri"/>
                <a:cs typeface="Calibri"/>
              </a:rPr>
              <a:t>Non le Bénin ne fait pas encore l’intégration de la CPS avec d’autres interventions de santé publique</a:t>
            </a:r>
            <a:endParaRPr sz="2400" spc="-5" dirty="0">
              <a:uFill>
                <a:solidFill>
                  <a:srgbClr val="000000"/>
                </a:solidFill>
              </a:uFill>
              <a:latin typeface="Calibri"/>
              <a:cs typeface="Calibri"/>
            </a:endParaRPr>
          </a:p>
        </p:txBody>
      </p:sp>
      <p:sp>
        <p:nvSpPr>
          <p:cNvPr id="8" name="object 8"/>
          <p:cNvSpPr txBox="1"/>
          <p:nvPr/>
        </p:nvSpPr>
        <p:spPr>
          <a:xfrm>
            <a:off x="1049502" y="6250901"/>
            <a:ext cx="6985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MT"/>
                <a:cs typeface="Arial MT"/>
              </a:rPr>
              <a:t>•</a:t>
            </a:r>
            <a:endParaRPr sz="1000">
              <a:latin typeface="Arial MT"/>
              <a:cs typeface="Arial MT"/>
            </a:endParaRPr>
          </a:p>
        </p:txBody>
      </p:sp>
      <p:sp>
        <p:nvSpPr>
          <p:cNvPr id="11" name="object 6">
            <a:extLst>
              <a:ext uri="{FF2B5EF4-FFF2-40B4-BE49-F238E27FC236}">
                <a16:creationId xmlns:a16="http://schemas.microsoft.com/office/drawing/2014/main" id="{30C002DB-EA35-5B4D-A07B-C633388E649D}"/>
              </a:ext>
            </a:extLst>
          </p:cNvPr>
          <p:cNvSpPr txBox="1"/>
          <p:nvPr/>
        </p:nvSpPr>
        <p:spPr>
          <a:xfrm>
            <a:off x="774700" y="4314825"/>
            <a:ext cx="9067800" cy="2514600"/>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065" marR="5080" indent="0">
              <a:lnSpc>
                <a:spcPct val="80000"/>
              </a:lnSpc>
              <a:spcBef>
                <a:spcPts val="585"/>
              </a:spcBef>
              <a:buNone/>
              <a:tabLst>
                <a:tab pos="697865" algn="l"/>
                <a:tab pos="698500" algn="l"/>
              </a:tabLst>
            </a:pPr>
            <a:r>
              <a:rPr lang="fr-FR" sz="2400" u="heavy" spc="-5" dirty="0">
                <a:uFill>
                  <a:solidFill>
                    <a:srgbClr val="000000"/>
                  </a:solidFill>
                </a:uFill>
                <a:cs typeface="Calibri"/>
              </a:rPr>
              <a:t>Quels</a:t>
            </a:r>
            <a:r>
              <a:rPr lang="fr-FR" sz="2400" u="heavy" spc="15" dirty="0">
                <a:uFill>
                  <a:solidFill>
                    <a:srgbClr val="000000"/>
                  </a:solidFill>
                </a:uFill>
                <a:cs typeface="Calibri"/>
              </a:rPr>
              <a:t> </a:t>
            </a:r>
            <a:r>
              <a:rPr lang="fr-FR" sz="2400" u="heavy" spc="-5" dirty="0">
                <a:uFill>
                  <a:solidFill>
                    <a:srgbClr val="000000"/>
                  </a:solidFill>
                </a:uFill>
                <a:cs typeface="Calibri"/>
              </a:rPr>
              <a:t>changements </a:t>
            </a:r>
            <a:r>
              <a:rPr lang="fr-FR" sz="2400" u="heavy" spc="-10" dirty="0">
                <a:uFill>
                  <a:solidFill>
                    <a:srgbClr val="000000"/>
                  </a:solidFill>
                </a:uFill>
                <a:cs typeface="Calibri"/>
              </a:rPr>
              <a:t>allez-vous</a:t>
            </a:r>
            <a:r>
              <a:rPr lang="fr-FR" sz="2400" u="heavy" spc="40" dirty="0">
                <a:uFill>
                  <a:solidFill>
                    <a:srgbClr val="000000"/>
                  </a:solidFill>
                </a:uFill>
                <a:cs typeface="Calibri"/>
              </a:rPr>
              <a:t> </a:t>
            </a:r>
            <a:r>
              <a:rPr lang="fr-FR" sz="2400" u="heavy" spc="-10" dirty="0">
                <a:uFill>
                  <a:solidFill>
                    <a:srgbClr val="000000"/>
                  </a:solidFill>
                </a:uFill>
                <a:cs typeface="Calibri"/>
              </a:rPr>
              <a:t>apporter</a:t>
            </a:r>
            <a:r>
              <a:rPr lang="fr-FR" sz="2400" u="heavy" spc="25" dirty="0">
                <a:uFill>
                  <a:solidFill>
                    <a:srgbClr val="000000"/>
                  </a:solidFill>
                </a:uFill>
                <a:cs typeface="Calibri"/>
              </a:rPr>
              <a:t> </a:t>
            </a:r>
            <a:r>
              <a:rPr lang="fr-FR" sz="2400" u="heavy" dirty="0">
                <a:uFill>
                  <a:solidFill>
                    <a:srgbClr val="000000"/>
                  </a:solidFill>
                </a:uFill>
                <a:cs typeface="Calibri"/>
              </a:rPr>
              <a:t>pour</a:t>
            </a:r>
            <a:r>
              <a:rPr lang="fr-FR" sz="2400" u="heavy" spc="-20" dirty="0">
                <a:uFill>
                  <a:solidFill>
                    <a:srgbClr val="000000"/>
                  </a:solidFill>
                </a:uFill>
                <a:cs typeface="Calibri"/>
              </a:rPr>
              <a:t> </a:t>
            </a:r>
            <a:r>
              <a:rPr lang="fr-FR" sz="2400" u="heavy" spc="-10" dirty="0">
                <a:uFill>
                  <a:solidFill>
                    <a:srgbClr val="000000"/>
                  </a:solidFill>
                </a:uFill>
                <a:cs typeface="Calibri"/>
              </a:rPr>
              <a:t>surmonter</a:t>
            </a:r>
            <a:r>
              <a:rPr lang="fr-FR" sz="2400" u="heavy" spc="20" dirty="0">
                <a:uFill>
                  <a:solidFill>
                    <a:srgbClr val="000000"/>
                  </a:solidFill>
                </a:uFill>
                <a:cs typeface="Calibri"/>
              </a:rPr>
              <a:t> </a:t>
            </a:r>
            <a:r>
              <a:rPr lang="fr-FR" sz="2400" u="heavy" dirty="0">
                <a:uFill>
                  <a:solidFill>
                    <a:srgbClr val="000000"/>
                  </a:solidFill>
                </a:uFill>
                <a:cs typeface="Calibri"/>
              </a:rPr>
              <a:t>les</a:t>
            </a:r>
            <a:r>
              <a:rPr lang="fr-FR" sz="2400" u="heavy" spc="20" dirty="0">
                <a:uFill>
                  <a:solidFill>
                    <a:srgbClr val="000000"/>
                  </a:solidFill>
                </a:uFill>
                <a:cs typeface="Calibri"/>
              </a:rPr>
              <a:t> </a:t>
            </a:r>
            <a:r>
              <a:rPr lang="fr-FR" sz="2400" u="heavy" spc="-10" dirty="0">
                <a:uFill>
                  <a:solidFill>
                    <a:srgbClr val="000000"/>
                  </a:solidFill>
                </a:uFill>
                <a:cs typeface="Calibri"/>
              </a:rPr>
              <a:t>difficultés </a:t>
            </a:r>
            <a:r>
              <a:rPr lang="fr-FR" sz="2400" spc="-434" dirty="0">
                <a:cs typeface="Calibri"/>
              </a:rPr>
              <a:t> </a:t>
            </a:r>
            <a:r>
              <a:rPr lang="fr-FR" sz="2400" u="heavy" spc="-10" dirty="0">
                <a:uFill>
                  <a:solidFill>
                    <a:srgbClr val="000000"/>
                  </a:solidFill>
                </a:uFill>
                <a:cs typeface="Calibri"/>
              </a:rPr>
              <a:t>rencontrées</a:t>
            </a:r>
            <a:r>
              <a:rPr lang="fr-FR" sz="2400" u="heavy" spc="-15" dirty="0">
                <a:uFill>
                  <a:solidFill>
                    <a:srgbClr val="000000"/>
                  </a:solidFill>
                </a:uFill>
                <a:cs typeface="Calibri"/>
              </a:rPr>
              <a:t> </a:t>
            </a:r>
            <a:r>
              <a:rPr lang="fr-FR" sz="2400" u="heavy" spc="-10" dirty="0">
                <a:uFill>
                  <a:solidFill>
                    <a:srgbClr val="000000"/>
                  </a:solidFill>
                </a:uFill>
                <a:cs typeface="Calibri"/>
              </a:rPr>
              <a:t>lors</a:t>
            </a:r>
            <a:r>
              <a:rPr lang="fr-FR" sz="2400" u="heavy" spc="5" dirty="0">
                <a:uFill>
                  <a:solidFill>
                    <a:srgbClr val="000000"/>
                  </a:solidFill>
                </a:uFill>
                <a:cs typeface="Calibri"/>
              </a:rPr>
              <a:t> </a:t>
            </a:r>
            <a:r>
              <a:rPr lang="fr-FR" sz="2400" u="heavy" spc="-5" dirty="0">
                <a:uFill>
                  <a:solidFill>
                    <a:srgbClr val="000000"/>
                  </a:solidFill>
                </a:uFill>
                <a:cs typeface="Calibri"/>
              </a:rPr>
              <a:t>des</a:t>
            </a:r>
            <a:r>
              <a:rPr lang="fr-FR" sz="2400" u="heavy" spc="5" dirty="0">
                <a:uFill>
                  <a:solidFill>
                    <a:srgbClr val="000000"/>
                  </a:solidFill>
                </a:uFill>
                <a:cs typeface="Calibri"/>
              </a:rPr>
              <a:t> </a:t>
            </a:r>
            <a:r>
              <a:rPr lang="fr-FR" sz="2400" u="heavy" spc="-5" dirty="0">
                <a:uFill>
                  <a:solidFill>
                    <a:srgbClr val="000000"/>
                  </a:solidFill>
                </a:uFill>
                <a:cs typeface="Calibri"/>
              </a:rPr>
              <a:t>campagnes</a:t>
            </a:r>
            <a:r>
              <a:rPr lang="fr-FR" sz="2400" u="heavy" spc="-35" dirty="0">
                <a:uFill>
                  <a:solidFill>
                    <a:srgbClr val="000000"/>
                  </a:solidFill>
                </a:uFill>
                <a:cs typeface="Calibri"/>
              </a:rPr>
              <a:t> </a:t>
            </a:r>
            <a:r>
              <a:rPr lang="fr-FR" sz="2400" u="heavy" spc="-10" dirty="0">
                <a:uFill>
                  <a:solidFill>
                    <a:srgbClr val="000000"/>
                  </a:solidFill>
                </a:uFill>
                <a:cs typeface="Calibri"/>
              </a:rPr>
              <a:t>précédentes</a:t>
            </a:r>
            <a:r>
              <a:rPr lang="fr-FR" sz="2400" u="heavy" spc="25" dirty="0">
                <a:uFill>
                  <a:solidFill>
                    <a:srgbClr val="000000"/>
                  </a:solidFill>
                </a:uFill>
                <a:cs typeface="Calibri"/>
              </a:rPr>
              <a:t> </a:t>
            </a:r>
            <a:r>
              <a:rPr lang="fr-FR" sz="2400" u="heavy" dirty="0">
                <a:uFill>
                  <a:solidFill>
                    <a:srgbClr val="000000"/>
                  </a:solidFill>
                </a:uFill>
                <a:cs typeface="Calibri"/>
              </a:rPr>
              <a:t>?</a:t>
            </a:r>
            <a:endParaRPr lang="fr-FR" sz="2400" dirty="0">
              <a:cs typeface="Calibri"/>
            </a:endParaRPr>
          </a:p>
          <a:p>
            <a:pPr marL="12065" marR="5080" indent="0">
              <a:lnSpc>
                <a:spcPct val="80000"/>
              </a:lnSpc>
              <a:spcBef>
                <a:spcPts val="585"/>
              </a:spcBef>
              <a:buNone/>
              <a:tabLst>
                <a:tab pos="697865" algn="l"/>
                <a:tab pos="698500" algn="l"/>
              </a:tabLst>
            </a:pPr>
            <a:endParaRPr lang="fr-BJ" sz="2400" u="heavy" spc="-5" dirty="0">
              <a:uFill>
                <a:solidFill>
                  <a:srgbClr val="000000"/>
                </a:solidFill>
              </a:uFill>
              <a:latin typeface="Calibri"/>
              <a:cs typeface="Calibri"/>
            </a:endParaRPr>
          </a:p>
          <a:p>
            <a:pPr marL="354965" marR="5080" indent="-342900">
              <a:lnSpc>
                <a:spcPct val="80000"/>
              </a:lnSpc>
              <a:spcBef>
                <a:spcPts val="585"/>
              </a:spcBef>
              <a:buFontTx/>
              <a:buChar char="-"/>
              <a:tabLst>
                <a:tab pos="697865" algn="l"/>
                <a:tab pos="698500" algn="l"/>
              </a:tabLst>
            </a:pPr>
            <a:r>
              <a:rPr lang="fr-FR" sz="2400" spc="-5" dirty="0">
                <a:uFill>
                  <a:solidFill>
                    <a:srgbClr val="000000"/>
                  </a:solidFill>
                </a:uFill>
                <a:latin typeface="Calibri"/>
                <a:cs typeface="Calibri"/>
              </a:rPr>
              <a:t>Impliquer activement les élus locaux dans la MEO </a:t>
            </a:r>
          </a:p>
          <a:p>
            <a:pPr marL="354965" marR="5080" indent="-342900">
              <a:lnSpc>
                <a:spcPct val="80000"/>
              </a:lnSpc>
              <a:spcBef>
                <a:spcPts val="585"/>
              </a:spcBef>
              <a:buFontTx/>
              <a:buChar char="-"/>
              <a:tabLst>
                <a:tab pos="697865" algn="l"/>
                <a:tab pos="698500" algn="l"/>
              </a:tabLst>
            </a:pPr>
            <a:r>
              <a:rPr lang="fr-FR" sz="2400" spc="-5" dirty="0">
                <a:uFill>
                  <a:solidFill>
                    <a:srgbClr val="000000"/>
                  </a:solidFill>
                </a:uFill>
                <a:latin typeface="Calibri"/>
                <a:cs typeface="Calibri"/>
              </a:rPr>
              <a:t>Sanctionner les agents administrateurs indélicats qui ne donnent pas de médicament aux enfants mais renseignent les smartphones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957912" y="1800225"/>
            <a:ext cx="2286000" cy="764312"/>
          </a:xfrm>
          <a:prstGeom prst="rect">
            <a:avLst/>
          </a:prstGeom>
        </p:spPr>
        <p:txBody>
          <a:bodyPr vert="horz" wrap="square" lIns="0" tIns="12700" rIns="0" bIns="0" rtlCol="0">
            <a:spAutoFit/>
          </a:bodyPr>
          <a:lstStyle/>
          <a:p>
            <a:pPr marL="12700" algn="ctr">
              <a:lnSpc>
                <a:spcPct val="100000"/>
              </a:lnSpc>
              <a:spcBef>
                <a:spcPts val="100"/>
              </a:spcBef>
            </a:pPr>
            <a:r>
              <a:rPr sz="2400" b="1" spc="-5" dirty="0">
                <a:latin typeface="Calibri"/>
                <a:cs typeface="Calibri"/>
              </a:rPr>
              <a:t>Carte</a:t>
            </a:r>
            <a:r>
              <a:rPr sz="2400" b="1" spc="-25" dirty="0">
                <a:latin typeface="Calibri"/>
                <a:cs typeface="Calibri"/>
              </a:rPr>
              <a:t> </a:t>
            </a:r>
            <a:r>
              <a:rPr sz="2400" b="1" spc="-10" dirty="0">
                <a:latin typeface="Calibri"/>
                <a:cs typeface="Calibri"/>
              </a:rPr>
              <a:t>2021</a:t>
            </a:r>
            <a:r>
              <a:rPr sz="2400" b="1" spc="-25" dirty="0">
                <a:latin typeface="Calibri"/>
                <a:cs typeface="Calibri"/>
              </a:rPr>
              <a:t> </a:t>
            </a:r>
            <a:endParaRPr lang="en-US" sz="2400" b="1" spc="-25" dirty="0">
              <a:latin typeface="Calibri"/>
              <a:cs typeface="Calibri"/>
            </a:endParaRPr>
          </a:p>
          <a:p>
            <a:pPr marL="12700" algn="ctr">
              <a:lnSpc>
                <a:spcPct val="100000"/>
              </a:lnSpc>
              <a:spcBef>
                <a:spcPts val="100"/>
              </a:spcBef>
            </a:pPr>
            <a:r>
              <a:rPr sz="2400" b="1" spc="-10" dirty="0">
                <a:latin typeface="Calibri"/>
                <a:cs typeface="Calibri"/>
              </a:rPr>
              <a:t>(</a:t>
            </a:r>
            <a:r>
              <a:rPr lang="fr-FR" sz="2400" b="1" spc="-10" dirty="0">
                <a:latin typeface="Calibri"/>
                <a:cs typeface="Calibri"/>
              </a:rPr>
              <a:t>zones traitées </a:t>
            </a:r>
            <a:r>
              <a:rPr sz="2400" b="1" spc="-10" dirty="0">
                <a:latin typeface="Calibri"/>
                <a:cs typeface="Calibri"/>
              </a:rPr>
              <a:t>)</a:t>
            </a:r>
            <a:endParaRPr sz="2400" dirty="0">
              <a:latin typeface="Calibri"/>
              <a:cs typeface="Calibri"/>
            </a:endParaRPr>
          </a:p>
        </p:txBody>
      </p:sp>
      <p:sp>
        <p:nvSpPr>
          <p:cNvPr id="3" name="object 3"/>
          <p:cNvSpPr txBox="1"/>
          <p:nvPr/>
        </p:nvSpPr>
        <p:spPr>
          <a:xfrm>
            <a:off x="6811003" y="1765312"/>
            <a:ext cx="2360930" cy="764312"/>
          </a:xfrm>
          <a:prstGeom prst="rect">
            <a:avLst/>
          </a:prstGeom>
        </p:spPr>
        <p:txBody>
          <a:bodyPr vert="horz" wrap="square" lIns="0" tIns="12700" rIns="0" bIns="0" rtlCol="0">
            <a:spAutoFit/>
          </a:bodyPr>
          <a:lstStyle/>
          <a:p>
            <a:pPr marL="12700" algn="ctr">
              <a:lnSpc>
                <a:spcPct val="100000"/>
              </a:lnSpc>
              <a:spcBef>
                <a:spcPts val="100"/>
              </a:spcBef>
            </a:pPr>
            <a:r>
              <a:rPr sz="2400" b="1" spc="-10" dirty="0">
                <a:latin typeface="Calibri"/>
                <a:cs typeface="Calibri"/>
              </a:rPr>
              <a:t>Carte</a:t>
            </a:r>
            <a:r>
              <a:rPr sz="2400" b="1" spc="-35" dirty="0">
                <a:latin typeface="Calibri"/>
                <a:cs typeface="Calibri"/>
              </a:rPr>
              <a:t> </a:t>
            </a:r>
            <a:r>
              <a:rPr sz="2400" b="1" spc="-10" dirty="0">
                <a:latin typeface="Calibri"/>
                <a:cs typeface="Calibri"/>
              </a:rPr>
              <a:t>2022</a:t>
            </a:r>
            <a:r>
              <a:rPr sz="2400" b="1" spc="-45" dirty="0">
                <a:latin typeface="Calibri"/>
                <a:cs typeface="Calibri"/>
              </a:rPr>
              <a:t> </a:t>
            </a:r>
            <a:endParaRPr lang="en-US" sz="2400" b="1" spc="-45" dirty="0">
              <a:latin typeface="Calibri"/>
              <a:cs typeface="Calibri"/>
            </a:endParaRPr>
          </a:p>
          <a:p>
            <a:pPr marL="12700" algn="ctr">
              <a:lnSpc>
                <a:spcPct val="100000"/>
              </a:lnSpc>
              <a:spcBef>
                <a:spcPts val="100"/>
              </a:spcBef>
            </a:pPr>
            <a:r>
              <a:rPr sz="2400" b="1" dirty="0">
                <a:latin typeface="Calibri"/>
                <a:cs typeface="Calibri"/>
              </a:rPr>
              <a:t>(</a:t>
            </a:r>
            <a:r>
              <a:rPr lang="en-US" sz="2400" b="1" dirty="0">
                <a:latin typeface="Calibri"/>
                <a:cs typeface="Calibri"/>
              </a:rPr>
              <a:t>zones </a:t>
            </a:r>
            <a:r>
              <a:rPr sz="2400" b="1" dirty="0" err="1">
                <a:latin typeface="Calibri"/>
                <a:cs typeface="Calibri"/>
              </a:rPr>
              <a:t>cibles</a:t>
            </a:r>
            <a:r>
              <a:rPr sz="2400" b="1" dirty="0">
                <a:latin typeface="Calibri"/>
                <a:cs typeface="Calibri"/>
              </a:rPr>
              <a:t>)</a:t>
            </a:r>
            <a:endParaRPr sz="2400" dirty="0">
              <a:latin typeface="Calibri"/>
              <a:cs typeface="Calibri"/>
            </a:endParaRPr>
          </a:p>
        </p:txBody>
      </p:sp>
      <p:grpSp>
        <p:nvGrpSpPr>
          <p:cNvPr id="4" name="object 4"/>
          <p:cNvGrpSpPr/>
          <p:nvPr/>
        </p:nvGrpSpPr>
        <p:grpSpPr>
          <a:xfrm>
            <a:off x="922121" y="428625"/>
            <a:ext cx="8522335" cy="1056640"/>
            <a:chOff x="964691" y="422148"/>
            <a:chExt cx="8522335" cy="1056640"/>
          </a:xfrm>
        </p:grpSpPr>
        <p:sp>
          <p:nvSpPr>
            <p:cNvPr id="5" name="object 5"/>
            <p:cNvSpPr/>
            <p:nvPr/>
          </p:nvSpPr>
          <p:spPr>
            <a:xfrm>
              <a:off x="7299960" y="422147"/>
              <a:ext cx="2186940" cy="1056640"/>
            </a:xfrm>
            <a:custGeom>
              <a:avLst/>
              <a:gdLst/>
              <a:ahLst/>
              <a:cxnLst/>
              <a:rect l="l" t="t" r="r" b="b"/>
              <a:pathLst>
                <a:path w="2186940" h="1056640">
                  <a:moveTo>
                    <a:pt x="2186940" y="527304"/>
                  </a:moveTo>
                  <a:lnTo>
                    <a:pt x="2177758" y="518160"/>
                  </a:lnTo>
                  <a:lnTo>
                    <a:pt x="1688668" y="30480"/>
                  </a:lnTo>
                  <a:lnTo>
                    <a:pt x="1658112" y="0"/>
                  </a:lnTo>
                  <a:lnTo>
                    <a:pt x="1658112" y="141732"/>
                  </a:lnTo>
                  <a:lnTo>
                    <a:pt x="0" y="141732"/>
                  </a:lnTo>
                  <a:lnTo>
                    <a:pt x="0" y="912876"/>
                  </a:lnTo>
                  <a:lnTo>
                    <a:pt x="1658112" y="912876"/>
                  </a:lnTo>
                  <a:lnTo>
                    <a:pt x="1658112" y="1056132"/>
                  </a:lnTo>
                  <a:lnTo>
                    <a:pt x="1690116" y="1024128"/>
                  </a:lnTo>
                  <a:lnTo>
                    <a:pt x="2177796" y="536448"/>
                  </a:lnTo>
                  <a:lnTo>
                    <a:pt x="2186940" y="527304"/>
                  </a:lnTo>
                  <a:close/>
                </a:path>
              </a:pathLst>
            </a:custGeom>
            <a:solidFill>
              <a:srgbClr val="CFD8E8">
                <a:alpha val="89843"/>
              </a:srgbClr>
            </a:solidFill>
          </p:spPr>
          <p:txBody>
            <a:bodyPr wrap="square" lIns="0" tIns="0" rIns="0" bIns="0" rtlCol="0"/>
            <a:lstStyle/>
            <a:p>
              <a:endParaRPr/>
            </a:p>
          </p:txBody>
        </p:sp>
        <p:sp>
          <p:nvSpPr>
            <p:cNvPr id="6" name="object 6"/>
            <p:cNvSpPr/>
            <p:nvPr/>
          </p:nvSpPr>
          <p:spPr>
            <a:xfrm>
              <a:off x="976883" y="452627"/>
              <a:ext cx="6337300" cy="993775"/>
            </a:xfrm>
            <a:custGeom>
              <a:avLst/>
              <a:gdLst/>
              <a:ahLst/>
              <a:cxnLst/>
              <a:rect l="l" t="t" r="r" b="b"/>
              <a:pathLst>
                <a:path w="6337300" h="993775">
                  <a:moveTo>
                    <a:pt x="6170676"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6170676" y="0"/>
                  </a:lnTo>
                  <a:lnTo>
                    <a:pt x="6214731" y="5954"/>
                  </a:lnTo>
                  <a:lnTo>
                    <a:pt x="6254383" y="22747"/>
                  </a:lnTo>
                  <a:lnTo>
                    <a:pt x="6288024" y="48768"/>
                  </a:lnTo>
                  <a:lnTo>
                    <a:pt x="6314045" y="82408"/>
                  </a:lnTo>
                  <a:lnTo>
                    <a:pt x="6330837" y="122061"/>
                  </a:lnTo>
                  <a:lnTo>
                    <a:pt x="6336792" y="166116"/>
                  </a:lnTo>
                  <a:lnTo>
                    <a:pt x="6336792" y="829055"/>
                  </a:lnTo>
                  <a:lnTo>
                    <a:pt x="6330837" y="872997"/>
                  </a:lnTo>
                  <a:lnTo>
                    <a:pt x="6314045" y="912367"/>
                  </a:lnTo>
                  <a:lnTo>
                    <a:pt x="6288024" y="945641"/>
                  </a:lnTo>
                  <a:lnTo>
                    <a:pt x="6254383" y="971295"/>
                  </a:lnTo>
                  <a:lnTo>
                    <a:pt x="6214731" y="987805"/>
                  </a:lnTo>
                  <a:lnTo>
                    <a:pt x="6170676" y="993647"/>
                  </a:lnTo>
                  <a:close/>
                </a:path>
              </a:pathLst>
            </a:custGeom>
            <a:solidFill>
              <a:srgbClr val="FFFFFF"/>
            </a:solidFill>
          </p:spPr>
          <p:txBody>
            <a:bodyPr wrap="square" lIns="0" tIns="0" rIns="0" bIns="0" rtlCol="0"/>
            <a:lstStyle/>
            <a:p>
              <a:endParaRPr/>
            </a:p>
          </p:txBody>
        </p:sp>
        <p:sp>
          <p:nvSpPr>
            <p:cNvPr id="7" name="object 7"/>
            <p:cNvSpPr/>
            <p:nvPr/>
          </p:nvSpPr>
          <p:spPr>
            <a:xfrm>
              <a:off x="964691" y="440436"/>
              <a:ext cx="6361430" cy="1019810"/>
            </a:xfrm>
            <a:custGeom>
              <a:avLst/>
              <a:gdLst/>
              <a:ahLst/>
              <a:cxnLst/>
              <a:rect l="l" t="t" r="r" b="b"/>
              <a:pathLst>
                <a:path w="6361430" h="1019810">
                  <a:moveTo>
                    <a:pt x="6182868"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3444" y="7619"/>
                  </a:lnTo>
                  <a:lnTo>
                    <a:pt x="158495" y="0"/>
                  </a:lnTo>
                  <a:lnTo>
                    <a:pt x="6201155" y="0"/>
                  </a:lnTo>
                  <a:lnTo>
                    <a:pt x="6251448" y="13715"/>
                  </a:lnTo>
                  <a:lnTo>
                    <a:pt x="6271768" y="24383"/>
                  </a:lnTo>
                  <a:lnTo>
                    <a:pt x="178307" y="24383"/>
                  </a:lnTo>
                  <a:lnTo>
                    <a:pt x="147828" y="27431"/>
                  </a:lnTo>
                  <a:lnTo>
                    <a:pt x="105156" y="42671"/>
                  </a:lnTo>
                  <a:lnTo>
                    <a:pt x="59436" y="80771"/>
                  </a:lnTo>
                  <a:lnTo>
                    <a:pt x="44196" y="105155"/>
                  </a:lnTo>
                  <a:lnTo>
                    <a:pt x="36576" y="117347"/>
                  </a:lnTo>
                  <a:lnTo>
                    <a:pt x="32004" y="132587"/>
                  </a:lnTo>
                  <a:lnTo>
                    <a:pt x="27432" y="146303"/>
                  </a:lnTo>
                  <a:lnTo>
                    <a:pt x="25908" y="161543"/>
                  </a:lnTo>
                  <a:lnTo>
                    <a:pt x="24384" y="178307"/>
                  </a:lnTo>
                  <a:lnTo>
                    <a:pt x="24384" y="839724"/>
                  </a:lnTo>
                  <a:lnTo>
                    <a:pt x="36576" y="899160"/>
                  </a:lnTo>
                  <a:lnTo>
                    <a:pt x="68580" y="947928"/>
                  </a:lnTo>
                  <a:lnTo>
                    <a:pt x="103632" y="975360"/>
                  </a:lnTo>
                  <a:lnTo>
                    <a:pt x="161543" y="993648"/>
                  </a:lnTo>
                  <a:lnTo>
                    <a:pt x="6274308" y="993648"/>
                  </a:lnTo>
                  <a:lnTo>
                    <a:pt x="6252971" y="1004316"/>
                  </a:lnTo>
                  <a:lnTo>
                    <a:pt x="6236207" y="1010412"/>
                  </a:lnTo>
                  <a:lnTo>
                    <a:pt x="6219444" y="1014983"/>
                  </a:lnTo>
                  <a:lnTo>
                    <a:pt x="6201155" y="1018032"/>
                  </a:lnTo>
                  <a:lnTo>
                    <a:pt x="6182868" y="1019556"/>
                  </a:lnTo>
                  <a:close/>
                </a:path>
                <a:path w="6361430" h="1019810">
                  <a:moveTo>
                    <a:pt x="6274308" y="993648"/>
                  </a:moveTo>
                  <a:lnTo>
                    <a:pt x="6198107" y="993648"/>
                  </a:lnTo>
                  <a:lnTo>
                    <a:pt x="6213348" y="990600"/>
                  </a:lnTo>
                  <a:lnTo>
                    <a:pt x="6227064" y="987552"/>
                  </a:lnTo>
                  <a:lnTo>
                    <a:pt x="6268212" y="967739"/>
                  </a:lnTo>
                  <a:lnTo>
                    <a:pt x="6300216" y="938783"/>
                  </a:lnTo>
                  <a:lnTo>
                    <a:pt x="6329171" y="886968"/>
                  </a:lnTo>
                  <a:lnTo>
                    <a:pt x="6335268" y="856487"/>
                  </a:lnTo>
                  <a:lnTo>
                    <a:pt x="6335268" y="163067"/>
                  </a:lnTo>
                  <a:lnTo>
                    <a:pt x="6329171" y="132587"/>
                  </a:lnTo>
                  <a:lnTo>
                    <a:pt x="6324600" y="118871"/>
                  </a:lnTo>
                  <a:lnTo>
                    <a:pt x="6316980" y="105155"/>
                  </a:lnTo>
                  <a:lnTo>
                    <a:pt x="6310884" y="92963"/>
                  </a:lnTo>
                  <a:lnTo>
                    <a:pt x="6269736" y="51815"/>
                  </a:lnTo>
                  <a:lnTo>
                    <a:pt x="6228588" y="32003"/>
                  </a:lnTo>
                  <a:lnTo>
                    <a:pt x="6182868" y="24383"/>
                  </a:lnTo>
                  <a:lnTo>
                    <a:pt x="6271768" y="24383"/>
                  </a:lnTo>
                  <a:lnTo>
                    <a:pt x="6309360" y="51815"/>
                  </a:lnTo>
                  <a:lnTo>
                    <a:pt x="6339839" y="92963"/>
                  </a:lnTo>
                  <a:lnTo>
                    <a:pt x="6358128" y="141731"/>
                  </a:lnTo>
                  <a:lnTo>
                    <a:pt x="6359652" y="160019"/>
                  </a:lnTo>
                  <a:lnTo>
                    <a:pt x="6361176" y="176783"/>
                  </a:lnTo>
                  <a:lnTo>
                    <a:pt x="6361176" y="858012"/>
                  </a:lnTo>
                  <a:lnTo>
                    <a:pt x="6358128" y="876300"/>
                  </a:lnTo>
                  <a:lnTo>
                    <a:pt x="6339839" y="925068"/>
                  </a:lnTo>
                  <a:lnTo>
                    <a:pt x="6297168" y="978408"/>
                  </a:lnTo>
                  <a:lnTo>
                    <a:pt x="6283452" y="989076"/>
                  </a:lnTo>
                  <a:lnTo>
                    <a:pt x="6274308" y="993648"/>
                  </a:lnTo>
                  <a:close/>
                </a:path>
              </a:pathLst>
            </a:custGeom>
            <a:solidFill>
              <a:srgbClr val="0070BF"/>
            </a:solidFill>
          </p:spPr>
          <p:txBody>
            <a:bodyPr wrap="square" lIns="0" tIns="0" rIns="0" bIns="0" rtlCol="0"/>
            <a:lstStyle/>
            <a:p>
              <a:endParaRPr/>
            </a:p>
          </p:txBody>
        </p:sp>
      </p:grpSp>
      <p:sp>
        <p:nvSpPr>
          <p:cNvPr id="8" name="object 8"/>
          <p:cNvSpPr txBox="1">
            <a:spLocks noGrp="1"/>
          </p:cNvSpPr>
          <p:nvPr>
            <p:ph type="title"/>
          </p:nvPr>
        </p:nvSpPr>
        <p:spPr>
          <a:xfrm>
            <a:off x="1126731" y="581025"/>
            <a:ext cx="5931535" cy="726440"/>
          </a:xfrm>
          <a:prstGeom prst="rect">
            <a:avLst/>
          </a:prstGeom>
        </p:spPr>
        <p:txBody>
          <a:bodyPr vert="horz" wrap="square" lIns="0" tIns="48895" rIns="0" bIns="0" rtlCol="0">
            <a:spAutoFit/>
          </a:bodyPr>
          <a:lstStyle/>
          <a:p>
            <a:pPr marL="12700" marR="5080">
              <a:lnSpc>
                <a:spcPts val="2640"/>
              </a:lnSpc>
              <a:spcBef>
                <a:spcPts val="385"/>
              </a:spcBef>
            </a:pPr>
            <a:r>
              <a:rPr spc="-10" dirty="0">
                <a:solidFill>
                  <a:srgbClr val="000000"/>
                </a:solidFill>
                <a:latin typeface="Calibri"/>
                <a:cs typeface="Calibri"/>
              </a:rPr>
              <a:t>Carte</a:t>
            </a:r>
            <a:r>
              <a:rPr spc="-5" dirty="0">
                <a:solidFill>
                  <a:srgbClr val="000000"/>
                </a:solidFill>
                <a:latin typeface="Calibri"/>
                <a:cs typeface="Calibri"/>
              </a:rPr>
              <a:t> </a:t>
            </a:r>
            <a:r>
              <a:rPr spc="-10" dirty="0">
                <a:solidFill>
                  <a:srgbClr val="000000"/>
                </a:solidFill>
                <a:latin typeface="Calibri"/>
                <a:cs typeface="Calibri"/>
              </a:rPr>
              <a:t>du</a:t>
            </a:r>
            <a:r>
              <a:rPr spc="10" dirty="0">
                <a:solidFill>
                  <a:srgbClr val="000000"/>
                </a:solidFill>
                <a:latin typeface="Calibri"/>
                <a:cs typeface="Calibri"/>
              </a:rPr>
              <a:t> </a:t>
            </a:r>
            <a:r>
              <a:rPr spc="-20" dirty="0">
                <a:solidFill>
                  <a:srgbClr val="000000"/>
                </a:solidFill>
                <a:latin typeface="Calibri"/>
                <a:cs typeface="Calibri"/>
              </a:rPr>
              <a:t>pays</a:t>
            </a:r>
            <a:r>
              <a:rPr spc="-15" dirty="0">
                <a:solidFill>
                  <a:srgbClr val="000000"/>
                </a:solidFill>
                <a:latin typeface="Calibri"/>
                <a:cs typeface="Calibri"/>
              </a:rPr>
              <a:t> montrant</a:t>
            </a:r>
            <a:r>
              <a:rPr spc="10" dirty="0">
                <a:solidFill>
                  <a:srgbClr val="000000"/>
                </a:solidFill>
                <a:latin typeface="Calibri"/>
                <a:cs typeface="Calibri"/>
              </a:rPr>
              <a:t> </a:t>
            </a:r>
            <a:r>
              <a:rPr dirty="0">
                <a:solidFill>
                  <a:srgbClr val="000000"/>
                </a:solidFill>
                <a:latin typeface="Calibri"/>
                <a:cs typeface="Calibri"/>
              </a:rPr>
              <a:t>les</a:t>
            </a:r>
            <a:r>
              <a:rPr spc="5" dirty="0">
                <a:solidFill>
                  <a:srgbClr val="000000"/>
                </a:solidFill>
                <a:latin typeface="Calibri"/>
                <a:cs typeface="Calibri"/>
              </a:rPr>
              <a:t> </a:t>
            </a:r>
            <a:r>
              <a:rPr spc="-10" dirty="0">
                <a:solidFill>
                  <a:srgbClr val="000000"/>
                </a:solidFill>
                <a:latin typeface="Calibri"/>
                <a:cs typeface="Calibri"/>
              </a:rPr>
              <a:t>districts</a:t>
            </a:r>
            <a:r>
              <a:rPr spc="10" dirty="0">
                <a:solidFill>
                  <a:srgbClr val="000000"/>
                </a:solidFill>
                <a:latin typeface="Calibri"/>
                <a:cs typeface="Calibri"/>
              </a:rPr>
              <a:t> </a:t>
            </a:r>
            <a:r>
              <a:rPr lang="fr-FR" spc="10" dirty="0">
                <a:solidFill>
                  <a:srgbClr val="000000"/>
                </a:solidFill>
                <a:latin typeface="Calibri"/>
                <a:cs typeface="Calibri"/>
              </a:rPr>
              <a:t>bénéficiant</a:t>
            </a:r>
            <a:r>
              <a:rPr lang="en-US" spc="10" dirty="0">
                <a:solidFill>
                  <a:srgbClr val="000000"/>
                </a:solidFill>
                <a:latin typeface="Calibri"/>
                <a:cs typeface="Calibri"/>
              </a:rPr>
              <a:t> </a:t>
            </a:r>
            <a:r>
              <a:rPr dirty="0">
                <a:solidFill>
                  <a:srgbClr val="000000"/>
                </a:solidFill>
                <a:latin typeface="Calibri"/>
                <a:cs typeface="Calibri"/>
              </a:rPr>
              <a:t>de</a:t>
            </a:r>
            <a:r>
              <a:rPr spc="-5" dirty="0">
                <a:solidFill>
                  <a:srgbClr val="000000"/>
                </a:solidFill>
                <a:latin typeface="Calibri"/>
                <a:cs typeface="Calibri"/>
              </a:rPr>
              <a:t> </a:t>
            </a:r>
            <a:r>
              <a:rPr lang="en-US" spc="-5" dirty="0">
                <a:solidFill>
                  <a:srgbClr val="000000"/>
                </a:solidFill>
                <a:latin typeface="Calibri"/>
                <a:cs typeface="Calibri"/>
              </a:rPr>
              <a:t>la </a:t>
            </a:r>
            <a:r>
              <a:rPr spc="-10" dirty="0" err="1">
                <a:solidFill>
                  <a:srgbClr val="000000"/>
                </a:solidFill>
                <a:latin typeface="Calibri"/>
                <a:cs typeface="Calibri"/>
              </a:rPr>
              <a:t>mise</a:t>
            </a:r>
            <a:r>
              <a:rPr dirty="0">
                <a:solidFill>
                  <a:srgbClr val="000000"/>
                </a:solidFill>
                <a:latin typeface="Calibri"/>
                <a:cs typeface="Calibri"/>
              </a:rPr>
              <a:t> </a:t>
            </a:r>
            <a:r>
              <a:rPr spc="5" dirty="0">
                <a:solidFill>
                  <a:srgbClr val="000000"/>
                </a:solidFill>
                <a:latin typeface="Calibri"/>
                <a:cs typeface="Calibri"/>
              </a:rPr>
              <a:t>en </a:t>
            </a:r>
            <a:r>
              <a:rPr spc="-530" dirty="0">
                <a:solidFill>
                  <a:srgbClr val="000000"/>
                </a:solidFill>
                <a:latin typeface="Calibri"/>
                <a:cs typeface="Calibri"/>
              </a:rPr>
              <a:t> </a:t>
            </a:r>
            <a:r>
              <a:rPr spc="-10" dirty="0" err="1">
                <a:solidFill>
                  <a:srgbClr val="000000"/>
                </a:solidFill>
                <a:latin typeface="Calibri"/>
                <a:cs typeface="Calibri"/>
              </a:rPr>
              <a:t>œuvre</a:t>
            </a:r>
            <a:r>
              <a:rPr spc="-30" dirty="0">
                <a:solidFill>
                  <a:srgbClr val="000000"/>
                </a:solidFill>
                <a:latin typeface="Calibri"/>
                <a:cs typeface="Calibri"/>
              </a:rPr>
              <a:t> </a:t>
            </a:r>
            <a:r>
              <a:rPr dirty="0">
                <a:solidFill>
                  <a:srgbClr val="000000"/>
                </a:solidFill>
                <a:latin typeface="Calibri"/>
                <a:cs typeface="Calibri"/>
              </a:rPr>
              <a:t>d</a:t>
            </a:r>
            <a:r>
              <a:rPr lang="en-US" dirty="0">
                <a:solidFill>
                  <a:srgbClr val="000000"/>
                </a:solidFill>
                <a:latin typeface="Calibri"/>
                <a:cs typeface="Calibri"/>
              </a:rPr>
              <a:t>e la </a:t>
            </a:r>
            <a:r>
              <a:rPr dirty="0">
                <a:solidFill>
                  <a:srgbClr val="000000"/>
                </a:solidFill>
                <a:latin typeface="Calibri"/>
                <a:cs typeface="Calibri"/>
              </a:rPr>
              <a:t>C</a:t>
            </a:r>
            <a:r>
              <a:rPr lang="en-US" dirty="0">
                <a:solidFill>
                  <a:srgbClr val="000000"/>
                </a:solidFill>
                <a:latin typeface="Calibri"/>
                <a:cs typeface="Calibri"/>
              </a:rPr>
              <a:t>PS</a:t>
            </a:r>
            <a:endParaRPr dirty="0">
              <a:solidFill>
                <a:srgbClr val="000000"/>
              </a:solidFill>
              <a:latin typeface="Calibri"/>
              <a:cs typeface="Calibri"/>
            </a:endParaRPr>
          </a:p>
        </p:txBody>
      </p:sp>
      <p:grpSp>
        <p:nvGrpSpPr>
          <p:cNvPr id="48" name="Groupe 47">
            <a:extLst>
              <a:ext uri="{FF2B5EF4-FFF2-40B4-BE49-F238E27FC236}">
                <a16:creationId xmlns:a16="http://schemas.microsoft.com/office/drawing/2014/main" id="{BFE9B607-B9A2-B245-978B-108268D56159}"/>
              </a:ext>
            </a:extLst>
          </p:cNvPr>
          <p:cNvGrpSpPr/>
          <p:nvPr/>
        </p:nvGrpSpPr>
        <p:grpSpPr>
          <a:xfrm>
            <a:off x="733298" y="2636114"/>
            <a:ext cx="2543570" cy="4724400"/>
            <a:chOff x="1126731" y="2714625"/>
            <a:chExt cx="2543570" cy="4724400"/>
          </a:xfrm>
        </p:grpSpPr>
        <p:grpSp>
          <p:nvGrpSpPr>
            <p:cNvPr id="9" name="Groupe 8">
              <a:extLst>
                <a:ext uri="{FF2B5EF4-FFF2-40B4-BE49-F238E27FC236}">
                  <a16:creationId xmlns:a16="http://schemas.microsoft.com/office/drawing/2014/main" id="{11D39D89-7AA9-904F-9019-02A12161C4C0}"/>
                </a:ext>
              </a:extLst>
            </p:cNvPr>
            <p:cNvGrpSpPr/>
            <p:nvPr/>
          </p:nvGrpSpPr>
          <p:grpSpPr>
            <a:xfrm>
              <a:off x="1126731" y="2714625"/>
              <a:ext cx="2543570" cy="4724400"/>
              <a:chOff x="0" y="1"/>
              <a:chExt cx="2842260" cy="5485801"/>
            </a:xfrm>
          </p:grpSpPr>
          <p:grpSp>
            <p:nvGrpSpPr>
              <p:cNvPr id="10" name="Groupe 9">
                <a:extLst>
                  <a:ext uri="{FF2B5EF4-FFF2-40B4-BE49-F238E27FC236}">
                    <a16:creationId xmlns:a16="http://schemas.microsoft.com/office/drawing/2014/main" id="{11450158-CE0C-9942-990E-237B8FAA335F}"/>
                  </a:ext>
                </a:extLst>
              </p:cNvPr>
              <p:cNvGrpSpPr/>
              <p:nvPr/>
            </p:nvGrpSpPr>
            <p:grpSpPr>
              <a:xfrm>
                <a:off x="0" y="1"/>
                <a:ext cx="2842260" cy="5485801"/>
                <a:chOff x="0" y="0"/>
                <a:chExt cx="3071446" cy="5971149"/>
              </a:xfrm>
              <a:solidFill>
                <a:sysClr val="window" lastClr="FFFFFF"/>
              </a:solidFill>
            </p:grpSpPr>
            <p:sp>
              <p:nvSpPr>
                <p:cNvPr id="13" name="ZS: COTONOU">
                  <a:extLst>
                    <a:ext uri="{FF2B5EF4-FFF2-40B4-BE49-F238E27FC236}">
                      <a16:creationId xmlns:a16="http://schemas.microsoft.com/office/drawing/2014/main" id="{8D7D17A0-C4C4-804B-9BD6-D747E2147CD3}"/>
                    </a:ext>
                  </a:extLst>
                </p:cNvPr>
                <p:cNvSpPr>
                  <a:spLocks/>
                </p:cNvSpPr>
                <p:nvPr/>
              </p:nvSpPr>
              <p:spPr bwMode="auto">
                <a:xfrm>
                  <a:off x="1576693" y="5821925"/>
                  <a:ext cx="127743" cy="56790"/>
                </a:xfrm>
                <a:custGeom>
                  <a:avLst/>
                  <a:gdLst>
                    <a:gd name="T0" fmla="*/ 115824 w 40"/>
                    <a:gd name="T1" fmla="*/ 17780 h 15"/>
                    <a:gd name="T2" fmla="*/ 144780 w 40"/>
                    <a:gd name="T3" fmla="*/ 28448 h 15"/>
                    <a:gd name="T4" fmla="*/ 144780 w 40"/>
                    <a:gd name="T5" fmla="*/ 35560 h 15"/>
                    <a:gd name="T6" fmla="*/ 141161 w 40"/>
                    <a:gd name="T7" fmla="*/ 35560 h 15"/>
                    <a:gd name="T8" fmla="*/ 141161 w 40"/>
                    <a:gd name="T9" fmla="*/ 35560 h 15"/>
                    <a:gd name="T10" fmla="*/ 133922 w 40"/>
                    <a:gd name="T11" fmla="*/ 35560 h 15"/>
                    <a:gd name="T12" fmla="*/ 133922 w 40"/>
                    <a:gd name="T13" fmla="*/ 35560 h 15"/>
                    <a:gd name="T14" fmla="*/ 133922 w 40"/>
                    <a:gd name="T15" fmla="*/ 35560 h 15"/>
                    <a:gd name="T16" fmla="*/ 126683 w 40"/>
                    <a:gd name="T17" fmla="*/ 35560 h 15"/>
                    <a:gd name="T18" fmla="*/ 119444 w 40"/>
                    <a:gd name="T19" fmla="*/ 39116 h 15"/>
                    <a:gd name="T20" fmla="*/ 115824 w 40"/>
                    <a:gd name="T21" fmla="*/ 39116 h 15"/>
                    <a:gd name="T22" fmla="*/ 115824 w 40"/>
                    <a:gd name="T23" fmla="*/ 39116 h 15"/>
                    <a:gd name="T24" fmla="*/ 115824 w 40"/>
                    <a:gd name="T25" fmla="*/ 39116 h 15"/>
                    <a:gd name="T26" fmla="*/ 115824 w 40"/>
                    <a:gd name="T27" fmla="*/ 39116 h 15"/>
                    <a:gd name="T28" fmla="*/ 112205 w 40"/>
                    <a:gd name="T29" fmla="*/ 39116 h 15"/>
                    <a:gd name="T30" fmla="*/ 101346 w 40"/>
                    <a:gd name="T31" fmla="*/ 39116 h 15"/>
                    <a:gd name="T32" fmla="*/ 97727 w 40"/>
                    <a:gd name="T33" fmla="*/ 39116 h 15"/>
                    <a:gd name="T34" fmla="*/ 97727 w 40"/>
                    <a:gd name="T35" fmla="*/ 46228 h 15"/>
                    <a:gd name="T36" fmla="*/ 97727 w 40"/>
                    <a:gd name="T37" fmla="*/ 46228 h 15"/>
                    <a:gd name="T38" fmla="*/ 97727 w 40"/>
                    <a:gd name="T39" fmla="*/ 46228 h 15"/>
                    <a:gd name="T40" fmla="*/ 97727 w 40"/>
                    <a:gd name="T41" fmla="*/ 46228 h 15"/>
                    <a:gd name="T42" fmla="*/ 94107 w 40"/>
                    <a:gd name="T43" fmla="*/ 46228 h 15"/>
                    <a:gd name="T44" fmla="*/ 83249 w 40"/>
                    <a:gd name="T45" fmla="*/ 46228 h 15"/>
                    <a:gd name="T46" fmla="*/ 79629 w 40"/>
                    <a:gd name="T47" fmla="*/ 46228 h 15"/>
                    <a:gd name="T48" fmla="*/ 79629 w 40"/>
                    <a:gd name="T49" fmla="*/ 49784 h 15"/>
                    <a:gd name="T50" fmla="*/ 76010 w 40"/>
                    <a:gd name="T51" fmla="*/ 46228 h 15"/>
                    <a:gd name="T52" fmla="*/ 68771 w 40"/>
                    <a:gd name="T53" fmla="*/ 49784 h 15"/>
                    <a:gd name="T54" fmla="*/ 65151 w 40"/>
                    <a:gd name="T55" fmla="*/ 49784 h 15"/>
                    <a:gd name="T56" fmla="*/ 68771 w 40"/>
                    <a:gd name="T57" fmla="*/ 49784 h 15"/>
                    <a:gd name="T58" fmla="*/ 76010 w 40"/>
                    <a:gd name="T59" fmla="*/ 49784 h 15"/>
                    <a:gd name="T60" fmla="*/ 76010 w 40"/>
                    <a:gd name="T61" fmla="*/ 49784 h 15"/>
                    <a:gd name="T62" fmla="*/ 79629 w 40"/>
                    <a:gd name="T63" fmla="*/ 53340 h 15"/>
                    <a:gd name="T64" fmla="*/ 79629 w 40"/>
                    <a:gd name="T65" fmla="*/ 53340 h 15"/>
                    <a:gd name="T66" fmla="*/ 76010 w 40"/>
                    <a:gd name="T67" fmla="*/ 53340 h 15"/>
                    <a:gd name="T68" fmla="*/ 76010 w 40"/>
                    <a:gd name="T69" fmla="*/ 53340 h 15"/>
                    <a:gd name="T70" fmla="*/ 65151 w 40"/>
                    <a:gd name="T71" fmla="*/ 53340 h 15"/>
                    <a:gd name="T72" fmla="*/ 65151 w 40"/>
                    <a:gd name="T73" fmla="*/ 53340 h 15"/>
                    <a:gd name="T74" fmla="*/ 61532 w 40"/>
                    <a:gd name="T75" fmla="*/ 53340 h 15"/>
                    <a:gd name="T76" fmla="*/ 61532 w 40"/>
                    <a:gd name="T77" fmla="*/ 53340 h 15"/>
                    <a:gd name="T78" fmla="*/ 57912 w 40"/>
                    <a:gd name="T79" fmla="*/ 53340 h 15"/>
                    <a:gd name="T80" fmla="*/ 50673 w 40"/>
                    <a:gd name="T81" fmla="*/ 53340 h 15"/>
                    <a:gd name="T82" fmla="*/ 47054 w 40"/>
                    <a:gd name="T83" fmla="*/ 49784 h 15"/>
                    <a:gd name="T84" fmla="*/ 47054 w 40"/>
                    <a:gd name="T85" fmla="*/ 49784 h 15"/>
                    <a:gd name="T86" fmla="*/ 43434 w 40"/>
                    <a:gd name="T87" fmla="*/ 49784 h 15"/>
                    <a:gd name="T88" fmla="*/ 43434 w 40"/>
                    <a:gd name="T89" fmla="*/ 49784 h 15"/>
                    <a:gd name="T90" fmla="*/ 36195 w 40"/>
                    <a:gd name="T91" fmla="*/ 49784 h 15"/>
                    <a:gd name="T92" fmla="*/ 36195 w 40"/>
                    <a:gd name="T93" fmla="*/ 49784 h 15"/>
                    <a:gd name="T94" fmla="*/ 32576 w 40"/>
                    <a:gd name="T95" fmla="*/ 49784 h 15"/>
                    <a:gd name="T96" fmla="*/ 32576 w 40"/>
                    <a:gd name="T97" fmla="*/ 49784 h 15"/>
                    <a:gd name="T98" fmla="*/ 32576 w 40"/>
                    <a:gd name="T99" fmla="*/ 46228 h 15"/>
                    <a:gd name="T100" fmla="*/ 28956 w 40"/>
                    <a:gd name="T101" fmla="*/ 46228 h 15"/>
                    <a:gd name="T102" fmla="*/ 28956 w 40"/>
                    <a:gd name="T103" fmla="*/ 49784 h 15"/>
                    <a:gd name="T104" fmla="*/ 25337 w 40"/>
                    <a:gd name="T105" fmla="*/ 46228 h 15"/>
                    <a:gd name="T106" fmla="*/ 14478 w 40"/>
                    <a:gd name="T107" fmla="*/ 46228 h 15"/>
                    <a:gd name="T108" fmla="*/ 14478 w 40"/>
                    <a:gd name="T109" fmla="*/ 46228 h 15"/>
                    <a:gd name="T110" fmla="*/ 10859 w 40"/>
                    <a:gd name="T111" fmla="*/ 46228 h 15"/>
                    <a:gd name="T112" fmla="*/ 0 w 40"/>
                    <a:gd name="T113" fmla="*/ 46228 h 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 h="15">
                      <a:moveTo>
                        <a:pt x="2" y="1"/>
                      </a:moveTo>
                      <a:lnTo>
                        <a:pt x="3" y="0"/>
                      </a:lnTo>
                      <a:lnTo>
                        <a:pt x="14" y="3"/>
                      </a:lnTo>
                      <a:lnTo>
                        <a:pt x="19" y="3"/>
                      </a:lnTo>
                      <a:lnTo>
                        <a:pt x="22" y="4"/>
                      </a:lnTo>
                      <a:lnTo>
                        <a:pt x="32" y="5"/>
                      </a:lnTo>
                      <a:lnTo>
                        <a:pt x="32" y="6"/>
                      </a:lnTo>
                      <a:lnTo>
                        <a:pt x="33" y="8"/>
                      </a:lnTo>
                      <a:lnTo>
                        <a:pt x="36" y="8"/>
                      </a:lnTo>
                      <a:lnTo>
                        <a:pt x="37" y="8"/>
                      </a:lnTo>
                      <a:lnTo>
                        <a:pt x="40" y="8"/>
                      </a:lnTo>
                      <a:lnTo>
                        <a:pt x="40" y="9"/>
                      </a:lnTo>
                      <a:lnTo>
                        <a:pt x="40" y="10"/>
                      </a:lnTo>
                      <a:lnTo>
                        <a:pt x="39" y="10"/>
                      </a:lnTo>
                      <a:lnTo>
                        <a:pt x="37" y="10"/>
                      </a:lnTo>
                      <a:lnTo>
                        <a:pt x="37" y="9"/>
                      </a:lnTo>
                      <a:lnTo>
                        <a:pt x="37" y="10"/>
                      </a:lnTo>
                      <a:lnTo>
                        <a:pt x="37" y="9"/>
                      </a:lnTo>
                      <a:lnTo>
                        <a:pt x="37" y="10"/>
                      </a:lnTo>
                      <a:lnTo>
                        <a:pt x="36" y="10"/>
                      </a:lnTo>
                      <a:lnTo>
                        <a:pt x="35" y="10"/>
                      </a:lnTo>
                      <a:lnTo>
                        <a:pt x="33" y="10"/>
                      </a:lnTo>
                      <a:lnTo>
                        <a:pt x="33" y="11"/>
                      </a:lnTo>
                      <a:lnTo>
                        <a:pt x="32" y="11"/>
                      </a:lnTo>
                      <a:lnTo>
                        <a:pt x="31" y="11"/>
                      </a:lnTo>
                      <a:lnTo>
                        <a:pt x="30" y="11"/>
                      </a:lnTo>
                      <a:lnTo>
                        <a:pt x="28" y="11"/>
                      </a:lnTo>
                      <a:lnTo>
                        <a:pt x="27" y="11"/>
                      </a:lnTo>
                      <a:lnTo>
                        <a:pt x="27" y="13"/>
                      </a:lnTo>
                      <a:lnTo>
                        <a:pt x="26" y="13"/>
                      </a:lnTo>
                      <a:lnTo>
                        <a:pt x="25" y="13"/>
                      </a:lnTo>
                      <a:lnTo>
                        <a:pt x="23" y="13"/>
                      </a:lnTo>
                      <a:lnTo>
                        <a:pt x="22" y="13"/>
                      </a:lnTo>
                      <a:lnTo>
                        <a:pt x="22" y="14"/>
                      </a:lnTo>
                      <a:lnTo>
                        <a:pt x="21" y="14"/>
                      </a:lnTo>
                      <a:lnTo>
                        <a:pt x="21" y="13"/>
                      </a:lnTo>
                      <a:lnTo>
                        <a:pt x="19" y="13"/>
                      </a:lnTo>
                      <a:lnTo>
                        <a:pt x="19" y="14"/>
                      </a:lnTo>
                      <a:lnTo>
                        <a:pt x="18" y="14"/>
                      </a:lnTo>
                      <a:lnTo>
                        <a:pt x="19" y="14"/>
                      </a:lnTo>
                      <a:lnTo>
                        <a:pt x="21" y="14"/>
                      </a:lnTo>
                      <a:lnTo>
                        <a:pt x="22" y="14"/>
                      </a:lnTo>
                      <a:lnTo>
                        <a:pt x="22" y="15"/>
                      </a:lnTo>
                      <a:lnTo>
                        <a:pt x="21" y="15"/>
                      </a:lnTo>
                      <a:lnTo>
                        <a:pt x="19" y="15"/>
                      </a:lnTo>
                      <a:lnTo>
                        <a:pt x="18" y="15"/>
                      </a:lnTo>
                      <a:lnTo>
                        <a:pt x="17" y="15"/>
                      </a:lnTo>
                      <a:lnTo>
                        <a:pt x="16" y="15"/>
                      </a:lnTo>
                      <a:lnTo>
                        <a:pt x="14" y="15"/>
                      </a:lnTo>
                      <a:lnTo>
                        <a:pt x="14" y="14"/>
                      </a:lnTo>
                      <a:lnTo>
                        <a:pt x="13" y="14"/>
                      </a:lnTo>
                      <a:lnTo>
                        <a:pt x="12" y="14"/>
                      </a:lnTo>
                      <a:lnTo>
                        <a:pt x="10" y="14"/>
                      </a:lnTo>
                      <a:lnTo>
                        <a:pt x="9" y="14"/>
                      </a:lnTo>
                      <a:lnTo>
                        <a:pt x="9" y="13"/>
                      </a:lnTo>
                      <a:lnTo>
                        <a:pt x="8" y="13"/>
                      </a:lnTo>
                      <a:lnTo>
                        <a:pt x="8" y="14"/>
                      </a:lnTo>
                      <a:lnTo>
                        <a:pt x="8" y="13"/>
                      </a:lnTo>
                      <a:lnTo>
                        <a:pt x="7" y="13"/>
                      </a:lnTo>
                      <a:lnTo>
                        <a:pt x="5" y="13"/>
                      </a:lnTo>
                      <a:lnTo>
                        <a:pt x="4" y="13"/>
                      </a:lnTo>
                      <a:lnTo>
                        <a:pt x="3" y="13"/>
                      </a:lnTo>
                      <a:lnTo>
                        <a:pt x="2" y="13"/>
                      </a:lnTo>
                      <a:lnTo>
                        <a:pt x="0" y="13"/>
                      </a:lnTo>
                      <a:lnTo>
                        <a:pt x="0" y="8"/>
                      </a:lnTo>
                      <a:lnTo>
                        <a:pt x="2" y="3"/>
                      </a:lnTo>
                      <a:lnTo>
                        <a:pt x="2" y="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14" name="ZS: BNK">
                  <a:extLst>
                    <a:ext uri="{FF2B5EF4-FFF2-40B4-BE49-F238E27FC236}">
                      <a16:creationId xmlns:a16="http://schemas.microsoft.com/office/drawing/2014/main" id="{B3B90A8D-DD58-DF4A-A5A0-3043D7E02975}"/>
                    </a:ext>
                  </a:extLst>
                </p:cNvPr>
                <p:cNvSpPr>
                  <a:spLocks/>
                </p:cNvSpPr>
                <p:nvPr/>
              </p:nvSpPr>
              <p:spPr bwMode="auto">
                <a:xfrm>
                  <a:off x="1240618" y="694170"/>
                  <a:ext cx="879997" cy="730901"/>
                </a:xfrm>
                <a:custGeom>
                  <a:avLst/>
                  <a:gdLst>
                    <a:gd name="T0" fmla="*/ 1039881 w 291"/>
                    <a:gd name="T1" fmla="*/ 368062 h 245"/>
                    <a:gd name="T2" fmla="*/ 1074289 w 291"/>
                    <a:gd name="T3" fmla="*/ 398417 h 245"/>
                    <a:gd name="T4" fmla="*/ 1093405 w 291"/>
                    <a:gd name="T5" fmla="*/ 440156 h 245"/>
                    <a:gd name="T6" fmla="*/ 1104874 w 291"/>
                    <a:gd name="T7" fmla="*/ 485689 h 245"/>
                    <a:gd name="T8" fmla="*/ 1066643 w 291"/>
                    <a:gd name="T9" fmla="*/ 489484 h 245"/>
                    <a:gd name="T10" fmla="*/ 1005473 w 291"/>
                    <a:gd name="T11" fmla="*/ 504662 h 245"/>
                    <a:gd name="T12" fmla="*/ 997827 w 291"/>
                    <a:gd name="T13" fmla="*/ 523634 h 245"/>
                    <a:gd name="T14" fmla="*/ 978712 w 291"/>
                    <a:gd name="T15" fmla="*/ 542606 h 245"/>
                    <a:gd name="T16" fmla="*/ 925188 w 291"/>
                    <a:gd name="T17" fmla="*/ 523634 h 245"/>
                    <a:gd name="T18" fmla="*/ 879311 w 291"/>
                    <a:gd name="T19" fmla="*/ 508456 h 245"/>
                    <a:gd name="T20" fmla="*/ 829611 w 291"/>
                    <a:gd name="T21" fmla="*/ 527428 h 245"/>
                    <a:gd name="T22" fmla="*/ 795203 w 291"/>
                    <a:gd name="T23" fmla="*/ 561578 h 245"/>
                    <a:gd name="T24" fmla="*/ 787557 w 291"/>
                    <a:gd name="T25" fmla="*/ 599523 h 245"/>
                    <a:gd name="T26" fmla="*/ 783734 w 291"/>
                    <a:gd name="T27" fmla="*/ 648851 h 245"/>
                    <a:gd name="T28" fmla="*/ 734034 w 291"/>
                    <a:gd name="T29" fmla="*/ 671617 h 245"/>
                    <a:gd name="T30" fmla="*/ 703449 w 291"/>
                    <a:gd name="T31" fmla="*/ 683001 h 245"/>
                    <a:gd name="T32" fmla="*/ 653749 w 291"/>
                    <a:gd name="T33" fmla="*/ 724740 h 245"/>
                    <a:gd name="T34" fmla="*/ 661395 w 291"/>
                    <a:gd name="T35" fmla="*/ 770273 h 245"/>
                    <a:gd name="T36" fmla="*/ 653749 w 291"/>
                    <a:gd name="T37" fmla="*/ 808218 h 245"/>
                    <a:gd name="T38" fmla="*/ 611695 w 291"/>
                    <a:gd name="T39" fmla="*/ 812012 h 245"/>
                    <a:gd name="T40" fmla="*/ 577287 w 291"/>
                    <a:gd name="T41" fmla="*/ 819601 h 245"/>
                    <a:gd name="T42" fmla="*/ 550525 w 291"/>
                    <a:gd name="T43" fmla="*/ 846162 h 245"/>
                    <a:gd name="T44" fmla="*/ 489356 w 291"/>
                    <a:gd name="T45" fmla="*/ 853751 h 245"/>
                    <a:gd name="T46" fmla="*/ 458771 w 291"/>
                    <a:gd name="T47" fmla="*/ 872723 h 245"/>
                    <a:gd name="T48" fmla="*/ 432009 w 291"/>
                    <a:gd name="T49" fmla="*/ 910668 h 245"/>
                    <a:gd name="T50" fmla="*/ 363194 w 291"/>
                    <a:gd name="T51" fmla="*/ 929640 h 245"/>
                    <a:gd name="T52" fmla="*/ 294378 w 291"/>
                    <a:gd name="T53" fmla="*/ 876518 h 245"/>
                    <a:gd name="T54" fmla="*/ 275263 w 291"/>
                    <a:gd name="T55" fmla="*/ 846162 h 245"/>
                    <a:gd name="T56" fmla="*/ 240855 w 291"/>
                    <a:gd name="T57" fmla="*/ 777862 h 245"/>
                    <a:gd name="T58" fmla="*/ 198801 w 291"/>
                    <a:gd name="T59" fmla="*/ 717151 h 245"/>
                    <a:gd name="T60" fmla="*/ 160570 w 291"/>
                    <a:gd name="T61" fmla="*/ 648851 h 245"/>
                    <a:gd name="T62" fmla="*/ 126162 w 291"/>
                    <a:gd name="T63" fmla="*/ 580551 h 245"/>
                    <a:gd name="T64" fmla="*/ 87931 w 291"/>
                    <a:gd name="T65" fmla="*/ 519840 h 245"/>
                    <a:gd name="T66" fmla="*/ 53523 w 291"/>
                    <a:gd name="T67" fmla="*/ 451539 h 245"/>
                    <a:gd name="T68" fmla="*/ 15292 w 291"/>
                    <a:gd name="T69" fmla="*/ 387034 h 245"/>
                    <a:gd name="T70" fmla="*/ 11469 w 291"/>
                    <a:gd name="T71" fmla="*/ 326323 h 245"/>
                    <a:gd name="T72" fmla="*/ 57346 w 291"/>
                    <a:gd name="T73" fmla="*/ 273200 h 245"/>
                    <a:gd name="T74" fmla="*/ 68816 w 291"/>
                    <a:gd name="T75" fmla="*/ 261817 h 245"/>
                    <a:gd name="T76" fmla="*/ 99400 w 291"/>
                    <a:gd name="T77" fmla="*/ 231461 h 245"/>
                    <a:gd name="T78" fmla="*/ 168216 w 291"/>
                    <a:gd name="T79" fmla="*/ 159367 h 245"/>
                    <a:gd name="T80" fmla="*/ 210270 w 291"/>
                    <a:gd name="T81" fmla="*/ 121422 h 245"/>
                    <a:gd name="T82" fmla="*/ 225562 w 291"/>
                    <a:gd name="T83" fmla="*/ 121422 h 245"/>
                    <a:gd name="T84" fmla="*/ 267616 w 291"/>
                    <a:gd name="T85" fmla="*/ 87272 h 245"/>
                    <a:gd name="T86" fmla="*/ 351725 w 291"/>
                    <a:gd name="T87" fmla="*/ 34150 h 245"/>
                    <a:gd name="T88" fmla="*/ 351725 w 291"/>
                    <a:gd name="T89" fmla="*/ 18972 h 245"/>
                    <a:gd name="T90" fmla="*/ 351725 w 291"/>
                    <a:gd name="T91" fmla="*/ 18972 h 245"/>
                    <a:gd name="T92" fmla="*/ 409071 w 291"/>
                    <a:gd name="T93" fmla="*/ 30356 h 245"/>
                    <a:gd name="T94" fmla="*/ 470240 w 291"/>
                    <a:gd name="T95" fmla="*/ 11383 h 245"/>
                    <a:gd name="T96" fmla="*/ 527587 w 291"/>
                    <a:gd name="T97" fmla="*/ 18972 h 245"/>
                    <a:gd name="T98" fmla="*/ 577287 w 291"/>
                    <a:gd name="T99" fmla="*/ 0 h 245"/>
                    <a:gd name="T100" fmla="*/ 634633 w 291"/>
                    <a:gd name="T101" fmla="*/ 30356 h 245"/>
                    <a:gd name="T102" fmla="*/ 684334 w 291"/>
                    <a:gd name="T103" fmla="*/ 56917 h 245"/>
                    <a:gd name="T104" fmla="*/ 718741 w 291"/>
                    <a:gd name="T105" fmla="*/ 87272 h 245"/>
                    <a:gd name="T106" fmla="*/ 760795 w 291"/>
                    <a:gd name="T107" fmla="*/ 83478 h 245"/>
                    <a:gd name="T108" fmla="*/ 783734 w 291"/>
                    <a:gd name="T109" fmla="*/ 125217 h 245"/>
                    <a:gd name="T110" fmla="*/ 783734 w 291"/>
                    <a:gd name="T111" fmla="*/ 185928 h 245"/>
                    <a:gd name="T112" fmla="*/ 802849 w 291"/>
                    <a:gd name="T113" fmla="*/ 227667 h 245"/>
                    <a:gd name="T114" fmla="*/ 841080 w 291"/>
                    <a:gd name="T115" fmla="*/ 250434 h 245"/>
                    <a:gd name="T116" fmla="*/ 890781 w 291"/>
                    <a:gd name="T117" fmla="*/ 284584 h 245"/>
                    <a:gd name="T118" fmla="*/ 906073 w 291"/>
                    <a:gd name="T119" fmla="*/ 311145 h 245"/>
                    <a:gd name="T120" fmla="*/ 944304 w 291"/>
                    <a:gd name="T121" fmla="*/ 330117 h 245"/>
                    <a:gd name="T122" fmla="*/ 982535 w 291"/>
                    <a:gd name="T123" fmla="*/ 345295 h 245"/>
                    <a:gd name="T124" fmla="*/ 1036058 w 291"/>
                    <a:gd name="T125" fmla="*/ 349089 h 2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1" h="245">
                      <a:moveTo>
                        <a:pt x="271" y="92"/>
                      </a:moveTo>
                      <a:lnTo>
                        <a:pt x="271" y="96"/>
                      </a:lnTo>
                      <a:lnTo>
                        <a:pt x="272" y="97"/>
                      </a:lnTo>
                      <a:lnTo>
                        <a:pt x="276" y="101"/>
                      </a:lnTo>
                      <a:lnTo>
                        <a:pt x="280" y="102"/>
                      </a:lnTo>
                      <a:lnTo>
                        <a:pt x="281" y="105"/>
                      </a:lnTo>
                      <a:lnTo>
                        <a:pt x="283" y="107"/>
                      </a:lnTo>
                      <a:lnTo>
                        <a:pt x="283" y="112"/>
                      </a:lnTo>
                      <a:lnTo>
                        <a:pt x="286" y="116"/>
                      </a:lnTo>
                      <a:lnTo>
                        <a:pt x="289" y="119"/>
                      </a:lnTo>
                      <a:lnTo>
                        <a:pt x="291" y="123"/>
                      </a:lnTo>
                      <a:lnTo>
                        <a:pt x="289" y="128"/>
                      </a:lnTo>
                      <a:lnTo>
                        <a:pt x="286" y="130"/>
                      </a:lnTo>
                      <a:lnTo>
                        <a:pt x="283" y="129"/>
                      </a:lnTo>
                      <a:lnTo>
                        <a:pt x="279" y="129"/>
                      </a:lnTo>
                      <a:lnTo>
                        <a:pt x="272" y="133"/>
                      </a:lnTo>
                      <a:lnTo>
                        <a:pt x="267" y="133"/>
                      </a:lnTo>
                      <a:lnTo>
                        <a:pt x="263" y="133"/>
                      </a:lnTo>
                      <a:lnTo>
                        <a:pt x="261" y="133"/>
                      </a:lnTo>
                      <a:lnTo>
                        <a:pt x="258" y="135"/>
                      </a:lnTo>
                      <a:lnTo>
                        <a:pt x="261" y="138"/>
                      </a:lnTo>
                      <a:lnTo>
                        <a:pt x="261" y="140"/>
                      </a:lnTo>
                      <a:lnTo>
                        <a:pt x="258" y="143"/>
                      </a:lnTo>
                      <a:lnTo>
                        <a:pt x="256" y="143"/>
                      </a:lnTo>
                      <a:lnTo>
                        <a:pt x="251" y="140"/>
                      </a:lnTo>
                      <a:lnTo>
                        <a:pt x="245" y="139"/>
                      </a:lnTo>
                      <a:lnTo>
                        <a:pt x="242" y="138"/>
                      </a:lnTo>
                      <a:lnTo>
                        <a:pt x="239" y="138"/>
                      </a:lnTo>
                      <a:lnTo>
                        <a:pt x="234" y="137"/>
                      </a:lnTo>
                      <a:lnTo>
                        <a:pt x="230" y="134"/>
                      </a:lnTo>
                      <a:lnTo>
                        <a:pt x="226" y="134"/>
                      </a:lnTo>
                      <a:lnTo>
                        <a:pt x="222" y="137"/>
                      </a:lnTo>
                      <a:lnTo>
                        <a:pt x="217" y="139"/>
                      </a:lnTo>
                      <a:lnTo>
                        <a:pt x="212" y="143"/>
                      </a:lnTo>
                      <a:lnTo>
                        <a:pt x="210" y="146"/>
                      </a:lnTo>
                      <a:lnTo>
                        <a:pt x="208" y="148"/>
                      </a:lnTo>
                      <a:lnTo>
                        <a:pt x="207" y="152"/>
                      </a:lnTo>
                      <a:lnTo>
                        <a:pt x="207" y="157"/>
                      </a:lnTo>
                      <a:lnTo>
                        <a:pt x="206" y="158"/>
                      </a:lnTo>
                      <a:lnTo>
                        <a:pt x="205" y="163"/>
                      </a:lnTo>
                      <a:lnTo>
                        <a:pt x="205" y="168"/>
                      </a:lnTo>
                      <a:lnTo>
                        <a:pt x="205" y="171"/>
                      </a:lnTo>
                      <a:lnTo>
                        <a:pt x="201" y="174"/>
                      </a:lnTo>
                      <a:lnTo>
                        <a:pt x="197" y="176"/>
                      </a:lnTo>
                      <a:lnTo>
                        <a:pt x="192" y="177"/>
                      </a:lnTo>
                      <a:lnTo>
                        <a:pt x="189" y="177"/>
                      </a:lnTo>
                      <a:lnTo>
                        <a:pt x="184" y="177"/>
                      </a:lnTo>
                      <a:lnTo>
                        <a:pt x="184" y="180"/>
                      </a:lnTo>
                      <a:lnTo>
                        <a:pt x="179" y="182"/>
                      </a:lnTo>
                      <a:lnTo>
                        <a:pt x="175" y="186"/>
                      </a:lnTo>
                      <a:lnTo>
                        <a:pt x="171" y="191"/>
                      </a:lnTo>
                      <a:lnTo>
                        <a:pt x="171" y="195"/>
                      </a:lnTo>
                      <a:lnTo>
                        <a:pt x="171" y="199"/>
                      </a:lnTo>
                      <a:lnTo>
                        <a:pt x="173" y="203"/>
                      </a:lnTo>
                      <a:lnTo>
                        <a:pt x="174" y="205"/>
                      </a:lnTo>
                      <a:lnTo>
                        <a:pt x="173" y="209"/>
                      </a:lnTo>
                      <a:lnTo>
                        <a:pt x="171" y="213"/>
                      </a:lnTo>
                      <a:lnTo>
                        <a:pt x="170" y="214"/>
                      </a:lnTo>
                      <a:lnTo>
                        <a:pt x="165" y="213"/>
                      </a:lnTo>
                      <a:lnTo>
                        <a:pt x="160" y="214"/>
                      </a:lnTo>
                      <a:lnTo>
                        <a:pt x="159" y="214"/>
                      </a:lnTo>
                      <a:lnTo>
                        <a:pt x="156" y="218"/>
                      </a:lnTo>
                      <a:lnTo>
                        <a:pt x="151" y="216"/>
                      </a:lnTo>
                      <a:lnTo>
                        <a:pt x="148" y="219"/>
                      </a:lnTo>
                      <a:lnTo>
                        <a:pt x="148" y="223"/>
                      </a:lnTo>
                      <a:lnTo>
                        <a:pt x="144" y="223"/>
                      </a:lnTo>
                      <a:lnTo>
                        <a:pt x="139" y="221"/>
                      </a:lnTo>
                      <a:lnTo>
                        <a:pt x="133" y="225"/>
                      </a:lnTo>
                      <a:lnTo>
                        <a:pt x="128" y="225"/>
                      </a:lnTo>
                      <a:lnTo>
                        <a:pt x="125" y="225"/>
                      </a:lnTo>
                      <a:lnTo>
                        <a:pt x="123" y="226"/>
                      </a:lnTo>
                      <a:lnTo>
                        <a:pt x="120" y="230"/>
                      </a:lnTo>
                      <a:lnTo>
                        <a:pt x="119" y="233"/>
                      </a:lnTo>
                      <a:lnTo>
                        <a:pt x="115" y="237"/>
                      </a:lnTo>
                      <a:lnTo>
                        <a:pt x="113" y="240"/>
                      </a:lnTo>
                      <a:lnTo>
                        <a:pt x="107" y="242"/>
                      </a:lnTo>
                      <a:lnTo>
                        <a:pt x="102" y="245"/>
                      </a:lnTo>
                      <a:lnTo>
                        <a:pt x="95" y="245"/>
                      </a:lnTo>
                      <a:lnTo>
                        <a:pt x="87" y="244"/>
                      </a:lnTo>
                      <a:lnTo>
                        <a:pt x="82" y="236"/>
                      </a:lnTo>
                      <a:lnTo>
                        <a:pt x="77" y="231"/>
                      </a:lnTo>
                      <a:lnTo>
                        <a:pt x="75" y="230"/>
                      </a:lnTo>
                      <a:lnTo>
                        <a:pt x="72" y="223"/>
                      </a:lnTo>
                      <a:lnTo>
                        <a:pt x="69" y="217"/>
                      </a:lnTo>
                      <a:lnTo>
                        <a:pt x="65" y="211"/>
                      </a:lnTo>
                      <a:lnTo>
                        <a:pt x="63" y="205"/>
                      </a:lnTo>
                      <a:lnTo>
                        <a:pt x="59" y="199"/>
                      </a:lnTo>
                      <a:lnTo>
                        <a:pt x="56" y="194"/>
                      </a:lnTo>
                      <a:lnTo>
                        <a:pt x="52" y="189"/>
                      </a:lnTo>
                      <a:lnTo>
                        <a:pt x="50" y="182"/>
                      </a:lnTo>
                      <a:lnTo>
                        <a:pt x="46" y="177"/>
                      </a:lnTo>
                      <a:lnTo>
                        <a:pt x="42" y="171"/>
                      </a:lnTo>
                      <a:lnTo>
                        <a:pt x="40" y="165"/>
                      </a:lnTo>
                      <a:lnTo>
                        <a:pt x="36" y="160"/>
                      </a:lnTo>
                      <a:lnTo>
                        <a:pt x="33" y="153"/>
                      </a:lnTo>
                      <a:lnTo>
                        <a:pt x="31" y="148"/>
                      </a:lnTo>
                      <a:lnTo>
                        <a:pt x="26" y="143"/>
                      </a:lnTo>
                      <a:lnTo>
                        <a:pt x="23" y="137"/>
                      </a:lnTo>
                      <a:lnTo>
                        <a:pt x="20" y="130"/>
                      </a:lnTo>
                      <a:lnTo>
                        <a:pt x="17" y="125"/>
                      </a:lnTo>
                      <a:lnTo>
                        <a:pt x="14" y="119"/>
                      </a:lnTo>
                      <a:lnTo>
                        <a:pt x="10" y="112"/>
                      </a:lnTo>
                      <a:lnTo>
                        <a:pt x="6" y="107"/>
                      </a:lnTo>
                      <a:lnTo>
                        <a:pt x="4" y="102"/>
                      </a:lnTo>
                      <a:lnTo>
                        <a:pt x="0" y="96"/>
                      </a:lnTo>
                      <a:lnTo>
                        <a:pt x="0" y="87"/>
                      </a:lnTo>
                      <a:lnTo>
                        <a:pt x="3" y="86"/>
                      </a:lnTo>
                      <a:lnTo>
                        <a:pt x="10" y="77"/>
                      </a:lnTo>
                      <a:lnTo>
                        <a:pt x="15" y="72"/>
                      </a:lnTo>
                      <a:lnTo>
                        <a:pt x="18" y="69"/>
                      </a:lnTo>
                      <a:lnTo>
                        <a:pt x="20" y="66"/>
                      </a:lnTo>
                      <a:lnTo>
                        <a:pt x="26" y="61"/>
                      </a:lnTo>
                      <a:lnTo>
                        <a:pt x="40" y="49"/>
                      </a:lnTo>
                      <a:lnTo>
                        <a:pt x="44" y="44"/>
                      </a:lnTo>
                      <a:lnTo>
                        <a:pt x="44" y="42"/>
                      </a:lnTo>
                      <a:lnTo>
                        <a:pt x="46" y="41"/>
                      </a:lnTo>
                      <a:lnTo>
                        <a:pt x="52" y="35"/>
                      </a:lnTo>
                      <a:lnTo>
                        <a:pt x="55" y="32"/>
                      </a:lnTo>
                      <a:lnTo>
                        <a:pt x="56" y="33"/>
                      </a:lnTo>
                      <a:lnTo>
                        <a:pt x="58" y="33"/>
                      </a:lnTo>
                      <a:lnTo>
                        <a:pt x="59" y="32"/>
                      </a:lnTo>
                      <a:lnTo>
                        <a:pt x="61" y="31"/>
                      </a:lnTo>
                      <a:lnTo>
                        <a:pt x="63" y="31"/>
                      </a:lnTo>
                      <a:lnTo>
                        <a:pt x="70" y="23"/>
                      </a:lnTo>
                      <a:lnTo>
                        <a:pt x="77" y="17"/>
                      </a:lnTo>
                      <a:lnTo>
                        <a:pt x="87" y="10"/>
                      </a:lnTo>
                      <a:lnTo>
                        <a:pt x="92" y="9"/>
                      </a:lnTo>
                      <a:lnTo>
                        <a:pt x="93" y="7"/>
                      </a:lnTo>
                      <a:lnTo>
                        <a:pt x="92" y="5"/>
                      </a:lnTo>
                      <a:lnTo>
                        <a:pt x="97" y="7"/>
                      </a:lnTo>
                      <a:lnTo>
                        <a:pt x="101" y="9"/>
                      </a:lnTo>
                      <a:lnTo>
                        <a:pt x="107" y="8"/>
                      </a:lnTo>
                      <a:lnTo>
                        <a:pt x="113" y="5"/>
                      </a:lnTo>
                      <a:lnTo>
                        <a:pt x="120" y="4"/>
                      </a:lnTo>
                      <a:lnTo>
                        <a:pt x="123" y="3"/>
                      </a:lnTo>
                      <a:lnTo>
                        <a:pt x="128" y="4"/>
                      </a:lnTo>
                      <a:lnTo>
                        <a:pt x="132" y="5"/>
                      </a:lnTo>
                      <a:lnTo>
                        <a:pt x="138" y="5"/>
                      </a:lnTo>
                      <a:lnTo>
                        <a:pt x="142" y="4"/>
                      </a:lnTo>
                      <a:lnTo>
                        <a:pt x="147" y="1"/>
                      </a:lnTo>
                      <a:lnTo>
                        <a:pt x="151" y="0"/>
                      </a:lnTo>
                      <a:lnTo>
                        <a:pt x="153" y="1"/>
                      </a:lnTo>
                      <a:lnTo>
                        <a:pt x="161" y="5"/>
                      </a:lnTo>
                      <a:lnTo>
                        <a:pt x="166" y="8"/>
                      </a:lnTo>
                      <a:lnTo>
                        <a:pt x="170" y="10"/>
                      </a:lnTo>
                      <a:lnTo>
                        <a:pt x="178" y="13"/>
                      </a:lnTo>
                      <a:lnTo>
                        <a:pt x="179" y="15"/>
                      </a:lnTo>
                      <a:lnTo>
                        <a:pt x="180" y="19"/>
                      </a:lnTo>
                      <a:lnTo>
                        <a:pt x="184" y="22"/>
                      </a:lnTo>
                      <a:lnTo>
                        <a:pt x="188" y="23"/>
                      </a:lnTo>
                      <a:lnTo>
                        <a:pt x="191" y="24"/>
                      </a:lnTo>
                      <a:lnTo>
                        <a:pt x="194" y="22"/>
                      </a:lnTo>
                      <a:lnTo>
                        <a:pt x="199" y="22"/>
                      </a:lnTo>
                      <a:lnTo>
                        <a:pt x="203" y="24"/>
                      </a:lnTo>
                      <a:lnTo>
                        <a:pt x="205" y="27"/>
                      </a:lnTo>
                      <a:lnTo>
                        <a:pt x="205" y="33"/>
                      </a:lnTo>
                      <a:lnTo>
                        <a:pt x="205" y="38"/>
                      </a:lnTo>
                      <a:lnTo>
                        <a:pt x="205" y="44"/>
                      </a:lnTo>
                      <a:lnTo>
                        <a:pt x="205" y="49"/>
                      </a:lnTo>
                      <a:lnTo>
                        <a:pt x="205" y="54"/>
                      </a:lnTo>
                      <a:lnTo>
                        <a:pt x="208" y="58"/>
                      </a:lnTo>
                      <a:lnTo>
                        <a:pt x="210" y="60"/>
                      </a:lnTo>
                      <a:lnTo>
                        <a:pt x="215" y="61"/>
                      </a:lnTo>
                      <a:lnTo>
                        <a:pt x="217" y="63"/>
                      </a:lnTo>
                      <a:lnTo>
                        <a:pt x="220" y="66"/>
                      </a:lnTo>
                      <a:lnTo>
                        <a:pt x="225" y="69"/>
                      </a:lnTo>
                      <a:lnTo>
                        <a:pt x="229" y="73"/>
                      </a:lnTo>
                      <a:lnTo>
                        <a:pt x="233" y="75"/>
                      </a:lnTo>
                      <a:lnTo>
                        <a:pt x="234" y="77"/>
                      </a:lnTo>
                      <a:lnTo>
                        <a:pt x="235" y="80"/>
                      </a:lnTo>
                      <a:lnTo>
                        <a:pt x="237" y="82"/>
                      </a:lnTo>
                      <a:lnTo>
                        <a:pt x="240" y="84"/>
                      </a:lnTo>
                      <a:lnTo>
                        <a:pt x="244" y="86"/>
                      </a:lnTo>
                      <a:lnTo>
                        <a:pt x="247" y="87"/>
                      </a:lnTo>
                      <a:lnTo>
                        <a:pt x="251" y="89"/>
                      </a:lnTo>
                      <a:lnTo>
                        <a:pt x="253" y="89"/>
                      </a:lnTo>
                      <a:lnTo>
                        <a:pt x="257" y="91"/>
                      </a:lnTo>
                      <a:lnTo>
                        <a:pt x="263" y="92"/>
                      </a:lnTo>
                      <a:lnTo>
                        <a:pt x="267" y="92"/>
                      </a:lnTo>
                      <a:lnTo>
                        <a:pt x="271" y="92"/>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15" name="ZS: MK">
                  <a:extLst>
                    <a:ext uri="{FF2B5EF4-FFF2-40B4-BE49-F238E27FC236}">
                      <a16:creationId xmlns:a16="http://schemas.microsoft.com/office/drawing/2014/main" id="{4E9B5DFC-3017-FB46-8F1F-8591303DDCEA}"/>
                    </a:ext>
                  </a:extLst>
                </p:cNvPr>
                <p:cNvSpPr>
                  <a:spLocks/>
                </p:cNvSpPr>
                <p:nvPr/>
              </p:nvSpPr>
              <p:spPr bwMode="auto">
                <a:xfrm>
                  <a:off x="1510679" y="0"/>
                  <a:ext cx="1305393" cy="1084954"/>
                </a:xfrm>
                <a:custGeom>
                  <a:avLst/>
                  <a:gdLst>
                    <a:gd name="T0" fmla="*/ 720090 w 432"/>
                    <a:gd name="T1" fmla="*/ 1012401 h 367"/>
                    <a:gd name="T2" fmla="*/ 701040 w 432"/>
                    <a:gd name="T3" fmla="*/ 1157576 h 367"/>
                    <a:gd name="T4" fmla="*/ 689610 w 432"/>
                    <a:gd name="T5" fmla="*/ 1256906 h 367"/>
                    <a:gd name="T6" fmla="*/ 560070 w 432"/>
                    <a:gd name="T7" fmla="*/ 1218702 h 367"/>
                    <a:gd name="T8" fmla="*/ 457200 w 432"/>
                    <a:gd name="T9" fmla="*/ 1134653 h 367"/>
                    <a:gd name="T10" fmla="*/ 415290 w 432"/>
                    <a:gd name="T11" fmla="*/ 989479 h 367"/>
                    <a:gd name="T12" fmla="*/ 289560 w 432"/>
                    <a:gd name="T13" fmla="*/ 935993 h 367"/>
                    <a:gd name="T14" fmla="*/ 125730 w 432"/>
                    <a:gd name="T15" fmla="*/ 916892 h 367"/>
                    <a:gd name="T16" fmla="*/ 3810 w 432"/>
                    <a:gd name="T17" fmla="*/ 886329 h 367"/>
                    <a:gd name="T18" fmla="*/ 45720 w 432"/>
                    <a:gd name="T19" fmla="*/ 817562 h 367"/>
                    <a:gd name="T20" fmla="*/ 91440 w 432"/>
                    <a:gd name="T21" fmla="*/ 783178 h 367"/>
                    <a:gd name="T22" fmla="*/ 99060 w 432"/>
                    <a:gd name="T23" fmla="*/ 748795 h 367"/>
                    <a:gd name="T24" fmla="*/ 95250 w 432"/>
                    <a:gd name="T25" fmla="*/ 725872 h 367"/>
                    <a:gd name="T26" fmla="*/ 129540 w 432"/>
                    <a:gd name="T27" fmla="*/ 687669 h 367"/>
                    <a:gd name="T28" fmla="*/ 133350 w 432"/>
                    <a:gd name="T29" fmla="*/ 653285 h 367"/>
                    <a:gd name="T30" fmla="*/ 129540 w 432"/>
                    <a:gd name="T31" fmla="*/ 626543 h 367"/>
                    <a:gd name="T32" fmla="*/ 144780 w 432"/>
                    <a:gd name="T33" fmla="*/ 595980 h 367"/>
                    <a:gd name="T34" fmla="*/ 182880 w 432"/>
                    <a:gd name="T35" fmla="*/ 550135 h 367"/>
                    <a:gd name="T36" fmla="*/ 205740 w 432"/>
                    <a:gd name="T37" fmla="*/ 550135 h 367"/>
                    <a:gd name="T38" fmla="*/ 182880 w 432"/>
                    <a:gd name="T39" fmla="*/ 462266 h 367"/>
                    <a:gd name="T40" fmla="*/ 110490 w 432"/>
                    <a:gd name="T41" fmla="*/ 252145 h 367"/>
                    <a:gd name="T42" fmla="*/ 163830 w 432"/>
                    <a:gd name="T43" fmla="*/ 206301 h 367"/>
                    <a:gd name="T44" fmla="*/ 201930 w 432"/>
                    <a:gd name="T45" fmla="*/ 206301 h 367"/>
                    <a:gd name="T46" fmla="*/ 251460 w 432"/>
                    <a:gd name="T47" fmla="*/ 179558 h 367"/>
                    <a:gd name="T48" fmla="*/ 300990 w 432"/>
                    <a:gd name="T49" fmla="*/ 183378 h 367"/>
                    <a:gd name="T50" fmla="*/ 339090 w 432"/>
                    <a:gd name="T51" fmla="*/ 171917 h 367"/>
                    <a:gd name="T52" fmla="*/ 384810 w 432"/>
                    <a:gd name="T53" fmla="*/ 152815 h 367"/>
                    <a:gd name="T54" fmla="*/ 457200 w 432"/>
                    <a:gd name="T55" fmla="*/ 145174 h 367"/>
                    <a:gd name="T56" fmla="*/ 491490 w 432"/>
                    <a:gd name="T57" fmla="*/ 164276 h 367"/>
                    <a:gd name="T58" fmla="*/ 548640 w 432"/>
                    <a:gd name="T59" fmla="*/ 68767 h 367"/>
                    <a:gd name="T60" fmla="*/ 678180 w 432"/>
                    <a:gd name="T61" fmla="*/ 15282 h 367"/>
                    <a:gd name="T62" fmla="*/ 723900 w 432"/>
                    <a:gd name="T63" fmla="*/ 38204 h 367"/>
                    <a:gd name="T64" fmla="*/ 788670 w 432"/>
                    <a:gd name="T65" fmla="*/ 103150 h 367"/>
                    <a:gd name="T66" fmla="*/ 830580 w 432"/>
                    <a:gd name="T67" fmla="*/ 156636 h 367"/>
                    <a:gd name="T68" fmla="*/ 876300 w 432"/>
                    <a:gd name="T69" fmla="*/ 179558 h 367"/>
                    <a:gd name="T70" fmla="*/ 922020 w 432"/>
                    <a:gd name="T71" fmla="*/ 236864 h 367"/>
                    <a:gd name="T72" fmla="*/ 986790 w 432"/>
                    <a:gd name="T73" fmla="*/ 301810 h 367"/>
                    <a:gd name="T74" fmla="*/ 1040130 w 432"/>
                    <a:gd name="T75" fmla="*/ 351475 h 367"/>
                    <a:gd name="T76" fmla="*/ 1120140 w 432"/>
                    <a:gd name="T77" fmla="*/ 412601 h 367"/>
                    <a:gd name="T78" fmla="*/ 1177290 w 432"/>
                    <a:gd name="T79" fmla="*/ 462266 h 367"/>
                    <a:gd name="T80" fmla="*/ 1200150 w 432"/>
                    <a:gd name="T81" fmla="*/ 527213 h 367"/>
                    <a:gd name="T82" fmla="*/ 1245870 w 432"/>
                    <a:gd name="T83" fmla="*/ 615081 h 367"/>
                    <a:gd name="T84" fmla="*/ 1314450 w 432"/>
                    <a:gd name="T85" fmla="*/ 672387 h 367"/>
                    <a:gd name="T86" fmla="*/ 1405890 w 432"/>
                    <a:gd name="T87" fmla="*/ 683848 h 367"/>
                    <a:gd name="T88" fmla="*/ 1489710 w 432"/>
                    <a:gd name="T89" fmla="*/ 702950 h 367"/>
                    <a:gd name="T90" fmla="*/ 1543050 w 432"/>
                    <a:gd name="T91" fmla="*/ 760256 h 367"/>
                    <a:gd name="T92" fmla="*/ 1558290 w 432"/>
                    <a:gd name="T93" fmla="*/ 809921 h 367"/>
                    <a:gd name="T94" fmla="*/ 1577340 w 432"/>
                    <a:gd name="T95" fmla="*/ 855765 h 367"/>
                    <a:gd name="T96" fmla="*/ 1638300 w 432"/>
                    <a:gd name="T97" fmla="*/ 905430 h 367"/>
                    <a:gd name="T98" fmla="*/ 1623060 w 432"/>
                    <a:gd name="T99" fmla="*/ 943634 h 367"/>
                    <a:gd name="T100" fmla="*/ 1596390 w 432"/>
                    <a:gd name="T101" fmla="*/ 1012401 h 367"/>
                    <a:gd name="T102" fmla="*/ 1543050 w 432"/>
                    <a:gd name="T103" fmla="*/ 1256906 h 367"/>
                    <a:gd name="T104" fmla="*/ 1356360 w 432"/>
                    <a:gd name="T105" fmla="*/ 1329493 h 367"/>
                    <a:gd name="T106" fmla="*/ 1230630 w 432"/>
                    <a:gd name="T107" fmla="*/ 1394439 h 367"/>
                    <a:gd name="T108" fmla="*/ 1127760 w 432"/>
                    <a:gd name="T109" fmla="*/ 1268367 h 367"/>
                    <a:gd name="T110" fmla="*/ 986790 w 432"/>
                    <a:gd name="T111" fmla="*/ 1104090 h 367"/>
                    <a:gd name="T112" fmla="*/ 822960 w 432"/>
                    <a:gd name="T113" fmla="*/ 962736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2" h="367">
                      <a:moveTo>
                        <a:pt x="212" y="249"/>
                      </a:moveTo>
                      <a:lnTo>
                        <a:pt x="207" y="250"/>
                      </a:lnTo>
                      <a:lnTo>
                        <a:pt x="203" y="251"/>
                      </a:lnTo>
                      <a:lnTo>
                        <a:pt x="201" y="252"/>
                      </a:lnTo>
                      <a:lnTo>
                        <a:pt x="196" y="255"/>
                      </a:lnTo>
                      <a:lnTo>
                        <a:pt x="193" y="256"/>
                      </a:lnTo>
                      <a:lnTo>
                        <a:pt x="190" y="258"/>
                      </a:lnTo>
                      <a:lnTo>
                        <a:pt x="189" y="263"/>
                      </a:lnTo>
                      <a:lnTo>
                        <a:pt x="189" y="265"/>
                      </a:lnTo>
                      <a:lnTo>
                        <a:pt x="189" y="269"/>
                      </a:lnTo>
                      <a:lnTo>
                        <a:pt x="190" y="274"/>
                      </a:lnTo>
                      <a:lnTo>
                        <a:pt x="190" y="281"/>
                      </a:lnTo>
                      <a:lnTo>
                        <a:pt x="190" y="283"/>
                      </a:lnTo>
                      <a:lnTo>
                        <a:pt x="189" y="288"/>
                      </a:lnTo>
                      <a:lnTo>
                        <a:pt x="187" y="292"/>
                      </a:lnTo>
                      <a:lnTo>
                        <a:pt x="186" y="295"/>
                      </a:lnTo>
                      <a:lnTo>
                        <a:pt x="182" y="298"/>
                      </a:lnTo>
                      <a:lnTo>
                        <a:pt x="184" y="303"/>
                      </a:lnTo>
                      <a:lnTo>
                        <a:pt x="186" y="303"/>
                      </a:lnTo>
                      <a:lnTo>
                        <a:pt x="191" y="305"/>
                      </a:lnTo>
                      <a:lnTo>
                        <a:pt x="191" y="309"/>
                      </a:lnTo>
                      <a:lnTo>
                        <a:pt x="193" y="312"/>
                      </a:lnTo>
                      <a:lnTo>
                        <a:pt x="189" y="317"/>
                      </a:lnTo>
                      <a:lnTo>
                        <a:pt x="186" y="319"/>
                      </a:lnTo>
                      <a:lnTo>
                        <a:pt x="186" y="324"/>
                      </a:lnTo>
                      <a:lnTo>
                        <a:pt x="185" y="326"/>
                      </a:lnTo>
                      <a:lnTo>
                        <a:pt x="181" y="329"/>
                      </a:lnTo>
                      <a:lnTo>
                        <a:pt x="177" y="329"/>
                      </a:lnTo>
                      <a:lnTo>
                        <a:pt x="173" y="329"/>
                      </a:lnTo>
                      <a:lnTo>
                        <a:pt x="167" y="328"/>
                      </a:lnTo>
                      <a:lnTo>
                        <a:pt x="163" y="326"/>
                      </a:lnTo>
                      <a:lnTo>
                        <a:pt x="161" y="326"/>
                      </a:lnTo>
                      <a:lnTo>
                        <a:pt x="157" y="324"/>
                      </a:lnTo>
                      <a:lnTo>
                        <a:pt x="154" y="323"/>
                      </a:lnTo>
                      <a:lnTo>
                        <a:pt x="150" y="321"/>
                      </a:lnTo>
                      <a:lnTo>
                        <a:pt x="147" y="319"/>
                      </a:lnTo>
                      <a:lnTo>
                        <a:pt x="145" y="317"/>
                      </a:lnTo>
                      <a:lnTo>
                        <a:pt x="144" y="314"/>
                      </a:lnTo>
                      <a:lnTo>
                        <a:pt x="143" y="312"/>
                      </a:lnTo>
                      <a:lnTo>
                        <a:pt x="139" y="310"/>
                      </a:lnTo>
                      <a:lnTo>
                        <a:pt x="135" y="306"/>
                      </a:lnTo>
                      <a:lnTo>
                        <a:pt x="130" y="303"/>
                      </a:lnTo>
                      <a:lnTo>
                        <a:pt x="127" y="300"/>
                      </a:lnTo>
                      <a:lnTo>
                        <a:pt x="125" y="298"/>
                      </a:lnTo>
                      <a:lnTo>
                        <a:pt x="120" y="297"/>
                      </a:lnTo>
                      <a:lnTo>
                        <a:pt x="118" y="295"/>
                      </a:lnTo>
                      <a:lnTo>
                        <a:pt x="115" y="291"/>
                      </a:lnTo>
                      <a:lnTo>
                        <a:pt x="115" y="286"/>
                      </a:lnTo>
                      <a:lnTo>
                        <a:pt x="115" y="281"/>
                      </a:lnTo>
                      <a:lnTo>
                        <a:pt x="115" y="275"/>
                      </a:lnTo>
                      <a:lnTo>
                        <a:pt x="115" y="270"/>
                      </a:lnTo>
                      <a:lnTo>
                        <a:pt x="115" y="264"/>
                      </a:lnTo>
                      <a:lnTo>
                        <a:pt x="113" y="261"/>
                      </a:lnTo>
                      <a:lnTo>
                        <a:pt x="109" y="259"/>
                      </a:lnTo>
                      <a:lnTo>
                        <a:pt x="104" y="259"/>
                      </a:lnTo>
                      <a:lnTo>
                        <a:pt x="101" y="261"/>
                      </a:lnTo>
                      <a:lnTo>
                        <a:pt x="98" y="260"/>
                      </a:lnTo>
                      <a:lnTo>
                        <a:pt x="94" y="259"/>
                      </a:lnTo>
                      <a:lnTo>
                        <a:pt x="90" y="256"/>
                      </a:lnTo>
                      <a:lnTo>
                        <a:pt x="89" y="252"/>
                      </a:lnTo>
                      <a:lnTo>
                        <a:pt x="88" y="250"/>
                      </a:lnTo>
                      <a:lnTo>
                        <a:pt x="80" y="247"/>
                      </a:lnTo>
                      <a:lnTo>
                        <a:pt x="76" y="245"/>
                      </a:lnTo>
                      <a:lnTo>
                        <a:pt x="71" y="242"/>
                      </a:lnTo>
                      <a:lnTo>
                        <a:pt x="63" y="238"/>
                      </a:lnTo>
                      <a:lnTo>
                        <a:pt x="61" y="237"/>
                      </a:lnTo>
                      <a:lnTo>
                        <a:pt x="57" y="238"/>
                      </a:lnTo>
                      <a:lnTo>
                        <a:pt x="52" y="241"/>
                      </a:lnTo>
                      <a:lnTo>
                        <a:pt x="48" y="242"/>
                      </a:lnTo>
                      <a:lnTo>
                        <a:pt x="42" y="242"/>
                      </a:lnTo>
                      <a:lnTo>
                        <a:pt x="38" y="241"/>
                      </a:lnTo>
                      <a:lnTo>
                        <a:pt x="33" y="240"/>
                      </a:lnTo>
                      <a:lnTo>
                        <a:pt x="30" y="241"/>
                      </a:lnTo>
                      <a:lnTo>
                        <a:pt x="23" y="242"/>
                      </a:lnTo>
                      <a:lnTo>
                        <a:pt x="17" y="245"/>
                      </a:lnTo>
                      <a:lnTo>
                        <a:pt x="11" y="246"/>
                      </a:lnTo>
                      <a:lnTo>
                        <a:pt x="7" y="244"/>
                      </a:lnTo>
                      <a:lnTo>
                        <a:pt x="2" y="242"/>
                      </a:lnTo>
                      <a:lnTo>
                        <a:pt x="2" y="237"/>
                      </a:lnTo>
                      <a:lnTo>
                        <a:pt x="1" y="235"/>
                      </a:lnTo>
                      <a:lnTo>
                        <a:pt x="1" y="232"/>
                      </a:lnTo>
                      <a:lnTo>
                        <a:pt x="0" y="231"/>
                      </a:lnTo>
                      <a:lnTo>
                        <a:pt x="2" y="228"/>
                      </a:lnTo>
                      <a:lnTo>
                        <a:pt x="2" y="226"/>
                      </a:lnTo>
                      <a:lnTo>
                        <a:pt x="5" y="222"/>
                      </a:lnTo>
                      <a:lnTo>
                        <a:pt x="6" y="221"/>
                      </a:lnTo>
                      <a:lnTo>
                        <a:pt x="7" y="218"/>
                      </a:lnTo>
                      <a:lnTo>
                        <a:pt x="10" y="217"/>
                      </a:lnTo>
                      <a:lnTo>
                        <a:pt x="12" y="214"/>
                      </a:lnTo>
                      <a:lnTo>
                        <a:pt x="12" y="213"/>
                      </a:lnTo>
                      <a:lnTo>
                        <a:pt x="14" y="213"/>
                      </a:lnTo>
                      <a:lnTo>
                        <a:pt x="14" y="210"/>
                      </a:lnTo>
                      <a:lnTo>
                        <a:pt x="14" y="209"/>
                      </a:lnTo>
                      <a:lnTo>
                        <a:pt x="17" y="207"/>
                      </a:lnTo>
                      <a:lnTo>
                        <a:pt x="21" y="207"/>
                      </a:lnTo>
                      <a:lnTo>
                        <a:pt x="24" y="207"/>
                      </a:lnTo>
                      <a:lnTo>
                        <a:pt x="24" y="205"/>
                      </a:lnTo>
                      <a:lnTo>
                        <a:pt x="24" y="204"/>
                      </a:lnTo>
                      <a:lnTo>
                        <a:pt x="23" y="203"/>
                      </a:lnTo>
                      <a:lnTo>
                        <a:pt x="23" y="201"/>
                      </a:lnTo>
                      <a:lnTo>
                        <a:pt x="23" y="200"/>
                      </a:lnTo>
                      <a:lnTo>
                        <a:pt x="23" y="198"/>
                      </a:lnTo>
                      <a:lnTo>
                        <a:pt x="26" y="196"/>
                      </a:lnTo>
                      <a:lnTo>
                        <a:pt x="28" y="196"/>
                      </a:lnTo>
                      <a:lnTo>
                        <a:pt x="28" y="195"/>
                      </a:lnTo>
                      <a:lnTo>
                        <a:pt x="28" y="194"/>
                      </a:lnTo>
                      <a:lnTo>
                        <a:pt x="26" y="194"/>
                      </a:lnTo>
                      <a:lnTo>
                        <a:pt x="25" y="193"/>
                      </a:lnTo>
                      <a:lnTo>
                        <a:pt x="25" y="191"/>
                      </a:lnTo>
                      <a:lnTo>
                        <a:pt x="25" y="190"/>
                      </a:lnTo>
                      <a:lnTo>
                        <a:pt x="26" y="187"/>
                      </a:lnTo>
                      <a:lnTo>
                        <a:pt x="26" y="186"/>
                      </a:lnTo>
                      <a:lnTo>
                        <a:pt x="30" y="184"/>
                      </a:lnTo>
                      <a:lnTo>
                        <a:pt x="31" y="182"/>
                      </a:lnTo>
                      <a:lnTo>
                        <a:pt x="33" y="181"/>
                      </a:lnTo>
                      <a:lnTo>
                        <a:pt x="34" y="181"/>
                      </a:lnTo>
                      <a:lnTo>
                        <a:pt x="34" y="180"/>
                      </a:lnTo>
                      <a:lnTo>
                        <a:pt x="34" y="179"/>
                      </a:lnTo>
                      <a:lnTo>
                        <a:pt x="33" y="177"/>
                      </a:lnTo>
                      <a:lnTo>
                        <a:pt x="31" y="175"/>
                      </a:lnTo>
                      <a:lnTo>
                        <a:pt x="33" y="173"/>
                      </a:lnTo>
                      <a:lnTo>
                        <a:pt x="33" y="172"/>
                      </a:lnTo>
                      <a:lnTo>
                        <a:pt x="34" y="172"/>
                      </a:lnTo>
                      <a:lnTo>
                        <a:pt x="35" y="171"/>
                      </a:lnTo>
                      <a:lnTo>
                        <a:pt x="38" y="170"/>
                      </a:lnTo>
                      <a:lnTo>
                        <a:pt x="35" y="167"/>
                      </a:lnTo>
                      <a:lnTo>
                        <a:pt x="34" y="167"/>
                      </a:lnTo>
                      <a:lnTo>
                        <a:pt x="33" y="167"/>
                      </a:lnTo>
                      <a:lnTo>
                        <a:pt x="33" y="166"/>
                      </a:lnTo>
                      <a:lnTo>
                        <a:pt x="34" y="164"/>
                      </a:lnTo>
                      <a:lnTo>
                        <a:pt x="33" y="162"/>
                      </a:lnTo>
                      <a:lnTo>
                        <a:pt x="30" y="161"/>
                      </a:lnTo>
                      <a:lnTo>
                        <a:pt x="33" y="159"/>
                      </a:lnTo>
                      <a:lnTo>
                        <a:pt x="34" y="158"/>
                      </a:lnTo>
                      <a:lnTo>
                        <a:pt x="35" y="156"/>
                      </a:lnTo>
                      <a:lnTo>
                        <a:pt x="35" y="154"/>
                      </a:lnTo>
                      <a:lnTo>
                        <a:pt x="37" y="156"/>
                      </a:lnTo>
                      <a:lnTo>
                        <a:pt x="38" y="156"/>
                      </a:lnTo>
                      <a:lnTo>
                        <a:pt x="39" y="153"/>
                      </a:lnTo>
                      <a:lnTo>
                        <a:pt x="40" y="153"/>
                      </a:lnTo>
                      <a:lnTo>
                        <a:pt x="43" y="153"/>
                      </a:lnTo>
                      <a:lnTo>
                        <a:pt x="43" y="152"/>
                      </a:lnTo>
                      <a:lnTo>
                        <a:pt x="44" y="152"/>
                      </a:lnTo>
                      <a:lnTo>
                        <a:pt x="43" y="148"/>
                      </a:lnTo>
                      <a:lnTo>
                        <a:pt x="44" y="145"/>
                      </a:lnTo>
                      <a:lnTo>
                        <a:pt x="46" y="145"/>
                      </a:lnTo>
                      <a:lnTo>
                        <a:pt x="48" y="144"/>
                      </a:lnTo>
                      <a:lnTo>
                        <a:pt x="52" y="145"/>
                      </a:lnTo>
                      <a:lnTo>
                        <a:pt x="53" y="145"/>
                      </a:lnTo>
                      <a:lnTo>
                        <a:pt x="54" y="144"/>
                      </a:lnTo>
                      <a:lnTo>
                        <a:pt x="54" y="143"/>
                      </a:lnTo>
                      <a:lnTo>
                        <a:pt x="54" y="142"/>
                      </a:lnTo>
                      <a:lnTo>
                        <a:pt x="56" y="140"/>
                      </a:lnTo>
                      <a:lnTo>
                        <a:pt x="56" y="135"/>
                      </a:lnTo>
                      <a:lnTo>
                        <a:pt x="54" y="130"/>
                      </a:lnTo>
                      <a:lnTo>
                        <a:pt x="53" y="128"/>
                      </a:lnTo>
                      <a:lnTo>
                        <a:pt x="52" y="126"/>
                      </a:lnTo>
                      <a:lnTo>
                        <a:pt x="49" y="124"/>
                      </a:lnTo>
                      <a:lnTo>
                        <a:pt x="48" y="121"/>
                      </a:lnTo>
                      <a:lnTo>
                        <a:pt x="46" y="116"/>
                      </a:lnTo>
                      <a:lnTo>
                        <a:pt x="40" y="108"/>
                      </a:lnTo>
                      <a:lnTo>
                        <a:pt x="38" y="101"/>
                      </a:lnTo>
                      <a:lnTo>
                        <a:pt x="33" y="91"/>
                      </a:lnTo>
                      <a:lnTo>
                        <a:pt x="31" y="78"/>
                      </a:lnTo>
                      <a:lnTo>
                        <a:pt x="30" y="74"/>
                      </a:lnTo>
                      <a:lnTo>
                        <a:pt x="29" y="69"/>
                      </a:lnTo>
                      <a:lnTo>
                        <a:pt x="29" y="66"/>
                      </a:lnTo>
                      <a:lnTo>
                        <a:pt x="29" y="65"/>
                      </a:lnTo>
                      <a:lnTo>
                        <a:pt x="29" y="62"/>
                      </a:lnTo>
                      <a:lnTo>
                        <a:pt x="28" y="60"/>
                      </a:lnTo>
                      <a:lnTo>
                        <a:pt x="29" y="59"/>
                      </a:lnTo>
                      <a:lnTo>
                        <a:pt x="31" y="57"/>
                      </a:lnTo>
                      <a:lnTo>
                        <a:pt x="34" y="56"/>
                      </a:lnTo>
                      <a:lnTo>
                        <a:pt x="35" y="56"/>
                      </a:lnTo>
                      <a:lnTo>
                        <a:pt x="42" y="55"/>
                      </a:lnTo>
                      <a:lnTo>
                        <a:pt x="43" y="54"/>
                      </a:lnTo>
                      <a:lnTo>
                        <a:pt x="44" y="51"/>
                      </a:lnTo>
                      <a:lnTo>
                        <a:pt x="46" y="51"/>
                      </a:lnTo>
                      <a:lnTo>
                        <a:pt x="47" y="52"/>
                      </a:lnTo>
                      <a:lnTo>
                        <a:pt x="48" y="54"/>
                      </a:lnTo>
                      <a:lnTo>
                        <a:pt x="51" y="54"/>
                      </a:lnTo>
                      <a:lnTo>
                        <a:pt x="52" y="54"/>
                      </a:lnTo>
                      <a:lnTo>
                        <a:pt x="53" y="54"/>
                      </a:lnTo>
                      <a:lnTo>
                        <a:pt x="54" y="54"/>
                      </a:lnTo>
                      <a:lnTo>
                        <a:pt x="56" y="51"/>
                      </a:lnTo>
                      <a:lnTo>
                        <a:pt x="57" y="48"/>
                      </a:lnTo>
                      <a:lnTo>
                        <a:pt x="58" y="48"/>
                      </a:lnTo>
                      <a:lnTo>
                        <a:pt x="63" y="48"/>
                      </a:lnTo>
                      <a:lnTo>
                        <a:pt x="65" y="48"/>
                      </a:lnTo>
                      <a:lnTo>
                        <a:pt x="66" y="47"/>
                      </a:lnTo>
                      <a:lnTo>
                        <a:pt x="69" y="47"/>
                      </a:lnTo>
                      <a:lnTo>
                        <a:pt x="69" y="43"/>
                      </a:lnTo>
                      <a:lnTo>
                        <a:pt x="70" y="41"/>
                      </a:lnTo>
                      <a:lnTo>
                        <a:pt x="71" y="41"/>
                      </a:lnTo>
                      <a:lnTo>
                        <a:pt x="72" y="42"/>
                      </a:lnTo>
                      <a:lnTo>
                        <a:pt x="74" y="43"/>
                      </a:lnTo>
                      <a:lnTo>
                        <a:pt x="76" y="45"/>
                      </a:lnTo>
                      <a:lnTo>
                        <a:pt x="79" y="48"/>
                      </a:lnTo>
                      <a:lnTo>
                        <a:pt x="79" y="47"/>
                      </a:lnTo>
                      <a:lnTo>
                        <a:pt x="80" y="47"/>
                      </a:lnTo>
                      <a:lnTo>
                        <a:pt x="80" y="48"/>
                      </a:lnTo>
                      <a:lnTo>
                        <a:pt x="81" y="48"/>
                      </a:lnTo>
                      <a:lnTo>
                        <a:pt x="84" y="47"/>
                      </a:lnTo>
                      <a:lnTo>
                        <a:pt x="84" y="46"/>
                      </a:lnTo>
                      <a:lnTo>
                        <a:pt x="85" y="46"/>
                      </a:lnTo>
                      <a:lnTo>
                        <a:pt x="89" y="46"/>
                      </a:lnTo>
                      <a:lnTo>
                        <a:pt x="89" y="45"/>
                      </a:lnTo>
                      <a:lnTo>
                        <a:pt x="89" y="46"/>
                      </a:lnTo>
                      <a:lnTo>
                        <a:pt x="90" y="45"/>
                      </a:lnTo>
                      <a:lnTo>
                        <a:pt x="92" y="45"/>
                      </a:lnTo>
                      <a:lnTo>
                        <a:pt x="93" y="47"/>
                      </a:lnTo>
                      <a:lnTo>
                        <a:pt x="95" y="42"/>
                      </a:lnTo>
                      <a:lnTo>
                        <a:pt x="97" y="40"/>
                      </a:lnTo>
                      <a:lnTo>
                        <a:pt x="98" y="40"/>
                      </a:lnTo>
                      <a:lnTo>
                        <a:pt x="99" y="38"/>
                      </a:lnTo>
                      <a:lnTo>
                        <a:pt x="101" y="40"/>
                      </a:lnTo>
                      <a:lnTo>
                        <a:pt x="103" y="38"/>
                      </a:lnTo>
                      <a:lnTo>
                        <a:pt x="104" y="38"/>
                      </a:lnTo>
                      <a:lnTo>
                        <a:pt x="109" y="41"/>
                      </a:lnTo>
                      <a:lnTo>
                        <a:pt x="109" y="40"/>
                      </a:lnTo>
                      <a:lnTo>
                        <a:pt x="113" y="40"/>
                      </a:lnTo>
                      <a:lnTo>
                        <a:pt x="118" y="38"/>
                      </a:lnTo>
                      <a:lnTo>
                        <a:pt x="120" y="38"/>
                      </a:lnTo>
                      <a:lnTo>
                        <a:pt x="120" y="37"/>
                      </a:lnTo>
                      <a:lnTo>
                        <a:pt x="124" y="38"/>
                      </a:lnTo>
                      <a:lnTo>
                        <a:pt x="125" y="38"/>
                      </a:lnTo>
                      <a:lnTo>
                        <a:pt x="125" y="40"/>
                      </a:lnTo>
                      <a:lnTo>
                        <a:pt x="126" y="40"/>
                      </a:lnTo>
                      <a:lnTo>
                        <a:pt x="127" y="41"/>
                      </a:lnTo>
                      <a:lnTo>
                        <a:pt x="127" y="42"/>
                      </a:lnTo>
                      <a:lnTo>
                        <a:pt x="129" y="43"/>
                      </a:lnTo>
                      <a:lnTo>
                        <a:pt x="127" y="46"/>
                      </a:lnTo>
                      <a:lnTo>
                        <a:pt x="129" y="46"/>
                      </a:lnTo>
                      <a:lnTo>
                        <a:pt x="129" y="45"/>
                      </a:lnTo>
                      <a:lnTo>
                        <a:pt x="131" y="40"/>
                      </a:lnTo>
                      <a:lnTo>
                        <a:pt x="135" y="33"/>
                      </a:lnTo>
                      <a:lnTo>
                        <a:pt x="138" y="23"/>
                      </a:lnTo>
                      <a:lnTo>
                        <a:pt x="140" y="20"/>
                      </a:lnTo>
                      <a:lnTo>
                        <a:pt x="141" y="18"/>
                      </a:lnTo>
                      <a:lnTo>
                        <a:pt x="144" y="18"/>
                      </a:lnTo>
                      <a:lnTo>
                        <a:pt x="150" y="9"/>
                      </a:lnTo>
                      <a:lnTo>
                        <a:pt x="157" y="3"/>
                      </a:lnTo>
                      <a:lnTo>
                        <a:pt x="163" y="1"/>
                      </a:lnTo>
                      <a:lnTo>
                        <a:pt x="164" y="0"/>
                      </a:lnTo>
                      <a:lnTo>
                        <a:pt x="167" y="0"/>
                      </a:lnTo>
                      <a:lnTo>
                        <a:pt x="172" y="1"/>
                      </a:lnTo>
                      <a:lnTo>
                        <a:pt x="176" y="4"/>
                      </a:lnTo>
                      <a:lnTo>
                        <a:pt x="177" y="4"/>
                      </a:lnTo>
                      <a:lnTo>
                        <a:pt x="178" y="4"/>
                      </a:lnTo>
                      <a:lnTo>
                        <a:pt x="180" y="5"/>
                      </a:lnTo>
                      <a:lnTo>
                        <a:pt x="181" y="5"/>
                      </a:lnTo>
                      <a:lnTo>
                        <a:pt x="181" y="6"/>
                      </a:lnTo>
                      <a:lnTo>
                        <a:pt x="185" y="8"/>
                      </a:lnTo>
                      <a:lnTo>
                        <a:pt x="186" y="8"/>
                      </a:lnTo>
                      <a:lnTo>
                        <a:pt x="189" y="9"/>
                      </a:lnTo>
                      <a:lnTo>
                        <a:pt x="190" y="10"/>
                      </a:lnTo>
                      <a:lnTo>
                        <a:pt x="191" y="13"/>
                      </a:lnTo>
                      <a:lnTo>
                        <a:pt x="193" y="13"/>
                      </a:lnTo>
                      <a:lnTo>
                        <a:pt x="194" y="13"/>
                      </a:lnTo>
                      <a:lnTo>
                        <a:pt x="195" y="15"/>
                      </a:lnTo>
                      <a:lnTo>
                        <a:pt x="196" y="18"/>
                      </a:lnTo>
                      <a:lnTo>
                        <a:pt x="201" y="23"/>
                      </a:lnTo>
                      <a:lnTo>
                        <a:pt x="203" y="24"/>
                      </a:lnTo>
                      <a:lnTo>
                        <a:pt x="207" y="27"/>
                      </a:lnTo>
                      <a:lnTo>
                        <a:pt x="207" y="28"/>
                      </a:lnTo>
                      <a:lnTo>
                        <a:pt x="208" y="28"/>
                      </a:lnTo>
                      <a:lnTo>
                        <a:pt x="210" y="29"/>
                      </a:lnTo>
                      <a:lnTo>
                        <a:pt x="210" y="31"/>
                      </a:lnTo>
                      <a:lnTo>
                        <a:pt x="212" y="33"/>
                      </a:lnTo>
                      <a:lnTo>
                        <a:pt x="213" y="33"/>
                      </a:lnTo>
                      <a:lnTo>
                        <a:pt x="217" y="38"/>
                      </a:lnTo>
                      <a:lnTo>
                        <a:pt x="218" y="41"/>
                      </a:lnTo>
                      <a:lnTo>
                        <a:pt x="222" y="43"/>
                      </a:lnTo>
                      <a:lnTo>
                        <a:pt x="223" y="43"/>
                      </a:lnTo>
                      <a:lnTo>
                        <a:pt x="226" y="43"/>
                      </a:lnTo>
                      <a:lnTo>
                        <a:pt x="227" y="43"/>
                      </a:lnTo>
                      <a:lnTo>
                        <a:pt x="227" y="45"/>
                      </a:lnTo>
                      <a:lnTo>
                        <a:pt x="228" y="46"/>
                      </a:lnTo>
                      <a:lnTo>
                        <a:pt x="230" y="47"/>
                      </a:lnTo>
                      <a:lnTo>
                        <a:pt x="232" y="48"/>
                      </a:lnTo>
                      <a:lnTo>
                        <a:pt x="235" y="48"/>
                      </a:lnTo>
                      <a:lnTo>
                        <a:pt x="237" y="50"/>
                      </a:lnTo>
                      <a:lnTo>
                        <a:pt x="237" y="54"/>
                      </a:lnTo>
                      <a:lnTo>
                        <a:pt x="239" y="55"/>
                      </a:lnTo>
                      <a:lnTo>
                        <a:pt x="240" y="59"/>
                      </a:lnTo>
                      <a:lnTo>
                        <a:pt x="242" y="61"/>
                      </a:lnTo>
                      <a:lnTo>
                        <a:pt x="242" y="62"/>
                      </a:lnTo>
                      <a:lnTo>
                        <a:pt x="244" y="64"/>
                      </a:lnTo>
                      <a:lnTo>
                        <a:pt x="245" y="64"/>
                      </a:lnTo>
                      <a:lnTo>
                        <a:pt x="248" y="65"/>
                      </a:lnTo>
                      <a:lnTo>
                        <a:pt x="251" y="69"/>
                      </a:lnTo>
                      <a:lnTo>
                        <a:pt x="253" y="70"/>
                      </a:lnTo>
                      <a:lnTo>
                        <a:pt x="251" y="71"/>
                      </a:lnTo>
                      <a:lnTo>
                        <a:pt x="251" y="74"/>
                      </a:lnTo>
                      <a:lnTo>
                        <a:pt x="255" y="78"/>
                      </a:lnTo>
                      <a:lnTo>
                        <a:pt x="259" y="79"/>
                      </a:lnTo>
                      <a:lnTo>
                        <a:pt x="264" y="80"/>
                      </a:lnTo>
                      <a:lnTo>
                        <a:pt x="265" y="82"/>
                      </a:lnTo>
                      <a:lnTo>
                        <a:pt x="268" y="83"/>
                      </a:lnTo>
                      <a:lnTo>
                        <a:pt x="269" y="84"/>
                      </a:lnTo>
                      <a:lnTo>
                        <a:pt x="273" y="85"/>
                      </a:lnTo>
                      <a:lnTo>
                        <a:pt x="274" y="87"/>
                      </a:lnTo>
                      <a:lnTo>
                        <a:pt x="273" y="92"/>
                      </a:lnTo>
                      <a:lnTo>
                        <a:pt x="276" y="93"/>
                      </a:lnTo>
                      <a:lnTo>
                        <a:pt x="279" y="94"/>
                      </a:lnTo>
                      <a:lnTo>
                        <a:pt x="283" y="98"/>
                      </a:lnTo>
                      <a:lnTo>
                        <a:pt x="288" y="101"/>
                      </a:lnTo>
                      <a:lnTo>
                        <a:pt x="290" y="103"/>
                      </a:lnTo>
                      <a:lnTo>
                        <a:pt x="292" y="106"/>
                      </a:lnTo>
                      <a:lnTo>
                        <a:pt x="294" y="108"/>
                      </a:lnTo>
                      <a:lnTo>
                        <a:pt x="294" y="110"/>
                      </a:lnTo>
                      <a:lnTo>
                        <a:pt x="296" y="112"/>
                      </a:lnTo>
                      <a:lnTo>
                        <a:pt x="297" y="113"/>
                      </a:lnTo>
                      <a:lnTo>
                        <a:pt x="299" y="115"/>
                      </a:lnTo>
                      <a:lnTo>
                        <a:pt x="300" y="115"/>
                      </a:lnTo>
                      <a:lnTo>
                        <a:pt x="302" y="116"/>
                      </a:lnTo>
                      <a:lnTo>
                        <a:pt x="304" y="119"/>
                      </a:lnTo>
                      <a:lnTo>
                        <a:pt x="306" y="120"/>
                      </a:lnTo>
                      <a:lnTo>
                        <a:pt x="309" y="121"/>
                      </a:lnTo>
                      <a:lnTo>
                        <a:pt x="309" y="122"/>
                      </a:lnTo>
                      <a:lnTo>
                        <a:pt x="309" y="125"/>
                      </a:lnTo>
                      <a:lnTo>
                        <a:pt x="310" y="126"/>
                      </a:lnTo>
                      <a:lnTo>
                        <a:pt x="311" y="128"/>
                      </a:lnTo>
                      <a:lnTo>
                        <a:pt x="317" y="131"/>
                      </a:lnTo>
                      <a:lnTo>
                        <a:pt x="319" y="133"/>
                      </a:lnTo>
                      <a:lnTo>
                        <a:pt x="318" y="135"/>
                      </a:lnTo>
                      <a:lnTo>
                        <a:pt x="315" y="138"/>
                      </a:lnTo>
                      <a:lnTo>
                        <a:pt x="314" y="140"/>
                      </a:lnTo>
                      <a:lnTo>
                        <a:pt x="319" y="144"/>
                      </a:lnTo>
                      <a:lnTo>
                        <a:pt x="320" y="147"/>
                      </a:lnTo>
                      <a:lnTo>
                        <a:pt x="322" y="150"/>
                      </a:lnTo>
                      <a:lnTo>
                        <a:pt x="323" y="157"/>
                      </a:lnTo>
                      <a:lnTo>
                        <a:pt x="324" y="158"/>
                      </a:lnTo>
                      <a:lnTo>
                        <a:pt x="325" y="159"/>
                      </a:lnTo>
                      <a:lnTo>
                        <a:pt x="325" y="161"/>
                      </a:lnTo>
                      <a:lnTo>
                        <a:pt x="327" y="161"/>
                      </a:lnTo>
                      <a:lnTo>
                        <a:pt x="328" y="161"/>
                      </a:lnTo>
                      <a:lnTo>
                        <a:pt x="329" y="161"/>
                      </a:lnTo>
                      <a:lnTo>
                        <a:pt x="332" y="173"/>
                      </a:lnTo>
                      <a:lnTo>
                        <a:pt x="334" y="176"/>
                      </a:lnTo>
                      <a:lnTo>
                        <a:pt x="337" y="176"/>
                      </a:lnTo>
                      <a:lnTo>
                        <a:pt x="338" y="176"/>
                      </a:lnTo>
                      <a:lnTo>
                        <a:pt x="340" y="176"/>
                      </a:lnTo>
                      <a:lnTo>
                        <a:pt x="343" y="176"/>
                      </a:lnTo>
                      <a:lnTo>
                        <a:pt x="345" y="176"/>
                      </a:lnTo>
                      <a:lnTo>
                        <a:pt x="349" y="176"/>
                      </a:lnTo>
                      <a:lnTo>
                        <a:pt x="355" y="175"/>
                      </a:lnTo>
                      <a:lnTo>
                        <a:pt x="357" y="176"/>
                      </a:lnTo>
                      <a:lnTo>
                        <a:pt x="359" y="176"/>
                      </a:lnTo>
                      <a:lnTo>
                        <a:pt x="360" y="176"/>
                      </a:lnTo>
                      <a:lnTo>
                        <a:pt x="361" y="176"/>
                      </a:lnTo>
                      <a:lnTo>
                        <a:pt x="365" y="179"/>
                      </a:lnTo>
                      <a:lnTo>
                        <a:pt x="369" y="179"/>
                      </a:lnTo>
                      <a:lnTo>
                        <a:pt x="370" y="179"/>
                      </a:lnTo>
                      <a:lnTo>
                        <a:pt x="373" y="180"/>
                      </a:lnTo>
                      <a:lnTo>
                        <a:pt x="375" y="180"/>
                      </a:lnTo>
                      <a:lnTo>
                        <a:pt x="378" y="179"/>
                      </a:lnTo>
                      <a:lnTo>
                        <a:pt x="380" y="180"/>
                      </a:lnTo>
                      <a:lnTo>
                        <a:pt x="384" y="182"/>
                      </a:lnTo>
                      <a:lnTo>
                        <a:pt x="388" y="182"/>
                      </a:lnTo>
                      <a:lnTo>
                        <a:pt x="391" y="184"/>
                      </a:lnTo>
                      <a:lnTo>
                        <a:pt x="393" y="186"/>
                      </a:lnTo>
                      <a:lnTo>
                        <a:pt x="393" y="187"/>
                      </a:lnTo>
                      <a:lnTo>
                        <a:pt x="395" y="189"/>
                      </a:lnTo>
                      <a:lnTo>
                        <a:pt x="396" y="190"/>
                      </a:lnTo>
                      <a:lnTo>
                        <a:pt x="398" y="194"/>
                      </a:lnTo>
                      <a:lnTo>
                        <a:pt x="401" y="195"/>
                      </a:lnTo>
                      <a:lnTo>
                        <a:pt x="402" y="196"/>
                      </a:lnTo>
                      <a:lnTo>
                        <a:pt x="405" y="199"/>
                      </a:lnTo>
                      <a:lnTo>
                        <a:pt x="405" y="201"/>
                      </a:lnTo>
                      <a:lnTo>
                        <a:pt x="403" y="203"/>
                      </a:lnTo>
                      <a:lnTo>
                        <a:pt x="403" y="204"/>
                      </a:lnTo>
                      <a:lnTo>
                        <a:pt x="403" y="207"/>
                      </a:lnTo>
                      <a:lnTo>
                        <a:pt x="405" y="208"/>
                      </a:lnTo>
                      <a:lnTo>
                        <a:pt x="406" y="209"/>
                      </a:lnTo>
                      <a:lnTo>
                        <a:pt x="407" y="210"/>
                      </a:lnTo>
                      <a:lnTo>
                        <a:pt x="409" y="212"/>
                      </a:lnTo>
                      <a:lnTo>
                        <a:pt x="411" y="212"/>
                      </a:lnTo>
                      <a:lnTo>
                        <a:pt x="412" y="212"/>
                      </a:lnTo>
                      <a:lnTo>
                        <a:pt x="415" y="212"/>
                      </a:lnTo>
                      <a:lnTo>
                        <a:pt x="416" y="212"/>
                      </a:lnTo>
                      <a:lnTo>
                        <a:pt x="418" y="214"/>
                      </a:lnTo>
                      <a:lnTo>
                        <a:pt x="416" y="215"/>
                      </a:lnTo>
                      <a:lnTo>
                        <a:pt x="414" y="221"/>
                      </a:lnTo>
                      <a:lnTo>
                        <a:pt x="414" y="222"/>
                      </a:lnTo>
                      <a:lnTo>
                        <a:pt x="414" y="224"/>
                      </a:lnTo>
                      <a:lnTo>
                        <a:pt x="416" y="227"/>
                      </a:lnTo>
                      <a:lnTo>
                        <a:pt x="420" y="231"/>
                      </a:lnTo>
                      <a:lnTo>
                        <a:pt x="421" y="231"/>
                      </a:lnTo>
                      <a:lnTo>
                        <a:pt x="423" y="232"/>
                      </a:lnTo>
                      <a:lnTo>
                        <a:pt x="425" y="232"/>
                      </a:lnTo>
                      <a:lnTo>
                        <a:pt x="426" y="233"/>
                      </a:lnTo>
                      <a:lnTo>
                        <a:pt x="430" y="237"/>
                      </a:lnTo>
                      <a:lnTo>
                        <a:pt x="432" y="237"/>
                      </a:lnTo>
                      <a:lnTo>
                        <a:pt x="430" y="240"/>
                      </a:lnTo>
                      <a:lnTo>
                        <a:pt x="429" y="242"/>
                      </a:lnTo>
                      <a:lnTo>
                        <a:pt x="428" y="246"/>
                      </a:lnTo>
                      <a:lnTo>
                        <a:pt x="426" y="246"/>
                      </a:lnTo>
                      <a:lnTo>
                        <a:pt x="426" y="247"/>
                      </a:lnTo>
                      <a:lnTo>
                        <a:pt x="426" y="251"/>
                      </a:lnTo>
                      <a:lnTo>
                        <a:pt x="425" y="252"/>
                      </a:lnTo>
                      <a:lnTo>
                        <a:pt x="423" y="256"/>
                      </a:lnTo>
                      <a:lnTo>
                        <a:pt x="421" y="260"/>
                      </a:lnTo>
                      <a:lnTo>
                        <a:pt x="419" y="264"/>
                      </a:lnTo>
                      <a:lnTo>
                        <a:pt x="419" y="265"/>
                      </a:lnTo>
                      <a:lnTo>
                        <a:pt x="418" y="269"/>
                      </a:lnTo>
                      <a:lnTo>
                        <a:pt x="416" y="277"/>
                      </a:lnTo>
                      <a:lnTo>
                        <a:pt x="414" y="286"/>
                      </a:lnTo>
                      <a:lnTo>
                        <a:pt x="414" y="287"/>
                      </a:lnTo>
                      <a:lnTo>
                        <a:pt x="414" y="288"/>
                      </a:lnTo>
                      <a:lnTo>
                        <a:pt x="409" y="311"/>
                      </a:lnTo>
                      <a:lnTo>
                        <a:pt x="405" y="329"/>
                      </a:lnTo>
                      <a:lnTo>
                        <a:pt x="405" y="330"/>
                      </a:lnTo>
                      <a:lnTo>
                        <a:pt x="391" y="332"/>
                      </a:lnTo>
                      <a:lnTo>
                        <a:pt x="384" y="333"/>
                      </a:lnTo>
                      <a:lnTo>
                        <a:pt x="378" y="335"/>
                      </a:lnTo>
                      <a:lnTo>
                        <a:pt x="372" y="337"/>
                      </a:lnTo>
                      <a:lnTo>
                        <a:pt x="366" y="338"/>
                      </a:lnTo>
                      <a:lnTo>
                        <a:pt x="361" y="340"/>
                      </a:lnTo>
                      <a:lnTo>
                        <a:pt x="360" y="343"/>
                      </a:lnTo>
                      <a:lnTo>
                        <a:pt x="356" y="348"/>
                      </a:lnTo>
                      <a:lnTo>
                        <a:pt x="355" y="353"/>
                      </a:lnTo>
                      <a:lnTo>
                        <a:pt x="351" y="354"/>
                      </a:lnTo>
                      <a:lnTo>
                        <a:pt x="347" y="354"/>
                      </a:lnTo>
                      <a:lnTo>
                        <a:pt x="343" y="353"/>
                      </a:lnTo>
                      <a:lnTo>
                        <a:pt x="341" y="352"/>
                      </a:lnTo>
                      <a:lnTo>
                        <a:pt x="338" y="354"/>
                      </a:lnTo>
                      <a:lnTo>
                        <a:pt x="332" y="358"/>
                      </a:lnTo>
                      <a:lnTo>
                        <a:pt x="324" y="360"/>
                      </a:lnTo>
                      <a:lnTo>
                        <a:pt x="323" y="365"/>
                      </a:lnTo>
                      <a:lnTo>
                        <a:pt x="323" y="367"/>
                      </a:lnTo>
                      <a:lnTo>
                        <a:pt x="319" y="362"/>
                      </a:lnTo>
                      <a:lnTo>
                        <a:pt x="315" y="360"/>
                      </a:lnTo>
                      <a:lnTo>
                        <a:pt x="310" y="354"/>
                      </a:lnTo>
                      <a:lnTo>
                        <a:pt x="305" y="349"/>
                      </a:lnTo>
                      <a:lnTo>
                        <a:pt x="301" y="343"/>
                      </a:lnTo>
                      <a:lnTo>
                        <a:pt x="299" y="339"/>
                      </a:lnTo>
                      <a:lnTo>
                        <a:pt x="299" y="334"/>
                      </a:lnTo>
                      <a:lnTo>
                        <a:pt x="296" y="332"/>
                      </a:lnTo>
                      <a:lnTo>
                        <a:pt x="292" y="330"/>
                      </a:lnTo>
                      <a:lnTo>
                        <a:pt x="288" y="329"/>
                      </a:lnTo>
                      <a:lnTo>
                        <a:pt x="285" y="324"/>
                      </a:lnTo>
                      <a:lnTo>
                        <a:pt x="283" y="317"/>
                      </a:lnTo>
                      <a:lnTo>
                        <a:pt x="282" y="314"/>
                      </a:lnTo>
                      <a:lnTo>
                        <a:pt x="277" y="307"/>
                      </a:lnTo>
                      <a:lnTo>
                        <a:pt x="272" y="302"/>
                      </a:lnTo>
                      <a:lnTo>
                        <a:pt x="265" y="296"/>
                      </a:lnTo>
                      <a:lnTo>
                        <a:pt x="259" y="289"/>
                      </a:lnTo>
                      <a:lnTo>
                        <a:pt x="253" y="287"/>
                      </a:lnTo>
                      <a:lnTo>
                        <a:pt x="248" y="283"/>
                      </a:lnTo>
                      <a:lnTo>
                        <a:pt x="241" y="278"/>
                      </a:lnTo>
                      <a:lnTo>
                        <a:pt x="236" y="273"/>
                      </a:lnTo>
                      <a:lnTo>
                        <a:pt x="231" y="268"/>
                      </a:lnTo>
                      <a:lnTo>
                        <a:pt x="226" y="264"/>
                      </a:lnTo>
                      <a:lnTo>
                        <a:pt x="222" y="261"/>
                      </a:lnTo>
                      <a:lnTo>
                        <a:pt x="218" y="256"/>
                      </a:lnTo>
                      <a:lnTo>
                        <a:pt x="216" y="252"/>
                      </a:lnTo>
                      <a:lnTo>
                        <a:pt x="212" y="24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pPr algn="ctr"/>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16" name="ZS: KGS">
                  <a:extLst>
                    <a:ext uri="{FF2B5EF4-FFF2-40B4-BE49-F238E27FC236}">
                      <a16:creationId xmlns:a16="http://schemas.microsoft.com/office/drawing/2014/main" id="{F9F68AD1-361D-7245-B936-2027B0DC2BFF}"/>
                    </a:ext>
                  </a:extLst>
                </p:cNvPr>
                <p:cNvSpPr>
                  <a:spLocks/>
                </p:cNvSpPr>
                <p:nvPr/>
              </p:nvSpPr>
              <p:spPr bwMode="auto">
                <a:xfrm>
                  <a:off x="1472545" y="747428"/>
                  <a:ext cx="1590670" cy="1087997"/>
                </a:xfrm>
                <a:custGeom>
                  <a:avLst/>
                  <a:gdLst>
                    <a:gd name="T0" fmla="*/ 3824 w 526"/>
                    <a:gd name="T1" fmla="*/ 1314450 h 372"/>
                    <a:gd name="T2" fmla="*/ 3824 w 526"/>
                    <a:gd name="T3" fmla="*/ 1177290 h 372"/>
                    <a:gd name="T4" fmla="*/ 0 w 526"/>
                    <a:gd name="T5" fmla="*/ 1051560 h 372"/>
                    <a:gd name="T6" fmla="*/ 0 w 526"/>
                    <a:gd name="T7" fmla="*/ 925830 h 372"/>
                    <a:gd name="T8" fmla="*/ 114735 w 526"/>
                    <a:gd name="T9" fmla="*/ 876300 h 372"/>
                    <a:gd name="T10" fmla="*/ 183575 w 526"/>
                    <a:gd name="T11" fmla="*/ 811530 h 372"/>
                    <a:gd name="T12" fmla="*/ 271539 w 526"/>
                    <a:gd name="T13" fmla="*/ 788670 h 372"/>
                    <a:gd name="T14" fmla="*/ 355677 w 526"/>
                    <a:gd name="T15" fmla="*/ 769620 h 372"/>
                    <a:gd name="T16" fmla="*/ 359502 w 526"/>
                    <a:gd name="T17" fmla="*/ 697230 h 372"/>
                    <a:gd name="T18" fmla="*/ 428343 w 526"/>
                    <a:gd name="T19" fmla="*/ 628650 h 372"/>
                    <a:gd name="T20" fmla="*/ 489534 w 526"/>
                    <a:gd name="T21" fmla="*/ 575310 h 372"/>
                    <a:gd name="T22" fmla="*/ 516306 w 526"/>
                    <a:gd name="T23" fmla="*/ 499110 h 372"/>
                    <a:gd name="T24" fmla="*/ 619567 w 526"/>
                    <a:gd name="T25" fmla="*/ 480060 h 372"/>
                    <a:gd name="T26" fmla="*/ 703706 w 526"/>
                    <a:gd name="T27" fmla="*/ 487680 h 372"/>
                    <a:gd name="T28" fmla="*/ 745775 w 526"/>
                    <a:gd name="T29" fmla="*/ 461010 h 372"/>
                    <a:gd name="T30" fmla="*/ 810791 w 526"/>
                    <a:gd name="T31" fmla="*/ 407670 h 372"/>
                    <a:gd name="T32" fmla="*/ 761073 w 526"/>
                    <a:gd name="T33" fmla="*/ 339090 h 372"/>
                    <a:gd name="T34" fmla="*/ 761073 w 526"/>
                    <a:gd name="T35" fmla="*/ 266700 h 372"/>
                    <a:gd name="T36" fmla="*/ 753424 w 526"/>
                    <a:gd name="T37" fmla="*/ 205740 h 372"/>
                    <a:gd name="T38" fmla="*/ 776371 w 526"/>
                    <a:gd name="T39" fmla="*/ 121920 h 372"/>
                    <a:gd name="T40" fmla="*/ 787844 w 526"/>
                    <a:gd name="T41" fmla="*/ 26670 h 372"/>
                    <a:gd name="T42" fmla="*/ 875807 w 526"/>
                    <a:gd name="T43" fmla="*/ 11430 h 372"/>
                    <a:gd name="T44" fmla="*/ 971420 w 526"/>
                    <a:gd name="T45" fmla="*/ 110490 h 372"/>
                    <a:gd name="T46" fmla="*/ 1109101 w 526"/>
                    <a:gd name="T47" fmla="*/ 220980 h 372"/>
                    <a:gd name="T48" fmla="*/ 1181766 w 526"/>
                    <a:gd name="T49" fmla="*/ 316230 h 372"/>
                    <a:gd name="T50" fmla="*/ 1254432 w 526"/>
                    <a:gd name="T51" fmla="*/ 422910 h 372"/>
                    <a:gd name="T52" fmla="*/ 1342395 w 526"/>
                    <a:gd name="T53" fmla="*/ 400050 h 372"/>
                    <a:gd name="T54" fmla="*/ 1411236 w 526"/>
                    <a:gd name="T55" fmla="*/ 377190 h 372"/>
                    <a:gd name="T56" fmla="*/ 1518321 w 526"/>
                    <a:gd name="T57" fmla="*/ 320040 h 372"/>
                    <a:gd name="T58" fmla="*/ 1571864 w 526"/>
                    <a:gd name="T59" fmla="*/ 415290 h 372"/>
                    <a:gd name="T60" fmla="*/ 1633056 w 526"/>
                    <a:gd name="T61" fmla="*/ 521970 h 372"/>
                    <a:gd name="T62" fmla="*/ 1728668 w 526"/>
                    <a:gd name="T63" fmla="*/ 605790 h 372"/>
                    <a:gd name="T64" fmla="*/ 1835754 w 526"/>
                    <a:gd name="T65" fmla="*/ 674370 h 372"/>
                    <a:gd name="T66" fmla="*/ 1847227 w 526"/>
                    <a:gd name="T67" fmla="*/ 727710 h 372"/>
                    <a:gd name="T68" fmla="*/ 1851052 w 526"/>
                    <a:gd name="T69" fmla="*/ 781050 h 372"/>
                    <a:gd name="T70" fmla="*/ 1847227 w 526"/>
                    <a:gd name="T71" fmla="*/ 803910 h 372"/>
                    <a:gd name="T72" fmla="*/ 1896945 w 526"/>
                    <a:gd name="T73" fmla="*/ 838200 h 372"/>
                    <a:gd name="T74" fmla="*/ 1916068 w 526"/>
                    <a:gd name="T75" fmla="*/ 937260 h 372"/>
                    <a:gd name="T76" fmla="*/ 1885472 w 526"/>
                    <a:gd name="T77" fmla="*/ 1036320 h 372"/>
                    <a:gd name="T78" fmla="*/ 1889296 w 526"/>
                    <a:gd name="T79" fmla="*/ 1066800 h 372"/>
                    <a:gd name="T80" fmla="*/ 1904594 w 526"/>
                    <a:gd name="T81" fmla="*/ 1097280 h 372"/>
                    <a:gd name="T82" fmla="*/ 1931366 w 526"/>
                    <a:gd name="T83" fmla="*/ 1146810 h 372"/>
                    <a:gd name="T84" fmla="*/ 2004031 w 526"/>
                    <a:gd name="T85" fmla="*/ 1219200 h 372"/>
                    <a:gd name="T86" fmla="*/ 2011680 w 526"/>
                    <a:gd name="T87" fmla="*/ 1276350 h 372"/>
                    <a:gd name="T88" fmla="*/ 1816631 w 526"/>
                    <a:gd name="T89" fmla="*/ 1291590 h 372"/>
                    <a:gd name="T90" fmla="*/ 1590986 w 526"/>
                    <a:gd name="T91" fmla="*/ 1306830 h 372"/>
                    <a:gd name="T92" fmla="*/ 1357693 w 526"/>
                    <a:gd name="T93" fmla="*/ 1360170 h 372"/>
                    <a:gd name="T94" fmla="*/ 1093803 w 526"/>
                    <a:gd name="T95" fmla="*/ 1398270 h 372"/>
                    <a:gd name="T96" fmla="*/ 860510 w 526"/>
                    <a:gd name="T97" fmla="*/ 1417320 h 372"/>
                    <a:gd name="T98" fmla="*/ 722828 w 526"/>
                    <a:gd name="T99" fmla="*/ 1352550 h 372"/>
                    <a:gd name="T100" fmla="*/ 577497 w 526"/>
                    <a:gd name="T101" fmla="*/ 1371600 h 372"/>
                    <a:gd name="T102" fmla="*/ 386273 w 526"/>
                    <a:gd name="T103" fmla="*/ 1413510 h 372"/>
                    <a:gd name="T104" fmla="*/ 290661 w 526"/>
                    <a:gd name="T105" fmla="*/ 1352550 h 372"/>
                    <a:gd name="T106" fmla="*/ 198873 w 526"/>
                    <a:gd name="T107" fmla="*/ 1394460 h 372"/>
                    <a:gd name="T108" fmla="*/ 22947 w 526"/>
                    <a:gd name="T109" fmla="*/ 1398270 h 3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6" h="372">
                      <a:moveTo>
                        <a:pt x="2" y="369"/>
                      </a:moveTo>
                      <a:lnTo>
                        <a:pt x="2" y="367"/>
                      </a:lnTo>
                      <a:lnTo>
                        <a:pt x="1" y="362"/>
                      </a:lnTo>
                      <a:lnTo>
                        <a:pt x="2" y="355"/>
                      </a:lnTo>
                      <a:lnTo>
                        <a:pt x="2" y="350"/>
                      </a:lnTo>
                      <a:lnTo>
                        <a:pt x="1" y="345"/>
                      </a:lnTo>
                      <a:lnTo>
                        <a:pt x="1" y="339"/>
                      </a:lnTo>
                      <a:lnTo>
                        <a:pt x="1" y="334"/>
                      </a:lnTo>
                      <a:lnTo>
                        <a:pt x="1" y="327"/>
                      </a:lnTo>
                      <a:lnTo>
                        <a:pt x="1" y="321"/>
                      </a:lnTo>
                      <a:lnTo>
                        <a:pt x="1" y="316"/>
                      </a:lnTo>
                      <a:lnTo>
                        <a:pt x="1" y="309"/>
                      </a:lnTo>
                      <a:lnTo>
                        <a:pt x="1" y="304"/>
                      </a:lnTo>
                      <a:lnTo>
                        <a:pt x="1" y="299"/>
                      </a:lnTo>
                      <a:lnTo>
                        <a:pt x="1" y="294"/>
                      </a:lnTo>
                      <a:lnTo>
                        <a:pt x="1" y="288"/>
                      </a:lnTo>
                      <a:lnTo>
                        <a:pt x="0" y="283"/>
                      </a:lnTo>
                      <a:lnTo>
                        <a:pt x="0" y="276"/>
                      </a:lnTo>
                      <a:lnTo>
                        <a:pt x="0" y="270"/>
                      </a:lnTo>
                      <a:lnTo>
                        <a:pt x="0" y="265"/>
                      </a:lnTo>
                      <a:lnTo>
                        <a:pt x="0" y="258"/>
                      </a:lnTo>
                      <a:lnTo>
                        <a:pt x="0" y="253"/>
                      </a:lnTo>
                      <a:lnTo>
                        <a:pt x="0" y="248"/>
                      </a:lnTo>
                      <a:lnTo>
                        <a:pt x="0" y="243"/>
                      </a:lnTo>
                      <a:lnTo>
                        <a:pt x="5" y="238"/>
                      </a:lnTo>
                      <a:lnTo>
                        <a:pt x="5" y="236"/>
                      </a:lnTo>
                      <a:lnTo>
                        <a:pt x="10" y="232"/>
                      </a:lnTo>
                      <a:lnTo>
                        <a:pt x="18" y="233"/>
                      </a:lnTo>
                      <a:lnTo>
                        <a:pt x="25" y="233"/>
                      </a:lnTo>
                      <a:lnTo>
                        <a:pt x="30" y="230"/>
                      </a:lnTo>
                      <a:lnTo>
                        <a:pt x="36" y="228"/>
                      </a:lnTo>
                      <a:lnTo>
                        <a:pt x="38" y="225"/>
                      </a:lnTo>
                      <a:lnTo>
                        <a:pt x="42" y="221"/>
                      </a:lnTo>
                      <a:lnTo>
                        <a:pt x="43" y="218"/>
                      </a:lnTo>
                      <a:lnTo>
                        <a:pt x="46" y="214"/>
                      </a:lnTo>
                      <a:lnTo>
                        <a:pt x="48" y="213"/>
                      </a:lnTo>
                      <a:lnTo>
                        <a:pt x="51" y="213"/>
                      </a:lnTo>
                      <a:lnTo>
                        <a:pt x="56" y="213"/>
                      </a:lnTo>
                      <a:lnTo>
                        <a:pt x="62" y="209"/>
                      </a:lnTo>
                      <a:lnTo>
                        <a:pt x="67" y="211"/>
                      </a:lnTo>
                      <a:lnTo>
                        <a:pt x="71" y="211"/>
                      </a:lnTo>
                      <a:lnTo>
                        <a:pt x="71" y="207"/>
                      </a:lnTo>
                      <a:lnTo>
                        <a:pt x="74" y="204"/>
                      </a:lnTo>
                      <a:lnTo>
                        <a:pt x="79" y="206"/>
                      </a:lnTo>
                      <a:lnTo>
                        <a:pt x="82" y="202"/>
                      </a:lnTo>
                      <a:lnTo>
                        <a:pt x="83" y="202"/>
                      </a:lnTo>
                      <a:lnTo>
                        <a:pt x="88" y="201"/>
                      </a:lnTo>
                      <a:lnTo>
                        <a:pt x="93" y="202"/>
                      </a:lnTo>
                      <a:lnTo>
                        <a:pt x="94" y="201"/>
                      </a:lnTo>
                      <a:lnTo>
                        <a:pt x="96" y="197"/>
                      </a:lnTo>
                      <a:lnTo>
                        <a:pt x="97" y="193"/>
                      </a:lnTo>
                      <a:lnTo>
                        <a:pt x="96" y="191"/>
                      </a:lnTo>
                      <a:lnTo>
                        <a:pt x="94" y="187"/>
                      </a:lnTo>
                      <a:lnTo>
                        <a:pt x="94" y="183"/>
                      </a:lnTo>
                      <a:lnTo>
                        <a:pt x="94" y="179"/>
                      </a:lnTo>
                      <a:lnTo>
                        <a:pt x="98" y="174"/>
                      </a:lnTo>
                      <a:lnTo>
                        <a:pt x="102" y="170"/>
                      </a:lnTo>
                      <a:lnTo>
                        <a:pt x="107" y="168"/>
                      </a:lnTo>
                      <a:lnTo>
                        <a:pt x="107" y="165"/>
                      </a:lnTo>
                      <a:lnTo>
                        <a:pt x="112" y="165"/>
                      </a:lnTo>
                      <a:lnTo>
                        <a:pt x="115" y="165"/>
                      </a:lnTo>
                      <a:lnTo>
                        <a:pt x="120" y="164"/>
                      </a:lnTo>
                      <a:lnTo>
                        <a:pt x="124" y="162"/>
                      </a:lnTo>
                      <a:lnTo>
                        <a:pt x="128" y="159"/>
                      </a:lnTo>
                      <a:lnTo>
                        <a:pt x="128" y="156"/>
                      </a:lnTo>
                      <a:lnTo>
                        <a:pt x="128" y="151"/>
                      </a:lnTo>
                      <a:lnTo>
                        <a:pt x="129" y="146"/>
                      </a:lnTo>
                      <a:lnTo>
                        <a:pt x="130" y="145"/>
                      </a:lnTo>
                      <a:lnTo>
                        <a:pt x="130" y="140"/>
                      </a:lnTo>
                      <a:lnTo>
                        <a:pt x="131" y="136"/>
                      </a:lnTo>
                      <a:lnTo>
                        <a:pt x="133" y="134"/>
                      </a:lnTo>
                      <a:lnTo>
                        <a:pt x="135" y="131"/>
                      </a:lnTo>
                      <a:lnTo>
                        <a:pt x="140" y="127"/>
                      </a:lnTo>
                      <a:lnTo>
                        <a:pt x="145" y="125"/>
                      </a:lnTo>
                      <a:lnTo>
                        <a:pt x="149" y="122"/>
                      </a:lnTo>
                      <a:lnTo>
                        <a:pt x="153" y="122"/>
                      </a:lnTo>
                      <a:lnTo>
                        <a:pt x="157" y="125"/>
                      </a:lnTo>
                      <a:lnTo>
                        <a:pt x="162" y="126"/>
                      </a:lnTo>
                      <a:lnTo>
                        <a:pt x="165" y="126"/>
                      </a:lnTo>
                      <a:lnTo>
                        <a:pt x="168" y="127"/>
                      </a:lnTo>
                      <a:lnTo>
                        <a:pt x="174" y="128"/>
                      </a:lnTo>
                      <a:lnTo>
                        <a:pt x="179" y="131"/>
                      </a:lnTo>
                      <a:lnTo>
                        <a:pt x="181" y="131"/>
                      </a:lnTo>
                      <a:lnTo>
                        <a:pt x="184" y="128"/>
                      </a:lnTo>
                      <a:lnTo>
                        <a:pt x="184" y="126"/>
                      </a:lnTo>
                      <a:lnTo>
                        <a:pt x="181" y="123"/>
                      </a:lnTo>
                      <a:lnTo>
                        <a:pt x="184" y="121"/>
                      </a:lnTo>
                      <a:lnTo>
                        <a:pt x="186" y="121"/>
                      </a:lnTo>
                      <a:lnTo>
                        <a:pt x="190" y="121"/>
                      </a:lnTo>
                      <a:lnTo>
                        <a:pt x="195" y="121"/>
                      </a:lnTo>
                      <a:lnTo>
                        <a:pt x="202" y="117"/>
                      </a:lnTo>
                      <a:lnTo>
                        <a:pt x="206" y="117"/>
                      </a:lnTo>
                      <a:lnTo>
                        <a:pt x="209" y="118"/>
                      </a:lnTo>
                      <a:lnTo>
                        <a:pt x="212" y="116"/>
                      </a:lnTo>
                      <a:lnTo>
                        <a:pt x="214" y="111"/>
                      </a:lnTo>
                      <a:lnTo>
                        <a:pt x="212" y="107"/>
                      </a:lnTo>
                      <a:lnTo>
                        <a:pt x="209" y="104"/>
                      </a:lnTo>
                      <a:lnTo>
                        <a:pt x="206" y="100"/>
                      </a:lnTo>
                      <a:lnTo>
                        <a:pt x="206" y="95"/>
                      </a:lnTo>
                      <a:lnTo>
                        <a:pt x="204" y="93"/>
                      </a:lnTo>
                      <a:lnTo>
                        <a:pt x="203" y="90"/>
                      </a:lnTo>
                      <a:lnTo>
                        <a:pt x="199" y="89"/>
                      </a:lnTo>
                      <a:lnTo>
                        <a:pt x="195" y="85"/>
                      </a:lnTo>
                      <a:lnTo>
                        <a:pt x="194" y="84"/>
                      </a:lnTo>
                      <a:lnTo>
                        <a:pt x="194" y="80"/>
                      </a:lnTo>
                      <a:lnTo>
                        <a:pt x="198" y="77"/>
                      </a:lnTo>
                      <a:lnTo>
                        <a:pt x="199" y="75"/>
                      </a:lnTo>
                      <a:lnTo>
                        <a:pt x="199" y="70"/>
                      </a:lnTo>
                      <a:lnTo>
                        <a:pt x="202" y="68"/>
                      </a:lnTo>
                      <a:lnTo>
                        <a:pt x="206" y="63"/>
                      </a:lnTo>
                      <a:lnTo>
                        <a:pt x="204" y="60"/>
                      </a:lnTo>
                      <a:lnTo>
                        <a:pt x="204" y="56"/>
                      </a:lnTo>
                      <a:lnTo>
                        <a:pt x="199" y="54"/>
                      </a:lnTo>
                      <a:lnTo>
                        <a:pt x="197" y="54"/>
                      </a:lnTo>
                      <a:lnTo>
                        <a:pt x="195" y="49"/>
                      </a:lnTo>
                      <a:lnTo>
                        <a:pt x="199" y="46"/>
                      </a:lnTo>
                      <a:lnTo>
                        <a:pt x="200" y="43"/>
                      </a:lnTo>
                      <a:lnTo>
                        <a:pt x="202" y="39"/>
                      </a:lnTo>
                      <a:lnTo>
                        <a:pt x="203" y="34"/>
                      </a:lnTo>
                      <a:lnTo>
                        <a:pt x="203" y="32"/>
                      </a:lnTo>
                      <a:lnTo>
                        <a:pt x="203" y="25"/>
                      </a:lnTo>
                      <a:lnTo>
                        <a:pt x="202" y="20"/>
                      </a:lnTo>
                      <a:lnTo>
                        <a:pt x="202" y="16"/>
                      </a:lnTo>
                      <a:lnTo>
                        <a:pt x="202" y="14"/>
                      </a:lnTo>
                      <a:lnTo>
                        <a:pt x="203" y="9"/>
                      </a:lnTo>
                      <a:lnTo>
                        <a:pt x="206" y="7"/>
                      </a:lnTo>
                      <a:lnTo>
                        <a:pt x="209" y="6"/>
                      </a:lnTo>
                      <a:lnTo>
                        <a:pt x="214" y="3"/>
                      </a:lnTo>
                      <a:lnTo>
                        <a:pt x="216" y="2"/>
                      </a:lnTo>
                      <a:lnTo>
                        <a:pt x="220" y="1"/>
                      </a:lnTo>
                      <a:lnTo>
                        <a:pt x="225" y="0"/>
                      </a:lnTo>
                      <a:lnTo>
                        <a:pt x="229" y="3"/>
                      </a:lnTo>
                      <a:lnTo>
                        <a:pt x="231" y="7"/>
                      </a:lnTo>
                      <a:lnTo>
                        <a:pt x="235" y="12"/>
                      </a:lnTo>
                      <a:lnTo>
                        <a:pt x="239" y="15"/>
                      </a:lnTo>
                      <a:lnTo>
                        <a:pt x="244" y="19"/>
                      </a:lnTo>
                      <a:lnTo>
                        <a:pt x="249" y="24"/>
                      </a:lnTo>
                      <a:lnTo>
                        <a:pt x="254" y="29"/>
                      </a:lnTo>
                      <a:lnTo>
                        <a:pt x="261" y="34"/>
                      </a:lnTo>
                      <a:lnTo>
                        <a:pt x="266" y="38"/>
                      </a:lnTo>
                      <a:lnTo>
                        <a:pt x="272" y="40"/>
                      </a:lnTo>
                      <a:lnTo>
                        <a:pt x="278" y="47"/>
                      </a:lnTo>
                      <a:lnTo>
                        <a:pt x="285" y="53"/>
                      </a:lnTo>
                      <a:lnTo>
                        <a:pt x="290" y="58"/>
                      </a:lnTo>
                      <a:lnTo>
                        <a:pt x="295" y="65"/>
                      </a:lnTo>
                      <a:lnTo>
                        <a:pt x="296" y="68"/>
                      </a:lnTo>
                      <a:lnTo>
                        <a:pt x="298" y="75"/>
                      </a:lnTo>
                      <a:lnTo>
                        <a:pt x="301" y="80"/>
                      </a:lnTo>
                      <a:lnTo>
                        <a:pt x="305" y="81"/>
                      </a:lnTo>
                      <a:lnTo>
                        <a:pt x="309" y="83"/>
                      </a:lnTo>
                      <a:lnTo>
                        <a:pt x="312" y="85"/>
                      </a:lnTo>
                      <a:lnTo>
                        <a:pt x="312" y="90"/>
                      </a:lnTo>
                      <a:lnTo>
                        <a:pt x="314" y="94"/>
                      </a:lnTo>
                      <a:lnTo>
                        <a:pt x="318" y="100"/>
                      </a:lnTo>
                      <a:lnTo>
                        <a:pt x="323" y="105"/>
                      </a:lnTo>
                      <a:lnTo>
                        <a:pt x="328" y="111"/>
                      </a:lnTo>
                      <a:lnTo>
                        <a:pt x="332" y="113"/>
                      </a:lnTo>
                      <a:lnTo>
                        <a:pt x="336" y="118"/>
                      </a:lnTo>
                      <a:lnTo>
                        <a:pt x="336" y="116"/>
                      </a:lnTo>
                      <a:lnTo>
                        <a:pt x="337" y="111"/>
                      </a:lnTo>
                      <a:lnTo>
                        <a:pt x="345" y="109"/>
                      </a:lnTo>
                      <a:lnTo>
                        <a:pt x="351" y="105"/>
                      </a:lnTo>
                      <a:lnTo>
                        <a:pt x="354" y="103"/>
                      </a:lnTo>
                      <a:lnTo>
                        <a:pt x="356" y="104"/>
                      </a:lnTo>
                      <a:lnTo>
                        <a:pt x="360" y="105"/>
                      </a:lnTo>
                      <a:lnTo>
                        <a:pt x="364" y="105"/>
                      </a:lnTo>
                      <a:lnTo>
                        <a:pt x="368" y="104"/>
                      </a:lnTo>
                      <a:lnTo>
                        <a:pt x="369" y="99"/>
                      </a:lnTo>
                      <a:lnTo>
                        <a:pt x="373" y="94"/>
                      </a:lnTo>
                      <a:lnTo>
                        <a:pt x="374" y="91"/>
                      </a:lnTo>
                      <a:lnTo>
                        <a:pt x="379" y="89"/>
                      </a:lnTo>
                      <a:lnTo>
                        <a:pt x="385" y="88"/>
                      </a:lnTo>
                      <a:lnTo>
                        <a:pt x="391" y="86"/>
                      </a:lnTo>
                      <a:lnTo>
                        <a:pt x="397" y="84"/>
                      </a:lnTo>
                      <a:lnTo>
                        <a:pt x="404" y="83"/>
                      </a:lnTo>
                      <a:lnTo>
                        <a:pt x="418" y="81"/>
                      </a:lnTo>
                      <a:lnTo>
                        <a:pt x="415" y="90"/>
                      </a:lnTo>
                      <a:lnTo>
                        <a:pt x="414" y="94"/>
                      </a:lnTo>
                      <a:lnTo>
                        <a:pt x="413" y="103"/>
                      </a:lnTo>
                      <a:lnTo>
                        <a:pt x="411" y="109"/>
                      </a:lnTo>
                      <a:lnTo>
                        <a:pt x="410" y="113"/>
                      </a:lnTo>
                      <a:lnTo>
                        <a:pt x="409" y="122"/>
                      </a:lnTo>
                      <a:lnTo>
                        <a:pt x="424" y="136"/>
                      </a:lnTo>
                      <a:lnTo>
                        <a:pt x="427" y="137"/>
                      </a:lnTo>
                      <a:lnTo>
                        <a:pt x="428" y="137"/>
                      </a:lnTo>
                      <a:lnTo>
                        <a:pt x="428" y="139"/>
                      </a:lnTo>
                      <a:lnTo>
                        <a:pt x="433" y="142"/>
                      </a:lnTo>
                      <a:lnTo>
                        <a:pt x="437" y="146"/>
                      </a:lnTo>
                      <a:lnTo>
                        <a:pt x="446" y="154"/>
                      </a:lnTo>
                      <a:lnTo>
                        <a:pt x="452" y="159"/>
                      </a:lnTo>
                      <a:lnTo>
                        <a:pt x="457" y="163"/>
                      </a:lnTo>
                      <a:lnTo>
                        <a:pt x="474" y="177"/>
                      </a:lnTo>
                      <a:lnTo>
                        <a:pt x="477" y="177"/>
                      </a:lnTo>
                      <a:lnTo>
                        <a:pt x="479" y="177"/>
                      </a:lnTo>
                      <a:lnTo>
                        <a:pt x="480" y="177"/>
                      </a:lnTo>
                      <a:lnTo>
                        <a:pt x="482" y="177"/>
                      </a:lnTo>
                      <a:lnTo>
                        <a:pt x="483" y="177"/>
                      </a:lnTo>
                      <a:lnTo>
                        <a:pt x="485" y="178"/>
                      </a:lnTo>
                      <a:lnTo>
                        <a:pt x="485" y="181"/>
                      </a:lnTo>
                      <a:lnTo>
                        <a:pt x="484" y="185"/>
                      </a:lnTo>
                      <a:lnTo>
                        <a:pt x="483" y="191"/>
                      </a:lnTo>
                      <a:lnTo>
                        <a:pt x="483" y="195"/>
                      </a:lnTo>
                      <a:lnTo>
                        <a:pt x="484" y="197"/>
                      </a:lnTo>
                      <a:lnTo>
                        <a:pt x="484" y="201"/>
                      </a:lnTo>
                      <a:lnTo>
                        <a:pt x="484" y="205"/>
                      </a:lnTo>
                      <a:lnTo>
                        <a:pt x="482" y="207"/>
                      </a:lnTo>
                      <a:lnTo>
                        <a:pt x="482" y="211"/>
                      </a:lnTo>
                      <a:lnTo>
                        <a:pt x="483" y="211"/>
                      </a:lnTo>
                      <a:lnTo>
                        <a:pt x="485" y="211"/>
                      </a:lnTo>
                      <a:lnTo>
                        <a:pt x="485" y="213"/>
                      </a:lnTo>
                      <a:lnTo>
                        <a:pt x="488" y="213"/>
                      </a:lnTo>
                      <a:lnTo>
                        <a:pt x="489" y="213"/>
                      </a:lnTo>
                      <a:lnTo>
                        <a:pt x="493" y="215"/>
                      </a:lnTo>
                      <a:lnTo>
                        <a:pt x="496" y="220"/>
                      </a:lnTo>
                      <a:lnTo>
                        <a:pt x="498" y="233"/>
                      </a:lnTo>
                      <a:lnTo>
                        <a:pt x="498" y="234"/>
                      </a:lnTo>
                      <a:lnTo>
                        <a:pt x="498" y="236"/>
                      </a:lnTo>
                      <a:lnTo>
                        <a:pt x="501" y="242"/>
                      </a:lnTo>
                      <a:lnTo>
                        <a:pt x="501" y="246"/>
                      </a:lnTo>
                      <a:lnTo>
                        <a:pt x="500" y="250"/>
                      </a:lnTo>
                      <a:lnTo>
                        <a:pt x="500" y="253"/>
                      </a:lnTo>
                      <a:lnTo>
                        <a:pt x="498" y="256"/>
                      </a:lnTo>
                      <a:lnTo>
                        <a:pt x="497" y="258"/>
                      </a:lnTo>
                      <a:lnTo>
                        <a:pt x="494" y="266"/>
                      </a:lnTo>
                      <a:lnTo>
                        <a:pt x="493" y="272"/>
                      </a:lnTo>
                      <a:lnTo>
                        <a:pt x="493" y="276"/>
                      </a:lnTo>
                      <a:lnTo>
                        <a:pt x="493" y="279"/>
                      </a:lnTo>
                      <a:lnTo>
                        <a:pt x="494" y="280"/>
                      </a:lnTo>
                      <a:lnTo>
                        <a:pt x="496" y="281"/>
                      </a:lnTo>
                      <a:lnTo>
                        <a:pt x="496" y="283"/>
                      </a:lnTo>
                      <a:lnTo>
                        <a:pt x="496" y="284"/>
                      </a:lnTo>
                      <a:lnTo>
                        <a:pt x="497" y="285"/>
                      </a:lnTo>
                      <a:lnTo>
                        <a:pt x="498" y="288"/>
                      </a:lnTo>
                      <a:lnTo>
                        <a:pt x="501" y="289"/>
                      </a:lnTo>
                      <a:lnTo>
                        <a:pt x="502" y="294"/>
                      </a:lnTo>
                      <a:lnTo>
                        <a:pt x="503" y="297"/>
                      </a:lnTo>
                      <a:lnTo>
                        <a:pt x="505" y="299"/>
                      </a:lnTo>
                      <a:lnTo>
                        <a:pt x="505" y="301"/>
                      </a:lnTo>
                      <a:lnTo>
                        <a:pt x="509" y="306"/>
                      </a:lnTo>
                      <a:lnTo>
                        <a:pt x="511" y="308"/>
                      </a:lnTo>
                      <a:lnTo>
                        <a:pt x="514" y="309"/>
                      </a:lnTo>
                      <a:lnTo>
                        <a:pt x="521" y="315"/>
                      </a:lnTo>
                      <a:lnTo>
                        <a:pt x="523" y="316"/>
                      </a:lnTo>
                      <a:lnTo>
                        <a:pt x="524" y="320"/>
                      </a:lnTo>
                      <a:lnTo>
                        <a:pt x="524" y="322"/>
                      </a:lnTo>
                      <a:lnTo>
                        <a:pt x="525" y="325"/>
                      </a:lnTo>
                      <a:lnTo>
                        <a:pt x="525" y="327"/>
                      </a:lnTo>
                      <a:lnTo>
                        <a:pt x="525" y="329"/>
                      </a:lnTo>
                      <a:lnTo>
                        <a:pt x="526" y="335"/>
                      </a:lnTo>
                      <a:lnTo>
                        <a:pt x="514" y="335"/>
                      </a:lnTo>
                      <a:lnTo>
                        <a:pt x="502" y="336"/>
                      </a:lnTo>
                      <a:lnTo>
                        <a:pt x="496" y="338"/>
                      </a:lnTo>
                      <a:lnTo>
                        <a:pt x="485" y="338"/>
                      </a:lnTo>
                      <a:lnTo>
                        <a:pt x="475" y="339"/>
                      </a:lnTo>
                      <a:lnTo>
                        <a:pt x="465" y="340"/>
                      </a:lnTo>
                      <a:lnTo>
                        <a:pt x="455" y="340"/>
                      </a:lnTo>
                      <a:lnTo>
                        <a:pt x="448" y="340"/>
                      </a:lnTo>
                      <a:lnTo>
                        <a:pt x="434" y="341"/>
                      </a:lnTo>
                      <a:lnTo>
                        <a:pt x="425" y="343"/>
                      </a:lnTo>
                      <a:lnTo>
                        <a:pt x="416" y="343"/>
                      </a:lnTo>
                      <a:lnTo>
                        <a:pt x="410" y="344"/>
                      </a:lnTo>
                      <a:lnTo>
                        <a:pt x="400" y="346"/>
                      </a:lnTo>
                      <a:lnTo>
                        <a:pt x="383" y="350"/>
                      </a:lnTo>
                      <a:lnTo>
                        <a:pt x="374" y="352"/>
                      </a:lnTo>
                      <a:lnTo>
                        <a:pt x="367" y="354"/>
                      </a:lnTo>
                      <a:lnTo>
                        <a:pt x="355" y="357"/>
                      </a:lnTo>
                      <a:lnTo>
                        <a:pt x="342" y="362"/>
                      </a:lnTo>
                      <a:lnTo>
                        <a:pt x="335" y="366"/>
                      </a:lnTo>
                      <a:lnTo>
                        <a:pt x="324" y="366"/>
                      </a:lnTo>
                      <a:lnTo>
                        <a:pt x="312" y="368"/>
                      </a:lnTo>
                      <a:lnTo>
                        <a:pt x="304" y="368"/>
                      </a:lnTo>
                      <a:lnTo>
                        <a:pt x="286" y="367"/>
                      </a:lnTo>
                      <a:lnTo>
                        <a:pt x="277" y="368"/>
                      </a:lnTo>
                      <a:lnTo>
                        <a:pt x="267" y="368"/>
                      </a:lnTo>
                      <a:lnTo>
                        <a:pt x="259" y="368"/>
                      </a:lnTo>
                      <a:lnTo>
                        <a:pt x="248" y="369"/>
                      </a:lnTo>
                      <a:lnTo>
                        <a:pt x="239" y="371"/>
                      </a:lnTo>
                      <a:lnTo>
                        <a:pt x="225" y="372"/>
                      </a:lnTo>
                      <a:lnTo>
                        <a:pt x="216" y="372"/>
                      </a:lnTo>
                      <a:lnTo>
                        <a:pt x="209" y="371"/>
                      </a:lnTo>
                      <a:lnTo>
                        <a:pt x="206" y="369"/>
                      </a:lnTo>
                      <a:lnTo>
                        <a:pt x="200" y="364"/>
                      </a:lnTo>
                      <a:lnTo>
                        <a:pt x="197" y="362"/>
                      </a:lnTo>
                      <a:lnTo>
                        <a:pt x="189" y="355"/>
                      </a:lnTo>
                      <a:lnTo>
                        <a:pt x="180" y="355"/>
                      </a:lnTo>
                      <a:lnTo>
                        <a:pt x="174" y="355"/>
                      </a:lnTo>
                      <a:lnTo>
                        <a:pt x="166" y="355"/>
                      </a:lnTo>
                      <a:lnTo>
                        <a:pt x="158" y="357"/>
                      </a:lnTo>
                      <a:lnTo>
                        <a:pt x="154" y="357"/>
                      </a:lnTo>
                      <a:lnTo>
                        <a:pt x="151" y="360"/>
                      </a:lnTo>
                      <a:lnTo>
                        <a:pt x="145" y="366"/>
                      </a:lnTo>
                      <a:lnTo>
                        <a:pt x="142" y="368"/>
                      </a:lnTo>
                      <a:lnTo>
                        <a:pt x="128" y="368"/>
                      </a:lnTo>
                      <a:lnTo>
                        <a:pt x="116" y="371"/>
                      </a:lnTo>
                      <a:lnTo>
                        <a:pt x="110" y="371"/>
                      </a:lnTo>
                      <a:lnTo>
                        <a:pt x="101" y="371"/>
                      </a:lnTo>
                      <a:lnTo>
                        <a:pt x="96" y="369"/>
                      </a:lnTo>
                      <a:lnTo>
                        <a:pt x="92" y="366"/>
                      </a:lnTo>
                      <a:lnTo>
                        <a:pt x="87" y="364"/>
                      </a:lnTo>
                      <a:lnTo>
                        <a:pt x="84" y="360"/>
                      </a:lnTo>
                      <a:lnTo>
                        <a:pt x="79" y="360"/>
                      </a:lnTo>
                      <a:lnTo>
                        <a:pt x="76" y="355"/>
                      </a:lnTo>
                      <a:lnTo>
                        <a:pt x="71" y="357"/>
                      </a:lnTo>
                      <a:lnTo>
                        <a:pt x="62" y="355"/>
                      </a:lnTo>
                      <a:lnTo>
                        <a:pt x="59" y="355"/>
                      </a:lnTo>
                      <a:lnTo>
                        <a:pt x="57" y="359"/>
                      </a:lnTo>
                      <a:lnTo>
                        <a:pt x="56" y="363"/>
                      </a:lnTo>
                      <a:lnTo>
                        <a:pt x="52" y="366"/>
                      </a:lnTo>
                      <a:lnTo>
                        <a:pt x="48" y="366"/>
                      </a:lnTo>
                      <a:lnTo>
                        <a:pt x="36" y="363"/>
                      </a:lnTo>
                      <a:lnTo>
                        <a:pt x="28" y="364"/>
                      </a:lnTo>
                      <a:lnTo>
                        <a:pt x="20" y="366"/>
                      </a:lnTo>
                      <a:lnTo>
                        <a:pt x="14" y="367"/>
                      </a:lnTo>
                      <a:lnTo>
                        <a:pt x="6" y="367"/>
                      </a:lnTo>
                      <a:lnTo>
                        <a:pt x="2" y="36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17" name="ZS: 2KP">
                  <a:extLst>
                    <a:ext uri="{FF2B5EF4-FFF2-40B4-BE49-F238E27FC236}">
                      <a16:creationId xmlns:a16="http://schemas.microsoft.com/office/drawing/2014/main" id="{51451D2E-44A0-3E4F-AA02-18C2AF10696E}"/>
                    </a:ext>
                  </a:extLst>
                </p:cNvPr>
                <p:cNvSpPr>
                  <a:spLocks/>
                </p:cNvSpPr>
                <p:nvPr/>
              </p:nvSpPr>
              <p:spPr bwMode="auto">
                <a:xfrm>
                  <a:off x="613196" y="954238"/>
                  <a:ext cx="890499" cy="1425495"/>
                </a:xfrm>
                <a:custGeom>
                  <a:avLst/>
                  <a:gdLst>
                    <a:gd name="T0" fmla="*/ 431425 w 298"/>
                    <a:gd name="T1" fmla="*/ 1748790 h 486"/>
                    <a:gd name="T2" fmla="*/ 333030 w 298"/>
                    <a:gd name="T3" fmla="*/ 1851660 h 486"/>
                    <a:gd name="T4" fmla="*/ 155162 w 298"/>
                    <a:gd name="T5" fmla="*/ 1824990 h 486"/>
                    <a:gd name="T6" fmla="*/ 0 w 298"/>
                    <a:gd name="T7" fmla="*/ 1790700 h 486"/>
                    <a:gd name="T8" fmla="*/ 56766 w 298"/>
                    <a:gd name="T9" fmla="*/ 1729740 h 486"/>
                    <a:gd name="T10" fmla="*/ 158946 w 298"/>
                    <a:gd name="T11" fmla="*/ 1710690 h 486"/>
                    <a:gd name="T12" fmla="*/ 238419 w 298"/>
                    <a:gd name="T13" fmla="*/ 1642110 h 486"/>
                    <a:gd name="T14" fmla="*/ 200575 w 298"/>
                    <a:gd name="T15" fmla="*/ 1508760 h 486"/>
                    <a:gd name="T16" fmla="*/ 257341 w 298"/>
                    <a:gd name="T17" fmla="*/ 1310640 h 486"/>
                    <a:gd name="T18" fmla="*/ 314108 w 298"/>
                    <a:gd name="T19" fmla="*/ 1215390 h 486"/>
                    <a:gd name="T20" fmla="*/ 317892 w 298"/>
                    <a:gd name="T21" fmla="*/ 1093470 h 486"/>
                    <a:gd name="T22" fmla="*/ 314108 w 298"/>
                    <a:gd name="T23" fmla="*/ 975360 h 486"/>
                    <a:gd name="T24" fmla="*/ 242203 w 298"/>
                    <a:gd name="T25" fmla="*/ 864870 h 486"/>
                    <a:gd name="T26" fmla="*/ 238419 w 298"/>
                    <a:gd name="T27" fmla="*/ 784860 h 486"/>
                    <a:gd name="T28" fmla="*/ 257341 w 298"/>
                    <a:gd name="T29" fmla="*/ 693420 h 486"/>
                    <a:gd name="T30" fmla="*/ 351952 w 298"/>
                    <a:gd name="T31" fmla="*/ 666750 h 486"/>
                    <a:gd name="T32" fmla="*/ 393581 w 298"/>
                    <a:gd name="T33" fmla="*/ 579120 h 486"/>
                    <a:gd name="T34" fmla="*/ 461700 w 298"/>
                    <a:gd name="T35" fmla="*/ 472440 h 486"/>
                    <a:gd name="T36" fmla="*/ 454132 w 298"/>
                    <a:gd name="T37" fmla="*/ 388620 h 486"/>
                    <a:gd name="T38" fmla="*/ 488191 w 298"/>
                    <a:gd name="T39" fmla="*/ 308610 h 486"/>
                    <a:gd name="T40" fmla="*/ 552527 w 298"/>
                    <a:gd name="T41" fmla="*/ 232410 h 486"/>
                    <a:gd name="T42" fmla="*/ 613078 w 298"/>
                    <a:gd name="T43" fmla="*/ 167640 h 486"/>
                    <a:gd name="T44" fmla="*/ 647137 w 298"/>
                    <a:gd name="T45" fmla="*/ 91440 h 486"/>
                    <a:gd name="T46" fmla="*/ 741748 w 298"/>
                    <a:gd name="T47" fmla="*/ 19050 h 486"/>
                    <a:gd name="T48" fmla="*/ 798515 w 298"/>
                    <a:gd name="T49" fmla="*/ 34290 h 486"/>
                    <a:gd name="T50" fmla="*/ 874203 w 298"/>
                    <a:gd name="T51" fmla="*/ 163830 h 486"/>
                    <a:gd name="T52" fmla="*/ 949892 w 298"/>
                    <a:gd name="T53" fmla="*/ 297180 h 486"/>
                    <a:gd name="T54" fmla="*/ 1021796 w 298"/>
                    <a:gd name="T55" fmla="*/ 426720 h 486"/>
                    <a:gd name="T56" fmla="*/ 1089916 w 298"/>
                    <a:gd name="T57" fmla="*/ 548640 h 486"/>
                    <a:gd name="T58" fmla="*/ 1089916 w 298"/>
                    <a:gd name="T59" fmla="*/ 640080 h 486"/>
                    <a:gd name="T60" fmla="*/ 1089916 w 298"/>
                    <a:gd name="T61" fmla="*/ 765810 h 486"/>
                    <a:gd name="T62" fmla="*/ 1093700 w 298"/>
                    <a:gd name="T63" fmla="*/ 891540 h 486"/>
                    <a:gd name="T64" fmla="*/ 1093700 w 298"/>
                    <a:gd name="T65" fmla="*/ 1028700 h 486"/>
                    <a:gd name="T66" fmla="*/ 1097485 w 298"/>
                    <a:gd name="T67" fmla="*/ 1135380 h 486"/>
                    <a:gd name="T68" fmla="*/ 1040718 w 298"/>
                    <a:gd name="T69" fmla="*/ 1188720 h 486"/>
                    <a:gd name="T70" fmla="*/ 1010443 w 298"/>
                    <a:gd name="T71" fmla="*/ 1223010 h 486"/>
                    <a:gd name="T72" fmla="*/ 995305 w 298"/>
                    <a:gd name="T73" fmla="*/ 1257300 h 486"/>
                    <a:gd name="T74" fmla="*/ 991521 w 298"/>
                    <a:gd name="T75" fmla="*/ 1303020 h 486"/>
                    <a:gd name="T76" fmla="*/ 1010443 w 298"/>
                    <a:gd name="T77" fmla="*/ 1333500 h 486"/>
                    <a:gd name="T78" fmla="*/ 1040718 w 298"/>
                    <a:gd name="T79" fmla="*/ 1360170 h 486"/>
                    <a:gd name="T80" fmla="*/ 1055856 w 298"/>
                    <a:gd name="T81" fmla="*/ 1390650 h 486"/>
                    <a:gd name="T82" fmla="*/ 1070994 w 298"/>
                    <a:gd name="T83" fmla="*/ 1428750 h 486"/>
                    <a:gd name="T84" fmla="*/ 1082347 w 298"/>
                    <a:gd name="T85" fmla="*/ 1466850 h 486"/>
                    <a:gd name="T86" fmla="*/ 1093700 w 298"/>
                    <a:gd name="T87" fmla="*/ 1504950 h 486"/>
                    <a:gd name="T88" fmla="*/ 1105053 w 298"/>
                    <a:gd name="T89" fmla="*/ 1543050 h 486"/>
                    <a:gd name="T90" fmla="*/ 1108838 w 298"/>
                    <a:gd name="T91" fmla="*/ 1588770 h 486"/>
                    <a:gd name="T92" fmla="*/ 1105053 w 298"/>
                    <a:gd name="T93" fmla="*/ 1630680 h 486"/>
                    <a:gd name="T94" fmla="*/ 1078562 w 298"/>
                    <a:gd name="T95" fmla="*/ 1657350 h 486"/>
                    <a:gd name="T96" fmla="*/ 1040718 w 298"/>
                    <a:gd name="T97" fmla="*/ 1676400 h 486"/>
                    <a:gd name="T98" fmla="*/ 1002874 w 298"/>
                    <a:gd name="T99" fmla="*/ 1684020 h 486"/>
                    <a:gd name="T100" fmla="*/ 957461 w 298"/>
                    <a:gd name="T101" fmla="*/ 1691640 h 486"/>
                    <a:gd name="T102" fmla="*/ 915832 w 298"/>
                    <a:gd name="T103" fmla="*/ 1691640 h 486"/>
                    <a:gd name="T104" fmla="*/ 881772 w 298"/>
                    <a:gd name="T105" fmla="*/ 1710690 h 486"/>
                    <a:gd name="T106" fmla="*/ 817437 w 298"/>
                    <a:gd name="T107" fmla="*/ 1744980 h 486"/>
                    <a:gd name="T108" fmla="*/ 681197 w 298"/>
                    <a:gd name="T109" fmla="*/ 1722120 h 4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8" h="486">
                      <a:moveTo>
                        <a:pt x="136" y="449"/>
                      </a:moveTo>
                      <a:lnTo>
                        <a:pt x="132" y="450"/>
                      </a:lnTo>
                      <a:lnTo>
                        <a:pt x="128" y="454"/>
                      </a:lnTo>
                      <a:lnTo>
                        <a:pt x="125" y="455"/>
                      </a:lnTo>
                      <a:lnTo>
                        <a:pt x="120" y="454"/>
                      </a:lnTo>
                      <a:lnTo>
                        <a:pt x="114" y="459"/>
                      </a:lnTo>
                      <a:lnTo>
                        <a:pt x="109" y="463"/>
                      </a:lnTo>
                      <a:lnTo>
                        <a:pt x="104" y="468"/>
                      </a:lnTo>
                      <a:lnTo>
                        <a:pt x="101" y="474"/>
                      </a:lnTo>
                      <a:lnTo>
                        <a:pt x="97" y="478"/>
                      </a:lnTo>
                      <a:lnTo>
                        <a:pt x="93" y="481"/>
                      </a:lnTo>
                      <a:lnTo>
                        <a:pt x="88" y="486"/>
                      </a:lnTo>
                      <a:lnTo>
                        <a:pt x="82" y="486"/>
                      </a:lnTo>
                      <a:lnTo>
                        <a:pt x="73" y="486"/>
                      </a:lnTo>
                      <a:lnTo>
                        <a:pt x="59" y="486"/>
                      </a:lnTo>
                      <a:lnTo>
                        <a:pt x="50" y="484"/>
                      </a:lnTo>
                      <a:lnTo>
                        <a:pt x="46" y="484"/>
                      </a:lnTo>
                      <a:lnTo>
                        <a:pt x="41" y="479"/>
                      </a:lnTo>
                      <a:lnTo>
                        <a:pt x="37" y="474"/>
                      </a:lnTo>
                      <a:lnTo>
                        <a:pt x="33" y="472"/>
                      </a:lnTo>
                      <a:lnTo>
                        <a:pt x="21" y="472"/>
                      </a:lnTo>
                      <a:lnTo>
                        <a:pt x="12" y="472"/>
                      </a:lnTo>
                      <a:lnTo>
                        <a:pt x="8" y="470"/>
                      </a:lnTo>
                      <a:lnTo>
                        <a:pt x="0" y="470"/>
                      </a:lnTo>
                      <a:lnTo>
                        <a:pt x="0" y="461"/>
                      </a:lnTo>
                      <a:lnTo>
                        <a:pt x="1" y="461"/>
                      </a:lnTo>
                      <a:lnTo>
                        <a:pt x="5" y="459"/>
                      </a:lnTo>
                      <a:lnTo>
                        <a:pt x="7" y="456"/>
                      </a:lnTo>
                      <a:lnTo>
                        <a:pt x="12" y="452"/>
                      </a:lnTo>
                      <a:lnTo>
                        <a:pt x="15" y="454"/>
                      </a:lnTo>
                      <a:lnTo>
                        <a:pt x="17" y="452"/>
                      </a:lnTo>
                      <a:lnTo>
                        <a:pt x="24" y="451"/>
                      </a:lnTo>
                      <a:lnTo>
                        <a:pt x="31" y="451"/>
                      </a:lnTo>
                      <a:lnTo>
                        <a:pt x="33" y="450"/>
                      </a:lnTo>
                      <a:lnTo>
                        <a:pt x="37" y="449"/>
                      </a:lnTo>
                      <a:lnTo>
                        <a:pt x="42" y="449"/>
                      </a:lnTo>
                      <a:lnTo>
                        <a:pt x="47" y="449"/>
                      </a:lnTo>
                      <a:lnTo>
                        <a:pt x="49" y="445"/>
                      </a:lnTo>
                      <a:lnTo>
                        <a:pt x="51" y="441"/>
                      </a:lnTo>
                      <a:lnTo>
                        <a:pt x="53" y="438"/>
                      </a:lnTo>
                      <a:lnTo>
                        <a:pt x="58" y="435"/>
                      </a:lnTo>
                      <a:lnTo>
                        <a:pt x="63" y="431"/>
                      </a:lnTo>
                      <a:lnTo>
                        <a:pt x="65" y="423"/>
                      </a:lnTo>
                      <a:lnTo>
                        <a:pt x="65" y="419"/>
                      </a:lnTo>
                      <a:lnTo>
                        <a:pt x="63" y="416"/>
                      </a:lnTo>
                      <a:lnTo>
                        <a:pt x="58" y="410"/>
                      </a:lnTo>
                      <a:lnTo>
                        <a:pt x="54" y="403"/>
                      </a:lnTo>
                      <a:lnTo>
                        <a:pt x="53" y="396"/>
                      </a:lnTo>
                      <a:lnTo>
                        <a:pt x="53" y="387"/>
                      </a:lnTo>
                      <a:lnTo>
                        <a:pt x="53" y="382"/>
                      </a:lnTo>
                      <a:lnTo>
                        <a:pt x="55" y="372"/>
                      </a:lnTo>
                      <a:lnTo>
                        <a:pt x="58" y="362"/>
                      </a:lnTo>
                      <a:lnTo>
                        <a:pt x="63" y="352"/>
                      </a:lnTo>
                      <a:lnTo>
                        <a:pt x="68" y="344"/>
                      </a:lnTo>
                      <a:lnTo>
                        <a:pt x="77" y="336"/>
                      </a:lnTo>
                      <a:lnTo>
                        <a:pt x="83" y="333"/>
                      </a:lnTo>
                      <a:lnTo>
                        <a:pt x="84" y="330"/>
                      </a:lnTo>
                      <a:lnTo>
                        <a:pt x="87" y="325"/>
                      </a:lnTo>
                      <a:lnTo>
                        <a:pt x="84" y="324"/>
                      </a:lnTo>
                      <a:lnTo>
                        <a:pt x="83" y="319"/>
                      </a:lnTo>
                      <a:lnTo>
                        <a:pt x="90" y="317"/>
                      </a:lnTo>
                      <a:lnTo>
                        <a:pt x="91" y="308"/>
                      </a:lnTo>
                      <a:lnTo>
                        <a:pt x="91" y="303"/>
                      </a:lnTo>
                      <a:lnTo>
                        <a:pt x="91" y="298"/>
                      </a:lnTo>
                      <a:lnTo>
                        <a:pt x="88" y="292"/>
                      </a:lnTo>
                      <a:lnTo>
                        <a:pt x="84" y="287"/>
                      </a:lnTo>
                      <a:lnTo>
                        <a:pt x="81" y="280"/>
                      </a:lnTo>
                      <a:lnTo>
                        <a:pt x="78" y="278"/>
                      </a:lnTo>
                      <a:lnTo>
                        <a:pt x="77" y="274"/>
                      </a:lnTo>
                      <a:lnTo>
                        <a:pt x="78" y="270"/>
                      </a:lnTo>
                      <a:lnTo>
                        <a:pt x="82" y="263"/>
                      </a:lnTo>
                      <a:lnTo>
                        <a:pt x="83" y="256"/>
                      </a:lnTo>
                      <a:lnTo>
                        <a:pt x="83" y="250"/>
                      </a:lnTo>
                      <a:lnTo>
                        <a:pt x="87" y="243"/>
                      </a:lnTo>
                      <a:lnTo>
                        <a:pt x="79" y="237"/>
                      </a:lnTo>
                      <a:lnTo>
                        <a:pt x="74" y="234"/>
                      </a:lnTo>
                      <a:lnTo>
                        <a:pt x="68" y="231"/>
                      </a:lnTo>
                      <a:lnTo>
                        <a:pt x="64" y="227"/>
                      </a:lnTo>
                      <a:lnTo>
                        <a:pt x="59" y="224"/>
                      </a:lnTo>
                      <a:lnTo>
                        <a:pt x="63" y="220"/>
                      </a:lnTo>
                      <a:lnTo>
                        <a:pt x="64" y="218"/>
                      </a:lnTo>
                      <a:lnTo>
                        <a:pt x="64" y="214"/>
                      </a:lnTo>
                      <a:lnTo>
                        <a:pt x="63" y="209"/>
                      </a:lnTo>
                      <a:lnTo>
                        <a:pt x="63" y="206"/>
                      </a:lnTo>
                      <a:lnTo>
                        <a:pt x="60" y="203"/>
                      </a:lnTo>
                      <a:lnTo>
                        <a:pt x="58" y="199"/>
                      </a:lnTo>
                      <a:lnTo>
                        <a:pt x="59" y="195"/>
                      </a:lnTo>
                      <a:lnTo>
                        <a:pt x="63" y="189"/>
                      </a:lnTo>
                      <a:lnTo>
                        <a:pt x="67" y="185"/>
                      </a:lnTo>
                      <a:lnTo>
                        <a:pt x="68" y="182"/>
                      </a:lnTo>
                      <a:lnTo>
                        <a:pt x="73" y="183"/>
                      </a:lnTo>
                      <a:lnTo>
                        <a:pt x="77" y="182"/>
                      </a:lnTo>
                      <a:lnTo>
                        <a:pt x="82" y="181"/>
                      </a:lnTo>
                      <a:lnTo>
                        <a:pt x="86" y="181"/>
                      </a:lnTo>
                      <a:lnTo>
                        <a:pt x="90" y="178"/>
                      </a:lnTo>
                      <a:lnTo>
                        <a:pt x="93" y="175"/>
                      </a:lnTo>
                      <a:lnTo>
                        <a:pt x="95" y="172"/>
                      </a:lnTo>
                      <a:lnTo>
                        <a:pt x="95" y="168"/>
                      </a:lnTo>
                      <a:lnTo>
                        <a:pt x="93" y="164"/>
                      </a:lnTo>
                      <a:lnTo>
                        <a:pt x="97" y="162"/>
                      </a:lnTo>
                      <a:lnTo>
                        <a:pt x="101" y="158"/>
                      </a:lnTo>
                      <a:lnTo>
                        <a:pt x="104" y="152"/>
                      </a:lnTo>
                      <a:lnTo>
                        <a:pt x="108" y="148"/>
                      </a:lnTo>
                      <a:lnTo>
                        <a:pt x="109" y="143"/>
                      </a:lnTo>
                      <a:lnTo>
                        <a:pt x="114" y="139"/>
                      </a:lnTo>
                      <a:lnTo>
                        <a:pt x="115" y="135"/>
                      </a:lnTo>
                      <a:lnTo>
                        <a:pt x="119" y="130"/>
                      </a:lnTo>
                      <a:lnTo>
                        <a:pt x="122" y="124"/>
                      </a:lnTo>
                      <a:lnTo>
                        <a:pt x="123" y="121"/>
                      </a:lnTo>
                      <a:lnTo>
                        <a:pt x="123" y="117"/>
                      </a:lnTo>
                      <a:lnTo>
                        <a:pt x="124" y="112"/>
                      </a:lnTo>
                      <a:lnTo>
                        <a:pt x="124" y="108"/>
                      </a:lnTo>
                      <a:lnTo>
                        <a:pt x="123" y="106"/>
                      </a:lnTo>
                      <a:lnTo>
                        <a:pt x="120" y="102"/>
                      </a:lnTo>
                      <a:lnTo>
                        <a:pt x="119" y="98"/>
                      </a:lnTo>
                      <a:lnTo>
                        <a:pt x="119" y="94"/>
                      </a:lnTo>
                      <a:lnTo>
                        <a:pt x="124" y="90"/>
                      </a:lnTo>
                      <a:lnTo>
                        <a:pt x="124" y="87"/>
                      </a:lnTo>
                      <a:lnTo>
                        <a:pt x="127" y="84"/>
                      </a:lnTo>
                      <a:lnTo>
                        <a:pt x="129" y="81"/>
                      </a:lnTo>
                      <a:lnTo>
                        <a:pt x="134" y="76"/>
                      </a:lnTo>
                      <a:lnTo>
                        <a:pt x="139" y="76"/>
                      </a:lnTo>
                      <a:lnTo>
                        <a:pt x="145" y="71"/>
                      </a:lnTo>
                      <a:lnTo>
                        <a:pt x="145" y="67"/>
                      </a:lnTo>
                      <a:lnTo>
                        <a:pt x="145" y="66"/>
                      </a:lnTo>
                      <a:lnTo>
                        <a:pt x="146" y="61"/>
                      </a:lnTo>
                      <a:lnTo>
                        <a:pt x="150" y="59"/>
                      </a:lnTo>
                      <a:lnTo>
                        <a:pt x="154" y="56"/>
                      </a:lnTo>
                      <a:lnTo>
                        <a:pt x="156" y="55"/>
                      </a:lnTo>
                      <a:lnTo>
                        <a:pt x="164" y="51"/>
                      </a:lnTo>
                      <a:lnTo>
                        <a:pt x="164" y="47"/>
                      </a:lnTo>
                      <a:lnTo>
                        <a:pt x="162" y="44"/>
                      </a:lnTo>
                      <a:lnTo>
                        <a:pt x="164" y="39"/>
                      </a:lnTo>
                      <a:lnTo>
                        <a:pt x="165" y="37"/>
                      </a:lnTo>
                      <a:lnTo>
                        <a:pt x="166" y="32"/>
                      </a:lnTo>
                      <a:lnTo>
                        <a:pt x="168" y="30"/>
                      </a:lnTo>
                      <a:lnTo>
                        <a:pt x="170" y="28"/>
                      </a:lnTo>
                      <a:lnTo>
                        <a:pt x="171" y="24"/>
                      </a:lnTo>
                      <a:lnTo>
                        <a:pt x="171" y="20"/>
                      </a:lnTo>
                      <a:lnTo>
                        <a:pt x="174" y="15"/>
                      </a:lnTo>
                      <a:lnTo>
                        <a:pt x="177" y="14"/>
                      </a:lnTo>
                      <a:lnTo>
                        <a:pt x="192" y="13"/>
                      </a:lnTo>
                      <a:lnTo>
                        <a:pt x="192" y="5"/>
                      </a:lnTo>
                      <a:lnTo>
                        <a:pt x="196" y="5"/>
                      </a:lnTo>
                      <a:lnTo>
                        <a:pt x="201" y="5"/>
                      </a:lnTo>
                      <a:lnTo>
                        <a:pt x="206" y="5"/>
                      </a:lnTo>
                      <a:lnTo>
                        <a:pt x="208" y="2"/>
                      </a:lnTo>
                      <a:lnTo>
                        <a:pt x="211" y="0"/>
                      </a:lnTo>
                      <a:lnTo>
                        <a:pt x="211" y="9"/>
                      </a:lnTo>
                      <a:lnTo>
                        <a:pt x="215" y="15"/>
                      </a:lnTo>
                      <a:lnTo>
                        <a:pt x="217" y="20"/>
                      </a:lnTo>
                      <a:lnTo>
                        <a:pt x="221" y="25"/>
                      </a:lnTo>
                      <a:lnTo>
                        <a:pt x="225" y="32"/>
                      </a:lnTo>
                      <a:lnTo>
                        <a:pt x="228" y="38"/>
                      </a:lnTo>
                      <a:lnTo>
                        <a:pt x="231" y="43"/>
                      </a:lnTo>
                      <a:lnTo>
                        <a:pt x="234" y="50"/>
                      </a:lnTo>
                      <a:lnTo>
                        <a:pt x="237" y="56"/>
                      </a:lnTo>
                      <a:lnTo>
                        <a:pt x="242" y="61"/>
                      </a:lnTo>
                      <a:lnTo>
                        <a:pt x="244" y="66"/>
                      </a:lnTo>
                      <a:lnTo>
                        <a:pt x="247" y="73"/>
                      </a:lnTo>
                      <a:lnTo>
                        <a:pt x="251" y="78"/>
                      </a:lnTo>
                      <a:lnTo>
                        <a:pt x="253" y="84"/>
                      </a:lnTo>
                      <a:lnTo>
                        <a:pt x="257" y="90"/>
                      </a:lnTo>
                      <a:lnTo>
                        <a:pt x="261" y="95"/>
                      </a:lnTo>
                      <a:lnTo>
                        <a:pt x="263" y="102"/>
                      </a:lnTo>
                      <a:lnTo>
                        <a:pt x="267" y="107"/>
                      </a:lnTo>
                      <a:lnTo>
                        <a:pt x="270" y="112"/>
                      </a:lnTo>
                      <a:lnTo>
                        <a:pt x="274" y="118"/>
                      </a:lnTo>
                      <a:lnTo>
                        <a:pt x="276" y="124"/>
                      </a:lnTo>
                      <a:lnTo>
                        <a:pt x="280" y="130"/>
                      </a:lnTo>
                      <a:lnTo>
                        <a:pt x="283" y="136"/>
                      </a:lnTo>
                      <a:lnTo>
                        <a:pt x="286" y="143"/>
                      </a:lnTo>
                      <a:lnTo>
                        <a:pt x="288" y="144"/>
                      </a:lnTo>
                      <a:lnTo>
                        <a:pt x="293" y="149"/>
                      </a:lnTo>
                      <a:lnTo>
                        <a:pt x="298" y="157"/>
                      </a:lnTo>
                      <a:lnTo>
                        <a:pt x="293" y="161"/>
                      </a:lnTo>
                      <a:lnTo>
                        <a:pt x="293" y="163"/>
                      </a:lnTo>
                      <a:lnTo>
                        <a:pt x="288" y="168"/>
                      </a:lnTo>
                      <a:lnTo>
                        <a:pt x="288" y="173"/>
                      </a:lnTo>
                      <a:lnTo>
                        <a:pt x="288" y="178"/>
                      </a:lnTo>
                      <a:lnTo>
                        <a:pt x="288" y="183"/>
                      </a:lnTo>
                      <a:lnTo>
                        <a:pt x="288" y="190"/>
                      </a:lnTo>
                      <a:lnTo>
                        <a:pt x="288" y="195"/>
                      </a:lnTo>
                      <a:lnTo>
                        <a:pt x="288" y="201"/>
                      </a:lnTo>
                      <a:lnTo>
                        <a:pt x="288" y="208"/>
                      </a:lnTo>
                      <a:lnTo>
                        <a:pt x="289" y="213"/>
                      </a:lnTo>
                      <a:lnTo>
                        <a:pt x="289" y="219"/>
                      </a:lnTo>
                      <a:lnTo>
                        <a:pt x="289" y="224"/>
                      </a:lnTo>
                      <a:lnTo>
                        <a:pt x="289" y="229"/>
                      </a:lnTo>
                      <a:lnTo>
                        <a:pt x="289" y="234"/>
                      </a:lnTo>
                      <a:lnTo>
                        <a:pt x="289" y="241"/>
                      </a:lnTo>
                      <a:lnTo>
                        <a:pt x="289" y="246"/>
                      </a:lnTo>
                      <a:lnTo>
                        <a:pt x="289" y="252"/>
                      </a:lnTo>
                      <a:lnTo>
                        <a:pt x="289" y="259"/>
                      </a:lnTo>
                      <a:lnTo>
                        <a:pt x="289" y="264"/>
                      </a:lnTo>
                      <a:lnTo>
                        <a:pt x="289" y="270"/>
                      </a:lnTo>
                      <a:lnTo>
                        <a:pt x="290" y="275"/>
                      </a:lnTo>
                      <a:lnTo>
                        <a:pt x="290" y="280"/>
                      </a:lnTo>
                      <a:lnTo>
                        <a:pt x="289" y="287"/>
                      </a:lnTo>
                      <a:lnTo>
                        <a:pt x="290" y="292"/>
                      </a:lnTo>
                      <a:lnTo>
                        <a:pt x="290" y="294"/>
                      </a:lnTo>
                      <a:lnTo>
                        <a:pt x="290" y="298"/>
                      </a:lnTo>
                      <a:lnTo>
                        <a:pt x="290" y="301"/>
                      </a:lnTo>
                      <a:lnTo>
                        <a:pt x="284" y="305"/>
                      </a:lnTo>
                      <a:lnTo>
                        <a:pt x="278" y="307"/>
                      </a:lnTo>
                      <a:lnTo>
                        <a:pt x="276" y="311"/>
                      </a:lnTo>
                      <a:lnTo>
                        <a:pt x="275" y="312"/>
                      </a:lnTo>
                      <a:lnTo>
                        <a:pt x="274" y="314"/>
                      </a:lnTo>
                      <a:lnTo>
                        <a:pt x="272" y="315"/>
                      </a:lnTo>
                      <a:lnTo>
                        <a:pt x="272" y="316"/>
                      </a:lnTo>
                      <a:lnTo>
                        <a:pt x="270" y="317"/>
                      </a:lnTo>
                      <a:lnTo>
                        <a:pt x="269" y="319"/>
                      </a:lnTo>
                      <a:lnTo>
                        <a:pt x="267" y="321"/>
                      </a:lnTo>
                      <a:lnTo>
                        <a:pt x="267" y="324"/>
                      </a:lnTo>
                      <a:lnTo>
                        <a:pt x="266" y="325"/>
                      </a:lnTo>
                      <a:lnTo>
                        <a:pt x="265" y="326"/>
                      </a:lnTo>
                      <a:lnTo>
                        <a:pt x="263" y="328"/>
                      </a:lnTo>
                      <a:lnTo>
                        <a:pt x="263" y="330"/>
                      </a:lnTo>
                      <a:lnTo>
                        <a:pt x="262" y="331"/>
                      </a:lnTo>
                      <a:lnTo>
                        <a:pt x="262" y="334"/>
                      </a:lnTo>
                      <a:lnTo>
                        <a:pt x="262" y="336"/>
                      </a:lnTo>
                      <a:lnTo>
                        <a:pt x="262" y="338"/>
                      </a:lnTo>
                      <a:lnTo>
                        <a:pt x="262" y="340"/>
                      </a:lnTo>
                      <a:lnTo>
                        <a:pt x="262" y="342"/>
                      </a:lnTo>
                      <a:lnTo>
                        <a:pt x="262" y="344"/>
                      </a:lnTo>
                      <a:lnTo>
                        <a:pt x="263" y="345"/>
                      </a:lnTo>
                      <a:lnTo>
                        <a:pt x="263" y="347"/>
                      </a:lnTo>
                      <a:lnTo>
                        <a:pt x="265" y="348"/>
                      </a:lnTo>
                      <a:lnTo>
                        <a:pt x="266" y="349"/>
                      </a:lnTo>
                      <a:lnTo>
                        <a:pt x="267" y="350"/>
                      </a:lnTo>
                      <a:lnTo>
                        <a:pt x="267" y="352"/>
                      </a:lnTo>
                      <a:lnTo>
                        <a:pt x="270" y="352"/>
                      </a:lnTo>
                      <a:lnTo>
                        <a:pt x="271" y="354"/>
                      </a:lnTo>
                      <a:lnTo>
                        <a:pt x="272" y="356"/>
                      </a:lnTo>
                      <a:lnTo>
                        <a:pt x="275" y="357"/>
                      </a:lnTo>
                      <a:lnTo>
                        <a:pt x="276" y="358"/>
                      </a:lnTo>
                      <a:lnTo>
                        <a:pt x="278" y="359"/>
                      </a:lnTo>
                      <a:lnTo>
                        <a:pt x="278" y="361"/>
                      </a:lnTo>
                      <a:lnTo>
                        <a:pt x="278" y="362"/>
                      </a:lnTo>
                      <a:lnTo>
                        <a:pt x="279" y="363"/>
                      </a:lnTo>
                      <a:lnTo>
                        <a:pt x="279" y="365"/>
                      </a:lnTo>
                      <a:lnTo>
                        <a:pt x="280" y="367"/>
                      </a:lnTo>
                      <a:lnTo>
                        <a:pt x="281" y="368"/>
                      </a:lnTo>
                      <a:lnTo>
                        <a:pt x="281" y="370"/>
                      </a:lnTo>
                      <a:lnTo>
                        <a:pt x="283" y="372"/>
                      </a:lnTo>
                      <a:lnTo>
                        <a:pt x="283" y="373"/>
                      </a:lnTo>
                      <a:lnTo>
                        <a:pt x="283" y="375"/>
                      </a:lnTo>
                      <a:lnTo>
                        <a:pt x="283" y="377"/>
                      </a:lnTo>
                      <a:lnTo>
                        <a:pt x="284" y="377"/>
                      </a:lnTo>
                      <a:lnTo>
                        <a:pt x="284" y="380"/>
                      </a:lnTo>
                      <a:lnTo>
                        <a:pt x="284" y="382"/>
                      </a:lnTo>
                      <a:lnTo>
                        <a:pt x="285" y="382"/>
                      </a:lnTo>
                      <a:lnTo>
                        <a:pt x="286" y="385"/>
                      </a:lnTo>
                      <a:lnTo>
                        <a:pt x="286" y="387"/>
                      </a:lnTo>
                      <a:lnTo>
                        <a:pt x="288" y="389"/>
                      </a:lnTo>
                      <a:lnTo>
                        <a:pt x="288" y="390"/>
                      </a:lnTo>
                      <a:lnTo>
                        <a:pt x="288" y="393"/>
                      </a:lnTo>
                      <a:lnTo>
                        <a:pt x="288" y="394"/>
                      </a:lnTo>
                      <a:lnTo>
                        <a:pt x="289" y="395"/>
                      </a:lnTo>
                      <a:lnTo>
                        <a:pt x="289" y="398"/>
                      </a:lnTo>
                      <a:lnTo>
                        <a:pt x="290" y="400"/>
                      </a:lnTo>
                      <a:lnTo>
                        <a:pt x="290" y="403"/>
                      </a:lnTo>
                      <a:lnTo>
                        <a:pt x="292" y="403"/>
                      </a:lnTo>
                      <a:lnTo>
                        <a:pt x="292" y="405"/>
                      </a:lnTo>
                      <a:lnTo>
                        <a:pt x="293" y="408"/>
                      </a:lnTo>
                      <a:lnTo>
                        <a:pt x="293" y="410"/>
                      </a:lnTo>
                      <a:lnTo>
                        <a:pt x="293" y="413"/>
                      </a:lnTo>
                      <a:lnTo>
                        <a:pt x="293" y="414"/>
                      </a:lnTo>
                      <a:lnTo>
                        <a:pt x="293" y="417"/>
                      </a:lnTo>
                      <a:lnTo>
                        <a:pt x="293" y="418"/>
                      </a:lnTo>
                      <a:lnTo>
                        <a:pt x="293" y="421"/>
                      </a:lnTo>
                      <a:lnTo>
                        <a:pt x="293" y="423"/>
                      </a:lnTo>
                      <a:lnTo>
                        <a:pt x="293" y="424"/>
                      </a:lnTo>
                      <a:lnTo>
                        <a:pt x="293" y="427"/>
                      </a:lnTo>
                      <a:lnTo>
                        <a:pt x="292" y="428"/>
                      </a:lnTo>
                      <a:lnTo>
                        <a:pt x="290" y="430"/>
                      </a:lnTo>
                      <a:lnTo>
                        <a:pt x="289" y="431"/>
                      </a:lnTo>
                      <a:lnTo>
                        <a:pt x="288" y="432"/>
                      </a:lnTo>
                      <a:lnTo>
                        <a:pt x="288" y="433"/>
                      </a:lnTo>
                      <a:lnTo>
                        <a:pt x="286" y="435"/>
                      </a:lnTo>
                      <a:lnTo>
                        <a:pt x="285" y="435"/>
                      </a:lnTo>
                      <a:lnTo>
                        <a:pt x="283" y="436"/>
                      </a:lnTo>
                      <a:lnTo>
                        <a:pt x="283" y="437"/>
                      </a:lnTo>
                      <a:lnTo>
                        <a:pt x="280" y="438"/>
                      </a:lnTo>
                      <a:lnTo>
                        <a:pt x="279" y="438"/>
                      </a:lnTo>
                      <a:lnTo>
                        <a:pt x="278" y="438"/>
                      </a:lnTo>
                      <a:lnTo>
                        <a:pt x="275" y="440"/>
                      </a:lnTo>
                      <a:lnTo>
                        <a:pt x="274" y="440"/>
                      </a:lnTo>
                      <a:lnTo>
                        <a:pt x="272" y="441"/>
                      </a:lnTo>
                      <a:lnTo>
                        <a:pt x="270" y="441"/>
                      </a:lnTo>
                      <a:lnTo>
                        <a:pt x="269" y="442"/>
                      </a:lnTo>
                      <a:lnTo>
                        <a:pt x="267" y="442"/>
                      </a:lnTo>
                      <a:lnTo>
                        <a:pt x="265" y="442"/>
                      </a:lnTo>
                      <a:lnTo>
                        <a:pt x="263" y="444"/>
                      </a:lnTo>
                      <a:lnTo>
                        <a:pt x="262" y="444"/>
                      </a:lnTo>
                      <a:lnTo>
                        <a:pt x="260" y="444"/>
                      </a:lnTo>
                      <a:lnTo>
                        <a:pt x="257" y="444"/>
                      </a:lnTo>
                      <a:lnTo>
                        <a:pt x="256" y="444"/>
                      </a:lnTo>
                      <a:lnTo>
                        <a:pt x="253" y="444"/>
                      </a:lnTo>
                      <a:lnTo>
                        <a:pt x="252" y="444"/>
                      </a:lnTo>
                      <a:lnTo>
                        <a:pt x="249" y="444"/>
                      </a:lnTo>
                      <a:lnTo>
                        <a:pt x="247" y="444"/>
                      </a:lnTo>
                      <a:lnTo>
                        <a:pt x="246" y="444"/>
                      </a:lnTo>
                      <a:lnTo>
                        <a:pt x="243" y="444"/>
                      </a:lnTo>
                      <a:lnTo>
                        <a:pt x="242" y="444"/>
                      </a:lnTo>
                      <a:lnTo>
                        <a:pt x="240" y="445"/>
                      </a:lnTo>
                      <a:lnTo>
                        <a:pt x="238" y="446"/>
                      </a:lnTo>
                      <a:lnTo>
                        <a:pt x="237" y="446"/>
                      </a:lnTo>
                      <a:lnTo>
                        <a:pt x="237" y="447"/>
                      </a:lnTo>
                      <a:lnTo>
                        <a:pt x="234" y="449"/>
                      </a:lnTo>
                      <a:lnTo>
                        <a:pt x="233" y="449"/>
                      </a:lnTo>
                      <a:lnTo>
                        <a:pt x="231" y="451"/>
                      </a:lnTo>
                      <a:lnTo>
                        <a:pt x="231" y="452"/>
                      </a:lnTo>
                      <a:lnTo>
                        <a:pt x="231" y="454"/>
                      </a:lnTo>
                      <a:lnTo>
                        <a:pt x="224" y="458"/>
                      </a:lnTo>
                      <a:lnTo>
                        <a:pt x="220" y="459"/>
                      </a:lnTo>
                      <a:lnTo>
                        <a:pt x="216" y="458"/>
                      </a:lnTo>
                      <a:lnTo>
                        <a:pt x="211" y="454"/>
                      </a:lnTo>
                      <a:lnTo>
                        <a:pt x="203" y="451"/>
                      </a:lnTo>
                      <a:lnTo>
                        <a:pt x="197" y="450"/>
                      </a:lnTo>
                      <a:lnTo>
                        <a:pt x="193" y="450"/>
                      </a:lnTo>
                      <a:lnTo>
                        <a:pt x="185" y="451"/>
                      </a:lnTo>
                      <a:lnTo>
                        <a:pt x="180" y="452"/>
                      </a:lnTo>
                      <a:lnTo>
                        <a:pt x="171" y="454"/>
                      </a:lnTo>
                      <a:lnTo>
                        <a:pt x="161" y="454"/>
                      </a:lnTo>
                      <a:lnTo>
                        <a:pt x="152" y="454"/>
                      </a:lnTo>
                      <a:lnTo>
                        <a:pt x="145" y="452"/>
                      </a:lnTo>
                      <a:lnTo>
                        <a:pt x="136" y="44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18" name="ZS: TMC">
                  <a:extLst>
                    <a:ext uri="{FF2B5EF4-FFF2-40B4-BE49-F238E27FC236}">
                      <a16:creationId xmlns:a16="http://schemas.microsoft.com/office/drawing/2014/main" id="{91A12B7E-A8F3-4740-9A3B-A0A996650C60}"/>
                    </a:ext>
                  </a:extLst>
                </p:cNvPr>
                <p:cNvSpPr>
                  <a:spLocks/>
                </p:cNvSpPr>
                <p:nvPr/>
              </p:nvSpPr>
              <p:spPr bwMode="auto">
                <a:xfrm>
                  <a:off x="0" y="919961"/>
                  <a:ext cx="1191108" cy="1142551"/>
                </a:xfrm>
                <a:custGeom>
                  <a:avLst/>
                  <a:gdLst>
                    <a:gd name="T0" fmla="*/ 0 w 395"/>
                    <a:gd name="T1" fmla="*/ 1352207 h 389"/>
                    <a:gd name="T2" fmla="*/ 34203 w 395"/>
                    <a:gd name="T3" fmla="*/ 1157398 h 389"/>
                    <a:gd name="T4" fmla="*/ 34203 w 395"/>
                    <a:gd name="T5" fmla="*/ 951129 h 389"/>
                    <a:gd name="T6" fmla="*/ 155815 w 395"/>
                    <a:gd name="T7" fmla="*/ 733401 h 389"/>
                    <a:gd name="T8" fmla="*/ 212820 w 395"/>
                    <a:gd name="T9" fmla="*/ 550050 h 389"/>
                    <a:gd name="T10" fmla="*/ 247023 w 395"/>
                    <a:gd name="T11" fmla="*/ 523312 h 389"/>
                    <a:gd name="T12" fmla="*/ 250823 w 395"/>
                    <a:gd name="T13" fmla="*/ 485114 h 389"/>
                    <a:gd name="T14" fmla="*/ 300228 w 395"/>
                    <a:gd name="T15" fmla="*/ 492753 h 389"/>
                    <a:gd name="T16" fmla="*/ 338232 w 395"/>
                    <a:gd name="T17" fmla="*/ 530951 h 389"/>
                    <a:gd name="T18" fmla="*/ 406638 w 395"/>
                    <a:gd name="T19" fmla="*/ 542411 h 389"/>
                    <a:gd name="T20" fmla="*/ 406638 w 395"/>
                    <a:gd name="T21" fmla="*/ 523312 h 389"/>
                    <a:gd name="T22" fmla="*/ 387636 w 395"/>
                    <a:gd name="T23" fmla="*/ 485114 h 389"/>
                    <a:gd name="T24" fmla="*/ 387636 w 395"/>
                    <a:gd name="T25" fmla="*/ 450736 h 389"/>
                    <a:gd name="T26" fmla="*/ 357233 w 395"/>
                    <a:gd name="T27" fmla="*/ 443096 h 389"/>
                    <a:gd name="T28" fmla="*/ 399037 w 395"/>
                    <a:gd name="T29" fmla="*/ 416358 h 389"/>
                    <a:gd name="T30" fmla="*/ 467444 w 395"/>
                    <a:gd name="T31" fmla="*/ 389619 h 389"/>
                    <a:gd name="T32" fmla="*/ 471244 w 395"/>
                    <a:gd name="T33" fmla="*/ 378160 h 389"/>
                    <a:gd name="T34" fmla="*/ 475044 w 395"/>
                    <a:gd name="T35" fmla="*/ 324683 h 389"/>
                    <a:gd name="T36" fmla="*/ 452242 w 395"/>
                    <a:gd name="T37" fmla="*/ 259746 h 389"/>
                    <a:gd name="T38" fmla="*/ 501647 w 395"/>
                    <a:gd name="T39" fmla="*/ 263566 h 389"/>
                    <a:gd name="T40" fmla="*/ 547251 w 395"/>
                    <a:gd name="T41" fmla="*/ 271205 h 389"/>
                    <a:gd name="T42" fmla="*/ 600456 w 395"/>
                    <a:gd name="T43" fmla="*/ 282665 h 389"/>
                    <a:gd name="T44" fmla="*/ 619458 w 395"/>
                    <a:gd name="T45" fmla="*/ 229188 h 389"/>
                    <a:gd name="T46" fmla="*/ 611857 w 395"/>
                    <a:gd name="T47" fmla="*/ 244467 h 389"/>
                    <a:gd name="T48" fmla="*/ 600456 w 395"/>
                    <a:gd name="T49" fmla="*/ 202449 h 389"/>
                    <a:gd name="T50" fmla="*/ 642260 w 395"/>
                    <a:gd name="T51" fmla="*/ 202449 h 389"/>
                    <a:gd name="T52" fmla="*/ 680263 w 395"/>
                    <a:gd name="T53" fmla="*/ 221548 h 389"/>
                    <a:gd name="T54" fmla="*/ 710666 w 395"/>
                    <a:gd name="T55" fmla="*/ 210089 h 389"/>
                    <a:gd name="T56" fmla="*/ 684064 w 395"/>
                    <a:gd name="T57" fmla="*/ 156612 h 389"/>
                    <a:gd name="T58" fmla="*/ 718267 w 395"/>
                    <a:gd name="T59" fmla="*/ 133693 h 389"/>
                    <a:gd name="T60" fmla="*/ 733468 w 395"/>
                    <a:gd name="T61" fmla="*/ 103134 h 389"/>
                    <a:gd name="T62" fmla="*/ 775272 w 395"/>
                    <a:gd name="T63" fmla="*/ 87855 h 389"/>
                    <a:gd name="T64" fmla="*/ 756271 w 395"/>
                    <a:gd name="T65" fmla="*/ 64937 h 389"/>
                    <a:gd name="T66" fmla="*/ 817076 w 395"/>
                    <a:gd name="T67" fmla="*/ 26739 h 389"/>
                    <a:gd name="T68" fmla="*/ 839878 w 395"/>
                    <a:gd name="T69" fmla="*/ 0 h 389"/>
                    <a:gd name="T70" fmla="*/ 889283 w 395"/>
                    <a:gd name="T71" fmla="*/ 26739 h 389"/>
                    <a:gd name="T72" fmla="*/ 961490 w 395"/>
                    <a:gd name="T73" fmla="*/ 26739 h 389"/>
                    <a:gd name="T74" fmla="*/ 995693 w 395"/>
                    <a:gd name="T75" fmla="*/ 19099 h 389"/>
                    <a:gd name="T76" fmla="*/ 1010894 w 395"/>
                    <a:gd name="T77" fmla="*/ 53477 h 389"/>
                    <a:gd name="T78" fmla="*/ 1029896 w 395"/>
                    <a:gd name="T79" fmla="*/ 87855 h 389"/>
                    <a:gd name="T80" fmla="*/ 1071700 w 395"/>
                    <a:gd name="T81" fmla="*/ 103134 h 389"/>
                    <a:gd name="T82" fmla="*/ 1117304 w 395"/>
                    <a:gd name="T83" fmla="*/ 95495 h 389"/>
                    <a:gd name="T84" fmla="*/ 1170509 w 395"/>
                    <a:gd name="T85" fmla="*/ 68756 h 389"/>
                    <a:gd name="T86" fmla="*/ 1204712 w 395"/>
                    <a:gd name="T87" fmla="*/ 68756 h 389"/>
                    <a:gd name="T88" fmla="*/ 1238916 w 395"/>
                    <a:gd name="T89" fmla="*/ 64937 h 389"/>
                    <a:gd name="T90" fmla="*/ 1269318 w 395"/>
                    <a:gd name="T91" fmla="*/ 64937 h 389"/>
                    <a:gd name="T92" fmla="*/ 1295921 w 395"/>
                    <a:gd name="T93" fmla="*/ 45838 h 389"/>
                    <a:gd name="T94" fmla="*/ 1345325 w 395"/>
                    <a:gd name="T95" fmla="*/ 45838 h 389"/>
                    <a:gd name="T96" fmla="*/ 1417532 w 395"/>
                    <a:gd name="T97" fmla="*/ 45838 h 389"/>
                    <a:gd name="T98" fmla="*/ 1501140 w 395"/>
                    <a:gd name="T99" fmla="*/ 95495 h 389"/>
                    <a:gd name="T100" fmla="*/ 1394730 w 395"/>
                    <a:gd name="T101" fmla="*/ 194810 h 389"/>
                    <a:gd name="T102" fmla="*/ 1322523 w 395"/>
                    <a:gd name="T103" fmla="*/ 301764 h 389"/>
                    <a:gd name="T104" fmla="*/ 1223714 w 395"/>
                    <a:gd name="T105" fmla="*/ 420177 h 389"/>
                    <a:gd name="T106" fmla="*/ 1208513 w 395"/>
                    <a:gd name="T107" fmla="*/ 561510 h 389"/>
                    <a:gd name="T108" fmla="*/ 1132506 w 395"/>
                    <a:gd name="T109" fmla="*/ 702842 h 389"/>
                    <a:gd name="T110" fmla="*/ 1010894 w 395"/>
                    <a:gd name="T111" fmla="*/ 767779 h 389"/>
                    <a:gd name="T112" fmla="*/ 995693 w 395"/>
                    <a:gd name="T113" fmla="*/ 901471 h 389"/>
                    <a:gd name="T114" fmla="*/ 782873 w 395"/>
                    <a:gd name="T115" fmla="*/ 1081002 h 389"/>
                    <a:gd name="T116" fmla="*/ 562452 w 395"/>
                    <a:gd name="T117" fmla="*/ 1252893 h 389"/>
                    <a:gd name="T118" fmla="*/ 425640 w 395"/>
                    <a:gd name="T119" fmla="*/ 1275811 h 389"/>
                    <a:gd name="T120" fmla="*/ 277426 w 395"/>
                    <a:gd name="T121" fmla="*/ 1352207 h 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5" h="389">
                      <a:moveTo>
                        <a:pt x="41" y="389"/>
                      </a:moveTo>
                      <a:lnTo>
                        <a:pt x="36" y="385"/>
                      </a:lnTo>
                      <a:lnTo>
                        <a:pt x="33" y="384"/>
                      </a:lnTo>
                      <a:lnTo>
                        <a:pt x="18" y="373"/>
                      </a:lnTo>
                      <a:lnTo>
                        <a:pt x="8" y="365"/>
                      </a:lnTo>
                      <a:lnTo>
                        <a:pt x="5" y="362"/>
                      </a:lnTo>
                      <a:lnTo>
                        <a:pt x="2" y="361"/>
                      </a:lnTo>
                      <a:lnTo>
                        <a:pt x="0" y="359"/>
                      </a:lnTo>
                      <a:lnTo>
                        <a:pt x="0" y="354"/>
                      </a:lnTo>
                      <a:lnTo>
                        <a:pt x="0" y="350"/>
                      </a:lnTo>
                      <a:lnTo>
                        <a:pt x="1" y="340"/>
                      </a:lnTo>
                      <a:lnTo>
                        <a:pt x="2" y="326"/>
                      </a:lnTo>
                      <a:lnTo>
                        <a:pt x="2" y="323"/>
                      </a:lnTo>
                      <a:lnTo>
                        <a:pt x="2" y="318"/>
                      </a:lnTo>
                      <a:lnTo>
                        <a:pt x="4" y="314"/>
                      </a:lnTo>
                      <a:lnTo>
                        <a:pt x="5" y="308"/>
                      </a:lnTo>
                      <a:lnTo>
                        <a:pt x="9" y="303"/>
                      </a:lnTo>
                      <a:lnTo>
                        <a:pt x="10" y="295"/>
                      </a:lnTo>
                      <a:lnTo>
                        <a:pt x="10" y="291"/>
                      </a:lnTo>
                      <a:lnTo>
                        <a:pt x="10" y="283"/>
                      </a:lnTo>
                      <a:lnTo>
                        <a:pt x="10" y="273"/>
                      </a:lnTo>
                      <a:lnTo>
                        <a:pt x="9" y="267"/>
                      </a:lnTo>
                      <a:lnTo>
                        <a:pt x="8" y="266"/>
                      </a:lnTo>
                      <a:lnTo>
                        <a:pt x="8" y="260"/>
                      </a:lnTo>
                      <a:lnTo>
                        <a:pt x="9" y="252"/>
                      </a:lnTo>
                      <a:lnTo>
                        <a:pt x="9" y="249"/>
                      </a:lnTo>
                      <a:lnTo>
                        <a:pt x="10" y="244"/>
                      </a:lnTo>
                      <a:lnTo>
                        <a:pt x="15" y="240"/>
                      </a:lnTo>
                      <a:lnTo>
                        <a:pt x="25" y="227"/>
                      </a:lnTo>
                      <a:lnTo>
                        <a:pt x="31" y="224"/>
                      </a:lnTo>
                      <a:lnTo>
                        <a:pt x="32" y="221"/>
                      </a:lnTo>
                      <a:lnTo>
                        <a:pt x="36" y="206"/>
                      </a:lnTo>
                      <a:lnTo>
                        <a:pt x="36" y="201"/>
                      </a:lnTo>
                      <a:lnTo>
                        <a:pt x="41" y="193"/>
                      </a:lnTo>
                      <a:lnTo>
                        <a:pt x="41" y="192"/>
                      </a:lnTo>
                      <a:lnTo>
                        <a:pt x="38" y="185"/>
                      </a:lnTo>
                      <a:lnTo>
                        <a:pt x="38" y="181"/>
                      </a:lnTo>
                      <a:lnTo>
                        <a:pt x="41" y="175"/>
                      </a:lnTo>
                      <a:lnTo>
                        <a:pt x="41" y="171"/>
                      </a:lnTo>
                      <a:lnTo>
                        <a:pt x="43" y="164"/>
                      </a:lnTo>
                      <a:lnTo>
                        <a:pt x="46" y="157"/>
                      </a:lnTo>
                      <a:lnTo>
                        <a:pt x="47" y="153"/>
                      </a:lnTo>
                      <a:lnTo>
                        <a:pt x="48" y="150"/>
                      </a:lnTo>
                      <a:lnTo>
                        <a:pt x="56" y="144"/>
                      </a:lnTo>
                      <a:lnTo>
                        <a:pt x="57" y="144"/>
                      </a:lnTo>
                      <a:lnTo>
                        <a:pt x="61" y="139"/>
                      </a:lnTo>
                      <a:lnTo>
                        <a:pt x="63" y="139"/>
                      </a:lnTo>
                      <a:lnTo>
                        <a:pt x="65" y="137"/>
                      </a:lnTo>
                      <a:lnTo>
                        <a:pt x="65" y="136"/>
                      </a:lnTo>
                      <a:lnTo>
                        <a:pt x="65" y="134"/>
                      </a:lnTo>
                      <a:lnTo>
                        <a:pt x="65" y="133"/>
                      </a:lnTo>
                      <a:lnTo>
                        <a:pt x="65" y="132"/>
                      </a:lnTo>
                      <a:lnTo>
                        <a:pt x="65" y="130"/>
                      </a:lnTo>
                      <a:lnTo>
                        <a:pt x="65" y="129"/>
                      </a:lnTo>
                      <a:lnTo>
                        <a:pt x="66" y="127"/>
                      </a:lnTo>
                      <a:lnTo>
                        <a:pt x="68" y="125"/>
                      </a:lnTo>
                      <a:lnTo>
                        <a:pt x="69" y="127"/>
                      </a:lnTo>
                      <a:lnTo>
                        <a:pt x="71" y="129"/>
                      </a:lnTo>
                      <a:lnTo>
                        <a:pt x="74" y="128"/>
                      </a:lnTo>
                      <a:lnTo>
                        <a:pt x="77" y="128"/>
                      </a:lnTo>
                      <a:lnTo>
                        <a:pt x="79" y="129"/>
                      </a:lnTo>
                      <a:lnTo>
                        <a:pt x="80" y="129"/>
                      </a:lnTo>
                      <a:lnTo>
                        <a:pt x="80" y="130"/>
                      </a:lnTo>
                      <a:lnTo>
                        <a:pt x="82" y="134"/>
                      </a:lnTo>
                      <a:lnTo>
                        <a:pt x="84" y="139"/>
                      </a:lnTo>
                      <a:lnTo>
                        <a:pt x="87" y="139"/>
                      </a:lnTo>
                      <a:lnTo>
                        <a:pt x="88" y="139"/>
                      </a:lnTo>
                      <a:lnTo>
                        <a:pt x="89" y="139"/>
                      </a:lnTo>
                      <a:lnTo>
                        <a:pt x="96" y="137"/>
                      </a:lnTo>
                      <a:lnTo>
                        <a:pt x="97" y="137"/>
                      </a:lnTo>
                      <a:lnTo>
                        <a:pt x="98" y="138"/>
                      </a:lnTo>
                      <a:lnTo>
                        <a:pt x="102" y="139"/>
                      </a:lnTo>
                      <a:lnTo>
                        <a:pt x="105" y="139"/>
                      </a:lnTo>
                      <a:lnTo>
                        <a:pt x="107" y="142"/>
                      </a:lnTo>
                      <a:lnTo>
                        <a:pt x="107" y="143"/>
                      </a:lnTo>
                      <a:lnTo>
                        <a:pt x="111" y="146"/>
                      </a:lnTo>
                      <a:lnTo>
                        <a:pt x="112" y="144"/>
                      </a:lnTo>
                      <a:lnTo>
                        <a:pt x="112" y="143"/>
                      </a:lnTo>
                      <a:lnTo>
                        <a:pt x="112" y="142"/>
                      </a:lnTo>
                      <a:lnTo>
                        <a:pt x="111" y="141"/>
                      </a:lnTo>
                      <a:lnTo>
                        <a:pt x="107" y="137"/>
                      </a:lnTo>
                      <a:lnTo>
                        <a:pt x="107" y="136"/>
                      </a:lnTo>
                      <a:lnTo>
                        <a:pt x="107" y="134"/>
                      </a:lnTo>
                      <a:lnTo>
                        <a:pt x="106" y="133"/>
                      </a:lnTo>
                      <a:lnTo>
                        <a:pt x="106" y="129"/>
                      </a:lnTo>
                      <a:lnTo>
                        <a:pt x="105" y="128"/>
                      </a:lnTo>
                      <a:lnTo>
                        <a:pt x="102" y="127"/>
                      </a:lnTo>
                      <a:lnTo>
                        <a:pt x="102" y="125"/>
                      </a:lnTo>
                      <a:lnTo>
                        <a:pt x="103" y="123"/>
                      </a:lnTo>
                      <a:lnTo>
                        <a:pt x="102" y="122"/>
                      </a:lnTo>
                      <a:lnTo>
                        <a:pt x="102" y="119"/>
                      </a:lnTo>
                      <a:lnTo>
                        <a:pt x="102" y="118"/>
                      </a:lnTo>
                      <a:lnTo>
                        <a:pt x="101" y="116"/>
                      </a:lnTo>
                      <a:lnTo>
                        <a:pt x="98" y="114"/>
                      </a:lnTo>
                      <a:lnTo>
                        <a:pt x="97" y="114"/>
                      </a:lnTo>
                      <a:lnTo>
                        <a:pt x="97" y="115"/>
                      </a:lnTo>
                      <a:lnTo>
                        <a:pt x="96" y="116"/>
                      </a:lnTo>
                      <a:lnTo>
                        <a:pt x="94" y="116"/>
                      </a:lnTo>
                      <a:lnTo>
                        <a:pt x="92" y="114"/>
                      </a:lnTo>
                      <a:lnTo>
                        <a:pt x="92" y="113"/>
                      </a:lnTo>
                      <a:lnTo>
                        <a:pt x="92" y="110"/>
                      </a:lnTo>
                      <a:lnTo>
                        <a:pt x="92" y="109"/>
                      </a:lnTo>
                      <a:lnTo>
                        <a:pt x="94" y="109"/>
                      </a:lnTo>
                      <a:lnTo>
                        <a:pt x="105" y="109"/>
                      </a:lnTo>
                      <a:lnTo>
                        <a:pt x="106" y="107"/>
                      </a:lnTo>
                      <a:lnTo>
                        <a:pt x="107" y="107"/>
                      </a:lnTo>
                      <a:lnTo>
                        <a:pt x="111" y="101"/>
                      </a:lnTo>
                      <a:lnTo>
                        <a:pt x="114" y="99"/>
                      </a:lnTo>
                      <a:lnTo>
                        <a:pt x="116" y="99"/>
                      </a:lnTo>
                      <a:lnTo>
                        <a:pt x="121" y="99"/>
                      </a:lnTo>
                      <a:lnTo>
                        <a:pt x="123" y="100"/>
                      </a:lnTo>
                      <a:lnTo>
                        <a:pt x="123" y="102"/>
                      </a:lnTo>
                      <a:lnTo>
                        <a:pt x="124" y="104"/>
                      </a:lnTo>
                      <a:lnTo>
                        <a:pt x="126" y="104"/>
                      </a:lnTo>
                      <a:lnTo>
                        <a:pt x="128" y="102"/>
                      </a:lnTo>
                      <a:lnTo>
                        <a:pt x="125" y="100"/>
                      </a:lnTo>
                      <a:lnTo>
                        <a:pt x="125" y="99"/>
                      </a:lnTo>
                      <a:lnTo>
                        <a:pt x="124" y="99"/>
                      </a:lnTo>
                      <a:lnTo>
                        <a:pt x="125" y="96"/>
                      </a:lnTo>
                      <a:lnTo>
                        <a:pt x="124" y="93"/>
                      </a:lnTo>
                      <a:lnTo>
                        <a:pt x="125" y="91"/>
                      </a:lnTo>
                      <a:lnTo>
                        <a:pt x="123" y="88"/>
                      </a:lnTo>
                      <a:lnTo>
                        <a:pt x="124" y="88"/>
                      </a:lnTo>
                      <a:lnTo>
                        <a:pt x="124" y="87"/>
                      </a:lnTo>
                      <a:lnTo>
                        <a:pt x="125" y="85"/>
                      </a:lnTo>
                      <a:lnTo>
                        <a:pt x="126" y="83"/>
                      </a:lnTo>
                      <a:lnTo>
                        <a:pt x="126" y="82"/>
                      </a:lnTo>
                      <a:lnTo>
                        <a:pt x="125" y="81"/>
                      </a:lnTo>
                      <a:lnTo>
                        <a:pt x="123" y="79"/>
                      </a:lnTo>
                      <a:lnTo>
                        <a:pt x="119" y="78"/>
                      </a:lnTo>
                      <a:lnTo>
                        <a:pt x="117" y="73"/>
                      </a:lnTo>
                      <a:lnTo>
                        <a:pt x="117" y="72"/>
                      </a:lnTo>
                      <a:lnTo>
                        <a:pt x="119" y="68"/>
                      </a:lnTo>
                      <a:lnTo>
                        <a:pt x="120" y="68"/>
                      </a:lnTo>
                      <a:lnTo>
                        <a:pt x="121" y="67"/>
                      </a:lnTo>
                      <a:lnTo>
                        <a:pt x="123" y="67"/>
                      </a:lnTo>
                      <a:lnTo>
                        <a:pt x="125" y="68"/>
                      </a:lnTo>
                      <a:lnTo>
                        <a:pt x="128" y="69"/>
                      </a:lnTo>
                      <a:lnTo>
                        <a:pt x="130" y="69"/>
                      </a:lnTo>
                      <a:lnTo>
                        <a:pt x="132" y="69"/>
                      </a:lnTo>
                      <a:lnTo>
                        <a:pt x="133" y="69"/>
                      </a:lnTo>
                      <a:lnTo>
                        <a:pt x="134" y="69"/>
                      </a:lnTo>
                      <a:lnTo>
                        <a:pt x="135" y="71"/>
                      </a:lnTo>
                      <a:lnTo>
                        <a:pt x="138" y="71"/>
                      </a:lnTo>
                      <a:lnTo>
                        <a:pt x="139" y="69"/>
                      </a:lnTo>
                      <a:lnTo>
                        <a:pt x="143" y="69"/>
                      </a:lnTo>
                      <a:lnTo>
                        <a:pt x="144" y="71"/>
                      </a:lnTo>
                      <a:lnTo>
                        <a:pt x="146" y="71"/>
                      </a:lnTo>
                      <a:lnTo>
                        <a:pt x="148" y="71"/>
                      </a:lnTo>
                      <a:lnTo>
                        <a:pt x="149" y="71"/>
                      </a:lnTo>
                      <a:lnTo>
                        <a:pt x="151" y="72"/>
                      </a:lnTo>
                      <a:lnTo>
                        <a:pt x="155" y="73"/>
                      </a:lnTo>
                      <a:lnTo>
                        <a:pt x="155" y="74"/>
                      </a:lnTo>
                      <a:lnTo>
                        <a:pt x="157" y="74"/>
                      </a:lnTo>
                      <a:lnTo>
                        <a:pt x="158" y="74"/>
                      </a:lnTo>
                      <a:lnTo>
                        <a:pt x="160" y="73"/>
                      </a:lnTo>
                      <a:lnTo>
                        <a:pt x="162" y="72"/>
                      </a:lnTo>
                      <a:lnTo>
                        <a:pt x="165" y="71"/>
                      </a:lnTo>
                      <a:lnTo>
                        <a:pt x="166" y="68"/>
                      </a:lnTo>
                      <a:lnTo>
                        <a:pt x="165" y="65"/>
                      </a:lnTo>
                      <a:lnTo>
                        <a:pt x="165" y="63"/>
                      </a:lnTo>
                      <a:lnTo>
                        <a:pt x="163" y="62"/>
                      </a:lnTo>
                      <a:lnTo>
                        <a:pt x="163" y="60"/>
                      </a:lnTo>
                      <a:lnTo>
                        <a:pt x="162" y="60"/>
                      </a:lnTo>
                      <a:lnTo>
                        <a:pt x="162" y="62"/>
                      </a:lnTo>
                      <a:lnTo>
                        <a:pt x="163" y="63"/>
                      </a:lnTo>
                      <a:lnTo>
                        <a:pt x="163" y="64"/>
                      </a:lnTo>
                      <a:lnTo>
                        <a:pt x="161" y="64"/>
                      </a:lnTo>
                      <a:lnTo>
                        <a:pt x="160" y="63"/>
                      </a:lnTo>
                      <a:lnTo>
                        <a:pt x="158" y="60"/>
                      </a:lnTo>
                      <a:lnTo>
                        <a:pt x="158" y="58"/>
                      </a:lnTo>
                      <a:lnTo>
                        <a:pt x="158" y="56"/>
                      </a:lnTo>
                      <a:lnTo>
                        <a:pt x="158" y="55"/>
                      </a:lnTo>
                      <a:lnTo>
                        <a:pt x="158" y="54"/>
                      </a:lnTo>
                      <a:lnTo>
                        <a:pt x="158" y="53"/>
                      </a:lnTo>
                      <a:lnTo>
                        <a:pt x="158" y="51"/>
                      </a:lnTo>
                      <a:lnTo>
                        <a:pt x="160" y="50"/>
                      </a:lnTo>
                      <a:lnTo>
                        <a:pt x="162" y="50"/>
                      </a:lnTo>
                      <a:lnTo>
                        <a:pt x="163" y="50"/>
                      </a:lnTo>
                      <a:lnTo>
                        <a:pt x="165" y="51"/>
                      </a:lnTo>
                      <a:lnTo>
                        <a:pt x="167" y="53"/>
                      </a:lnTo>
                      <a:lnTo>
                        <a:pt x="169" y="53"/>
                      </a:lnTo>
                      <a:lnTo>
                        <a:pt x="170" y="59"/>
                      </a:lnTo>
                      <a:lnTo>
                        <a:pt x="174" y="59"/>
                      </a:lnTo>
                      <a:lnTo>
                        <a:pt x="174" y="58"/>
                      </a:lnTo>
                      <a:lnTo>
                        <a:pt x="176" y="56"/>
                      </a:lnTo>
                      <a:lnTo>
                        <a:pt x="178" y="58"/>
                      </a:lnTo>
                      <a:lnTo>
                        <a:pt x="179" y="58"/>
                      </a:lnTo>
                      <a:lnTo>
                        <a:pt x="179" y="59"/>
                      </a:lnTo>
                      <a:lnTo>
                        <a:pt x="181" y="60"/>
                      </a:lnTo>
                      <a:lnTo>
                        <a:pt x="183" y="60"/>
                      </a:lnTo>
                      <a:lnTo>
                        <a:pt x="183" y="59"/>
                      </a:lnTo>
                      <a:lnTo>
                        <a:pt x="184" y="56"/>
                      </a:lnTo>
                      <a:lnTo>
                        <a:pt x="187" y="55"/>
                      </a:lnTo>
                      <a:lnTo>
                        <a:pt x="188" y="54"/>
                      </a:lnTo>
                      <a:lnTo>
                        <a:pt x="188" y="53"/>
                      </a:lnTo>
                      <a:lnTo>
                        <a:pt x="185" y="50"/>
                      </a:lnTo>
                      <a:lnTo>
                        <a:pt x="184" y="49"/>
                      </a:lnTo>
                      <a:lnTo>
                        <a:pt x="184" y="48"/>
                      </a:lnTo>
                      <a:lnTo>
                        <a:pt x="183" y="46"/>
                      </a:lnTo>
                      <a:lnTo>
                        <a:pt x="180" y="41"/>
                      </a:lnTo>
                      <a:lnTo>
                        <a:pt x="180" y="40"/>
                      </a:lnTo>
                      <a:lnTo>
                        <a:pt x="180" y="37"/>
                      </a:lnTo>
                      <a:lnTo>
                        <a:pt x="179" y="37"/>
                      </a:lnTo>
                      <a:lnTo>
                        <a:pt x="180" y="36"/>
                      </a:lnTo>
                      <a:lnTo>
                        <a:pt x="181" y="36"/>
                      </a:lnTo>
                      <a:lnTo>
                        <a:pt x="185" y="37"/>
                      </a:lnTo>
                      <a:lnTo>
                        <a:pt x="187" y="36"/>
                      </a:lnTo>
                      <a:lnTo>
                        <a:pt x="189" y="35"/>
                      </a:lnTo>
                      <a:lnTo>
                        <a:pt x="188" y="34"/>
                      </a:lnTo>
                      <a:lnTo>
                        <a:pt x="190" y="30"/>
                      </a:lnTo>
                      <a:lnTo>
                        <a:pt x="190" y="28"/>
                      </a:lnTo>
                      <a:lnTo>
                        <a:pt x="190" y="27"/>
                      </a:lnTo>
                      <a:lnTo>
                        <a:pt x="192" y="27"/>
                      </a:lnTo>
                      <a:lnTo>
                        <a:pt x="193" y="27"/>
                      </a:lnTo>
                      <a:lnTo>
                        <a:pt x="194" y="28"/>
                      </a:lnTo>
                      <a:lnTo>
                        <a:pt x="198" y="27"/>
                      </a:lnTo>
                      <a:lnTo>
                        <a:pt x="199" y="25"/>
                      </a:lnTo>
                      <a:lnTo>
                        <a:pt x="203" y="25"/>
                      </a:lnTo>
                      <a:lnTo>
                        <a:pt x="203" y="23"/>
                      </a:lnTo>
                      <a:lnTo>
                        <a:pt x="204" y="23"/>
                      </a:lnTo>
                      <a:lnTo>
                        <a:pt x="203" y="22"/>
                      </a:lnTo>
                      <a:lnTo>
                        <a:pt x="202" y="22"/>
                      </a:lnTo>
                      <a:lnTo>
                        <a:pt x="202" y="21"/>
                      </a:lnTo>
                      <a:lnTo>
                        <a:pt x="201" y="21"/>
                      </a:lnTo>
                      <a:lnTo>
                        <a:pt x="201" y="20"/>
                      </a:lnTo>
                      <a:lnTo>
                        <a:pt x="201" y="18"/>
                      </a:lnTo>
                      <a:lnTo>
                        <a:pt x="201" y="17"/>
                      </a:lnTo>
                      <a:lnTo>
                        <a:pt x="199" y="17"/>
                      </a:lnTo>
                      <a:lnTo>
                        <a:pt x="202" y="11"/>
                      </a:lnTo>
                      <a:lnTo>
                        <a:pt x="207" y="7"/>
                      </a:lnTo>
                      <a:lnTo>
                        <a:pt x="208" y="7"/>
                      </a:lnTo>
                      <a:lnTo>
                        <a:pt x="210" y="7"/>
                      </a:lnTo>
                      <a:lnTo>
                        <a:pt x="211" y="7"/>
                      </a:lnTo>
                      <a:lnTo>
                        <a:pt x="213" y="7"/>
                      </a:lnTo>
                      <a:lnTo>
                        <a:pt x="215" y="7"/>
                      </a:lnTo>
                      <a:lnTo>
                        <a:pt x="215" y="5"/>
                      </a:lnTo>
                      <a:lnTo>
                        <a:pt x="215" y="2"/>
                      </a:lnTo>
                      <a:lnTo>
                        <a:pt x="217" y="2"/>
                      </a:lnTo>
                      <a:lnTo>
                        <a:pt x="218" y="0"/>
                      </a:lnTo>
                      <a:lnTo>
                        <a:pt x="220" y="0"/>
                      </a:lnTo>
                      <a:lnTo>
                        <a:pt x="221" y="0"/>
                      </a:lnTo>
                      <a:lnTo>
                        <a:pt x="222" y="2"/>
                      </a:lnTo>
                      <a:lnTo>
                        <a:pt x="224" y="3"/>
                      </a:lnTo>
                      <a:lnTo>
                        <a:pt x="225" y="3"/>
                      </a:lnTo>
                      <a:lnTo>
                        <a:pt x="226" y="3"/>
                      </a:lnTo>
                      <a:lnTo>
                        <a:pt x="230" y="2"/>
                      </a:lnTo>
                      <a:lnTo>
                        <a:pt x="231" y="7"/>
                      </a:lnTo>
                      <a:lnTo>
                        <a:pt x="233" y="7"/>
                      </a:lnTo>
                      <a:lnTo>
                        <a:pt x="234" y="7"/>
                      </a:lnTo>
                      <a:lnTo>
                        <a:pt x="238" y="2"/>
                      </a:lnTo>
                      <a:lnTo>
                        <a:pt x="240" y="2"/>
                      </a:lnTo>
                      <a:lnTo>
                        <a:pt x="243" y="5"/>
                      </a:lnTo>
                      <a:lnTo>
                        <a:pt x="244" y="5"/>
                      </a:lnTo>
                      <a:lnTo>
                        <a:pt x="245" y="7"/>
                      </a:lnTo>
                      <a:lnTo>
                        <a:pt x="248" y="7"/>
                      </a:lnTo>
                      <a:lnTo>
                        <a:pt x="250" y="8"/>
                      </a:lnTo>
                      <a:lnTo>
                        <a:pt x="252" y="8"/>
                      </a:lnTo>
                      <a:lnTo>
                        <a:pt x="253" y="7"/>
                      </a:lnTo>
                      <a:lnTo>
                        <a:pt x="256" y="4"/>
                      </a:lnTo>
                      <a:lnTo>
                        <a:pt x="256" y="3"/>
                      </a:lnTo>
                      <a:lnTo>
                        <a:pt x="256" y="2"/>
                      </a:lnTo>
                      <a:lnTo>
                        <a:pt x="258" y="0"/>
                      </a:lnTo>
                      <a:lnTo>
                        <a:pt x="258" y="2"/>
                      </a:lnTo>
                      <a:lnTo>
                        <a:pt x="259" y="2"/>
                      </a:lnTo>
                      <a:lnTo>
                        <a:pt x="259" y="3"/>
                      </a:lnTo>
                      <a:lnTo>
                        <a:pt x="262" y="5"/>
                      </a:lnTo>
                      <a:lnTo>
                        <a:pt x="262" y="7"/>
                      </a:lnTo>
                      <a:lnTo>
                        <a:pt x="262" y="8"/>
                      </a:lnTo>
                      <a:lnTo>
                        <a:pt x="263" y="8"/>
                      </a:lnTo>
                      <a:lnTo>
                        <a:pt x="263" y="9"/>
                      </a:lnTo>
                      <a:lnTo>
                        <a:pt x="264" y="9"/>
                      </a:lnTo>
                      <a:lnTo>
                        <a:pt x="266" y="9"/>
                      </a:lnTo>
                      <a:lnTo>
                        <a:pt x="266" y="12"/>
                      </a:lnTo>
                      <a:lnTo>
                        <a:pt x="264" y="14"/>
                      </a:lnTo>
                      <a:lnTo>
                        <a:pt x="266" y="14"/>
                      </a:lnTo>
                      <a:lnTo>
                        <a:pt x="267" y="14"/>
                      </a:lnTo>
                      <a:lnTo>
                        <a:pt x="268" y="17"/>
                      </a:lnTo>
                      <a:lnTo>
                        <a:pt x="270" y="17"/>
                      </a:lnTo>
                      <a:lnTo>
                        <a:pt x="270" y="18"/>
                      </a:lnTo>
                      <a:lnTo>
                        <a:pt x="270" y="22"/>
                      </a:lnTo>
                      <a:lnTo>
                        <a:pt x="271" y="23"/>
                      </a:lnTo>
                      <a:lnTo>
                        <a:pt x="271" y="25"/>
                      </a:lnTo>
                      <a:lnTo>
                        <a:pt x="272" y="26"/>
                      </a:lnTo>
                      <a:lnTo>
                        <a:pt x="276" y="26"/>
                      </a:lnTo>
                      <a:lnTo>
                        <a:pt x="277" y="26"/>
                      </a:lnTo>
                      <a:lnTo>
                        <a:pt x="279" y="27"/>
                      </a:lnTo>
                      <a:lnTo>
                        <a:pt x="280" y="27"/>
                      </a:lnTo>
                      <a:lnTo>
                        <a:pt x="281" y="27"/>
                      </a:lnTo>
                      <a:lnTo>
                        <a:pt x="282" y="27"/>
                      </a:lnTo>
                      <a:lnTo>
                        <a:pt x="285" y="23"/>
                      </a:lnTo>
                      <a:lnTo>
                        <a:pt x="286" y="23"/>
                      </a:lnTo>
                      <a:lnTo>
                        <a:pt x="289" y="25"/>
                      </a:lnTo>
                      <a:lnTo>
                        <a:pt x="291" y="26"/>
                      </a:lnTo>
                      <a:lnTo>
                        <a:pt x="294" y="26"/>
                      </a:lnTo>
                      <a:lnTo>
                        <a:pt x="294" y="25"/>
                      </a:lnTo>
                      <a:lnTo>
                        <a:pt x="296" y="23"/>
                      </a:lnTo>
                      <a:lnTo>
                        <a:pt x="300" y="20"/>
                      </a:lnTo>
                      <a:lnTo>
                        <a:pt x="302" y="20"/>
                      </a:lnTo>
                      <a:lnTo>
                        <a:pt x="303" y="21"/>
                      </a:lnTo>
                      <a:lnTo>
                        <a:pt x="307" y="22"/>
                      </a:lnTo>
                      <a:lnTo>
                        <a:pt x="307" y="21"/>
                      </a:lnTo>
                      <a:lnTo>
                        <a:pt x="308" y="18"/>
                      </a:lnTo>
                      <a:lnTo>
                        <a:pt x="309" y="17"/>
                      </a:lnTo>
                      <a:lnTo>
                        <a:pt x="311" y="14"/>
                      </a:lnTo>
                      <a:lnTo>
                        <a:pt x="312" y="14"/>
                      </a:lnTo>
                      <a:lnTo>
                        <a:pt x="313" y="17"/>
                      </a:lnTo>
                      <a:lnTo>
                        <a:pt x="314" y="17"/>
                      </a:lnTo>
                      <a:lnTo>
                        <a:pt x="316" y="17"/>
                      </a:lnTo>
                      <a:lnTo>
                        <a:pt x="317" y="17"/>
                      </a:lnTo>
                      <a:lnTo>
                        <a:pt x="317" y="18"/>
                      </a:lnTo>
                      <a:lnTo>
                        <a:pt x="318" y="18"/>
                      </a:lnTo>
                      <a:lnTo>
                        <a:pt x="319" y="18"/>
                      </a:lnTo>
                      <a:lnTo>
                        <a:pt x="322" y="17"/>
                      </a:lnTo>
                      <a:lnTo>
                        <a:pt x="323" y="18"/>
                      </a:lnTo>
                      <a:lnTo>
                        <a:pt x="325" y="18"/>
                      </a:lnTo>
                      <a:lnTo>
                        <a:pt x="325" y="17"/>
                      </a:lnTo>
                      <a:lnTo>
                        <a:pt x="326" y="17"/>
                      </a:lnTo>
                      <a:lnTo>
                        <a:pt x="327" y="17"/>
                      </a:lnTo>
                      <a:lnTo>
                        <a:pt x="328" y="17"/>
                      </a:lnTo>
                      <a:lnTo>
                        <a:pt x="330" y="17"/>
                      </a:lnTo>
                      <a:lnTo>
                        <a:pt x="331" y="17"/>
                      </a:lnTo>
                      <a:lnTo>
                        <a:pt x="332" y="17"/>
                      </a:lnTo>
                      <a:lnTo>
                        <a:pt x="334" y="17"/>
                      </a:lnTo>
                      <a:lnTo>
                        <a:pt x="335" y="16"/>
                      </a:lnTo>
                      <a:lnTo>
                        <a:pt x="337" y="16"/>
                      </a:lnTo>
                      <a:lnTo>
                        <a:pt x="337" y="13"/>
                      </a:lnTo>
                      <a:lnTo>
                        <a:pt x="339" y="13"/>
                      </a:lnTo>
                      <a:lnTo>
                        <a:pt x="340" y="12"/>
                      </a:lnTo>
                      <a:lnTo>
                        <a:pt x="341" y="12"/>
                      </a:lnTo>
                      <a:lnTo>
                        <a:pt x="342" y="12"/>
                      </a:lnTo>
                      <a:lnTo>
                        <a:pt x="346" y="13"/>
                      </a:lnTo>
                      <a:lnTo>
                        <a:pt x="348" y="13"/>
                      </a:lnTo>
                      <a:lnTo>
                        <a:pt x="348" y="12"/>
                      </a:lnTo>
                      <a:lnTo>
                        <a:pt x="351" y="12"/>
                      </a:lnTo>
                      <a:lnTo>
                        <a:pt x="353" y="9"/>
                      </a:lnTo>
                      <a:lnTo>
                        <a:pt x="354" y="9"/>
                      </a:lnTo>
                      <a:lnTo>
                        <a:pt x="354" y="11"/>
                      </a:lnTo>
                      <a:lnTo>
                        <a:pt x="354" y="12"/>
                      </a:lnTo>
                      <a:lnTo>
                        <a:pt x="355" y="12"/>
                      </a:lnTo>
                      <a:lnTo>
                        <a:pt x="357" y="12"/>
                      </a:lnTo>
                      <a:lnTo>
                        <a:pt x="362" y="9"/>
                      </a:lnTo>
                      <a:lnTo>
                        <a:pt x="363" y="9"/>
                      </a:lnTo>
                      <a:lnTo>
                        <a:pt x="367" y="12"/>
                      </a:lnTo>
                      <a:lnTo>
                        <a:pt x="369" y="12"/>
                      </a:lnTo>
                      <a:lnTo>
                        <a:pt x="373" y="12"/>
                      </a:lnTo>
                      <a:lnTo>
                        <a:pt x="376" y="13"/>
                      </a:lnTo>
                      <a:lnTo>
                        <a:pt x="383" y="16"/>
                      </a:lnTo>
                      <a:lnTo>
                        <a:pt x="390" y="17"/>
                      </a:lnTo>
                      <a:lnTo>
                        <a:pt x="391" y="17"/>
                      </a:lnTo>
                      <a:lnTo>
                        <a:pt x="395" y="17"/>
                      </a:lnTo>
                      <a:lnTo>
                        <a:pt x="395" y="25"/>
                      </a:lnTo>
                      <a:lnTo>
                        <a:pt x="380" y="26"/>
                      </a:lnTo>
                      <a:lnTo>
                        <a:pt x="377" y="27"/>
                      </a:lnTo>
                      <a:lnTo>
                        <a:pt x="374" y="32"/>
                      </a:lnTo>
                      <a:lnTo>
                        <a:pt x="374" y="36"/>
                      </a:lnTo>
                      <a:lnTo>
                        <a:pt x="373" y="40"/>
                      </a:lnTo>
                      <a:lnTo>
                        <a:pt x="371" y="42"/>
                      </a:lnTo>
                      <a:lnTo>
                        <a:pt x="369" y="44"/>
                      </a:lnTo>
                      <a:lnTo>
                        <a:pt x="368" y="49"/>
                      </a:lnTo>
                      <a:lnTo>
                        <a:pt x="367" y="51"/>
                      </a:lnTo>
                      <a:lnTo>
                        <a:pt x="365" y="56"/>
                      </a:lnTo>
                      <a:lnTo>
                        <a:pt x="367" y="59"/>
                      </a:lnTo>
                      <a:lnTo>
                        <a:pt x="367" y="63"/>
                      </a:lnTo>
                      <a:lnTo>
                        <a:pt x="359" y="67"/>
                      </a:lnTo>
                      <a:lnTo>
                        <a:pt x="357" y="68"/>
                      </a:lnTo>
                      <a:lnTo>
                        <a:pt x="353" y="71"/>
                      </a:lnTo>
                      <a:lnTo>
                        <a:pt x="349" y="73"/>
                      </a:lnTo>
                      <a:lnTo>
                        <a:pt x="348" y="78"/>
                      </a:lnTo>
                      <a:lnTo>
                        <a:pt x="348" y="79"/>
                      </a:lnTo>
                      <a:lnTo>
                        <a:pt x="348" y="83"/>
                      </a:lnTo>
                      <a:lnTo>
                        <a:pt x="342" y="88"/>
                      </a:lnTo>
                      <a:lnTo>
                        <a:pt x="337" y="88"/>
                      </a:lnTo>
                      <a:lnTo>
                        <a:pt x="332" y="93"/>
                      </a:lnTo>
                      <a:lnTo>
                        <a:pt x="330" y="96"/>
                      </a:lnTo>
                      <a:lnTo>
                        <a:pt x="327" y="99"/>
                      </a:lnTo>
                      <a:lnTo>
                        <a:pt x="327" y="102"/>
                      </a:lnTo>
                      <a:lnTo>
                        <a:pt x="322" y="106"/>
                      </a:lnTo>
                      <a:lnTo>
                        <a:pt x="322" y="110"/>
                      </a:lnTo>
                      <a:lnTo>
                        <a:pt x="323" y="114"/>
                      </a:lnTo>
                      <a:lnTo>
                        <a:pt x="326" y="118"/>
                      </a:lnTo>
                      <a:lnTo>
                        <a:pt x="327" y="120"/>
                      </a:lnTo>
                      <a:lnTo>
                        <a:pt x="327" y="124"/>
                      </a:lnTo>
                      <a:lnTo>
                        <a:pt x="326" y="129"/>
                      </a:lnTo>
                      <a:lnTo>
                        <a:pt x="326" y="133"/>
                      </a:lnTo>
                      <a:lnTo>
                        <a:pt x="325" y="136"/>
                      </a:lnTo>
                      <a:lnTo>
                        <a:pt x="322" y="142"/>
                      </a:lnTo>
                      <a:lnTo>
                        <a:pt x="318" y="147"/>
                      </a:lnTo>
                      <a:lnTo>
                        <a:pt x="317" y="151"/>
                      </a:lnTo>
                      <a:lnTo>
                        <a:pt x="312" y="155"/>
                      </a:lnTo>
                      <a:lnTo>
                        <a:pt x="311" y="160"/>
                      </a:lnTo>
                      <a:lnTo>
                        <a:pt x="307" y="164"/>
                      </a:lnTo>
                      <a:lnTo>
                        <a:pt x="304" y="170"/>
                      </a:lnTo>
                      <a:lnTo>
                        <a:pt x="300" y="174"/>
                      </a:lnTo>
                      <a:lnTo>
                        <a:pt x="296" y="176"/>
                      </a:lnTo>
                      <a:lnTo>
                        <a:pt x="298" y="180"/>
                      </a:lnTo>
                      <a:lnTo>
                        <a:pt x="298" y="184"/>
                      </a:lnTo>
                      <a:lnTo>
                        <a:pt x="296" y="187"/>
                      </a:lnTo>
                      <a:lnTo>
                        <a:pt x="293" y="190"/>
                      </a:lnTo>
                      <a:lnTo>
                        <a:pt x="289" y="193"/>
                      </a:lnTo>
                      <a:lnTo>
                        <a:pt x="285" y="193"/>
                      </a:lnTo>
                      <a:lnTo>
                        <a:pt x="280" y="194"/>
                      </a:lnTo>
                      <a:lnTo>
                        <a:pt x="276" y="195"/>
                      </a:lnTo>
                      <a:lnTo>
                        <a:pt x="271" y="194"/>
                      </a:lnTo>
                      <a:lnTo>
                        <a:pt x="270" y="197"/>
                      </a:lnTo>
                      <a:lnTo>
                        <a:pt x="266" y="201"/>
                      </a:lnTo>
                      <a:lnTo>
                        <a:pt x="262" y="207"/>
                      </a:lnTo>
                      <a:lnTo>
                        <a:pt x="261" y="211"/>
                      </a:lnTo>
                      <a:lnTo>
                        <a:pt x="263" y="215"/>
                      </a:lnTo>
                      <a:lnTo>
                        <a:pt x="266" y="218"/>
                      </a:lnTo>
                      <a:lnTo>
                        <a:pt x="266" y="221"/>
                      </a:lnTo>
                      <a:lnTo>
                        <a:pt x="267" y="226"/>
                      </a:lnTo>
                      <a:lnTo>
                        <a:pt x="267" y="230"/>
                      </a:lnTo>
                      <a:lnTo>
                        <a:pt x="266" y="232"/>
                      </a:lnTo>
                      <a:lnTo>
                        <a:pt x="262" y="236"/>
                      </a:lnTo>
                      <a:lnTo>
                        <a:pt x="250" y="245"/>
                      </a:lnTo>
                      <a:lnTo>
                        <a:pt x="245" y="250"/>
                      </a:lnTo>
                      <a:lnTo>
                        <a:pt x="240" y="253"/>
                      </a:lnTo>
                      <a:lnTo>
                        <a:pt x="234" y="258"/>
                      </a:lnTo>
                      <a:lnTo>
                        <a:pt x="229" y="262"/>
                      </a:lnTo>
                      <a:lnTo>
                        <a:pt x="224" y="268"/>
                      </a:lnTo>
                      <a:lnTo>
                        <a:pt x="218" y="275"/>
                      </a:lnTo>
                      <a:lnTo>
                        <a:pt x="212" y="280"/>
                      </a:lnTo>
                      <a:lnTo>
                        <a:pt x="206" y="283"/>
                      </a:lnTo>
                      <a:lnTo>
                        <a:pt x="199" y="287"/>
                      </a:lnTo>
                      <a:lnTo>
                        <a:pt x="194" y="291"/>
                      </a:lnTo>
                      <a:lnTo>
                        <a:pt x="189" y="294"/>
                      </a:lnTo>
                      <a:lnTo>
                        <a:pt x="181" y="301"/>
                      </a:lnTo>
                      <a:lnTo>
                        <a:pt x="176" y="306"/>
                      </a:lnTo>
                      <a:lnTo>
                        <a:pt x="169" y="311"/>
                      </a:lnTo>
                      <a:lnTo>
                        <a:pt x="162" y="317"/>
                      </a:lnTo>
                      <a:lnTo>
                        <a:pt x="157" y="322"/>
                      </a:lnTo>
                      <a:lnTo>
                        <a:pt x="148" y="328"/>
                      </a:lnTo>
                      <a:lnTo>
                        <a:pt x="144" y="328"/>
                      </a:lnTo>
                      <a:lnTo>
                        <a:pt x="142" y="331"/>
                      </a:lnTo>
                      <a:lnTo>
                        <a:pt x="139" y="333"/>
                      </a:lnTo>
                      <a:lnTo>
                        <a:pt x="137" y="337"/>
                      </a:lnTo>
                      <a:lnTo>
                        <a:pt x="133" y="341"/>
                      </a:lnTo>
                      <a:lnTo>
                        <a:pt x="128" y="338"/>
                      </a:lnTo>
                      <a:lnTo>
                        <a:pt x="124" y="337"/>
                      </a:lnTo>
                      <a:lnTo>
                        <a:pt x="116" y="334"/>
                      </a:lnTo>
                      <a:lnTo>
                        <a:pt x="112" y="334"/>
                      </a:lnTo>
                      <a:lnTo>
                        <a:pt x="107" y="333"/>
                      </a:lnTo>
                      <a:lnTo>
                        <a:pt x="102" y="334"/>
                      </a:lnTo>
                      <a:lnTo>
                        <a:pt x="97" y="334"/>
                      </a:lnTo>
                      <a:lnTo>
                        <a:pt x="91" y="334"/>
                      </a:lnTo>
                      <a:lnTo>
                        <a:pt x="84" y="334"/>
                      </a:lnTo>
                      <a:lnTo>
                        <a:pt x="79" y="337"/>
                      </a:lnTo>
                      <a:lnTo>
                        <a:pt x="78" y="342"/>
                      </a:lnTo>
                      <a:lnTo>
                        <a:pt x="75" y="348"/>
                      </a:lnTo>
                      <a:lnTo>
                        <a:pt x="73" y="354"/>
                      </a:lnTo>
                      <a:lnTo>
                        <a:pt x="71" y="359"/>
                      </a:lnTo>
                      <a:lnTo>
                        <a:pt x="69" y="364"/>
                      </a:lnTo>
                      <a:lnTo>
                        <a:pt x="63" y="371"/>
                      </a:lnTo>
                      <a:lnTo>
                        <a:pt x="57" y="375"/>
                      </a:lnTo>
                      <a:lnTo>
                        <a:pt x="52" y="379"/>
                      </a:lnTo>
                      <a:lnTo>
                        <a:pt x="41" y="38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pPr algn="ctr"/>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19" name="ZS: NBT">
                  <a:extLst>
                    <a:ext uri="{FF2B5EF4-FFF2-40B4-BE49-F238E27FC236}">
                      <a16:creationId xmlns:a16="http://schemas.microsoft.com/office/drawing/2014/main" id="{EEBFF51A-8A5C-AA48-9061-2925A5D21F3C}"/>
                    </a:ext>
                  </a:extLst>
                </p:cNvPr>
                <p:cNvSpPr>
                  <a:spLocks/>
                </p:cNvSpPr>
                <p:nvPr/>
              </p:nvSpPr>
              <p:spPr bwMode="auto">
                <a:xfrm>
                  <a:off x="115853" y="1611474"/>
                  <a:ext cx="771386" cy="747881"/>
                </a:xfrm>
                <a:custGeom>
                  <a:avLst/>
                  <a:gdLst>
                    <a:gd name="T0" fmla="*/ 619660 w 253"/>
                    <a:gd name="T1" fmla="*/ 937260 h 254"/>
                    <a:gd name="T2" fmla="*/ 577584 w 253"/>
                    <a:gd name="T3" fmla="*/ 952500 h 254"/>
                    <a:gd name="T4" fmla="*/ 524033 w 253"/>
                    <a:gd name="T5" fmla="*/ 918210 h 254"/>
                    <a:gd name="T6" fmla="*/ 481957 w 253"/>
                    <a:gd name="T7" fmla="*/ 895350 h 254"/>
                    <a:gd name="T8" fmla="*/ 348080 w 253"/>
                    <a:gd name="T9" fmla="*/ 815340 h 254"/>
                    <a:gd name="T10" fmla="*/ 302180 w 253"/>
                    <a:gd name="T11" fmla="*/ 792480 h 254"/>
                    <a:gd name="T12" fmla="*/ 210378 w 253"/>
                    <a:gd name="T13" fmla="*/ 731520 h 254"/>
                    <a:gd name="T14" fmla="*/ 195078 w 253"/>
                    <a:gd name="T15" fmla="*/ 720090 h 254"/>
                    <a:gd name="T16" fmla="*/ 175953 w 253"/>
                    <a:gd name="T17" fmla="*/ 704850 h 254"/>
                    <a:gd name="T18" fmla="*/ 149177 w 253"/>
                    <a:gd name="T19" fmla="*/ 689610 h 254"/>
                    <a:gd name="T20" fmla="*/ 130052 w 253"/>
                    <a:gd name="T21" fmla="*/ 681990 h 254"/>
                    <a:gd name="T22" fmla="*/ 122402 w 253"/>
                    <a:gd name="T23" fmla="*/ 670560 h 254"/>
                    <a:gd name="T24" fmla="*/ 7650 w 253"/>
                    <a:gd name="T25" fmla="*/ 590550 h 254"/>
                    <a:gd name="T26" fmla="*/ 42076 w 253"/>
                    <a:gd name="T27" fmla="*/ 544830 h 254"/>
                    <a:gd name="T28" fmla="*/ 84151 w 253"/>
                    <a:gd name="T29" fmla="*/ 514350 h 254"/>
                    <a:gd name="T30" fmla="*/ 114752 w 253"/>
                    <a:gd name="T31" fmla="*/ 468630 h 254"/>
                    <a:gd name="T32" fmla="*/ 130052 w 253"/>
                    <a:gd name="T33" fmla="*/ 426720 h 254"/>
                    <a:gd name="T34" fmla="*/ 145352 w 253"/>
                    <a:gd name="T35" fmla="*/ 384810 h 254"/>
                    <a:gd name="T36" fmla="*/ 191253 w 253"/>
                    <a:gd name="T37" fmla="*/ 373380 h 254"/>
                    <a:gd name="T38" fmla="*/ 233329 w 253"/>
                    <a:gd name="T39" fmla="*/ 373380 h 254"/>
                    <a:gd name="T40" fmla="*/ 271579 w 253"/>
                    <a:gd name="T41" fmla="*/ 373380 h 254"/>
                    <a:gd name="T42" fmla="*/ 317480 w 253"/>
                    <a:gd name="T43" fmla="*/ 384810 h 254"/>
                    <a:gd name="T44" fmla="*/ 351905 w 253"/>
                    <a:gd name="T45" fmla="*/ 400050 h 254"/>
                    <a:gd name="T46" fmla="*/ 374856 w 253"/>
                    <a:gd name="T47" fmla="*/ 369570 h 254"/>
                    <a:gd name="T48" fmla="*/ 393981 w 253"/>
                    <a:gd name="T49" fmla="*/ 350520 h 254"/>
                    <a:gd name="T50" fmla="*/ 443707 w 253"/>
                    <a:gd name="T51" fmla="*/ 327660 h 254"/>
                    <a:gd name="T52" fmla="*/ 489608 w 253"/>
                    <a:gd name="T53" fmla="*/ 285750 h 254"/>
                    <a:gd name="T54" fmla="*/ 535508 w 253"/>
                    <a:gd name="T55" fmla="*/ 247650 h 254"/>
                    <a:gd name="T56" fmla="*/ 585234 w 253"/>
                    <a:gd name="T57" fmla="*/ 209550 h 254"/>
                    <a:gd name="T58" fmla="*/ 631135 w 253"/>
                    <a:gd name="T59" fmla="*/ 179070 h 254"/>
                    <a:gd name="T60" fmla="*/ 677035 w 253"/>
                    <a:gd name="T61" fmla="*/ 148590 h 254"/>
                    <a:gd name="T62" fmla="*/ 719111 w 253"/>
                    <a:gd name="T63" fmla="*/ 99060 h 254"/>
                    <a:gd name="T64" fmla="*/ 761187 w 253"/>
                    <a:gd name="T65" fmla="*/ 64770 h 254"/>
                    <a:gd name="T66" fmla="*/ 799437 w 253"/>
                    <a:gd name="T67" fmla="*/ 34290 h 254"/>
                    <a:gd name="T68" fmla="*/ 864463 w 253"/>
                    <a:gd name="T69" fmla="*/ 11430 h 254"/>
                    <a:gd name="T70" fmla="*/ 902714 w 253"/>
                    <a:gd name="T71" fmla="*/ 38100 h 254"/>
                    <a:gd name="T72" fmla="*/ 952440 w 253"/>
                    <a:gd name="T73" fmla="*/ 72390 h 254"/>
                    <a:gd name="T74" fmla="*/ 937140 w 253"/>
                    <a:gd name="T75" fmla="*/ 121920 h 254"/>
                    <a:gd name="T76" fmla="*/ 918014 w 253"/>
                    <a:gd name="T77" fmla="*/ 175260 h 254"/>
                    <a:gd name="T78" fmla="*/ 918014 w 253"/>
                    <a:gd name="T79" fmla="*/ 205740 h 254"/>
                    <a:gd name="T80" fmla="*/ 940965 w 253"/>
                    <a:gd name="T81" fmla="*/ 240030 h 254"/>
                    <a:gd name="T82" fmla="*/ 967740 w 253"/>
                    <a:gd name="T83" fmla="*/ 281940 h 254"/>
                    <a:gd name="T84" fmla="*/ 967740 w 253"/>
                    <a:gd name="T85" fmla="*/ 320040 h 254"/>
                    <a:gd name="T86" fmla="*/ 937140 w 253"/>
                    <a:gd name="T87" fmla="*/ 361950 h 254"/>
                    <a:gd name="T88" fmla="*/ 952440 w 253"/>
                    <a:gd name="T89" fmla="*/ 384810 h 254"/>
                    <a:gd name="T90" fmla="*/ 937140 w 253"/>
                    <a:gd name="T91" fmla="*/ 415290 h 254"/>
                    <a:gd name="T92" fmla="*/ 879764 w 253"/>
                    <a:gd name="T93" fmla="*/ 457200 h 254"/>
                    <a:gd name="T94" fmla="*/ 841513 w 253"/>
                    <a:gd name="T95" fmla="*/ 525780 h 254"/>
                    <a:gd name="T96" fmla="*/ 822388 w 253"/>
                    <a:gd name="T97" fmla="*/ 601980 h 254"/>
                    <a:gd name="T98" fmla="*/ 822388 w 253"/>
                    <a:gd name="T99" fmla="*/ 655320 h 254"/>
                    <a:gd name="T100" fmla="*/ 841513 w 253"/>
                    <a:gd name="T101" fmla="*/ 708660 h 254"/>
                    <a:gd name="T102" fmla="*/ 868288 w 253"/>
                    <a:gd name="T103" fmla="*/ 742950 h 254"/>
                    <a:gd name="T104" fmla="*/ 860638 w 253"/>
                    <a:gd name="T105" fmla="*/ 788670 h 254"/>
                    <a:gd name="T106" fmla="*/ 822388 w 253"/>
                    <a:gd name="T107" fmla="*/ 815340 h 254"/>
                    <a:gd name="T108" fmla="*/ 807088 w 253"/>
                    <a:gd name="T109" fmla="*/ 842010 h 254"/>
                    <a:gd name="T110" fmla="*/ 780312 w 253"/>
                    <a:gd name="T111" fmla="*/ 857250 h 254"/>
                    <a:gd name="T112" fmla="*/ 745887 w 253"/>
                    <a:gd name="T113" fmla="*/ 861060 h 254"/>
                    <a:gd name="T114" fmla="*/ 711461 w 253"/>
                    <a:gd name="T115" fmla="*/ 864870 h 254"/>
                    <a:gd name="T116" fmla="*/ 677035 w 253"/>
                    <a:gd name="T117" fmla="*/ 876300 h 254"/>
                    <a:gd name="T118" fmla="*/ 646435 w 253"/>
                    <a:gd name="T119" fmla="*/ 883920 h 254"/>
                    <a:gd name="T120" fmla="*/ 623485 w 253"/>
                    <a:gd name="T121" fmla="*/ 902970 h 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3" h="254">
                      <a:moveTo>
                        <a:pt x="162" y="237"/>
                      </a:moveTo>
                      <a:lnTo>
                        <a:pt x="162" y="246"/>
                      </a:lnTo>
                      <a:lnTo>
                        <a:pt x="151" y="254"/>
                      </a:lnTo>
                      <a:lnTo>
                        <a:pt x="151" y="250"/>
                      </a:lnTo>
                      <a:lnTo>
                        <a:pt x="146" y="246"/>
                      </a:lnTo>
                      <a:lnTo>
                        <a:pt x="137" y="241"/>
                      </a:lnTo>
                      <a:lnTo>
                        <a:pt x="131" y="237"/>
                      </a:lnTo>
                      <a:lnTo>
                        <a:pt x="126" y="235"/>
                      </a:lnTo>
                      <a:lnTo>
                        <a:pt x="119" y="231"/>
                      </a:lnTo>
                      <a:lnTo>
                        <a:pt x="91" y="214"/>
                      </a:lnTo>
                      <a:lnTo>
                        <a:pt x="82" y="209"/>
                      </a:lnTo>
                      <a:lnTo>
                        <a:pt x="79" y="208"/>
                      </a:lnTo>
                      <a:lnTo>
                        <a:pt x="62" y="198"/>
                      </a:lnTo>
                      <a:lnTo>
                        <a:pt x="55" y="192"/>
                      </a:lnTo>
                      <a:lnTo>
                        <a:pt x="52" y="190"/>
                      </a:lnTo>
                      <a:lnTo>
                        <a:pt x="51" y="189"/>
                      </a:lnTo>
                      <a:lnTo>
                        <a:pt x="48" y="189"/>
                      </a:lnTo>
                      <a:lnTo>
                        <a:pt x="46" y="185"/>
                      </a:lnTo>
                      <a:lnTo>
                        <a:pt x="42" y="184"/>
                      </a:lnTo>
                      <a:lnTo>
                        <a:pt x="39" y="181"/>
                      </a:lnTo>
                      <a:lnTo>
                        <a:pt x="36" y="179"/>
                      </a:lnTo>
                      <a:lnTo>
                        <a:pt x="34" y="179"/>
                      </a:lnTo>
                      <a:lnTo>
                        <a:pt x="33" y="177"/>
                      </a:lnTo>
                      <a:lnTo>
                        <a:pt x="32" y="176"/>
                      </a:lnTo>
                      <a:lnTo>
                        <a:pt x="10" y="161"/>
                      </a:lnTo>
                      <a:lnTo>
                        <a:pt x="2" y="155"/>
                      </a:lnTo>
                      <a:lnTo>
                        <a:pt x="0" y="153"/>
                      </a:lnTo>
                      <a:lnTo>
                        <a:pt x="11" y="143"/>
                      </a:lnTo>
                      <a:lnTo>
                        <a:pt x="16" y="139"/>
                      </a:lnTo>
                      <a:lnTo>
                        <a:pt x="22" y="135"/>
                      </a:lnTo>
                      <a:lnTo>
                        <a:pt x="28" y="128"/>
                      </a:lnTo>
                      <a:lnTo>
                        <a:pt x="30" y="123"/>
                      </a:lnTo>
                      <a:lnTo>
                        <a:pt x="32" y="118"/>
                      </a:lnTo>
                      <a:lnTo>
                        <a:pt x="34" y="112"/>
                      </a:lnTo>
                      <a:lnTo>
                        <a:pt x="37" y="106"/>
                      </a:lnTo>
                      <a:lnTo>
                        <a:pt x="38" y="101"/>
                      </a:lnTo>
                      <a:lnTo>
                        <a:pt x="43" y="98"/>
                      </a:lnTo>
                      <a:lnTo>
                        <a:pt x="50" y="98"/>
                      </a:lnTo>
                      <a:lnTo>
                        <a:pt x="56" y="98"/>
                      </a:lnTo>
                      <a:lnTo>
                        <a:pt x="61" y="98"/>
                      </a:lnTo>
                      <a:lnTo>
                        <a:pt x="66" y="97"/>
                      </a:lnTo>
                      <a:lnTo>
                        <a:pt x="71" y="98"/>
                      </a:lnTo>
                      <a:lnTo>
                        <a:pt x="75" y="98"/>
                      </a:lnTo>
                      <a:lnTo>
                        <a:pt x="83" y="101"/>
                      </a:lnTo>
                      <a:lnTo>
                        <a:pt x="87" y="102"/>
                      </a:lnTo>
                      <a:lnTo>
                        <a:pt x="92" y="105"/>
                      </a:lnTo>
                      <a:lnTo>
                        <a:pt x="96" y="101"/>
                      </a:lnTo>
                      <a:lnTo>
                        <a:pt x="98" y="97"/>
                      </a:lnTo>
                      <a:lnTo>
                        <a:pt x="101" y="95"/>
                      </a:lnTo>
                      <a:lnTo>
                        <a:pt x="103" y="92"/>
                      </a:lnTo>
                      <a:lnTo>
                        <a:pt x="107" y="92"/>
                      </a:lnTo>
                      <a:lnTo>
                        <a:pt x="116" y="86"/>
                      </a:lnTo>
                      <a:lnTo>
                        <a:pt x="121" y="81"/>
                      </a:lnTo>
                      <a:lnTo>
                        <a:pt x="128" y="75"/>
                      </a:lnTo>
                      <a:lnTo>
                        <a:pt x="135" y="70"/>
                      </a:lnTo>
                      <a:lnTo>
                        <a:pt x="140" y="65"/>
                      </a:lnTo>
                      <a:lnTo>
                        <a:pt x="148" y="58"/>
                      </a:lnTo>
                      <a:lnTo>
                        <a:pt x="153" y="55"/>
                      </a:lnTo>
                      <a:lnTo>
                        <a:pt x="158" y="51"/>
                      </a:lnTo>
                      <a:lnTo>
                        <a:pt x="165" y="47"/>
                      </a:lnTo>
                      <a:lnTo>
                        <a:pt x="171" y="44"/>
                      </a:lnTo>
                      <a:lnTo>
                        <a:pt x="177" y="39"/>
                      </a:lnTo>
                      <a:lnTo>
                        <a:pt x="183" y="32"/>
                      </a:lnTo>
                      <a:lnTo>
                        <a:pt x="188" y="26"/>
                      </a:lnTo>
                      <a:lnTo>
                        <a:pt x="193" y="22"/>
                      </a:lnTo>
                      <a:lnTo>
                        <a:pt x="199" y="17"/>
                      </a:lnTo>
                      <a:lnTo>
                        <a:pt x="204" y="14"/>
                      </a:lnTo>
                      <a:lnTo>
                        <a:pt x="209" y="9"/>
                      </a:lnTo>
                      <a:lnTo>
                        <a:pt x="221" y="0"/>
                      </a:lnTo>
                      <a:lnTo>
                        <a:pt x="226" y="3"/>
                      </a:lnTo>
                      <a:lnTo>
                        <a:pt x="230" y="7"/>
                      </a:lnTo>
                      <a:lnTo>
                        <a:pt x="236" y="10"/>
                      </a:lnTo>
                      <a:lnTo>
                        <a:pt x="241" y="13"/>
                      </a:lnTo>
                      <a:lnTo>
                        <a:pt x="249" y="19"/>
                      </a:lnTo>
                      <a:lnTo>
                        <a:pt x="245" y="26"/>
                      </a:lnTo>
                      <a:lnTo>
                        <a:pt x="245" y="32"/>
                      </a:lnTo>
                      <a:lnTo>
                        <a:pt x="244" y="39"/>
                      </a:lnTo>
                      <a:lnTo>
                        <a:pt x="240" y="46"/>
                      </a:lnTo>
                      <a:lnTo>
                        <a:pt x="239" y="50"/>
                      </a:lnTo>
                      <a:lnTo>
                        <a:pt x="240" y="54"/>
                      </a:lnTo>
                      <a:lnTo>
                        <a:pt x="243" y="56"/>
                      </a:lnTo>
                      <a:lnTo>
                        <a:pt x="246" y="63"/>
                      </a:lnTo>
                      <a:lnTo>
                        <a:pt x="250" y="68"/>
                      </a:lnTo>
                      <a:lnTo>
                        <a:pt x="253" y="74"/>
                      </a:lnTo>
                      <a:lnTo>
                        <a:pt x="253" y="79"/>
                      </a:lnTo>
                      <a:lnTo>
                        <a:pt x="253" y="84"/>
                      </a:lnTo>
                      <a:lnTo>
                        <a:pt x="252" y="93"/>
                      </a:lnTo>
                      <a:lnTo>
                        <a:pt x="245" y="95"/>
                      </a:lnTo>
                      <a:lnTo>
                        <a:pt x="246" y="100"/>
                      </a:lnTo>
                      <a:lnTo>
                        <a:pt x="249" y="101"/>
                      </a:lnTo>
                      <a:lnTo>
                        <a:pt x="246" y="106"/>
                      </a:lnTo>
                      <a:lnTo>
                        <a:pt x="245" y="109"/>
                      </a:lnTo>
                      <a:lnTo>
                        <a:pt x="239" y="112"/>
                      </a:lnTo>
                      <a:lnTo>
                        <a:pt x="230" y="120"/>
                      </a:lnTo>
                      <a:lnTo>
                        <a:pt x="225" y="128"/>
                      </a:lnTo>
                      <a:lnTo>
                        <a:pt x="220" y="138"/>
                      </a:lnTo>
                      <a:lnTo>
                        <a:pt x="217" y="148"/>
                      </a:lnTo>
                      <a:lnTo>
                        <a:pt x="215" y="158"/>
                      </a:lnTo>
                      <a:lnTo>
                        <a:pt x="215" y="163"/>
                      </a:lnTo>
                      <a:lnTo>
                        <a:pt x="215" y="172"/>
                      </a:lnTo>
                      <a:lnTo>
                        <a:pt x="216" y="179"/>
                      </a:lnTo>
                      <a:lnTo>
                        <a:pt x="220" y="186"/>
                      </a:lnTo>
                      <a:lnTo>
                        <a:pt x="225" y="192"/>
                      </a:lnTo>
                      <a:lnTo>
                        <a:pt x="227" y="195"/>
                      </a:lnTo>
                      <a:lnTo>
                        <a:pt x="227" y="199"/>
                      </a:lnTo>
                      <a:lnTo>
                        <a:pt x="225" y="207"/>
                      </a:lnTo>
                      <a:lnTo>
                        <a:pt x="220" y="211"/>
                      </a:lnTo>
                      <a:lnTo>
                        <a:pt x="215" y="214"/>
                      </a:lnTo>
                      <a:lnTo>
                        <a:pt x="213" y="217"/>
                      </a:lnTo>
                      <a:lnTo>
                        <a:pt x="211" y="221"/>
                      </a:lnTo>
                      <a:lnTo>
                        <a:pt x="209" y="225"/>
                      </a:lnTo>
                      <a:lnTo>
                        <a:pt x="204" y="225"/>
                      </a:lnTo>
                      <a:lnTo>
                        <a:pt x="199" y="225"/>
                      </a:lnTo>
                      <a:lnTo>
                        <a:pt x="195" y="226"/>
                      </a:lnTo>
                      <a:lnTo>
                        <a:pt x="193" y="227"/>
                      </a:lnTo>
                      <a:lnTo>
                        <a:pt x="186" y="227"/>
                      </a:lnTo>
                      <a:lnTo>
                        <a:pt x="179" y="228"/>
                      </a:lnTo>
                      <a:lnTo>
                        <a:pt x="177" y="230"/>
                      </a:lnTo>
                      <a:lnTo>
                        <a:pt x="174" y="228"/>
                      </a:lnTo>
                      <a:lnTo>
                        <a:pt x="169" y="232"/>
                      </a:lnTo>
                      <a:lnTo>
                        <a:pt x="167" y="235"/>
                      </a:lnTo>
                      <a:lnTo>
                        <a:pt x="163" y="237"/>
                      </a:lnTo>
                      <a:lnTo>
                        <a:pt x="162" y="237"/>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0" name="ZS: BLA">
                  <a:extLst>
                    <a:ext uri="{FF2B5EF4-FFF2-40B4-BE49-F238E27FC236}">
                      <a16:creationId xmlns:a16="http://schemas.microsoft.com/office/drawing/2014/main" id="{0A679BA6-8CE5-F045-9E19-C7C5C5CBE11C}"/>
                    </a:ext>
                  </a:extLst>
                </p:cNvPr>
                <p:cNvSpPr>
                  <a:spLocks/>
                </p:cNvSpPr>
                <p:nvPr/>
              </p:nvSpPr>
              <p:spPr bwMode="auto">
                <a:xfrm>
                  <a:off x="621214" y="2848674"/>
                  <a:ext cx="812482" cy="968934"/>
                </a:xfrm>
                <a:custGeom>
                  <a:avLst/>
                  <a:gdLst>
                    <a:gd name="T0" fmla="*/ 1002030 w 270"/>
                    <a:gd name="T1" fmla="*/ 1226889 h 329"/>
                    <a:gd name="T2" fmla="*/ 967740 w 270"/>
                    <a:gd name="T3" fmla="*/ 1242083 h 329"/>
                    <a:gd name="T4" fmla="*/ 925830 w 270"/>
                    <a:gd name="T5" fmla="*/ 1249680 h 329"/>
                    <a:gd name="T6" fmla="*/ 891540 w 270"/>
                    <a:gd name="T7" fmla="*/ 1238285 h 329"/>
                    <a:gd name="T8" fmla="*/ 845820 w 270"/>
                    <a:gd name="T9" fmla="*/ 1234486 h 329"/>
                    <a:gd name="T10" fmla="*/ 807720 w 270"/>
                    <a:gd name="T11" fmla="*/ 1219293 h 329"/>
                    <a:gd name="T12" fmla="*/ 769620 w 270"/>
                    <a:gd name="T13" fmla="*/ 1204099 h 329"/>
                    <a:gd name="T14" fmla="*/ 731520 w 270"/>
                    <a:gd name="T15" fmla="*/ 1185107 h 329"/>
                    <a:gd name="T16" fmla="*/ 712470 w 270"/>
                    <a:gd name="T17" fmla="*/ 1154720 h 329"/>
                    <a:gd name="T18" fmla="*/ 670560 w 270"/>
                    <a:gd name="T19" fmla="*/ 1147123 h 329"/>
                    <a:gd name="T20" fmla="*/ 628650 w 270"/>
                    <a:gd name="T21" fmla="*/ 1139526 h 329"/>
                    <a:gd name="T22" fmla="*/ 598170 w 270"/>
                    <a:gd name="T23" fmla="*/ 1116735 h 329"/>
                    <a:gd name="T24" fmla="*/ 575310 w 270"/>
                    <a:gd name="T25" fmla="*/ 1086348 h 329"/>
                    <a:gd name="T26" fmla="*/ 537210 w 270"/>
                    <a:gd name="T27" fmla="*/ 1074953 h 329"/>
                    <a:gd name="T28" fmla="*/ 487680 w 270"/>
                    <a:gd name="T29" fmla="*/ 1078751 h 329"/>
                    <a:gd name="T30" fmla="*/ 453390 w 270"/>
                    <a:gd name="T31" fmla="*/ 1093945 h 329"/>
                    <a:gd name="T32" fmla="*/ 419100 w 270"/>
                    <a:gd name="T33" fmla="*/ 1101542 h 329"/>
                    <a:gd name="T34" fmla="*/ 373380 w 270"/>
                    <a:gd name="T35" fmla="*/ 1109138 h 329"/>
                    <a:gd name="T36" fmla="*/ 327660 w 270"/>
                    <a:gd name="T37" fmla="*/ 1112937 h 329"/>
                    <a:gd name="T38" fmla="*/ 285750 w 270"/>
                    <a:gd name="T39" fmla="*/ 1101542 h 329"/>
                    <a:gd name="T40" fmla="*/ 293370 w 270"/>
                    <a:gd name="T41" fmla="*/ 926814 h 329"/>
                    <a:gd name="T42" fmla="*/ 285750 w 270"/>
                    <a:gd name="T43" fmla="*/ 752087 h 329"/>
                    <a:gd name="T44" fmla="*/ 281940 w 270"/>
                    <a:gd name="T45" fmla="*/ 645731 h 329"/>
                    <a:gd name="T46" fmla="*/ 281940 w 270"/>
                    <a:gd name="T47" fmla="*/ 539376 h 329"/>
                    <a:gd name="T48" fmla="*/ 247650 w 270"/>
                    <a:gd name="T49" fmla="*/ 452012 h 329"/>
                    <a:gd name="T50" fmla="*/ 125730 w 270"/>
                    <a:gd name="T51" fmla="*/ 322866 h 329"/>
                    <a:gd name="T52" fmla="*/ 68580 w 270"/>
                    <a:gd name="T53" fmla="*/ 250696 h 329"/>
                    <a:gd name="T54" fmla="*/ 11430 w 270"/>
                    <a:gd name="T55" fmla="*/ 170929 h 329"/>
                    <a:gd name="T56" fmla="*/ 0 w 270"/>
                    <a:gd name="T57" fmla="*/ 75968 h 329"/>
                    <a:gd name="T58" fmla="*/ 83820 w 270"/>
                    <a:gd name="T59" fmla="*/ 45581 h 329"/>
                    <a:gd name="T60" fmla="*/ 160020 w 270"/>
                    <a:gd name="T61" fmla="*/ 0 h 329"/>
                    <a:gd name="T62" fmla="*/ 243840 w 270"/>
                    <a:gd name="T63" fmla="*/ 87364 h 329"/>
                    <a:gd name="T64" fmla="*/ 400050 w 270"/>
                    <a:gd name="T65" fmla="*/ 75968 h 329"/>
                    <a:gd name="T66" fmla="*/ 514350 w 270"/>
                    <a:gd name="T67" fmla="*/ 72170 h 329"/>
                    <a:gd name="T68" fmla="*/ 643890 w 270"/>
                    <a:gd name="T69" fmla="*/ 79767 h 329"/>
                    <a:gd name="T70" fmla="*/ 731520 w 270"/>
                    <a:gd name="T71" fmla="*/ 163332 h 329"/>
                    <a:gd name="T72" fmla="*/ 720090 w 270"/>
                    <a:gd name="T73" fmla="*/ 205115 h 329"/>
                    <a:gd name="T74" fmla="*/ 716280 w 270"/>
                    <a:gd name="T75" fmla="*/ 254494 h 329"/>
                    <a:gd name="T76" fmla="*/ 716280 w 270"/>
                    <a:gd name="T77" fmla="*/ 303874 h 329"/>
                    <a:gd name="T78" fmla="*/ 720090 w 270"/>
                    <a:gd name="T79" fmla="*/ 345656 h 329"/>
                    <a:gd name="T80" fmla="*/ 723900 w 270"/>
                    <a:gd name="T81" fmla="*/ 387439 h 329"/>
                    <a:gd name="T82" fmla="*/ 750570 w 270"/>
                    <a:gd name="T83" fmla="*/ 417826 h 329"/>
                    <a:gd name="T84" fmla="*/ 777240 w 270"/>
                    <a:gd name="T85" fmla="*/ 440617 h 329"/>
                    <a:gd name="T86" fmla="*/ 811530 w 270"/>
                    <a:gd name="T87" fmla="*/ 463407 h 329"/>
                    <a:gd name="T88" fmla="*/ 811530 w 270"/>
                    <a:gd name="T89" fmla="*/ 501391 h 329"/>
                    <a:gd name="T90" fmla="*/ 800100 w 270"/>
                    <a:gd name="T91" fmla="*/ 539376 h 329"/>
                    <a:gd name="T92" fmla="*/ 788670 w 270"/>
                    <a:gd name="T93" fmla="*/ 588755 h 329"/>
                    <a:gd name="T94" fmla="*/ 784860 w 270"/>
                    <a:gd name="T95" fmla="*/ 645731 h 329"/>
                    <a:gd name="T96" fmla="*/ 788670 w 270"/>
                    <a:gd name="T97" fmla="*/ 695111 h 329"/>
                    <a:gd name="T98" fmla="*/ 857250 w 270"/>
                    <a:gd name="T99" fmla="*/ 774878 h 329"/>
                    <a:gd name="T100" fmla="*/ 986790 w 270"/>
                    <a:gd name="T101" fmla="*/ 892629 h 329"/>
                    <a:gd name="T102" fmla="*/ 1002030 w 270"/>
                    <a:gd name="T103" fmla="*/ 926814 h 329"/>
                    <a:gd name="T104" fmla="*/ 1013460 w 270"/>
                    <a:gd name="T105" fmla="*/ 972395 h 329"/>
                    <a:gd name="T106" fmla="*/ 1021080 w 270"/>
                    <a:gd name="T107" fmla="*/ 1010380 h 329"/>
                    <a:gd name="T108" fmla="*/ 1028700 w 270"/>
                    <a:gd name="T109" fmla="*/ 1059759 h 329"/>
                    <a:gd name="T110" fmla="*/ 1028700 w 270"/>
                    <a:gd name="T111" fmla="*/ 1101542 h 329"/>
                    <a:gd name="T112" fmla="*/ 1021080 w 270"/>
                    <a:gd name="T113" fmla="*/ 1139526 h 329"/>
                    <a:gd name="T114" fmla="*/ 1013460 w 270"/>
                    <a:gd name="T115" fmla="*/ 1185107 h 329"/>
                    <a:gd name="T116" fmla="*/ 1028700 w 270"/>
                    <a:gd name="T117" fmla="*/ 120789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0" h="329">
                      <a:moveTo>
                        <a:pt x="270" y="318"/>
                      </a:moveTo>
                      <a:lnTo>
                        <a:pt x="268" y="320"/>
                      </a:lnTo>
                      <a:lnTo>
                        <a:pt x="267" y="321"/>
                      </a:lnTo>
                      <a:lnTo>
                        <a:pt x="266" y="321"/>
                      </a:lnTo>
                      <a:lnTo>
                        <a:pt x="265" y="322"/>
                      </a:lnTo>
                      <a:lnTo>
                        <a:pt x="263" y="323"/>
                      </a:lnTo>
                      <a:lnTo>
                        <a:pt x="262" y="325"/>
                      </a:lnTo>
                      <a:lnTo>
                        <a:pt x="261" y="326"/>
                      </a:lnTo>
                      <a:lnTo>
                        <a:pt x="259" y="326"/>
                      </a:lnTo>
                      <a:lnTo>
                        <a:pt x="258" y="326"/>
                      </a:lnTo>
                      <a:lnTo>
                        <a:pt x="257" y="327"/>
                      </a:lnTo>
                      <a:lnTo>
                        <a:pt x="254" y="327"/>
                      </a:lnTo>
                      <a:lnTo>
                        <a:pt x="253" y="329"/>
                      </a:lnTo>
                      <a:lnTo>
                        <a:pt x="251" y="329"/>
                      </a:lnTo>
                      <a:lnTo>
                        <a:pt x="249" y="329"/>
                      </a:lnTo>
                      <a:lnTo>
                        <a:pt x="248" y="329"/>
                      </a:lnTo>
                      <a:lnTo>
                        <a:pt x="245" y="329"/>
                      </a:lnTo>
                      <a:lnTo>
                        <a:pt x="243" y="329"/>
                      </a:lnTo>
                      <a:lnTo>
                        <a:pt x="242" y="329"/>
                      </a:lnTo>
                      <a:lnTo>
                        <a:pt x="239" y="329"/>
                      </a:lnTo>
                      <a:lnTo>
                        <a:pt x="238" y="329"/>
                      </a:lnTo>
                      <a:lnTo>
                        <a:pt x="238" y="327"/>
                      </a:lnTo>
                      <a:lnTo>
                        <a:pt x="235" y="327"/>
                      </a:lnTo>
                      <a:lnTo>
                        <a:pt x="234" y="326"/>
                      </a:lnTo>
                      <a:lnTo>
                        <a:pt x="233" y="326"/>
                      </a:lnTo>
                      <a:lnTo>
                        <a:pt x="230" y="325"/>
                      </a:lnTo>
                      <a:lnTo>
                        <a:pt x="227" y="325"/>
                      </a:lnTo>
                      <a:lnTo>
                        <a:pt x="226" y="325"/>
                      </a:lnTo>
                      <a:lnTo>
                        <a:pt x="224" y="325"/>
                      </a:lnTo>
                      <a:lnTo>
                        <a:pt x="222" y="325"/>
                      </a:lnTo>
                      <a:lnTo>
                        <a:pt x="220" y="325"/>
                      </a:lnTo>
                      <a:lnTo>
                        <a:pt x="217" y="325"/>
                      </a:lnTo>
                      <a:lnTo>
                        <a:pt x="216" y="325"/>
                      </a:lnTo>
                      <a:lnTo>
                        <a:pt x="215" y="323"/>
                      </a:lnTo>
                      <a:lnTo>
                        <a:pt x="212" y="322"/>
                      </a:lnTo>
                      <a:lnTo>
                        <a:pt x="212" y="321"/>
                      </a:lnTo>
                      <a:lnTo>
                        <a:pt x="211" y="321"/>
                      </a:lnTo>
                      <a:lnTo>
                        <a:pt x="210" y="320"/>
                      </a:lnTo>
                      <a:lnTo>
                        <a:pt x="207" y="318"/>
                      </a:lnTo>
                      <a:lnTo>
                        <a:pt x="206" y="318"/>
                      </a:lnTo>
                      <a:lnTo>
                        <a:pt x="203" y="317"/>
                      </a:lnTo>
                      <a:lnTo>
                        <a:pt x="202" y="317"/>
                      </a:lnTo>
                      <a:lnTo>
                        <a:pt x="199" y="316"/>
                      </a:lnTo>
                      <a:lnTo>
                        <a:pt x="198" y="316"/>
                      </a:lnTo>
                      <a:lnTo>
                        <a:pt x="197" y="316"/>
                      </a:lnTo>
                      <a:lnTo>
                        <a:pt x="196" y="314"/>
                      </a:lnTo>
                      <a:lnTo>
                        <a:pt x="193" y="313"/>
                      </a:lnTo>
                      <a:lnTo>
                        <a:pt x="192" y="312"/>
                      </a:lnTo>
                      <a:lnTo>
                        <a:pt x="192" y="311"/>
                      </a:lnTo>
                      <a:lnTo>
                        <a:pt x="190" y="309"/>
                      </a:lnTo>
                      <a:lnTo>
                        <a:pt x="189" y="308"/>
                      </a:lnTo>
                      <a:lnTo>
                        <a:pt x="188" y="307"/>
                      </a:lnTo>
                      <a:lnTo>
                        <a:pt x="187" y="306"/>
                      </a:lnTo>
                      <a:lnTo>
                        <a:pt x="187" y="304"/>
                      </a:lnTo>
                      <a:lnTo>
                        <a:pt x="185" y="303"/>
                      </a:lnTo>
                      <a:lnTo>
                        <a:pt x="184" y="302"/>
                      </a:lnTo>
                      <a:lnTo>
                        <a:pt x="181" y="302"/>
                      </a:lnTo>
                      <a:lnTo>
                        <a:pt x="180" y="300"/>
                      </a:lnTo>
                      <a:lnTo>
                        <a:pt x="178" y="300"/>
                      </a:lnTo>
                      <a:lnTo>
                        <a:pt x="176" y="302"/>
                      </a:lnTo>
                      <a:lnTo>
                        <a:pt x="174" y="302"/>
                      </a:lnTo>
                      <a:lnTo>
                        <a:pt x="171" y="302"/>
                      </a:lnTo>
                      <a:lnTo>
                        <a:pt x="170" y="302"/>
                      </a:lnTo>
                      <a:lnTo>
                        <a:pt x="167" y="300"/>
                      </a:lnTo>
                      <a:lnTo>
                        <a:pt x="166" y="300"/>
                      </a:lnTo>
                      <a:lnTo>
                        <a:pt x="165" y="300"/>
                      </a:lnTo>
                      <a:lnTo>
                        <a:pt x="162" y="299"/>
                      </a:lnTo>
                      <a:lnTo>
                        <a:pt x="161" y="298"/>
                      </a:lnTo>
                      <a:lnTo>
                        <a:pt x="161" y="297"/>
                      </a:lnTo>
                      <a:lnTo>
                        <a:pt x="160" y="295"/>
                      </a:lnTo>
                      <a:lnTo>
                        <a:pt x="158" y="295"/>
                      </a:lnTo>
                      <a:lnTo>
                        <a:pt x="157" y="294"/>
                      </a:lnTo>
                      <a:lnTo>
                        <a:pt x="156" y="292"/>
                      </a:lnTo>
                      <a:lnTo>
                        <a:pt x="156" y="290"/>
                      </a:lnTo>
                      <a:lnTo>
                        <a:pt x="153" y="290"/>
                      </a:lnTo>
                      <a:lnTo>
                        <a:pt x="152" y="289"/>
                      </a:lnTo>
                      <a:lnTo>
                        <a:pt x="151" y="288"/>
                      </a:lnTo>
                      <a:lnTo>
                        <a:pt x="151" y="286"/>
                      </a:lnTo>
                      <a:lnTo>
                        <a:pt x="150" y="285"/>
                      </a:lnTo>
                      <a:lnTo>
                        <a:pt x="147" y="285"/>
                      </a:lnTo>
                      <a:lnTo>
                        <a:pt x="146" y="284"/>
                      </a:lnTo>
                      <a:lnTo>
                        <a:pt x="144" y="284"/>
                      </a:lnTo>
                      <a:lnTo>
                        <a:pt x="142" y="283"/>
                      </a:lnTo>
                      <a:lnTo>
                        <a:pt x="141" y="283"/>
                      </a:lnTo>
                      <a:lnTo>
                        <a:pt x="137" y="283"/>
                      </a:lnTo>
                      <a:lnTo>
                        <a:pt x="135" y="283"/>
                      </a:lnTo>
                      <a:lnTo>
                        <a:pt x="133" y="283"/>
                      </a:lnTo>
                      <a:lnTo>
                        <a:pt x="132" y="283"/>
                      </a:lnTo>
                      <a:lnTo>
                        <a:pt x="130" y="283"/>
                      </a:lnTo>
                      <a:lnTo>
                        <a:pt x="128" y="284"/>
                      </a:lnTo>
                      <a:lnTo>
                        <a:pt x="125" y="284"/>
                      </a:lnTo>
                      <a:lnTo>
                        <a:pt x="125" y="285"/>
                      </a:lnTo>
                      <a:lnTo>
                        <a:pt x="123" y="285"/>
                      </a:lnTo>
                      <a:lnTo>
                        <a:pt x="121" y="285"/>
                      </a:lnTo>
                      <a:lnTo>
                        <a:pt x="120" y="286"/>
                      </a:lnTo>
                      <a:lnTo>
                        <a:pt x="119" y="288"/>
                      </a:lnTo>
                      <a:lnTo>
                        <a:pt x="118" y="288"/>
                      </a:lnTo>
                      <a:lnTo>
                        <a:pt x="115" y="289"/>
                      </a:lnTo>
                      <a:lnTo>
                        <a:pt x="112" y="290"/>
                      </a:lnTo>
                      <a:lnTo>
                        <a:pt x="110" y="290"/>
                      </a:lnTo>
                      <a:lnTo>
                        <a:pt x="107" y="290"/>
                      </a:lnTo>
                      <a:lnTo>
                        <a:pt x="105" y="292"/>
                      </a:lnTo>
                      <a:lnTo>
                        <a:pt x="104" y="292"/>
                      </a:lnTo>
                      <a:lnTo>
                        <a:pt x="101" y="292"/>
                      </a:lnTo>
                      <a:lnTo>
                        <a:pt x="100" y="292"/>
                      </a:lnTo>
                      <a:lnTo>
                        <a:pt x="98" y="292"/>
                      </a:lnTo>
                      <a:lnTo>
                        <a:pt x="96" y="292"/>
                      </a:lnTo>
                      <a:lnTo>
                        <a:pt x="95" y="293"/>
                      </a:lnTo>
                      <a:lnTo>
                        <a:pt x="92" y="293"/>
                      </a:lnTo>
                      <a:lnTo>
                        <a:pt x="89" y="293"/>
                      </a:lnTo>
                      <a:lnTo>
                        <a:pt x="88" y="293"/>
                      </a:lnTo>
                      <a:lnTo>
                        <a:pt x="86" y="293"/>
                      </a:lnTo>
                      <a:lnTo>
                        <a:pt x="84" y="293"/>
                      </a:lnTo>
                      <a:lnTo>
                        <a:pt x="80" y="293"/>
                      </a:lnTo>
                      <a:lnTo>
                        <a:pt x="79" y="292"/>
                      </a:lnTo>
                      <a:lnTo>
                        <a:pt x="77" y="292"/>
                      </a:lnTo>
                      <a:lnTo>
                        <a:pt x="75" y="292"/>
                      </a:lnTo>
                      <a:lnTo>
                        <a:pt x="75" y="290"/>
                      </a:lnTo>
                      <a:lnTo>
                        <a:pt x="75" y="276"/>
                      </a:lnTo>
                      <a:lnTo>
                        <a:pt x="75" y="272"/>
                      </a:lnTo>
                      <a:lnTo>
                        <a:pt x="75" y="269"/>
                      </a:lnTo>
                      <a:lnTo>
                        <a:pt x="75" y="260"/>
                      </a:lnTo>
                      <a:lnTo>
                        <a:pt x="77" y="249"/>
                      </a:lnTo>
                      <a:lnTo>
                        <a:pt x="77" y="244"/>
                      </a:lnTo>
                      <a:lnTo>
                        <a:pt x="77" y="234"/>
                      </a:lnTo>
                      <a:lnTo>
                        <a:pt x="77" y="224"/>
                      </a:lnTo>
                      <a:lnTo>
                        <a:pt x="77" y="215"/>
                      </a:lnTo>
                      <a:lnTo>
                        <a:pt x="75" y="212"/>
                      </a:lnTo>
                      <a:lnTo>
                        <a:pt x="75" y="206"/>
                      </a:lnTo>
                      <a:lnTo>
                        <a:pt x="75" y="198"/>
                      </a:lnTo>
                      <a:lnTo>
                        <a:pt x="75" y="195"/>
                      </a:lnTo>
                      <a:lnTo>
                        <a:pt x="75" y="186"/>
                      </a:lnTo>
                      <a:lnTo>
                        <a:pt x="74" y="184"/>
                      </a:lnTo>
                      <a:lnTo>
                        <a:pt x="74" y="183"/>
                      </a:lnTo>
                      <a:lnTo>
                        <a:pt x="74" y="176"/>
                      </a:lnTo>
                      <a:lnTo>
                        <a:pt x="74" y="170"/>
                      </a:lnTo>
                      <a:lnTo>
                        <a:pt x="74" y="165"/>
                      </a:lnTo>
                      <a:lnTo>
                        <a:pt x="74" y="164"/>
                      </a:lnTo>
                      <a:lnTo>
                        <a:pt x="75" y="156"/>
                      </a:lnTo>
                      <a:lnTo>
                        <a:pt x="74" y="151"/>
                      </a:lnTo>
                      <a:lnTo>
                        <a:pt x="74" y="142"/>
                      </a:lnTo>
                      <a:lnTo>
                        <a:pt x="72" y="135"/>
                      </a:lnTo>
                      <a:lnTo>
                        <a:pt x="72" y="133"/>
                      </a:lnTo>
                      <a:lnTo>
                        <a:pt x="72" y="132"/>
                      </a:lnTo>
                      <a:lnTo>
                        <a:pt x="68" y="123"/>
                      </a:lnTo>
                      <a:lnTo>
                        <a:pt x="65" y="119"/>
                      </a:lnTo>
                      <a:lnTo>
                        <a:pt x="60" y="113"/>
                      </a:lnTo>
                      <a:lnTo>
                        <a:pt x="59" y="112"/>
                      </a:lnTo>
                      <a:lnTo>
                        <a:pt x="52" y="100"/>
                      </a:lnTo>
                      <a:lnTo>
                        <a:pt x="50" y="98"/>
                      </a:lnTo>
                      <a:lnTo>
                        <a:pt x="41" y="93"/>
                      </a:lnTo>
                      <a:lnTo>
                        <a:pt x="33" y="85"/>
                      </a:lnTo>
                      <a:lnTo>
                        <a:pt x="27" y="79"/>
                      </a:lnTo>
                      <a:lnTo>
                        <a:pt x="26" y="77"/>
                      </a:lnTo>
                      <a:lnTo>
                        <a:pt x="24" y="76"/>
                      </a:lnTo>
                      <a:lnTo>
                        <a:pt x="20" y="71"/>
                      </a:lnTo>
                      <a:lnTo>
                        <a:pt x="19" y="70"/>
                      </a:lnTo>
                      <a:lnTo>
                        <a:pt x="18" y="66"/>
                      </a:lnTo>
                      <a:lnTo>
                        <a:pt x="17" y="63"/>
                      </a:lnTo>
                      <a:lnTo>
                        <a:pt x="15" y="62"/>
                      </a:lnTo>
                      <a:lnTo>
                        <a:pt x="10" y="57"/>
                      </a:lnTo>
                      <a:lnTo>
                        <a:pt x="6" y="54"/>
                      </a:lnTo>
                      <a:lnTo>
                        <a:pt x="3" y="47"/>
                      </a:lnTo>
                      <a:lnTo>
                        <a:pt x="3" y="45"/>
                      </a:lnTo>
                      <a:lnTo>
                        <a:pt x="1" y="39"/>
                      </a:lnTo>
                      <a:lnTo>
                        <a:pt x="0" y="33"/>
                      </a:lnTo>
                      <a:lnTo>
                        <a:pt x="0" y="30"/>
                      </a:lnTo>
                      <a:lnTo>
                        <a:pt x="0" y="25"/>
                      </a:lnTo>
                      <a:lnTo>
                        <a:pt x="0" y="21"/>
                      </a:lnTo>
                      <a:lnTo>
                        <a:pt x="0" y="20"/>
                      </a:lnTo>
                      <a:lnTo>
                        <a:pt x="6" y="20"/>
                      </a:lnTo>
                      <a:lnTo>
                        <a:pt x="8" y="23"/>
                      </a:lnTo>
                      <a:lnTo>
                        <a:pt x="11" y="24"/>
                      </a:lnTo>
                      <a:lnTo>
                        <a:pt x="13" y="23"/>
                      </a:lnTo>
                      <a:lnTo>
                        <a:pt x="19" y="19"/>
                      </a:lnTo>
                      <a:lnTo>
                        <a:pt x="22" y="12"/>
                      </a:lnTo>
                      <a:lnTo>
                        <a:pt x="23" y="10"/>
                      </a:lnTo>
                      <a:lnTo>
                        <a:pt x="28" y="10"/>
                      </a:lnTo>
                      <a:lnTo>
                        <a:pt x="32" y="10"/>
                      </a:lnTo>
                      <a:lnTo>
                        <a:pt x="33" y="6"/>
                      </a:lnTo>
                      <a:lnTo>
                        <a:pt x="38" y="3"/>
                      </a:lnTo>
                      <a:lnTo>
                        <a:pt x="42" y="0"/>
                      </a:lnTo>
                      <a:lnTo>
                        <a:pt x="43" y="5"/>
                      </a:lnTo>
                      <a:lnTo>
                        <a:pt x="49" y="8"/>
                      </a:lnTo>
                      <a:lnTo>
                        <a:pt x="51" y="10"/>
                      </a:lnTo>
                      <a:lnTo>
                        <a:pt x="54" y="15"/>
                      </a:lnTo>
                      <a:lnTo>
                        <a:pt x="59" y="20"/>
                      </a:lnTo>
                      <a:lnTo>
                        <a:pt x="64" y="23"/>
                      </a:lnTo>
                      <a:lnTo>
                        <a:pt x="72" y="25"/>
                      </a:lnTo>
                      <a:lnTo>
                        <a:pt x="79" y="25"/>
                      </a:lnTo>
                      <a:lnTo>
                        <a:pt x="84" y="25"/>
                      </a:lnTo>
                      <a:lnTo>
                        <a:pt x="95" y="24"/>
                      </a:lnTo>
                      <a:lnTo>
                        <a:pt x="100" y="21"/>
                      </a:lnTo>
                      <a:lnTo>
                        <a:pt x="105" y="20"/>
                      </a:lnTo>
                      <a:lnTo>
                        <a:pt x="111" y="15"/>
                      </a:lnTo>
                      <a:lnTo>
                        <a:pt x="120" y="11"/>
                      </a:lnTo>
                      <a:lnTo>
                        <a:pt x="123" y="10"/>
                      </a:lnTo>
                      <a:lnTo>
                        <a:pt x="129" y="10"/>
                      </a:lnTo>
                      <a:lnTo>
                        <a:pt x="132" y="14"/>
                      </a:lnTo>
                      <a:lnTo>
                        <a:pt x="135" y="19"/>
                      </a:lnTo>
                      <a:lnTo>
                        <a:pt x="138" y="25"/>
                      </a:lnTo>
                      <a:lnTo>
                        <a:pt x="142" y="25"/>
                      </a:lnTo>
                      <a:lnTo>
                        <a:pt x="150" y="25"/>
                      </a:lnTo>
                      <a:lnTo>
                        <a:pt x="155" y="23"/>
                      </a:lnTo>
                      <a:lnTo>
                        <a:pt x="161" y="20"/>
                      </a:lnTo>
                      <a:lnTo>
                        <a:pt x="169" y="21"/>
                      </a:lnTo>
                      <a:lnTo>
                        <a:pt x="173" y="25"/>
                      </a:lnTo>
                      <a:lnTo>
                        <a:pt x="179" y="30"/>
                      </a:lnTo>
                      <a:lnTo>
                        <a:pt x="187" y="33"/>
                      </a:lnTo>
                      <a:lnTo>
                        <a:pt x="194" y="40"/>
                      </a:lnTo>
                      <a:lnTo>
                        <a:pt x="193" y="40"/>
                      </a:lnTo>
                      <a:lnTo>
                        <a:pt x="192" y="43"/>
                      </a:lnTo>
                      <a:lnTo>
                        <a:pt x="192" y="44"/>
                      </a:lnTo>
                      <a:lnTo>
                        <a:pt x="192" y="45"/>
                      </a:lnTo>
                      <a:lnTo>
                        <a:pt x="192" y="48"/>
                      </a:lnTo>
                      <a:lnTo>
                        <a:pt x="190" y="51"/>
                      </a:lnTo>
                      <a:lnTo>
                        <a:pt x="189" y="52"/>
                      </a:lnTo>
                      <a:lnTo>
                        <a:pt x="189" y="54"/>
                      </a:lnTo>
                      <a:lnTo>
                        <a:pt x="189" y="56"/>
                      </a:lnTo>
                      <a:lnTo>
                        <a:pt x="189" y="58"/>
                      </a:lnTo>
                      <a:lnTo>
                        <a:pt x="189" y="61"/>
                      </a:lnTo>
                      <a:lnTo>
                        <a:pt x="189" y="63"/>
                      </a:lnTo>
                      <a:lnTo>
                        <a:pt x="188" y="66"/>
                      </a:lnTo>
                      <a:lnTo>
                        <a:pt x="188" y="67"/>
                      </a:lnTo>
                      <a:lnTo>
                        <a:pt x="188" y="70"/>
                      </a:lnTo>
                      <a:lnTo>
                        <a:pt x="188" y="71"/>
                      </a:lnTo>
                      <a:lnTo>
                        <a:pt x="188" y="74"/>
                      </a:lnTo>
                      <a:lnTo>
                        <a:pt x="188" y="75"/>
                      </a:lnTo>
                      <a:lnTo>
                        <a:pt x="188" y="76"/>
                      </a:lnTo>
                      <a:lnTo>
                        <a:pt x="188" y="80"/>
                      </a:lnTo>
                      <a:lnTo>
                        <a:pt x="188" y="81"/>
                      </a:lnTo>
                      <a:lnTo>
                        <a:pt x="188" y="84"/>
                      </a:lnTo>
                      <a:lnTo>
                        <a:pt x="188" y="86"/>
                      </a:lnTo>
                      <a:lnTo>
                        <a:pt x="189" y="90"/>
                      </a:lnTo>
                      <a:lnTo>
                        <a:pt x="189" y="91"/>
                      </a:lnTo>
                      <a:lnTo>
                        <a:pt x="189" y="93"/>
                      </a:lnTo>
                      <a:lnTo>
                        <a:pt x="189" y="95"/>
                      </a:lnTo>
                      <a:lnTo>
                        <a:pt x="189" y="96"/>
                      </a:lnTo>
                      <a:lnTo>
                        <a:pt x="190" y="98"/>
                      </a:lnTo>
                      <a:lnTo>
                        <a:pt x="190" y="100"/>
                      </a:lnTo>
                      <a:lnTo>
                        <a:pt x="190" y="102"/>
                      </a:lnTo>
                      <a:lnTo>
                        <a:pt x="192" y="103"/>
                      </a:lnTo>
                      <a:lnTo>
                        <a:pt x="192" y="105"/>
                      </a:lnTo>
                      <a:lnTo>
                        <a:pt x="193" y="107"/>
                      </a:lnTo>
                      <a:lnTo>
                        <a:pt x="194" y="107"/>
                      </a:lnTo>
                      <a:lnTo>
                        <a:pt x="196" y="109"/>
                      </a:lnTo>
                      <a:lnTo>
                        <a:pt x="197" y="110"/>
                      </a:lnTo>
                      <a:lnTo>
                        <a:pt x="197" y="112"/>
                      </a:lnTo>
                      <a:lnTo>
                        <a:pt x="198" y="112"/>
                      </a:lnTo>
                      <a:lnTo>
                        <a:pt x="199" y="113"/>
                      </a:lnTo>
                      <a:lnTo>
                        <a:pt x="202" y="114"/>
                      </a:lnTo>
                      <a:lnTo>
                        <a:pt x="202" y="116"/>
                      </a:lnTo>
                      <a:lnTo>
                        <a:pt x="204" y="116"/>
                      </a:lnTo>
                      <a:lnTo>
                        <a:pt x="207" y="117"/>
                      </a:lnTo>
                      <a:lnTo>
                        <a:pt x="210" y="118"/>
                      </a:lnTo>
                      <a:lnTo>
                        <a:pt x="211" y="118"/>
                      </a:lnTo>
                      <a:lnTo>
                        <a:pt x="212" y="119"/>
                      </a:lnTo>
                      <a:lnTo>
                        <a:pt x="213" y="122"/>
                      </a:lnTo>
                      <a:lnTo>
                        <a:pt x="215" y="122"/>
                      </a:lnTo>
                      <a:lnTo>
                        <a:pt x="215" y="123"/>
                      </a:lnTo>
                      <a:lnTo>
                        <a:pt x="216" y="126"/>
                      </a:lnTo>
                      <a:lnTo>
                        <a:pt x="215" y="127"/>
                      </a:lnTo>
                      <a:lnTo>
                        <a:pt x="215" y="130"/>
                      </a:lnTo>
                      <a:lnTo>
                        <a:pt x="213" y="132"/>
                      </a:lnTo>
                      <a:lnTo>
                        <a:pt x="212" y="133"/>
                      </a:lnTo>
                      <a:lnTo>
                        <a:pt x="212" y="135"/>
                      </a:lnTo>
                      <a:lnTo>
                        <a:pt x="212" y="137"/>
                      </a:lnTo>
                      <a:lnTo>
                        <a:pt x="211" y="139"/>
                      </a:lnTo>
                      <a:lnTo>
                        <a:pt x="211" y="140"/>
                      </a:lnTo>
                      <a:lnTo>
                        <a:pt x="210" y="142"/>
                      </a:lnTo>
                      <a:lnTo>
                        <a:pt x="210" y="145"/>
                      </a:lnTo>
                      <a:lnTo>
                        <a:pt x="208" y="147"/>
                      </a:lnTo>
                      <a:lnTo>
                        <a:pt x="208" y="149"/>
                      </a:lnTo>
                      <a:lnTo>
                        <a:pt x="208" y="151"/>
                      </a:lnTo>
                      <a:lnTo>
                        <a:pt x="208" y="153"/>
                      </a:lnTo>
                      <a:lnTo>
                        <a:pt x="207" y="155"/>
                      </a:lnTo>
                      <a:lnTo>
                        <a:pt x="207" y="158"/>
                      </a:lnTo>
                      <a:lnTo>
                        <a:pt x="207" y="159"/>
                      </a:lnTo>
                      <a:lnTo>
                        <a:pt x="207" y="161"/>
                      </a:lnTo>
                      <a:lnTo>
                        <a:pt x="207" y="164"/>
                      </a:lnTo>
                      <a:lnTo>
                        <a:pt x="206" y="168"/>
                      </a:lnTo>
                      <a:lnTo>
                        <a:pt x="206" y="170"/>
                      </a:lnTo>
                      <a:lnTo>
                        <a:pt x="206" y="173"/>
                      </a:lnTo>
                      <a:lnTo>
                        <a:pt x="206" y="177"/>
                      </a:lnTo>
                      <a:lnTo>
                        <a:pt x="206" y="178"/>
                      </a:lnTo>
                      <a:lnTo>
                        <a:pt x="207" y="181"/>
                      </a:lnTo>
                      <a:lnTo>
                        <a:pt x="207" y="183"/>
                      </a:lnTo>
                      <a:lnTo>
                        <a:pt x="207" y="184"/>
                      </a:lnTo>
                      <a:lnTo>
                        <a:pt x="207" y="188"/>
                      </a:lnTo>
                      <a:lnTo>
                        <a:pt x="208" y="188"/>
                      </a:lnTo>
                      <a:lnTo>
                        <a:pt x="208" y="191"/>
                      </a:lnTo>
                      <a:lnTo>
                        <a:pt x="210" y="191"/>
                      </a:lnTo>
                      <a:lnTo>
                        <a:pt x="225" y="204"/>
                      </a:lnTo>
                      <a:lnTo>
                        <a:pt x="267" y="215"/>
                      </a:lnTo>
                      <a:lnTo>
                        <a:pt x="262" y="229"/>
                      </a:lnTo>
                      <a:lnTo>
                        <a:pt x="261" y="230"/>
                      </a:lnTo>
                      <a:lnTo>
                        <a:pt x="261" y="232"/>
                      </a:lnTo>
                      <a:lnTo>
                        <a:pt x="259" y="234"/>
                      </a:lnTo>
                      <a:lnTo>
                        <a:pt x="259" y="235"/>
                      </a:lnTo>
                      <a:lnTo>
                        <a:pt x="259" y="238"/>
                      </a:lnTo>
                      <a:lnTo>
                        <a:pt x="259" y="239"/>
                      </a:lnTo>
                      <a:lnTo>
                        <a:pt x="261" y="241"/>
                      </a:lnTo>
                      <a:lnTo>
                        <a:pt x="262" y="243"/>
                      </a:lnTo>
                      <a:lnTo>
                        <a:pt x="263" y="244"/>
                      </a:lnTo>
                      <a:lnTo>
                        <a:pt x="265" y="246"/>
                      </a:lnTo>
                      <a:lnTo>
                        <a:pt x="266" y="248"/>
                      </a:lnTo>
                      <a:lnTo>
                        <a:pt x="266" y="249"/>
                      </a:lnTo>
                      <a:lnTo>
                        <a:pt x="266" y="252"/>
                      </a:lnTo>
                      <a:lnTo>
                        <a:pt x="266" y="255"/>
                      </a:lnTo>
                      <a:lnTo>
                        <a:pt x="266" y="256"/>
                      </a:lnTo>
                      <a:lnTo>
                        <a:pt x="266" y="258"/>
                      </a:lnTo>
                      <a:lnTo>
                        <a:pt x="266" y="260"/>
                      </a:lnTo>
                      <a:lnTo>
                        <a:pt x="266" y="262"/>
                      </a:lnTo>
                      <a:lnTo>
                        <a:pt x="267" y="265"/>
                      </a:lnTo>
                      <a:lnTo>
                        <a:pt x="268" y="265"/>
                      </a:lnTo>
                      <a:lnTo>
                        <a:pt x="268" y="266"/>
                      </a:lnTo>
                      <a:lnTo>
                        <a:pt x="268" y="269"/>
                      </a:lnTo>
                      <a:lnTo>
                        <a:pt x="270" y="270"/>
                      </a:lnTo>
                      <a:lnTo>
                        <a:pt x="270" y="271"/>
                      </a:lnTo>
                      <a:lnTo>
                        <a:pt x="270" y="274"/>
                      </a:lnTo>
                      <a:lnTo>
                        <a:pt x="270" y="276"/>
                      </a:lnTo>
                      <a:lnTo>
                        <a:pt x="270" y="279"/>
                      </a:lnTo>
                      <a:lnTo>
                        <a:pt x="270" y="280"/>
                      </a:lnTo>
                      <a:lnTo>
                        <a:pt x="268" y="281"/>
                      </a:lnTo>
                      <a:lnTo>
                        <a:pt x="268" y="284"/>
                      </a:lnTo>
                      <a:lnTo>
                        <a:pt x="270" y="285"/>
                      </a:lnTo>
                      <a:lnTo>
                        <a:pt x="270" y="288"/>
                      </a:lnTo>
                      <a:lnTo>
                        <a:pt x="270" y="290"/>
                      </a:lnTo>
                      <a:lnTo>
                        <a:pt x="270" y="292"/>
                      </a:lnTo>
                      <a:lnTo>
                        <a:pt x="270" y="294"/>
                      </a:lnTo>
                      <a:lnTo>
                        <a:pt x="268" y="295"/>
                      </a:lnTo>
                      <a:lnTo>
                        <a:pt x="268" y="298"/>
                      </a:lnTo>
                      <a:lnTo>
                        <a:pt x="268" y="299"/>
                      </a:lnTo>
                      <a:lnTo>
                        <a:pt x="268" y="300"/>
                      </a:lnTo>
                      <a:lnTo>
                        <a:pt x="267" y="303"/>
                      </a:lnTo>
                      <a:lnTo>
                        <a:pt x="266" y="306"/>
                      </a:lnTo>
                      <a:lnTo>
                        <a:pt x="266" y="308"/>
                      </a:lnTo>
                      <a:lnTo>
                        <a:pt x="266" y="311"/>
                      </a:lnTo>
                      <a:lnTo>
                        <a:pt x="266" y="312"/>
                      </a:lnTo>
                      <a:lnTo>
                        <a:pt x="267" y="313"/>
                      </a:lnTo>
                      <a:lnTo>
                        <a:pt x="268" y="314"/>
                      </a:lnTo>
                      <a:lnTo>
                        <a:pt x="268" y="316"/>
                      </a:lnTo>
                      <a:lnTo>
                        <a:pt x="270" y="316"/>
                      </a:lnTo>
                      <a:lnTo>
                        <a:pt x="270" y="31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1" name="ZS: DCO">
                  <a:extLst>
                    <a:ext uri="{FF2B5EF4-FFF2-40B4-BE49-F238E27FC236}">
                      <a16:creationId xmlns:a16="http://schemas.microsoft.com/office/drawing/2014/main" id="{9E4440D1-30DE-1344-819F-A795345308B2}"/>
                    </a:ext>
                  </a:extLst>
                </p:cNvPr>
                <p:cNvSpPr>
                  <a:spLocks/>
                </p:cNvSpPr>
                <p:nvPr/>
              </p:nvSpPr>
              <p:spPr bwMode="auto">
                <a:xfrm>
                  <a:off x="563684" y="2266315"/>
                  <a:ext cx="821483" cy="701097"/>
                </a:xfrm>
                <a:custGeom>
                  <a:avLst/>
                  <a:gdLst>
                    <a:gd name="T0" fmla="*/ 19050 w 272"/>
                    <a:gd name="T1" fmla="*/ 202775 h 239"/>
                    <a:gd name="T2" fmla="*/ 57150 w 272"/>
                    <a:gd name="T3" fmla="*/ 80345 h 239"/>
                    <a:gd name="T4" fmla="*/ 182880 w 272"/>
                    <a:gd name="T5" fmla="*/ 87997 h 239"/>
                    <a:gd name="T6" fmla="*/ 247650 w 272"/>
                    <a:gd name="T7" fmla="*/ 133908 h 239"/>
                    <a:gd name="T8" fmla="*/ 392430 w 272"/>
                    <a:gd name="T9" fmla="*/ 141560 h 239"/>
                    <a:gd name="T10" fmla="*/ 453390 w 272"/>
                    <a:gd name="T11" fmla="*/ 72693 h 239"/>
                    <a:gd name="T12" fmla="*/ 533400 w 272"/>
                    <a:gd name="T13" fmla="*/ 22956 h 239"/>
                    <a:gd name="T14" fmla="*/ 609600 w 272"/>
                    <a:gd name="T15" fmla="*/ 11478 h 239"/>
                    <a:gd name="T16" fmla="*/ 742950 w 272"/>
                    <a:gd name="T17" fmla="*/ 11478 h 239"/>
                    <a:gd name="T18" fmla="*/ 830580 w 272"/>
                    <a:gd name="T19" fmla="*/ 7652 h 239"/>
                    <a:gd name="T20" fmla="*/ 910590 w 272"/>
                    <a:gd name="T21" fmla="*/ 34433 h 239"/>
                    <a:gd name="T22" fmla="*/ 937260 w 272"/>
                    <a:gd name="T23" fmla="*/ 38259 h 239"/>
                    <a:gd name="T24" fmla="*/ 944880 w 272"/>
                    <a:gd name="T25" fmla="*/ 57389 h 239"/>
                    <a:gd name="T26" fmla="*/ 960120 w 272"/>
                    <a:gd name="T27" fmla="*/ 80345 h 239"/>
                    <a:gd name="T28" fmla="*/ 937260 w 272"/>
                    <a:gd name="T29" fmla="*/ 99474 h 239"/>
                    <a:gd name="T30" fmla="*/ 937260 w 272"/>
                    <a:gd name="T31" fmla="*/ 133908 h 239"/>
                    <a:gd name="T32" fmla="*/ 937260 w 272"/>
                    <a:gd name="T33" fmla="*/ 153038 h 239"/>
                    <a:gd name="T34" fmla="*/ 948690 w 272"/>
                    <a:gd name="T35" fmla="*/ 175993 h 239"/>
                    <a:gd name="T36" fmla="*/ 948690 w 272"/>
                    <a:gd name="T37" fmla="*/ 206601 h 239"/>
                    <a:gd name="T38" fmla="*/ 937260 w 272"/>
                    <a:gd name="T39" fmla="*/ 233382 h 239"/>
                    <a:gd name="T40" fmla="*/ 925830 w 272"/>
                    <a:gd name="T41" fmla="*/ 263990 h 239"/>
                    <a:gd name="T42" fmla="*/ 918210 w 272"/>
                    <a:gd name="T43" fmla="*/ 290772 h 239"/>
                    <a:gd name="T44" fmla="*/ 918210 w 272"/>
                    <a:gd name="T45" fmla="*/ 325205 h 239"/>
                    <a:gd name="T46" fmla="*/ 933450 w 272"/>
                    <a:gd name="T47" fmla="*/ 348161 h 239"/>
                    <a:gd name="T48" fmla="*/ 937260 w 272"/>
                    <a:gd name="T49" fmla="*/ 371116 h 239"/>
                    <a:gd name="T50" fmla="*/ 948690 w 272"/>
                    <a:gd name="T51" fmla="*/ 397898 h 239"/>
                    <a:gd name="T52" fmla="*/ 960120 w 272"/>
                    <a:gd name="T53" fmla="*/ 424679 h 239"/>
                    <a:gd name="T54" fmla="*/ 971550 w 272"/>
                    <a:gd name="T55" fmla="*/ 443809 h 239"/>
                    <a:gd name="T56" fmla="*/ 986790 w 272"/>
                    <a:gd name="T57" fmla="*/ 462939 h 239"/>
                    <a:gd name="T58" fmla="*/ 1005840 w 272"/>
                    <a:gd name="T59" fmla="*/ 478243 h 239"/>
                    <a:gd name="T60" fmla="*/ 1021080 w 272"/>
                    <a:gd name="T61" fmla="*/ 497372 h 239"/>
                    <a:gd name="T62" fmla="*/ 1036320 w 272"/>
                    <a:gd name="T63" fmla="*/ 512676 h 239"/>
                    <a:gd name="T64" fmla="*/ 1028700 w 272"/>
                    <a:gd name="T65" fmla="*/ 554762 h 239"/>
                    <a:gd name="T66" fmla="*/ 1017270 w 272"/>
                    <a:gd name="T67" fmla="*/ 604499 h 239"/>
                    <a:gd name="T68" fmla="*/ 1013460 w 272"/>
                    <a:gd name="T69" fmla="*/ 658062 h 239"/>
                    <a:gd name="T70" fmla="*/ 1002030 w 272"/>
                    <a:gd name="T71" fmla="*/ 707799 h 239"/>
                    <a:gd name="T72" fmla="*/ 998220 w 272"/>
                    <a:gd name="T73" fmla="*/ 761362 h 239"/>
                    <a:gd name="T74" fmla="*/ 986790 w 272"/>
                    <a:gd name="T75" fmla="*/ 814926 h 239"/>
                    <a:gd name="T76" fmla="*/ 982980 w 272"/>
                    <a:gd name="T77" fmla="*/ 857011 h 239"/>
                    <a:gd name="T78" fmla="*/ 967740 w 272"/>
                    <a:gd name="T79" fmla="*/ 876141 h 239"/>
                    <a:gd name="T80" fmla="*/ 944880 w 272"/>
                    <a:gd name="T81" fmla="*/ 895270 h 239"/>
                    <a:gd name="T82" fmla="*/ 918210 w 272"/>
                    <a:gd name="T83" fmla="*/ 895270 h 239"/>
                    <a:gd name="T84" fmla="*/ 880110 w 272"/>
                    <a:gd name="T85" fmla="*/ 895270 h 239"/>
                    <a:gd name="T86" fmla="*/ 857250 w 272"/>
                    <a:gd name="T87" fmla="*/ 895270 h 239"/>
                    <a:gd name="T88" fmla="*/ 826770 w 272"/>
                    <a:gd name="T89" fmla="*/ 902922 h 239"/>
                    <a:gd name="T90" fmla="*/ 811530 w 272"/>
                    <a:gd name="T91" fmla="*/ 914400 h 239"/>
                    <a:gd name="T92" fmla="*/ 716280 w 272"/>
                    <a:gd name="T93" fmla="*/ 841707 h 239"/>
                    <a:gd name="T94" fmla="*/ 613410 w 272"/>
                    <a:gd name="T95" fmla="*/ 857011 h 239"/>
                    <a:gd name="T96" fmla="*/ 563880 w 272"/>
                    <a:gd name="T97" fmla="*/ 799622 h 239"/>
                    <a:gd name="T98" fmla="*/ 472440 w 272"/>
                    <a:gd name="T99" fmla="*/ 837881 h 239"/>
                    <a:gd name="T100" fmla="*/ 373380 w 272"/>
                    <a:gd name="T101" fmla="*/ 857011 h 239"/>
                    <a:gd name="T102" fmla="*/ 278130 w 272"/>
                    <a:gd name="T103" fmla="*/ 818751 h 239"/>
                    <a:gd name="T104" fmla="*/ 232410 w 272"/>
                    <a:gd name="T105" fmla="*/ 761362 h 239"/>
                    <a:gd name="T106" fmla="*/ 179070 w 272"/>
                    <a:gd name="T107" fmla="*/ 799622 h 239"/>
                    <a:gd name="T108" fmla="*/ 121920 w 272"/>
                    <a:gd name="T109" fmla="*/ 849359 h 239"/>
                    <a:gd name="T110" fmla="*/ 72390 w 272"/>
                    <a:gd name="T111" fmla="*/ 837881 h 239"/>
                    <a:gd name="T112" fmla="*/ 57150 w 272"/>
                    <a:gd name="T113" fmla="*/ 730755 h 239"/>
                    <a:gd name="T114" fmla="*/ 22860 w 272"/>
                    <a:gd name="T115" fmla="*/ 738407 h 239"/>
                    <a:gd name="T116" fmla="*/ 0 w 272"/>
                    <a:gd name="T117" fmla="*/ 665714 h 239"/>
                    <a:gd name="T118" fmla="*/ 26670 w 272"/>
                    <a:gd name="T119" fmla="*/ 585369 h 239"/>
                    <a:gd name="T120" fmla="*/ 22860 w 272"/>
                    <a:gd name="T121" fmla="*/ 428505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2" h="239">
                      <a:moveTo>
                        <a:pt x="6" y="74"/>
                      </a:moveTo>
                      <a:lnTo>
                        <a:pt x="6" y="67"/>
                      </a:lnTo>
                      <a:lnTo>
                        <a:pt x="5" y="56"/>
                      </a:lnTo>
                      <a:lnTo>
                        <a:pt x="5" y="53"/>
                      </a:lnTo>
                      <a:lnTo>
                        <a:pt x="5" y="52"/>
                      </a:lnTo>
                      <a:lnTo>
                        <a:pt x="5" y="42"/>
                      </a:lnTo>
                      <a:lnTo>
                        <a:pt x="4" y="29"/>
                      </a:lnTo>
                      <a:lnTo>
                        <a:pt x="15" y="21"/>
                      </a:lnTo>
                      <a:lnTo>
                        <a:pt x="23" y="21"/>
                      </a:lnTo>
                      <a:lnTo>
                        <a:pt x="27" y="23"/>
                      </a:lnTo>
                      <a:lnTo>
                        <a:pt x="36" y="23"/>
                      </a:lnTo>
                      <a:lnTo>
                        <a:pt x="48" y="23"/>
                      </a:lnTo>
                      <a:lnTo>
                        <a:pt x="52" y="25"/>
                      </a:lnTo>
                      <a:lnTo>
                        <a:pt x="56" y="30"/>
                      </a:lnTo>
                      <a:lnTo>
                        <a:pt x="61" y="35"/>
                      </a:lnTo>
                      <a:lnTo>
                        <a:pt x="65" y="35"/>
                      </a:lnTo>
                      <a:lnTo>
                        <a:pt x="74" y="37"/>
                      </a:lnTo>
                      <a:lnTo>
                        <a:pt x="88" y="37"/>
                      </a:lnTo>
                      <a:lnTo>
                        <a:pt x="97" y="37"/>
                      </a:lnTo>
                      <a:lnTo>
                        <a:pt x="103" y="37"/>
                      </a:lnTo>
                      <a:lnTo>
                        <a:pt x="108" y="32"/>
                      </a:lnTo>
                      <a:lnTo>
                        <a:pt x="112" y="29"/>
                      </a:lnTo>
                      <a:lnTo>
                        <a:pt x="116" y="25"/>
                      </a:lnTo>
                      <a:lnTo>
                        <a:pt x="119" y="19"/>
                      </a:lnTo>
                      <a:lnTo>
                        <a:pt x="124" y="14"/>
                      </a:lnTo>
                      <a:lnTo>
                        <a:pt x="129" y="10"/>
                      </a:lnTo>
                      <a:lnTo>
                        <a:pt x="135" y="5"/>
                      </a:lnTo>
                      <a:lnTo>
                        <a:pt x="140" y="6"/>
                      </a:lnTo>
                      <a:lnTo>
                        <a:pt x="143" y="5"/>
                      </a:lnTo>
                      <a:lnTo>
                        <a:pt x="147" y="1"/>
                      </a:lnTo>
                      <a:lnTo>
                        <a:pt x="151" y="0"/>
                      </a:lnTo>
                      <a:lnTo>
                        <a:pt x="160" y="3"/>
                      </a:lnTo>
                      <a:lnTo>
                        <a:pt x="167" y="5"/>
                      </a:lnTo>
                      <a:lnTo>
                        <a:pt x="176" y="5"/>
                      </a:lnTo>
                      <a:lnTo>
                        <a:pt x="186" y="5"/>
                      </a:lnTo>
                      <a:lnTo>
                        <a:pt x="195" y="3"/>
                      </a:lnTo>
                      <a:lnTo>
                        <a:pt x="200" y="2"/>
                      </a:lnTo>
                      <a:lnTo>
                        <a:pt x="208" y="1"/>
                      </a:lnTo>
                      <a:lnTo>
                        <a:pt x="212" y="1"/>
                      </a:lnTo>
                      <a:lnTo>
                        <a:pt x="218" y="2"/>
                      </a:lnTo>
                      <a:lnTo>
                        <a:pt x="226" y="5"/>
                      </a:lnTo>
                      <a:lnTo>
                        <a:pt x="231" y="9"/>
                      </a:lnTo>
                      <a:lnTo>
                        <a:pt x="235" y="10"/>
                      </a:lnTo>
                      <a:lnTo>
                        <a:pt x="239" y="9"/>
                      </a:lnTo>
                      <a:lnTo>
                        <a:pt x="246" y="5"/>
                      </a:lnTo>
                      <a:lnTo>
                        <a:pt x="246" y="7"/>
                      </a:lnTo>
                      <a:lnTo>
                        <a:pt x="246" y="10"/>
                      </a:lnTo>
                      <a:lnTo>
                        <a:pt x="246" y="11"/>
                      </a:lnTo>
                      <a:lnTo>
                        <a:pt x="246" y="12"/>
                      </a:lnTo>
                      <a:lnTo>
                        <a:pt x="246" y="15"/>
                      </a:lnTo>
                      <a:lnTo>
                        <a:pt x="248" y="15"/>
                      </a:lnTo>
                      <a:lnTo>
                        <a:pt x="249" y="18"/>
                      </a:lnTo>
                      <a:lnTo>
                        <a:pt x="250" y="19"/>
                      </a:lnTo>
                      <a:lnTo>
                        <a:pt x="252" y="20"/>
                      </a:lnTo>
                      <a:lnTo>
                        <a:pt x="252" y="21"/>
                      </a:lnTo>
                      <a:lnTo>
                        <a:pt x="250" y="24"/>
                      </a:lnTo>
                      <a:lnTo>
                        <a:pt x="249" y="25"/>
                      </a:lnTo>
                      <a:lnTo>
                        <a:pt x="248" y="25"/>
                      </a:lnTo>
                      <a:lnTo>
                        <a:pt x="246" y="26"/>
                      </a:lnTo>
                      <a:lnTo>
                        <a:pt x="246" y="29"/>
                      </a:lnTo>
                      <a:lnTo>
                        <a:pt x="246" y="30"/>
                      </a:lnTo>
                      <a:lnTo>
                        <a:pt x="246" y="33"/>
                      </a:lnTo>
                      <a:lnTo>
                        <a:pt x="246" y="35"/>
                      </a:lnTo>
                      <a:lnTo>
                        <a:pt x="246" y="37"/>
                      </a:lnTo>
                      <a:lnTo>
                        <a:pt x="246" y="38"/>
                      </a:lnTo>
                      <a:lnTo>
                        <a:pt x="246" y="40"/>
                      </a:lnTo>
                      <a:lnTo>
                        <a:pt x="248" y="40"/>
                      </a:lnTo>
                      <a:lnTo>
                        <a:pt x="249" y="43"/>
                      </a:lnTo>
                      <a:lnTo>
                        <a:pt x="249" y="46"/>
                      </a:lnTo>
                      <a:lnTo>
                        <a:pt x="250" y="48"/>
                      </a:lnTo>
                      <a:lnTo>
                        <a:pt x="249" y="51"/>
                      </a:lnTo>
                      <a:lnTo>
                        <a:pt x="249" y="52"/>
                      </a:lnTo>
                      <a:lnTo>
                        <a:pt x="249" y="54"/>
                      </a:lnTo>
                      <a:lnTo>
                        <a:pt x="248" y="56"/>
                      </a:lnTo>
                      <a:lnTo>
                        <a:pt x="246" y="58"/>
                      </a:lnTo>
                      <a:lnTo>
                        <a:pt x="246" y="60"/>
                      </a:lnTo>
                      <a:lnTo>
                        <a:pt x="246" y="61"/>
                      </a:lnTo>
                      <a:lnTo>
                        <a:pt x="245" y="63"/>
                      </a:lnTo>
                      <a:lnTo>
                        <a:pt x="245" y="66"/>
                      </a:lnTo>
                      <a:lnTo>
                        <a:pt x="244" y="67"/>
                      </a:lnTo>
                      <a:lnTo>
                        <a:pt x="243" y="69"/>
                      </a:lnTo>
                      <a:lnTo>
                        <a:pt x="243" y="71"/>
                      </a:lnTo>
                      <a:lnTo>
                        <a:pt x="241" y="72"/>
                      </a:lnTo>
                      <a:lnTo>
                        <a:pt x="241" y="75"/>
                      </a:lnTo>
                      <a:lnTo>
                        <a:pt x="241" y="76"/>
                      </a:lnTo>
                      <a:lnTo>
                        <a:pt x="241" y="80"/>
                      </a:lnTo>
                      <a:lnTo>
                        <a:pt x="241" y="81"/>
                      </a:lnTo>
                      <a:lnTo>
                        <a:pt x="241" y="83"/>
                      </a:lnTo>
                      <a:lnTo>
                        <a:pt x="241" y="85"/>
                      </a:lnTo>
                      <a:lnTo>
                        <a:pt x="243" y="86"/>
                      </a:lnTo>
                      <a:lnTo>
                        <a:pt x="244" y="88"/>
                      </a:lnTo>
                      <a:lnTo>
                        <a:pt x="244" y="90"/>
                      </a:lnTo>
                      <a:lnTo>
                        <a:pt x="245" y="91"/>
                      </a:lnTo>
                      <a:lnTo>
                        <a:pt x="245" y="93"/>
                      </a:lnTo>
                      <a:lnTo>
                        <a:pt x="246" y="94"/>
                      </a:lnTo>
                      <a:lnTo>
                        <a:pt x="246" y="97"/>
                      </a:lnTo>
                      <a:lnTo>
                        <a:pt x="246" y="99"/>
                      </a:lnTo>
                      <a:lnTo>
                        <a:pt x="248" y="102"/>
                      </a:lnTo>
                      <a:lnTo>
                        <a:pt x="249" y="104"/>
                      </a:lnTo>
                      <a:lnTo>
                        <a:pt x="249" y="105"/>
                      </a:lnTo>
                      <a:lnTo>
                        <a:pt x="250" y="107"/>
                      </a:lnTo>
                      <a:lnTo>
                        <a:pt x="252" y="109"/>
                      </a:lnTo>
                      <a:lnTo>
                        <a:pt x="252" y="111"/>
                      </a:lnTo>
                      <a:lnTo>
                        <a:pt x="252" y="112"/>
                      </a:lnTo>
                      <a:lnTo>
                        <a:pt x="253" y="113"/>
                      </a:lnTo>
                      <a:lnTo>
                        <a:pt x="254" y="114"/>
                      </a:lnTo>
                      <a:lnTo>
                        <a:pt x="255" y="116"/>
                      </a:lnTo>
                      <a:lnTo>
                        <a:pt x="257" y="117"/>
                      </a:lnTo>
                      <a:lnTo>
                        <a:pt x="257" y="118"/>
                      </a:lnTo>
                      <a:lnTo>
                        <a:pt x="258" y="120"/>
                      </a:lnTo>
                      <a:lnTo>
                        <a:pt x="259" y="121"/>
                      </a:lnTo>
                      <a:lnTo>
                        <a:pt x="261" y="122"/>
                      </a:lnTo>
                      <a:lnTo>
                        <a:pt x="262" y="122"/>
                      </a:lnTo>
                      <a:lnTo>
                        <a:pt x="263" y="123"/>
                      </a:lnTo>
                      <a:lnTo>
                        <a:pt x="264" y="125"/>
                      </a:lnTo>
                      <a:lnTo>
                        <a:pt x="266" y="126"/>
                      </a:lnTo>
                      <a:lnTo>
                        <a:pt x="267" y="127"/>
                      </a:lnTo>
                      <a:lnTo>
                        <a:pt x="267" y="128"/>
                      </a:lnTo>
                      <a:lnTo>
                        <a:pt x="268" y="130"/>
                      </a:lnTo>
                      <a:lnTo>
                        <a:pt x="270" y="131"/>
                      </a:lnTo>
                      <a:lnTo>
                        <a:pt x="271" y="132"/>
                      </a:lnTo>
                      <a:lnTo>
                        <a:pt x="272" y="134"/>
                      </a:lnTo>
                      <a:lnTo>
                        <a:pt x="271" y="135"/>
                      </a:lnTo>
                      <a:lnTo>
                        <a:pt x="271" y="137"/>
                      </a:lnTo>
                      <a:lnTo>
                        <a:pt x="270" y="141"/>
                      </a:lnTo>
                      <a:lnTo>
                        <a:pt x="270" y="145"/>
                      </a:lnTo>
                      <a:lnTo>
                        <a:pt x="268" y="148"/>
                      </a:lnTo>
                      <a:lnTo>
                        <a:pt x="268" y="151"/>
                      </a:lnTo>
                      <a:lnTo>
                        <a:pt x="268" y="155"/>
                      </a:lnTo>
                      <a:lnTo>
                        <a:pt x="267" y="158"/>
                      </a:lnTo>
                      <a:lnTo>
                        <a:pt x="267" y="162"/>
                      </a:lnTo>
                      <a:lnTo>
                        <a:pt x="267" y="165"/>
                      </a:lnTo>
                      <a:lnTo>
                        <a:pt x="267" y="168"/>
                      </a:lnTo>
                      <a:lnTo>
                        <a:pt x="266" y="172"/>
                      </a:lnTo>
                      <a:lnTo>
                        <a:pt x="266" y="176"/>
                      </a:lnTo>
                      <a:lnTo>
                        <a:pt x="264" y="178"/>
                      </a:lnTo>
                      <a:lnTo>
                        <a:pt x="264" y="182"/>
                      </a:lnTo>
                      <a:lnTo>
                        <a:pt x="263" y="185"/>
                      </a:lnTo>
                      <a:lnTo>
                        <a:pt x="263" y="188"/>
                      </a:lnTo>
                      <a:lnTo>
                        <a:pt x="262" y="192"/>
                      </a:lnTo>
                      <a:lnTo>
                        <a:pt x="262" y="195"/>
                      </a:lnTo>
                      <a:lnTo>
                        <a:pt x="262" y="199"/>
                      </a:lnTo>
                      <a:lnTo>
                        <a:pt x="262" y="202"/>
                      </a:lnTo>
                      <a:lnTo>
                        <a:pt x="262" y="205"/>
                      </a:lnTo>
                      <a:lnTo>
                        <a:pt x="261" y="209"/>
                      </a:lnTo>
                      <a:lnTo>
                        <a:pt x="259" y="213"/>
                      </a:lnTo>
                      <a:lnTo>
                        <a:pt x="259" y="215"/>
                      </a:lnTo>
                      <a:lnTo>
                        <a:pt x="259" y="219"/>
                      </a:lnTo>
                      <a:lnTo>
                        <a:pt x="258" y="223"/>
                      </a:lnTo>
                      <a:lnTo>
                        <a:pt x="258" y="224"/>
                      </a:lnTo>
                      <a:lnTo>
                        <a:pt x="257" y="225"/>
                      </a:lnTo>
                      <a:lnTo>
                        <a:pt x="257" y="228"/>
                      </a:lnTo>
                      <a:lnTo>
                        <a:pt x="255" y="229"/>
                      </a:lnTo>
                      <a:lnTo>
                        <a:pt x="254" y="229"/>
                      </a:lnTo>
                      <a:lnTo>
                        <a:pt x="253" y="230"/>
                      </a:lnTo>
                      <a:lnTo>
                        <a:pt x="252" y="232"/>
                      </a:lnTo>
                      <a:lnTo>
                        <a:pt x="250" y="233"/>
                      </a:lnTo>
                      <a:lnTo>
                        <a:pt x="248" y="234"/>
                      </a:lnTo>
                      <a:lnTo>
                        <a:pt x="246" y="234"/>
                      </a:lnTo>
                      <a:lnTo>
                        <a:pt x="245" y="234"/>
                      </a:lnTo>
                      <a:lnTo>
                        <a:pt x="243" y="234"/>
                      </a:lnTo>
                      <a:lnTo>
                        <a:pt x="241" y="234"/>
                      </a:lnTo>
                      <a:lnTo>
                        <a:pt x="239" y="234"/>
                      </a:lnTo>
                      <a:lnTo>
                        <a:pt x="236" y="234"/>
                      </a:lnTo>
                      <a:lnTo>
                        <a:pt x="234" y="233"/>
                      </a:lnTo>
                      <a:lnTo>
                        <a:pt x="231" y="234"/>
                      </a:lnTo>
                      <a:lnTo>
                        <a:pt x="230" y="234"/>
                      </a:lnTo>
                      <a:lnTo>
                        <a:pt x="227" y="234"/>
                      </a:lnTo>
                      <a:lnTo>
                        <a:pt x="226" y="234"/>
                      </a:lnTo>
                      <a:lnTo>
                        <a:pt x="225" y="234"/>
                      </a:lnTo>
                      <a:lnTo>
                        <a:pt x="222" y="234"/>
                      </a:lnTo>
                      <a:lnTo>
                        <a:pt x="221" y="234"/>
                      </a:lnTo>
                      <a:lnTo>
                        <a:pt x="220" y="236"/>
                      </a:lnTo>
                      <a:lnTo>
                        <a:pt x="217" y="236"/>
                      </a:lnTo>
                      <a:lnTo>
                        <a:pt x="216" y="237"/>
                      </a:lnTo>
                      <a:lnTo>
                        <a:pt x="216" y="238"/>
                      </a:lnTo>
                      <a:lnTo>
                        <a:pt x="213" y="239"/>
                      </a:lnTo>
                      <a:lnTo>
                        <a:pt x="206" y="232"/>
                      </a:lnTo>
                      <a:lnTo>
                        <a:pt x="198" y="229"/>
                      </a:lnTo>
                      <a:lnTo>
                        <a:pt x="192" y="224"/>
                      </a:lnTo>
                      <a:lnTo>
                        <a:pt x="188" y="220"/>
                      </a:lnTo>
                      <a:lnTo>
                        <a:pt x="180" y="219"/>
                      </a:lnTo>
                      <a:lnTo>
                        <a:pt x="174" y="222"/>
                      </a:lnTo>
                      <a:lnTo>
                        <a:pt x="169" y="224"/>
                      </a:lnTo>
                      <a:lnTo>
                        <a:pt x="161" y="224"/>
                      </a:lnTo>
                      <a:lnTo>
                        <a:pt x="157" y="224"/>
                      </a:lnTo>
                      <a:lnTo>
                        <a:pt x="154" y="218"/>
                      </a:lnTo>
                      <a:lnTo>
                        <a:pt x="151" y="213"/>
                      </a:lnTo>
                      <a:lnTo>
                        <a:pt x="148" y="209"/>
                      </a:lnTo>
                      <a:lnTo>
                        <a:pt x="142" y="209"/>
                      </a:lnTo>
                      <a:lnTo>
                        <a:pt x="139" y="210"/>
                      </a:lnTo>
                      <a:lnTo>
                        <a:pt x="130" y="214"/>
                      </a:lnTo>
                      <a:lnTo>
                        <a:pt x="124" y="219"/>
                      </a:lnTo>
                      <a:lnTo>
                        <a:pt x="119" y="220"/>
                      </a:lnTo>
                      <a:lnTo>
                        <a:pt x="114" y="223"/>
                      </a:lnTo>
                      <a:lnTo>
                        <a:pt x="103" y="224"/>
                      </a:lnTo>
                      <a:lnTo>
                        <a:pt x="98" y="224"/>
                      </a:lnTo>
                      <a:lnTo>
                        <a:pt x="91" y="224"/>
                      </a:lnTo>
                      <a:lnTo>
                        <a:pt x="83" y="222"/>
                      </a:lnTo>
                      <a:lnTo>
                        <a:pt x="78" y="219"/>
                      </a:lnTo>
                      <a:lnTo>
                        <a:pt x="73" y="214"/>
                      </a:lnTo>
                      <a:lnTo>
                        <a:pt x="70" y="209"/>
                      </a:lnTo>
                      <a:lnTo>
                        <a:pt x="68" y="207"/>
                      </a:lnTo>
                      <a:lnTo>
                        <a:pt x="62" y="204"/>
                      </a:lnTo>
                      <a:lnTo>
                        <a:pt x="61" y="199"/>
                      </a:lnTo>
                      <a:lnTo>
                        <a:pt x="57" y="202"/>
                      </a:lnTo>
                      <a:lnTo>
                        <a:pt x="52" y="205"/>
                      </a:lnTo>
                      <a:lnTo>
                        <a:pt x="51" y="209"/>
                      </a:lnTo>
                      <a:lnTo>
                        <a:pt x="47" y="209"/>
                      </a:lnTo>
                      <a:lnTo>
                        <a:pt x="42" y="209"/>
                      </a:lnTo>
                      <a:lnTo>
                        <a:pt x="41" y="211"/>
                      </a:lnTo>
                      <a:lnTo>
                        <a:pt x="38" y="218"/>
                      </a:lnTo>
                      <a:lnTo>
                        <a:pt x="32" y="222"/>
                      </a:lnTo>
                      <a:lnTo>
                        <a:pt x="30" y="223"/>
                      </a:lnTo>
                      <a:lnTo>
                        <a:pt x="27" y="222"/>
                      </a:lnTo>
                      <a:lnTo>
                        <a:pt x="25" y="219"/>
                      </a:lnTo>
                      <a:lnTo>
                        <a:pt x="19" y="219"/>
                      </a:lnTo>
                      <a:lnTo>
                        <a:pt x="19" y="214"/>
                      </a:lnTo>
                      <a:lnTo>
                        <a:pt x="19" y="211"/>
                      </a:lnTo>
                      <a:lnTo>
                        <a:pt x="16" y="196"/>
                      </a:lnTo>
                      <a:lnTo>
                        <a:pt x="15" y="191"/>
                      </a:lnTo>
                      <a:lnTo>
                        <a:pt x="10" y="193"/>
                      </a:lnTo>
                      <a:lnTo>
                        <a:pt x="6" y="195"/>
                      </a:lnTo>
                      <a:lnTo>
                        <a:pt x="6" y="193"/>
                      </a:lnTo>
                      <a:lnTo>
                        <a:pt x="5" y="193"/>
                      </a:lnTo>
                      <a:lnTo>
                        <a:pt x="5" y="187"/>
                      </a:lnTo>
                      <a:lnTo>
                        <a:pt x="1" y="178"/>
                      </a:lnTo>
                      <a:lnTo>
                        <a:pt x="0" y="174"/>
                      </a:lnTo>
                      <a:lnTo>
                        <a:pt x="1" y="168"/>
                      </a:lnTo>
                      <a:lnTo>
                        <a:pt x="4" y="163"/>
                      </a:lnTo>
                      <a:lnTo>
                        <a:pt x="6" y="158"/>
                      </a:lnTo>
                      <a:lnTo>
                        <a:pt x="7" y="153"/>
                      </a:lnTo>
                      <a:lnTo>
                        <a:pt x="7" y="141"/>
                      </a:lnTo>
                      <a:lnTo>
                        <a:pt x="9" y="137"/>
                      </a:lnTo>
                      <a:lnTo>
                        <a:pt x="6" y="125"/>
                      </a:lnTo>
                      <a:lnTo>
                        <a:pt x="6" y="112"/>
                      </a:lnTo>
                      <a:lnTo>
                        <a:pt x="6" y="95"/>
                      </a:lnTo>
                      <a:lnTo>
                        <a:pt x="6" y="88"/>
                      </a:lnTo>
                      <a:lnTo>
                        <a:pt x="6" y="74"/>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2" name="ZS: TCH">
                  <a:extLst>
                    <a:ext uri="{FF2B5EF4-FFF2-40B4-BE49-F238E27FC236}">
                      <a16:creationId xmlns:a16="http://schemas.microsoft.com/office/drawing/2014/main" id="{7E4D9019-5EE1-8A42-8485-1B0F67C669C3}"/>
                    </a:ext>
                  </a:extLst>
                </p:cNvPr>
                <p:cNvSpPr>
                  <a:spLocks/>
                </p:cNvSpPr>
                <p:nvPr/>
              </p:nvSpPr>
              <p:spPr bwMode="auto">
                <a:xfrm>
                  <a:off x="1183606" y="2646242"/>
                  <a:ext cx="1186280" cy="881054"/>
                </a:xfrm>
                <a:custGeom>
                  <a:avLst/>
                  <a:gdLst>
                    <a:gd name="T0" fmla="*/ 72759 w 392"/>
                    <a:gd name="T1" fmla="*/ 968344 h 303"/>
                    <a:gd name="T2" fmla="*/ 68930 w 392"/>
                    <a:gd name="T3" fmla="*/ 907585 h 303"/>
                    <a:gd name="T4" fmla="*/ 76589 w 392"/>
                    <a:gd name="T5" fmla="*/ 835434 h 303"/>
                    <a:gd name="T6" fmla="*/ 91907 w 392"/>
                    <a:gd name="T7" fmla="*/ 774675 h 303"/>
                    <a:gd name="T8" fmla="*/ 91907 w 392"/>
                    <a:gd name="T9" fmla="*/ 721511 h 303"/>
                    <a:gd name="T10" fmla="*/ 42124 w 392"/>
                    <a:gd name="T11" fmla="*/ 698726 h 303"/>
                    <a:gd name="T12" fmla="*/ 15318 w 392"/>
                    <a:gd name="T13" fmla="*/ 660752 h 303"/>
                    <a:gd name="T14" fmla="*/ 3829 w 392"/>
                    <a:gd name="T15" fmla="*/ 611386 h 303"/>
                    <a:gd name="T16" fmla="*/ 0 w 392"/>
                    <a:gd name="T17" fmla="*/ 550627 h 303"/>
                    <a:gd name="T18" fmla="*/ 3829 w 392"/>
                    <a:gd name="T19" fmla="*/ 482273 h 303"/>
                    <a:gd name="T20" fmla="*/ 19147 w 392"/>
                    <a:gd name="T21" fmla="*/ 421514 h 303"/>
                    <a:gd name="T22" fmla="*/ 57442 w 392"/>
                    <a:gd name="T23" fmla="*/ 402527 h 303"/>
                    <a:gd name="T24" fmla="*/ 122542 w 392"/>
                    <a:gd name="T25" fmla="*/ 402527 h 303"/>
                    <a:gd name="T26" fmla="*/ 176154 w 392"/>
                    <a:gd name="T27" fmla="*/ 387337 h 303"/>
                    <a:gd name="T28" fmla="*/ 199131 w 392"/>
                    <a:gd name="T29" fmla="*/ 330376 h 303"/>
                    <a:gd name="T30" fmla="*/ 214449 w 392"/>
                    <a:gd name="T31" fmla="*/ 227846 h 303"/>
                    <a:gd name="T32" fmla="*/ 229766 w 392"/>
                    <a:gd name="T33" fmla="*/ 129112 h 303"/>
                    <a:gd name="T34" fmla="*/ 245084 w 392"/>
                    <a:gd name="T35" fmla="*/ 26582 h 303"/>
                    <a:gd name="T36" fmla="*/ 302526 w 392"/>
                    <a:gd name="T37" fmla="*/ 49367 h 303"/>
                    <a:gd name="T38" fmla="*/ 375285 w 392"/>
                    <a:gd name="T39" fmla="*/ 132910 h 303"/>
                    <a:gd name="T40" fmla="*/ 524633 w 392"/>
                    <a:gd name="T41" fmla="*/ 193669 h 303"/>
                    <a:gd name="T42" fmla="*/ 704617 w 392"/>
                    <a:gd name="T43" fmla="*/ 277212 h 303"/>
                    <a:gd name="T44" fmla="*/ 651005 w 392"/>
                    <a:gd name="T45" fmla="*/ 368350 h 303"/>
                    <a:gd name="T46" fmla="*/ 742911 w 392"/>
                    <a:gd name="T47" fmla="*/ 508855 h 303"/>
                    <a:gd name="T48" fmla="*/ 876941 w 392"/>
                    <a:gd name="T49" fmla="*/ 520247 h 303"/>
                    <a:gd name="T50" fmla="*/ 987995 w 392"/>
                    <a:gd name="T51" fmla="*/ 489868 h 303"/>
                    <a:gd name="T52" fmla="*/ 1007142 w 392"/>
                    <a:gd name="T53" fmla="*/ 345566 h 303"/>
                    <a:gd name="T54" fmla="*/ 1053096 w 392"/>
                    <a:gd name="T55" fmla="*/ 262022 h 303"/>
                    <a:gd name="T56" fmla="*/ 1110537 w 392"/>
                    <a:gd name="T57" fmla="*/ 246833 h 303"/>
                    <a:gd name="T58" fmla="*/ 1198614 w 392"/>
                    <a:gd name="T59" fmla="*/ 383540 h 303"/>
                    <a:gd name="T60" fmla="*/ 1397745 w 392"/>
                    <a:gd name="T61" fmla="*/ 413919 h 303"/>
                    <a:gd name="T62" fmla="*/ 1497311 w 392"/>
                    <a:gd name="T63" fmla="*/ 463286 h 303"/>
                    <a:gd name="T64" fmla="*/ 1474334 w 392"/>
                    <a:gd name="T65" fmla="*/ 539234 h 303"/>
                    <a:gd name="T66" fmla="*/ 1459016 w 392"/>
                    <a:gd name="T67" fmla="*/ 626575 h 303"/>
                    <a:gd name="T68" fmla="*/ 1424551 w 392"/>
                    <a:gd name="T69" fmla="*/ 710119 h 303"/>
                    <a:gd name="T70" fmla="*/ 1367110 w 392"/>
                    <a:gd name="T71" fmla="*/ 751890 h 303"/>
                    <a:gd name="T72" fmla="*/ 1336474 w 392"/>
                    <a:gd name="T73" fmla="*/ 763283 h 303"/>
                    <a:gd name="T74" fmla="*/ 1267544 w 392"/>
                    <a:gd name="T75" fmla="*/ 767080 h 303"/>
                    <a:gd name="T76" fmla="*/ 1221591 w 392"/>
                    <a:gd name="T77" fmla="*/ 748093 h 303"/>
                    <a:gd name="T78" fmla="*/ 1156491 w 392"/>
                    <a:gd name="T79" fmla="*/ 774675 h 303"/>
                    <a:gd name="T80" fmla="*/ 1056925 w 392"/>
                    <a:gd name="T81" fmla="*/ 782270 h 303"/>
                    <a:gd name="T82" fmla="*/ 1033948 w 392"/>
                    <a:gd name="T83" fmla="*/ 805054 h 303"/>
                    <a:gd name="T84" fmla="*/ 1022460 w 392"/>
                    <a:gd name="T85" fmla="*/ 827839 h 303"/>
                    <a:gd name="T86" fmla="*/ 1010972 w 392"/>
                    <a:gd name="T87" fmla="*/ 850623 h 303"/>
                    <a:gd name="T88" fmla="*/ 1033948 w 392"/>
                    <a:gd name="T89" fmla="*/ 873408 h 303"/>
                    <a:gd name="T90" fmla="*/ 1033948 w 392"/>
                    <a:gd name="T91" fmla="*/ 892395 h 303"/>
                    <a:gd name="T92" fmla="*/ 1033948 w 392"/>
                    <a:gd name="T93" fmla="*/ 926572 h 303"/>
                    <a:gd name="T94" fmla="*/ 1010972 w 392"/>
                    <a:gd name="T95" fmla="*/ 964546 h 303"/>
                    <a:gd name="T96" fmla="*/ 1003313 w 392"/>
                    <a:gd name="T97" fmla="*/ 983533 h 303"/>
                    <a:gd name="T98" fmla="*/ 999484 w 392"/>
                    <a:gd name="T99" fmla="*/ 1036697 h 303"/>
                    <a:gd name="T100" fmla="*/ 999484 w 392"/>
                    <a:gd name="T101" fmla="*/ 1086064 h 303"/>
                    <a:gd name="T102" fmla="*/ 972677 w 392"/>
                    <a:gd name="T103" fmla="*/ 1120241 h 303"/>
                    <a:gd name="T104" fmla="*/ 953530 w 392"/>
                    <a:gd name="T105" fmla="*/ 1150620 h 303"/>
                    <a:gd name="T106" fmla="*/ 850135 w 392"/>
                    <a:gd name="T107" fmla="*/ 1150620 h 303"/>
                    <a:gd name="T108" fmla="*/ 742911 w 392"/>
                    <a:gd name="T109" fmla="*/ 1143025 h 303"/>
                    <a:gd name="T110" fmla="*/ 635687 w 392"/>
                    <a:gd name="T111" fmla="*/ 1143025 h 303"/>
                    <a:gd name="T112" fmla="*/ 528463 w 392"/>
                    <a:gd name="T113" fmla="*/ 1143025 h 303"/>
                    <a:gd name="T114" fmla="*/ 425068 w 392"/>
                    <a:gd name="T115" fmla="*/ 1143025 h 303"/>
                    <a:gd name="T116" fmla="*/ 317843 w 392"/>
                    <a:gd name="T117" fmla="*/ 1139228 h 3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2" h="303">
                      <a:moveTo>
                        <a:pt x="74" y="300"/>
                      </a:moveTo>
                      <a:lnTo>
                        <a:pt x="79" y="286"/>
                      </a:lnTo>
                      <a:lnTo>
                        <a:pt x="37" y="275"/>
                      </a:lnTo>
                      <a:lnTo>
                        <a:pt x="22" y="262"/>
                      </a:lnTo>
                      <a:lnTo>
                        <a:pt x="20" y="262"/>
                      </a:lnTo>
                      <a:lnTo>
                        <a:pt x="20" y="259"/>
                      </a:lnTo>
                      <a:lnTo>
                        <a:pt x="19" y="259"/>
                      </a:lnTo>
                      <a:lnTo>
                        <a:pt x="19" y="255"/>
                      </a:lnTo>
                      <a:lnTo>
                        <a:pt x="19" y="254"/>
                      </a:lnTo>
                      <a:lnTo>
                        <a:pt x="19" y="252"/>
                      </a:lnTo>
                      <a:lnTo>
                        <a:pt x="18" y="249"/>
                      </a:lnTo>
                      <a:lnTo>
                        <a:pt x="18" y="248"/>
                      </a:lnTo>
                      <a:lnTo>
                        <a:pt x="18" y="244"/>
                      </a:lnTo>
                      <a:lnTo>
                        <a:pt x="18" y="241"/>
                      </a:lnTo>
                      <a:lnTo>
                        <a:pt x="18" y="239"/>
                      </a:lnTo>
                      <a:lnTo>
                        <a:pt x="19" y="235"/>
                      </a:lnTo>
                      <a:lnTo>
                        <a:pt x="19" y="232"/>
                      </a:lnTo>
                      <a:lnTo>
                        <a:pt x="19" y="230"/>
                      </a:lnTo>
                      <a:lnTo>
                        <a:pt x="19" y="229"/>
                      </a:lnTo>
                      <a:lnTo>
                        <a:pt x="19" y="226"/>
                      </a:lnTo>
                      <a:lnTo>
                        <a:pt x="20" y="224"/>
                      </a:lnTo>
                      <a:lnTo>
                        <a:pt x="20" y="222"/>
                      </a:lnTo>
                      <a:lnTo>
                        <a:pt x="20" y="220"/>
                      </a:lnTo>
                      <a:lnTo>
                        <a:pt x="20" y="218"/>
                      </a:lnTo>
                      <a:lnTo>
                        <a:pt x="22" y="216"/>
                      </a:lnTo>
                      <a:lnTo>
                        <a:pt x="22" y="213"/>
                      </a:lnTo>
                      <a:lnTo>
                        <a:pt x="23" y="211"/>
                      </a:lnTo>
                      <a:lnTo>
                        <a:pt x="23" y="210"/>
                      </a:lnTo>
                      <a:lnTo>
                        <a:pt x="24" y="208"/>
                      </a:lnTo>
                      <a:lnTo>
                        <a:pt x="24" y="206"/>
                      </a:lnTo>
                      <a:lnTo>
                        <a:pt x="24" y="204"/>
                      </a:lnTo>
                      <a:lnTo>
                        <a:pt x="25" y="203"/>
                      </a:lnTo>
                      <a:lnTo>
                        <a:pt x="27" y="201"/>
                      </a:lnTo>
                      <a:lnTo>
                        <a:pt x="27" y="198"/>
                      </a:lnTo>
                      <a:lnTo>
                        <a:pt x="28" y="197"/>
                      </a:lnTo>
                      <a:lnTo>
                        <a:pt x="27" y="194"/>
                      </a:lnTo>
                      <a:lnTo>
                        <a:pt x="27" y="193"/>
                      </a:lnTo>
                      <a:lnTo>
                        <a:pt x="25" y="193"/>
                      </a:lnTo>
                      <a:lnTo>
                        <a:pt x="24" y="190"/>
                      </a:lnTo>
                      <a:lnTo>
                        <a:pt x="23" y="189"/>
                      </a:lnTo>
                      <a:lnTo>
                        <a:pt x="22" y="189"/>
                      </a:lnTo>
                      <a:lnTo>
                        <a:pt x="19" y="188"/>
                      </a:lnTo>
                      <a:lnTo>
                        <a:pt x="16" y="187"/>
                      </a:lnTo>
                      <a:lnTo>
                        <a:pt x="14" y="187"/>
                      </a:lnTo>
                      <a:lnTo>
                        <a:pt x="14" y="185"/>
                      </a:lnTo>
                      <a:lnTo>
                        <a:pt x="11" y="184"/>
                      </a:lnTo>
                      <a:lnTo>
                        <a:pt x="10" y="183"/>
                      </a:lnTo>
                      <a:lnTo>
                        <a:pt x="9" y="183"/>
                      </a:lnTo>
                      <a:lnTo>
                        <a:pt x="9" y="181"/>
                      </a:lnTo>
                      <a:lnTo>
                        <a:pt x="8" y="180"/>
                      </a:lnTo>
                      <a:lnTo>
                        <a:pt x="6" y="178"/>
                      </a:lnTo>
                      <a:lnTo>
                        <a:pt x="5" y="178"/>
                      </a:lnTo>
                      <a:lnTo>
                        <a:pt x="4" y="176"/>
                      </a:lnTo>
                      <a:lnTo>
                        <a:pt x="4" y="174"/>
                      </a:lnTo>
                      <a:lnTo>
                        <a:pt x="2" y="173"/>
                      </a:lnTo>
                      <a:lnTo>
                        <a:pt x="2" y="171"/>
                      </a:lnTo>
                      <a:lnTo>
                        <a:pt x="2" y="169"/>
                      </a:lnTo>
                      <a:lnTo>
                        <a:pt x="1" y="167"/>
                      </a:lnTo>
                      <a:lnTo>
                        <a:pt x="1" y="166"/>
                      </a:lnTo>
                      <a:lnTo>
                        <a:pt x="1" y="164"/>
                      </a:lnTo>
                      <a:lnTo>
                        <a:pt x="1" y="162"/>
                      </a:lnTo>
                      <a:lnTo>
                        <a:pt x="1" y="161"/>
                      </a:lnTo>
                      <a:lnTo>
                        <a:pt x="0" y="157"/>
                      </a:lnTo>
                      <a:lnTo>
                        <a:pt x="0" y="155"/>
                      </a:lnTo>
                      <a:lnTo>
                        <a:pt x="0" y="152"/>
                      </a:lnTo>
                      <a:lnTo>
                        <a:pt x="0" y="151"/>
                      </a:lnTo>
                      <a:lnTo>
                        <a:pt x="0" y="147"/>
                      </a:lnTo>
                      <a:lnTo>
                        <a:pt x="0" y="146"/>
                      </a:lnTo>
                      <a:lnTo>
                        <a:pt x="0" y="145"/>
                      </a:lnTo>
                      <a:lnTo>
                        <a:pt x="0" y="142"/>
                      </a:lnTo>
                      <a:lnTo>
                        <a:pt x="0" y="141"/>
                      </a:lnTo>
                      <a:lnTo>
                        <a:pt x="0" y="138"/>
                      </a:lnTo>
                      <a:lnTo>
                        <a:pt x="0" y="137"/>
                      </a:lnTo>
                      <a:lnTo>
                        <a:pt x="1" y="134"/>
                      </a:lnTo>
                      <a:lnTo>
                        <a:pt x="1" y="132"/>
                      </a:lnTo>
                      <a:lnTo>
                        <a:pt x="1" y="129"/>
                      </a:lnTo>
                      <a:lnTo>
                        <a:pt x="1" y="127"/>
                      </a:lnTo>
                      <a:lnTo>
                        <a:pt x="1" y="125"/>
                      </a:lnTo>
                      <a:lnTo>
                        <a:pt x="1" y="123"/>
                      </a:lnTo>
                      <a:lnTo>
                        <a:pt x="2" y="122"/>
                      </a:lnTo>
                      <a:lnTo>
                        <a:pt x="4" y="119"/>
                      </a:lnTo>
                      <a:lnTo>
                        <a:pt x="4" y="116"/>
                      </a:lnTo>
                      <a:lnTo>
                        <a:pt x="4" y="115"/>
                      </a:lnTo>
                      <a:lnTo>
                        <a:pt x="4" y="114"/>
                      </a:lnTo>
                      <a:lnTo>
                        <a:pt x="5" y="111"/>
                      </a:lnTo>
                      <a:lnTo>
                        <a:pt x="6" y="111"/>
                      </a:lnTo>
                      <a:lnTo>
                        <a:pt x="9" y="110"/>
                      </a:lnTo>
                      <a:lnTo>
                        <a:pt x="9" y="109"/>
                      </a:lnTo>
                      <a:lnTo>
                        <a:pt x="10" y="108"/>
                      </a:lnTo>
                      <a:lnTo>
                        <a:pt x="13" y="108"/>
                      </a:lnTo>
                      <a:lnTo>
                        <a:pt x="14" y="106"/>
                      </a:lnTo>
                      <a:lnTo>
                        <a:pt x="15" y="106"/>
                      </a:lnTo>
                      <a:lnTo>
                        <a:pt x="18" y="106"/>
                      </a:lnTo>
                      <a:lnTo>
                        <a:pt x="19" y="106"/>
                      </a:lnTo>
                      <a:lnTo>
                        <a:pt x="20" y="106"/>
                      </a:lnTo>
                      <a:lnTo>
                        <a:pt x="23" y="106"/>
                      </a:lnTo>
                      <a:lnTo>
                        <a:pt x="24" y="106"/>
                      </a:lnTo>
                      <a:lnTo>
                        <a:pt x="27" y="105"/>
                      </a:lnTo>
                      <a:lnTo>
                        <a:pt x="29" y="106"/>
                      </a:lnTo>
                      <a:lnTo>
                        <a:pt x="32" y="106"/>
                      </a:lnTo>
                      <a:lnTo>
                        <a:pt x="34" y="106"/>
                      </a:lnTo>
                      <a:lnTo>
                        <a:pt x="36" y="106"/>
                      </a:lnTo>
                      <a:lnTo>
                        <a:pt x="38" y="106"/>
                      </a:lnTo>
                      <a:lnTo>
                        <a:pt x="39" y="106"/>
                      </a:lnTo>
                      <a:lnTo>
                        <a:pt x="41" y="106"/>
                      </a:lnTo>
                      <a:lnTo>
                        <a:pt x="43" y="105"/>
                      </a:lnTo>
                      <a:lnTo>
                        <a:pt x="45" y="104"/>
                      </a:lnTo>
                      <a:lnTo>
                        <a:pt x="46" y="102"/>
                      </a:lnTo>
                      <a:lnTo>
                        <a:pt x="47" y="101"/>
                      </a:lnTo>
                      <a:lnTo>
                        <a:pt x="48" y="101"/>
                      </a:lnTo>
                      <a:lnTo>
                        <a:pt x="50" y="100"/>
                      </a:lnTo>
                      <a:lnTo>
                        <a:pt x="50" y="97"/>
                      </a:lnTo>
                      <a:lnTo>
                        <a:pt x="51" y="96"/>
                      </a:lnTo>
                      <a:lnTo>
                        <a:pt x="51" y="95"/>
                      </a:lnTo>
                      <a:lnTo>
                        <a:pt x="52" y="91"/>
                      </a:lnTo>
                      <a:lnTo>
                        <a:pt x="52" y="87"/>
                      </a:lnTo>
                      <a:lnTo>
                        <a:pt x="52" y="85"/>
                      </a:lnTo>
                      <a:lnTo>
                        <a:pt x="54" y="81"/>
                      </a:lnTo>
                      <a:lnTo>
                        <a:pt x="55" y="77"/>
                      </a:lnTo>
                      <a:lnTo>
                        <a:pt x="55" y="74"/>
                      </a:lnTo>
                      <a:lnTo>
                        <a:pt x="55" y="71"/>
                      </a:lnTo>
                      <a:lnTo>
                        <a:pt x="55" y="67"/>
                      </a:lnTo>
                      <a:lnTo>
                        <a:pt x="55" y="64"/>
                      </a:lnTo>
                      <a:lnTo>
                        <a:pt x="56" y="60"/>
                      </a:lnTo>
                      <a:lnTo>
                        <a:pt x="56" y="57"/>
                      </a:lnTo>
                      <a:lnTo>
                        <a:pt x="57" y="54"/>
                      </a:lnTo>
                      <a:lnTo>
                        <a:pt x="57" y="50"/>
                      </a:lnTo>
                      <a:lnTo>
                        <a:pt x="59" y="48"/>
                      </a:lnTo>
                      <a:lnTo>
                        <a:pt x="59" y="44"/>
                      </a:lnTo>
                      <a:lnTo>
                        <a:pt x="60" y="40"/>
                      </a:lnTo>
                      <a:lnTo>
                        <a:pt x="60" y="37"/>
                      </a:lnTo>
                      <a:lnTo>
                        <a:pt x="60" y="34"/>
                      </a:lnTo>
                      <a:lnTo>
                        <a:pt x="60" y="30"/>
                      </a:lnTo>
                      <a:lnTo>
                        <a:pt x="61" y="27"/>
                      </a:lnTo>
                      <a:lnTo>
                        <a:pt x="61" y="23"/>
                      </a:lnTo>
                      <a:lnTo>
                        <a:pt x="61" y="20"/>
                      </a:lnTo>
                      <a:lnTo>
                        <a:pt x="63" y="17"/>
                      </a:lnTo>
                      <a:lnTo>
                        <a:pt x="63" y="13"/>
                      </a:lnTo>
                      <a:lnTo>
                        <a:pt x="64" y="9"/>
                      </a:lnTo>
                      <a:lnTo>
                        <a:pt x="64" y="7"/>
                      </a:lnTo>
                      <a:lnTo>
                        <a:pt x="65" y="6"/>
                      </a:lnTo>
                      <a:lnTo>
                        <a:pt x="64" y="4"/>
                      </a:lnTo>
                      <a:lnTo>
                        <a:pt x="70" y="0"/>
                      </a:lnTo>
                      <a:lnTo>
                        <a:pt x="73" y="2"/>
                      </a:lnTo>
                      <a:lnTo>
                        <a:pt x="74" y="6"/>
                      </a:lnTo>
                      <a:lnTo>
                        <a:pt x="75" y="9"/>
                      </a:lnTo>
                      <a:lnTo>
                        <a:pt x="75" y="12"/>
                      </a:lnTo>
                      <a:lnTo>
                        <a:pt x="79" y="13"/>
                      </a:lnTo>
                      <a:lnTo>
                        <a:pt x="83" y="14"/>
                      </a:lnTo>
                      <a:lnTo>
                        <a:pt x="86" y="20"/>
                      </a:lnTo>
                      <a:lnTo>
                        <a:pt x="87" y="22"/>
                      </a:lnTo>
                      <a:lnTo>
                        <a:pt x="91" y="22"/>
                      </a:lnTo>
                      <a:lnTo>
                        <a:pt x="93" y="26"/>
                      </a:lnTo>
                      <a:lnTo>
                        <a:pt x="96" y="27"/>
                      </a:lnTo>
                      <a:lnTo>
                        <a:pt x="97" y="31"/>
                      </a:lnTo>
                      <a:lnTo>
                        <a:pt x="98" y="35"/>
                      </a:lnTo>
                      <a:lnTo>
                        <a:pt x="102" y="40"/>
                      </a:lnTo>
                      <a:lnTo>
                        <a:pt x="105" y="40"/>
                      </a:lnTo>
                      <a:lnTo>
                        <a:pt x="109" y="44"/>
                      </a:lnTo>
                      <a:lnTo>
                        <a:pt x="111" y="50"/>
                      </a:lnTo>
                      <a:lnTo>
                        <a:pt x="115" y="54"/>
                      </a:lnTo>
                      <a:lnTo>
                        <a:pt x="123" y="51"/>
                      </a:lnTo>
                      <a:lnTo>
                        <a:pt x="129" y="53"/>
                      </a:lnTo>
                      <a:lnTo>
                        <a:pt x="137" y="51"/>
                      </a:lnTo>
                      <a:lnTo>
                        <a:pt x="143" y="55"/>
                      </a:lnTo>
                      <a:lnTo>
                        <a:pt x="148" y="57"/>
                      </a:lnTo>
                      <a:lnTo>
                        <a:pt x="157" y="57"/>
                      </a:lnTo>
                      <a:lnTo>
                        <a:pt x="162" y="59"/>
                      </a:lnTo>
                      <a:lnTo>
                        <a:pt x="169" y="59"/>
                      </a:lnTo>
                      <a:lnTo>
                        <a:pt x="172" y="63"/>
                      </a:lnTo>
                      <a:lnTo>
                        <a:pt x="178" y="68"/>
                      </a:lnTo>
                      <a:lnTo>
                        <a:pt x="184" y="73"/>
                      </a:lnTo>
                      <a:lnTo>
                        <a:pt x="188" y="76"/>
                      </a:lnTo>
                      <a:lnTo>
                        <a:pt x="192" y="77"/>
                      </a:lnTo>
                      <a:lnTo>
                        <a:pt x="189" y="79"/>
                      </a:lnTo>
                      <a:lnTo>
                        <a:pt x="188" y="82"/>
                      </a:lnTo>
                      <a:lnTo>
                        <a:pt x="181" y="86"/>
                      </a:lnTo>
                      <a:lnTo>
                        <a:pt x="178" y="88"/>
                      </a:lnTo>
                      <a:lnTo>
                        <a:pt x="172" y="94"/>
                      </a:lnTo>
                      <a:lnTo>
                        <a:pt x="170" y="97"/>
                      </a:lnTo>
                      <a:lnTo>
                        <a:pt x="167" y="102"/>
                      </a:lnTo>
                      <a:lnTo>
                        <a:pt x="167" y="106"/>
                      </a:lnTo>
                      <a:lnTo>
                        <a:pt x="169" y="111"/>
                      </a:lnTo>
                      <a:lnTo>
                        <a:pt x="172" y="118"/>
                      </a:lnTo>
                      <a:lnTo>
                        <a:pt x="176" y="120"/>
                      </a:lnTo>
                      <a:lnTo>
                        <a:pt x="183" y="124"/>
                      </a:lnTo>
                      <a:lnTo>
                        <a:pt x="187" y="128"/>
                      </a:lnTo>
                      <a:lnTo>
                        <a:pt x="194" y="134"/>
                      </a:lnTo>
                      <a:lnTo>
                        <a:pt x="199" y="138"/>
                      </a:lnTo>
                      <a:lnTo>
                        <a:pt x="206" y="142"/>
                      </a:lnTo>
                      <a:lnTo>
                        <a:pt x="210" y="146"/>
                      </a:lnTo>
                      <a:lnTo>
                        <a:pt x="216" y="146"/>
                      </a:lnTo>
                      <a:lnTo>
                        <a:pt x="218" y="142"/>
                      </a:lnTo>
                      <a:lnTo>
                        <a:pt x="221" y="139"/>
                      </a:lnTo>
                      <a:lnTo>
                        <a:pt x="224" y="138"/>
                      </a:lnTo>
                      <a:lnTo>
                        <a:pt x="229" y="137"/>
                      </a:lnTo>
                      <a:lnTo>
                        <a:pt x="234" y="137"/>
                      </a:lnTo>
                      <a:lnTo>
                        <a:pt x="238" y="136"/>
                      </a:lnTo>
                      <a:lnTo>
                        <a:pt x="239" y="132"/>
                      </a:lnTo>
                      <a:lnTo>
                        <a:pt x="245" y="132"/>
                      </a:lnTo>
                      <a:lnTo>
                        <a:pt x="252" y="133"/>
                      </a:lnTo>
                      <a:lnTo>
                        <a:pt x="254" y="133"/>
                      </a:lnTo>
                      <a:lnTo>
                        <a:pt x="257" y="132"/>
                      </a:lnTo>
                      <a:lnTo>
                        <a:pt x="258" y="129"/>
                      </a:lnTo>
                      <a:lnTo>
                        <a:pt x="259" y="127"/>
                      </a:lnTo>
                      <a:lnTo>
                        <a:pt x="259" y="123"/>
                      </a:lnTo>
                      <a:lnTo>
                        <a:pt x="261" y="116"/>
                      </a:lnTo>
                      <a:lnTo>
                        <a:pt x="262" y="111"/>
                      </a:lnTo>
                      <a:lnTo>
                        <a:pt x="262" y="104"/>
                      </a:lnTo>
                      <a:lnTo>
                        <a:pt x="261" y="100"/>
                      </a:lnTo>
                      <a:lnTo>
                        <a:pt x="263" y="96"/>
                      </a:lnTo>
                      <a:lnTo>
                        <a:pt x="263" y="91"/>
                      </a:lnTo>
                      <a:lnTo>
                        <a:pt x="263" y="88"/>
                      </a:lnTo>
                      <a:lnTo>
                        <a:pt x="263" y="86"/>
                      </a:lnTo>
                      <a:lnTo>
                        <a:pt x="264" y="85"/>
                      </a:lnTo>
                      <a:lnTo>
                        <a:pt x="270" y="82"/>
                      </a:lnTo>
                      <a:lnTo>
                        <a:pt x="275" y="78"/>
                      </a:lnTo>
                      <a:lnTo>
                        <a:pt x="275" y="76"/>
                      </a:lnTo>
                      <a:lnTo>
                        <a:pt x="275" y="72"/>
                      </a:lnTo>
                      <a:lnTo>
                        <a:pt x="275" y="69"/>
                      </a:lnTo>
                      <a:lnTo>
                        <a:pt x="276" y="64"/>
                      </a:lnTo>
                      <a:lnTo>
                        <a:pt x="277" y="59"/>
                      </a:lnTo>
                      <a:lnTo>
                        <a:pt x="280" y="55"/>
                      </a:lnTo>
                      <a:lnTo>
                        <a:pt x="281" y="50"/>
                      </a:lnTo>
                      <a:lnTo>
                        <a:pt x="286" y="49"/>
                      </a:lnTo>
                      <a:lnTo>
                        <a:pt x="287" y="53"/>
                      </a:lnTo>
                      <a:lnTo>
                        <a:pt x="289" y="58"/>
                      </a:lnTo>
                      <a:lnTo>
                        <a:pt x="290" y="65"/>
                      </a:lnTo>
                      <a:lnTo>
                        <a:pt x="293" y="72"/>
                      </a:lnTo>
                      <a:lnTo>
                        <a:pt x="295" y="81"/>
                      </a:lnTo>
                      <a:lnTo>
                        <a:pt x="298" y="88"/>
                      </a:lnTo>
                      <a:lnTo>
                        <a:pt x="300" y="92"/>
                      </a:lnTo>
                      <a:lnTo>
                        <a:pt x="303" y="96"/>
                      </a:lnTo>
                      <a:lnTo>
                        <a:pt x="305" y="97"/>
                      </a:lnTo>
                      <a:lnTo>
                        <a:pt x="310" y="100"/>
                      </a:lnTo>
                      <a:lnTo>
                        <a:pt x="313" y="101"/>
                      </a:lnTo>
                      <a:lnTo>
                        <a:pt x="318" y="104"/>
                      </a:lnTo>
                      <a:lnTo>
                        <a:pt x="321" y="109"/>
                      </a:lnTo>
                      <a:lnTo>
                        <a:pt x="326" y="111"/>
                      </a:lnTo>
                      <a:lnTo>
                        <a:pt x="332" y="113"/>
                      </a:lnTo>
                      <a:lnTo>
                        <a:pt x="341" y="111"/>
                      </a:lnTo>
                      <a:lnTo>
                        <a:pt x="348" y="111"/>
                      </a:lnTo>
                      <a:lnTo>
                        <a:pt x="355" y="110"/>
                      </a:lnTo>
                      <a:lnTo>
                        <a:pt x="365" y="109"/>
                      </a:lnTo>
                      <a:lnTo>
                        <a:pt x="372" y="109"/>
                      </a:lnTo>
                      <a:lnTo>
                        <a:pt x="382" y="109"/>
                      </a:lnTo>
                      <a:lnTo>
                        <a:pt x="391" y="109"/>
                      </a:lnTo>
                      <a:lnTo>
                        <a:pt x="392" y="109"/>
                      </a:lnTo>
                      <a:lnTo>
                        <a:pt x="392" y="110"/>
                      </a:lnTo>
                      <a:lnTo>
                        <a:pt x="391" y="115"/>
                      </a:lnTo>
                      <a:lnTo>
                        <a:pt x="391" y="122"/>
                      </a:lnTo>
                      <a:lnTo>
                        <a:pt x="392" y="125"/>
                      </a:lnTo>
                      <a:lnTo>
                        <a:pt x="392" y="129"/>
                      </a:lnTo>
                      <a:lnTo>
                        <a:pt x="392" y="132"/>
                      </a:lnTo>
                      <a:lnTo>
                        <a:pt x="392" y="133"/>
                      </a:lnTo>
                      <a:lnTo>
                        <a:pt x="391" y="137"/>
                      </a:lnTo>
                      <a:lnTo>
                        <a:pt x="385" y="142"/>
                      </a:lnTo>
                      <a:lnTo>
                        <a:pt x="382" y="143"/>
                      </a:lnTo>
                      <a:lnTo>
                        <a:pt x="382" y="147"/>
                      </a:lnTo>
                      <a:lnTo>
                        <a:pt x="382" y="148"/>
                      </a:lnTo>
                      <a:lnTo>
                        <a:pt x="382" y="152"/>
                      </a:lnTo>
                      <a:lnTo>
                        <a:pt x="382" y="153"/>
                      </a:lnTo>
                      <a:lnTo>
                        <a:pt x="382" y="157"/>
                      </a:lnTo>
                      <a:lnTo>
                        <a:pt x="382" y="164"/>
                      </a:lnTo>
                      <a:lnTo>
                        <a:pt x="381" y="165"/>
                      </a:lnTo>
                      <a:lnTo>
                        <a:pt x="380" y="167"/>
                      </a:lnTo>
                      <a:lnTo>
                        <a:pt x="378" y="167"/>
                      </a:lnTo>
                      <a:lnTo>
                        <a:pt x="377" y="173"/>
                      </a:lnTo>
                      <a:lnTo>
                        <a:pt x="374" y="176"/>
                      </a:lnTo>
                      <a:lnTo>
                        <a:pt x="372" y="183"/>
                      </a:lnTo>
                      <a:lnTo>
                        <a:pt x="372" y="184"/>
                      </a:lnTo>
                      <a:lnTo>
                        <a:pt x="372" y="187"/>
                      </a:lnTo>
                      <a:lnTo>
                        <a:pt x="371" y="193"/>
                      </a:lnTo>
                      <a:lnTo>
                        <a:pt x="368" y="194"/>
                      </a:lnTo>
                      <a:lnTo>
                        <a:pt x="365" y="196"/>
                      </a:lnTo>
                      <a:lnTo>
                        <a:pt x="359" y="198"/>
                      </a:lnTo>
                      <a:lnTo>
                        <a:pt x="358" y="198"/>
                      </a:lnTo>
                      <a:lnTo>
                        <a:pt x="357" y="198"/>
                      </a:lnTo>
                      <a:lnTo>
                        <a:pt x="355" y="199"/>
                      </a:lnTo>
                      <a:lnTo>
                        <a:pt x="353" y="199"/>
                      </a:lnTo>
                      <a:lnTo>
                        <a:pt x="350" y="201"/>
                      </a:lnTo>
                      <a:lnTo>
                        <a:pt x="349" y="201"/>
                      </a:lnTo>
                      <a:lnTo>
                        <a:pt x="346" y="202"/>
                      </a:lnTo>
                      <a:lnTo>
                        <a:pt x="344" y="203"/>
                      </a:lnTo>
                      <a:lnTo>
                        <a:pt x="339" y="203"/>
                      </a:lnTo>
                      <a:lnTo>
                        <a:pt x="336" y="203"/>
                      </a:lnTo>
                      <a:lnTo>
                        <a:pt x="331" y="202"/>
                      </a:lnTo>
                      <a:lnTo>
                        <a:pt x="330" y="201"/>
                      </a:lnTo>
                      <a:lnTo>
                        <a:pt x="326" y="197"/>
                      </a:lnTo>
                      <a:lnTo>
                        <a:pt x="322" y="197"/>
                      </a:lnTo>
                      <a:lnTo>
                        <a:pt x="321" y="197"/>
                      </a:lnTo>
                      <a:lnTo>
                        <a:pt x="319" y="197"/>
                      </a:lnTo>
                      <a:lnTo>
                        <a:pt x="317" y="198"/>
                      </a:lnTo>
                      <a:lnTo>
                        <a:pt x="314" y="198"/>
                      </a:lnTo>
                      <a:lnTo>
                        <a:pt x="312" y="198"/>
                      </a:lnTo>
                      <a:lnTo>
                        <a:pt x="310" y="198"/>
                      </a:lnTo>
                      <a:lnTo>
                        <a:pt x="307" y="199"/>
                      </a:lnTo>
                      <a:lnTo>
                        <a:pt x="305" y="201"/>
                      </a:lnTo>
                      <a:lnTo>
                        <a:pt x="302" y="203"/>
                      </a:lnTo>
                      <a:lnTo>
                        <a:pt x="302" y="204"/>
                      </a:lnTo>
                      <a:lnTo>
                        <a:pt x="300" y="206"/>
                      </a:lnTo>
                      <a:lnTo>
                        <a:pt x="296" y="207"/>
                      </a:lnTo>
                      <a:lnTo>
                        <a:pt x="293" y="206"/>
                      </a:lnTo>
                      <a:lnTo>
                        <a:pt x="287" y="206"/>
                      </a:lnTo>
                      <a:lnTo>
                        <a:pt x="279" y="206"/>
                      </a:lnTo>
                      <a:lnTo>
                        <a:pt x="277" y="206"/>
                      </a:lnTo>
                      <a:lnTo>
                        <a:pt x="276" y="206"/>
                      </a:lnTo>
                      <a:lnTo>
                        <a:pt x="275" y="206"/>
                      </a:lnTo>
                      <a:lnTo>
                        <a:pt x="273" y="206"/>
                      </a:lnTo>
                      <a:lnTo>
                        <a:pt x="268" y="206"/>
                      </a:lnTo>
                      <a:lnTo>
                        <a:pt x="267" y="208"/>
                      </a:lnTo>
                      <a:lnTo>
                        <a:pt x="268" y="210"/>
                      </a:lnTo>
                      <a:lnTo>
                        <a:pt x="270" y="212"/>
                      </a:lnTo>
                      <a:lnTo>
                        <a:pt x="270" y="215"/>
                      </a:lnTo>
                      <a:lnTo>
                        <a:pt x="270" y="216"/>
                      </a:lnTo>
                      <a:lnTo>
                        <a:pt x="266" y="218"/>
                      </a:lnTo>
                      <a:lnTo>
                        <a:pt x="267" y="218"/>
                      </a:lnTo>
                      <a:lnTo>
                        <a:pt x="270" y="220"/>
                      </a:lnTo>
                      <a:lnTo>
                        <a:pt x="270" y="221"/>
                      </a:lnTo>
                      <a:lnTo>
                        <a:pt x="270" y="222"/>
                      </a:lnTo>
                      <a:lnTo>
                        <a:pt x="266" y="224"/>
                      </a:lnTo>
                      <a:lnTo>
                        <a:pt x="264" y="224"/>
                      </a:lnTo>
                      <a:lnTo>
                        <a:pt x="268" y="225"/>
                      </a:lnTo>
                      <a:lnTo>
                        <a:pt x="270" y="226"/>
                      </a:lnTo>
                      <a:lnTo>
                        <a:pt x="267" y="229"/>
                      </a:lnTo>
                      <a:lnTo>
                        <a:pt x="268" y="229"/>
                      </a:lnTo>
                      <a:lnTo>
                        <a:pt x="270" y="230"/>
                      </a:lnTo>
                      <a:lnTo>
                        <a:pt x="271" y="231"/>
                      </a:lnTo>
                      <a:lnTo>
                        <a:pt x="270" y="231"/>
                      </a:lnTo>
                      <a:lnTo>
                        <a:pt x="270" y="232"/>
                      </a:lnTo>
                      <a:lnTo>
                        <a:pt x="270" y="234"/>
                      </a:lnTo>
                      <a:lnTo>
                        <a:pt x="270" y="235"/>
                      </a:lnTo>
                      <a:lnTo>
                        <a:pt x="271" y="236"/>
                      </a:lnTo>
                      <a:lnTo>
                        <a:pt x="270" y="239"/>
                      </a:lnTo>
                      <a:lnTo>
                        <a:pt x="266" y="241"/>
                      </a:lnTo>
                      <a:lnTo>
                        <a:pt x="264" y="243"/>
                      </a:lnTo>
                      <a:lnTo>
                        <a:pt x="267" y="244"/>
                      </a:lnTo>
                      <a:lnTo>
                        <a:pt x="270" y="244"/>
                      </a:lnTo>
                      <a:lnTo>
                        <a:pt x="268" y="247"/>
                      </a:lnTo>
                      <a:lnTo>
                        <a:pt x="267" y="248"/>
                      </a:lnTo>
                      <a:lnTo>
                        <a:pt x="267" y="249"/>
                      </a:lnTo>
                      <a:lnTo>
                        <a:pt x="266" y="252"/>
                      </a:lnTo>
                      <a:lnTo>
                        <a:pt x="264" y="253"/>
                      </a:lnTo>
                      <a:lnTo>
                        <a:pt x="264" y="254"/>
                      </a:lnTo>
                      <a:lnTo>
                        <a:pt x="263" y="254"/>
                      </a:lnTo>
                      <a:lnTo>
                        <a:pt x="262" y="254"/>
                      </a:lnTo>
                      <a:lnTo>
                        <a:pt x="261" y="255"/>
                      </a:lnTo>
                      <a:lnTo>
                        <a:pt x="261" y="257"/>
                      </a:lnTo>
                      <a:lnTo>
                        <a:pt x="261" y="259"/>
                      </a:lnTo>
                      <a:lnTo>
                        <a:pt x="262" y="259"/>
                      </a:lnTo>
                      <a:lnTo>
                        <a:pt x="264" y="259"/>
                      </a:lnTo>
                      <a:lnTo>
                        <a:pt x="266" y="262"/>
                      </a:lnTo>
                      <a:lnTo>
                        <a:pt x="264" y="269"/>
                      </a:lnTo>
                      <a:lnTo>
                        <a:pt x="264" y="271"/>
                      </a:lnTo>
                      <a:lnTo>
                        <a:pt x="261" y="271"/>
                      </a:lnTo>
                      <a:lnTo>
                        <a:pt x="261" y="272"/>
                      </a:lnTo>
                      <a:lnTo>
                        <a:pt x="261" y="273"/>
                      </a:lnTo>
                      <a:lnTo>
                        <a:pt x="261" y="275"/>
                      </a:lnTo>
                      <a:lnTo>
                        <a:pt x="262" y="276"/>
                      </a:lnTo>
                      <a:lnTo>
                        <a:pt x="262" y="280"/>
                      </a:lnTo>
                      <a:lnTo>
                        <a:pt x="261" y="283"/>
                      </a:lnTo>
                      <a:lnTo>
                        <a:pt x="261" y="285"/>
                      </a:lnTo>
                      <a:lnTo>
                        <a:pt x="261" y="286"/>
                      </a:lnTo>
                      <a:lnTo>
                        <a:pt x="263" y="290"/>
                      </a:lnTo>
                      <a:lnTo>
                        <a:pt x="262" y="291"/>
                      </a:lnTo>
                      <a:lnTo>
                        <a:pt x="261" y="291"/>
                      </a:lnTo>
                      <a:lnTo>
                        <a:pt x="259" y="292"/>
                      </a:lnTo>
                      <a:lnTo>
                        <a:pt x="257" y="292"/>
                      </a:lnTo>
                      <a:lnTo>
                        <a:pt x="254" y="295"/>
                      </a:lnTo>
                      <a:lnTo>
                        <a:pt x="254" y="296"/>
                      </a:lnTo>
                      <a:lnTo>
                        <a:pt x="254" y="298"/>
                      </a:lnTo>
                      <a:lnTo>
                        <a:pt x="252" y="300"/>
                      </a:lnTo>
                      <a:lnTo>
                        <a:pt x="250" y="301"/>
                      </a:lnTo>
                      <a:lnTo>
                        <a:pt x="252" y="303"/>
                      </a:lnTo>
                      <a:lnTo>
                        <a:pt x="249" y="303"/>
                      </a:lnTo>
                      <a:lnTo>
                        <a:pt x="245" y="303"/>
                      </a:lnTo>
                      <a:lnTo>
                        <a:pt x="243" y="303"/>
                      </a:lnTo>
                      <a:lnTo>
                        <a:pt x="239" y="303"/>
                      </a:lnTo>
                      <a:lnTo>
                        <a:pt x="235" y="303"/>
                      </a:lnTo>
                      <a:lnTo>
                        <a:pt x="233" y="303"/>
                      </a:lnTo>
                      <a:lnTo>
                        <a:pt x="229" y="303"/>
                      </a:lnTo>
                      <a:lnTo>
                        <a:pt x="225" y="303"/>
                      </a:lnTo>
                      <a:lnTo>
                        <a:pt x="222" y="303"/>
                      </a:lnTo>
                      <a:lnTo>
                        <a:pt x="218" y="303"/>
                      </a:lnTo>
                      <a:lnTo>
                        <a:pt x="215" y="303"/>
                      </a:lnTo>
                      <a:lnTo>
                        <a:pt x="211" y="303"/>
                      </a:lnTo>
                      <a:lnTo>
                        <a:pt x="208" y="303"/>
                      </a:lnTo>
                      <a:lnTo>
                        <a:pt x="204" y="301"/>
                      </a:lnTo>
                      <a:lnTo>
                        <a:pt x="201" y="301"/>
                      </a:lnTo>
                      <a:lnTo>
                        <a:pt x="198" y="303"/>
                      </a:lnTo>
                      <a:lnTo>
                        <a:pt x="194" y="301"/>
                      </a:lnTo>
                      <a:lnTo>
                        <a:pt x="190" y="301"/>
                      </a:lnTo>
                      <a:lnTo>
                        <a:pt x="188" y="301"/>
                      </a:lnTo>
                      <a:lnTo>
                        <a:pt x="183" y="301"/>
                      </a:lnTo>
                      <a:lnTo>
                        <a:pt x="180" y="301"/>
                      </a:lnTo>
                      <a:lnTo>
                        <a:pt x="178" y="301"/>
                      </a:lnTo>
                      <a:lnTo>
                        <a:pt x="172" y="301"/>
                      </a:lnTo>
                      <a:lnTo>
                        <a:pt x="170" y="301"/>
                      </a:lnTo>
                      <a:lnTo>
                        <a:pt x="166" y="301"/>
                      </a:lnTo>
                      <a:lnTo>
                        <a:pt x="162" y="301"/>
                      </a:lnTo>
                      <a:lnTo>
                        <a:pt x="160" y="301"/>
                      </a:lnTo>
                      <a:lnTo>
                        <a:pt x="156" y="301"/>
                      </a:lnTo>
                      <a:lnTo>
                        <a:pt x="152" y="301"/>
                      </a:lnTo>
                      <a:lnTo>
                        <a:pt x="148" y="301"/>
                      </a:lnTo>
                      <a:lnTo>
                        <a:pt x="146" y="301"/>
                      </a:lnTo>
                      <a:lnTo>
                        <a:pt x="142" y="301"/>
                      </a:lnTo>
                      <a:lnTo>
                        <a:pt x="138" y="301"/>
                      </a:lnTo>
                      <a:lnTo>
                        <a:pt x="135" y="301"/>
                      </a:lnTo>
                      <a:lnTo>
                        <a:pt x="132" y="301"/>
                      </a:lnTo>
                      <a:lnTo>
                        <a:pt x="128" y="301"/>
                      </a:lnTo>
                      <a:lnTo>
                        <a:pt x="125" y="301"/>
                      </a:lnTo>
                      <a:lnTo>
                        <a:pt x="121" y="301"/>
                      </a:lnTo>
                      <a:lnTo>
                        <a:pt x="117" y="301"/>
                      </a:lnTo>
                      <a:lnTo>
                        <a:pt x="114" y="301"/>
                      </a:lnTo>
                      <a:lnTo>
                        <a:pt x="111" y="301"/>
                      </a:lnTo>
                      <a:lnTo>
                        <a:pt x="107" y="301"/>
                      </a:lnTo>
                      <a:lnTo>
                        <a:pt x="103" y="301"/>
                      </a:lnTo>
                      <a:lnTo>
                        <a:pt x="101" y="301"/>
                      </a:lnTo>
                      <a:lnTo>
                        <a:pt x="97" y="300"/>
                      </a:lnTo>
                      <a:lnTo>
                        <a:pt x="93" y="301"/>
                      </a:lnTo>
                      <a:lnTo>
                        <a:pt x="91" y="301"/>
                      </a:lnTo>
                      <a:lnTo>
                        <a:pt x="86" y="300"/>
                      </a:lnTo>
                      <a:lnTo>
                        <a:pt x="83" y="300"/>
                      </a:lnTo>
                      <a:lnTo>
                        <a:pt x="79" y="300"/>
                      </a:lnTo>
                      <a:lnTo>
                        <a:pt x="75" y="300"/>
                      </a:lnTo>
                      <a:lnTo>
                        <a:pt x="74" y="300"/>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3" name="ZS: BS">
                  <a:extLst>
                    <a:ext uri="{FF2B5EF4-FFF2-40B4-BE49-F238E27FC236}">
                      <a16:creationId xmlns:a16="http://schemas.microsoft.com/office/drawing/2014/main" id="{5D517F43-980E-BF49-8CB4-169854BB7F8E}"/>
                    </a:ext>
                  </a:extLst>
                </p:cNvPr>
                <p:cNvSpPr>
                  <a:spLocks/>
                </p:cNvSpPr>
                <p:nvPr/>
              </p:nvSpPr>
              <p:spPr bwMode="auto">
                <a:xfrm>
                  <a:off x="1302650" y="1771575"/>
                  <a:ext cx="1034746" cy="645958"/>
                </a:xfrm>
                <a:custGeom>
                  <a:avLst/>
                  <a:gdLst>
                    <a:gd name="T0" fmla="*/ 1134869 w 343"/>
                    <a:gd name="T1" fmla="*/ 468630 h 220"/>
                    <a:gd name="T2" fmla="*/ 1035520 w 343"/>
                    <a:gd name="T3" fmla="*/ 518160 h 220"/>
                    <a:gd name="T4" fmla="*/ 955277 w 343"/>
                    <a:gd name="T5" fmla="*/ 541020 h 220"/>
                    <a:gd name="T6" fmla="*/ 939993 w 343"/>
                    <a:gd name="T7" fmla="*/ 624840 h 220"/>
                    <a:gd name="T8" fmla="*/ 982025 w 343"/>
                    <a:gd name="T9" fmla="*/ 670560 h 220"/>
                    <a:gd name="T10" fmla="*/ 978204 w 343"/>
                    <a:gd name="T11" fmla="*/ 765810 h 220"/>
                    <a:gd name="T12" fmla="*/ 905603 w 343"/>
                    <a:gd name="T13" fmla="*/ 803910 h 220"/>
                    <a:gd name="T14" fmla="*/ 821538 w 343"/>
                    <a:gd name="T15" fmla="*/ 826770 h 220"/>
                    <a:gd name="T16" fmla="*/ 718368 w 343"/>
                    <a:gd name="T17" fmla="*/ 819150 h 220"/>
                    <a:gd name="T18" fmla="*/ 645767 w 343"/>
                    <a:gd name="T19" fmla="*/ 788670 h 220"/>
                    <a:gd name="T20" fmla="*/ 554061 w 343"/>
                    <a:gd name="T21" fmla="*/ 735330 h 220"/>
                    <a:gd name="T22" fmla="*/ 447070 w 343"/>
                    <a:gd name="T23" fmla="*/ 720090 h 220"/>
                    <a:gd name="T24" fmla="*/ 382111 w 343"/>
                    <a:gd name="T25" fmla="*/ 784860 h 220"/>
                    <a:gd name="T26" fmla="*/ 294225 w 343"/>
                    <a:gd name="T27" fmla="*/ 777240 h 220"/>
                    <a:gd name="T28" fmla="*/ 198698 w 343"/>
                    <a:gd name="T29" fmla="*/ 750570 h 220"/>
                    <a:gd name="T30" fmla="*/ 99349 w 343"/>
                    <a:gd name="T31" fmla="*/ 739140 h 220"/>
                    <a:gd name="T32" fmla="*/ 0 w 343"/>
                    <a:gd name="T33" fmla="*/ 769620 h 220"/>
                    <a:gd name="T34" fmla="*/ 11463 w 343"/>
                    <a:gd name="T35" fmla="*/ 739140 h 220"/>
                    <a:gd name="T36" fmla="*/ 11463 w 343"/>
                    <a:gd name="T37" fmla="*/ 712470 h 220"/>
                    <a:gd name="T38" fmla="*/ 0 w 343"/>
                    <a:gd name="T39" fmla="*/ 681990 h 220"/>
                    <a:gd name="T40" fmla="*/ 0 w 343"/>
                    <a:gd name="T41" fmla="*/ 651510 h 220"/>
                    <a:gd name="T42" fmla="*/ 26748 w 343"/>
                    <a:gd name="T43" fmla="*/ 632460 h 220"/>
                    <a:gd name="T44" fmla="*/ 61138 w 343"/>
                    <a:gd name="T45" fmla="*/ 624840 h 220"/>
                    <a:gd name="T46" fmla="*/ 99349 w 343"/>
                    <a:gd name="T47" fmla="*/ 624840 h 220"/>
                    <a:gd name="T48" fmla="*/ 137560 w 343"/>
                    <a:gd name="T49" fmla="*/ 617220 h 220"/>
                    <a:gd name="T50" fmla="*/ 168129 w 343"/>
                    <a:gd name="T51" fmla="*/ 609600 h 220"/>
                    <a:gd name="T52" fmla="*/ 198698 w 343"/>
                    <a:gd name="T53" fmla="*/ 594360 h 220"/>
                    <a:gd name="T54" fmla="*/ 221624 w 343"/>
                    <a:gd name="T55" fmla="*/ 575310 h 220"/>
                    <a:gd name="T56" fmla="*/ 236909 w 343"/>
                    <a:gd name="T57" fmla="*/ 544830 h 220"/>
                    <a:gd name="T58" fmla="*/ 236909 w 343"/>
                    <a:gd name="T59" fmla="*/ 506730 h 220"/>
                    <a:gd name="T60" fmla="*/ 233088 w 343"/>
                    <a:gd name="T61" fmla="*/ 468630 h 220"/>
                    <a:gd name="T62" fmla="*/ 221624 w 343"/>
                    <a:gd name="T63" fmla="*/ 438150 h 220"/>
                    <a:gd name="T64" fmla="*/ 210161 w 343"/>
                    <a:gd name="T65" fmla="*/ 407670 h 220"/>
                    <a:gd name="T66" fmla="*/ 202519 w 343"/>
                    <a:gd name="T67" fmla="*/ 369570 h 220"/>
                    <a:gd name="T68" fmla="*/ 191055 w 343"/>
                    <a:gd name="T69" fmla="*/ 342900 h 220"/>
                    <a:gd name="T70" fmla="*/ 179592 w 343"/>
                    <a:gd name="T71" fmla="*/ 312420 h 220"/>
                    <a:gd name="T72" fmla="*/ 156665 w 343"/>
                    <a:gd name="T73" fmla="*/ 289560 h 220"/>
                    <a:gd name="T74" fmla="*/ 137560 w 343"/>
                    <a:gd name="T75" fmla="*/ 266700 h 220"/>
                    <a:gd name="T76" fmla="*/ 118454 w 343"/>
                    <a:gd name="T77" fmla="*/ 243840 h 220"/>
                    <a:gd name="T78" fmla="*/ 118454 w 343"/>
                    <a:gd name="T79" fmla="*/ 205740 h 220"/>
                    <a:gd name="T80" fmla="*/ 133739 w 343"/>
                    <a:gd name="T81" fmla="*/ 171450 h 220"/>
                    <a:gd name="T82" fmla="*/ 149023 w 343"/>
                    <a:gd name="T83" fmla="*/ 140970 h 220"/>
                    <a:gd name="T84" fmla="*/ 171950 w 343"/>
                    <a:gd name="T85" fmla="*/ 118110 h 220"/>
                    <a:gd name="T86" fmla="*/ 225445 w 343"/>
                    <a:gd name="T87" fmla="*/ 68580 h 220"/>
                    <a:gd name="T88" fmla="*/ 324794 w 343"/>
                    <a:gd name="T89" fmla="*/ 34290 h 220"/>
                    <a:gd name="T90" fmla="*/ 435606 w 343"/>
                    <a:gd name="T91" fmla="*/ 15240 h 220"/>
                    <a:gd name="T92" fmla="*/ 519671 w 343"/>
                    <a:gd name="T93" fmla="*/ 19050 h 220"/>
                    <a:gd name="T94" fmla="*/ 603735 w 343"/>
                    <a:gd name="T95" fmla="*/ 60960 h 220"/>
                    <a:gd name="T96" fmla="*/ 771864 w 343"/>
                    <a:gd name="T97" fmla="*/ 41910 h 220"/>
                    <a:gd name="T98" fmla="*/ 882676 w 343"/>
                    <a:gd name="T99" fmla="*/ 0 h 220"/>
                    <a:gd name="T100" fmla="*/ 1004951 w 343"/>
                    <a:gd name="T101" fmla="*/ 53340 h 220"/>
                    <a:gd name="T102" fmla="*/ 1165438 w 343"/>
                    <a:gd name="T103" fmla="*/ 53340 h 220"/>
                    <a:gd name="T104" fmla="*/ 1302998 w 343"/>
                    <a:gd name="T105" fmla="*/ 80010 h 220"/>
                    <a:gd name="T106" fmla="*/ 1276250 w 343"/>
                    <a:gd name="T107" fmla="*/ 156210 h 220"/>
                    <a:gd name="T108" fmla="*/ 1188365 w 343"/>
                    <a:gd name="T109" fmla="*/ 190500 h 220"/>
                    <a:gd name="T110" fmla="*/ 1184543 w 343"/>
                    <a:gd name="T111" fmla="*/ 243840 h 220"/>
                    <a:gd name="T112" fmla="*/ 1234218 w 343"/>
                    <a:gd name="T113" fmla="*/ 316230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3" h="220">
                      <a:moveTo>
                        <a:pt x="316" y="105"/>
                      </a:moveTo>
                      <a:lnTo>
                        <a:pt x="312" y="110"/>
                      </a:lnTo>
                      <a:lnTo>
                        <a:pt x="306" y="115"/>
                      </a:lnTo>
                      <a:lnTo>
                        <a:pt x="300" y="120"/>
                      </a:lnTo>
                      <a:lnTo>
                        <a:pt x="297" y="123"/>
                      </a:lnTo>
                      <a:lnTo>
                        <a:pt x="288" y="130"/>
                      </a:lnTo>
                      <a:lnTo>
                        <a:pt x="283" y="136"/>
                      </a:lnTo>
                      <a:lnTo>
                        <a:pt x="279" y="138"/>
                      </a:lnTo>
                      <a:lnTo>
                        <a:pt x="275" y="137"/>
                      </a:lnTo>
                      <a:lnTo>
                        <a:pt x="271" y="136"/>
                      </a:lnTo>
                      <a:lnTo>
                        <a:pt x="268" y="136"/>
                      </a:lnTo>
                      <a:lnTo>
                        <a:pt x="264" y="138"/>
                      </a:lnTo>
                      <a:lnTo>
                        <a:pt x="259" y="141"/>
                      </a:lnTo>
                      <a:lnTo>
                        <a:pt x="255" y="142"/>
                      </a:lnTo>
                      <a:lnTo>
                        <a:pt x="250" y="142"/>
                      </a:lnTo>
                      <a:lnTo>
                        <a:pt x="246" y="143"/>
                      </a:lnTo>
                      <a:lnTo>
                        <a:pt x="245" y="146"/>
                      </a:lnTo>
                      <a:lnTo>
                        <a:pt x="246" y="152"/>
                      </a:lnTo>
                      <a:lnTo>
                        <a:pt x="246" y="157"/>
                      </a:lnTo>
                      <a:lnTo>
                        <a:pt x="246" y="164"/>
                      </a:lnTo>
                      <a:lnTo>
                        <a:pt x="245" y="167"/>
                      </a:lnTo>
                      <a:lnTo>
                        <a:pt x="246" y="170"/>
                      </a:lnTo>
                      <a:lnTo>
                        <a:pt x="250" y="172"/>
                      </a:lnTo>
                      <a:lnTo>
                        <a:pt x="254" y="174"/>
                      </a:lnTo>
                      <a:lnTo>
                        <a:pt x="257" y="176"/>
                      </a:lnTo>
                      <a:lnTo>
                        <a:pt x="259" y="180"/>
                      </a:lnTo>
                      <a:lnTo>
                        <a:pt x="257" y="185"/>
                      </a:lnTo>
                      <a:lnTo>
                        <a:pt x="256" y="192"/>
                      </a:lnTo>
                      <a:lnTo>
                        <a:pt x="257" y="195"/>
                      </a:lnTo>
                      <a:lnTo>
                        <a:pt x="256" y="201"/>
                      </a:lnTo>
                      <a:lnTo>
                        <a:pt x="254" y="204"/>
                      </a:lnTo>
                      <a:lnTo>
                        <a:pt x="251" y="209"/>
                      </a:lnTo>
                      <a:lnTo>
                        <a:pt x="247" y="211"/>
                      </a:lnTo>
                      <a:lnTo>
                        <a:pt x="241" y="211"/>
                      </a:lnTo>
                      <a:lnTo>
                        <a:pt x="237" y="211"/>
                      </a:lnTo>
                      <a:lnTo>
                        <a:pt x="234" y="211"/>
                      </a:lnTo>
                      <a:lnTo>
                        <a:pt x="231" y="212"/>
                      </a:lnTo>
                      <a:lnTo>
                        <a:pt x="231" y="215"/>
                      </a:lnTo>
                      <a:lnTo>
                        <a:pt x="222" y="216"/>
                      </a:lnTo>
                      <a:lnTo>
                        <a:pt x="215" y="217"/>
                      </a:lnTo>
                      <a:lnTo>
                        <a:pt x="211" y="220"/>
                      </a:lnTo>
                      <a:lnTo>
                        <a:pt x="206" y="220"/>
                      </a:lnTo>
                      <a:lnTo>
                        <a:pt x="200" y="218"/>
                      </a:lnTo>
                      <a:lnTo>
                        <a:pt x="196" y="217"/>
                      </a:lnTo>
                      <a:lnTo>
                        <a:pt x="188" y="215"/>
                      </a:lnTo>
                      <a:lnTo>
                        <a:pt x="182" y="212"/>
                      </a:lnTo>
                      <a:lnTo>
                        <a:pt x="179" y="209"/>
                      </a:lnTo>
                      <a:lnTo>
                        <a:pt x="178" y="207"/>
                      </a:lnTo>
                      <a:lnTo>
                        <a:pt x="174" y="207"/>
                      </a:lnTo>
                      <a:lnTo>
                        <a:pt x="169" y="207"/>
                      </a:lnTo>
                      <a:lnTo>
                        <a:pt x="164" y="204"/>
                      </a:lnTo>
                      <a:lnTo>
                        <a:pt x="160" y="201"/>
                      </a:lnTo>
                      <a:lnTo>
                        <a:pt x="155" y="198"/>
                      </a:lnTo>
                      <a:lnTo>
                        <a:pt x="150" y="194"/>
                      </a:lnTo>
                      <a:lnTo>
                        <a:pt x="145" y="193"/>
                      </a:lnTo>
                      <a:lnTo>
                        <a:pt x="142" y="189"/>
                      </a:lnTo>
                      <a:lnTo>
                        <a:pt x="135" y="189"/>
                      </a:lnTo>
                      <a:lnTo>
                        <a:pt x="128" y="188"/>
                      </a:lnTo>
                      <a:lnTo>
                        <a:pt x="123" y="188"/>
                      </a:lnTo>
                      <a:lnTo>
                        <a:pt x="117" y="189"/>
                      </a:lnTo>
                      <a:lnTo>
                        <a:pt x="110" y="189"/>
                      </a:lnTo>
                      <a:lnTo>
                        <a:pt x="108" y="194"/>
                      </a:lnTo>
                      <a:lnTo>
                        <a:pt x="104" y="199"/>
                      </a:lnTo>
                      <a:lnTo>
                        <a:pt x="101" y="201"/>
                      </a:lnTo>
                      <a:lnTo>
                        <a:pt x="100" y="206"/>
                      </a:lnTo>
                      <a:lnTo>
                        <a:pt x="98" y="209"/>
                      </a:lnTo>
                      <a:lnTo>
                        <a:pt x="93" y="208"/>
                      </a:lnTo>
                      <a:lnTo>
                        <a:pt x="87" y="204"/>
                      </a:lnTo>
                      <a:lnTo>
                        <a:pt x="84" y="204"/>
                      </a:lnTo>
                      <a:lnTo>
                        <a:pt x="77" y="204"/>
                      </a:lnTo>
                      <a:lnTo>
                        <a:pt x="73" y="203"/>
                      </a:lnTo>
                      <a:lnTo>
                        <a:pt x="67" y="199"/>
                      </a:lnTo>
                      <a:lnTo>
                        <a:pt x="62" y="197"/>
                      </a:lnTo>
                      <a:lnTo>
                        <a:pt x="57" y="197"/>
                      </a:lnTo>
                      <a:lnTo>
                        <a:pt x="52" y="197"/>
                      </a:lnTo>
                      <a:lnTo>
                        <a:pt x="48" y="194"/>
                      </a:lnTo>
                      <a:lnTo>
                        <a:pt x="45" y="197"/>
                      </a:lnTo>
                      <a:lnTo>
                        <a:pt x="39" y="199"/>
                      </a:lnTo>
                      <a:lnTo>
                        <a:pt x="32" y="195"/>
                      </a:lnTo>
                      <a:lnTo>
                        <a:pt x="26" y="194"/>
                      </a:lnTo>
                      <a:lnTo>
                        <a:pt x="21" y="192"/>
                      </a:lnTo>
                      <a:lnTo>
                        <a:pt x="16" y="190"/>
                      </a:lnTo>
                      <a:lnTo>
                        <a:pt x="9" y="194"/>
                      </a:lnTo>
                      <a:lnTo>
                        <a:pt x="0" y="204"/>
                      </a:lnTo>
                      <a:lnTo>
                        <a:pt x="0" y="202"/>
                      </a:lnTo>
                      <a:lnTo>
                        <a:pt x="0" y="199"/>
                      </a:lnTo>
                      <a:lnTo>
                        <a:pt x="0" y="198"/>
                      </a:lnTo>
                      <a:lnTo>
                        <a:pt x="0" y="195"/>
                      </a:lnTo>
                      <a:lnTo>
                        <a:pt x="2" y="194"/>
                      </a:lnTo>
                      <a:lnTo>
                        <a:pt x="3" y="194"/>
                      </a:lnTo>
                      <a:lnTo>
                        <a:pt x="4" y="193"/>
                      </a:lnTo>
                      <a:lnTo>
                        <a:pt x="6" y="190"/>
                      </a:lnTo>
                      <a:lnTo>
                        <a:pt x="6" y="189"/>
                      </a:lnTo>
                      <a:lnTo>
                        <a:pt x="4" y="188"/>
                      </a:lnTo>
                      <a:lnTo>
                        <a:pt x="3" y="187"/>
                      </a:lnTo>
                      <a:lnTo>
                        <a:pt x="2" y="184"/>
                      </a:lnTo>
                      <a:lnTo>
                        <a:pt x="0" y="184"/>
                      </a:lnTo>
                      <a:lnTo>
                        <a:pt x="0" y="181"/>
                      </a:lnTo>
                      <a:lnTo>
                        <a:pt x="0" y="180"/>
                      </a:lnTo>
                      <a:lnTo>
                        <a:pt x="0" y="179"/>
                      </a:lnTo>
                      <a:lnTo>
                        <a:pt x="0" y="176"/>
                      </a:lnTo>
                      <a:lnTo>
                        <a:pt x="0" y="174"/>
                      </a:lnTo>
                      <a:lnTo>
                        <a:pt x="0" y="172"/>
                      </a:lnTo>
                      <a:lnTo>
                        <a:pt x="0" y="171"/>
                      </a:lnTo>
                      <a:lnTo>
                        <a:pt x="2" y="169"/>
                      </a:lnTo>
                      <a:lnTo>
                        <a:pt x="3" y="169"/>
                      </a:lnTo>
                      <a:lnTo>
                        <a:pt x="6" y="167"/>
                      </a:lnTo>
                      <a:lnTo>
                        <a:pt x="6" y="166"/>
                      </a:lnTo>
                      <a:lnTo>
                        <a:pt x="7" y="166"/>
                      </a:lnTo>
                      <a:lnTo>
                        <a:pt x="9" y="165"/>
                      </a:lnTo>
                      <a:lnTo>
                        <a:pt x="11" y="164"/>
                      </a:lnTo>
                      <a:lnTo>
                        <a:pt x="12" y="164"/>
                      </a:lnTo>
                      <a:lnTo>
                        <a:pt x="15" y="164"/>
                      </a:lnTo>
                      <a:lnTo>
                        <a:pt x="16" y="164"/>
                      </a:lnTo>
                      <a:lnTo>
                        <a:pt x="18" y="164"/>
                      </a:lnTo>
                      <a:lnTo>
                        <a:pt x="21" y="164"/>
                      </a:lnTo>
                      <a:lnTo>
                        <a:pt x="22" y="164"/>
                      </a:lnTo>
                      <a:lnTo>
                        <a:pt x="25" y="164"/>
                      </a:lnTo>
                      <a:lnTo>
                        <a:pt x="26" y="164"/>
                      </a:lnTo>
                      <a:lnTo>
                        <a:pt x="29" y="164"/>
                      </a:lnTo>
                      <a:lnTo>
                        <a:pt x="31" y="164"/>
                      </a:lnTo>
                      <a:lnTo>
                        <a:pt x="32" y="164"/>
                      </a:lnTo>
                      <a:lnTo>
                        <a:pt x="34" y="162"/>
                      </a:lnTo>
                      <a:lnTo>
                        <a:pt x="36" y="162"/>
                      </a:lnTo>
                      <a:lnTo>
                        <a:pt x="38" y="162"/>
                      </a:lnTo>
                      <a:lnTo>
                        <a:pt x="39" y="161"/>
                      </a:lnTo>
                      <a:lnTo>
                        <a:pt x="41" y="161"/>
                      </a:lnTo>
                      <a:lnTo>
                        <a:pt x="43" y="160"/>
                      </a:lnTo>
                      <a:lnTo>
                        <a:pt x="44" y="160"/>
                      </a:lnTo>
                      <a:lnTo>
                        <a:pt x="47" y="158"/>
                      </a:lnTo>
                      <a:lnTo>
                        <a:pt x="48" y="158"/>
                      </a:lnTo>
                      <a:lnTo>
                        <a:pt x="49" y="158"/>
                      </a:lnTo>
                      <a:lnTo>
                        <a:pt x="52" y="157"/>
                      </a:lnTo>
                      <a:lnTo>
                        <a:pt x="52" y="156"/>
                      </a:lnTo>
                      <a:lnTo>
                        <a:pt x="54" y="155"/>
                      </a:lnTo>
                      <a:lnTo>
                        <a:pt x="55" y="155"/>
                      </a:lnTo>
                      <a:lnTo>
                        <a:pt x="57" y="153"/>
                      </a:lnTo>
                      <a:lnTo>
                        <a:pt x="57" y="152"/>
                      </a:lnTo>
                      <a:lnTo>
                        <a:pt x="58" y="151"/>
                      </a:lnTo>
                      <a:lnTo>
                        <a:pt x="59" y="150"/>
                      </a:lnTo>
                      <a:lnTo>
                        <a:pt x="61" y="148"/>
                      </a:lnTo>
                      <a:lnTo>
                        <a:pt x="62" y="147"/>
                      </a:lnTo>
                      <a:lnTo>
                        <a:pt x="62" y="144"/>
                      </a:lnTo>
                      <a:lnTo>
                        <a:pt x="62" y="143"/>
                      </a:lnTo>
                      <a:lnTo>
                        <a:pt x="62" y="141"/>
                      </a:lnTo>
                      <a:lnTo>
                        <a:pt x="62" y="138"/>
                      </a:lnTo>
                      <a:lnTo>
                        <a:pt x="62" y="137"/>
                      </a:lnTo>
                      <a:lnTo>
                        <a:pt x="62" y="134"/>
                      </a:lnTo>
                      <a:lnTo>
                        <a:pt x="62" y="133"/>
                      </a:lnTo>
                      <a:lnTo>
                        <a:pt x="62" y="130"/>
                      </a:lnTo>
                      <a:lnTo>
                        <a:pt x="62" y="128"/>
                      </a:lnTo>
                      <a:lnTo>
                        <a:pt x="61" y="125"/>
                      </a:lnTo>
                      <a:lnTo>
                        <a:pt x="61" y="123"/>
                      </a:lnTo>
                      <a:lnTo>
                        <a:pt x="59" y="123"/>
                      </a:lnTo>
                      <a:lnTo>
                        <a:pt x="59" y="120"/>
                      </a:lnTo>
                      <a:lnTo>
                        <a:pt x="58" y="118"/>
                      </a:lnTo>
                      <a:lnTo>
                        <a:pt x="58" y="115"/>
                      </a:lnTo>
                      <a:lnTo>
                        <a:pt x="57" y="114"/>
                      </a:lnTo>
                      <a:lnTo>
                        <a:pt x="57" y="113"/>
                      </a:lnTo>
                      <a:lnTo>
                        <a:pt x="57" y="110"/>
                      </a:lnTo>
                      <a:lnTo>
                        <a:pt x="57" y="109"/>
                      </a:lnTo>
                      <a:lnTo>
                        <a:pt x="55" y="107"/>
                      </a:lnTo>
                      <a:lnTo>
                        <a:pt x="55" y="105"/>
                      </a:lnTo>
                      <a:lnTo>
                        <a:pt x="54" y="102"/>
                      </a:lnTo>
                      <a:lnTo>
                        <a:pt x="53" y="102"/>
                      </a:lnTo>
                      <a:lnTo>
                        <a:pt x="53" y="100"/>
                      </a:lnTo>
                      <a:lnTo>
                        <a:pt x="53" y="97"/>
                      </a:lnTo>
                      <a:lnTo>
                        <a:pt x="52" y="97"/>
                      </a:lnTo>
                      <a:lnTo>
                        <a:pt x="52" y="95"/>
                      </a:lnTo>
                      <a:lnTo>
                        <a:pt x="52" y="93"/>
                      </a:lnTo>
                      <a:lnTo>
                        <a:pt x="52" y="92"/>
                      </a:lnTo>
                      <a:lnTo>
                        <a:pt x="50" y="90"/>
                      </a:lnTo>
                      <a:lnTo>
                        <a:pt x="50" y="88"/>
                      </a:lnTo>
                      <a:lnTo>
                        <a:pt x="49" y="87"/>
                      </a:lnTo>
                      <a:lnTo>
                        <a:pt x="48" y="85"/>
                      </a:lnTo>
                      <a:lnTo>
                        <a:pt x="48" y="83"/>
                      </a:lnTo>
                      <a:lnTo>
                        <a:pt x="47" y="82"/>
                      </a:lnTo>
                      <a:lnTo>
                        <a:pt x="47" y="81"/>
                      </a:lnTo>
                      <a:lnTo>
                        <a:pt x="47" y="79"/>
                      </a:lnTo>
                      <a:lnTo>
                        <a:pt x="45" y="78"/>
                      </a:lnTo>
                      <a:lnTo>
                        <a:pt x="44" y="77"/>
                      </a:lnTo>
                      <a:lnTo>
                        <a:pt x="41" y="76"/>
                      </a:lnTo>
                      <a:lnTo>
                        <a:pt x="40" y="74"/>
                      </a:lnTo>
                      <a:lnTo>
                        <a:pt x="39" y="72"/>
                      </a:lnTo>
                      <a:lnTo>
                        <a:pt x="36" y="72"/>
                      </a:lnTo>
                      <a:lnTo>
                        <a:pt x="36" y="70"/>
                      </a:lnTo>
                      <a:lnTo>
                        <a:pt x="35" y="69"/>
                      </a:lnTo>
                      <a:lnTo>
                        <a:pt x="34" y="68"/>
                      </a:lnTo>
                      <a:lnTo>
                        <a:pt x="32" y="67"/>
                      </a:lnTo>
                      <a:lnTo>
                        <a:pt x="32" y="65"/>
                      </a:lnTo>
                      <a:lnTo>
                        <a:pt x="31" y="64"/>
                      </a:lnTo>
                      <a:lnTo>
                        <a:pt x="31" y="62"/>
                      </a:lnTo>
                      <a:lnTo>
                        <a:pt x="31" y="60"/>
                      </a:lnTo>
                      <a:lnTo>
                        <a:pt x="31" y="58"/>
                      </a:lnTo>
                      <a:lnTo>
                        <a:pt x="31" y="56"/>
                      </a:lnTo>
                      <a:lnTo>
                        <a:pt x="31" y="54"/>
                      </a:lnTo>
                      <a:lnTo>
                        <a:pt x="31" y="51"/>
                      </a:lnTo>
                      <a:lnTo>
                        <a:pt x="32" y="50"/>
                      </a:lnTo>
                      <a:lnTo>
                        <a:pt x="32" y="48"/>
                      </a:lnTo>
                      <a:lnTo>
                        <a:pt x="34" y="46"/>
                      </a:lnTo>
                      <a:lnTo>
                        <a:pt x="35" y="45"/>
                      </a:lnTo>
                      <a:lnTo>
                        <a:pt x="36" y="44"/>
                      </a:lnTo>
                      <a:lnTo>
                        <a:pt x="36" y="41"/>
                      </a:lnTo>
                      <a:lnTo>
                        <a:pt x="38" y="39"/>
                      </a:lnTo>
                      <a:lnTo>
                        <a:pt x="39" y="37"/>
                      </a:lnTo>
                      <a:lnTo>
                        <a:pt x="41" y="36"/>
                      </a:lnTo>
                      <a:lnTo>
                        <a:pt x="41" y="35"/>
                      </a:lnTo>
                      <a:lnTo>
                        <a:pt x="43" y="34"/>
                      </a:lnTo>
                      <a:lnTo>
                        <a:pt x="44" y="32"/>
                      </a:lnTo>
                      <a:lnTo>
                        <a:pt x="45" y="31"/>
                      </a:lnTo>
                      <a:lnTo>
                        <a:pt x="47" y="27"/>
                      </a:lnTo>
                      <a:lnTo>
                        <a:pt x="53" y="25"/>
                      </a:lnTo>
                      <a:lnTo>
                        <a:pt x="59" y="21"/>
                      </a:lnTo>
                      <a:lnTo>
                        <a:pt x="59" y="18"/>
                      </a:lnTo>
                      <a:lnTo>
                        <a:pt x="59" y="14"/>
                      </a:lnTo>
                      <a:lnTo>
                        <a:pt x="63" y="12"/>
                      </a:lnTo>
                      <a:lnTo>
                        <a:pt x="71" y="12"/>
                      </a:lnTo>
                      <a:lnTo>
                        <a:pt x="77" y="11"/>
                      </a:lnTo>
                      <a:lnTo>
                        <a:pt x="85" y="9"/>
                      </a:lnTo>
                      <a:lnTo>
                        <a:pt x="93" y="8"/>
                      </a:lnTo>
                      <a:lnTo>
                        <a:pt x="105" y="11"/>
                      </a:lnTo>
                      <a:lnTo>
                        <a:pt x="109" y="11"/>
                      </a:lnTo>
                      <a:lnTo>
                        <a:pt x="113" y="8"/>
                      </a:lnTo>
                      <a:lnTo>
                        <a:pt x="114" y="4"/>
                      </a:lnTo>
                      <a:lnTo>
                        <a:pt x="116" y="0"/>
                      </a:lnTo>
                      <a:lnTo>
                        <a:pt x="119" y="0"/>
                      </a:lnTo>
                      <a:lnTo>
                        <a:pt x="128" y="2"/>
                      </a:lnTo>
                      <a:lnTo>
                        <a:pt x="133" y="0"/>
                      </a:lnTo>
                      <a:lnTo>
                        <a:pt x="136" y="5"/>
                      </a:lnTo>
                      <a:lnTo>
                        <a:pt x="141" y="5"/>
                      </a:lnTo>
                      <a:lnTo>
                        <a:pt x="144" y="9"/>
                      </a:lnTo>
                      <a:lnTo>
                        <a:pt x="149" y="11"/>
                      </a:lnTo>
                      <a:lnTo>
                        <a:pt x="153" y="14"/>
                      </a:lnTo>
                      <a:lnTo>
                        <a:pt x="158" y="16"/>
                      </a:lnTo>
                      <a:lnTo>
                        <a:pt x="167" y="16"/>
                      </a:lnTo>
                      <a:lnTo>
                        <a:pt x="173" y="16"/>
                      </a:lnTo>
                      <a:lnTo>
                        <a:pt x="185" y="13"/>
                      </a:lnTo>
                      <a:lnTo>
                        <a:pt x="199" y="13"/>
                      </a:lnTo>
                      <a:lnTo>
                        <a:pt x="202" y="11"/>
                      </a:lnTo>
                      <a:lnTo>
                        <a:pt x="208" y="5"/>
                      </a:lnTo>
                      <a:lnTo>
                        <a:pt x="211" y="2"/>
                      </a:lnTo>
                      <a:lnTo>
                        <a:pt x="215" y="2"/>
                      </a:lnTo>
                      <a:lnTo>
                        <a:pt x="223" y="0"/>
                      </a:lnTo>
                      <a:lnTo>
                        <a:pt x="231" y="0"/>
                      </a:lnTo>
                      <a:lnTo>
                        <a:pt x="237" y="0"/>
                      </a:lnTo>
                      <a:lnTo>
                        <a:pt x="246" y="0"/>
                      </a:lnTo>
                      <a:lnTo>
                        <a:pt x="254" y="7"/>
                      </a:lnTo>
                      <a:lnTo>
                        <a:pt x="257" y="9"/>
                      </a:lnTo>
                      <a:lnTo>
                        <a:pt x="263" y="14"/>
                      </a:lnTo>
                      <a:lnTo>
                        <a:pt x="266" y="16"/>
                      </a:lnTo>
                      <a:lnTo>
                        <a:pt x="273" y="17"/>
                      </a:lnTo>
                      <a:lnTo>
                        <a:pt x="282" y="17"/>
                      </a:lnTo>
                      <a:lnTo>
                        <a:pt x="296" y="16"/>
                      </a:lnTo>
                      <a:lnTo>
                        <a:pt x="305" y="14"/>
                      </a:lnTo>
                      <a:lnTo>
                        <a:pt x="316" y="13"/>
                      </a:lnTo>
                      <a:lnTo>
                        <a:pt x="324" y="13"/>
                      </a:lnTo>
                      <a:lnTo>
                        <a:pt x="334" y="13"/>
                      </a:lnTo>
                      <a:lnTo>
                        <a:pt x="343" y="12"/>
                      </a:lnTo>
                      <a:lnTo>
                        <a:pt x="341" y="21"/>
                      </a:lnTo>
                      <a:lnTo>
                        <a:pt x="339" y="25"/>
                      </a:lnTo>
                      <a:lnTo>
                        <a:pt x="339" y="27"/>
                      </a:lnTo>
                      <a:lnTo>
                        <a:pt x="341" y="32"/>
                      </a:lnTo>
                      <a:lnTo>
                        <a:pt x="338" y="36"/>
                      </a:lnTo>
                      <a:lnTo>
                        <a:pt x="334" y="41"/>
                      </a:lnTo>
                      <a:lnTo>
                        <a:pt x="329" y="42"/>
                      </a:lnTo>
                      <a:lnTo>
                        <a:pt x="324" y="44"/>
                      </a:lnTo>
                      <a:lnTo>
                        <a:pt x="320" y="45"/>
                      </a:lnTo>
                      <a:lnTo>
                        <a:pt x="318" y="46"/>
                      </a:lnTo>
                      <a:lnTo>
                        <a:pt x="311" y="50"/>
                      </a:lnTo>
                      <a:lnTo>
                        <a:pt x="307" y="51"/>
                      </a:lnTo>
                      <a:lnTo>
                        <a:pt x="305" y="55"/>
                      </a:lnTo>
                      <a:lnTo>
                        <a:pt x="303" y="59"/>
                      </a:lnTo>
                      <a:lnTo>
                        <a:pt x="306" y="62"/>
                      </a:lnTo>
                      <a:lnTo>
                        <a:pt x="310" y="64"/>
                      </a:lnTo>
                      <a:lnTo>
                        <a:pt x="314" y="67"/>
                      </a:lnTo>
                      <a:lnTo>
                        <a:pt x="318" y="72"/>
                      </a:lnTo>
                      <a:lnTo>
                        <a:pt x="319" y="74"/>
                      </a:lnTo>
                      <a:lnTo>
                        <a:pt x="320" y="78"/>
                      </a:lnTo>
                      <a:lnTo>
                        <a:pt x="323" y="83"/>
                      </a:lnTo>
                      <a:lnTo>
                        <a:pt x="323" y="87"/>
                      </a:lnTo>
                      <a:lnTo>
                        <a:pt x="321" y="92"/>
                      </a:lnTo>
                      <a:lnTo>
                        <a:pt x="320" y="97"/>
                      </a:lnTo>
                      <a:lnTo>
                        <a:pt x="316" y="105"/>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4" name="ZS: NKP">
                  <a:extLst>
                    <a:ext uri="{FF2B5EF4-FFF2-40B4-BE49-F238E27FC236}">
                      <a16:creationId xmlns:a16="http://schemas.microsoft.com/office/drawing/2014/main" id="{3A536714-FE29-FA4E-9DA4-185992324089}"/>
                    </a:ext>
                  </a:extLst>
                </p:cNvPr>
                <p:cNvSpPr>
                  <a:spLocks/>
                </p:cNvSpPr>
                <p:nvPr/>
              </p:nvSpPr>
              <p:spPr bwMode="auto">
                <a:xfrm>
                  <a:off x="1979321" y="1710294"/>
                  <a:ext cx="1092125" cy="1265577"/>
                </a:xfrm>
                <a:custGeom>
                  <a:avLst/>
                  <a:gdLst>
                    <a:gd name="T0" fmla="*/ 1131570 w 358"/>
                    <a:gd name="T1" fmla="*/ 666750 h 430"/>
                    <a:gd name="T2" fmla="*/ 1120140 w 358"/>
                    <a:gd name="T3" fmla="*/ 685800 h 430"/>
                    <a:gd name="T4" fmla="*/ 1089660 w 358"/>
                    <a:gd name="T5" fmla="*/ 701040 h 430"/>
                    <a:gd name="T6" fmla="*/ 1062990 w 358"/>
                    <a:gd name="T7" fmla="*/ 739140 h 430"/>
                    <a:gd name="T8" fmla="*/ 1062990 w 358"/>
                    <a:gd name="T9" fmla="*/ 792480 h 430"/>
                    <a:gd name="T10" fmla="*/ 1062990 w 358"/>
                    <a:gd name="T11" fmla="*/ 819150 h 430"/>
                    <a:gd name="T12" fmla="*/ 1028700 w 358"/>
                    <a:gd name="T13" fmla="*/ 895350 h 430"/>
                    <a:gd name="T14" fmla="*/ 986790 w 358"/>
                    <a:gd name="T15" fmla="*/ 960120 h 430"/>
                    <a:gd name="T16" fmla="*/ 956310 w 358"/>
                    <a:gd name="T17" fmla="*/ 990600 h 430"/>
                    <a:gd name="T18" fmla="*/ 922020 w 358"/>
                    <a:gd name="T19" fmla="*/ 990600 h 430"/>
                    <a:gd name="T20" fmla="*/ 838200 w 358"/>
                    <a:gd name="T21" fmla="*/ 994410 h 430"/>
                    <a:gd name="T22" fmla="*/ 762000 w 358"/>
                    <a:gd name="T23" fmla="*/ 1028700 h 430"/>
                    <a:gd name="T24" fmla="*/ 723900 w 358"/>
                    <a:gd name="T25" fmla="*/ 1055370 h 430"/>
                    <a:gd name="T26" fmla="*/ 723900 w 358"/>
                    <a:gd name="T27" fmla="*/ 1162050 h 430"/>
                    <a:gd name="T28" fmla="*/ 731520 w 358"/>
                    <a:gd name="T29" fmla="*/ 1203960 h 430"/>
                    <a:gd name="T30" fmla="*/ 716280 w 358"/>
                    <a:gd name="T31" fmla="*/ 1223010 h 430"/>
                    <a:gd name="T32" fmla="*/ 689610 w 358"/>
                    <a:gd name="T33" fmla="*/ 1242060 h 430"/>
                    <a:gd name="T34" fmla="*/ 643890 w 358"/>
                    <a:gd name="T35" fmla="*/ 1242060 h 430"/>
                    <a:gd name="T36" fmla="*/ 624840 w 358"/>
                    <a:gd name="T37" fmla="*/ 1253490 h 430"/>
                    <a:gd name="T38" fmla="*/ 609600 w 358"/>
                    <a:gd name="T39" fmla="*/ 1306830 h 430"/>
                    <a:gd name="T40" fmla="*/ 586740 w 358"/>
                    <a:gd name="T41" fmla="*/ 1344930 h 430"/>
                    <a:gd name="T42" fmla="*/ 552450 w 358"/>
                    <a:gd name="T43" fmla="*/ 1390650 h 430"/>
                    <a:gd name="T44" fmla="*/ 521970 w 358"/>
                    <a:gd name="T45" fmla="*/ 1436370 h 430"/>
                    <a:gd name="T46" fmla="*/ 487680 w 358"/>
                    <a:gd name="T47" fmla="*/ 1451610 h 430"/>
                    <a:gd name="T48" fmla="*/ 461010 w 358"/>
                    <a:gd name="T49" fmla="*/ 1516380 h 430"/>
                    <a:gd name="T50" fmla="*/ 487680 w 358"/>
                    <a:gd name="T51" fmla="*/ 1623060 h 430"/>
                    <a:gd name="T52" fmla="*/ 320040 w 358"/>
                    <a:gd name="T53" fmla="*/ 1630680 h 430"/>
                    <a:gd name="T54" fmla="*/ 186690 w 358"/>
                    <a:gd name="T55" fmla="*/ 1592580 h 430"/>
                    <a:gd name="T56" fmla="*/ 118110 w 358"/>
                    <a:gd name="T57" fmla="*/ 1516380 h 430"/>
                    <a:gd name="T58" fmla="*/ 80010 w 358"/>
                    <a:gd name="T59" fmla="*/ 1371600 h 430"/>
                    <a:gd name="T60" fmla="*/ 22860 w 358"/>
                    <a:gd name="T61" fmla="*/ 1261110 h 430"/>
                    <a:gd name="T62" fmla="*/ 0 w 358"/>
                    <a:gd name="T63" fmla="*/ 1150620 h 430"/>
                    <a:gd name="T64" fmla="*/ 15240 w 358"/>
                    <a:gd name="T65" fmla="*/ 1066800 h 430"/>
                    <a:gd name="T66" fmla="*/ 45720 w 358"/>
                    <a:gd name="T67" fmla="*/ 948690 h 430"/>
                    <a:gd name="T68" fmla="*/ 34290 w 358"/>
                    <a:gd name="T69" fmla="*/ 880110 h 430"/>
                    <a:gd name="T70" fmla="*/ 118110 w 358"/>
                    <a:gd name="T71" fmla="*/ 842010 h 430"/>
                    <a:gd name="T72" fmla="*/ 110490 w 358"/>
                    <a:gd name="T73" fmla="*/ 739140 h 430"/>
                    <a:gd name="T74" fmla="*/ 80010 w 358"/>
                    <a:gd name="T75" fmla="*/ 655320 h 430"/>
                    <a:gd name="T76" fmla="*/ 148590 w 358"/>
                    <a:gd name="T77" fmla="*/ 601980 h 430"/>
                    <a:gd name="T78" fmla="*/ 240030 w 358"/>
                    <a:gd name="T79" fmla="*/ 571500 h 430"/>
                    <a:gd name="T80" fmla="*/ 361950 w 358"/>
                    <a:gd name="T81" fmla="*/ 445770 h 430"/>
                    <a:gd name="T82" fmla="*/ 354330 w 358"/>
                    <a:gd name="T83" fmla="*/ 350520 h 430"/>
                    <a:gd name="T84" fmla="*/ 312420 w 358"/>
                    <a:gd name="T85" fmla="*/ 270510 h 430"/>
                    <a:gd name="T86" fmla="*/ 415290 w 358"/>
                    <a:gd name="T87" fmla="*/ 232410 h 430"/>
                    <a:gd name="T88" fmla="*/ 449580 w 358"/>
                    <a:gd name="T89" fmla="*/ 121920 h 430"/>
                    <a:gd name="T90" fmla="*/ 712470 w 358"/>
                    <a:gd name="T91" fmla="*/ 83820 h 430"/>
                    <a:gd name="T92" fmla="*/ 944880 w 358"/>
                    <a:gd name="T93" fmla="*/ 30480 h 430"/>
                    <a:gd name="T94" fmla="*/ 1169670 w 358"/>
                    <a:gd name="T95" fmla="*/ 15240 h 430"/>
                    <a:gd name="T96" fmla="*/ 1363980 w 358"/>
                    <a:gd name="T97" fmla="*/ 3810 h 430"/>
                    <a:gd name="T98" fmla="*/ 1363980 w 358"/>
                    <a:gd name="T99" fmla="*/ 57150 h 430"/>
                    <a:gd name="T100" fmla="*/ 1325880 w 358"/>
                    <a:gd name="T101" fmla="*/ 137160 h 430"/>
                    <a:gd name="T102" fmla="*/ 1303020 w 358"/>
                    <a:gd name="T103" fmla="*/ 205740 h 430"/>
                    <a:gd name="T104" fmla="*/ 1268730 w 358"/>
                    <a:gd name="T105" fmla="*/ 297180 h 430"/>
                    <a:gd name="T106" fmla="*/ 1169670 w 358"/>
                    <a:gd name="T107" fmla="*/ 243840 h 430"/>
                    <a:gd name="T108" fmla="*/ 1108710 w 358"/>
                    <a:gd name="T109" fmla="*/ 266700 h 430"/>
                    <a:gd name="T110" fmla="*/ 1093470 w 358"/>
                    <a:gd name="T111" fmla="*/ 316230 h 430"/>
                    <a:gd name="T112" fmla="*/ 1078230 w 358"/>
                    <a:gd name="T113" fmla="*/ 350520 h 430"/>
                    <a:gd name="T114" fmla="*/ 1028700 w 358"/>
                    <a:gd name="T115" fmla="*/ 464820 h 430"/>
                    <a:gd name="T116" fmla="*/ 1078230 w 358"/>
                    <a:gd name="T117" fmla="*/ 544830 h 430"/>
                    <a:gd name="T118" fmla="*/ 1146810 w 358"/>
                    <a:gd name="T119" fmla="*/ 621030 h 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8" h="430">
                      <a:moveTo>
                        <a:pt x="298" y="171"/>
                      </a:moveTo>
                      <a:lnTo>
                        <a:pt x="298" y="171"/>
                      </a:lnTo>
                      <a:lnTo>
                        <a:pt x="298" y="172"/>
                      </a:lnTo>
                      <a:lnTo>
                        <a:pt x="298" y="173"/>
                      </a:lnTo>
                      <a:lnTo>
                        <a:pt x="297" y="173"/>
                      </a:lnTo>
                      <a:lnTo>
                        <a:pt x="297" y="175"/>
                      </a:lnTo>
                      <a:lnTo>
                        <a:pt x="297" y="178"/>
                      </a:lnTo>
                      <a:lnTo>
                        <a:pt x="296" y="178"/>
                      </a:lnTo>
                      <a:lnTo>
                        <a:pt x="294" y="180"/>
                      </a:lnTo>
                      <a:lnTo>
                        <a:pt x="291" y="180"/>
                      </a:lnTo>
                      <a:lnTo>
                        <a:pt x="288" y="182"/>
                      </a:lnTo>
                      <a:lnTo>
                        <a:pt x="287" y="182"/>
                      </a:lnTo>
                      <a:lnTo>
                        <a:pt x="286" y="184"/>
                      </a:lnTo>
                      <a:lnTo>
                        <a:pt x="284" y="184"/>
                      </a:lnTo>
                      <a:lnTo>
                        <a:pt x="283" y="185"/>
                      </a:lnTo>
                      <a:lnTo>
                        <a:pt x="282" y="187"/>
                      </a:lnTo>
                      <a:lnTo>
                        <a:pt x="280" y="189"/>
                      </a:lnTo>
                      <a:lnTo>
                        <a:pt x="279" y="194"/>
                      </a:lnTo>
                      <a:lnTo>
                        <a:pt x="279" y="196"/>
                      </a:lnTo>
                      <a:lnTo>
                        <a:pt x="279" y="199"/>
                      </a:lnTo>
                      <a:lnTo>
                        <a:pt x="279" y="204"/>
                      </a:lnTo>
                      <a:lnTo>
                        <a:pt x="279" y="207"/>
                      </a:lnTo>
                      <a:lnTo>
                        <a:pt x="279" y="208"/>
                      </a:lnTo>
                      <a:lnTo>
                        <a:pt x="279" y="209"/>
                      </a:lnTo>
                      <a:lnTo>
                        <a:pt x="279" y="210"/>
                      </a:lnTo>
                      <a:lnTo>
                        <a:pt x="279" y="214"/>
                      </a:lnTo>
                      <a:lnTo>
                        <a:pt x="279" y="215"/>
                      </a:lnTo>
                      <a:lnTo>
                        <a:pt x="278" y="221"/>
                      </a:lnTo>
                      <a:lnTo>
                        <a:pt x="277" y="228"/>
                      </a:lnTo>
                      <a:lnTo>
                        <a:pt x="274" y="232"/>
                      </a:lnTo>
                      <a:lnTo>
                        <a:pt x="270" y="235"/>
                      </a:lnTo>
                      <a:lnTo>
                        <a:pt x="266" y="238"/>
                      </a:lnTo>
                      <a:lnTo>
                        <a:pt x="264" y="241"/>
                      </a:lnTo>
                      <a:lnTo>
                        <a:pt x="264" y="247"/>
                      </a:lnTo>
                      <a:lnTo>
                        <a:pt x="263" y="249"/>
                      </a:lnTo>
                      <a:lnTo>
                        <a:pt x="259" y="252"/>
                      </a:lnTo>
                      <a:lnTo>
                        <a:pt x="257" y="254"/>
                      </a:lnTo>
                      <a:lnTo>
                        <a:pt x="256" y="258"/>
                      </a:lnTo>
                      <a:lnTo>
                        <a:pt x="255" y="258"/>
                      </a:lnTo>
                      <a:lnTo>
                        <a:pt x="254" y="259"/>
                      </a:lnTo>
                      <a:lnTo>
                        <a:pt x="251" y="260"/>
                      </a:lnTo>
                      <a:lnTo>
                        <a:pt x="250" y="260"/>
                      </a:lnTo>
                      <a:lnTo>
                        <a:pt x="247" y="260"/>
                      </a:lnTo>
                      <a:lnTo>
                        <a:pt x="246" y="260"/>
                      </a:lnTo>
                      <a:lnTo>
                        <a:pt x="242" y="260"/>
                      </a:lnTo>
                      <a:lnTo>
                        <a:pt x="241" y="260"/>
                      </a:lnTo>
                      <a:lnTo>
                        <a:pt x="236" y="260"/>
                      </a:lnTo>
                      <a:lnTo>
                        <a:pt x="234" y="259"/>
                      </a:lnTo>
                      <a:lnTo>
                        <a:pt x="228" y="260"/>
                      </a:lnTo>
                      <a:lnTo>
                        <a:pt x="225" y="260"/>
                      </a:lnTo>
                      <a:lnTo>
                        <a:pt x="220" y="261"/>
                      </a:lnTo>
                      <a:lnTo>
                        <a:pt x="217" y="264"/>
                      </a:lnTo>
                      <a:lnTo>
                        <a:pt x="211" y="265"/>
                      </a:lnTo>
                      <a:lnTo>
                        <a:pt x="206" y="266"/>
                      </a:lnTo>
                      <a:lnTo>
                        <a:pt x="205" y="268"/>
                      </a:lnTo>
                      <a:lnTo>
                        <a:pt x="202" y="269"/>
                      </a:lnTo>
                      <a:lnTo>
                        <a:pt x="200" y="270"/>
                      </a:lnTo>
                      <a:lnTo>
                        <a:pt x="197" y="270"/>
                      </a:lnTo>
                      <a:lnTo>
                        <a:pt x="195" y="272"/>
                      </a:lnTo>
                      <a:lnTo>
                        <a:pt x="192" y="274"/>
                      </a:lnTo>
                      <a:lnTo>
                        <a:pt x="191" y="274"/>
                      </a:lnTo>
                      <a:lnTo>
                        <a:pt x="190" y="277"/>
                      </a:lnTo>
                      <a:lnTo>
                        <a:pt x="186" y="280"/>
                      </a:lnTo>
                      <a:lnTo>
                        <a:pt x="185" y="287"/>
                      </a:lnTo>
                      <a:lnTo>
                        <a:pt x="185" y="292"/>
                      </a:lnTo>
                      <a:lnTo>
                        <a:pt x="185" y="297"/>
                      </a:lnTo>
                      <a:lnTo>
                        <a:pt x="190" y="305"/>
                      </a:lnTo>
                      <a:lnTo>
                        <a:pt x="190" y="306"/>
                      </a:lnTo>
                      <a:lnTo>
                        <a:pt x="192" y="311"/>
                      </a:lnTo>
                      <a:lnTo>
                        <a:pt x="194" y="314"/>
                      </a:lnTo>
                      <a:lnTo>
                        <a:pt x="192" y="316"/>
                      </a:lnTo>
                      <a:lnTo>
                        <a:pt x="192" y="317"/>
                      </a:lnTo>
                      <a:lnTo>
                        <a:pt x="190" y="319"/>
                      </a:lnTo>
                      <a:lnTo>
                        <a:pt x="188" y="321"/>
                      </a:lnTo>
                      <a:lnTo>
                        <a:pt x="186" y="323"/>
                      </a:lnTo>
                      <a:lnTo>
                        <a:pt x="185" y="324"/>
                      </a:lnTo>
                      <a:lnTo>
                        <a:pt x="183" y="325"/>
                      </a:lnTo>
                      <a:lnTo>
                        <a:pt x="182" y="326"/>
                      </a:lnTo>
                      <a:lnTo>
                        <a:pt x="181" y="326"/>
                      </a:lnTo>
                      <a:lnTo>
                        <a:pt x="179" y="326"/>
                      </a:lnTo>
                      <a:lnTo>
                        <a:pt x="176" y="326"/>
                      </a:lnTo>
                      <a:lnTo>
                        <a:pt x="174" y="326"/>
                      </a:lnTo>
                      <a:lnTo>
                        <a:pt x="169" y="326"/>
                      </a:lnTo>
                      <a:lnTo>
                        <a:pt x="168" y="326"/>
                      </a:lnTo>
                      <a:lnTo>
                        <a:pt x="167" y="326"/>
                      </a:lnTo>
                      <a:lnTo>
                        <a:pt x="164" y="328"/>
                      </a:lnTo>
                      <a:lnTo>
                        <a:pt x="164" y="329"/>
                      </a:lnTo>
                      <a:lnTo>
                        <a:pt x="164" y="330"/>
                      </a:lnTo>
                      <a:lnTo>
                        <a:pt x="162" y="333"/>
                      </a:lnTo>
                      <a:lnTo>
                        <a:pt x="162" y="335"/>
                      </a:lnTo>
                      <a:lnTo>
                        <a:pt x="162" y="337"/>
                      </a:lnTo>
                      <a:lnTo>
                        <a:pt x="160" y="342"/>
                      </a:lnTo>
                      <a:lnTo>
                        <a:pt x="160" y="343"/>
                      </a:lnTo>
                      <a:lnTo>
                        <a:pt x="159" y="345"/>
                      </a:lnTo>
                      <a:lnTo>
                        <a:pt x="156" y="349"/>
                      </a:lnTo>
                      <a:lnTo>
                        <a:pt x="154" y="353"/>
                      </a:lnTo>
                      <a:lnTo>
                        <a:pt x="153" y="356"/>
                      </a:lnTo>
                      <a:lnTo>
                        <a:pt x="151" y="356"/>
                      </a:lnTo>
                      <a:lnTo>
                        <a:pt x="150" y="358"/>
                      </a:lnTo>
                      <a:lnTo>
                        <a:pt x="149" y="361"/>
                      </a:lnTo>
                      <a:lnTo>
                        <a:pt x="149" y="362"/>
                      </a:lnTo>
                      <a:lnTo>
                        <a:pt x="145" y="365"/>
                      </a:lnTo>
                      <a:lnTo>
                        <a:pt x="144" y="367"/>
                      </a:lnTo>
                      <a:lnTo>
                        <a:pt x="141" y="374"/>
                      </a:lnTo>
                      <a:lnTo>
                        <a:pt x="139" y="377"/>
                      </a:lnTo>
                      <a:lnTo>
                        <a:pt x="137" y="377"/>
                      </a:lnTo>
                      <a:lnTo>
                        <a:pt x="135" y="377"/>
                      </a:lnTo>
                      <a:lnTo>
                        <a:pt x="131" y="380"/>
                      </a:lnTo>
                      <a:lnTo>
                        <a:pt x="128" y="381"/>
                      </a:lnTo>
                      <a:lnTo>
                        <a:pt x="127" y="382"/>
                      </a:lnTo>
                      <a:lnTo>
                        <a:pt x="126" y="384"/>
                      </a:lnTo>
                      <a:lnTo>
                        <a:pt x="122" y="391"/>
                      </a:lnTo>
                      <a:lnTo>
                        <a:pt x="121" y="398"/>
                      </a:lnTo>
                      <a:lnTo>
                        <a:pt x="121" y="403"/>
                      </a:lnTo>
                      <a:lnTo>
                        <a:pt x="127" y="419"/>
                      </a:lnTo>
                      <a:lnTo>
                        <a:pt x="128" y="423"/>
                      </a:lnTo>
                      <a:lnTo>
                        <a:pt x="128" y="426"/>
                      </a:lnTo>
                      <a:lnTo>
                        <a:pt x="127" y="426"/>
                      </a:lnTo>
                      <a:lnTo>
                        <a:pt x="118" y="426"/>
                      </a:lnTo>
                      <a:lnTo>
                        <a:pt x="108" y="426"/>
                      </a:lnTo>
                      <a:lnTo>
                        <a:pt x="101" y="426"/>
                      </a:lnTo>
                      <a:lnTo>
                        <a:pt x="91" y="427"/>
                      </a:lnTo>
                      <a:lnTo>
                        <a:pt x="84" y="428"/>
                      </a:lnTo>
                      <a:lnTo>
                        <a:pt x="77" y="428"/>
                      </a:lnTo>
                      <a:lnTo>
                        <a:pt x="68" y="430"/>
                      </a:lnTo>
                      <a:lnTo>
                        <a:pt x="62" y="428"/>
                      </a:lnTo>
                      <a:lnTo>
                        <a:pt x="57" y="426"/>
                      </a:lnTo>
                      <a:lnTo>
                        <a:pt x="54" y="421"/>
                      </a:lnTo>
                      <a:lnTo>
                        <a:pt x="49" y="418"/>
                      </a:lnTo>
                      <a:lnTo>
                        <a:pt x="46" y="417"/>
                      </a:lnTo>
                      <a:lnTo>
                        <a:pt x="41" y="414"/>
                      </a:lnTo>
                      <a:lnTo>
                        <a:pt x="39" y="413"/>
                      </a:lnTo>
                      <a:lnTo>
                        <a:pt x="36" y="409"/>
                      </a:lnTo>
                      <a:lnTo>
                        <a:pt x="34" y="405"/>
                      </a:lnTo>
                      <a:lnTo>
                        <a:pt x="31" y="398"/>
                      </a:lnTo>
                      <a:lnTo>
                        <a:pt x="29" y="389"/>
                      </a:lnTo>
                      <a:lnTo>
                        <a:pt x="26" y="382"/>
                      </a:lnTo>
                      <a:lnTo>
                        <a:pt x="25" y="375"/>
                      </a:lnTo>
                      <a:lnTo>
                        <a:pt x="23" y="370"/>
                      </a:lnTo>
                      <a:lnTo>
                        <a:pt x="22" y="366"/>
                      </a:lnTo>
                      <a:lnTo>
                        <a:pt x="21" y="360"/>
                      </a:lnTo>
                      <a:lnTo>
                        <a:pt x="20" y="356"/>
                      </a:lnTo>
                      <a:lnTo>
                        <a:pt x="18" y="352"/>
                      </a:lnTo>
                      <a:lnTo>
                        <a:pt x="16" y="347"/>
                      </a:lnTo>
                      <a:lnTo>
                        <a:pt x="12" y="342"/>
                      </a:lnTo>
                      <a:lnTo>
                        <a:pt x="9" y="337"/>
                      </a:lnTo>
                      <a:lnTo>
                        <a:pt x="6" y="331"/>
                      </a:lnTo>
                      <a:lnTo>
                        <a:pt x="3" y="328"/>
                      </a:lnTo>
                      <a:lnTo>
                        <a:pt x="2" y="321"/>
                      </a:lnTo>
                      <a:lnTo>
                        <a:pt x="0" y="317"/>
                      </a:lnTo>
                      <a:lnTo>
                        <a:pt x="0" y="312"/>
                      </a:lnTo>
                      <a:lnTo>
                        <a:pt x="0" y="307"/>
                      </a:lnTo>
                      <a:lnTo>
                        <a:pt x="0" y="302"/>
                      </a:lnTo>
                      <a:lnTo>
                        <a:pt x="2" y="297"/>
                      </a:lnTo>
                      <a:lnTo>
                        <a:pt x="2" y="294"/>
                      </a:lnTo>
                      <a:lnTo>
                        <a:pt x="4" y="286"/>
                      </a:lnTo>
                      <a:lnTo>
                        <a:pt x="4" y="284"/>
                      </a:lnTo>
                      <a:lnTo>
                        <a:pt x="4" y="280"/>
                      </a:lnTo>
                      <a:lnTo>
                        <a:pt x="6" y="275"/>
                      </a:lnTo>
                      <a:lnTo>
                        <a:pt x="6" y="270"/>
                      </a:lnTo>
                      <a:lnTo>
                        <a:pt x="9" y="264"/>
                      </a:lnTo>
                      <a:lnTo>
                        <a:pt x="12" y="259"/>
                      </a:lnTo>
                      <a:lnTo>
                        <a:pt x="13" y="252"/>
                      </a:lnTo>
                      <a:lnTo>
                        <a:pt x="12" y="249"/>
                      </a:lnTo>
                      <a:lnTo>
                        <a:pt x="9" y="245"/>
                      </a:lnTo>
                      <a:lnTo>
                        <a:pt x="8" y="240"/>
                      </a:lnTo>
                      <a:lnTo>
                        <a:pt x="6" y="238"/>
                      </a:lnTo>
                      <a:lnTo>
                        <a:pt x="6" y="235"/>
                      </a:lnTo>
                      <a:lnTo>
                        <a:pt x="6" y="232"/>
                      </a:lnTo>
                      <a:lnTo>
                        <a:pt x="9" y="231"/>
                      </a:lnTo>
                      <a:lnTo>
                        <a:pt x="12" y="231"/>
                      </a:lnTo>
                      <a:lnTo>
                        <a:pt x="16" y="231"/>
                      </a:lnTo>
                      <a:lnTo>
                        <a:pt x="22" y="231"/>
                      </a:lnTo>
                      <a:lnTo>
                        <a:pt x="26" y="229"/>
                      </a:lnTo>
                      <a:lnTo>
                        <a:pt x="29" y="224"/>
                      </a:lnTo>
                      <a:lnTo>
                        <a:pt x="31" y="221"/>
                      </a:lnTo>
                      <a:lnTo>
                        <a:pt x="32" y="215"/>
                      </a:lnTo>
                      <a:lnTo>
                        <a:pt x="31" y="212"/>
                      </a:lnTo>
                      <a:lnTo>
                        <a:pt x="32" y="205"/>
                      </a:lnTo>
                      <a:lnTo>
                        <a:pt x="34" y="200"/>
                      </a:lnTo>
                      <a:lnTo>
                        <a:pt x="32" y="196"/>
                      </a:lnTo>
                      <a:lnTo>
                        <a:pt x="29" y="194"/>
                      </a:lnTo>
                      <a:lnTo>
                        <a:pt x="25" y="192"/>
                      </a:lnTo>
                      <a:lnTo>
                        <a:pt x="21" y="190"/>
                      </a:lnTo>
                      <a:lnTo>
                        <a:pt x="20" y="187"/>
                      </a:lnTo>
                      <a:lnTo>
                        <a:pt x="21" y="184"/>
                      </a:lnTo>
                      <a:lnTo>
                        <a:pt x="21" y="177"/>
                      </a:lnTo>
                      <a:lnTo>
                        <a:pt x="21" y="172"/>
                      </a:lnTo>
                      <a:lnTo>
                        <a:pt x="20" y="166"/>
                      </a:lnTo>
                      <a:lnTo>
                        <a:pt x="21" y="163"/>
                      </a:lnTo>
                      <a:lnTo>
                        <a:pt x="25" y="162"/>
                      </a:lnTo>
                      <a:lnTo>
                        <a:pt x="30" y="162"/>
                      </a:lnTo>
                      <a:lnTo>
                        <a:pt x="34" y="161"/>
                      </a:lnTo>
                      <a:lnTo>
                        <a:pt x="39" y="158"/>
                      </a:lnTo>
                      <a:lnTo>
                        <a:pt x="43" y="156"/>
                      </a:lnTo>
                      <a:lnTo>
                        <a:pt x="46" y="156"/>
                      </a:lnTo>
                      <a:lnTo>
                        <a:pt x="50" y="157"/>
                      </a:lnTo>
                      <a:lnTo>
                        <a:pt x="54" y="158"/>
                      </a:lnTo>
                      <a:lnTo>
                        <a:pt x="58" y="156"/>
                      </a:lnTo>
                      <a:lnTo>
                        <a:pt x="63" y="150"/>
                      </a:lnTo>
                      <a:lnTo>
                        <a:pt x="72" y="143"/>
                      </a:lnTo>
                      <a:lnTo>
                        <a:pt x="75" y="140"/>
                      </a:lnTo>
                      <a:lnTo>
                        <a:pt x="81" y="135"/>
                      </a:lnTo>
                      <a:lnTo>
                        <a:pt x="87" y="130"/>
                      </a:lnTo>
                      <a:lnTo>
                        <a:pt x="91" y="125"/>
                      </a:lnTo>
                      <a:lnTo>
                        <a:pt x="95" y="117"/>
                      </a:lnTo>
                      <a:lnTo>
                        <a:pt x="96" y="112"/>
                      </a:lnTo>
                      <a:lnTo>
                        <a:pt x="98" y="107"/>
                      </a:lnTo>
                      <a:lnTo>
                        <a:pt x="98" y="103"/>
                      </a:lnTo>
                      <a:lnTo>
                        <a:pt x="95" y="98"/>
                      </a:lnTo>
                      <a:lnTo>
                        <a:pt x="94" y="94"/>
                      </a:lnTo>
                      <a:lnTo>
                        <a:pt x="93" y="92"/>
                      </a:lnTo>
                      <a:lnTo>
                        <a:pt x="89" y="87"/>
                      </a:lnTo>
                      <a:lnTo>
                        <a:pt x="85" y="84"/>
                      </a:lnTo>
                      <a:lnTo>
                        <a:pt x="81" y="82"/>
                      </a:lnTo>
                      <a:lnTo>
                        <a:pt x="78" y="79"/>
                      </a:lnTo>
                      <a:lnTo>
                        <a:pt x="80" y="75"/>
                      </a:lnTo>
                      <a:lnTo>
                        <a:pt x="82" y="71"/>
                      </a:lnTo>
                      <a:lnTo>
                        <a:pt x="86" y="70"/>
                      </a:lnTo>
                      <a:lnTo>
                        <a:pt x="93" y="66"/>
                      </a:lnTo>
                      <a:lnTo>
                        <a:pt x="95" y="65"/>
                      </a:lnTo>
                      <a:lnTo>
                        <a:pt x="99" y="64"/>
                      </a:lnTo>
                      <a:lnTo>
                        <a:pt x="104" y="62"/>
                      </a:lnTo>
                      <a:lnTo>
                        <a:pt x="109" y="61"/>
                      </a:lnTo>
                      <a:lnTo>
                        <a:pt x="113" y="56"/>
                      </a:lnTo>
                      <a:lnTo>
                        <a:pt x="116" y="52"/>
                      </a:lnTo>
                      <a:lnTo>
                        <a:pt x="114" y="47"/>
                      </a:lnTo>
                      <a:lnTo>
                        <a:pt x="114" y="45"/>
                      </a:lnTo>
                      <a:lnTo>
                        <a:pt x="116" y="41"/>
                      </a:lnTo>
                      <a:lnTo>
                        <a:pt x="118" y="32"/>
                      </a:lnTo>
                      <a:lnTo>
                        <a:pt x="136" y="33"/>
                      </a:lnTo>
                      <a:lnTo>
                        <a:pt x="144" y="33"/>
                      </a:lnTo>
                      <a:lnTo>
                        <a:pt x="156" y="31"/>
                      </a:lnTo>
                      <a:lnTo>
                        <a:pt x="167" y="31"/>
                      </a:lnTo>
                      <a:lnTo>
                        <a:pt x="174" y="27"/>
                      </a:lnTo>
                      <a:lnTo>
                        <a:pt x="187" y="22"/>
                      </a:lnTo>
                      <a:lnTo>
                        <a:pt x="199" y="19"/>
                      </a:lnTo>
                      <a:lnTo>
                        <a:pt x="206" y="17"/>
                      </a:lnTo>
                      <a:lnTo>
                        <a:pt x="215" y="15"/>
                      </a:lnTo>
                      <a:lnTo>
                        <a:pt x="232" y="11"/>
                      </a:lnTo>
                      <a:lnTo>
                        <a:pt x="242" y="9"/>
                      </a:lnTo>
                      <a:lnTo>
                        <a:pt x="248" y="8"/>
                      </a:lnTo>
                      <a:lnTo>
                        <a:pt x="257" y="8"/>
                      </a:lnTo>
                      <a:lnTo>
                        <a:pt x="266" y="6"/>
                      </a:lnTo>
                      <a:lnTo>
                        <a:pt x="280" y="5"/>
                      </a:lnTo>
                      <a:lnTo>
                        <a:pt x="287" y="5"/>
                      </a:lnTo>
                      <a:lnTo>
                        <a:pt x="297" y="5"/>
                      </a:lnTo>
                      <a:lnTo>
                        <a:pt x="307" y="4"/>
                      </a:lnTo>
                      <a:lnTo>
                        <a:pt x="317" y="3"/>
                      </a:lnTo>
                      <a:lnTo>
                        <a:pt x="328" y="3"/>
                      </a:lnTo>
                      <a:lnTo>
                        <a:pt x="334" y="1"/>
                      </a:lnTo>
                      <a:lnTo>
                        <a:pt x="346" y="0"/>
                      </a:lnTo>
                      <a:lnTo>
                        <a:pt x="358" y="0"/>
                      </a:lnTo>
                      <a:lnTo>
                        <a:pt x="358" y="1"/>
                      </a:lnTo>
                      <a:lnTo>
                        <a:pt x="358" y="9"/>
                      </a:lnTo>
                      <a:lnTo>
                        <a:pt x="358" y="11"/>
                      </a:lnTo>
                      <a:lnTo>
                        <a:pt x="358" y="14"/>
                      </a:lnTo>
                      <a:lnTo>
                        <a:pt x="358" y="15"/>
                      </a:lnTo>
                      <a:lnTo>
                        <a:pt x="358" y="20"/>
                      </a:lnTo>
                      <a:lnTo>
                        <a:pt x="352" y="25"/>
                      </a:lnTo>
                      <a:lnTo>
                        <a:pt x="349" y="31"/>
                      </a:lnTo>
                      <a:lnTo>
                        <a:pt x="348" y="33"/>
                      </a:lnTo>
                      <a:lnTo>
                        <a:pt x="348" y="36"/>
                      </a:lnTo>
                      <a:lnTo>
                        <a:pt x="347" y="41"/>
                      </a:lnTo>
                      <a:lnTo>
                        <a:pt x="343" y="48"/>
                      </a:lnTo>
                      <a:lnTo>
                        <a:pt x="342" y="52"/>
                      </a:lnTo>
                      <a:lnTo>
                        <a:pt x="342" y="54"/>
                      </a:lnTo>
                      <a:lnTo>
                        <a:pt x="343" y="64"/>
                      </a:lnTo>
                      <a:lnTo>
                        <a:pt x="342" y="66"/>
                      </a:lnTo>
                      <a:lnTo>
                        <a:pt x="341" y="69"/>
                      </a:lnTo>
                      <a:lnTo>
                        <a:pt x="337" y="80"/>
                      </a:lnTo>
                      <a:lnTo>
                        <a:pt x="333" y="78"/>
                      </a:lnTo>
                      <a:lnTo>
                        <a:pt x="332" y="76"/>
                      </a:lnTo>
                      <a:lnTo>
                        <a:pt x="328" y="76"/>
                      </a:lnTo>
                      <a:lnTo>
                        <a:pt x="325" y="74"/>
                      </a:lnTo>
                      <a:lnTo>
                        <a:pt x="317" y="71"/>
                      </a:lnTo>
                      <a:lnTo>
                        <a:pt x="314" y="68"/>
                      </a:lnTo>
                      <a:lnTo>
                        <a:pt x="307" y="64"/>
                      </a:lnTo>
                      <a:lnTo>
                        <a:pt x="306" y="64"/>
                      </a:lnTo>
                      <a:lnTo>
                        <a:pt x="305" y="64"/>
                      </a:lnTo>
                      <a:lnTo>
                        <a:pt x="303" y="64"/>
                      </a:lnTo>
                      <a:lnTo>
                        <a:pt x="297" y="68"/>
                      </a:lnTo>
                      <a:lnTo>
                        <a:pt x="294" y="69"/>
                      </a:lnTo>
                      <a:lnTo>
                        <a:pt x="291" y="70"/>
                      </a:lnTo>
                      <a:lnTo>
                        <a:pt x="287" y="73"/>
                      </a:lnTo>
                      <a:lnTo>
                        <a:pt x="287" y="76"/>
                      </a:lnTo>
                      <a:lnTo>
                        <a:pt x="286" y="76"/>
                      </a:lnTo>
                      <a:lnTo>
                        <a:pt x="287" y="76"/>
                      </a:lnTo>
                      <a:lnTo>
                        <a:pt x="287" y="83"/>
                      </a:lnTo>
                      <a:lnTo>
                        <a:pt x="287" y="85"/>
                      </a:lnTo>
                      <a:lnTo>
                        <a:pt x="286" y="88"/>
                      </a:lnTo>
                      <a:lnTo>
                        <a:pt x="284" y="90"/>
                      </a:lnTo>
                      <a:lnTo>
                        <a:pt x="283" y="92"/>
                      </a:lnTo>
                      <a:lnTo>
                        <a:pt x="282" y="94"/>
                      </a:lnTo>
                      <a:lnTo>
                        <a:pt x="280" y="97"/>
                      </a:lnTo>
                      <a:lnTo>
                        <a:pt x="277" y="106"/>
                      </a:lnTo>
                      <a:lnTo>
                        <a:pt x="274" y="112"/>
                      </a:lnTo>
                      <a:lnTo>
                        <a:pt x="270" y="122"/>
                      </a:lnTo>
                      <a:lnTo>
                        <a:pt x="273" y="130"/>
                      </a:lnTo>
                      <a:lnTo>
                        <a:pt x="275" y="134"/>
                      </a:lnTo>
                      <a:lnTo>
                        <a:pt x="279" y="141"/>
                      </a:lnTo>
                      <a:lnTo>
                        <a:pt x="282" y="143"/>
                      </a:lnTo>
                      <a:lnTo>
                        <a:pt x="283" y="143"/>
                      </a:lnTo>
                      <a:lnTo>
                        <a:pt x="291" y="152"/>
                      </a:lnTo>
                      <a:lnTo>
                        <a:pt x="293" y="153"/>
                      </a:lnTo>
                      <a:lnTo>
                        <a:pt x="300" y="153"/>
                      </a:lnTo>
                      <a:lnTo>
                        <a:pt x="301" y="156"/>
                      </a:lnTo>
                      <a:lnTo>
                        <a:pt x="302" y="158"/>
                      </a:lnTo>
                      <a:lnTo>
                        <a:pt x="301" y="163"/>
                      </a:lnTo>
                      <a:lnTo>
                        <a:pt x="301" y="164"/>
                      </a:lnTo>
                      <a:lnTo>
                        <a:pt x="300" y="167"/>
                      </a:lnTo>
                      <a:lnTo>
                        <a:pt x="298" y="17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5" name="ZS: PN">
                  <a:extLst>
                    <a:ext uri="{FF2B5EF4-FFF2-40B4-BE49-F238E27FC236}">
                      <a16:creationId xmlns:a16="http://schemas.microsoft.com/office/drawing/2014/main" id="{5DA1B097-4A21-3841-BADA-5A1B494B97B3}"/>
                    </a:ext>
                  </a:extLst>
                </p:cNvPr>
                <p:cNvSpPr>
                  <a:spLocks/>
                </p:cNvSpPr>
                <p:nvPr/>
              </p:nvSpPr>
              <p:spPr bwMode="auto">
                <a:xfrm>
                  <a:off x="1285623" y="2322845"/>
                  <a:ext cx="761693" cy="750468"/>
                </a:xfrm>
                <a:custGeom>
                  <a:avLst/>
                  <a:gdLst>
                    <a:gd name="T0" fmla="*/ 548640 w 252"/>
                    <a:gd name="T1" fmla="*/ 671725 h 255"/>
                    <a:gd name="T2" fmla="*/ 468630 w 252"/>
                    <a:gd name="T3" fmla="*/ 629980 h 255"/>
                    <a:gd name="T4" fmla="*/ 361950 w 252"/>
                    <a:gd name="T5" fmla="*/ 614800 h 255"/>
                    <a:gd name="T6" fmla="*/ 285750 w 252"/>
                    <a:gd name="T7" fmla="*/ 580644 h 255"/>
                    <a:gd name="T8" fmla="*/ 240030 w 252"/>
                    <a:gd name="T9" fmla="*/ 531308 h 255"/>
                    <a:gd name="T10" fmla="*/ 201930 w 252"/>
                    <a:gd name="T11" fmla="*/ 497153 h 255"/>
                    <a:gd name="T12" fmla="*/ 156210 w 252"/>
                    <a:gd name="T13" fmla="*/ 459202 h 255"/>
                    <a:gd name="T14" fmla="*/ 137160 w 252"/>
                    <a:gd name="T15" fmla="*/ 413661 h 255"/>
                    <a:gd name="T16" fmla="*/ 102870 w 252"/>
                    <a:gd name="T17" fmla="*/ 421252 h 255"/>
                    <a:gd name="T18" fmla="*/ 87630 w 252"/>
                    <a:gd name="T19" fmla="*/ 402276 h 255"/>
                    <a:gd name="T20" fmla="*/ 68580 w 252"/>
                    <a:gd name="T21" fmla="*/ 387096 h 255"/>
                    <a:gd name="T22" fmla="*/ 53340 w 252"/>
                    <a:gd name="T23" fmla="*/ 368121 h 255"/>
                    <a:gd name="T24" fmla="*/ 41910 w 252"/>
                    <a:gd name="T25" fmla="*/ 349145 h 255"/>
                    <a:gd name="T26" fmla="*/ 30480 w 252"/>
                    <a:gd name="T27" fmla="*/ 322580 h 255"/>
                    <a:gd name="T28" fmla="*/ 19050 w 252"/>
                    <a:gd name="T29" fmla="*/ 296015 h 255"/>
                    <a:gd name="T30" fmla="*/ 15240 w 252"/>
                    <a:gd name="T31" fmla="*/ 273244 h 255"/>
                    <a:gd name="T32" fmla="*/ 0 w 252"/>
                    <a:gd name="T33" fmla="*/ 250474 h 255"/>
                    <a:gd name="T34" fmla="*/ 0 w 252"/>
                    <a:gd name="T35" fmla="*/ 216318 h 255"/>
                    <a:gd name="T36" fmla="*/ 7620 w 252"/>
                    <a:gd name="T37" fmla="*/ 189753 h 255"/>
                    <a:gd name="T38" fmla="*/ 19050 w 252"/>
                    <a:gd name="T39" fmla="*/ 159392 h 255"/>
                    <a:gd name="T40" fmla="*/ 30480 w 252"/>
                    <a:gd name="T41" fmla="*/ 132827 h 255"/>
                    <a:gd name="T42" fmla="*/ 30480 w 252"/>
                    <a:gd name="T43" fmla="*/ 102467 h 255"/>
                    <a:gd name="T44" fmla="*/ 19050 w 252"/>
                    <a:gd name="T45" fmla="*/ 79696 h 255"/>
                    <a:gd name="T46" fmla="*/ 19050 w 252"/>
                    <a:gd name="T47" fmla="*/ 60721 h 255"/>
                    <a:gd name="T48" fmla="*/ 118110 w 252"/>
                    <a:gd name="T49" fmla="*/ 22770 h 255"/>
                    <a:gd name="T50" fmla="*/ 201930 w 252"/>
                    <a:gd name="T51" fmla="*/ 22770 h 255"/>
                    <a:gd name="T52" fmla="*/ 274320 w 252"/>
                    <a:gd name="T53" fmla="*/ 41746 h 255"/>
                    <a:gd name="T54" fmla="*/ 350520 w 252"/>
                    <a:gd name="T55" fmla="*/ 60721 h 255"/>
                    <a:gd name="T56" fmla="*/ 403860 w 252"/>
                    <a:gd name="T57" fmla="*/ 49336 h 255"/>
                    <a:gd name="T58" fmla="*/ 464820 w 252"/>
                    <a:gd name="T59" fmla="*/ 3795 h 255"/>
                    <a:gd name="T60" fmla="*/ 560070 w 252"/>
                    <a:gd name="T61" fmla="*/ 3795 h 255"/>
                    <a:gd name="T62" fmla="*/ 628650 w 252"/>
                    <a:gd name="T63" fmla="*/ 49336 h 255"/>
                    <a:gd name="T64" fmla="*/ 697230 w 252"/>
                    <a:gd name="T65" fmla="*/ 72106 h 255"/>
                    <a:gd name="T66" fmla="*/ 765810 w 252"/>
                    <a:gd name="T67" fmla="*/ 110057 h 255"/>
                    <a:gd name="T68" fmla="*/ 838200 w 252"/>
                    <a:gd name="T69" fmla="*/ 110057 h 255"/>
                    <a:gd name="T70" fmla="*/ 906780 w 252"/>
                    <a:gd name="T71" fmla="*/ 121442 h 255"/>
                    <a:gd name="T72" fmla="*/ 922020 w 252"/>
                    <a:gd name="T73" fmla="*/ 193548 h 255"/>
                    <a:gd name="T74" fmla="*/ 891540 w 252"/>
                    <a:gd name="T75" fmla="*/ 273244 h 255"/>
                    <a:gd name="T76" fmla="*/ 883920 w 252"/>
                    <a:gd name="T77" fmla="*/ 326375 h 255"/>
                    <a:gd name="T78" fmla="*/ 876300 w 252"/>
                    <a:gd name="T79" fmla="*/ 394686 h 255"/>
                    <a:gd name="T80" fmla="*/ 899160 w 252"/>
                    <a:gd name="T81" fmla="*/ 466792 h 255"/>
                    <a:gd name="T82" fmla="*/ 944880 w 252"/>
                    <a:gd name="T83" fmla="*/ 546488 h 255"/>
                    <a:gd name="T84" fmla="*/ 941070 w 252"/>
                    <a:gd name="T85" fmla="*/ 603414 h 255"/>
                    <a:gd name="T86" fmla="*/ 918210 w 252"/>
                    <a:gd name="T87" fmla="*/ 675520 h 255"/>
                    <a:gd name="T88" fmla="*/ 899160 w 252"/>
                    <a:gd name="T89" fmla="*/ 724856 h 255"/>
                    <a:gd name="T90" fmla="*/ 872490 w 252"/>
                    <a:gd name="T91" fmla="*/ 759012 h 255"/>
                    <a:gd name="T92" fmla="*/ 868680 w 252"/>
                    <a:gd name="T93" fmla="*/ 834913 h 255"/>
                    <a:gd name="T94" fmla="*/ 853440 w 252"/>
                    <a:gd name="T95" fmla="*/ 903224 h 255"/>
                    <a:gd name="T96" fmla="*/ 803910 w 252"/>
                    <a:gd name="T97" fmla="*/ 914609 h 255"/>
                    <a:gd name="T98" fmla="*/ 742950 w 252"/>
                    <a:gd name="T99" fmla="*/ 933584 h 255"/>
                    <a:gd name="T100" fmla="*/ 693420 w 252"/>
                    <a:gd name="T101" fmla="*/ 967740 h 255"/>
                    <a:gd name="T102" fmla="*/ 609600 w 252"/>
                    <a:gd name="T103" fmla="*/ 922199 h 255"/>
                    <a:gd name="T104" fmla="*/ 525780 w 252"/>
                    <a:gd name="T105" fmla="*/ 861478 h 255"/>
                    <a:gd name="T106" fmla="*/ 518160 w 252"/>
                    <a:gd name="T107" fmla="*/ 781782 h 255"/>
                    <a:gd name="T108" fmla="*/ 586740 w 252"/>
                    <a:gd name="T109" fmla="*/ 724856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2" h="255">
                      <a:moveTo>
                        <a:pt x="158" y="186"/>
                      </a:moveTo>
                      <a:lnTo>
                        <a:pt x="154" y="185"/>
                      </a:lnTo>
                      <a:lnTo>
                        <a:pt x="150" y="182"/>
                      </a:lnTo>
                      <a:lnTo>
                        <a:pt x="144" y="177"/>
                      </a:lnTo>
                      <a:lnTo>
                        <a:pt x="138" y="172"/>
                      </a:lnTo>
                      <a:lnTo>
                        <a:pt x="135" y="168"/>
                      </a:lnTo>
                      <a:lnTo>
                        <a:pt x="128" y="168"/>
                      </a:lnTo>
                      <a:lnTo>
                        <a:pt x="123" y="166"/>
                      </a:lnTo>
                      <a:lnTo>
                        <a:pt x="114" y="166"/>
                      </a:lnTo>
                      <a:lnTo>
                        <a:pt x="109" y="164"/>
                      </a:lnTo>
                      <a:lnTo>
                        <a:pt x="103" y="160"/>
                      </a:lnTo>
                      <a:lnTo>
                        <a:pt x="95" y="162"/>
                      </a:lnTo>
                      <a:lnTo>
                        <a:pt x="89" y="160"/>
                      </a:lnTo>
                      <a:lnTo>
                        <a:pt x="81" y="163"/>
                      </a:lnTo>
                      <a:lnTo>
                        <a:pt x="77" y="159"/>
                      </a:lnTo>
                      <a:lnTo>
                        <a:pt x="75" y="153"/>
                      </a:lnTo>
                      <a:lnTo>
                        <a:pt x="71" y="149"/>
                      </a:lnTo>
                      <a:lnTo>
                        <a:pt x="68" y="149"/>
                      </a:lnTo>
                      <a:lnTo>
                        <a:pt x="64" y="144"/>
                      </a:lnTo>
                      <a:lnTo>
                        <a:pt x="63" y="140"/>
                      </a:lnTo>
                      <a:lnTo>
                        <a:pt x="62" y="136"/>
                      </a:lnTo>
                      <a:lnTo>
                        <a:pt x="59" y="135"/>
                      </a:lnTo>
                      <a:lnTo>
                        <a:pt x="57" y="131"/>
                      </a:lnTo>
                      <a:lnTo>
                        <a:pt x="53" y="131"/>
                      </a:lnTo>
                      <a:lnTo>
                        <a:pt x="52" y="129"/>
                      </a:lnTo>
                      <a:lnTo>
                        <a:pt x="49" y="123"/>
                      </a:lnTo>
                      <a:lnTo>
                        <a:pt x="45" y="122"/>
                      </a:lnTo>
                      <a:lnTo>
                        <a:pt x="41" y="121"/>
                      </a:lnTo>
                      <a:lnTo>
                        <a:pt x="41" y="118"/>
                      </a:lnTo>
                      <a:lnTo>
                        <a:pt x="40" y="115"/>
                      </a:lnTo>
                      <a:lnTo>
                        <a:pt x="39" y="111"/>
                      </a:lnTo>
                      <a:lnTo>
                        <a:pt x="36" y="109"/>
                      </a:lnTo>
                      <a:lnTo>
                        <a:pt x="30" y="113"/>
                      </a:lnTo>
                      <a:lnTo>
                        <a:pt x="29" y="112"/>
                      </a:lnTo>
                      <a:lnTo>
                        <a:pt x="27" y="111"/>
                      </a:lnTo>
                      <a:lnTo>
                        <a:pt x="26" y="109"/>
                      </a:lnTo>
                      <a:lnTo>
                        <a:pt x="26" y="108"/>
                      </a:lnTo>
                      <a:lnTo>
                        <a:pt x="25" y="107"/>
                      </a:lnTo>
                      <a:lnTo>
                        <a:pt x="23" y="106"/>
                      </a:lnTo>
                      <a:lnTo>
                        <a:pt x="22" y="104"/>
                      </a:lnTo>
                      <a:lnTo>
                        <a:pt x="21" y="103"/>
                      </a:lnTo>
                      <a:lnTo>
                        <a:pt x="20" y="103"/>
                      </a:lnTo>
                      <a:lnTo>
                        <a:pt x="18" y="102"/>
                      </a:lnTo>
                      <a:lnTo>
                        <a:pt x="17" y="101"/>
                      </a:lnTo>
                      <a:lnTo>
                        <a:pt x="16" y="99"/>
                      </a:lnTo>
                      <a:lnTo>
                        <a:pt x="16" y="98"/>
                      </a:lnTo>
                      <a:lnTo>
                        <a:pt x="14" y="97"/>
                      </a:lnTo>
                      <a:lnTo>
                        <a:pt x="13" y="95"/>
                      </a:lnTo>
                      <a:lnTo>
                        <a:pt x="12" y="94"/>
                      </a:lnTo>
                      <a:lnTo>
                        <a:pt x="11" y="93"/>
                      </a:lnTo>
                      <a:lnTo>
                        <a:pt x="11" y="92"/>
                      </a:lnTo>
                      <a:lnTo>
                        <a:pt x="11" y="90"/>
                      </a:lnTo>
                      <a:lnTo>
                        <a:pt x="9" y="88"/>
                      </a:lnTo>
                      <a:lnTo>
                        <a:pt x="8" y="86"/>
                      </a:lnTo>
                      <a:lnTo>
                        <a:pt x="8" y="85"/>
                      </a:lnTo>
                      <a:lnTo>
                        <a:pt x="7" y="83"/>
                      </a:lnTo>
                      <a:lnTo>
                        <a:pt x="5" y="80"/>
                      </a:lnTo>
                      <a:lnTo>
                        <a:pt x="5" y="78"/>
                      </a:lnTo>
                      <a:lnTo>
                        <a:pt x="5" y="75"/>
                      </a:lnTo>
                      <a:lnTo>
                        <a:pt x="4" y="74"/>
                      </a:lnTo>
                      <a:lnTo>
                        <a:pt x="4" y="72"/>
                      </a:lnTo>
                      <a:lnTo>
                        <a:pt x="3" y="71"/>
                      </a:lnTo>
                      <a:lnTo>
                        <a:pt x="3" y="69"/>
                      </a:lnTo>
                      <a:lnTo>
                        <a:pt x="2" y="67"/>
                      </a:lnTo>
                      <a:lnTo>
                        <a:pt x="0" y="66"/>
                      </a:lnTo>
                      <a:lnTo>
                        <a:pt x="0" y="64"/>
                      </a:lnTo>
                      <a:lnTo>
                        <a:pt x="0" y="62"/>
                      </a:lnTo>
                      <a:lnTo>
                        <a:pt x="0" y="61"/>
                      </a:lnTo>
                      <a:lnTo>
                        <a:pt x="0" y="57"/>
                      </a:lnTo>
                      <a:lnTo>
                        <a:pt x="0" y="56"/>
                      </a:lnTo>
                      <a:lnTo>
                        <a:pt x="0" y="53"/>
                      </a:lnTo>
                      <a:lnTo>
                        <a:pt x="2" y="52"/>
                      </a:lnTo>
                      <a:lnTo>
                        <a:pt x="2" y="50"/>
                      </a:lnTo>
                      <a:lnTo>
                        <a:pt x="3" y="48"/>
                      </a:lnTo>
                      <a:lnTo>
                        <a:pt x="4" y="47"/>
                      </a:lnTo>
                      <a:lnTo>
                        <a:pt x="4" y="44"/>
                      </a:lnTo>
                      <a:lnTo>
                        <a:pt x="5" y="42"/>
                      </a:lnTo>
                      <a:lnTo>
                        <a:pt x="5" y="41"/>
                      </a:lnTo>
                      <a:lnTo>
                        <a:pt x="5" y="39"/>
                      </a:lnTo>
                      <a:lnTo>
                        <a:pt x="7" y="37"/>
                      </a:lnTo>
                      <a:lnTo>
                        <a:pt x="8" y="35"/>
                      </a:lnTo>
                      <a:lnTo>
                        <a:pt x="8" y="33"/>
                      </a:lnTo>
                      <a:lnTo>
                        <a:pt x="8" y="32"/>
                      </a:lnTo>
                      <a:lnTo>
                        <a:pt x="9" y="29"/>
                      </a:lnTo>
                      <a:lnTo>
                        <a:pt x="8" y="27"/>
                      </a:lnTo>
                      <a:lnTo>
                        <a:pt x="8" y="24"/>
                      </a:lnTo>
                      <a:lnTo>
                        <a:pt x="7" y="21"/>
                      </a:lnTo>
                      <a:lnTo>
                        <a:pt x="5" y="21"/>
                      </a:lnTo>
                      <a:lnTo>
                        <a:pt x="5" y="19"/>
                      </a:lnTo>
                      <a:lnTo>
                        <a:pt x="5" y="18"/>
                      </a:lnTo>
                      <a:lnTo>
                        <a:pt x="5" y="16"/>
                      </a:lnTo>
                      <a:lnTo>
                        <a:pt x="14" y="6"/>
                      </a:lnTo>
                      <a:lnTo>
                        <a:pt x="21" y="2"/>
                      </a:lnTo>
                      <a:lnTo>
                        <a:pt x="26" y="4"/>
                      </a:lnTo>
                      <a:lnTo>
                        <a:pt x="31" y="6"/>
                      </a:lnTo>
                      <a:lnTo>
                        <a:pt x="37" y="7"/>
                      </a:lnTo>
                      <a:lnTo>
                        <a:pt x="44" y="11"/>
                      </a:lnTo>
                      <a:lnTo>
                        <a:pt x="50" y="9"/>
                      </a:lnTo>
                      <a:lnTo>
                        <a:pt x="53" y="6"/>
                      </a:lnTo>
                      <a:lnTo>
                        <a:pt x="57" y="9"/>
                      </a:lnTo>
                      <a:lnTo>
                        <a:pt x="62" y="9"/>
                      </a:lnTo>
                      <a:lnTo>
                        <a:pt x="67" y="9"/>
                      </a:lnTo>
                      <a:lnTo>
                        <a:pt x="72" y="11"/>
                      </a:lnTo>
                      <a:lnTo>
                        <a:pt x="78" y="15"/>
                      </a:lnTo>
                      <a:lnTo>
                        <a:pt x="82" y="16"/>
                      </a:lnTo>
                      <a:lnTo>
                        <a:pt x="89" y="16"/>
                      </a:lnTo>
                      <a:lnTo>
                        <a:pt x="92" y="16"/>
                      </a:lnTo>
                      <a:lnTo>
                        <a:pt x="98" y="20"/>
                      </a:lnTo>
                      <a:lnTo>
                        <a:pt x="103" y="21"/>
                      </a:lnTo>
                      <a:lnTo>
                        <a:pt x="105" y="18"/>
                      </a:lnTo>
                      <a:lnTo>
                        <a:pt x="106" y="13"/>
                      </a:lnTo>
                      <a:lnTo>
                        <a:pt x="109" y="11"/>
                      </a:lnTo>
                      <a:lnTo>
                        <a:pt x="113" y="6"/>
                      </a:lnTo>
                      <a:lnTo>
                        <a:pt x="115" y="1"/>
                      </a:lnTo>
                      <a:lnTo>
                        <a:pt x="122" y="1"/>
                      </a:lnTo>
                      <a:lnTo>
                        <a:pt x="128" y="0"/>
                      </a:lnTo>
                      <a:lnTo>
                        <a:pt x="133" y="0"/>
                      </a:lnTo>
                      <a:lnTo>
                        <a:pt x="140" y="1"/>
                      </a:lnTo>
                      <a:lnTo>
                        <a:pt x="147" y="1"/>
                      </a:lnTo>
                      <a:lnTo>
                        <a:pt x="150" y="5"/>
                      </a:lnTo>
                      <a:lnTo>
                        <a:pt x="155" y="6"/>
                      </a:lnTo>
                      <a:lnTo>
                        <a:pt x="160" y="10"/>
                      </a:lnTo>
                      <a:lnTo>
                        <a:pt x="165" y="13"/>
                      </a:lnTo>
                      <a:lnTo>
                        <a:pt x="169" y="16"/>
                      </a:lnTo>
                      <a:lnTo>
                        <a:pt x="174" y="19"/>
                      </a:lnTo>
                      <a:lnTo>
                        <a:pt x="179" y="19"/>
                      </a:lnTo>
                      <a:lnTo>
                        <a:pt x="183" y="19"/>
                      </a:lnTo>
                      <a:lnTo>
                        <a:pt x="184" y="21"/>
                      </a:lnTo>
                      <a:lnTo>
                        <a:pt x="187" y="24"/>
                      </a:lnTo>
                      <a:lnTo>
                        <a:pt x="193" y="27"/>
                      </a:lnTo>
                      <a:lnTo>
                        <a:pt x="201" y="29"/>
                      </a:lnTo>
                      <a:lnTo>
                        <a:pt x="205" y="30"/>
                      </a:lnTo>
                      <a:lnTo>
                        <a:pt x="211" y="32"/>
                      </a:lnTo>
                      <a:lnTo>
                        <a:pt x="216" y="32"/>
                      </a:lnTo>
                      <a:lnTo>
                        <a:pt x="220" y="29"/>
                      </a:lnTo>
                      <a:lnTo>
                        <a:pt x="227" y="28"/>
                      </a:lnTo>
                      <a:lnTo>
                        <a:pt x="236" y="27"/>
                      </a:lnTo>
                      <a:lnTo>
                        <a:pt x="236" y="30"/>
                      </a:lnTo>
                      <a:lnTo>
                        <a:pt x="238" y="32"/>
                      </a:lnTo>
                      <a:lnTo>
                        <a:pt x="239" y="37"/>
                      </a:lnTo>
                      <a:lnTo>
                        <a:pt x="242" y="41"/>
                      </a:lnTo>
                      <a:lnTo>
                        <a:pt x="243" y="44"/>
                      </a:lnTo>
                      <a:lnTo>
                        <a:pt x="242" y="51"/>
                      </a:lnTo>
                      <a:lnTo>
                        <a:pt x="239" y="56"/>
                      </a:lnTo>
                      <a:lnTo>
                        <a:pt x="236" y="62"/>
                      </a:lnTo>
                      <a:lnTo>
                        <a:pt x="236" y="67"/>
                      </a:lnTo>
                      <a:lnTo>
                        <a:pt x="234" y="72"/>
                      </a:lnTo>
                      <a:lnTo>
                        <a:pt x="234" y="76"/>
                      </a:lnTo>
                      <a:lnTo>
                        <a:pt x="234" y="78"/>
                      </a:lnTo>
                      <a:lnTo>
                        <a:pt x="232" y="86"/>
                      </a:lnTo>
                      <a:lnTo>
                        <a:pt x="232" y="89"/>
                      </a:lnTo>
                      <a:lnTo>
                        <a:pt x="230" y="94"/>
                      </a:lnTo>
                      <a:lnTo>
                        <a:pt x="230" y="99"/>
                      </a:lnTo>
                      <a:lnTo>
                        <a:pt x="230" y="104"/>
                      </a:lnTo>
                      <a:lnTo>
                        <a:pt x="230" y="109"/>
                      </a:lnTo>
                      <a:lnTo>
                        <a:pt x="232" y="113"/>
                      </a:lnTo>
                      <a:lnTo>
                        <a:pt x="233" y="120"/>
                      </a:lnTo>
                      <a:lnTo>
                        <a:pt x="236" y="123"/>
                      </a:lnTo>
                      <a:lnTo>
                        <a:pt x="239" y="129"/>
                      </a:lnTo>
                      <a:lnTo>
                        <a:pt x="242" y="134"/>
                      </a:lnTo>
                      <a:lnTo>
                        <a:pt x="246" y="139"/>
                      </a:lnTo>
                      <a:lnTo>
                        <a:pt x="248" y="144"/>
                      </a:lnTo>
                      <a:lnTo>
                        <a:pt x="250" y="148"/>
                      </a:lnTo>
                      <a:lnTo>
                        <a:pt x="251" y="152"/>
                      </a:lnTo>
                      <a:lnTo>
                        <a:pt x="252" y="158"/>
                      </a:lnTo>
                      <a:lnTo>
                        <a:pt x="247" y="159"/>
                      </a:lnTo>
                      <a:lnTo>
                        <a:pt x="246" y="164"/>
                      </a:lnTo>
                      <a:lnTo>
                        <a:pt x="243" y="168"/>
                      </a:lnTo>
                      <a:lnTo>
                        <a:pt x="242" y="173"/>
                      </a:lnTo>
                      <a:lnTo>
                        <a:pt x="241" y="178"/>
                      </a:lnTo>
                      <a:lnTo>
                        <a:pt x="241" y="181"/>
                      </a:lnTo>
                      <a:lnTo>
                        <a:pt x="241" y="185"/>
                      </a:lnTo>
                      <a:lnTo>
                        <a:pt x="241" y="187"/>
                      </a:lnTo>
                      <a:lnTo>
                        <a:pt x="236" y="191"/>
                      </a:lnTo>
                      <a:lnTo>
                        <a:pt x="230" y="194"/>
                      </a:lnTo>
                      <a:lnTo>
                        <a:pt x="229" y="195"/>
                      </a:lnTo>
                      <a:lnTo>
                        <a:pt x="229" y="197"/>
                      </a:lnTo>
                      <a:lnTo>
                        <a:pt x="229" y="200"/>
                      </a:lnTo>
                      <a:lnTo>
                        <a:pt x="229" y="205"/>
                      </a:lnTo>
                      <a:lnTo>
                        <a:pt x="227" y="209"/>
                      </a:lnTo>
                      <a:lnTo>
                        <a:pt x="228" y="213"/>
                      </a:lnTo>
                      <a:lnTo>
                        <a:pt x="228" y="220"/>
                      </a:lnTo>
                      <a:lnTo>
                        <a:pt x="227" y="225"/>
                      </a:lnTo>
                      <a:lnTo>
                        <a:pt x="225" y="232"/>
                      </a:lnTo>
                      <a:lnTo>
                        <a:pt x="225" y="236"/>
                      </a:lnTo>
                      <a:lnTo>
                        <a:pt x="224" y="238"/>
                      </a:lnTo>
                      <a:lnTo>
                        <a:pt x="223" y="241"/>
                      </a:lnTo>
                      <a:lnTo>
                        <a:pt x="220" y="242"/>
                      </a:lnTo>
                      <a:lnTo>
                        <a:pt x="218" y="242"/>
                      </a:lnTo>
                      <a:lnTo>
                        <a:pt x="211" y="241"/>
                      </a:lnTo>
                      <a:lnTo>
                        <a:pt x="205" y="241"/>
                      </a:lnTo>
                      <a:lnTo>
                        <a:pt x="204" y="245"/>
                      </a:lnTo>
                      <a:lnTo>
                        <a:pt x="200" y="246"/>
                      </a:lnTo>
                      <a:lnTo>
                        <a:pt x="195" y="246"/>
                      </a:lnTo>
                      <a:lnTo>
                        <a:pt x="190" y="247"/>
                      </a:lnTo>
                      <a:lnTo>
                        <a:pt x="187" y="248"/>
                      </a:lnTo>
                      <a:lnTo>
                        <a:pt x="184" y="251"/>
                      </a:lnTo>
                      <a:lnTo>
                        <a:pt x="182" y="255"/>
                      </a:lnTo>
                      <a:lnTo>
                        <a:pt x="176" y="255"/>
                      </a:lnTo>
                      <a:lnTo>
                        <a:pt x="172" y="251"/>
                      </a:lnTo>
                      <a:lnTo>
                        <a:pt x="165" y="247"/>
                      </a:lnTo>
                      <a:lnTo>
                        <a:pt x="160" y="243"/>
                      </a:lnTo>
                      <a:lnTo>
                        <a:pt x="153" y="237"/>
                      </a:lnTo>
                      <a:lnTo>
                        <a:pt x="149" y="233"/>
                      </a:lnTo>
                      <a:lnTo>
                        <a:pt x="142" y="229"/>
                      </a:lnTo>
                      <a:lnTo>
                        <a:pt x="138" y="227"/>
                      </a:lnTo>
                      <a:lnTo>
                        <a:pt x="135" y="220"/>
                      </a:lnTo>
                      <a:lnTo>
                        <a:pt x="133" y="215"/>
                      </a:lnTo>
                      <a:lnTo>
                        <a:pt x="133" y="211"/>
                      </a:lnTo>
                      <a:lnTo>
                        <a:pt x="136" y="206"/>
                      </a:lnTo>
                      <a:lnTo>
                        <a:pt x="138" y="203"/>
                      </a:lnTo>
                      <a:lnTo>
                        <a:pt x="144" y="197"/>
                      </a:lnTo>
                      <a:lnTo>
                        <a:pt x="147" y="195"/>
                      </a:lnTo>
                      <a:lnTo>
                        <a:pt x="154" y="191"/>
                      </a:lnTo>
                      <a:lnTo>
                        <a:pt x="155" y="188"/>
                      </a:lnTo>
                      <a:lnTo>
                        <a:pt x="158" y="186"/>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6" name="ZS: SABA">
                  <a:extLst>
                    <a:ext uri="{FF2B5EF4-FFF2-40B4-BE49-F238E27FC236}">
                      <a16:creationId xmlns:a16="http://schemas.microsoft.com/office/drawing/2014/main" id="{99A04A52-7BE0-6143-B6FA-846716E0EBBE}"/>
                    </a:ext>
                  </a:extLst>
                </p:cNvPr>
                <p:cNvSpPr>
                  <a:spLocks/>
                </p:cNvSpPr>
                <p:nvPr/>
              </p:nvSpPr>
              <p:spPr bwMode="auto">
                <a:xfrm>
                  <a:off x="849830" y="3676127"/>
                  <a:ext cx="509036" cy="1030703"/>
                </a:xfrm>
                <a:custGeom>
                  <a:avLst/>
                  <a:gdLst>
                    <a:gd name="T0" fmla="*/ 582930 w 170"/>
                    <a:gd name="T1" fmla="*/ 1348697 h 354"/>
                    <a:gd name="T2" fmla="*/ 499110 w 170"/>
                    <a:gd name="T3" fmla="*/ 1337202 h 354"/>
                    <a:gd name="T4" fmla="*/ 441960 w 170"/>
                    <a:gd name="T5" fmla="*/ 1302719 h 354"/>
                    <a:gd name="T6" fmla="*/ 365760 w 170"/>
                    <a:gd name="T7" fmla="*/ 1233751 h 354"/>
                    <a:gd name="T8" fmla="*/ 232410 w 170"/>
                    <a:gd name="T9" fmla="*/ 1226088 h 354"/>
                    <a:gd name="T10" fmla="*/ 95250 w 170"/>
                    <a:gd name="T11" fmla="*/ 1233751 h 354"/>
                    <a:gd name="T12" fmla="*/ 15240 w 170"/>
                    <a:gd name="T13" fmla="*/ 1206931 h 354"/>
                    <a:gd name="T14" fmla="*/ 19050 w 170"/>
                    <a:gd name="T15" fmla="*/ 1015354 h 354"/>
                    <a:gd name="T16" fmla="*/ 15240 w 170"/>
                    <a:gd name="T17" fmla="*/ 911903 h 354"/>
                    <a:gd name="T18" fmla="*/ 19050 w 170"/>
                    <a:gd name="T19" fmla="*/ 789294 h 354"/>
                    <a:gd name="T20" fmla="*/ 15240 w 170"/>
                    <a:gd name="T21" fmla="*/ 574729 h 354"/>
                    <a:gd name="T22" fmla="*/ 15240 w 170"/>
                    <a:gd name="T23" fmla="*/ 375489 h 354"/>
                    <a:gd name="T24" fmla="*/ 0 w 170"/>
                    <a:gd name="T25" fmla="*/ 302691 h 354"/>
                    <a:gd name="T26" fmla="*/ 3810 w 170"/>
                    <a:gd name="T27" fmla="*/ 252881 h 354"/>
                    <a:gd name="T28" fmla="*/ 7620 w 170"/>
                    <a:gd name="T29" fmla="*/ 206902 h 354"/>
                    <a:gd name="T30" fmla="*/ 22860 w 170"/>
                    <a:gd name="T31" fmla="*/ 141766 h 354"/>
                    <a:gd name="T32" fmla="*/ 15240 w 170"/>
                    <a:gd name="T33" fmla="*/ 34484 h 354"/>
                    <a:gd name="T34" fmla="*/ 49530 w 170"/>
                    <a:gd name="T35" fmla="*/ 38315 h 354"/>
                    <a:gd name="T36" fmla="*/ 83820 w 170"/>
                    <a:gd name="T37" fmla="*/ 38315 h 354"/>
                    <a:gd name="T38" fmla="*/ 106680 w 170"/>
                    <a:gd name="T39" fmla="*/ 34484 h 354"/>
                    <a:gd name="T40" fmla="*/ 140970 w 170"/>
                    <a:gd name="T41" fmla="*/ 26821 h 354"/>
                    <a:gd name="T42" fmla="*/ 160020 w 170"/>
                    <a:gd name="T43" fmla="*/ 22989 h 354"/>
                    <a:gd name="T44" fmla="*/ 182880 w 170"/>
                    <a:gd name="T45" fmla="*/ 7663 h 354"/>
                    <a:gd name="T46" fmla="*/ 209550 w 170"/>
                    <a:gd name="T47" fmla="*/ 3832 h 354"/>
                    <a:gd name="T48" fmla="*/ 236220 w 170"/>
                    <a:gd name="T49" fmla="*/ 0 h 354"/>
                    <a:gd name="T50" fmla="*/ 270510 w 170"/>
                    <a:gd name="T51" fmla="*/ 3832 h 354"/>
                    <a:gd name="T52" fmla="*/ 297180 w 170"/>
                    <a:gd name="T53" fmla="*/ 11495 h 354"/>
                    <a:gd name="T54" fmla="*/ 316230 w 170"/>
                    <a:gd name="T55" fmla="*/ 26821 h 354"/>
                    <a:gd name="T56" fmla="*/ 331470 w 170"/>
                    <a:gd name="T57" fmla="*/ 45978 h 354"/>
                    <a:gd name="T58" fmla="*/ 350520 w 170"/>
                    <a:gd name="T59" fmla="*/ 65136 h 354"/>
                    <a:gd name="T60" fmla="*/ 373380 w 170"/>
                    <a:gd name="T61" fmla="*/ 72799 h 354"/>
                    <a:gd name="T62" fmla="*/ 407670 w 170"/>
                    <a:gd name="T63" fmla="*/ 65136 h 354"/>
                    <a:gd name="T64" fmla="*/ 434340 w 170"/>
                    <a:gd name="T65" fmla="*/ 80462 h 354"/>
                    <a:gd name="T66" fmla="*/ 445770 w 170"/>
                    <a:gd name="T67" fmla="*/ 99620 h 354"/>
                    <a:gd name="T68" fmla="*/ 468630 w 170"/>
                    <a:gd name="T69" fmla="*/ 118777 h 354"/>
                    <a:gd name="T70" fmla="*/ 491490 w 170"/>
                    <a:gd name="T71" fmla="*/ 130272 h 354"/>
                    <a:gd name="T72" fmla="*/ 521970 w 170"/>
                    <a:gd name="T73" fmla="*/ 141766 h 354"/>
                    <a:gd name="T74" fmla="*/ 541020 w 170"/>
                    <a:gd name="T75" fmla="*/ 153261 h 354"/>
                    <a:gd name="T76" fmla="*/ 567690 w 170"/>
                    <a:gd name="T77" fmla="*/ 160924 h 354"/>
                    <a:gd name="T78" fmla="*/ 598170 w 170"/>
                    <a:gd name="T79" fmla="*/ 160924 h 354"/>
                    <a:gd name="T80" fmla="*/ 628650 w 170"/>
                    <a:gd name="T81" fmla="*/ 168587 h 354"/>
                    <a:gd name="T82" fmla="*/ 617220 w 170"/>
                    <a:gd name="T83" fmla="*/ 272038 h 354"/>
                    <a:gd name="T84" fmla="*/ 594360 w 170"/>
                    <a:gd name="T85" fmla="*/ 348669 h 354"/>
                    <a:gd name="T86" fmla="*/ 582930 w 170"/>
                    <a:gd name="T87" fmla="*/ 452120 h 354"/>
                    <a:gd name="T88" fmla="*/ 586740 w 170"/>
                    <a:gd name="T89" fmla="*/ 555571 h 354"/>
                    <a:gd name="T90" fmla="*/ 628650 w 170"/>
                    <a:gd name="T91" fmla="*/ 643696 h 354"/>
                    <a:gd name="T92" fmla="*/ 613410 w 170"/>
                    <a:gd name="T93" fmla="*/ 720327 h 354"/>
                    <a:gd name="T94" fmla="*/ 609600 w 170"/>
                    <a:gd name="T95" fmla="*/ 819946 h 354"/>
                    <a:gd name="T96" fmla="*/ 613410 w 170"/>
                    <a:gd name="T97" fmla="*/ 888914 h 354"/>
                    <a:gd name="T98" fmla="*/ 579120 w 170"/>
                    <a:gd name="T99" fmla="*/ 946387 h 354"/>
                    <a:gd name="T100" fmla="*/ 544830 w 170"/>
                    <a:gd name="T101" fmla="*/ 1042175 h 354"/>
                    <a:gd name="T102" fmla="*/ 544830 w 170"/>
                    <a:gd name="T103" fmla="*/ 1122637 h 354"/>
                    <a:gd name="T104" fmla="*/ 541020 w 170"/>
                    <a:gd name="T105" fmla="*/ 1214594 h 354"/>
                    <a:gd name="T106" fmla="*/ 586740 w 170"/>
                    <a:gd name="T107" fmla="*/ 1291224 h 354"/>
                    <a:gd name="T108" fmla="*/ 647700 w 170"/>
                    <a:gd name="T109" fmla="*/ 1337202 h 3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0" h="354">
                      <a:moveTo>
                        <a:pt x="170" y="349"/>
                      </a:moveTo>
                      <a:lnTo>
                        <a:pt x="165" y="349"/>
                      </a:lnTo>
                      <a:lnTo>
                        <a:pt x="158" y="352"/>
                      </a:lnTo>
                      <a:lnTo>
                        <a:pt x="153" y="352"/>
                      </a:lnTo>
                      <a:lnTo>
                        <a:pt x="144" y="354"/>
                      </a:lnTo>
                      <a:lnTo>
                        <a:pt x="140" y="354"/>
                      </a:lnTo>
                      <a:lnTo>
                        <a:pt x="134" y="350"/>
                      </a:lnTo>
                      <a:lnTo>
                        <a:pt x="131" y="349"/>
                      </a:lnTo>
                      <a:lnTo>
                        <a:pt x="128" y="350"/>
                      </a:lnTo>
                      <a:lnTo>
                        <a:pt x="123" y="349"/>
                      </a:lnTo>
                      <a:lnTo>
                        <a:pt x="119" y="343"/>
                      </a:lnTo>
                      <a:lnTo>
                        <a:pt x="116" y="340"/>
                      </a:lnTo>
                      <a:lnTo>
                        <a:pt x="114" y="336"/>
                      </a:lnTo>
                      <a:lnTo>
                        <a:pt x="114" y="331"/>
                      </a:lnTo>
                      <a:lnTo>
                        <a:pt x="103" y="325"/>
                      </a:lnTo>
                      <a:lnTo>
                        <a:pt x="96" y="322"/>
                      </a:lnTo>
                      <a:lnTo>
                        <a:pt x="89" y="321"/>
                      </a:lnTo>
                      <a:lnTo>
                        <a:pt x="79" y="322"/>
                      </a:lnTo>
                      <a:lnTo>
                        <a:pt x="70" y="320"/>
                      </a:lnTo>
                      <a:lnTo>
                        <a:pt x="61" y="320"/>
                      </a:lnTo>
                      <a:lnTo>
                        <a:pt x="54" y="320"/>
                      </a:lnTo>
                      <a:lnTo>
                        <a:pt x="46" y="321"/>
                      </a:lnTo>
                      <a:lnTo>
                        <a:pt x="37" y="321"/>
                      </a:lnTo>
                      <a:lnTo>
                        <a:pt x="25" y="322"/>
                      </a:lnTo>
                      <a:lnTo>
                        <a:pt x="16" y="323"/>
                      </a:lnTo>
                      <a:lnTo>
                        <a:pt x="6" y="323"/>
                      </a:lnTo>
                      <a:lnTo>
                        <a:pt x="5" y="321"/>
                      </a:lnTo>
                      <a:lnTo>
                        <a:pt x="4" y="315"/>
                      </a:lnTo>
                      <a:lnTo>
                        <a:pt x="2" y="304"/>
                      </a:lnTo>
                      <a:lnTo>
                        <a:pt x="4" y="293"/>
                      </a:lnTo>
                      <a:lnTo>
                        <a:pt x="5" y="267"/>
                      </a:lnTo>
                      <a:lnTo>
                        <a:pt x="5" y="265"/>
                      </a:lnTo>
                      <a:lnTo>
                        <a:pt x="2" y="260"/>
                      </a:lnTo>
                      <a:lnTo>
                        <a:pt x="2" y="256"/>
                      </a:lnTo>
                      <a:lnTo>
                        <a:pt x="2" y="252"/>
                      </a:lnTo>
                      <a:lnTo>
                        <a:pt x="4" y="238"/>
                      </a:lnTo>
                      <a:lnTo>
                        <a:pt x="4" y="235"/>
                      </a:lnTo>
                      <a:lnTo>
                        <a:pt x="4" y="232"/>
                      </a:lnTo>
                      <a:lnTo>
                        <a:pt x="5" y="211"/>
                      </a:lnTo>
                      <a:lnTo>
                        <a:pt x="5" y="206"/>
                      </a:lnTo>
                      <a:lnTo>
                        <a:pt x="5" y="202"/>
                      </a:lnTo>
                      <a:lnTo>
                        <a:pt x="5" y="179"/>
                      </a:lnTo>
                      <a:lnTo>
                        <a:pt x="5" y="164"/>
                      </a:lnTo>
                      <a:lnTo>
                        <a:pt x="4" y="150"/>
                      </a:lnTo>
                      <a:lnTo>
                        <a:pt x="4" y="145"/>
                      </a:lnTo>
                      <a:lnTo>
                        <a:pt x="4" y="140"/>
                      </a:lnTo>
                      <a:lnTo>
                        <a:pt x="4" y="133"/>
                      </a:lnTo>
                      <a:lnTo>
                        <a:pt x="4" y="98"/>
                      </a:lnTo>
                      <a:lnTo>
                        <a:pt x="4" y="90"/>
                      </a:lnTo>
                      <a:lnTo>
                        <a:pt x="1" y="86"/>
                      </a:lnTo>
                      <a:lnTo>
                        <a:pt x="0" y="82"/>
                      </a:lnTo>
                      <a:lnTo>
                        <a:pt x="0" y="79"/>
                      </a:lnTo>
                      <a:lnTo>
                        <a:pt x="1" y="77"/>
                      </a:lnTo>
                      <a:lnTo>
                        <a:pt x="1" y="76"/>
                      </a:lnTo>
                      <a:lnTo>
                        <a:pt x="1" y="72"/>
                      </a:lnTo>
                      <a:lnTo>
                        <a:pt x="1" y="66"/>
                      </a:lnTo>
                      <a:lnTo>
                        <a:pt x="1" y="61"/>
                      </a:lnTo>
                      <a:lnTo>
                        <a:pt x="2" y="60"/>
                      </a:lnTo>
                      <a:lnTo>
                        <a:pt x="4" y="58"/>
                      </a:lnTo>
                      <a:lnTo>
                        <a:pt x="2" y="54"/>
                      </a:lnTo>
                      <a:lnTo>
                        <a:pt x="7" y="48"/>
                      </a:lnTo>
                      <a:lnTo>
                        <a:pt x="10" y="46"/>
                      </a:lnTo>
                      <a:lnTo>
                        <a:pt x="9" y="40"/>
                      </a:lnTo>
                      <a:lnTo>
                        <a:pt x="6" y="37"/>
                      </a:lnTo>
                      <a:lnTo>
                        <a:pt x="2" y="31"/>
                      </a:lnTo>
                      <a:lnTo>
                        <a:pt x="2" y="24"/>
                      </a:lnTo>
                      <a:lnTo>
                        <a:pt x="2" y="9"/>
                      </a:lnTo>
                      <a:lnTo>
                        <a:pt x="4" y="9"/>
                      </a:lnTo>
                      <a:lnTo>
                        <a:pt x="6" y="9"/>
                      </a:lnTo>
                      <a:lnTo>
                        <a:pt x="7" y="10"/>
                      </a:lnTo>
                      <a:lnTo>
                        <a:pt x="11" y="10"/>
                      </a:lnTo>
                      <a:lnTo>
                        <a:pt x="13" y="10"/>
                      </a:lnTo>
                      <a:lnTo>
                        <a:pt x="15" y="10"/>
                      </a:lnTo>
                      <a:lnTo>
                        <a:pt x="16" y="10"/>
                      </a:lnTo>
                      <a:lnTo>
                        <a:pt x="19" y="10"/>
                      </a:lnTo>
                      <a:lnTo>
                        <a:pt x="22" y="10"/>
                      </a:lnTo>
                      <a:lnTo>
                        <a:pt x="23" y="9"/>
                      </a:lnTo>
                      <a:lnTo>
                        <a:pt x="25" y="9"/>
                      </a:lnTo>
                      <a:lnTo>
                        <a:pt x="27" y="9"/>
                      </a:lnTo>
                      <a:lnTo>
                        <a:pt x="28" y="9"/>
                      </a:lnTo>
                      <a:lnTo>
                        <a:pt x="31" y="9"/>
                      </a:lnTo>
                      <a:lnTo>
                        <a:pt x="32" y="9"/>
                      </a:lnTo>
                      <a:lnTo>
                        <a:pt x="34" y="7"/>
                      </a:lnTo>
                      <a:lnTo>
                        <a:pt x="37" y="7"/>
                      </a:lnTo>
                      <a:lnTo>
                        <a:pt x="39" y="7"/>
                      </a:lnTo>
                      <a:lnTo>
                        <a:pt x="42" y="6"/>
                      </a:lnTo>
                      <a:lnTo>
                        <a:pt x="45" y="5"/>
                      </a:lnTo>
                      <a:lnTo>
                        <a:pt x="46" y="5"/>
                      </a:lnTo>
                      <a:lnTo>
                        <a:pt x="47" y="3"/>
                      </a:lnTo>
                      <a:lnTo>
                        <a:pt x="48" y="2"/>
                      </a:lnTo>
                      <a:lnTo>
                        <a:pt x="50" y="2"/>
                      </a:lnTo>
                      <a:lnTo>
                        <a:pt x="52" y="2"/>
                      </a:lnTo>
                      <a:lnTo>
                        <a:pt x="52" y="1"/>
                      </a:lnTo>
                      <a:lnTo>
                        <a:pt x="55" y="1"/>
                      </a:lnTo>
                      <a:lnTo>
                        <a:pt x="57" y="0"/>
                      </a:lnTo>
                      <a:lnTo>
                        <a:pt x="59" y="0"/>
                      </a:lnTo>
                      <a:lnTo>
                        <a:pt x="60" y="0"/>
                      </a:lnTo>
                      <a:lnTo>
                        <a:pt x="62" y="0"/>
                      </a:lnTo>
                      <a:lnTo>
                        <a:pt x="64" y="0"/>
                      </a:lnTo>
                      <a:lnTo>
                        <a:pt x="68" y="0"/>
                      </a:lnTo>
                      <a:lnTo>
                        <a:pt x="69" y="0"/>
                      </a:lnTo>
                      <a:lnTo>
                        <a:pt x="71" y="1"/>
                      </a:lnTo>
                      <a:lnTo>
                        <a:pt x="73" y="1"/>
                      </a:lnTo>
                      <a:lnTo>
                        <a:pt x="74" y="2"/>
                      </a:lnTo>
                      <a:lnTo>
                        <a:pt x="77" y="2"/>
                      </a:lnTo>
                      <a:lnTo>
                        <a:pt x="78" y="3"/>
                      </a:lnTo>
                      <a:lnTo>
                        <a:pt x="78" y="5"/>
                      </a:lnTo>
                      <a:lnTo>
                        <a:pt x="79" y="6"/>
                      </a:lnTo>
                      <a:lnTo>
                        <a:pt x="80" y="7"/>
                      </a:lnTo>
                      <a:lnTo>
                        <a:pt x="83" y="7"/>
                      </a:lnTo>
                      <a:lnTo>
                        <a:pt x="83" y="9"/>
                      </a:lnTo>
                      <a:lnTo>
                        <a:pt x="84" y="11"/>
                      </a:lnTo>
                      <a:lnTo>
                        <a:pt x="85" y="12"/>
                      </a:lnTo>
                      <a:lnTo>
                        <a:pt x="87" y="12"/>
                      </a:lnTo>
                      <a:lnTo>
                        <a:pt x="88" y="14"/>
                      </a:lnTo>
                      <a:lnTo>
                        <a:pt x="88" y="15"/>
                      </a:lnTo>
                      <a:lnTo>
                        <a:pt x="89" y="16"/>
                      </a:lnTo>
                      <a:lnTo>
                        <a:pt x="92" y="17"/>
                      </a:lnTo>
                      <a:lnTo>
                        <a:pt x="93" y="17"/>
                      </a:lnTo>
                      <a:lnTo>
                        <a:pt x="94" y="17"/>
                      </a:lnTo>
                      <a:lnTo>
                        <a:pt x="97" y="19"/>
                      </a:lnTo>
                      <a:lnTo>
                        <a:pt x="98" y="19"/>
                      </a:lnTo>
                      <a:lnTo>
                        <a:pt x="101" y="19"/>
                      </a:lnTo>
                      <a:lnTo>
                        <a:pt x="103" y="19"/>
                      </a:lnTo>
                      <a:lnTo>
                        <a:pt x="105" y="17"/>
                      </a:lnTo>
                      <a:lnTo>
                        <a:pt x="107" y="17"/>
                      </a:lnTo>
                      <a:lnTo>
                        <a:pt x="108" y="19"/>
                      </a:lnTo>
                      <a:lnTo>
                        <a:pt x="111" y="19"/>
                      </a:lnTo>
                      <a:lnTo>
                        <a:pt x="112" y="20"/>
                      </a:lnTo>
                      <a:lnTo>
                        <a:pt x="114" y="21"/>
                      </a:lnTo>
                      <a:lnTo>
                        <a:pt x="114" y="23"/>
                      </a:lnTo>
                      <a:lnTo>
                        <a:pt x="115" y="24"/>
                      </a:lnTo>
                      <a:lnTo>
                        <a:pt x="116" y="25"/>
                      </a:lnTo>
                      <a:lnTo>
                        <a:pt x="117" y="26"/>
                      </a:lnTo>
                      <a:lnTo>
                        <a:pt x="119" y="28"/>
                      </a:lnTo>
                      <a:lnTo>
                        <a:pt x="119" y="29"/>
                      </a:lnTo>
                      <a:lnTo>
                        <a:pt x="120" y="30"/>
                      </a:lnTo>
                      <a:lnTo>
                        <a:pt x="123" y="31"/>
                      </a:lnTo>
                      <a:lnTo>
                        <a:pt x="124" y="33"/>
                      </a:lnTo>
                      <a:lnTo>
                        <a:pt x="125" y="33"/>
                      </a:lnTo>
                      <a:lnTo>
                        <a:pt x="126" y="33"/>
                      </a:lnTo>
                      <a:lnTo>
                        <a:pt x="129" y="34"/>
                      </a:lnTo>
                      <a:lnTo>
                        <a:pt x="130" y="34"/>
                      </a:lnTo>
                      <a:lnTo>
                        <a:pt x="133" y="35"/>
                      </a:lnTo>
                      <a:lnTo>
                        <a:pt x="134" y="35"/>
                      </a:lnTo>
                      <a:lnTo>
                        <a:pt x="137" y="37"/>
                      </a:lnTo>
                      <a:lnTo>
                        <a:pt x="138" y="38"/>
                      </a:lnTo>
                      <a:lnTo>
                        <a:pt x="139" y="38"/>
                      </a:lnTo>
                      <a:lnTo>
                        <a:pt x="139" y="39"/>
                      </a:lnTo>
                      <a:lnTo>
                        <a:pt x="142" y="40"/>
                      </a:lnTo>
                      <a:lnTo>
                        <a:pt x="143" y="42"/>
                      </a:lnTo>
                      <a:lnTo>
                        <a:pt x="144" y="42"/>
                      </a:lnTo>
                      <a:lnTo>
                        <a:pt x="147" y="42"/>
                      </a:lnTo>
                      <a:lnTo>
                        <a:pt x="149" y="42"/>
                      </a:lnTo>
                      <a:lnTo>
                        <a:pt x="151" y="42"/>
                      </a:lnTo>
                      <a:lnTo>
                        <a:pt x="153" y="42"/>
                      </a:lnTo>
                      <a:lnTo>
                        <a:pt x="154" y="42"/>
                      </a:lnTo>
                      <a:lnTo>
                        <a:pt x="157" y="42"/>
                      </a:lnTo>
                      <a:lnTo>
                        <a:pt x="160" y="43"/>
                      </a:lnTo>
                      <a:lnTo>
                        <a:pt x="161" y="43"/>
                      </a:lnTo>
                      <a:lnTo>
                        <a:pt x="162" y="44"/>
                      </a:lnTo>
                      <a:lnTo>
                        <a:pt x="165" y="44"/>
                      </a:lnTo>
                      <a:lnTo>
                        <a:pt x="165" y="46"/>
                      </a:lnTo>
                      <a:lnTo>
                        <a:pt x="162" y="57"/>
                      </a:lnTo>
                      <a:lnTo>
                        <a:pt x="162" y="65"/>
                      </a:lnTo>
                      <a:lnTo>
                        <a:pt x="162" y="71"/>
                      </a:lnTo>
                      <a:lnTo>
                        <a:pt x="163" y="77"/>
                      </a:lnTo>
                      <a:lnTo>
                        <a:pt x="161" y="82"/>
                      </a:lnTo>
                      <a:lnTo>
                        <a:pt x="157" y="88"/>
                      </a:lnTo>
                      <a:lnTo>
                        <a:pt x="156" y="91"/>
                      </a:lnTo>
                      <a:lnTo>
                        <a:pt x="157" y="98"/>
                      </a:lnTo>
                      <a:lnTo>
                        <a:pt x="157" y="104"/>
                      </a:lnTo>
                      <a:lnTo>
                        <a:pt x="154" y="111"/>
                      </a:lnTo>
                      <a:lnTo>
                        <a:pt x="153" y="118"/>
                      </a:lnTo>
                      <a:lnTo>
                        <a:pt x="153" y="126"/>
                      </a:lnTo>
                      <a:lnTo>
                        <a:pt x="153" y="135"/>
                      </a:lnTo>
                      <a:lnTo>
                        <a:pt x="153" y="139"/>
                      </a:lnTo>
                      <a:lnTo>
                        <a:pt x="154" y="145"/>
                      </a:lnTo>
                      <a:lnTo>
                        <a:pt x="154" y="150"/>
                      </a:lnTo>
                      <a:lnTo>
                        <a:pt x="160" y="158"/>
                      </a:lnTo>
                      <a:lnTo>
                        <a:pt x="161" y="163"/>
                      </a:lnTo>
                      <a:lnTo>
                        <a:pt x="165" y="168"/>
                      </a:lnTo>
                      <a:lnTo>
                        <a:pt x="165" y="172"/>
                      </a:lnTo>
                      <a:lnTo>
                        <a:pt x="165" y="177"/>
                      </a:lnTo>
                      <a:lnTo>
                        <a:pt x="163" y="182"/>
                      </a:lnTo>
                      <a:lnTo>
                        <a:pt x="161" y="188"/>
                      </a:lnTo>
                      <a:lnTo>
                        <a:pt x="160" y="195"/>
                      </a:lnTo>
                      <a:lnTo>
                        <a:pt x="160" y="201"/>
                      </a:lnTo>
                      <a:lnTo>
                        <a:pt x="160" y="210"/>
                      </a:lnTo>
                      <a:lnTo>
                        <a:pt x="160" y="214"/>
                      </a:lnTo>
                      <a:lnTo>
                        <a:pt x="161" y="221"/>
                      </a:lnTo>
                      <a:lnTo>
                        <a:pt x="162" y="224"/>
                      </a:lnTo>
                      <a:lnTo>
                        <a:pt x="161" y="228"/>
                      </a:lnTo>
                      <a:lnTo>
                        <a:pt x="161" y="232"/>
                      </a:lnTo>
                      <a:lnTo>
                        <a:pt x="162" y="239"/>
                      </a:lnTo>
                      <a:lnTo>
                        <a:pt x="160" y="242"/>
                      </a:lnTo>
                      <a:lnTo>
                        <a:pt x="154" y="246"/>
                      </a:lnTo>
                      <a:lnTo>
                        <a:pt x="152" y="247"/>
                      </a:lnTo>
                      <a:lnTo>
                        <a:pt x="149" y="252"/>
                      </a:lnTo>
                      <a:lnTo>
                        <a:pt x="148" y="257"/>
                      </a:lnTo>
                      <a:lnTo>
                        <a:pt x="144" y="266"/>
                      </a:lnTo>
                      <a:lnTo>
                        <a:pt x="143" y="272"/>
                      </a:lnTo>
                      <a:lnTo>
                        <a:pt x="144" y="278"/>
                      </a:lnTo>
                      <a:lnTo>
                        <a:pt x="142" y="286"/>
                      </a:lnTo>
                      <a:lnTo>
                        <a:pt x="140" y="289"/>
                      </a:lnTo>
                      <a:lnTo>
                        <a:pt x="143" y="293"/>
                      </a:lnTo>
                      <a:lnTo>
                        <a:pt x="140" y="301"/>
                      </a:lnTo>
                      <a:lnTo>
                        <a:pt x="139" y="304"/>
                      </a:lnTo>
                      <a:lnTo>
                        <a:pt x="138" y="309"/>
                      </a:lnTo>
                      <a:lnTo>
                        <a:pt x="142" y="317"/>
                      </a:lnTo>
                      <a:lnTo>
                        <a:pt x="144" y="321"/>
                      </a:lnTo>
                      <a:lnTo>
                        <a:pt x="149" y="327"/>
                      </a:lnTo>
                      <a:lnTo>
                        <a:pt x="153" y="331"/>
                      </a:lnTo>
                      <a:lnTo>
                        <a:pt x="154" y="337"/>
                      </a:lnTo>
                      <a:lnTo>
                        <a:pt x="158" y="341"/>
                      </a:lnTo>
                      <a:lnTo>
                        <a:pt x="165" y="343"/>
                      </a:lnTo>
                      <a:lnTo>
                        <a:pt x="167" y="344"/>
                      </a:lnTo>
                      <a:lnTo>
                        <a:pt x="170" y="349"/>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7" name="ZS: DAGLA">
                  <a:extLst>
                    <a:ext uri="{FF2B5EF4-FFF2-40B4-BE49-F238E27FC236}">
                      <a16:creationId xmlns:a16="http://schemas.microsoft.com/office/drawing/2014/main" id="{63ACA6FF-C7D7-5C47-91E6-872F2F54E710}"/>
                    </a:ext>
                  </a:extLst>
                </p:cNvPr>
                <p:cNvSpPr>
                  <a:spLocks/>
                </p:cNvSpPr>
                <p:nvPr/>
              </p:nvSpPr>
              <p:spPr bwMode="auto">
                <a:xfrm>
                  <a:off x="1254431" y="3781473"/>
                  <a:ext cx="459007" cy="1027643"/>
                </a:xfrm>
                <a:custGeom>
                  <a:avLst/>
                  <a:gdLst>
                    <a:gd name="T0" fmla="*/ 259080 w 152"/>
                    <a:gd name="T1" fmla="*/ 1226820 h 352"/>
                    <a:gd name="T2" fmla="*/ 182880 w 152"/>
                    <a:gd name="T3" fmla="*/ 1207770 h 352"/>
                    <a:gd name="T4" fmla="*/ 121920 w 152"/>
                    <a:gd name="T5" fmla="*/ 1196340 h 352"/>
                    <a:gd name="T6" fmla="*/ 60960 w 152"/>
                    <a:gd name="T7" fmla="*/ 1150620 h 352"/>
                    <a:gd name="T8" fmla="*/ 15240 w 152"/>
                    <a:gd name="T9" fmla="*/ 1074420 h 352"/>
                    <a:gd name="T10" fmla="*/ 19050 w 152"/>
                    <a:gd name="T11" fmla="*/ 982980 h 352"/>
                    <a:gd name="T12" fmla="*/ 19050 w 152"/>
                    <a:gd name="T13" fmla="*/ 902970 h 352"/>
                    <a:gd name="T14" fmla="*/ 53340 w 152"/>
                    <a:gd name="T15" fmla="*/ 807720 h 352"/>
                    <a:gd name="T16" fmla="*/ 87630 w 152"/>
                    <a:gd name="T17" fmla="*/ 750570 h 352"/>
                    <a:gd name="T18" fmla="*/ 83820 w 152"/>
                    <a:gd name="T19" fmla="*/ 681990 h 352"/>
                    <a:gd name="T20" fmla="*/ 87630 w 152"/>
                    <a:gd name="T21" fmla="*/ 582930 h 352"/>
                    <a:gd name="T22" fmla="*/ 102870 w 152"/>
                    <a:gd name="T23" fmla="*/ 506730 h 352"/>
                    <a:gd name="T24" fmla="*/ 60960 w 152"/>
                    <a:gd name="T25" fmla="*/ 419100 h 352"/>
                    <a:gd name="T26" fmla="*/ 57150 w 152"/>
                    <a:gd name="T27" fmla="*/ 316230 h 352"/>
                    <a:gd name="T28" fmla="*/ 68580 w 152"/>
                    <a:gd name="T29" fmla="*/ 213360 h 352"/>
                    <a:gd name="T30" fmla="*/ 91440 w 152"/>
                    <a:gd name="T31" fmla="*/ 137160 h 352"/>
                    <a:gd name="T32" fmla="*/ 106680 w 152"/>
                    <a:gd name="T33" fmla="*/ 41910 h 352"/>
                    <a:gd name="T34" fmla="*/ 140970 w 152"/>
                    <a:gd name="T35" fmla="*/ 41910 h 352"/>
                    <a:gd name="T36" fmla="*/ 163830 w 152"/>
                    <a:gd name="T37" fmla="*/ 34290 h 352"/>
                    <a:gd name="T38" fmla="*/ 190500 w 152"/>
                    <a:gd name="T39" fmla="*/ 30480 h 352"/>
                    <a:gd name="T40" fmla="*/ 209550 w 152"/>
                    <a:gd name="T41" fmla="*/ 11430 h 352"/>
                    <a:gd name="T42" fmla="*/ 243840 w 152"/>
                    <a:gd name="T43" fmla="*/ 11430 h 352"/>
                    <a:gd name="T44" fmla="*/ 316230 w 152"/>
                    <a:gd name="T45" fmla="*/ 64770 h 352"/>
                    <a:gd name="T46" fmla="*/ 381000 w 152"/>
                    <a:gd name="T47" fmla="*/ 125730 h 352"/>
                    <a:gd name="T48" fmla="*/ 358140 w 152"/>
                    <a:gd name="T49" fmla="*/ 228600 h 352"/>
                    <a:gd name="T50" fmla="*/ 358140 w 152"/>
                    <a:gd name="T51" fmla="*/ 316230 h 352"/>
                    <a:gd name="T52" fmla="*/ 388620 w 152"/>
                    <a:gd name="T53" fmla="*/ 381000 h 352"/>
                    <a:gd name="T54" fmla="*/ 422910 w 152"/>
                    <a:gd name="T55" fmla="*/ 461010 h 352"/>
                    <a:gd name="T56" fmla="*/ 373380 w 152"/>
                    <a:gd name="T57" fmla="*/ 495300 h 352"/>
                    <a:gd name="T58" fmla="*/ 392430 w 152"/>
                    <a:gd name="T59" fmla="*/ 544830 h 352"/>
                    <a:gd name="T60" fmla="*/ 422910 w 152"/>
                    <a:gd name="T61" fmla="*/ 594360 h 352"/>
                    <a:gd name="T62" fmla="*/ 403860 w 152"/>
                    <a:gd name="T63" fmla="*/ 636270 h 352"/>
                    <a:gd name="T64" fmla="*/ 407670 w 152"/>
                    <a:gd name="T65" fmla="*/ 685800 h 352"/>
                    <a:gd name="T66" fmla="*/ 419100 w 152"/>
                    <a:gd name="T67" fmla="*/ 754380 h 352"/>
                    <a:gd name="T68" fmla="*/ 453390 w 152"/>
                    <a:gd name="T69" fmla="*/ 864870 h 352"/>
                    <a:gd name="T70" fmla="*/ 529590 w 152"/>
                    <a:gd name="T71" fmla="*/ 933450 h 352"/>
                    <a:gd name="T72" fmla="*/ 544830 w 152"/>
                    <a:gd name="T73" fmla="*/ 1005840 h 352"/>
                    <a:gd name="T74" fmla="*/ 575310 w 152"/>
                    <a:gd name="T75" fmla="*/ 1078230 h 352"/>
                    <a:gd name="T76" fmla="*/ 560070 w 152"/>
                    <a:gd name="T77" fmla="*/ 1097280 h 352"/>
                    <a:gd name="T78" fmla="*/ 548640 w 152"/>
                    <a:gd name="T79" fmla="*/ 1127760 h 352"/>
                    <a:gd name="T80" fmla="*/ 556260 w 152"/>
                    <a:gd name="T81" fmla="*/ 1158240 h 352"/>
                    <a:gd name="T82" fmla="*/ 563880 w 152"/>
                    <a:gd name="T83" fmla="*/ 1181100 h 352"/>
                    <a:gd name="T84" fmla="*/ 556260 w 152"/>
                    <a:gd name="T85" fmla="*/ 1207770 h 352"/>
                    <a:gd name="T86" fmla="*/ 529590 w 152"/>
                    <a:gd name="T87" fmla="*/ 1215390 h 352"/>
                    <a:gd name="T88" fmla="*/ 521970 w 152"/>
                    <a:gd name="T89" fmla="*/ 1238250 h 352"/>
                    <a:gd name="T90" fmla="*/ 506730 w 152"/>
                    <a:gd name="T91" fmla="*/ 1261110 h 352"/>
                    <a:gd name="T92" fmla="*/ 491490 w 152"/>
                    <a:gd name="T93" fmla="*/ 1280160 h 352"/>
                    <a:gd name="T94" fmla="*/ 476250 w 152"/>
                    <a:gd name="T95" fmla="*/ 1303020 h 352"/>
                    <a:gd name="T96" fmla="*/ 472440 w 152"/>
                    <a:gd name="T97" fmla="*/ 1333500 h 352"/>
                    <a:gd name="T98" fmla="*/ 407670 w 152"/>
                    <a:gd name="T99" fmla="*/ 1333500 h 352"/>
                    <a:gd name="T100" fmla="*/ 350520 w 152"/>
                    <a:gd name="T101" fmla="*/ 1283970 h 3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 h="352">
                      <a:moveTo>
                        <a:pt x="83" y="331"/>
                      </a:moveTo>
                      <a:lnTo>
                        <a:pt x="78" y="328"/>
                      </a:lnTo>
                      <a:lnTo>
                        <a:pt x="73" y="324"/>
                      </a:lnTo>
                      <a:lnTo>
                        <a:pt x="68" y="322"/>
                      </a:lnTo>
                      <a:lnTo>
                        <a:pt x="64" y="319"/>
                      </a:lnTo>
                      <a:lnTo>
                        <a:pt x="59" y="319"/>
                      </a:lnTo>
                      <a:lnTo>
                        <a:pt x="56" y="318"/>
                      </a:lnTo>
                      <a:lnTo>
                        <a:pt x="48" y="317"/>
                      </a:lnTo>
                      <a:lnTo>
                        <a:pt x="45" y="315"/>
                      </a:lnTo>
                      <a:lnTo>
                        <a:pt x="41" y="314"/>
                      </a:lnTo>
                      <a:lnTo>
                        <a:pt x="34" y="315"/>
                      </a:lnTo>
                      <a:lnTo>
                        <a:pt x="32" y="314"/>
                      </a:lnTo>
                      <a:lnTo>
                        <a:pt x="29" y="309"/>
                      </a:lnTo>
                      <a:lnTo>
                        <a:pt x="27" y="308"/>
                      </a:lnTo>
                      <a:lnTo>
                        <a:pt x="20" y="306"/>
                      </a:lnTo>
                      <a:lnTo>
                        <a:pt x="16" y="302"/>
                      </a:lnTo>
                      <a:lnTo>
                        <a:pt x="15" y="296"/>
                      </a:lnTo>
                      <a:lnTo>
                        <a:pt x="11" y="292"/>
                      </a:lnTo>
                      <a:lnTo>
                        <a:pt x="6" y="286"/>
                      </a:lnTo>
                      <a:lnTo>
                        <a:pt x="4" y="282"/>
                      </a:lnTo>
                      <a:lnTo>
                        <a:pt x="0" y="274"/>
                      </a:lnTo>
                      <a:lnTo>
                        <a:pt x="1" y="269"/>
                      </a:lnTo>
                      <a:lnTo>
                        <a:pt x="2" y="266"/>
                      </a:lnTo>
                      <a:lnTo>
                        <a:pt x="5" y="258"/>
                      </a:lnTo>
                      <a:lnTo>
                        <a:pt x="2" y="254"/>
                      </a:lnTo>
                      <a:lnTo>
                        <a:pt x="4" y="251"/>
                      </a:lnTo>
                      <a:lnTo>
                        <a:pt x="6" y="243"/>
                      </a:lnTo>
                      <a:lnTo>
                        <a:pt x="5" y="237"/>
                      </a:lnTo>
                      <a:lnTo>
                        <a:pt x="6" y="231"/>
                      </a:lnTo>
                      <a:lnTo>
                        <a:pt x="10" y="222"/>
                      </a:lnTo>
                      <a:lnTo>
                        <a:pt x="11" y="217"/>
                      </a:lnTo>
                      <a:lnTo>
                        <a:pt x="14" y="212"/>
                      </a:lnTo>
                      <a:lnTo>
                        <a:pt x="16" y="211"/>
                      </a:lnTo>
                      <a:lnTo>
                        <a:pt x="22" y="207"/>
                      </a:lnTo>
                      <a:lnTo>
                        <a:pt x="24" y="204"/>
                      </a:lnTo>
                      <a:lnTo>
                        <a:pt x="23" y="197"/>
                      </a:lnTo>
                      <a:lnTo>
                        <a:pt x="23" y="193"/>
                      </a:lnTo>
                      <a:lnTo>
                        <a:pt x="24" y="189"/>
                      </a:lnTo>
                      <a:lnTo>
                        <a:pt x="23" y="186"/>
                      </a:lnTo>
                      <a:lnTo>
                        <a:pt x="22" y="179"/>
                      </a:lnTo>
                      <a:lnTo>
                        <a:pt x="22" y="175"/>
                      </a:lnTo>
                      <a:lnTo>
                        <a:pt x="22" y="166"/>
                      </a:lnTo>
                      <a:lnTo>
                        <a:pt x="22" y="160"/>
                      </a:lnTo>
                      <a:lnTo>
                        <a:pt x="23" y="153"/>
                      </a:lnTo>
                      <a:lnTo>
                        <a:pt x="25" y="147"/>
                      </a:lnTo>
                      <a:lnTo>
                        <a:pt x="27" y="142"/>
                      </a:lnTo>
                      <a:lnTo>
                        <a:pt x="27" y="137"/>
                      </a:lnTo>
                      <a:lnTo>
                        <a:pt x="27" y="133"/>
                      </a:lnTo>
                      <a:lnTo>
                        <a:pt x="23" y="128"/>
                      </a:lnTo>
                      <a:lnTo>
                        <a:pt x="22" y="123"/>
                      </a:lnTo>
                      <a:lnTo>
                        <a:pt x="16" y="115"/>
                      </a:lnTo>
                      <a:lnTo>
                        <a:pt x="16" y="110"/>
                      </a:lnTo>
                      <a:lnTo>
                        <a:pt x="15" y="104"/>
                      </a:lnTo>
                      <a:lnTo>
                        <a:pt x="15" y="100"/>
                      </a:lnTo>
                      <a:lnTo>
                        <a:pt x="15" y="91"/>
                      </a:lnTo>
                      <a:lnTo>
                        <a:pt x="15" y="83"/>
                      </a:lnTo>
                      <a:lnTo>
                        <a:pt x="16" y="76"/>
                      </a:lnTo>
                      <a:lnTo>
                        <a:pt x="19" y="69"/>
                      </a:lnTo>
                      <a:lnTo>
                        <a:pt x="19" y="63"/>
                      </a:lnTo>
                      <a:lnTo>
                        <a:pt x="18" y="56"/>
                      </a:lnTo>
                      <a:lnTo>
                        <a:pt x="19" y="53"/>
                      </a:lnTo>
                      <a:lnTo>
                        <a:pt x="23" y="47"/>
                      </a:lnTo>
                      <a:lnTo>
                        <a:pt x="25" y="42"/>
                      </a:lnTo>
                      <a:lnTo>
                        <a:pt x="24" y="36"/>
                      </a:lnTo>
                      <a:lnTo>
                        <a:pt x="24" y="30"/>
                      </a:lnTo>
                      <a:lnTo>
                        <a:pt x="24" y="22"/>
                      </a:lnTo>
                      <a:lnTo>
                        <a:pt x="27" y="11"/>
                      </a:lnTo>
                      <a:lnTo>
                        <a:pt x="28" y="11"/>
                      </a:lnTo>
                      <a:lnTo>
                        <a:pt x="31" y="11"/>
                      </a:lnTo>
                      <a:lnTo>
                        <a:pt x="32" y="11"/>
                      </a:lnTo>
                      <a:lnTo>
                        <a:pt x="34" y="11"/>
                      </a:lnTo>
                      <a:lnTo>
                        <a:pt x="37" y="11"/>
                      </a:lnTo>
                      <a:lnTo>
                        <a:pt x="38" y="11"/>
                      </a:lnTo>
                      <a:lnTo>
                        <a:pt x="40" y="11"/>
                      </a:lnTo>
                      <a:lnTo>
                        <a:pt x="42" y="11"/>
                      </a:lnTo>
                      <a:lnTo>
                        <a:pt x="43" y="9"/>
                      </a:lnTo>
                      <a:lnTo>
                        <a:pt x="46" y="9"/>
                      </a:lnTo>
                      <a:lnTo>
                        <a:pt x="47" y="8"/>
                      </a:lnTo>
                      <a:lnTo>
                        <a:pt x="48" y="8"/>
                      </a:lnTo>
                      <a:lnTo>
                        <a:pt x="50" y="8"/>
                      </a:lnTo>
                      <a:lnTo>
                        <a:pt x="51" y="7"/>
                      </a:lnTo>
                      <a:lnTo>
                        <a:pt x="52" y="5"/>
                      </a:lnTo>
                      <a:lnTo>
                        <a:pt x="54" y="4"/>
                      </a:lnTo>
                      <a:lnTo>
                        <a:pt x="55" y="3"/>
                      </a:lnTo>
                      <a:lnTo>
                        <a:pt x="56" y="3"/>
                      </a:lnTo>
                      <a:lnTo>
                        <a:pt x="57" y="2"/>
                      </a:lnTo>
                      <a:lnTo>
                        <a:pt x="59" y="0"/>
                      </a:lnTo>
                      <a:lnTo>
                        <a:pt x="64" y="3"/>
                      </a:lnTo>
                      <a:lnTo>
                        <a:pt x="68" y="8"/>
                      </a:lnTo>
                      <a:lnTo>
                        <a:pt x="73" y="11"/>
                      </a:lnTo>
                      <a:lnTo>
                        <a:pt x="77" y="13"/>
                      </a:lnTo>
                      <a:lnTo>
                        <a:pt x="83" y="17"/>
                      </a:lnTo>
                      <a:lnTo>
                        <a:pt x="88" y="18"/>
                      </a:lnTo>
                      <a:lnTo>
                        <a:pt x="93" y="22"/>
                      </a:lnTo>
                      <a:lnTo>
                        <a:pt x="98" y="27"/>
                      </a:lnTo>
                      <a:lnTo>
                        <a:pt x="100" y="33"/>
                      </a:lnTo>
                      <a:lnTo>
                        <a:pt x="100" y="40"/>
                      </a:lnTo>
                      <a:lnTo>
                        <a:pt x="97" y="46"/>
                      </a:lnTo>
                      <a:lnTo>
                        <a:pt x="96" y="54"/>
                      </a:lnTo>
                      <a:lnTo>
                        <a:pt x="94" y="60"/>
                      </a:lnTo>
                      <a:lnTo>
                        <a:pt x="94" y="67"/>
                      </a:lnTo>
                      <a:lnTo>
                        <a:pt x="96" y="74"/>
                      </a:lnTo>
                      <a:lnTo>
                        <a:pt x="97" y="79"/>
                      </a:lnTo>
                      <a:lnTo>
                        <a:pt x="94" y="83"/>
                      </a:lnTo>
                      <a:lnTo>
                        <a:pt x="93" y="90"/>
                      </a:lnTo>
                      <a:lnTo>
                        <a:pt x="96" y="92"/>
                      </a:lnTo>
                      <a:lnTo>
                        <a:pt x="100" y="95"/>
                      </a:lnTo>
                      <a:lnTo>
                        <a:pt x="102" y="100"/>
                      </a:lnTo>
                      <a:lnTo>
                        <a:pt x="103" y="105"/>
                      </a:lnTo>
                      <a:lnTo>
                        <a:pt x="105" y="110"/>
                      </a:lnTo>
                      <a:lnTo>
                        <a:pt x="106" y="115"/>
                      </a:lnTo>
                      <a:lnTo>
                        <a:pt x="111" y="121"/>
                      </a:lnTo>
                      <a:lnTo>
                        <a:pt x="109" y="125"/>
                      </a:lnTo>
                      <a:lnTo>
                        <a:pt x="107" y="128"/>
                      </a:lnTo>
                      <a:lnTo>
                        <a:pt x="103" y="129"/>
                      </a:lnTo>
                      <a:lnTo>
                        <a:pt x="98" y="130"/>
                      </a:lnTo>
                      <a:lnTo>
                        <a:pt x="98" y="135"/>
                      </a:lnTo>
                      <a:lnTo>
                        <a:pt x="100" y="137"/>
                      </a:lnTo>
                      <a:lnTo>
                        <a:pt x="102" y="139"/>
                      </a:lnTo>
                      <a:lnTo>
                        <a:pt x="103" y="143"/>
                      </a:lnTo>
                      <a:lnTo>
                        <a:pt x="105" y="146"/>
                      </a:lnTo>
                      <a:lnTo>
                        <a:pt x="109" y="147"/>
                      </a:lnTo>
                      <a:lnTo>
                        <a:pt x="111" y="152"/>
                      </a:lnTo>
                      <a:lnTo>
                        <a:pt x="111" y="156"/>
                      </a:lnTo>
                      <a:lnTo>
                        <a:pt x="109" y="157"/>
                      </a:lnTo>
                      <a:lnTo>
                        <a:pt x="103" y="161"/>
                      </a:lnTo>
                      <a:lnTo>
                        <a:pt x="103" y="165"/>
                      </a:lnTo>
                      <a:lnTo>
                        <a:pt x="106" y="167"/>
                      </a:lnTo>
                      <a:lnTo>
                        <a:pt x="109" y="169"/>
                      </a:lnTo>
                      <a:lnTo>
                        <a:pt x="110" y="171"/>
                      </a:lnTo>
                      <a:lnTo>
                        <a:pt x="109" y="176"/>
                      </a:lnTo>
                      <a:lnTo>
                        <a:pt x="107" y="180"/>
                      </a:lnTo>
                      <a:lnTo>
                        <a:pt x="109" y="184"/>
                      </a:lnTo>
                      <a:lnTo>
                        <a:pt x="110" y="188"/>
                      </a:lnTo>
                      <a:lnTo>
                        <a:pt x="112" y="193"/>
                      </a:lnTo>
                      <a:lnTo>
                        <a:pt x="110" y="198"/>
                      </a:lnTo>
                      <a:lnTo>
                        <a:pt x="114" y="206"/>
                      </a:lnTo>
                      <a:lnTo>
                        <a:pt x="114" y="212"/>
                      </a:lnTo>
                      <a:lnTo>
                        <a:pt x="117" y="220"/>
                      </a:lnTo>
                      <a:lnTo>
                        <a:pt x="119" y="227"/>
                      </a:lnTo>
                      <a:lnTo>
                        <a:pt x="121" y="232"/>
                      </a:lnTo>
                      <a:lnTo>
                        <a:pt x="129" y="237"/>
                      </a:lnTo>
                      <a:lnTo>
                        <a:pt x="135" y="240"/>
                      </a:lnTo>
                      <a:lnTo>
                        <a:pt x="139" y="245"/>
                      </a:lnTo>
                      <a:lnTo>
                        <a:pt x="142" y="250"/>
                      </a:lnTo>
                      <a:lnTo>
                        <a:pt x="142" y="253"/>
                      </a:lnTo>
                      <a:lnTo>
                        <a:pt x="142" y="259"/>
                      </a:lnTo>
                      <a:lnTo>
                        <a:pt x="143" y="264"/>
                      </a:lnTo>
                      <a:lnTo>
                        <a:pt x="148" y="268"/>
                      </a:lnTo>
                      <a:lnTo>
                        <a:pt x="152" y="281"/>
                      </a:lnTo>
                      <a:lnTo>
                        <a:pt x="151" y="282"/>
                      </a:lnTo>
                      <a:lnTo>
                        <a:pt x="151" y="283"/>
                      </a:lnTo>
                      <a:lnTo>
                        <a:pt x="149" y="285"/>
                      </a:lnTo>
                      <a:lnTo>
                        <a:pt x="149" y="286"/>
                      </a:lnTo>
                      <a:lnTo>
                        <a:pt x="148" y="288"/>
                      </a:lnTo>
                      <a:lnTo>
                        <a:pt x="147" y="288"/>
                      </a:lnTo>
                      <a:lnTo>
                        <a:pt x="147" y="291"/>
                      </a:lnTo>
                      <a:lnTo>
                        <a:pt x="146" y="294"/>
                      </a:lnTo>
                      <a:lnTo>
                        <a:pt x="144" y="296"/>
                      </a:lnTo>
                      <a:lnTo>
                        <a:pt x="146" y="299"/>
                      </a:lnTo>
                      <a:lnTo>
                        <a:pt x="146" y="300"/>
                      </a:lnTo>
                      <a:lnTo>
                        <a:pt x="146" y="302"/>
                      </a:lnTo>
                      <a:lnTo>
                        <a:pt x="146" y="304"/>
                      </a:lnTo>
                      <a:lnTo>
                        <a:pt x="147" y="306"/>
                      </a:lnTo>
                      <a:lnTo>
                        <a:pt x="147" y="309"/>
                      </a:lnTo>
                      <a:lnTo>
                        <a:pt x="148" y="310"/>
                      </a:lnTo>
                      <a:lnTo>
                        <a:pt x="148" y="313"/>
                      </a:lnTo>
                      <a:lnTo>
                        <a:pt x="148" y="314"/>
                      </a:lnTo>
                      <a:lnTo>
                        <a:pt x="147" y="315"/>
                      </a:lnTo>
                      <a:lnTo>
                        <a:pt x="146" y="317"/>
                      </a:lnTo>
                      <a:lnTo>
                        <a:pt x="144" y="318"/>
                      </a:lnTo>
                      <a:lnTo>
                        <a:pt x="143" y="318"/>
                      </a:lnTo>
                      <a:lnTo>
                        <a:pt x="140" y="319"/>
                      </a:lnTo>
                      <a:lnTo>
                        <a:pt x="139" y="319"/>
                      </a:lnTo>
                      <a:lnTo>
                        <a:pt x="139" y="320"/>
                      </a:lnTo>
                      <a:lnTo>
                        <a:pt x="138" y="323"/>
                      </a:lnTo>
                      <a:lnTo>
                        <a:pt x="138" y="324"/>
                      </a:lnTo>
                      <a:lnTo>
                        <a:pt x="137" y="325"/>
                      </a:lnTo>
                      <a:lnTo>
                        <a:pt x="135" y="327"/>
                      </a:lnTo>
                      <a:lnTo>
                        <a:pt x="134" y="328"/>
                      </a:lnTo>
                      <a:lnTo>
                        <a:pt x="134" y="329"/>
                      </a:lnTo>
                      <a:lnTo>
                        <a:pt x="133" y="331"/>
                      </a:lnTo>
                      <a:lnTo>
                        <a:pt x="132" y="332"/>
                      </a:lnTo>
                      <a:lnTo>
                        <a:pt x="130" y="334"/>
                      </a:lnTo>
                      <a:lnTo>
                        <a:pt x="129" y="334"/>
                      </a:lnTo>
                      <a:lnTo>
                        <a:pt x="129" y="336"/>
                      </a:lnTo>
                      <a:lnTo>
                        <a:pt x="128" y="338"/>
                      </a:lnTo>
                      <a:lnTo>
                        <a:pt x="128" y="339"/>
                      </a:lnTo>
                      <a:lnTo>
                        <a:pt x="126" y="341"/>
                      </a:lnTo>
                      <a:lnTo>
                        <a:pt x="125" y="342"/>
                      </a:lnTo>
                      <a:lnTo>
                        <a:pt x="125" y="345"/>
                      </a:lnTo>
                      <a:lnTo>
                        <a:pt x="125" y="346"/>
                      </a:lnTo>
                      <a:lnTo>
                        <a:pt x="124" y="348"/>
                      </a:lnTo>
                      <a:lnTo>
                        <a:pt x="124" y="350"/>
                      </a:lnTo>
                      <a:lnTo>
                        <a:pt x="125" y="352"/>
                      </a:lnTo>
                      <a:lnTo>
                        <a:pt x="112" y="351"/>
                      </a:lnTo>
                      <a:lnTo>
                        <a:pt x="107" y="350"/>
                      </a:lnTo>
                      <a:lnTo>
                        <a:pt x="102" y="346"/>
                      </a:lnTo>
                      <a:lnTo>
                        <a:pt x="98" y="343"/>
                      </a:lnTo>
                      <a:lnTo>
                        <a:pt x="94" y="339"/>
                      </a:lnTo>
                      <a:lnTo>
                        <a:pt x="92" y="337"/>
                      </a:lnTo>
                      <a:lnTo>
                        <a:pt x="88" y="334"/>
                      </a:lnTo>
                      <a:lnTo>
                        <a:pt x="83" y="33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8" name="ZS: SAO">
                  <a:extLst>
                    <a:ext uri="{FF2B5EF4-FFF2-40B4-BE49-F238E27FC236}">
                      <a16:creationId xmlns:a16="http://schemas.microsoft.com/office/drawing/2014/main" id="{D576FDF2-10C3-FB4F-8344-19138AED6148}"/>
                    </a:ext>
                  </a:extLst>
                </p:cNvPr>
                <p:cNvSpPr>
                  <a:spLocks/>
                </p:cNvSpPr>
                <p:nvPr/>
              </p:nvSpPr>
              <p:spPr bwMode="auto">
                <a:xfrm>
                  <a:off x="1398414" y="3515165"/>
                  <a:ext cx="577574" cy="1085577"/>
                </a:xfrm>
                <a:custGeom>
                  <a:avLst/>
                  <a:gdLst>
                    <a:gd name="T0" fmla="*/ 667049 w 191"/>
                    <a:gd name="T1" fmla="*/ 435782 h 370"/>
                    <a:gd name="T2" fmla="*/ 655679 w 191"/>
                    <a:gd name="T3" fmla="*/ 515359 h 370"/>
                    <a:gd name="T4" fmla="*/ 640519 w 191"/>
                    <a:gd name="T5" fmla="*/ 564621 h 370"/>
                    <a:gd name="T6" fmla="*/ 667049 w 191"/>
                    <a:gd name="T7" fmla="*/ 647988 h 370"/>
                    <a:gd name="T8" fmla="*/ 689790 w 191"/>
                    <a:gd name="T9" fmla="*/ 678304 h 370"/>
                    <a:gd name="T10" fmla="*/ 712530 w 191"/>
                    <a:gd name="T11" fmla="*/ 708619 h 370"/>
                    <a:gd name="T12" fmla="*/ 701160 w 191"/>
                    <a:gd name="T13" fmla="*/ 776828 h 370"/>
                    <a:gd name="T14" fmla="*/ 674629 w 191"/>
                    <a:gd name="T15" fmla="*/ 856406 h 370"/>
                    <a:gd name="T16" fmla="*/ 655679 w 191"/>
                    <a:gd name="T17" fmla="*/ 970088 h 370"/>
                    <a:gd name="T18" fmla="*/ 640519 w 191"/>
                    <a:gd name="T19" fmla="*/ 1064823 h 370"/>
                    <a:gd name="T20" fmla="*/ 606408 w 191"/>
                    <a:gd name="T21" fmla="*/ 1110296 h 370"/>
                    <a:gd name="T22" fmla="*/ 659469 w 191"/>
                    <a:gd name="T23" fmla="*/ 1208820 h 370"/>
                    <a:gd name="T24" fmla="*/ 685999 w 191"/>
                    <a:gd name="T25" fmla="*/ 1318713 h 370"/>
                    <a:gd name="T26" fmla="*/ 636729 w 191"/>
                    <a:gd name="T27" fmla="*/ 1402080 h 370"/>
                    <a:gd name="T28" fmla="*/ 557138 w 191"/>
                    <a:gd name="T29" fmla="*/ 1402080 h 370"/>
                    <a:gd name="T30" fmla="*/ 477547 w 191"/>
                    <a:gd name="T31" fmla="*/ 1402080 h 370"/>
                    <a:gd name="T32" fmla="*/ 397955 w 191"/>
                    <a:gd name="T33" fmla="*/ 1398291 h 370"/>
                    <a:gd name="T34" fmla="*/ 356265 w 191"/>
                    <a:gd name="T35" fmla="*/ 1295977 h 370"/>
                    <a:gd name="T36" fmla="*/ 269094 w 191"/>
                    <a:gd name="T37" fmla="*/ 1197452 h 370"/>
                    <a:gd name="T38" fmla="*/ 234983 w 191"/>
                    <a:gd name="T39" fmla="*/ 1049665 h 370"/>
                    <a:gd name="T40" fmla="*/ 219823 w 191"/>
                    <a:gd name="T41" fmla="*/ 970088 h 370"/>
                    <a:gd name="T42" fmla="*/ 231193 w 191"/>
                    <a:gd name="T43" fmla="*/ 894300 h 370"/>
                    <a:gd name="T44" fmla="*/ 189503 w 191"/>
                    <a:gd name="T45" fmla="*/ 829880 h 370"/>
                    <a:gd name="T46" fmla="*/ 216033 w 191"/>
                    <a:gd name="T47" fmla="*/ 754092 h 370"/>
                    <a:gd name="T48" fmla="*/ 174342 w 191"/>
                    <a:gd name="T49" fmla="*/ 651778 h 370"/>
                    <a:gd name="T50" fmla="*/ 185713 w 191"/>
                    <a:gd name="T51" fmla="*/ 511570 h 370"/>
                    <a:gd name="T52" fmla="*/ 132652 w 191"/>
                    <a:gd name="T53" fmla="*/ 401677 h 370"/>
                    <a:gd name="T54" fmla="*/ 41691 w 191"/>
                    <a:gd name="T55" fmla="*/ 337257 h 370"/>
                    <a:gd name="T56" fmla="*/ 26530 w 191"/>
                    <a:gd name="T57" fmla="*/ 310731 h 370"/>
                    <a:gd name="T58" fmla="*/ 34110 w 191"/>
                    <a:gd name="T59" fmla="*/ 265258 h 370"/>
                    <a:gd name="T60" fmla="*/ 41691 w 191"/>
                    <a:gd name="T61" fmla="*/ 223575 h 370"/>
                    <a:gd name="T62" fmla="*/ 41691 w 191"/>
                    <a:gd name="T63" fmla="*/ 178102 h 370"/>
                    <a:gd name="T64" fmla="*/ 34110 w 191"/>
                    <a:gd name="T65" fmla="*/ 136419 h 370"/>
                    <a:gd name="T66" fmla="*/ 26530 w 191"/>
                    <a:gd name="T67" fmla="*/ 98525 h 370"/>
                    <a:gd name="T68" fmla="*/ 15160 w 191"/>
                    <a:gd name="T69" fmla="*/ 56841 h 370"/>
                    <a:gd name="T70" fmla="*/ 0 w 191"/>
                    <a:gd name="T71" fmla="*/ 18947 h 370"/>
                    <a:gd name="T72" fmla="*/ 45481 w 191"/>
                    <a:gd name="T73" fmla="*/ 0 h 370"/>
                    <a:gd name="T74" fmla="*/ 121282 w 191"/>
                    <a:gd name="T75" fmla="*/ 3789 h 370"/>
                    <a:gd name="T76" fmla="*/ 204663 w 191"/>
                    <a:gd name="T77" fmla="*/ 3789 h 370"/>
                    <a:gd name="T78" fmla="*/ 284254 w 191"/>
                    <a:gd name="T79" fmla="*/ 3789 h 370"/>
                    <a:gd name="T80" fmla="*/ 360055 w 191"/>
                    <a:gd name="T81" fmla="*/ 3789 h 370"/>
                    <a:gd name="T82" fmla="*/ 443436 w 191"/>
                    <a:gd name="T83" fmla="*/ 3789 h 370"/>
                    <a:gd name="T84" fmla="*/ 519237 w 191"/>
                    <a:gd name="T85" fmla="*/ 11368 h 370"/>
                    <a:gd name="T86" fmla="*/ 598828 w 191"/>
                    <a:gd name="T87" fmla="*/ 11368 h 370"/>
                    <a:gd name="T88" fmla="*/ 674629 w 191"/>
                    <a:gd name="T89" fmla="*/ 11368 h 370"/>
                    <a:gd name="T90" fmla="*/ 704950 w 191"/>
                    <a:gd name="T91" fmla="*/ 53052 h 370"/>
                    <a:gd name="T92" fmla="*/ 704950 w 191"/>
                    <a:gd name="T93" fmla="*/ 106103 h 370"/>
                    <a:gd name="T94" fmla="*/ 693580 w 191"/>
                    <a:gd name="T95" fmla="*/ 155366 h 370"/>
                    <a:gd name="T96" fmla="*/ 708740 w 191"/>
                    <a:gd name="T97" fmla="*/ 178102 h 370"/>
                    <a:gd name="T98" fmla="*/ 708740 w 191"/>
                    <a:gd name="T99" fmla="*/ 242522 h 370"/>
                    <a:gd name="T100" fmla="*/ 708740 w 191"/>
                    <a:gd name="T101" fmla="*/ 299363 h 370"/>
                    <a:gd name="T102" fmla="*/ 723900 w 191"/>
                    <a:gd name="T103" fmla="*/ 333468 h 370"/>
                    <a:gd name="T104" fmla="*/ 701160 w 191"/>
                    <a:gd name="T105" fmla="*/ 397888 h 3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 h="370">
                      <a:moveTo>
                        <a:pt x="185" y="108"/>
                      </a:moveTo>
                      <a:lnTo>
                        <a:pt x="183" y="110"/>
                      </a:lnTo>
                      <a:lnTo>
                        <a:pt x="182" y="112"/>
                      </a:lnTo>
                      <a:lnTo>
                        <a:pt x="179" y="114"/>
                      </a:lnTo>
                      <a:lnTo>
                        <a:pt x="178" y="114"/>
                      </a:lnTo>
                      <a:lnTo>
                        <a:pt x="176" y="115"/>
                      </a:lnTo>
                      <a:lnTo>
                        <a:pt x="173" y="117"/>
                      </a:lnTo>
                      <a:lnTo>
                        <a:pt x="174" y="122"/>
                      </a:lnTo>
                      <a:lnTo>
                        <a:pt x="174" y="126"/>
                      </a:lnTo>
                      <a:lnTo>
                        <a:pt x="176" y="129"/>
                      </a:lnTo>
                      <a:lnTo>
                        <a:pt x="173" y="135"/>
                      </a:lnTo>
                      <a:lnTo>
                        <a:pt x="173" y="136"/>
                      </a:lnTo>
                      <a:lnTo>
                        <a:pt x="169" y="139"/>
                      </a:lnTo>
                      <a:lnTo>
                        <a:pt x="169" y="143"/>
                      </a:lnTo>
                      <a:lnTo>
                        <a:pt x="169" y="144"/>
                      </a:lnTo>
                      <a:lnTo>
                        <a:pt x="169" y="145"/>
                      </a:lnTo>
                      <a:lnTo>
                        <a:pt x="169" y="149"/>
                      </a:lnTo>
                      <a:lnTo>
                        <a:pt x="169" y="153"/>
                      </a:lnTo>
                      <a:lnTo>
                        <a:pt x="170" y="156"/>
                      </a:lnTo>
                      <a:lnTo>
                        <a:pt x="172" y="158"/>
                      </a:lnTo>
                      <a:lnTo>
                        <a:pt x="173" y="161"/>
                      </a:lnTo>
                      <a:lnTo>
                        <a:pt x="174" y="166"/>
                      </a:lnTo>
                      <a:lnTo>
                        <a:pt x="176" y="171"/>
                      </a:lnTo>
                      <a:lnTo>
                        <a:pt x="177" y="173"/>
                      </a:lnTo>
                      <a:lnTo>
                        <a:pt x="179" y="175"/>
                      </a:lnTo>
                      <a:lnTo>
                        <a:pt x="179" y="176"/>
                      </a:lnTo>
                      <a:lnTo>
                        <a:pt x="182" y="179"/>
                      </a:lnTo>
                      <a:lnTo>
                        <a:pt x="183" y="180"/>
                      </a:lnTo>
                      <a:lnTo>
                        <a:pt x="183" y="181"/>
                      </a:lnTo>
                      <a:lnTo>
                        <a:pt x="183" y="182"/>
                      </a:lnTo>
                      <a:lnTo>
                        <a:pt x="187" y="185"/>
                      </a:lnTo>
                      <a:lnTo>
                        <a:pt x="188" y="187"/>
                      </a:lnTo>
                      <a:lnTo>
                        <a:pt x="188" y="189"/>
                      </a:lnTo>
                      <a:lnTo>
                        <a:pt x="187" y="190"/>
                      </a:lnTo>
                      <a:lnTo>
                        <a:pt x="188" y="194"/>
                      </a:lnTo>
                      <a:lnTo>
                        <a:pt x="187" y="203"/>
                      </a:lnTo>
                      <a:lnTo>
                        <a:pt x="185" y="205"/>
                      </a:lnTo>
                      <a:lnTo>
                        <a:pt x="183" y="208"/>
                      </a:lnTo>
                      <a:lnTo>
                        <a:pt x="182" y="210"/>
                      </a:lnTo>
                      <a:lnTo>
                        <a:pt x="181" y="214"/>
                      </a:lnTo>
                      <a:lnTo>
                        <a:pt x="182" y="218"/>
                      </a:lnTo>
                      <a:lnTo>
                        <a:pt x="181" y="222"/>
                      </a:lnTo>
                      <a:lnTo>
                        <a:pt x="178" y="226"/>
                      </a:lnTo>
                      <a:lnTo>
                        <a:pt x="178" y="230"/>
                      </a:lnTo>
                      <a:lnTo>
                        <a:pt x="181" y="233"/>
                      </a:lnTo>
                      <a:lnTo>
                        <a:pt x="179" y="235"/>
                      </a:lnTo>
                      <a:lnTo>
                        <a:pt x="178" y="236"/>
                      </a:lnTo>
                      <a:lnTo>
                        <a:pt x="178" y="240"/>
                      </a:lnTo>
                      <a:lnTo>
                        <a:pt x="173" y="256"/>
                      </a:lnTo>
                      <a:lnTo>
                        <a:pt x="173" y="258"/>
                      </a:lnTo>
                      <a:lnTo>
                        <a:pt x="173" y="263"/>
                      </a:lnTo>
                      <a:lnTo>
                        <a:pt x="173" y="267"/>
                      </a:lnTo>
                      <a:lnTo>
                        <a:pt x="170" y="272"/>
                      </a:lnTo>
                      <a:lnTo>
                        <a:pt x="169" y="275"/>
                      </a:lnTo>
                      <a:lnTo>
                        <a:pt x="169" y="281"/>
                      </a:lnTo>
                      <a:lnTo>
                        <a:pt x="168" y="281"/>
                      </a:lnTo>
                      <a:lnTo>
                        <a:pt x="167" y="286"/>
                      </a:lnTo>
                      <a:lnTo>
                        <a:pt x="163" y="291"/>
                      </a:lnTo>
                      <a:lnTo>
                        <a:pt x="163" y="292"/>
                      </a:lnTo>
                      <a:lnTo>
                        <a:pt x="162" y="292"/>
                      </a:lnTo>
                      <a:lnTo>
                        <a:pt x="160" y="293"/>
                      </a:lnTo>
                      <a:lnTo>
                        <a:pt x="169" y="305"/>
                      </a:lnTo>
                      <a:lnTo>
                        <a:pt x="172" y="311"/>
                      </a:lnTo>
                      <a:lnTo>
                        <a:pt x="173" y="311"/>
                      </a:lnTo>
                      <a:lnTo>
                        <a:pt x="173" y="316"/>
                      </a:lnTo>
                      <a:lnTo>
                        <a:pt x="174" y="319"/>
                      </a:lnTo>
                      <a:lnTo>
                        <a:pt x="178" y="319"/>
                      </a:lnTo>
                      <a:lnTo>
                        <a:pt x="178" y="320"/>
                      </a:lnTo>
                      <a:lnTo>
                        <a:pt x="181" y="325"/>
                      </a:lnTo>
                      <a:lnTo>
                        <a:pt x="182" y="332"/>
                      </a:lnTo>
                      <a:lnTo>
                        <a:pt x="179" y="342"/>
                      </a:lnTo>
                      <a:lnTo>
                        <a:pt x="181" y="348"/>
                      </a:lnTo>
                      <a:lnTo>
                        <a:pt x="181" y="356"/>
                      </a:lnTo>
                      <a:lnTo>
                        <a:pt x="179" y="370"/>
                      </a:lnTo>
                      <a:lnTo>
                        <a:pt x="178" y="370"/>
                      </a:lnTo>
                      <a:lnTo>
                        <a:pt x="174" y="370"/>
                      </a:lnTo>
                      <a:lnTo>
                        <a:pt x="170" y="370"/>
                      </a:lnTo>
                      <a:lnTo>
                        <a:pt x="168" y="370"/>
                      </a:lnTo>
                      <a:lnTo>
                        <a:pt x="163" y="370"/>
                      </a:lnTo>
                      <a:lnTo>
                        <a:pt x="160" y="370"/>
                      </a:lnTo>
                      <a:lnTo>
                        <a:pt x="158" y="370"/>
                      </a:lnTo>
                      <a:lnTo>
                        <a:pt x="153" y="370"/>
                      </a:lnTo>
                      <a:lnTo>
                        <a:pt x="150" y="370"/>
                      </a:lnTo>
                      <a:lnTo>
                        <a:pt x="147" y="370"/>
                      </a:lnTo>
                      <a:lnTo>
                        <a:pt x="142" y="370"/>
                      </a:lnTo>
                      <a:lnTo>
                        <a:pt x="140" y="370"/>
                      </a:lnTo>
                      <a:lnTo>
                        <a:pt x="137" y="370"/>
                      </a:lnTo>
                      <a:lnTo>
                        <a:pt x="132" y="370"/>
                      </a:lnTo>
                      <a:lnTo>
                        <a:pt x="130" y="370"/>
                      </a:lnTo>
                      <a:lnTo>
                        <a:pt x="126" y="370"/>
                      </a:lnTo>
                      <a:lnTo>
                        <a:pt x="122" y="370"/>
                      </a:lnTo>
                      <a:lnTo>
                        <a:pt x="119" y="370"/>
                      </a:lnTo>
                      <a:lnTo>
                        <a:pt x="116" y="370"/>
                      </a:lnTo>
                      <a:lnTo>
                        <a:pt x="112" y="370"/>
                      </a:lnTo>
                      <a:lnTo>
                        <a:pt x="108" y="370"/>
                      </a:lnTo>
                      <a:lnTo>
                        <a:pt x="105" y="369"/>
                      </a:lnTo>
                      <a:lnTo>
                        <a:pt x="104" y="369"/>
                      </a:lnTo>
                      <a:lnTo>
                        <a:pt x="104" y="370"/>
                      </a:lnTo>
                      <a:lnTo>
                        <a:pt x="100" y="357"/>
                      </a:lnTo>
                      <a:lnTo>
                        <a:pt x="95" y="353"/>
                      </a:lnTo>
                      <a:lnTo>
                        <a:pt x="94" y="348"/>
                      </a:lnTo>
                      <a:lnTo>
                        <a:pt x="94" y="342"/>
                      </a:lnTo>
                      <a:lnTo>
                        <a:pt x="94" y="339"/>
                      </a:lnTo>
                      <a:lnTo>
                        <a:pt x="91" y="334"/>
                      </a:lnTo>
                      <a:lnTo>
                        <a:pt x="87" y="329"/>
                      </a:lnTo>
                      <a:lnTo>
                        <a:pt x="81" y="326"/>
                      </a:lnTo>
                      <a:lnTo>
                        <a:pt x="73" y="321"/>
                      </a:lnTo>
                      <a:lnTo>
                        <a:pt x="71" y="316"/>
                      </a:lnTo>
                      <a:lnTo>
                        <a:pt x="69" y="309"/>
                      </a:lnTo>
                      <a:lnTo>
                        <a:pt x="66" y="301"/>
                      </a:lnTo>
                      <a:lnTo>
                        <a:pt x="66" y="295"/>
                      </a:lnTo>
                      <a:lnTo>
                        <a:pt x="62" y="287"/>
                      </a:lnTo>
                      <a:lnTo>
                        <a:pt x="64" y="282"/>
                      </a:lnTo>
                      <a:lnTo>
                        <a:pt x="62" y="277"/>
                      </a:lnTo>
                      <a:lnTo>
                        <a:pt x="61" y="273"/>
                      </a:lnTo>
                      <a:lnTo>
                        <a:pt x="59" y="269"/>
                      </a:lnTo>
                      <a:lnTo>
                        <a:pt x="61" y="265"/>
                      </a:lnTo>
                      <a:lnTo>
                        <a:pt x="62" y="260"/>
                      </a:lnTo>
                      <a:lnTo>
                        <a:pt x="61" y="258"/>
                      </a:lnTo>
                      <a:lnTo>
                        <a:pt x="58" y="256"/>
                      </a:lnTo>
                      <a:lnTo>
                        <a:pt x="55" y="254"/>
                      </a:lnTo>
                      <a:lnTo>
                        <a:pt x="55" y="250"/>
                      </a:lnTo>
                      <a:lnTo>
                        <a:pt x="61" y="246"/>
                      </a:lnTo>
                      <a:lnTo>
                        <a:pt x="63" y="245"/>
                      </a:lnTo>
                      <a:lnTo>
                        <a:pt x="63" y="241"/>
                      </a:lnTo>
                      <a:lnTo>
                        <a:pt x="61" y="236"/>
                      </a:lnTo>
                      <a:lnTo>
                        <a:pt x="57" y="235"/>
                      </a:lnTo>
                      <a:lnTo>
                        <a:pt x="55" y="232"/>
                      </a:lnTo>
                      <a:lnTo>
                        <a:pt x="54" y="228"/>
                      </a:lnTo>
                      <a:lnTo>
                        <a:pt x="52" y="226"/>
                      </a:lnTo>
                      <a:lnTo>
                        <a:pt x="50" y="224"/>
                      </a:lnTo>
                      <a:lnTo>
                        <a:pt x="50" y="219"/>
                      </a:lnTo>
                      <a:lnTo>
                        <a:pt x="55" y="218"/>
                      </a:lnTo>
                      <a:lnTo>
                        <a:pt x="59" y="217"/>
                      </a:lnTo>
                      <a:lnTo>
                        <a:pt x="61" y="214"/>
                      </a:lnTo>
                      <a:lnTo>
                        <a:pt x="63" y="210"/>
                      </a:lnTo>
                      <a:lnTo>
                        <a:pt x="58" y="204"/>
                      </a:lnTo>
                      <a:lnTo>
                        <a:pt x="57" y="199"/>
                      </a:lnTo>
                      <a:lnTo>
                        <a:pt x="55" y="194"/>
                      </a:lnTo>
                      <a:lnTo>
                        <a:pt x="54" y="189"/>
                      </a:lnTo>
                      <a:lnTo>
                        <a:pt x="52" y="184"/>
                      </a:lnTo>
                      <a:lnTo>
                        <a:pt x="48" y="181"/>
                      </a:lnTo>
                      <a:lnTo>
                        <a:pt x="45" y="179"/>
                      </a:lnTo>
                      <a:lnTo>
                        <a:pt x="46" y="172"/>
                      </a:lnTo>
                      <a:lnTo>
                        <a:pt x="49" y="168"/>
                      </a:lnTo>
                      <a:lnTo>
                        <a:pt x="48" y="163"/>
                      </a:lnTo>
                      <a:lnTo>
                        <a:pt x="46" y="156"/>
                      </a:lnTo>
                      <a:lnTo>
                        <a:pt x="46" y="149"/>
                      </a:lnTo>
                      <a:lnTo>
                        <a:pt x="48" y="143"/>
                      </a:lnTo>
                      <a:lnTo>
                        <a:pt x="49" y="135"/>
                      </a:lnTo>
                      <a:lnTo>
                        <a:pt x="52" y="129"/>
                      </a:lnTo>
                      <a:lnTo>
                        <a:pt x="52" y="122"/>
                      </a:lnTo>
                      <a:lnTo>
                        <a:pt x="50" y="116"/>
                      </a:lnTo>
                      <a:lnTo>
                        <a:pt x="45" y="111"/>
                      </a:lnTo>
                      <a:lnTo>
                        <a:pt x="40" y="107"/>
                      </a:lnTo>
                      <a:lnTo>
                        <a:pt x="35" y="106"/>
                      </a:lnTo>
                      <a:lnTo>
                        <a:pt x="29" y="102"/>
                      </a:lnTo>
                      <a:lnTo>
                        <a:pt x="25" y="100"/>
                      </a:lnTo>
                      <a:lnTo>
                        <a:pt x="20" y="97"/>
                      </a:lnTo>
                      <a:lnTo>
                        <a:pt x="16" y="92"/>
                      </a:lnTo>
                      <a:lnTo>
                        <a:pt x="11" y="89"/>
                      </a:lnTo>
                      <a:lnTo>
                        <a:pt x="11" y="87"/>
                      </a:lnTo>
                      <a:lnTo>
                        <a:pt x="9" y="87"/>
                      </a:lnTo>
                      <a:lnTo>
                        <a:pt x="9" y="85"/>
                      </a:lnTo>
                      <a:lnTo>
                        <a:pt x="8" y="84"/>
                      </a:lnTo>
                      <a:lnTo>
                        <a:pt x="7" y="83"/>
                      </a:lnTo>
                      <a:lnTo>
                        <a:pt x="7" y="82"/>
                      </a:lnTo>
                      <a:lnTo>
                        <a:pt x="7" y="79"/>
                      </a:lnTo>
                      <a:lnTo>
                        <a:pt x="7" y="77"/>
                      </a:lnTo>
                      <a:lnTo>
                        <a:pt x="8" y="74"/>
                      </a:lnTo>
                      <a:lnTo>
                        <a:pt x="9" y="71"/>
                      </a:lnTo>
                      <a:lnTo>
                        <a:pt x="9" y="70"/>
                      </a:lnTo>
                      <a:lnTo>
                        <a:pt x="9" y="69"/>
                      </a:lnTo>
                      <a:lnTo>
                        <a:pt x="9" y="66"/>
                      </a:lnTo>
                      <a:lnTo>
                        <a:pt x="11" y="65"/>
                      </a:lnTo>
                      <a:lnTo>
                        <a:pt x="11" y="63"/>
                      </a:lnTo>
                      <a:lnTo>
                        <a:pt x="11" y="61"/>
                      </a:lnTo>
                      <a:lnTo>
                        <a:pt x="11" y="59"/>
                      </a:lnTo>
                      <a:lnTo>
                        <a:pt x="11" y="56"/>
                      </a:lnTo>
                      <a:lnTo>
                        <a:pt x="9" y="55"/>
                      </a:lnTo>
                      <a:lnTo>
                        <a:pt x="9" y="52"/>
                      </a:lnTo>
                      <a:lnTo>
                        <a:pt x="11" y="51"/>
                      </a:lnTo>
                      <a:lnTo>
                        <a:pt x="11" y="50"/>
                      </a:lnTo>
                      <a:lnTo>
                        <a:pt x="11" y="47"/>
                      </a:lnTo>
                      <a:lnTo>
                        <a:pt x="11" y="45"/>
                      </a:lnTo>
                      <a:lnTo>
                        <a:pt x="11" y="42"/>
                      </a:lnTo>
                      <a:lnTo>
                        <a:pt x="11" y="41"/>
                      </a:lnTo>
                      <a:lnTo>
                        <a:pt x="9" y="40"/>
                      </a:lnTo>
                      <a:lnTo>
                        <a:pt x="9" y="37"/>
                      </a:lnTo>
                      <a:lnTo>
                        <a:pt x="9" y="36"/>
                      </a:lnTo>
                      <a:lnTo>
                        <a:pt x="8" y="36"/>
                      </a:lnTo>
                      <a:lnTo>
                        <a:pt x="7" y="33"/>
                      </a:lnTo>
                      <a:lnTo>
                        <a:pt x="7" y="31"/>
                      </a:lnTo>
                      <a:lnTo>
                        <a:pt x="7" y="29"/>
                      </a:lnTo>
                      <a:lnTo>
                        <a:pt x="7" y="27"/>
                      </a:lnTo>
                      <a:lnTo>
                        <a:pt x="7" y="26"/>
                      </a:lnTo>
                      <a:lnTo>
                        <a:pt x="7" y="23"/>
                      </a:lnTo>
                      <a:lnTo>
                        <a:pt x="7" y="20"/>
                      </a:lnTo>
                      <a:lnTo>
                        <a:pt x="7" y="19"/>
                      </a:lnTo>
                      <a:lnTo>
                        <a:pt x="6" y="17"/>
                      </a:lnTo>
                      <a:lnTo>
                        <a:pt x="4" y="15"/>
                      </a:lnTo>
                      <a:lnTo>
                        <a:pt x="3" y="14"/>
                      </a:lnTo>
                      <a:lnTo>
                        <a:pt x="2" y="12"/>
                      </a:lnTo>
                      <a:lnTo>
                        <a:pt x="0" y="10"/>
                      </a:lnTo>
                      <a:lnTo>
                        <a:pt x="0" y="9"/>
                      </a:lnTo>
                      <a:lnTo>
                        <a:pt x="0" y="6"/>
                      </a:lnTo>
                      <a:lnTo>
                        <a:pt x="0" y="5"/>
                      </a:lnTo>
                      <a:lnTo>
                        <a:pt x="2" y="3"/>
                      </a:lnTo>
                      <a:lnTo>
                        <a:pt x="2" y="1"/>
                      </a:lnTo>
                      <a:lnTo>
                        <a:pt x="3" y="0"/>
                      </a:lnTo>
                      <a:lnTo>
                        <a:pt x="4" y="0"/>
                      </a:lnTo>
                      <a:lnTo>
                        <a:pt x="8" y="0"/>
                      </a:lnTo>
                      <a:lnTo>
                        <a:pt x="12" y="0"/>
                      </a:lnTo>
                      <a:lnTo>
                        <a:pt x="15" y="0"/>
                      </a:lnTo>
                      <a:lnTo>
                        <a:pt x="20" y="1"/>
                      </a:lnTo>
                      <a:lnTo>
                        <a:pt x="22" y="1"/>
                      </a:lnTo>
                      <a:lnTo>
                        <a:pt x="26" y="0"/>
                      </a:lnTo>
                      <a:lnTo>
                        <a:pt x="30" y="1"/>
                      </a:lnTo>
                      <a:lnTo>
                        <a:pt x="32" y="1"/>
                      </a:lnTo>
                      <a:lnTo>
                        <a:pt x="36" y="1"/>
                      </a:lnTo>
                      <a:lnTo>
                        <a:pt x="40" y="1"/>
                      </a:lnTo>
                      <a:lnTo>
                        <a:pt x="43" y="1"/>
                      </a:lnTo>
                      <a:lnTo>
                        <a:pt x="46" y="1"/>
                      </a:lnTo>
                      <a:lnTo>
                        <a:pt x="50" y="1"/>
                      </a:lnTo>
                      <a:lnTo>
                        <a:pt x="54" y="1"/>
                      </a:lnTo>
                      <a:lnTo>
                        <a:pt x="57" y="1"/>
                      </a:lnTo>
                      <a:lnTo>
                        <a:pt x="61" y="1"/>
                      </a:lnTo>
                      <a:lnTo>
                        <a:pt x="64" y="1"/>
                      </a:lnTo>
                      <a:lnTo>
                        <a:pt x="67" y="1"/>
                      </a:lnTo>
                      <a:lnTo>
                        <a:pt x="71" y="1"/>
                      </a:lnTo>
                      <a:lnTo>
                        <a:pt x="75" y="1"/>
                      </a:lnTo>
                      <a:lnTo>
                        <a:pt x="77" y="1"/>
                      </a:lnTo>
                      <a:lnTo>
                        <a:pt x="81" y="1"/>
                      </a:lnTo>
                      <a:lnTo>
                        <a:pt x="85" y="1"/>
                      </a:lnTo>
                      <a:lnTo>
                        <a:pt x="89" y="1"/>
                      </a:lnTo>
                      <a:lnTo>
                        <a:pt x="91" y="1"/>
                      </a:lnTo>
                      <a:lnTo>
                        <a:pt x="95" y="1"/>
                      </a:lnTo>
                      <a:lnTo>
                        <a:pt x="99" y="1"/>
                      </a:lnTo>
                      <a:lnTo>
                        <a:pt x="101" y="1"/>
                      </a:lnTo>
                      <a:lnTo>
                        <a:pt x="107" y="1"/>
                      </a:lnTo>
                      <a:lnTo>
                        <a:pt x="109" y="1"/>
                      </a:lnTo>
                      <a:lnTo>
                        <a:pt x="112" y="1"/>
                      </a:lnTo>
                      <a:lnTo>
                        <a:pt x="117" y="1"/>
                      </a:lnTo>
                      <a:lnTo>
                        <a:pt x="119" y="1"/>
                      </a:lnTo>
                      <a:lnTo>
                        <a:pt x="123" y="1"/>
                      </a:lnTo>
                      <a:lnTo>
                        <a:pt x="127" y="3"/>
                      </a:lnTo>
                      <a:lnTo>
                        <a:pt x="130" y="1"/>
                      </a:lnTo>
                      <a:lnTo>
                        <a:pt x="133" y="1"/>
                      </a:lnTo>
                      <a:lnTo>
                        <a:pt x="137" y="3"/>
                      </a:lnTo>
                      <a:lnTo>
                        <a:pt x="140" y="3"/>
                      </a:lnTo>
                      <a:lnTo>
                        <a:pt x="144" y="3"/>
                      </a:lnTo>
                      <a:lnTo>
                        <a:pt x="147" y="3"/>
                      </a:lnTo>
                      <a:lnTo>
                        <a:pt x="151" y="3"/>
                      </a:lnTo>
                      <a:lnTo>
                        <a:pt x="154" y="3"/>
                      </a:lnTo>
                      <a:lnTo>
                        <a:pt x="158" y="3"/>
                      </a:lnTo>
                      <a:lnTo>
                        <a:pt x="162" y="3"/>
                      </a:lnTo>
                      <a:lnTo>
                        <a:pt x="164" y="3"/>
                      </a:lnTo>
                      <a:lnTo>
                        <a:pt x="168" y="3"/>
                      </a:lnTo>
                      <a:lnTo>
                        <a:pt x="172" y="3"/>
                      </a:lnTo>
                      <a:lnTo>
                        <a:pt x="174" y="3"/>
                      </a:lnTo>
                      <a:lnTo>
                        <a:pt x="178" y="3"/>
                      </a:lnTo>
                      <a:lnTo>
                        <a:pt x="181" y="3"/>
                      </a:lnTo>
                      <a:lnTo>
                        <a:pt x="182" y="6"/>
                      </a:lnTo>
                      <a:lnTo>
                        <a:pt x="183" y="10"/>
                      </a:lnTo>
                      <a:lnTo>
                        <a:pt x="185" y="12"/>
                      </a:lnTo>
                      <a:lnTo>
                        <a:pt x="186" y="14"/>
                      </a:lnTo>
                      <a:lnTo>
                        <a:pt x="186" y="20"/>
                      </a:lnTo>
                      <a:lnTo>
                        <a:pt x="186" y="23"/>
                      </a:lnTo>
                      <a:lnTo>
                        <a:pt x="187" y="24"/>
                      </a:lnTo>
                      <a:lnTo>
                        <a:pt x="187" y="26"/>
                      </a:lnTo>
                      <a:lnTo>
                        <a:pt x="186" y="28"/>
                      </a:lnTo>
                      <a:lnTo>
                        <a:pt x="185" y="31"/>
                      </a:lnTo>
                      <a:lnTo>
                        <a:pt x="185" y="33"/>
                      </a:lnTo>
                      <a:lnTo>
                        <a:pt x="186" y="37"/>
                      </a:lnTo>
                      <a:lnTo>
                        <a:pt x="183" y="38"/>
                      </a:lnTo>
                      <a:lnTo>
                        <a:pt x="183" y="41"/>
                      </a:lnTo>
                      <a:lnTo>
                        <a:pt x="183" y="42"/>
                      </a:lnTo>
                      <a:lnTo>
                        <a:pt x="185" y="42"/>
                      </a:lnTo>
                      <a:lnTo>
                        <a:pt x="186" y="43"/>
                      </a:lnTo>
                      <a:lnTo>
                        <a:pt x="187" y="46"/>
                      </a:lnTo>
                      <a:lnTo>
                        <a:pt x="187" y="47"/>
                      </a:lnTo>
                      <a:lnTo>
                        <a:pt x="187" y="51"/>
                      </a:lnTo>
                      <a:lnTo>
                        <a:pt x="187" y="52"/>
                      </a:lnTo>
                      <a:lnTo>
                        <a:pt x="187" y="55"/>
                      </a:lnTo>
                      <a:lnTo>
                        <a:pt x="187" y="56"/>
                      </a:lnTo>
                      <a:lnTo>
                        <a:pt x="187" y="63"/>
                      </a:lnTo>
                      <a:lnTo>
                        <a:pt x="187" y="64"/>
                      </a:lnTo>
                      <a:lnTo>
                        <a:pt x="187" y="66"/>
                      </a:lnTo>
                      <a:lnTo>
                        <a:pt x="188" y="68"/>
                      </a:lnTo>
                      <a:lnTo>
                        <a:pt x="190" y="71"/>
                      </a:lnTo>
                      <a:lnTo>
                        <a:pt x="188" y="77"/>
                      </a:lnTo>
                      <a:lnTo>
                        <a:pt x="187" y="79"/>
                      </a:lnTo>
                      <a:lnTo>
                        <a:pt x="187" y="82"/>
                      </a:lnTo>
                      <a:lnTo>
                        <a:pt x="188" y="82"/>
                      </a:lnTo>
                      <a:lnTo>
                        <a:pt x="191" y="84"/>
                      </a:lnTo>
                      <a:lnTo>
                        <a:pt x="191" y="87"/>
                      </a:lnTo>
                      <a:lnTo>
                        <a:pt x="191" y="88"/>
                      </a:lnTo>
                      <a:lnTo>
                        <a:pt x="191" y="91"/>
                      </a:lnTo>
                      <a:lnTo>
                        <a:pt x="188" y="94"/>
                      </a:lnTo>
                      <a:lnTo>
                        <a:pt x="187" y="96"/>
                      </a:lnTo>
                      <a:lnTo>
                        <a:pt x="190" y="97"/>
                      </a:lnTo>
                      <a:lnTo>
                        <a:pt x="187" y="101"/>
                      </a:lnTo>
                      <a:lnTo>
                        <a:pt x="185" y="105"/>
                      </a:lnTo>
                      <a:lnTo>
                        <a:pt x="185" y="107"/>
                      </a:lnTo>
                      <a:lnTo>
                        <a:pt x="185" y="10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29" name="ZS: DAA">
                  <a:extLst>
                    <a:ext uri="{FF2B5EF4-FFF2-40B4-BE49-F238E27FC236}">
                      <a16:creationId xmlns:a16="http://schemas.microsoft.com/office/drawing/2014/main" id="{7E6CE1E9-5E68-7A44-B1EF-054BFF7A69E0}"/>
                    </a:ext>
                  </a:extLst>
                </p:cNvPr>
                <p:cNvSpPr>
                  <a:spLocks/>
                </p:cNvSpPr>
                <p:nvPr/>
              </p:nvSpPr>
              <p:spPr bwMode="auto">
                <a:xfrm>
                  <a:off x="857232" y="4600453"/>
                  <a:ext cx="588956" cy="641419"/>
                </a:xfrm>
                <a:custGeom>
                  <a:avLst/>
                  <a:gdLst>
                    <a:gd name="T0" fmla="*/ 38100 w 196"/>
                    <a:gd name="T1" fmla="*/ 169192 h 216"/>
                    <a:gd name="T2" fmla="*/ 26670 w 196"/>
                    <a:gd name="T3" fmla="*/ 153811 h 216"/>
                    <a:gd name="T4" fmla="*/ 11430 w 196"/>
                    <a:gd name="T5" fmla="*/ 96132 h 216"/>
                    <a:gd name="T6" fmla="*/ 38100 w 196"/>
                    <a:gd name="T7" fmla="*/ 11536 h 216"/>
                    <a:gd name="T8" fmla="*/ 182880 w 196"/>
                    <a:gd name="T9" fmla="*/ 0 h 216"/>
                    <a:gd name="T10" fmla="*/ 316230 w 196"/>
                    <a:gd name="T11" fmla="*/ 3845 h 216"/>
                    <a:gd name="T12" fmla="*/ 411480 w 196"/>
                    <a:gd name="T13" fmla="*/ 61524 h 216"/>
                    <a:gd name="T14" fmla="*/ 464820 w 196"/>
                    <a:gd name="T15" fmla="*/ 115358 h 216"/>
                    <a:gd name="T16" fmla="*/ 525780 w 196"/>
                    <a:gd name="T17" fmla="*/ 130739 h 216"/>
                    <a:gd name="T18" fmla="*/ 624840 w 196"/>
                    <a:gd name="T19" fmla="*/ 111513 h 216"/>
                    <a:gd name="T20" fmla="*/ 647700 w 196"/>
                    <a:gd name="T21" fmla="*/ 161502 h 216"/>
                    <a:gd name="T22" fmla="*/ 681990 w 196"/>
                    <a:gd name="T23" fmla="*/ 203800 h 216"/>
                    <a:gd name="T24" fmla="*/ 701040 w 196"/>
                    <a:gd name="T25" fmla="*/ 276860 h 216"/>
                    <a:gd name="T26" fmla="*/ 742950 w 196"/>
                    <a:gd name="T27" fmla="*/ 346075 h 216"/>
                    <a:gd name="T28" fmla="*/ 712470 w 196"/>
                    <a:gd name="T29" fmla="*/ 399909 h 216"/>
                    <a:gd name="T30" fmla="*/ 621030 w 196"/>
                    <a:gd name="T31" fmla="*/ 396064 h 216"/>
                    <a:gd name="T32" fmla="*/ 579120 w 196"/>
                    <a:gd name="T33" fmla="*/ 453743 h 216"/>
                    <a:gd name="T34" fmla="*/ 525780 w 196"/>
                    <a:gd name="T35" fmla="*/ 499886 h 216"/>
                    <a:gd name="T36" fmla="*/ 518160 w 196"/>
                    <a:gd name="T37" fmla="*/ 546029 h 216"/>
                    <a:gd name="T38" fmla="*/ 506730 w 196"/>
                    <a:gd name="T39" fmla="*/ 596018 h 216"/>
                    <a:gd name="T40" fmla="*/ 518160 w 196"/>
                    <a:gd name="T41" fmla="*/ 646007 h 216"/>
                    <a:gd name="T42" fmla="*/ 502920 w 196"/>
                    <a:gd name="T43" fmla="*/ 711376 h 216"/>
                    <a:gd name="T44" fmla="*/ 468630 w 196"/>
                    <a:gd name="T45" fmla="*/ 776746 h 216"/>
                    <a:gd name="T46" fmla="*/ 434340 w 196"/>
                    <a:gd name="T47" fmla="*/ 819044 h 216"/>
                    <a:gd name="T48" fmla="*/ 411480 w 196"/>
                    <a:gd name="T49" fmla="*/ 822889 h 216"/>
                    <a:gd name="T50" fmla="*/ 388620 w 196"/>
                    <a:gd name="T51" fmla="*/ 807508 h 216"/>
                    <a:gd name="T52" fmla="*/ 381000 w 196"/>
                    <a:gd name="T53" fmla="*/ 792127 h 216"/>
                    <a:gd name="T54" fmla="*/ 369570 w 196"/>
                    <a:gd name="T55" fmla="*/ 769056 h 216"/>
                    <a:gd name="T56" fmla="*/ 350520 w 196"/>
                    <a:gd name="T57" fmla="*/ 749829 h 216"/>
                    <a:gd name="T58" fmla="*/ 331470 w 196"/>
                    <a:gd name="T59" fmla="*/ 734448 h 216"/>
                    <a:gd name="T60" fmla="*/ 312420 w 196"/>
                    <a:gd name="T61" fmla="*/ 719067 h 216"/>
                    <a:gd name="T62" fmla="*/ 300990 w 196"/>
                    <a:gd name="T63" fmla="*/ 699841 h 216"/>
                    <a:gd name="T64" fmla="*/ 293370 w 196"/>
                    <a:gd name="T65" fmla="*/ 676769 h 216"/>
                    <a:gd name="T66" fmla="*/ 293370 w 196"/>
                    <a:gd name="T67" fmla="*/ 646007 h 216"/>
                    <a:gd name="T68" fmla="*/ 281940 w 196"/>
                    <a:gd name="T69" fmla="*/ 626780 h 216"/>
                    <a:gd name="T70" fmla="*/ 278130 w 196"/>
                    <a:gd name="T71" fmla="*/ 599863 h 216"/>
                    <a:gd name="T72" fmla="*/ 274320 w 196"/>
                    <a:gd name="T73" fmla="*/ 572946 h 216"/>
                    <a:gd name="T74" fmla="*/ 255270 w 196"/>
                    <a:gd name="T75" fmla="*/ 561411 h 216"/>
                    <a:gd name="T76" fmla="*/ 236220 w 196"/>
                    <a:gd name="T77" fmla="*/ 542184 h 216"/>
                    <a:gd name="T78" fmla="*/ 228600 w 196"/>
                    <a:gd name="T79" fmla="*/ 519113 h 216"/>
                    <a:gd name="T80" fmla="*/ 213360 w 196"/>
                    <a:gd name="T81" fmla="*/ 499886 h 216"/>
                    <a:gd name="T82" fmla="*/ 201930 w 196"/>
                    <a:gd name="T83" fmla="*/ 480660 h 216"/>
                    <a:gd name="T84" fmla="*/ 186690 w 196"/>
                    <a:gd name="T85" fmla="*/ 453743 h 216"/>
                    <a:gd name="T86" fmla="*/ 160020 w 196"/>
                    <a:gd name="T87" fmla="*/ 446052 h 216"/>
                    <a:gd name="T88" fmla="*/ 148590 w 196"/>
                    <a:gd name="T89" fmla="*/ 426826 h 216"/>
                    <a:gd name="T90" fmla="*/ 140970 w 196"/>
                    <a:gd name="T91" fmla="*/ 399909 h 216"/>
                    <a:gd name="T92" fmla="*/ 137160 w 196"/>
                    <a:gd name="T93" fmla="*/ 380683 h 216"/>
                    <a:gd name="T94" fmla="*/ 121920 w 196"/>
                    <a:gd name="T95" fmla="*/ 357611 h 216"/>
                    <a:gd name="T96" fmla="*/ 118110 w 196"/>
                    <a:gd name="T97" fmla="*/ 326849 h 216"/>
                    <a:gd name="T98" fmla="*/ 106680 w 196"/>
                    <a:gd name="T99" fmla="*/ 307622 h 216"/>
                    <a:gd name="T100" fmla="*/ 99060 w 196"/>
                    <a:gd name="T101" fmla="*/ 276860 h 216"/>
                    <a:gd name="T102" fmla="*/ 83820 w 196"/>
                    <a:gd name="T103" fmla="*/ 257634 h 216"/>
                    <a:gd name="T104" fmla="*/ 72390 w 196"/>
                    <a:gd name="T105" fmla="*/ 242253 h 216"/>
                    <a:gd name="T106" fmla="*/ 64770 w 196"/>
                    <a:gd name="T107" fmla="*/ 219181 h 216"/>
                    <a:gd name="T108" fmla="*/ 60960 w 196"/>
                    <a:gd name="T109" fmla="*/ 188419 h 2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216">
                      <a:moveTo>
                        <a:pt x="12" y="47"/>
                      </a:moveTo>
                      <a:lnTo>
                        <a:pt x="12" y="46"/>
                      </a:lnTo>
                      <a:lnTo>
                        <a:pt x="10" y="44"/>
                      </a:lnTo>
                      <a:lnTo>
                        <a:pt x="10" y="43"/>
                      </a:lnTo>
                      <a:lnTo>
                        <a:pt x="9" y="42"/>
                      </a:lnTo>
                      <a:lnTo>
                        <a:pt x="7" y="40"/>
                      </a:lnTo>
                      <a:lnTo>
                        <a:pt x="5" y="39"/>
                      </a:lnTo>
                      <a:lnTo>
                        <a:pt x="4" y="37"/>
                      </a:lnTo>
                      <a:lnTo>
                        <a:pt x="3" y="32"/>
                      </a:lnTo>
                      <a:lnTo>
                        <a:pt x="3" y="25"/>
                      </a:lnTo>
                      <a:lnTo>
                        <a:pt x="3" y="14"/>
                      </a:lnTo>
                      <a:lnTo>
                        <a:pt x="4" y="10"/>
                      </a:lnTo>
                      <a:lnTo>
                        <a:pt x="0" y="3"/>
                      </a:lnTo>
                      <a:lnTo>
                        <a:pt x="10" y="3"/>
                      </a:lnTo>
                      <a:lnTo>
                        <a:pt x="19" y="2"/>
                      </a:lnTo>
                      <a:lnTo>
                        <a:pt x="31" y="1"/>
                      </a:lnTo>
                      <a:lnTo>
                        <a:pt x="40" y="1"/>
                      </a:lnTo>
                      <a:lnTo>
                        <a:pt x="48" y="0"/>
                      </a:lnTo>
                      <a:lnTo>
                        <a:pt x="55" y="0"/>
                      </a:lnTo>
                      <a:lnTo>
                        <a:pt x="64" y="0"/>
                      </a:lnTo>
                      <a:lnTo>
                        <a:pt x="73" y="2"/>
                      </a:lnTo>
                      <a:lnTo>
                        <a:pt x="83" y="1"/>
                      </a:lnTo>
                      <a:lnTo>
                        <a:pt x="90" y="2"/>
                      </a:lnTo>
                      <a:lnTo>
                        <a:pt x="97" y="5"/>
                      </a:lnTo>
                      <a:lnTo>
                        <a:pt x="108" y="11"/>
                      </a:lnTo>
                      <a:lnTo>
                        <a:pt x="108" y="16"/>
                      </a:lnTo>
                      <a:lnTo>
                        <a:pt x="110" y="20"/>
                      </a:lnTo>
                      <a:lnTo>
                        <a:pt x="113" y="23"/>
                      </a:lnTo>
                      <a:lnTo>
                        <a:pt x="117" y="29"/>
                      </a:lnTo>
                      <a:lnTo>
                        <a:pt x="122" y="30"/>
                      </a:lnTo>
                      <a:lnTo>
                        <a:pt x="125" y="29"/>
                      </a:lnTo>
                      <a:lnTo>
                        <a:pt x="128" y="30"/>
                      </a:lnTo>
                      <a:lnTo>
                        <a:pt x="134" y="34"/>
                      </a:lnTo>
                      <a:lnTo>
                        <a:pt x="138" y="34"/>
                      </a:lnTo>
                      <a:lnTo>
                        <a:pt x="147" y="32"/>
                      </a:lnTo>
                      <a:lnTo>
                        <a:pt x="152" y="32"/>
                      </a:lnTo>
                      <a:lnTo>
                        <a:pt x="159" y="29"/>
                      </a:lnTo>
                      <a:lnTo>
                        <a:pt x="164" y="29"/>
                      </a:lnTo>
                      <a:lnTo>
                        <a:pt x="166" y="30"/>
                      </a:lnTo>
                      <a:lnTo>
                        <a:pt x="166" y="35"/>
                      </a:lnTo>
                      <a:lnTo>
                        <a:pt x="169" y="39"/>
                      </a:lnTo>
                      <a:lnTo>
                        <a:pt x="170" y="42"/>
                      </a:lnTo>
                      <a:lnTo>
                        <a:pt x="177" y="44"/>
                      </a:lnTo>
                      <a:lnTo>
                        <a:pt x="179" y="48"/>
                      </a:lnTo>
                      <a:lnTo>
                        <a:pt x="178" y="49"/>
                      </a:lnTo>
                      <a:lnTo>
                        <a:pt x="179" y="53"/>
                      </a:lnTo>
                      <a:lnTo>
                        <a:pt x="180" y="54"/>
                      </a:lnTo>
                      <a:lnTo>
                        <a:pt x="184" y="56"/>
                      </a:lnTo>
                      <a:lnTo>
                        <a:pt x="182" y="65"/>
                      </a:lnTo>
                      <a:lnTo>
                        <a:pt x="184" y="72"/>
                      </a:lnTo>
                      <a:lnTo>
                        <a:pt x="186" y="76"/>
                      </a:lnTo>
                      <a:lnTo>
                        <a:pt x="189" y="80"/>
                      </a:lnTo>
                      <a:lnTo>
                        <a:pt x="192" y="85"/>
                      </a:lnTo>
                      <a:lnTo>
                        <a:pt x="195" y="90"/>
                      </a:lnTo>
                      <a:lnTo>
                        <a:pt x="195" y="95"/>
                      </a:lnTo>
                      <a:lnTo>
                        <a:pt x="196" y="100"/>
                      </a:lnTo>
                      <a:lnTo>
                        <a:pt x="192" y="102"/>
                      </a:lnTo>
                      <a:lnTo>
                        <a:pt x="187" y="104"/>
                      </a:lnTo>
                      <a:lnTo>
                        <a:pt x="183" y="105"/>
                      </a:lnTo>
                      <a:lnTo>
                        <a:pt x="175" y="103"/>
                      </a:lnTo>
                      <a:lnTo>
                        <a:pt x="169" y="103"/>
                      </a:lnTo>
                      <a:lnTo>
                        <a:pt x="163" y="103"/>
                      </a:lnTo>
                      <a:lnTo>
                        <a:pt x="159" y="104"/>
                      </a:lnTo>
                      <a:lnTo>
                        <a:pt x="157" y="108"/>
                      </a:lnTo>
                      <a:lnTo>
                        <a:pt x="155" y="112"/>
                      </a:lnTo>
                      <a:lnTo>
                        <a:pt x="152" y="118"/>
                      </a:lnTo>
                      <a:lnTo>
                        <a:pt x="148" y="122"/>
                      </a:lnTo>
                      <a:lnTo>
                        <a:pt x="145" y="126"/>
                      </a:lnTo>
                      <a:lnTo>
                        <a:pt x="142" y="128"/>
                      </a:lnTo>
                      <a:lnTo>
                        <a:pt x="138" y="130"/>
                      </a:lnTo>
                      <a:lnTo>
                        <a:pt x="138" y="132"/>
                      </a:lnTo>
                      <a:lnTo>
                        <a:pt x="137" y="136"/>
                      </a:lnTo>
                      <a:lnTo>
                        <a:pt x="133" y="140"/>
                      </a:lnTo>
                      <a:lnTo>
                        <a:pt x="136" y="142"/>
                      </a:lnTo>
                      <a:lnTo>
                        <a:pt x="133" y="146"/>
                      </a:lnTo>
                      <a:lnTo>
                        <a:pt x="132" y="148"/>
                      </a:lnTo>
                      <a:lnTo>
                        <a:pt x="131" y="151"/>
                      </a:lnTo>
                      <a:lnTo>
                        <a:pt x="133" y="155"/>
                      </a:lnTo>
                      <a:lnTo>
                        <a:pt x="134" y="156"/>
                      </a:lnTo>
                      <a:lnTo>
                        <a:pt x="136" y="160"/>
                      </a:lnTo>
                      <a:lnTo>
                        <a:pt x="136" y="164"/>
                      </a:lnTo>
                      <a:lnTo>
                        <a:pt x="136" y="168"/>
                      </a:lnTo>
                      <a:lnTo>
                        <a:pt x="140" y="173"/>
                      </a:lnTo>
                      <a:lnTo>
                        <a:pt x="138" y="177"/>
                      </a:lnTo>
                      <a:lnTo>
                        <a:pt x="134" y="181"/>
                      </a:lnTo>
                      <a:lnTo>
                        <a:pt x="132" y="185"/>
                      </a:lnTo>
                      <a:lnTo>
                        <a:pt x="128" y="188"/>
                      </a:lnTo>
                      <a:lnTo>
                        <a:pt x="124" y="193"/>
                      </a:lnTo>
                      <a:lnTo>
                        <a:pt x="124" y="197"/>
                      </a:lnTo>
                      <a:lnTo>
                        <a:pt x="123" y="202"/>
                      </a:lnTo>
                      <a:lnTo>
                        <a:pt x="123" y="205"/>
                      </a:lnTo>
                      <a:lnTo>
                        <a:pt x="123" y="207"/>
                      </a:lnTo>
                      <a:lnTo>
                        <a:pt x="119" y="210"/>
                      </a:lnTo>
                      <a:lnTo>
                        <a:pt x="114" y="213"/>
                      </a:lnTo>
                      <a:lnTo>
                        <a:pt x="110" y="216"/>
                      </a:lnTo>
                      <a:lnTo>
                        <a:pt x="108" y="215"/>
                      </a:lnTo>
                      <a:lnTo>
                        <a:pt x="108" y="214"/>
                      </a:lnTo>
                      <a:lnTo>
                        <a:pt x="105" y="214"/>
                      </a:lnTo>
                      <a:lnTo>
                        <a:pt x="105" y="213"/>
                      </a:lnTo>
                      <a:lnTo>
                        <a:pt x="104" y="211"/>
                      </a:lnTo>
                      <a:lnTo>
                        <a:pt x="102" y="210"/>
                      </a:lnTo>
                      <a:lnTo>
                        <a:pt x="101" y="209"/>
                      </a:lnTo>
                      <a:lnTo>
                        <a:pt x="100" y="207"/>
                      </a:lnTo>
                      <a:lnTo>
                        <a:pt x="100" y="206"/>
                      </a:lnTo>
                      <a:lnTo>
                        <a:pt x="99" y="204"/>
                      </a:lnTo>
                      <a:lnTo>
                        <a:pt x="97" y="202"/>
                      </a:lnTo>
                      <a:lnTo>
                        <a:pt x="97" y="200"/>
                      </a:lnTo>
                      <a:lnTo>
                        <a:pt x="95" y="199"/>
                      </a:lnTo>
                      <a:lnTo>
                        <a:pt x="94" y="197"/>
                      </a:lnTo>
                      <a:lnTo>
                        <a:pt x="92" y="197"/>
                      </a:lnTo>
                      <a:lnTo>
                        <a:pt x="92" y="195"/>
                      </a:lnTo>
                      <a:lnTo>
                        <a:pt x="92" y="193"/>
                      </a:lnTo>
                      <a:lnTo>
                        <a:pt x="91" y="192"/>
                      </a:lnTo>
                      <a:lnTo>
                        <a:pt x="88" y="192"/>
                      </a:lnTo>
                      <a:lnTo>
                        <a:pt x="87" y="191"/>
                      </a:lnTo>
                      <a:lnTo>
                        <a:pt x="86" y="191"/>
                      </a:lnTo>
                      <a:lnTo>
                        <a:pt x="83" y="191"/>
                      </a:lnTo>
                      <a:lnTo>
                        <a:pt x="83" y="188"/>
                      </a:lnTo>
                      <a:lnTo>
                        <a:pt x="82" y="187"/>
                      </a:lnTo>
                      <a:lnTo>
                        <a:pt x="82" y="186"/>
                      </a:lnTo>
                      <a:lnTo>
                        <a:pt x="81" y="186"/>
                      </a:lnTo>
                      <a:lnTo>
                        <a:pt x="79" y="185"/>
                      </a:lnTo>
                      <a:lnTo>
                        <a:pt x="79" y="182"/>
                      </a:lnTo>
                      <a:lnTo>
                        <a:pt x="79" y="179"/>
                      </a:lnTo>
                      <a:lnTo>
                        <a:pt x="79" y="177"/>
                      </a:lnTo>
                      <a:lnTo>
                        <a:pt x="78" y="177"/>
                      </a:lnTo>
                      <a:lnTo>
                        <a:pt x="77" y="176"/>
                      </a:lnTo>
                      <a:lnTo>
                        <a:pt x="77" y="173"/>
                      </a:lnTo>
                      <a:lnTo>
                        <a:pt x="76" y="172"/>
                      </a:lnTo>
                      <a:lnTo>
                        <a:pt x="77" y="170"/>
                      </a:lnTo>
                      <a:lnTo>
                        <a:pt x="77" y="168"/>
                      </a:lnTo>
                      <a:lnTo>
                        <a:pt x="77" y="165"/>
                      </a:lnTo>
                      <a:lnTo>
                        <a:pt x="76" y="164"/>
                      </a:lnTo>
                      <a:lnTo>
                        <a:pt x="74" y="163"/>
                      </a:lnTo>
                      <a:lnTo>
                        <a:pt x="73" y="162"/>
                      </a:lnTo>
                      <a:lnTo>
                        <a:pt x="73" y="160"/>
                      </a:lnTo>
                      <a:lnTo>
                        <a:pt x="73" y="158"/>
                      </a:lnTo>
                      <a:lnTo>
                        <a:pt x="73" y="156"/>
                      </a:lnTo>
                      <a:lnTo>
                        <a:pt x="72" y="154"/>
                      </a:lnTo>
                      <a:lnTo>
                        <a:pt x="72" y="151"/>
                      </a:lnTo>
                      <a:lnTo>
                        <a:pt x="72" y="150"/>
                      </a:lnTo>
                      <a:lnTo>
                        <a:pt x="72" y="149"/>
                      </a:lnTo>
                      <a:lnTo>
                        <a:pt x="69" y="149"/>
                      </a:lnTo>
                      <a:lnTo>
                        <a:pt x="68" y="148"/>
                      </a:lnTo>
                      <a:lnTo>
                        <a:pt x="68" y="146"/>
                      </a:lnTo>
                      <a:lnTo>
                        <a:pt x="67" y="146"/>
                      </a:lnTo>
                      <a:lnTo>
                        <a:pt x="67" y="144"/>
                      </a:lnTo>
                      <a:lnTo>
                        <a:pt x="67" y="142"/>
                      </a:lnTo>
                      <a:lnTo>
                        <a:pt x="64" y="141"/>
                      </a:lnTo>
                      <a:lnTo>
                        <a:pt x="62" y="141"/>
                      </a:lnTo>
                      <a:lnTo>
                        <a:pt x="62" y="137"/>
                      </a:lnTo>
                      <a:lnTo>
                        <a:pt x="62" y="136"/>
                      </a:lnTo>
                      <a:lnTo>
                        <a:pt x="60" y="135"/>
                      </a:lnTo>
                      <a:lnTo>
                        <a:pt x="59" y="134"/>
                      </a:lnTo>
                      <a:lnTo>
                        <a:pt x="58" y="132"/>
                      </a:lnTo>
                      <a:lnTo>
                        <a:pt x="56" y="131"/>
                      </a:lnTo>
                      <a:lnTo>
                        <a:pt x="56" y="130"/>
                      </a:lnTo>
                      <a:lnTo>
                        <a:pt x="55" y="128"/>
                      </a:lnTo>
                      <a:lnTo>
                        <a:pt x="54" y="127"/>
                      </a:lnTo>
                      <a:lnTo>
                        <a:pt x="54" y="126"/>
                      </a:lnTo>
                      <a:lnTo>
                        <a:pt x="53" y="125"/>
                      </a:lnTo>
                      <a:lnTo>
                        <a:pt x="51" y="123"/>
                      </a:lnTo>
                      <a:lnTo>
                        <a:pt x="50" y="122"/>
                      </a:lnTo>
                      <a:lnTo>
                        <a:pt x="50" y="121"/>
                      </a:lnTo>
                      <a:lnTo>
                        <a:pt x="49" y="118"/>
                      </a:lnTo>
                      <a:lnTo>
                        <a:pt x="49" y="117"/>
                      </a:lnTo>
                      <a:lnTo>
                        <a:pt x="46" y="117"/>
                      </a:lnTo>
                      <a:lnTo>
                        <a:pt x="44" y="117"/>
                      </a:lnTo>
                      <a:lnTo>
                        <a:pt x="42" y="116"/>
                      </a:lnTo>
                      <a:lnTo>
                        <a:pt x="41" y="116"/>
                      </a:lnTo>
                      <a:lnTo>
                        <a:pt x="41" y="113"/>
                      </a:lnTo>
                      <a:lnTo>
                        <a:pt x="40" y="112"/>
                      </a:lnTo>
                      <a:lnTo>
                        <a:pt x="39" y="111"/>
                      </a:lnTo>
                      <a:lnTo>
                        <a:pt x="37" y="111"/>
                      </a:lnTo>
                      <a:lnTo>
                        <a:pt x="36" y="108"/>
                      </a:lnTo>
                      <a:lnTo>
                        <a:pt x="36" y="105"/>
                      </a:lnTo>
                      <a:lnTo>
                        <a:pt x="37" y="104"/>
                      </a:lnTo>
                      <a:lnTo>
                        <a:pt x="37" y="103"/>
                      </a:lnTo>
                      <a:lnTo>
                        <a:pt x="37" y="100"/>
                      </a:lnTo>
                      <a:lnTo>
                        <a:pt x="36" y="100"/>
                      </a:lnTo>
                      <a:lnTo>
                        <a:pt x="36" y="99"/>
                      </a:lnTo>
                      <a:lnTo>
                        <a:pt x="35" y="98"/>
                      </a:lnTo>
                      <a:lnTo>
                        <a:pt x="33" y="97"/>
                      </a:lnTo>
                      <a:lnTo>
                        <a:pt x="33" y="95"/>
                      </a:lnTo>
                      <a:lnTo>
                        <a:pt x="32" y="93"/>
                      </a:lnTo>
                      <a:lnTo>
                        <a:pt x="32" y="90"/>
                      </a:lnTo>
                      <a:lnTo>
                        <a:pt x="32" y="89"/>
                      </a:lnTo>
                      <a:lnTo>
                        <a:pt x="31" y="88"/>
                      </a:lnTo>
                      <a:lnTo>
                        <a:pt x="31" y="85"/>
                      </a:lnTo>
                      <a:lnTo>
                        <a:pt x="31" y="84"/>
                      </a:lnTo>
                      <a:lnTo>
                        <a:pt x="30" y="83"/>
                      </a:lnTo>
                      <a:lnTo>
                        <a:pt x="28" y="81"/>
                      </a:lnTo>
                      <a:lnTo>
                        <a:pt x="28" y="80"/>
                      </a:lnTo>
                      <a:lnTo>
                        <a:pt x="27" y="79"/>
                      </a:lnTo>
                      <a:lnTo>
                        <a:pt x="27" y="76"/>
                      </a:lnTo>
                      <a:lnTo>
                        <a:pt x="26" y="75"/>
                      </a:lnTo>
                      <a:lnTo>
                        <a:pt x="26" y="72"/>
                      </a:lnTo>
                      <a:lnTo>
                        <a:pt x="26" y="71"/>
                      </a:lnTo>
                      <a:lnTo>
                        <a:pt x="25" y="70"/>
                      </a:lnTo>
                      <a:lnTo>
                        <a:pt x="23" y="70"/>
                      </a:lnTo>
                      <a:lnTo>
                        <a:pt x="22" y="67"/>
                      </a:lnTo>
                      <a:lnTo>
                        <a:pt x="21" y="66"/>
                      </a:lnTo>
                      <a:lnTo>
                        <a:pt x="21" y="65"/>
                      </a:lnTo>
                      <a:lnTo>
                        <a:pt x="19" y="63"/>
                      </a:lnTo>
                      <a:lnTo>
                        <a:pt x="18" y="62"/>
                      </a:lnTo>
                      <a:lnTo>
                        <a:pt x="18" y="60"/>
                      </a:lnTo>
                      <a:lnTo>
                        <a:pt x="17" y="60"/>
                      </a:lnTo>
                      <a:lnTo>
                        <a:pt x="17" y="57"/>
                      </a:lnTo>
                      <a:lnTo>
                        <a:pt x="16" y="56"/>
                      </a:lnTo>
                      <a:lnTo>
                        <a:pt x="16" y="54"/>
                      </a:lnTo>
                      <a:lnTo>
                        <a:pt x="16" y="52"/>
                      </a:lnTo>
                      <a:lnTo>
                        <a:pt x="16" y="49"/>
                      </a:lnTo>
                      <a:lnTo>
                        <a:pt x="14" y="49"/>
                      </a:lnTo>
                      <a:lnTo>
                        <a:pt x="13" y="48"/>
                      </a:lnTo>
                      <a:lnTo>
                        <a:pt x="12" y="47"/>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0" name="ZS: ZOBOZA">
                  <a:extLst>
                    <a:ext uri="{FF2B5EF4-FFF2-40B4-BE49-F238E27FC236}">
                      <a16:creationId xmlns:a16="http://schemas.microsoft.com/office/drawing/2014/main" id="{0CFB0733-F1CA-1841-80BE-3FFC311B4D4D}"/>
                    </a:ext>
                  </a:extLst>
                </p:cNvPr>
                <p:cNvSpPr>
                  <a:spLocks/>
                </p:cNvSpPr>
                <p:nvPr/>
              </p:nvSpPr>
              <p:spPr bwMode="auto">
                <a:xfrm>
                  <a:off x="1186566" y="4906238"/>
                  <a:ext cx="434223" cy="420777"/>
                </a:xfrm>
                <a:custGeom>
                  <a:avLst/>
                  <a:gdLst>
                    <a:gd name="T0" fmla="*/ 143782 w 145"/>
                    <a:gd name="T1" fmla="*/ 83234 h 143"/>
                    <a:gd name="T2" fmla="*/ 170268 w 145"/>
                    <a:gd name="T3" fmla="*/ 45400 h 143"/>
                    <a:gd name="T4" fmla="*/ 185402 w 145"/>
                    <a:gd name="T5" fmla="*/ 15133 h 143"/>
                    <a:gd name="T6" fmla="*/ 223240 w 145"/>
                    <a:gd name="T7" fmla="*/ 11350 h 143"/>
                    <a:gd name="T8" fmla="*/ 276212 w 145"/>
                    <a:gd name="T9" fmla="*/ 18917 h 143"/>
                    <a:gd name="T10" fmla="*/ 310265 w 145"/>
                    <a:gd name="T11" fmla="*/ 7567 h 143"/>
                    <a:gd name="T12" fmla="*/ 329184 w 145"/>
                    <a:gd name="T13" fmla="*/ 18917 h 143"/>
                    <a:gd name="T14" fmla="*/ 340535 w 145"/>
                    <a:gd name="T15" fmla="*/ 60534 h 143"/>
                    <a:gd name="T16" fmla="*/ 348103 w 145"/>
                    <a:gd name="T17" fmla="*/ 98367 h 143"/>
                    <a:gd name="T18" fmla="*/ 374589 w 145"/>
                    <a:gd name="T19" fmla="*/ 136201 h 143"/>
                    <a:gd name="T20" fmla="*/ 374589 w 145"/>
                    <a:gd name="T21" fmla="*/ 170251 h 143"/>
                    <a:gd name="T22" fmla="*/ 408642 w 145"/>
                    <a:gd name="T23" fmla="*/ 211868 h 143"/>
                    <a:gd name="T24" fmla="*/ 412426 w 145"/>
                    <a:gd name="T25" fmla="*/ 242135 h 143"/>
                    <a:gd name="T26" fmla="*/ 419993 w 145"/>
                    <a:gd name="T27" fmla="*/ 272402 h 143"/>
                    <a:gd name="T28" fmla="*/ 427561 w 145"/>
                    <a:gd name="T29" fmla="*/ 291318 h 143"/>
                    <a:gd name="T30" fmla="*/ 419993 w 145"/>
                    <a:gd name="T31" fmla="*/ 314019 h 143"/>
                    <a:gd name="T32" fmla="*/ 431345 w 145"/>
                    <a:gd name="T33" fmla="*/ 348069 h 143"/>
                    <a:gd name="T34" fmla="*/ 454047 w 145"/>
                    <a:gd name="T35" fmla="*/ 348069 h 143"/>
                    <a:gd name="T36" fmla="*/ 472966 w 145"/>
                    <a:gd name="T37" fmla="*/ 344285 h 143"/>
                    <a:gd name="T38" fmla="*/ 495668 w 145"/>
                    <a:gd name="T39" fmla="*/ 363202 h 143"/>
                    <a:gd name="T40" fmla="*/ 514586 w 145"/>
                    <a:gd name="T41" fmla="*/ 401036 h 143"/>
                    <a:gd name="T42" fmla="*/ 537289 w 145"/>
                    <a:gd name="T43" fmla="*/ 427519 h 143"/>
                    <a:gd name="T44" fmla="*/ 548640 w 145"/>
                    <a:gd name="T45" fmla="*/ 454003 h 143"/>
                    <a:gd name="T46" fmla="*/ 507019 w 145"/>
                    <a:gd name="T47" fmla="*/ 514537 h 143"/>
                    <a:gd name="T48" fmla="*/ 472966 w 145"/>
                    <a:gd name="T49" fmla="*/ 514537 h 143"/>
                    <a:gd name="T50" fmla="*/ 454047 w 145"/>
                    <a:gd name="T51" fmla="*/ 514537 h 143"/>
                    <a:gd name="T52" fmla="*/ 408642 w 145"/>
                    <a:gd name="T53" fmla="*/ 514537 h 143"/>
                    <a:gd name="T54" fmla="*/ 363238 w 145"/>
                    <a:gd name="T55" fmla="*/ 514537 h 143"/>
                    <a:gd name="T56" fmla="*/ 321617 w 145"/>
                    <a:gd name="T57" fmla="*/ 514537 h 143"/>
                    <a:gd name="T58" fmla="*/ 279996 w 145"/>
                    <a:gd name="T59" fmla="*/ 514537 h 143"/>
                    <a:gd name="T60" fmla="*/ 238375 w 145"/>
                    <a:gd name="T61" fmla="*/ 514537 h 143"/>
                    <a:gd name="T62" fmla="*/ 192970 w 145"/>
                    <a:gd name="T63" fmla="*/ 514537 h 143"/>
                    <a:gd name="T64" fmla="*/ 151349 w 145"/>
                    <a:gd name="T65" fmla="*/ 514537 h 143"/>
                    <a:gd name="T66" fmla="*/ 124863 w 145"/>
                    <a:gd name="T67" fmla="*/ 522103 h 143"/>
                    <a:gd name="T68" fmla="*/ 113512 w 145"/>
                    <a:gd name="T69" fmla="*/ 525887 h 143"/>
                    <a:gd name="T70" fmla="*/ 102161 w 145"/>
                    <a:gd name="T71" fmla="*/ 533453 h 143"/>
                    <a:gd name="T72" fmla="*/ 87026 w 145"/>
                    <a:gd name="T73" fmla="*/ 541020 h 143"/>
                    <a:gd name="T74" fmla="*/ 79458 w 145"/>
                    <a:gd name="T75" fmla="*/ 533453 h 143"/>
                    <a:gd name="T76" fmla="*/ 52972 w 145"/>
                    <a:gd name="T77" fmla="*/ 514537 h 143"/>
                    <a:gd name="T78" fmla="*/ 26486 w 145"/>
                    <a:gd name="T79" fmla="*/ 491836 h 143"/>
                    <a:gd name="T80" fmla="*/ 26486 w 145"/>
                    <a:gd name="T81" fmla="*/ 484270 h 143"/>
                    <a:gd name="T82" fmla="*/ 18919 w 145"/>
                    <a:gd name="T83" fmla="*/ 465353 h 143"/>
                    <a:gd name="T84" fmla="*/ 11351 w 145"/>
                    <a:gd name="T85" fmla="*/ 457786 h 143"/>
                    <a:gd name="T86" fmla="*/ 11351 w 145"/>
                    <a:gd name="T87" fmla="*/ 446436 h 143"/>
                    <a:gd name="T88" fmla="*/ 0 w 145"/>
                    <a:gd name="T89" fmla="*/ 438869 h 143"/>
                    <a:gd name="T90" fmla="*/ 34054 w 145"/>
                    <a:gd name="T91" fmla="*/ 416169 h 143"/>
                    <a:gd name="T92" fmla="*/ 49188 w 145"/>
                    <a:gd name="T93" fmla="*/ 397252 h 143"/>
                    <a:gd name="T94" fmla="*/ 52972 w 145"/>
                    <a:gd name="T95" fmla="*/ 366986 h 143"/>
                    <a:gd name="T96" fmla="*/ 68107 w 145"/>
                    <a:gd name="T97" fmla="*/ 332935 h 143"/>
                    <a:gd name="T98" fmla="*/ 90809 w 145"/>
                    <a:gd name="T99" fmla="*/ 306452 h 143"/>
                    <a:gd name="T100" fmla="*/ 113512 w 145"/>
                    <a:gd name="T101" fmla="*/ 276185 h 143"/>
                    <a:gd name="T102" fmla="*/ 98377 w 145"/>
                    <a:gd name="T103" fmla="*/ 242135 h 143"/>
                    <a:gd name="T104" fmla="*/ 90809 w 145"/>
                    <a:gd name="T105" fmla="*/ 211868 h 143"/>
                    <a:gd name="T106" fmla="*/ 79458 w 145"/>
                    <a:gd name="T107" fmla="*/ 192951 h 143"/>
                    <a:gd name="T108" fmla="*/ 87026 w 145"/>
                    <a:gd name="T109" fmla="*/ 174034 h 143"/>
                    <a:gd name="T110" fmla="*/ 87026 w 145"/>
                    <a:gd name="T111" fmla="*/ 151334 h 143"/>
                    <a:gd name="T112" fmla="*/ 105944 w 145"/>
                    <a:gd name="T113" fmla="*/ 121067 h 143"/>
                    <a:gd name="T114" fmla="*/ 121079 w 145"/>
                    <a:gd name="T115" fmla="*/ 105934 h 1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5" h="143">
                      <a:moveTo>
                        <a:pt x="35" y="26"/>
                      </a:moveTo>
                      <a:lnTo>
                        <a:pt x="38" y="22"/>
                      </a:lnTo>
                      <a:lnTo>
                        <a:pt x="42" y="18"/>
                      </a:lnTo>
                      <a:lnTo>
                        <a:pt x="45" y="12"/>
                      </a:lnTo>
                      <a:lnTo>
                        <a:pt x="47" y="8"/>
                      </a:lnTo>
                      <a:lnTo>
                        <a:pt x="49" y="4"/>
                      </a:lnTo>
                      <a:lnTo>
                        <a:pt x="53" y="3"/>
                      </a:lnTo>
                      <a:lnTo>
                        <a:pt x="59" y="3"/>
                      </a:lnTo>
                      <a:lnTo>
                        <a:pt x="65" y="3"/>
                      </a:lnTo>
                      <a:lnTo>
                        <a:pt x="73" y="5"/>
                      </a:lnTo>
                      <a:lnTo>
                        <a:pt x="77" y="4"/>
                      </a:lnTo>
                      <a:lnTo>
                        <a:pt x="82" y="2"/>
                      </a:lnTo>
                      <a:lnTo>
                        <a:pt x="86" y="0"/>
                      </a:lnTo>
                      <a:lnTo>
                        <a:pt x="87" y="5"/>
                      </a:lnTo>
                      <a:lnTo>
                        <a:pt x="90" y="11"/>
                      </a:lnTo>
                      <a:lnTo>
                        <a:pt x="90" y="16"/>
                      </a:lnTo>
                      <a:lnTo>
                        <a:pt x="91" y="21"/>
                      </a:lnTo>
                      <a:lnTo>
                        <a:pt x="92" y="26"/>
                      </a:lnTo>
                      <a:lnTo>
                        <a:pt x="95" y="31"/>
                      </a:lnTo>
                      <a:lnTo>
                        <a:pt x="99" y="36"/>
                      </a:lnTo>
                      <a:lnTo>
                        <a:pt x="99" y="41"/>
                      </a:lnTo>
                      <a:lnTo>
                        <a:pt x="99" y="45"/>
                      </a:lnTo>
                      <a:lnTo>
                        <a:pt x="101" y="51"/>
                      </a:lnTo>
                      <a:lnTo>
                        <a:pt x="108" y="56"/>
                      </a:lnTo>
                      <a:lnTo>
                        <a:pt x="109" y="60"/>
                      </a:lnTo>
                      <a:lnTo>
                        <a:pt x="109" y="64"/>
                      </a:lnTo>
                      <a:lnTo>
                        <a:pt x="110" y="69"/>
                      </a:lnTo>
                      <a:lnTo>
                        <a:pt x="111" y="72"/>
                      </a:lnTo>
                      <a:lnTo>
                        <a:pt x="113" y="74"/>
                      </a:lnTo>
                      <a:lnTo>
                        <a:pt x="113" y="77"/>
                      </a:lnTo>
                      <a:lnTo>
                        <a:pt x="111" y="79"/>
                      </a:lnTo>
                      <a:lnTo>
                        <a:pt x="111" y="83"/>
                      </a:lnTo>
                      <a:lnTo>
                        <a:pt x="111" y="87"/>
                      </a:lnTo>
                      <a:lnTo>
                        <a:pt x="114" y="92"/>
                      </a:lnTo>
                      <a:lnTo>
                        <a:pt x="118" y="93"/>
                      </a:lnTo>
                      <a:lnTo>
                        <a:pt x="120" y="92"/>
                      </a:lnTo>
                      <a:lnTo>
                        <a:pt x="122" y="88"/>
                      </a:lnTo>
                      <a:lnTo>
                        <a:pt x="125" y="91"/>
                      </a:lnTo>
                      <a:lnTo>
                        <a:pt x="129" y="92"/>
                      </a:lnTo>
                      <a:lnTo>
                        <a:pt x="131" y="96"/>
                      </a:lnTo>
                      <a:lnTo>
                        <a:pt x="132" y="100"/>
                      </a:lnTo>
                      <a:lnTo>
                        <a:pt x="136" y="106"/>
                      </a:lnTo>
                      <a:lnTo>
                        <a:pt x="138" y="109"/>
                      </a:lnTo>
                      <a:lnTo>
                        <a:pt x="142" y="113"/>
                      </a:lnTo>
                      <a:lnTo>
                        <a:pt x="145" y="118"/>
                      </a:lnTo>
                      <a:lnTo>
                        <a:pt x="145" y="120"/>
                      </a:lnTo>
                      <a:lnTo>
                        <a:pt x="141" y="127"/>
                      </a:lnTo>
                      <a:lnTo>
                        <a:pt x="134" y="136"/>
                      </a:lnTo>
                      <a:lnTo>
                        <a:pt x="131" y="136"/>
                      </a:lnTo>
                      <a:lnTo>
                        <a:pt x="125" y="136"/>
                      </a:lnTo>
                      <a:lnTo>
                        <a:pt x="123" y="136"/>
                      </a:lnTo>
                      <a:lnTo>
                        <a:pt x="120" y="136"/>
                      </a:lnTo>
                      <a:lnTo>
                        <a:pt x="114" y="136"/>
                      </a:lnTo>
                      <a:lnTo>
                        <a:pt x="108" y="136"/>
                      </a:lnTo>
                      <a:lnTo>
                        <a:pt x="102" y="136"/>
                      </a:lnTo>
                      <a:lnTo>
                        <a:pt x="96" y="136"/>
                      </a:lnTo>
                      <a:lnTo>
                        <a:pt x="91" y="136"/>
                      </a:lnTo>
                      <a:lnTo>
                        <a:pt x="85" y="136"/>
                      </a:lnTo>
                      <a:lnTo>
                        <a:pt x="79" y="136"/>
                      </a:lnTo>
                      <a:lnTo>
                        <a:pt x="74" y="136"/>
                      </a:lnTo>
                      <a:lnTo>
                        <a:pt x="68" y="136"/>
                      </a:lnTo>
                      <a:lnTo>
                        <a:pt x="63" y="136"/>
                      </a:lnTo>
                      <a:lnTo>
                        <a:pt x="56" y="136"/>
                      </a:lnTo>
                      <a:lnTo>
                        <a:pt x="51" y="136"/>
                      </a:lnTo>
                      <a:lnTo>
                        <a:pt x="45" y="136"/>
                      </a:lnTo>
                      <a:lnTo>
                        <a:pt x="40" y="136"/>
                      </a:lnTo>
                      <a:lnTo>
                        <a:pt x="35" y="138"/>
                      </a:lnTo>
                      <a:lnTo>
                        <a:pt x="33" y="138"/>
                      </a:lnTo>
                      <a:lnTo>
                        <a:pt x="32" y="138"/>
                      </a:lnTo>
                      <a:lnTo>
                        <a:pt x="30" y="139"/>
                      </a:lnTo>
                      <a:lnTo>
                        <a:pt x="28" y="141"/>
                      </a:lnTo>
                      <a:lnTo>
                        <a:pt x="27" y="141"/>
                      </a:lnTo>
                      <a:lnTo>
                        <a:pt x="26" y="142"/>
                      </a:lnTo>
                      <a:lnTo>
                        <a:pt x="23" y="143"/>
                      </a:lnTo>
                      <a:lnTo>
                        <a:pt x="21" y="141"/>
                      </a:lnTo>
                      <a:lnTo>
                        <a:pt x="18" y="138"/>
                      </a:lnTo>
                      <a:lnTo>
                        <a:pt x="14" y="136"/>
                      </a:lnTo>
                      <a:lnTo>
                        <a:pt x="12" y="133"/>
                      </a:lnTo>
                      <a:lnTo>
                        <a:pt x="7" y="130"/>
                      </a:lnTo>
                      <a:lnTo>
                        <a:pt x="7" y="128"/>
                      </a:lnTo>
                      <a:lnTo>
                        <a:pt x="7" y="124"/>
                      </a:lnTo>
                      <a:lnTo>
                        <a:pt x="5" y="123"/>
                      </a:lnTo>
                      <a:lnTo>
                        <a:pt x="4" y="123"/>
                      </a:lnTo>
                      <a:lnTo>
                        <a:pt x="3" y="121"/>
                      </a:lnTo>
                      <a:lnTo>
                        <a:pt x="3" y="120"/>
                      </a:lnTo>
                      <a:lnTo>
                        <a:pt x="3" y="118"/>
                      </a:lnTo>
                      <a:lnTo>
                        <a:pt x="1" y="118"/>
                      </a:lnTo>
                      <a:lnTo>
                        <a:pt x="0" y="116"/>
                      </a:lnTo>
                      <a:lnTo>
                        <a:pt x="4" y="113"/>
                      </a:lnTo>
                      <a:lnTo>
                        <a:pt x="9" y="110"/>
                      </a:lnTo>
                      <a:lnTo>
                        <a:pt x="13" y="107"/>
                      </a:lnTo>
                      <a:lnTo>
                        <a:pt x="13" y="105"/>
                      </a:lnTo>
                      <a:lnTo>
                        <a:pt x="13" y="102"/>
                      </a:lnTo>
                      <a:lnTo>
                        <a:pt x="14" y="97"/>
                      </a:lnTo>
                      <a:lnTo>
                        <a:pt x="14" y="93"/>
                      </a:lnTo>
                      <a:lnTo>
                        <a:pt x="18" y="88"/>
                      </a:lnTo>
                      <a:lnTo>
                        <a:pt x="22" y="85"/>
                      </a:lnTo>
                      <a:lnTo>
                        <a:pt x="24" y="81"/>
                      </a:lnTo>
                      <a:lnTo>
                        <a:pt x="28" y="77"/>
                      </a:lnTo>
                      <a:lnTo>
                        <a:pt x="30" y="73"/>
                      </a:lnTo>
                      <a:lnTo>
                        <a:pt x="26" y="68"/>
                      </a:lnTo>
                      <a:lnTo>
                        <a:pt x="26" y="64"/>
                      </a:lnTo>
                      <a:lnTo>
                        <a:pt x="26" y="60"/>
                      </a:lnTo>
                      <a:lnTo>
                        <a:pt x="24" y="56"/>
                      </a:lnTo>
                      <a:lnTo>
                        <a:pt x="23" y="55"/>
                      </a:lnTo>
                      <a:lnTo>
                        <a:pt x="21" y="51"/>
                      </a:lnTo>
                      <a:lnTo>
                        <a:pt x="22" y="48"/>
                      </a:lnTo>
                      <a:lnTo>
                        <a:pt x="23" y="46"/>
                      </a:lnTo>
                      <a:lnTo>
                        <a:pt x="26" y="42"/>
                      </a:lnTo>
                      <a:lnTo>
                        <a:pt x="23" y="40"/>
                      </a:lnTo>
                      <a:lnTo>
                        <a:pt x="27" y="36"/>
                      </a:lnTo>
                      <a:lnTo>
                        <a:pt x="28" y="32"/>
                      </a:lnTo>
                      <a:lnTo>
                        <a:pt x="28" y="30"/>
                      </a:lnTo>
                      <a:lnTo>
                        <a:pt x="32" y="28"/>
                      </a:lnTo>
                      <a:lnTo>
                        <a:pt x="35" y="26"/>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1" name="ZS: COZO">
                  <a:extLst>
                    <a:ext uri="{FF2B5EF4-FFF2-40B4-BE49-F238E27FC236}">
                      <a16:creationId xmlns:a16="http://schemas.microsoft.com/office/drawing/2014/main" id="{361E3640-2F5C-5242-B96D-F20BE609E1ED}"/>
                    </a:ext>
                  </a:extLst>
                </p:cNvPr>
                <p:cNvSpPr>
                  <a:spLocks/>
                </p:cNvSpPr>
                <p:nvPr/>
              </p:nvSpPr>
              <p:spPr bwMode="auto">
                <a:xfrm>
                  <a:off x="1347938" y="4695239"/>
                  <a:ext cx="427548" cy="565627"/>
                </a:xfrm>
                <a:custGeom>
                  <a:avLst/>
                  <a:gdLst>
                    <a:gd name="T0" fmla="*/ 236220 w 138"/>
                    <a:gd name="T1" fmla="*/ 628111 h 191"/>
                    <a:gd name="T2" fmla="*/ 209550 w 138"/>
                    <a:gd name="T3" fmla="*/ 589812 h 191"/>
                    <a:gd name="T4" fmla="*/ 217170 w 138"/>
                    <a:gd name="T5" fmla="*/ 555342 h 191"/>
                    <a:gd name="T6" fmla="*/ 201930 w 138"/>
                    <a:gd name="T7" fmla="*/ 517043 h 191"/>
                    <a:gd name="T8" fmla="*/ 171450 w 138"/>
                    <a:gd name="T9" fmla="*/ 467254 h 191"/>
                    <a:gd name="T10" fmla="*/ 163830 w 138"/>
                    <a:gd name="T11" fmla="*/ 409804 h 191"/>
                    <a:gd name="T12" fmla="*/ 133350 w 138"/>
                    <a:gd name="T13" fmla="*/ 352355 h 191"/>
                    <a:gd name="T14" fmla="*/ 118110 w 138"/>
                    <a:gd name="T15" fmla="*/ 291076 h 191"/>
                    <a:gd name="T16" fmla="*/ 110490 w 138"/>
                    <a:gd name="T17" fmla="*/ 233627 h 191"/>
                    <a:gd name="T18" fmla="*/ 76200 w 138"/>
                    <a:gd name="T19" fmla="*/ 180008 h 191"/>
                    <a:gd name="T20" fmla="*/ 68580 w 138"/>
                    <a:gd name="T21" fmla="*/ 103409 h 191"/>
                    <a:gd name="T22" fmla="*/ 45720 w 138"/>
                    <a:gd name="T23" fmla="*/ 76599 h 191"/>
                    <a:gd name="T24" fmla="*/ 15240 w 138"/>
                    <a:gd name="T25" fmla="*/ 49789 h 191"/>
                    <a:gd name="T26" fmla="*/ 0 w 138"/>
                    <a:gd name="T27" fmla="*/ 3830 h 191"/>
                    <a:gd name="T28" fmla="*/ 53340 w 138"/>
                    <a:gd name="T29" fmla="*/ 11490 h 191"/>
                    <a:gd name="T30" fmla="*/ 114300 w 138"/>
                    <a:gd name="T31" fmla="*/ 19150 h 191"/>
                    <a:gd name="T32" fmla="*/ 167640 w 138"/>
                    <a:gd name="T33" fmla="*/ 53619 h 191"/>
                    <a:gd name="T34" fmla="*/ 220980 w 138"/>
                    <a:gd name="T35" fmla="*/ 88089 h 191"/>
                    <a:gd name="T36" fmla="*/ 259080 w 138"/>
                    <a:gd name="T37" fmla="*/ 122558 h 191"/>
                    <a:gd name="T38" fmla="*/ 346710 w 138"/>
                    <a:gd name="T39" fmla="*/ 145538 h 191"/>
                    <a:gd name="T40" fmla="*/ 361950 w 138"/>
                    <a:gd name="T41" fmla="*/ 157028 h 191"/>
                    <a:gd name="T42" fmla="*/ 361950 w 138"/>
                    <a:gd name="T43" fmla="*/ 180008 h 191"/>
                    <a:gd name="T44" fmla="*/ 373380 w 138"/>
                    <a:gd name="T45" fmla="*/ 195327 h 191"/>
                    <a:gd name="T46" fmla="*/ 377190 w 138"/>
                    <a:gd name="T47" fmla="*/ 214477 h 191"/>
                    <a:gd name="T48" fmla="*/ 373380 w 138"/>
                    <a:gd name="T49" fmla="*/ 233627 h 191"/>
                    <a:gd name="T50" fmla="*/ 365760 w 138"/>
                    <a:gd name="T51" fmla="*/ 252777 h 191"/>
                    <a:gd name="T52" fmla="*/ 381000 w 138"/>
                    <a:gd name="T53" fmla="*/ 271926 h 191"/>
                    <a:gd name="T54" fmla="*/ 381000 w 138"/>
                    <a:gd name="T55" fmla="*/ 291076 h 191"/>
                    <a:gd name="T56" fmla="*/ 396240 w 138"/>
                    <a:gd name="T57" fmla="*/ 340865 h 191"/>
                    <a:gd name="T58" fmla="*/ 415290 w 138"/>
                    <a:gd name="T59" fmla="*/ 409804 h 191"/>
                    <a:gd name="T60" fmla="*/ 430530 w 138"/>
                    <a:gd name="T61" fmla="*/ 428954 h 191"/>
                    <a:gd name="T62" fmla="*/ 445770 w 138"/>
                    <a:gd name="T63" fmla="*/ 444274 h 191"/>
                    <a:gd name="T64" fmla="*/ 461010 w 138"/>
                    <a:gd name="T65" fmla="*/ 455764 h 191"/>
                    <a:gd name="T66" fmla="*/ 480060 w 138"/>
                    <a:gd name="T67" fmla="*/ 463424 h 191"/>
                    <a:gd name="T68" fmla="*/ 499110 w 138"/>
                    <a:gd name="T69" fmla="*/ 474914 h 191"/>
                    <a:gd name="T70" fmla="*/ 499110 w 138"/>
                    <a:gd name="T71" fmla="*/ 486403 h 191"/>
                    <a:gd name="T72" fmla="*/ 483870 w 138"/>
                    <a:gd name="T73" fmla="*/ 501723 h 191"/>
                    <a:gd name="T74" fmla="*/ 487680 w 138"/>
                    <a:gd name="T75" fmla="*/ 517043 h 191"/>
                    <a:gd name="T76" fmla="*/ 499110 w 138"/>
                    <a:gd name="T77" fmla="*/ 532363 h 191"/>
                    <a:gd name="T78" fmla="*/ 499110 w 138"/>
                    <a:gd name="T79" fmla="*/ 555342 h 191"/>
                    <a:gd name="T80" fmla="*/ 499110 w 138"/>
                    <a:gd name="T81" fmla="*/ 582152 h 191"/>
                    <a:gd name="T82" fmla="*/ 506730 w 138"/>
                    <a:gd name="T83" fmla="*/ 597472 h 191"/>
                    <a:gd name="T84" fmla="*/ 514350 w 138"/>
                    <a:gd name="T85" fmla="*/ 616622 h 191"/>
                    <a:gd name="T86" fmla="*/ 518160 w 138"/>
                    <a:gd name="T87" fmla="*/ 635771 h 191"/>
                    <a:gd name="T88" fmla="*/ 521970 w 138"/>
                    <a:gd name="T89" fmla="*/ 654921 h 191"/>
                    <a:gd name="T90" fmla="*/ 521970 w 138"/>
                    <a:gd name="T91" fmla="*/ 677901 h 191"/>
                    <a:gd name="T92" fmla="*/ 525780 w 138"/>
                    <a:gd name="T93" fmla="*/ 697050 h 191"/>
                    <a:gd name="T94" fmla="*/ 518160 w 138"/>
                    <a:gd name="T95" fmla="*/ 712370 h 191"/>
                    <a:gd name="T96" fmla="*/ 487680 w 138"/>
                    <a:gd name="T97" fmla="*/ 712370 h 191"/>
                    <a:gd name="T98" fmla="*/ 400050 w 138"/>
                    <a:gd name="T99" fmla="*/ 712370 h 191"/>
                    <a:gd name="T100" fmla="*/ 339090 w 138"/>
                    <a:gd name="T101" fmla="*/ 723860 h 191"/>
                    <a:gd name="T102" fmla="*/ 304800 w 138"/>
                    <a:gd name="T103" fmla="*/ 677901 h 191"/>
                    <a:gd name="T104" fmla="*/ 278130 w 138"/>
                    <a:gd name="T105" fmla="*/ 624281 h 1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8" h="191">
                      <a:moveTo>
                        <a:pt x="66" y="159"/>
                      </a:moveTo>
                      <a:lnTo>
                        <a:pt x="64" y="163"/>
                      </a:lnTo>
                      <a:lnTo>
                        <a:pt x="62" y="164"/>
                      </a:lnTo>
                      <a:lnTo>
                        <a:pt x="58" y="163"/>
                      </a:lnTo>
                      <a:lnTo>
                        <a:pt x="55" y="158"/>
                      </a:lnTo>
                      <a:lnTo>
                        <a:pt x="55" y="154"/>
                      </a:lnTo>
                      <a:lnTo>
                        <a:pt x="55" y="150"/>
                      </a:lnTo>
                      <a:lnTo>
                        <a:pt x="57" y="148"/>
                      </a:lnTo>
                      <a:lnTo>
                        <a:pt x="57" y="145"/>
                      </a:lnTo>
                      <a:lnTo>
                        <a:pt x="55" y="143"/>
                      </a:lnTo>
                      <a:lnTo>
                        <a:pt x="54" y="140"/>
                      </a:lnTo>
                      <a:lnTo>
                        <a:pt x="53" y="135"/>
                      </a:lnTo>
                      <a:lnTo>
                        <a:pt x="53" y="131"/>
                      </a:lnTo>
                      <a:lnTo>
                        <a:pt x="52" y="127"/>
                      </a:lnTo>
                      <a:lnTo>
                        <a:pt x="45" y="122"/>
                      </a:lnTo>
                      <a:lnTo>
                        <a:pt x="43" y="116"/>
                      </a:lnTo>
                      <a:lnTo>
                        <a:pt x="43" y="112"/>
                      </a:lnTo>
                      <a:lnTo>
                        <a:pt x="43" y="107"/>
                      </a:lnTo>
                      <a:lnTo>
                        <a:pt x="39" y="102"/>
                      </a:lnTo>
                      <a:lnTo>
                        <a:pt x="36" y="97"/>
                      </a:lnTo>
                      <a:lnTo>
                        <a:pt x="35" y="92"/>
                      </a:lnTo>
                      <a:lnTo>
                        <a:pt x="34" y="87"/>
                      </a:lnTo>
                      <a:lnTo>
                        <a:pt x="34" y="82"/>
                      </a:lnTo>
                      <a:lnTo>
                        <a:pt x="31" y="76"/>
                      </a:lnTo>
                      <a:lnTo>
                        <a:pt x="30" y="71"/>
                      </a:lnTo>
                      <a:lnTo>
                        <a:pt x="29" y="66"/>
                      </a:lnTo>
                      <a:lnTo>
                        <a:pt x="29" y="61"/>
                      </a:lnTo>
                      <a:lnTo>
                        <a:pt x="26" y="56"/>
                      </a:lnTo>
                      <a:lnTo>
                        <a:pt x="23" y="51"/>
                      </a:lnTo>
                      <a:lnTo>
                        <a:pt x="20" y="47"/>
                      </a:lnTo>
                      <a:lnTo>
                        <a:pt x="18" y="43"/>
                      </a:lnTo>
                      <a:lnTo>
                        <a:pt x="16" y="36"/>
                      </a:lnTo>
                      <a:lnTo>
                        <a:pt x="18" y="27"/>
                      </a:lnTo>
                      <a:lnTo>
                        <a:pt x="14" y="25"/>
                      </a:lnTo>
                      <a:lnTo>
                        <a:pt x="13" y="24"/>
                      </a:lnTo>
                      <a:lnTo>
                        <a:pt x="12" y="20"/>
                      </a:lnTo>
                      <a:lnTo>
                        <a:pt x="13" y="19"/>
                      </a:lnTo>
                      <a:lnTo>
                        <a:pt x="11" y="15"/>
                      </a:lnTo>
                      <a:lnTo>
                        <a:pt x="4" y="13"/>
                      </a:lnTo>
                      <a:lnTo>
                        <a:pt x="3" y="10"/>
                      </a:lnTo>
                      <a:lnTo>
                        <a:pt x="0" y="6"/>
                      </a:lnTo>
                      <a:lnTo>
                        <a:pt x="0" y="1"/>
                      </a:lnTo>
                      <a:lnTo>
                        <a:pt x="7" y="0"/>
                      </a:lnTo>
                      <a:lnTo>
                        <a:pt x="11" y="1"/>
                      </a:lnTo>
                      <a:lnTo>
                        <a:pt x="14" y="3"/>
                      </a:lnTo>
                      <a:lnTo>
                        <a:pt x="22" y="4"/>
                      </a:lnTo>
                      <a:lnTo>
                        <a:pt x="25" y="5"/>
                      </a:lnTo>
                      <a:lnTo>
                        <a:pt x="30" y="5"/>
                      </a:lnTo>
                      <a:lnTo>
                        <a:pt x="34" y="8"/>
                      </a:lnTo>
                      <a:lnTo>
                        <a:pt x="39" y="10"/>
                      </a:lnTo>
                      <a:lnTo>
                        <a:pt x="44" y="14"/>
                      </a:lnTo>
                      <a:lnTo>
                        <a:pt x="49" y="17"/>
                      </a:lnTo>
                      <a:lnTo>
                        <a:pt x="54" y="20"/>
                      </a:lnTo>
                      <a:lnTo>
                        <a:pt x="58" y="23"/>
                      </a:lnTo>
                      <a:lnTo>
                        <a:pt x="60" y="25"/>
                      </a:lnTo>
                      <a:lnTo>
                        <a:pt x="64" y="29"/>
                      </a:lnTo>
                      <a:lnTo>
                        <a:pt x="68" y="32"/>
                      </a:lnTo>
                      <a:lnTo>
                        <a:pt x="73" y="36"/>
                      </a:lnTo>
                      <a:lnTo>
                        <a:pt x="78" y="37"/>
                      </a:lnTo>
                      <a:lnTo>
                        <a:pt x="91" y="38"/>
                      </a:lnTo>
                      <a:lnTo>
                        <a:pt x="92" y="39"/>
                      </a:lnTo>
                      <a:lnTo>
                        <a:pt x="94" y="41"/>
                      </a:lnTo>
                      <a:lnTo>
                        <a:pt x="95" y="41"/>
                      </a:lnTo>
                      <a:lnTo>
                        <a:pt x="95" y="43"/>
                      </a:lnTo>
                      <a:lnTo>
                        <a:pt x="95" y="46"/>
                      </a:lnTo>
                      <a:lnTo>
                        <a:pt x="95" y="47"/>
                      </a:lnTo>
                      <a:lnTo>
                        <a:pt x="95" y="50"/>
                      </a:lnTo>
                      <a:lnTo>
                        <a:pt x="96" y="51"/>
                      </a:lnTo>
                      <a:lnTo>
                        <a:pt x="98" y="51"/>
                      </a:lnTo>
                      <a:lnTo>
                        <a:pt x="99" y="52"/>
                      </a:lnTo>
                      <a:lnTo>
                        <a:pt x="100" y="55"/>
                      </a:lnTo>
                      <a:lnTo>
                        <a:pt x="99" y="56"/>
                      </a:lnTo>
                      <a:lnTo>
                        <a:pt x="98" y="59"/>
                      </a:lnTo>
                      <a:lnTo>
                        <a:pt x="98" y="60"/>
                      </a:lnTo>
                      <a:lnTo>
                        <a:pt x="98" y="61"/>
                      </a:lnTo>
                      <a:lnTo>
                        <a:pt x="96" y="64"/>
                      </a:lnTo>
                      <a:lnTo>
                        <a:pt x="96" y="66"/>
                      </a:lnTo>
                      <a:lnTo>
                        <a:pt x="98" y="68"/>
                      </a:lnTo>
                      <a:lnTo>
                        <a:pt x="100" y="69"/>
                      </a:lnTo>
                      <a:lnTo>
                        <a:pt x="100" y="71"/>
                      </a:lnTo>
                      <a:lnTo>
                        <a:pt x="100" y="73"/>
                      </a:lnTo>
                      <a:lnTo>
                        <a:pt x="100" y="75"/>
                      </a:lnTo>
                      <a:lnTo>
                        <a:pt x="100" y="76"/>
                      </a:lnTo>
                      <a:lnTo>
                        <a:pt x="100" y="79"/>
                      </a:lnTo>
                      <a:lnTo>
                        <a:pt x="101" y="83"/>
                      </a:lnTo>
                      <a:lnTo>
                        <a:pt x="104" y="89"/>
                      </a:lnTo>
                      <a:lnTo>
                        <a:pt x="105" y="96"/>
                      </a:lnTo>
                      <a:lnTo>
                        <a:pt x="106" y="101"/>
                      </a:lnTo>
                      <a:lnTo>
                        <a:pt x="109" y="107"/>
                      </a:lnTo>
                      <a:lnTo>
                        <a:pt x="109" y="111"/>
                      </a:lnTo>
                      <a:lnTo>
                        <a:pt x="112" y="112"/>
                      </a:lnTo>
                      <a:lnTo>
                        <a:pt x="113" y="112"/>
                      </a:lnTo>
                      <a:lnTo>
                        <a:pt x="114" y="113"/>
                      </a:lnTo>
                      <a:lnTo>
                        <a:pt x="115" y="115"/>
                      </a:lnTo>
                      <a:lnTo>
                        <a:pt x="117" y="116"/>
                      </a:lnTo>
                      <a:lnTo>
                        <a:pt x="118" y="117"/>
                      </a:lnTo>
                      <a:lnTo>
                        <a:pt x="121" y="117"/>
                      </a:lnTo>
                      <a:lnTo>
                        <a:pt x="121" y="119"/>
                      </a:lnTo>
                      <a:lnTo>
                        <a:pt x="123" y="120"/>
                      </a:lnTo>
                      <a:lnTo>
                        <a:pt x="124" y="121"/>
                      </a:lnTo>
                      <a:lnTo>
                        <a:pt x="126" y="121"/>
                      </a:lnTo>
                      <a:lnTo>
                        <a:pt x="127" y="122"/>
                      </a:lnTo>
                      <a:lnTo>
                        <a:pt x="130" y="122"/>
                      </a:lnTo>
                      <a:lnTo>
                        <a:pt x="131" y="124"/>
                      </a:lnTo>
                      <a:lnTo>
                        <a:pt x="131" y="125"/>
                      </a:lnTo>
                      <a:lnTo>
                        <a:pt x="131" y="127"/>
                      </a:lnTo>
                      <a:lnTo>
                        <a:pt x="130" y="127"/>
                      </a:lnTo>
                      <a:lnTo>
                        <a:pt x="128" y="129"/>
                      </a:lnTo>
                      <a:lnTo>
                        <a:pt x="127" y="131"/>
                      </a:lnTo>
                      <a:lnTo>
                        <a:pt x="127" y="133"/>
                      </a:lnTo>
                      <a:lnTo>
                        <a:pt x="128" y="133"/>
                      </a:lnTo>
                      <a:lnTo>
                        <a:pt x="128" y="135"/>
                      </a:lnTo>
                      <a:lnTo>
                        <a:pt x="130" y="136"/>
                      </a:lnTo>
                      <a:lnTo>
                        <a:pt x="131" y="138"/>
                      </a:lnTo>
                      <a:lnTo>
                        <a:pt x="131" y="139"/>
                      </a:lnTo>
                      <a:lnTo>
                        <a:pt x="131" y="141"/>
                      </a:lnTo>
                      <a:lnTo>
                        <a:pt x="131" y="143"/>
                      </a:lnTo>
                      <a:lnTo>
                        <a:pt x="131" y="145"/>
                      </a:lnTo>
                      <a:lnTo>
                        <a:pt x="131" y="148"/>
                      </a:lnTo>
                      <a:lnTo>
                        <a:pt x="131" y="149"/>
                      </a:lnTo>
                      <a:lnTo>
                        <a:pt x="131" y="152"/>
                      </a:lnTo>
                      <a:lnTo>
                        <a:pt x="132" y="153"/>
                      </a:lnTo>
                      <a:lnTo>
                        <a:pt x="132" y="154"/>
                      </a:lnTo>
                      <a:lnTo>
                        <a:pt x="133" y="156"/>
                      </a:lnTo>
                      <a:lnTo>
                        <a:pt x="133" y="158"/>
                      </a:lnTo>
                      <a:lnTo>
                        <a:pt x="135" y="158"/>
                      </a:lnTo>
                      <a:lnTo>
                        <a:pt x="135" y="161"/>
                      </a:lnTo>
                      <a:lnTo>
                        <a:pt x="136" y="162"/>
                      </a:lnTo>
                      <a:lnTo>
                        <a:pt x="136" y="163"/>
                      </a:lnTo>
                      <a:lnTo>
                        <a:pt x="136" y="166"/>
                      </a:lnTo>
                      <a:lnTo>
                        <a:pt x="136" y="167"/>
                      </a:lnTo>
                      <a:lnTo>
                        <a:pt x="136" y="168"/>
                      </a:lnTo>
                      <a:lnTo>
                        <a:pt x="137" y="171"/>
                      </a:lnTo>
                      <a:lnTo>
                        <a:pt x="136" y="173"/>
                      </a:lnTo>
                      <a:lnTo>
                        <a:pt x="137" y="175"/>
                      </a:lnTo>
                      <a:lnTo>
                        <a:pt x="137" y="177"/>
                      </a:lnTo>
                      <a:lnTo>
                        <a:pt x="137" y="178"/>
                      </a:lnTo>
                      <a:lnTo>
                        <a:pt x="137" y="180"/>
                      </a:lnTo>
                      <a:lnTo>
                        <a:pt x="138" y="182"/>
                      </a:lnTo>
                      <a:lnTo>
                        <a:pt x="138" y="184"/>
                      </a:lnTo>
                      <a:lnTo>
                        <a:pt x="137" y="185"/>
                      </a:lnTo>
                      <a:lnTo>
                        <a:pt x="136" y="186"/>
                      </a:lnTo>
                      <a:lnTo>
                        <a:pt x="135" y="186"/>
                      </a:lnTo>
                      <a:lnTo>
                        <a:pt x="132" y="187"/>
                      </a:lnTo>
                      <a:lnTo>
                        <a:pt x="128" y="186"/>
                      </a:lnTo>
                      <a:lnTo>
                        <a:pt x="122" y="186"/>
                      </a:lnTo>
                      <a:lnTo>
                        <a:pt x="118" y="186"/>
                      </a:lnTo>
                      <a:lnTo>
                        <a:pt x="105" y="186"/>
                      </a:lnTo>
                      <a:lnTo>
                        <a:pt x="91" y="185"/>
                      </a:lnTo>
                      <a:lnTo>
                        <a:pt x="89" y="191"/>
                      </a:lnTo>
                      <a:lnTo>
                        <a:pt x="89" y="189"/>
                      </a:lnTo>
                      <a:lnTo>
                        <a:pt x="86" y="184"/>
                      </a:lnTo>
                      <a:lnTo>
                        <a:pt x="82" y="180"/>
                      </a:lnTo>
                      <a:lnTo>
                        <a:pt x="80" y="177"/>
                      </a:lnTo>
                      <a:lnTo>
                        <a:pt x="76" y="171"/>
                      </a:lnTo>
                      <a:lnTo>
                        <a:pt x="75" y="167"/>
                      </a:lnTo>
                      <a:lnTo>
                        <a:pt x="73" y="163"/>
                      </a:lnTo>
                      <a:lnTo>
                        <a:pt x="69" y="162"/>
                      </a:lnTo>
                      <a:lnTo>
                        <a:pt x="66" y="159"/>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2" name="ZS: PAK">
                  <a:extLst>
                    <a:ext uri="{FF2B5EF4-FFF2-40B4-BE49-F238E27FC236}">
                      <a16:creationId xmlns:a16="http://schemas.microsoft.com/office/drawing/2014/main" id="{038098D5-7D48-AE47-94F0-5C33F0CDA2B9}"/>
                    </a:ext>
                  </a:extLst>
                </p:cNvPr>
                <p:cNvSpPr>
                  <a:spLocks/>
                </p:cNvSpPr>
                <p:nvPr/>
              </p:nvSpPr>
              <p:spPr bwMode="auto">
                <a:xfrm>
                  <a:off x="1628527" y="4596844"/>
                  <a:ext cx="375871" cy="785518"/>
                </a:xfrm>
                <a:custGeom>
                  <a:avLst/>
                  <a:gdLst>
                    <a:gd name="T0" fmla="*/ 426720 w 128"/>
                    <a:gd name="T1" fmla="*/ 937572 h 269"/>
                    <a:gd name="T2" fmla="*/ 346710 w 128"/>
                    <a:gd name="T3" fmla="*/ 979326 h 269"/>
                    <a:gd name="T4" fmla="*/ 293370 w 128"/>
                    <a:gd name="T5" fmla="*/ 1009692 h 269"/>
                    <a:gd name="T6" fmla="*/ 179070 w 128"/>
                    <a:gd name="T7" fmla="*/ 1021080 h 269"/>
                    <a:gd name="T8" fmla="*/ 129540 w 128"/>
                    <a:gd name="T9" fmla="*/ 979326 h 269"/>
                    <a:gd name="T10" fmla="*/ 121920 w 128"/>
                    <a:gd name="T11" fmla="*/ 835084 h 269"/>
                    <a:gd name="T12" fmla="*/ 179070 w 128"/>
                    <a:gd name="T13" fmla="*/ 831288 h 269"/>
                    <a:gd name="T14" fmla="*/ 179070 w 128"/>
                    <a:gd name="T15" fmla="*/ 800921 h 269"/>
                    <a:gd name="T16" fmla="*/ 175260 w 128"/>
                    <a:gd name="T17" fmla="*/ 762963 h 269"/>
                    <a:gd name="T18" fmla="*/ 171450 w 128"/>
                    <a:gd name="T19" fmla="*/ 728801 h 269"/>
                    <a:gd name="T20" fmla="*/ 156210 w 128"/>
                    <a:gd name="T21" fmla="*/ 706026 h 269"/>
                    <a:gd name="T22" fmla="*/ 156210 w 128"/>
                    <a:gd name="T23" fmla="*/ 664271 h 269"/>
                    <a:gd name="T24" fmla="*/ 144780 w 128"/>
                    <a:gd name="T25" fmla="*/ 633905 h 269"/>
                    <a:gd name="T26" fmla="*/ 156210 w 128"/>
                    <a:gd name="T27" fmla="*/ 611130 h 269"/>
                    <a:gd name="T28" fmla="*/ 140970 w 128"/>
                    <a:gd name="T29" fmla="*/ 592150 h 269"/>
                    <a:gd name="T30" fmla="*/ 118110 w 128"/>
                    <a:gd name="T31" fmla="*/ 573171 h 269"/>
                    <a:gd name="T32" fmla="*/ 87630 w 128"/>
                    <a:gd name="T33" fmla="*/ 554192 h 269"/>
                    <a:gd name="T34" fmla="*/ 57150 w 128"/>
                    <a:gd name="T35" fmla="*/ 493459 h 269"/>
                    <a:gd name="T36" fmla="*/ 38100 w 128"/>
                    <a:gd name="T37" fmla="*/ 413746 h 269"/>
                    <a:gd name="T38" fmla="*/ 22860 w 128"/>
                    <a:gd name="T39" fmla="*/ 379584 h 269"/>
                    <a:gd name="T40" fmla="*/ 30480 w 128"/>
                    <a:gd name="T41" fmla="*/ 353013 h 269"/>
                    <a:gd name="T42" fmla="*/ 22860 w 128"/>
                    <a:gd name="T43" fmla="*/ 322646 h 269"/>
                    <a:gd name="T44" fmla="*/ 19050 w 128"/>
                    <a:gd name="T45" fmla="*/ 284688 h 269"/>
                    <a:gd name="T46" fmla="*/ 0 w 128"/>
                    <a:gd name="T47" fmla="*/ 265709 h 269"/>
                    <a:gd name="T48" fmla="*/ 7620 w 128"/>
                    <a:gd name="T49" fmla="*/ 231546 h 269"/>
                    <a:gd name="T50" fmla="*/ 22860 w 128"/>
                    <a:gd name="T51" fmla="*/ 204975 h 269"/>
                    <a:gd name="T52" fmla="*/ 41910 w 128"/>
                    <a:gd name="T53" fmla="*/ 178404 h 269"/>
                    <a:gd name="T54" fmla="*/ 57150 w 128"/>
                    <a:gd name="T55" fmla="*/ 148038 h 269"/>
                    <a:gd name="T56" fmla="*/ 87630 w 128"/>
                    <a:gd name="T57" fmla="*/ 132854 h 269"/>
                    <a:gd name="T58" fmla="*/ 87630 w 128"/>
                    <a:gd name="T59" fmla="*/ 110079 h 269"/>
                    <a:gd name="T60" fmla="*/ 83820 w 128"/>
                    <a:gd name="T61" fmla="*/ 72121 h 269"/>
                    <a:gd name="T62" fmla="*/ 87630 w 128"/>
                    <a:gd name="T63" fmla="*/ 30367 h 269"/>
                    <a:gd name="T64" fmla="*/ 102870 w 128"/>
                    <a:gd name="T65" fmla="*/ 7592 h 269"/>
                    <a:gd name="T66" fmla="*/ 137160 w 128"/>
                    <a:gd name="T67" fmla="*/ 3796 h 269"/>
                    <a:gd name="T68" fmla="*/ 205740 w 128"/>
                    <a:gd name="T69" fmla="*/ 3796 h 269"/>
                    <a:gd name="T70" fmla="*/ 270510 w 128"/>
                    <a:gd name="T71" fmla="*/ 3796 h 269"/>
                    <a:gd name="T72" fmla="*/ 331470 w 128"/>
                    <a:gd name="T73" fmla="*/ 3796 h 269"/>
                    <a:gd name="T74" fmla="*/ 392430 w 128"/>
                    <a:gd name="T75" fmla="*/ 3796 h 269"/>
                    <a:gd name="T76" fmla="*/ 400050 w 128"/>
                    <a:gd name="T77" fmla="*/ 98692 h 269"/>
                    <a:gd name="T78" fmla="*/ 419100 w 128"/>
                    <a:gd name="T79" fmla="*/ 129058 h 269"/>
                    <a:gd name="T80" fmla="*/ 422910 w 128"/>
                    <a:gd name="T81" fmla="*/ 167017 h 269"/>
                    <a:gd name="T82" fmla="*/ 438150 w 128"/>
                    <a:gd name="T83" fmla="*/ 178404 h 269"/>
                    <a:gd name="T84" fmla="*/ 487680 w 128"/>
                    <a:gd name="T85" fmla="*/ 223954 h 269"/>
                    <a:gd name="T86" fmla="*/ 468630 w 128"/>
                    <a:gd name="T87" fmla="*/ 303667 h 269"/>
                    <a:gd name="T88" fmla="*/ 419100 w 128"/>
                    <a:gd name="T89" fmla="*/ 364400 h 269"/>
                    <a:gd name="T90" fmla="*/ 422910 w 128"/>
                    <a:gd name="T91" fmla="*/ 485867 h 269"/>
                    <a:gd name="T92" fmla="*/ 438150 w 128"/>
                    <a:gd name="T93" fmla="*/ 516234 h 269"/>
                    <a:gd name="T94" fmla="*/ 468630 w 128"/>
                    <a:gd name="T95" fmla="*/ 626313 h 269"/>
                    <a:gd name="T96" fmla="*/ 419100 w 128"/>
                    <a:gd name="T97" fmla="*/ 709821 h 269"/>
                    <a:gd name="T98" fmla="*/ 468630 w 128"/>
                    <a:gd name="T99" fmla="*/ 759167 h 269"/>
                    <a:gd name="T100" fmla="*/ 426720 w 128"/>
                    <a:gd name="T101" fmla="*/ 800921 h 269"/>
                    <a:gd name="T102" fmla="*/ 384810 w 128"/>
                    <a:gd name="T103" fmla="*/ 903409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8" h="269">
                      <a:moveTo>
                        <a:pt x="101" y="238"/>
                      </a:moveTo>
                      <a:lnTo>
                        <a:pt x="102" y="239"/>
                      </a:lnTo>
                      <a:lnTo>
                        <a:pt x="103" y="241"/>
                      </a:lnTo>
                      <a:lnTo>
                        <a:pt x="111" y="242"/>
                      </a:lnTo>
                      <a:lnTo>
                        <a:pt x="112" y="247"/>
                      </a:lnTo>
                      <a:lnTo>
                        <a:pt x="112" y="248"/>
                      </a:lnTo>
                      <a:lnTo>
                        <a:pt x="101" y="248"/>
                      </a:lnTo>
                      <a:lnTo>
                        <a:pt x="97" y="252"/>
                      </a:lnTo>
                      <a:lnTo>
                        <a:pt x="93" y="255"/>
                      </a:lnTo>
                      <a:lnTo>
                        <a:pt x="91" y="258"/>
                      </a:lnTo>
                      <a:lnTo>
                        <a:pt x="87" y="261"/>
                      </a:lnTo>
                      <a:lnTo>
                        <a:pt x="87" y="263"/>
                      </a:lnTo>
                      <a:lnTo>
                        <a:pt x="84" y="269"/>
                      </a:lnTo>
                      <a:lnTo>
                        <a:pt x="79" y="269"/>
                      </a:lnTo>
                      <a:lnTo>
                        <a:pt x="77" y="266"/>
                      </a:lnTo>
                      <a:lnTo>
                        <a:pt x="70" y="265"/>
                      </a:lnTo>
                      <a:lnTo>
                        <a:pt x="65" y="265"/>
                      </a:lnTo>
                      <a:lnTo>
                        <a:pt x="60" y="265"/>
                      </a:lnTo>
                      <a:lnTo>
                        <a:pt x="55" y="265"/>
                      </a:lnTo>
                      <a:lnTo>
                        <a:pt x="47" y="269"/>
                      </a:lnTo>
                      <a:lnTo>
                        <a:pt x="46" y="265"/>
                      </a:lnTo>
                      <a:lnTo>
                        <a:pt x="42" y="262"/>
                      </a:lnTo>
                      <a:lnTo>
                        <a:pt x="38" y="261"/>
                      </a:lnTo>
                      <a:lnTo>
                        <a:pt x="34" y="258"/>
                      </a:lnTo>
                      <a:lnTo>
                        <a:pt x="32" y="255"/>
                      </a:lnTo>
                      <a:lnTo>
                        <a:pt x="31" y="251"/>
                      </a:lnTo>
                      <a:lnTo>
                        <a:pt x="31" y="247"/>
                      </a:lnTo>
                      <a:lnTo>
                        <a:pt x="31" y="243"/>
                      </a:lnTo>
                      <a:lnTo>
                        <a:pt x="32" y="220"/>
                      </a:lnTo>
                      <a:lnTo>
                        <a:pt x="38" y="220"/>
                      </a:lnTo>
                      <a:lnTo>
                        <a:pt x="42" y="221"/>
                      </a:lnTo>
                      <a:lnTo>
                        <a:pt x="45" y="220"/>
                      </a:lnTo>
                      <a:lnTo>
                        <a:pt x="46" y="220"/>
                      </a:lnTo>
                      <a:lnTo>
                        <a:pt x="47" y="219"/>
                      </a:lnTo>
                      <a:lnTo>
                        <a:pt x="48" y="218"/>
                      </a:lnTo>
                      <a:lnTo>
                        <a:pt x="48" y="216"/>
                      </a:lnTo>
                      <a:lnTo>
                        <a:pt x="47" y="214"/>
                      </a:lnTo>
                      <a:lnTo>
                        <a:pt x="47" y="212"/>
                      </a:lnTo>
                      <a:lnTo>
                        <a:pt x="47" y="211"/>
                      </a:lnTo>
                      <a:lnTo>
                        <a:pt x="47" y="209"/>
                      </a:lnTo>
                      <a:lnTo>
                        <a:pt x="46" y="207"/>
                      </a:lnTo>
                      <a:lnTo>
                        <a:pt x="47" y="205"/>
                      </a:lnTo>
                      <a:lnTo>
                        <a:pt x="46" y="202"/>
                      </a:lnTo>
                      <a:lnTo>
                        <a:pt x="46" y="201"/>
                      </a:lnTo>
                      <a:lnTo>
                        <a:pt x="46" y="200"/>
                      </a:lnTo>
                      <a:lnTo>
                        <a:pt x="46" y="197"/>
                      </a:lnTo>
                      <a:lnTo>
                        <a:pt x="46" y="196"/>
                      </a:lnTo>
                      <a:lnTo>
                        <a:pt x="45" y="195"/>
                      </a:lnTo>
                      <a:lnTo>
                        <a:pt x="45" y="192"/>
                      </a:lnTo>
                      <a:lnTo>
                        <a:pt x="43" y="192"/>
                      </a:lnTo>
                      <a:lnTo>
                        <a:pt x="43" y="190"/>
                      </a:lnTo>
                      <a:lnTo>
                        <a:pt x="42" y="188"/>
                      </a:lnTo>
                      <a:lnTo>
                        <a:pt x="42" y="187"/>
                      </a:lnTo>
                      <a:lnTo>
                        <a:pt x="41" y="186"/>
                      </a:lnTo>
                      <a:lnTo>
                        <a:pt x="41" y="183"/>
                      </a:lnTo>
                      <a:lnTo>
                        <a:pt x="41" y="182"/>
                      </a:lnTo>
                      <a:lnTo>
                        <a:pt x="41" y="179"/>
                      </a:lnTo>
                      <a:lnTo>
                        <a:pt x="41" y="177"/>
                      </a:lnTo>
                      <a:lnTo>
                        <a:pt x="41" y="175"/>
                      </a:lnTo>
                      <a:lnTo>
                        <a:pt x="41" y="173"/>
                      </a:lnTo>
                      <a:lnTo>
                        <a:pt x="41" y="172"/>
                      </a:lnTo>
                      <a:lnTo>
                        <a:pt x="40" y="170"/>
                      </a:lnTo>
                      <a:lnTo>
                        <a:pt x="38" y="169"/>
                      </a:lnTo>
                      <a:lnTo>
                        <a:pt x="38" y="167"/>
                      </a:lnTo>
                      <a:lnTo>
                        <a:pt x="37" y="167"/>
                      </a:lnTo>
                      <a:lnTo>
                        <a:pt x="37" y="165"/>
                      </a:lnTo>
                      <a:lnTo>
                        <a:pt x="38" y="163"/>
                      </a:lnTo>
                      <a:lnTo>
                        <a:pt x="40" y="161"/>
                      </a:lnTo>
                      <a:lnTo>
                        <a:pt x="41" y="161"/>
                      </a:lnTo>
                      <a:lnTo>
                        <a:pt x="41" y="159"/>
                      </a:lnTo>
                      <a:lnTo>
                        <a:pt x="41" y="158"/>
                      </a:lnTo>
                      <a:lnTo>
                        <a:pt x="40" y="156"/>
                      </a:lnTo>
                      <a:lnTo>
                        <a:pt x="37" y="156"/>
                      </a:lnTo>
                      <a:lnTo>
                        <a:pt x="36" y="155"/>
                      </a:lnTo>
                      <a:lnTo>
                        <a:pt x="34" y="155"/>
                      </a:lnTo>
                      <a:lnTo>
                        <a:pt x="33" y="154"/>
                      </a:lnTo>
                      <a:lnTo>
                        <a:pt x="31" y="153"/>
                      </a:lnTo>
                      <a:lnTo>
                        <a:pt x="31" y="151"/>
                      </a:lnTo>
                      <a:lnTo>
                        <a:pt x="28" y="151"/>
                      </a:lnTo>
                      <a:lnTo>
                        <a:pt x="27" y="150"/>
                      </a:lnTo>
                      <a:lnTo>
                        <a:pt x="25" y="149"/>
                      </a:lnTo>
                      <a:lnTo>
                        <a:pt x="24" y="147"/>
                      </a:lnTo>
                      <a:lnTo>
                        <a:pt x="23" y="146"/>
                      </a:lnTo>
                      <a:lnTo>
                        <a:pt x="22" y="146"/>
                      </a:lnTo>
                      <a:lnTo>
                        <a:pt x="19" y="145"/>
                      </a:lnTo>
                      <a:lnTo>
                        <a:pt x="19" y="141"/>
                      </a:lnTo>
                      <a:lnTo>
                        <a:pt x="16" y="135"/>
                      </a:lnTo>
                      <a:lnTo>
                        <a:pt x="15" y="130"/>
                      </a:lnTo>
                      <a:lnTo>
                        <a:pt x="14" y="123"/>
                      </a:lnTo>
                      <a:lnTo>
                        <a:pt x="11" y="117"/>
                      </a:lnTo>
                      <a:lnTo>
                        <a:pt x="10" y="113"/>
                      </a:lnTo>
                      <a:lnTo>
                        <a:pt x="10" y="110"/>
                      </a:lnTo>
                      <a:lnTo>
                        <a:pt x="10" y="109"/>
                      </a:lnTo>
                      <a:lnTo>
                        <a:pt x="10" y="107"/>
                      </a:lnTo>
                      <a:lnTo>
                        <a:pt x="10" y="105"/>
                      </a:lnTo>
                      <a:lnTo>
                        <a:pt x="10" y="103"/>
                      </a:lnTo>
                      <a:lnTo>
                        <a:pt x="8" y="102"/>
                      </a:lnTo>
                      <a:lnTo>
                        <a:pt x="6" y="100"/>
                      </a:lnTo>
                      <a:lnTo>
                        <a:pt x="6" y="98"/>
                      </a:lnTo>
                      <a:lnTo>
                        <a:pt x="8" y="95"/>
                      </a:lnTo>
                      <a:lnTo>
                        <a:pt x="8" y="94"/>
                      </a:lnTo>
                      <a:lnTo>
                        <a:pt x="8" y="93"/>
                      </a:lnTo>
                      <a:lnTo>
                        <a:pt x="9" y="90"/>
                      </a:lnTo>
                      <a:lnTo>
                        <a:pt x="10" y="89"/>
                      </a:lnTo>
                      <a:lnTo>
                        <a:pt x="9" y="86"/>
                      </a:lnTo>
                      <a:lnTo>
                        <a:pt x="8" y="85"/>
                      </a:lnTo>
                      <a:lnTo>
                        <a:pt x="6" y="85"/>
                      </a:lnTo>
                      <a:lnTo>
                        <a:pt x="5" y="84"/>
                      </a:lnTo>
                      <a:lnTo>
                        <a:pt x="5" y="81"/>
                      </a:lnTo>
                      <a:lnTo>
                        <a:pt x="5" y="80"/>
                      </a:lnTo>
                      <a:lnTo>
                        <a:pt x="5" y="77"/>
                      </a:lnTo>
                      <a:lnTo>
                        <a:pt x="5" y="75"/>
                      </a:lnTo>
                      <a:lnTo>
                        <a:pt x="4" y="75"/>
                      </a:lnTo>
                      <a:lnTo>
                        <a:pt x="2" y="73"/>
                      </a:lnTo>
                      <a:lnTo>
                        <a:pt x="1" y="72"/>
                      </a:lnTo>
                      <a:lnTo>
                        <a:pt x="0" y="70"/>
                      </a:lnTo>
                      <a:lnTo>
                        <a:pt x="0" y="68"/>
                      </a:lnTo>
                      <a:lnTo>
                        <a:pt x="1" y="66"/>
                      </a:lnTo>
                      <a:lnTo>
                        <a:pt x="1" y="65"/>
                      </a:lnTo>
                      <a:lnTo>
                        <a:pt x="1" y="62"/>
                      </a:lnTo>
                      <a:lnTo>
                        <a:pt x="2" y="61"/>
                      </a:lnTo>
                      <a:lnTo>
                        <a:pt x="4" y="59"/>
                      </a:lnTo>
                      <a:lnTo>
                        <a:pt x="4" y="58"/>
                      </a:lnTo>
                      <a:lnTo>
                        <a:pt x="5" y="56"/>
                      </a:lnTo>
                      <a:lnTo>
                        <a:pt x="5" y="54"/>
                      </a:lnTo>
                      <a:lnTo>
                        <a:pt x="6" y="54"/>
                      </a:lnTo>
                      <a:lnTo>
                        <a:pt x="8" y="52"/>
                      </a:lnTo>
                      <a:lnTo>
                        <a:pt x="9" y="51"/>
                      </a:lnTo>
                      <a:lnTo>
                        <a:pt x="10" y="49"/>
                      </a:lnTo>
                      <a:lnTo>
                        <a:pt x="10" y="48"/>
                      </a:lnTo>
                      <a:lnTo>
                        <a:pt x="11" y="47"/>
                      </a:lnTo>
                      <a:lnTo>
                        <a:pt x="13" y="45"/>
                      </a:lnTo>
                      <a:lnTo>
                        <a:pt x="14" y="44"/>
                      </a:lnTo>
                      <a:lnTo>
                        <a:pt x="14" y="43"/>
                      </a:lnTo>
                      <a:lnTo>
                        <a:pt x="15" y="40"/>
                      </a:lnTo>
                      <a:lnTo>
                        <a:pt x="15" y="39"/>
                      </a:lnTo>
                      <a:lnTo>
                        <a:pt x="16" y="39"/>
                      </a:lnTo>
                      <a:lnTo>
                        <a:pt x="19" y="38"/>
                      </a:lnTo>
                      <a:lnTo>
                        <a:pt x="20" y="38"/>
                      </a:lnTo>
                      <a:lnTo>
                        <a:pt x="22" y="37"/>
                      </a:lnTo>
                      <a:lnTo>
                        <a:pt x="23" y="35"/>
                      </a:lnTo>
                      <a:lnTo>
                        <a:pt x="24" y="34"/>
                      </a:lnTo>
                      <a:lnTo>
                        <a:pt x="24" y="33"/>
                      </a:lnTo>
                      <a:lnTo>
                        <a:pt x="24" y="30"/>
                      </a:lnTo>
                      <a:lnTo>
                        <a:pt x="23" y="29"/>
                      </a:lnTo>
                      <a:lnTo>
                        <a:pt x="23" y="26"/>
                      </a:lnTo>
                      <a:lnTo>
                        <a:pt x="22" y="24"/>
                      </a:lnTo>
                      <a:lnTo>
                        <a:pt x="22" y="22"/>
                      </a:lnTo>
                      <a:lnTo>
                        <a:pt x="22" y="20"/>
                      </a:lnTo>
                      <a:lnTo>
                        <a:pt x="22" y="19"/>
                      </a:lnTo>
                      <a:lnTo>
                        <a:pt x="20" y="16"/>
                      </a:lnTo>
                      <a:lnTo>
                        <a:pt x="22" y="14"/>
                      </a:lnTo>
                      <a:lnTo>
                        <a:pt x="23" y="11"/>
                      </a:lnTo>
                      <a:lnTo>
                        <a:pt x="23" y="8"/>
                      </a:lnTo>
                      <a:lnTo>
                        <a:pt x="24" y="8"/>
                      </a:lnTo>
                      <a:lnTo>
                        <a:pt x="25" y="6"/>
                      </a:lnTo>
                      <a:lnTo>
                        <a:pt x="25" y="5"/>
                      </a:lnTo>
                      <a:lnTo>
                        <a:pt x="27" y="3"/>
                      </a:lnTo>
                      <a:lnTo>
                        <a:pt x="27" y="2"/>
                      </a:lnTo>
                      <a:lnTo>
                        <a:pt x="28" y="1"/>
                      </a:lnTo>
                      <a:lnTo>
                        <a:pt x="28" y="0"/>
                      </a:lnTo>
                      <a:lnTo>
                        <a:pt x="29" y="0"/>
                      </a:lnTo>
                      <a:lnTo>
                        <a:pt x="32" y="1"/>
                      </a:lnTo>
                      <a:lnTo>
                        <a:pt x="36" y="1"/>
                      </a:lnTo>
                      <a:lnTo>
                        <a:pt x="40" y="1"/>
                      </a:lnTo>
                      <a:lnTo>
                        <a:pt x="43" y="1"/>
                      </a:lnTo>
                      <a:lnTo>
                        <a:pt x="46" y="1"/>
                      </a:lnTo>
                      <a:lnTo>
                        <a:pt x="50" y="1"/>
                      </a:lnTo>
                      <a:lnTo>
                        <a:pt x="54" y="1"/>
                      </a:lnTo>
                      <a:lnTo>
                        <a:pt x="56" y="1"/>
                      </a:lnTo>
                      <a:lnTo>
                        <a:pt x="61" y="1"/>
                      </a:lnTo>
                      <a:lnTo>
                        <a:pt x="64" y="1"/>
                      </a:lnTo>
                      <a:lnTo>
                        <a:pt x="66" y="1"/>
                      </a:lnTo>
                      <a:lnTo>
                        <a:pt x="71" y="1"/>
                      </a:lnTo>
                      <a:lnTo>
                        <a:pt x="74" y="1"/>
                      </a:lnTo>
                      <a:lnTo>
                        <a:pt x="77" y="1"/>
                      </a:lnTo>
                      <a:lnTo>
                        <a:pt x="82" y="1"/>
                      </a:lnTo>
                      <a:lnTo>
                        <a:pt x="84" y="1"/>
                      </a:lnTo>
                      <a:lnTo>
                        <a:pt x="87" y="1"/>
                      </a:lnTo>
                      <a:lnTo>
                        <a:pt x="92" y="1"/>
                      </a:lnTo>
                      <a:lnTo>
                        <a:pt x="94" y="1"/>
                      </a:lnTo>
                      <a:lnTo>
                        <a:pt x="98" y="1"/>
                      </a:lnTo>
                      <a:lnTo>
                        <a:pt x="102" y="1"/>
                      </a:lnTo>
                      <a:lnTo>
                        <a:pt x="103" y="1"/>
                      </a:lnTo>
                      <a:lnTo>
                        <a:pt x="102" y="3"/>
                      </a:lnTo>
                      <a:lnTo>
                        <a:pt x="105" y="12"/>
                      </a:lnTo>
                      <a:lnTo>
                        <a:pt x="103" y="16"/>
                      </a:lnTo>
                      <a:lnTo>
                        <a:pt x="105" y="20"/>
                      </a:lnTo>
                      <a:lnTo>
                        <a:pt x="105" y="26"/>
                      </a:lnTo>
                      <a:lnTo>
                        <a:pt x="106" y="29"/>
                      </a:lnTo>
                      <a:lnTo>
                        <a:pt x="106" y="30"/>
                      </a:lnTo>
                      <a:lnTo>
                        <a:pt x="107" y="31"/>
                      </a:lnTo>
                      <a:lnTo>
                        <a:pt x="110" y="34"/>
                      </a:lnTo>
                      <a:lnTo>
                        <a:pt x="111" y="38"/>
                      </a:lnTo>
                      <a:lnTo>
                        <a:pt x="110" y="39"/>
                      </a:lnTo>
                      <a:lnTo>
                        <a:pt x="111" y="44"/>
                      </a:lnTo>
                      <a:lnTo>
                        <a:pt x="112" y="45"/>
                      </a:lnTo>
                      <a:lnTo>
                        <a:pt x="115" y="47"/>
                      </a:lnTo>
                      <a:lnTo>
                        <a:pt x="119" y="49"/>
                      </a:lnTo>
                      <a:lnTo>
                        <a:pt x="123" y="53"/>
                      </a:lnTo>
                      <a:lnTo>
                        <a:pt x="124" y="54"/>
                      </a:lnTo>
                      <a:lnTo>
                        <a:pt x="125" y="54"/>
                      </a:lnTo>
                      <a:lnTo>
                        <a:pt x="128" y="59"/>
                      </a:lnTo>
                      <a:lnTo>
                        <a:pt x="128" y="73"/>
                      </a:lnTo>
                      <a:lnTo>
                        <a:pt x="128" y="77"/>
                      </a:lnTo>
                      <a:lnTo>
                        <a:pt x="126" y="79"/>
                      </a:lnTo>
                      <a:lnTo>
                        <a:pt x="123" y="80"/>
                      </a:lnTo>
                      <a:lnTo>
                        <a:pt x="115" y="80"/>
                      </a:lnTo>
                      <a:lnTo>
                        <a:pt x="114" y="80"/>
                      </a:lnTo>
                      <a:lnTo>
                        <a:pt x="111" y="80"/>
                      </a:lnTo>
                      <a:lnTo>
                        <a:pt x="110" y="96"/>
                      </a:lnTo>
                      <a:lnTo>
                        <a:pt x="111" y="116"/>
                      </a:lnTo>
                      <a:lnTo>
                        <a:pt x="111" y="121"/>
                      </a:lnTo>
                      <a:lnTo>
                        <a:pt x="111" y="127"/>
                      </a:lnTo>
                      <a:lnTo>
                        <a:pt x="111" y="128"/>
                      </a:lnTo>
                      <a:lnTo>
                        <a:pt x="111" y="130"/>
                      </a:lnTo>
                      <a:lnTo>
                        <a:pt x="111" y="131"/>
                      </a:lnTo>
                      <a:lnTo>
                        <a:pt x="112" y="132"/>
                      </a:lnTo>
                      <a:lnTo>
                        <a:pt x="112" y="135"/>
                      </a:lnTo>
                      <a:lnTo>
                        <a:pt x="115" y="136"/>
                      </a:lnTo>
                      <a:lnTo>
                        <a:pt x="119" y="141"/>
                      </a:lnTo>
                      <a:lnTo>
                        <a:pt x="121" y="153"/>
                      </a:lnTo>
                      <a:lnTo>
                        <a:pt x="123" y="158"/>
                      </a:lnTo>
                      <a:lnTo>
                        <a:pt x="123" y="159"/>
                      </a:lnTo>
                      <a:lnTo>
                        <a:pt x="123" y="165"/>
                      </a:lnTo>
                      <a:lnTo>
                        <a:pt x="120" y="175"/>
                      </a:lnTo>
                      <a:lnTo>
                        <a:pt x="117" y="179"/>
                      </a:lnTo>
                      <a:lnTo>
                        <a:pt x="112" y="182"/>
                      </a:lnTo>
                      <a:lnTo>
                        <a:pt x="110" y="186"/>
                      </a:lnTo>
                      <a:lnTo>
                        <a:pt x="110" y="187"/>
                      </a:lnTo>
                      <a:lnTo>
                        <a:pt x="112" y="192"/>
                      </a:lnTo>
                      <a:lnTo>
                        <a:pt x="114" y="195"/>
                      </a:lnTo>
                      <a:lnTo>
                        <a:pt x="116" y="196"/>
                      </a:lnTo>
                      <a:lnTo>
                        <a:pt x="117" y="196"/>
                      </a:lnTo>
                      <a:lnTo>
                        <a:pt x="123" y="200"/>
                      </a:lnTo>
                      <a:lnTo>
                        <a:pt x="125" y="204"/>
                      </a:lnTo>
                      <a:lnTo>
                        <a:pt x="123" y="206"/>
                      </a:lnTo>
                      <a:lnTo>
                        <a:pt x="119" y="207"/>
                      </a:lnTo>
                      <a:lnTo>
                        <a:pt x="117" y="209"/>
                      </a:lnTo>
                      <a:lnTo>
                        <a:pt x="112" y="211"/>
                      </a:lnTo>
                      <a:lnTo>
                        <a:pt x="109" y="214"/>
                      </a:lnTo>
                      <a:lnTo>
                        <a:pt x="105" y="218"/>
                      </a:lnTo>
                      <a:lnTo>
                        <a:pt x="103" y="219"/>
                      </a:lnTo>
                      <a:lnTo>
                        <a:pt x="102" y="223"/>
                      </a:lnTo>
                      <a:lnTo>
                        <a:pt x="101" y="23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3" name="ZS: SAKIF">
                  <a:extLst>
                    <a:ext uri="{FF2B5EF4-FFF2-40B4-BE49-F238E27FC236}">
                      <a16:creationId xmlns:a16="http://schemas.microsoft.com/office/drawing/2014/main" id="{65CD1338-5E0F-984D-981A-3861075E6F92}"/>
                    </a:ext>
                  </a:extLst>
                </p:cNvPr>
                <p:cNvSpPr>
                  <a:spLocks/>
                </p:cNvSpPr>
                <p:nvPr/>
              </p:nvSpPr>
              <p:spPr bwMode="auto">
                <a:xfrm>
                  <a:off x="1764559" y="5324279"/>
                  <a:ext cx="227269" cy="403055"/>
                </a:xfrm>
                <a:custGeom>
                  <a:avLst/>
                  <a:gdLst>
                    <a:gd name="T0" fmla="*/ 289560 w 77"/>
                    <a:gd name="T1" fmla="*/ 198120 h 138"/>
                    <a:gd name="T2" fmla="*/ 285799 w 77"/>
                    <a:gd name="T3" fmla="*/ 232410 h 138"/>
                    <a:gd name="T4" fmla="*/ 285799 w 77"/>
                    <a:gd name="T5" fmla="*/ 274320 h 138"/>
                    <a:gd name="T6" fmla="*/ 255715 w 77"/>
                    <a:gd name="T7" fmla="*/ 293370 h 138"/>
                    <a:gd name="T8" fmla="*/ 218110 w 77"/>
                    <a:gd name="T9" fmla="*/ 350520 h 138"/>
                    <a:gd name="T10" fmla="*/ 233152 w 77"/>
                    <a:gd name="T11" fmla="*/ 400050 h 138"/>
                    <a:gd name="T12" fmla="*/ 244434 w 77"/>
                    <a:gd name="T13" fmla="*/ 426720 h 138"/>
                    <a:gd name="T14" fmla="*/ 233152 w 77"/>
                    <a:gd name="T15" fmla="*/ 457200 h 138"/>
                    <a:gd name="T16" fmla="*/ 206829 w 77"/>
                    <a:gd name="T17" fmla="*/ 480060 h 138"/>
                    <a:gd name="T18" fmla="*/ 206829 w 77"/>
                    <a:gd name="T19" fmla="*/ 521970 h 138"/>
                    <a:gd name="T20" fmla="*/ 199308 w 77"/>
                    <a:gd name="T21" fmla="*/ 525780 h 138"/>
                    <a:gd name="T22" fmla="*/ 188026 w 77"/>
                    <a:gd name="T23" fmla="*/ 487680 h 138"/>
                    <a:gd name="T24" fmla="*/ 176744 w 77"/>
                    <a:gd name="T25" fmla="*/ 457200 h 138"/>
                    <a:gd name="T26" fmla="*/ 165463 w 77"/>
                    <a:gd name="T27" fmla="*/ 419100 h 138"/>
                    <a:gd name="T28" fmla="*/ 150421 w 77"/>
                    <a:gd name="T29" fmla="*/ 392430 h 138"/>
                    <a:gd name="T30" fmla="*/ 120337 w 77"/>
                    <a:gd name="T31" fmla="*/ 384810 h 138"/>
                    <a:gd name="T32" fmla="*/ 105295 w 77"/>
                    <a:gd name="T33" fmla="*/ 381000 h 138"/>
                    <a:gd name="T34" fmla="*/ 90252 w 77"/>
                    <a:gd name="T35" fmla="*/ 365760 h 138"/>
                    <a:gd name="T36" fmla="*/ 86492 w 77"/>
                    <a:gd name="T37" fmla="*/ 350520 h 138"/>
                    <a:gd name="T38" fmla="*/ 60168 w 77"/>
                    <a:gd name="T39" fmla="*/ 350520 h 138"/>
                    <a:gd name="T40" fmla="*/ 26324 w 77"/>
                    <a:gd name="T41" fmla="*/ 350520 h 138"/>
                    <a:gd name="T42" fmla="*/ 15042 w 77"/>
                    <a:gd name="T43" fmla="*/ 312420 h 138"/>
                    <a:gd name="T44" fmla="*/ 26324 w 77"/>
                    <a:gd name="T45" fmla="*/ 251460 h 138"/>
                    <a:gd name="T46" fmla="*/ 33845 w 77"/>
                    <a:gd name="T47" fmla="*/ 198120 h 138"/>
                    <a:gd name="T48" fmla="*/ 33845 w 77"/>
                    <a:gd name="T49" fmla="*/ 156210 h 138"/>
                    <a:gd name="T50" fmla="*/ 18803 w 77"/>
                    <a:gd name="T51" fmla="*/ 118110 h 138"/>
                    <a:gd name="T52" fmla="*/ 15042 w 77"/>
                    <a:gd name="T53" fmla="*/ 91440 h 138"/>
                    <a:gd name="T54" fmla="*/ 30084 w 77"/>
                    <a:gd name="T55" fmla="*/ 64770 h 138"/>
                    <a:gd name="T56" fmla="*/ 67689 w 77"/>
                    <a:gd name="T57" fmla="*/ 64770 h 138"/>
                    <a:gd name="T58" fmla="*/ 112816 w 77"/>
                    <a:gd name="T59" fmla="*/ 68580 h 138"/>
                    <a:gd name="T60" fmla="*/ 139139 w 77"/>
                    <a:gd name="T61" fmla="*/ 80010 h 138"/>
                    <a:gd name="T62" fmla="*/ 150421 w 77"/>
                    <a:gd name="T63" fmla="*/ 49530 h 138"/>
                    <a:gd name="T64" fmla="*/ 172984 w 77"/>
                    <a:gd name="T65" fmla="*/ 26670 h 138"/>
                    <a:gd name="T66" fmla="*/ 203068 w 77"/>
                    <a:gd name="T67" fmla="*/ 0 h 138"/>
                    <a:gd name="T68" fmla="*/ 244434 w 77"/>
                    <a:gd name="T69" fmla="*/ 19050 h 138"/>
                    <a:gd name="T70" fmla="*/ 236913 w 77"/>
                    <a:gd name="T71" fmla="*/ 53340 h 138"/>
                    <a:gd name="T72" fmla="*/ 233152 w 77"/>
                    <a:gd name="T73" fmla="*/ 68580 h 138"/>
                    <a:gd name="T74" fmla="*/ 240673 w 77"/>
                    <a:gd name="T75" fmla="*/ 87630 h 138"/>
                    <a:gd name="T76" fmla="*/ 210589 w 77"/>
                    <a:gd name="T77" fmla="*/ 137160 h 138"/>
                    <a:gd name="T78" fmla="*/ 218110 w 77"/>
                    <a:gd name="T79" fmla="*/ 156210 h 138"/>
                    <a:gd name="T80" fmla="*/ 225631 w 77"/>
                    <a:gd name="T81" fmla="*/ 179070 h 138"/>
                    <a:gd name="T82" fmla="*/ 244434 w 77"/>
                    <a:gd name="T83" fmla="*/ 186690 h 138"/>
                    <a:gd name="T84" fmla="*/ 244434 w 77"/>
                    <a:gd name="T85" fmla="*/ 190500 h 138"/>
                    <a:gd name="T86" fmla="*/ 263236 w 77"/>
                    <a:gd name="T87" fmla="*/ 190500 h 138"/>
                    <a:gd name="T88" fmla="*/ 285799 w 77"/>
                    <a:gd name="T89" fmla="*/ 194310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7" h="138">
                      <a:moveTo>
                        <a:pt x="77" y="51"/>
                      </a:moveTo>
                      <a:lnTo>
                        <a:pt x="77" y="52"/>
                      </a:lnTo>
                      <a:lnTo>
                        <a:pt x="77" y="56"/>
                      </a:lnTo>
                      <a:lnTo>
                        <a:pt x="76" y="61"/>
                      </a:lnTo>
                      <a:lnTo>
                        <a:pt x="76" y="70"/>
                      </a:lnTo>
                      <a:lnTo>
                        <a:pt x="76" y="72"/>
                      </a:lnTo>
                      <a:lnTo>
                        <a:pt x="70" y="75"/>
                      </a:lnTo>
                      <a:lnTo>
                        <a:pt x="68" y="77"/>
                      </a:lnTo>
                      <a:lnTo>
                        <a:pt x="65" y="80"/>
                      </a:lnTo>
                      <a:lnTo>
                        <a:pt x="58" y="92"/>
                      </a:lnTo>
                      <a:lnTo>
                        <a:pt x="60" y="98"/>
                      </a:lnTo>
                      <a:lnTo>
                        <a:pt x="62" y="105"/>
                      </a:lnTo>
                      <a:lnTo>
                        <a:pt x="63" y="107"/>
                      </a:lnTo>
                      <a:lnTo>
                        <a:pt x="65" y="112"/>
                      </a:lnTo>
                      <a:lnTo>
                        <a:pt x="64" y="116"/>
                      </a:lnTo>
                      <a:lnTo>
                        <a:pt x="62" y="120"/>
                      </a:lnTo>
                      <a:lnTo>
                        <a:pt x="58" y="123"/>
                      </a:lnTo>
                      <a:lnTo>
                        <a:pt x="55" y="126"/>
                      </a:lnTo>
                      <a:lnTo>
                        <a:pt x="55" y="133"/>
                      </a:lnTo>
                      <a:lnTo>
                        <a:pt x="55" y="137"/>
                      </a:lnTo>
                      <a:lnTo>
                        <a:pt x="54" y="138"/>
                      </a:lnTo>
                      <a:lnTo>
                        <a:pt x="53" y="138"/>
                      </a:lnTo>
                      <a:lnTo>
                        <a:pt x="51" y="133"/>
                      </a:lnTo>
                      <a:lnTo>
                        <a:pt x="50" y="128"/>
                      </a:lnTo>
                      <a:lnTo>
                        <a:pt x="49" y="123"/>
                      </a:lnTo>
                      <a:lnTo>
                        <a:pt x="47" y="120"/>
                      </a:lnTo>
                      <a:lnTo>
                        <a:pt x="47" y="116"/>
                      </a:lnTo>
                      <a:lnTo>
                        <a:pt x="44" y="110"/>
                      </a:lnTo>
                      <a:lnTo>
                        <a:pt x="41" y="106"/>
                      </a:lnTo>
                      <a:lnTo>
                        <a:pt x="40" y="103"/>
                      </a:lnTo>
                      <a:lnTo>
                        <a:pt x="35" y="100"/>
                      </a:lnTo>
                      <a:lnTo>
                        <a:pt x="32" y="101"/>
                      </a:lnTo>
                      <a:lnTo>
                        <a:pt x="30" y="101"/>
                      </a:lnTo>
                      <a:lnTo>
                        <a:pt x="28" y="100"/>
                      </a:lnTo>
                      <a:lnTo>
                        <a:pt x="24" y="97"/>
                      </a:lnTo>
                      <a:lnTo>
                        <a:pt x="24" y="96"/>
                      </a:lnTo>
                      <a:lnTo>
                        <a:pt x="23" y="92"/>
                      </a:lnTo>
                      <a:lnTo>
                        <a:pt x="19" y="92"/>
                      </a:lnTo>
                      <a:lnTo>
                        <a:pt x="16" y="92"/>
                      </a:lnTo>
                      <a:lnTo>
                        <a:pt x="12" y="92"/>
                      </a:lnTo>
                      <a:lnTo>
                        <a:pt x="7" y="92"/>
                      </a:lnTo>
                      <a:lnTo>
                        <a:pt x="4" y="86"/>
                      </a:lnTo>
                      <a:lnTo>
                        <a:pt x="4" y="82"/>
                      </a:lnTo>
                      <a:lnTo>
                        <a:pt x="5" y="75"/>
                      </a:lnTo>
                      <a:lnTo>
                        <a:pt x="7" y="66"/>
                      </a:lnTo>
                      <a:lnTo>
                        <a:pt x="8" y="60"/>
                      </a:lnTo>
                      <a:lnTo>
                        <a:pt x="9" y="52"/>
                      </a:lnTo>
                      <a:lnTo>
                        <a:pt x="9" y="46"/>
                      </a:lnTo>
                      <a:lnTo>
                        <a:pt x="9" y="41"/>
                      </a:lnTo>
                      <a:lnTo>
                        <a:pt x="8" y="35"/>
                      </a:lnTo>
                      <a:lnTo>
                        <a:pt x="5" y="31"/>
                      </a:lnTo>
                      <a:lnTo>
                        <a:pt x="4" y="27"/>
                      </a:lnTo>
                      <a:lnTo>
                        <a:pt x="4" y="24"/>
                      </a:lnTo>
                      <a:lnTo>
                        <a:pt x="0" y="21"/>
                      </a:lnTo>
                      <a:lnTo>
                        <a:pt x="8" y="17"/>
                      </a:lnTo>
                      <a:lnTo>
                        <a:pt x="13" y="17"/>
                      </a:lnTo>
                      <a:lnTo>
                        <a:pt x="18" y="17"/>
                      </a:lnTo>
                      <a:lnTo>
                        <a:pt x="23" y="17"/>
                      </a:lnTo>
                      <a:lnTo>
                        <a:pt x="30" y="18"/>
                      </a:lnTo>
                      <a:lnTo>
                        <a:pt x="32" y="21"/>
                      </a:lnTo>
                      <a:lnTo>
                        <a:pt x="37" y="21"/>
                      </a:lnTo>
                      <a:lnTo>
                        <a:pt x="40" y="15"/>
                      </a:lnTo>
                      <a:lnTo>
                        <a:pt x="40" y="13"/>
                      </a:lnTo>
                      <a:lnTo>
                        <a:pt x="44" y="10"/>
                      </a:lnTo>
                      <a:lnTo>
                        <a:pt x="46" y="7"/>
                      </a:lnTo>
                      <a:lnTo>
                        <a:pt x="50" y="4"/>
                      </a:lnTo>
                      <a:lnTo>
                        <a:pt x="54" y="0"/>
                      </a:lnTo>
                      <a:lnTo>
                        <a:pt x="65" y="0"/>
                      </a:lnTo>
                      <a:lnTo>
                        <a:pt x="65" y="5"/>
                      </a:lnTo>
                      <a:lnTo>
                        <a:pt x="64" y="8"/>
                      </a:lnTo>
                      <a:lnTo>
                        <a:pt x="63" y="14"/>
                      </a:lnTo>
                      <a:lnTo>
                        <a:pt x="62" y="17"/>
                      </a:lnTo>
                      <a:lnTo>
                        <a:pt x="62" y="18"/>
                      </a:lnTo>
                      <a:lnTo>
                        <a:pt x="63" y="21"/>
                      </a:lnTo>
                      <a:lnTo>
                        <a:pt x="64" y="23"/>
                      </a:lnTo>
                      <a:lnTo>
                        <a:pt x="58" y="33"/>
                      </a:lnTo>
                      <a:lnTo>
                        <a:pt x="56" y="36"/>
                      </a:lnTo>
                      <a:lnTo>
                        <a:pt x="58" y="38"/>
                      </a:lnTo>
                      <a:lnTo>
                        <a:pt x="58" y="41"/>
                      </a:lnTo>
                      <a:lnTo>
                        <a:pt x="59" y="42"/>
                      </a:lnTo>
                      <a:lnTo>
                        <a:pt x="60" y="47"/>
                      </a:lnTo>
                      <a:lnTo>
                        <a:pt x="62" y="47"/>
                      </a:lnTo>
                      <a:lnTo>
                        <a:pt x="65" y="49"/>
                      </a:lnTo>
                      <a:lnTo>
                        <a:pt x="65" y="50"/>
                      </a:lnTo>
                      <a:lnTo>
                        <a:pt x="68" y="50"/>
                      </a:lnTo>
                      <a:lnTo>
                        <a:pt x="70" y="50"/>
                      </a:lnTo>
                      <a:lnTo>
                        <a:pt x="74" y="49"/>
                      </a:lnTo>
                      <a:lnTo>
                        <a:pt x="76" y="51"/>
                      </a:lnTo>
                      <a:lnTo>
                        <a:pt x="77" y="5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4" name="ZS: AAA">
                  <a:extLst>
                    <a:ext uri="{FF2B5EF4-FFF2-40B4-BE49-F238E27FC236}">
                      <a16:creationId xmlns:a16="http://schemas.microsoft.com/office/drawing/2014/main" id="{9F6A705A-F2AF-7B45-B7AF-10E1E330D08A}"/>
                    </a:ext>
                  </a:extLst>
                </p:cNvPr>
                <p:cNvSpPr>
                  <a:spLocks/>
                </p:cNvSpPr>
                <p:nvPr/>
              </p:nvSpPr>
              <p:spPr bwMode="auto">
                <a:xfrm>
                  <a:off x="1768549" y="5594579"/>
                  <a:ext cx="161525" cy="215675"/>
                </a:xfrm>
                <a:custGeom>
                  <a:avLst/>
                  <a:gdLst>
                    <a:gd name="T0" fmla="*/ 149629 w 55"/>
                    <a:gd name="T1" fmla="*/ 259080 h 74"/>
                    <a:gd name="T2" fmla="*/ 142148 w 55"/>
                    <a:gd name="T3" fmla="*/ 232410 h 74"/>
                    <a:gd name="T4" fmla="*/ 134666 w 55"/>
                    <a:gd name="T5" fmla="*/ 213360 h 74"/>
                    <a:gd name="T6" fmla="*/ 123444 w 55"/>
                    <a:gd name="T7" fmla="*/ 198120 h 74"/>
                    <a:gd name="T8" fmla="*/ 115963 w 55"/>
                    <a:gd name="T9" fmla="*/ 179070 h 74"/>
                    <a:gd name="T10" fmla="*/ 101000 w 55"/>
                    <a:gd name="T11" fmla="*/ 163830 h 74"/>
                    <a:gd name="T12" fmla="*/ 101000 w 55"/>
                    <a:gd name="T13" fmla="*/ 163830 h 74"/>
                    <a:gd name="T14" fmla="*/ 89777 w 55"/>
                    <a:gd name="T15" fmla="*/ 156210 h 74"/>
                    <a:gd name="T16" fmla="*/ 41148 w 55"/>
                    <a:gd name="T17" fmla="*/ 198120 h 74"/>
                    <a:gd name="T18" fmla="*/ 33667 w 55"/>
                    <a:gd name="T19" fmla="*/ 182880 h 74"/>
                    <a:gd name="T20" fmla="*/ 18704 w 55"/>
                    <a:gd name="T21" fmla="*/ 175260 h 74"/>
                    <a:gd name="T22" fmla="*/ 14963 w 55"/>
                    <a:gd name="T23" fmla="*/ 163830 h 74"/>
                    <a:gd name="T24" fmla="*/ 0 w 55"/>
                    <a:gd name="T25" fmla="*/ 156210 h 74"/>
                    <a:gd name="T26" fmla="*/ 0 w 55"/>
                    <a:gd name="T27" fmla="*/ 140970 h 74"/>
                    <a:gd name="T28" fmla="*/ 0 w 55"/>
                    <a:gd name="T29" fmla="*/ 137160 h 74"/>
                    <a:gd name="T30" fmla="*/ 7481 w 55"/>
                    <a:gd name="T31" fmla="*/ 129540 h 74"/>
                    <a:gd name="T32" fmla="*/ 18704 w 55"/>
                    <a:gd name="T33" fmla="*/ 118110 h 74"/>
                    <a:gd name="T34" fmla="*/ 18704 w 55"/>
                    <a:gd name="T35" fmla="*/ 110490 h 74"/>
                    <a:gd name="T36" fmla="*/ 18704 w 55"/>
                    <a:gd name="T37" fmla="*/ 102870 h 74"/>
                    <a:gd name="T38" fmla="*/ 22444 w 55"/>
                    <a:gd name="T39" fmla="*/ 91440 h 74"/>
                    <a:gd name="T40" fmla="*/ 22444 w 55"/>
                    <a:gd name="T41" fmla="*/ 76200 h 74"/>
                    <a:gd name="T42" fmla="*/ 29926 w 55"/>
                    <a:gd name="T43" fmla="*/ 64770 h 74"/>
                    <a:gd name="T44" fmla="*/ 18704 w 55"/>
                    <a:gd name="T45" fmla="*/ 53340 h 74"/>
                    <a:gd name="T46" fmla="*/ 14963 w 55"/>
                    <a:gd name="T47" fmla="*/ 38100 h 74"/>
                    <a:gd name="T48" fmla="*/ 3741 w 55"/>
                    <a:gd name="T49" fmla="*/ 22860 h 74"/>
                    <a:gd name="T50" fmla="*/ 29926 w 55"/>
                    <a:gd name="T51" fmla="*/ 0 h 74"/>
                    <a:gd name="T52" fmla="*/ 48629 w 55"/>
                    <a:gd name="T53" fmla="*/ 0 h 74"/>
                    <a:gd name="T54" fmla="*/ 63592 w 55"/>
                    <a:gd name="T55" fmla="*/ 0 h 74"/>
                    <a:gd name="T56" fmla="*/ 74815 w 55"/>
                    <a:gd name="T57" fmla="*/ 0 h 74"/>
                    <a:gd name="T58" fmla="*/ 89777 w 55"/>
                    <a:gd name="T59" fmla="*/ 0 h 74"/>
                    <a:gd name="T60" fmla="*/ 93518 w 55"/>
                    <a:gd name="T61" fmla="*/ 15240 h 74"/>
                    <a:gd name="T62" fmla="*/ 93518 w 55"/>
                    <a:gd name="T63" fmla="*/ 15240 h 74"/>
                    <a:gd name="T64" fmla="*/ 93518 w 55"/>
                    <a:gd name="T65" fmla="*/ 19050 h 74"/>
                    <a:gd name="T66" fmla="*/ 108481 w 55"/>
                    <a:gd name="T67" fmla="*/ 30480 h 74"/>
                    <a:gd name="T68" fmla="*/ 115963 w 55"/>
                    <a:gd name="T69" fmla="*/ 34290 h 74"/>
                    <a:gd name="T70" fmla="*/ 123444 w 55"/>
                    <a:gd name="T71" fmla="*/ 34290 h 74"/>
                    <a:gd name="T72" fmla="*/ 134666 w 55"/>
                    <a:gd name="T73" fmla="*/ 30480 h 74"/>
                    <a:gd name="T74" fmla="*/ 153370 w 55"/>
                    <a:gd name="T75" fmla="*/ 41910 h 74"/>
                    <a:gd name="T76" fmla="*/ 157111 w 55"/>
                    <a:gd name="T77" fmla="*/ 53340 h 74"/>
                    <a:gd name="T78" fmla="*/ 168333 w 55"/>
                    <a:gd name="T79" fmla="*/ 68580 h 74"/>
                    <a:gd name="T80" fmla="*/ 179555 w 55"/>
                    <a:gd name="T81" fmla="*/ 91440 h 74"/>
                    <a:gd name="T82" fmla="*/ 179555 w 55"/>
                    <a:gd name="T83" fmla="*/ 106680 h 74"/>
                    <a:gd name="T84" fmla="*/ 187036 w 55"/>
                    <a:gd name="T85" fmla="*/ 118110 h 74"/>
                    <a:gd name="T86" fmla="*/ 190777 w 55"/>
                    <a:gd name="T87" fmla="*/ 137160 h 74"/>
                    <a:gd name="T88" fmla="*/ 194518 w 55"/>
                    <a:gd name="T89" fmla="*/ 156210 h 74"/>
                    <a:gd name="T90" fmla="*/ 201999 w 55"/>
                    <a:gd name="T91" fmla="*/ 175260 h 74"/>
                    <a:gd name="T92" fmla="*/ 205740 w 55"/>
                    <a:gd name="T93" fmla="*/ 175260 h 74"/>
                    <a:gd name="T94" fmla="*/ 205740 w 55"/>
                    <a:gd name="T95" fmla="*/ 182880 h 74"/>
                    <a:gd name="T96" fmla="*/ 205740 w 55"/>
                    <a:gd name="T97" fmla="*/ 194310 h 74"/>
                    <a:gd name="T98" fmla="*/ 205740 w 55"/>
                    <a:gd name="T99" fmla="*/ 194310 h 74"/>
                    <a:gd name="T100" fmla="*/ 205740 w 55"/>
                    <a:gd name="T101" fmla="*/ 198120 h 74"/>
                    <a:gd name="T102" fmla="*/ 194518 w 55"/>
                    <a:gd name="T103" fmla="*/ 224790 h 74"/>
                    <a:gd name="T104" fmla="*/ 190777 w 55"/>
                    <a:gd name="T105" fmla="*/ 251460 h 74"/>
                    <a:gd name="T106" fmla="*/ 190777 w 55"/>
                    <a:gd name="T107" fmla="*/ 278130 h 74"/>
                    <a:gd name="T108" fmla="*/ 190777 w 55"/>
                    <a:gd name="T109" fmla="*/ 281940 h 74"/>
                    <a:gd name="T110" fmla="*/ 149629 w 55"/>
                    <a:gd name="T111" fmla="*/ 259080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 h="74">
                      <a:moveTo>
                        <a:pt x="40" y="68"/>
                      </a:moveTo>
                      <a:lnTo>
                        <a:pt x="38" y="61"/>
                      </a:lnTo>
                      <a:lnTo>
                        <a:pt x="36" y="56"/>
                      </a:lnTo>
                      <a:lnTo>
                        <a:pt x="33" y="52"/>
                      </a:lnTo>
                      <a:lnTo>
                        <a:pt x="31" y="47"/>
                      </a:lnTo>
                      <a:lnTo>
                        <a:pt x="27" y="43"/>
                      </a:lnTo>
                      <a:lnTo>
                        <a:pt x="24" y="41"/>
                      </a:lnTo>
                      <a:lnTo>
                        <a:pt x="11" y="52"/>
                      </a:lnTo>
                      <a:lnTo>
                        <a:pt x="9" y="48"/>
                      </a:lnTo>
                      <a:lnTo>
                        <a:pt x="5" y="46"/>
                      </a:lnTo>
                      <a:lnTo>
                        <a:pt x="4" y="43"/>
                      </a:lnTo>
                      <a:lnTo>
                        <a:pt x="0" y="41"/>
                      </a:lnTo>
                      <a:lnTo>
                        <a:pt x="0" y="37"/>
                      </a:lnTo>
                      <a:lnTo>
                        <a:pt x="0" y="36"/>
                      </a:lnTo>
                      <a:lnTo>
                        <a:pt x="2" y="34"/>
                      </a:lnTo>
                      <a:lnTo>
                        <a:pt x="5" y="31"/>
                      </a:lnTo>
                      <a:lnTo>
                        <a:pt x="5" y="29"/>
                      </a:lnTo>
                      <a:lnTo>
                        <a:pt x="5" y="27"/>
                      </a:lnTo>
                      <a:lnTo>
                        <a:pt x="6" y="24"/>
                      </a:lnTo>
                      <a:lnTo>
                        <a:pt x="6" y="20"/>
                      </a:lnTo>
                      <a:lnTo>
                        <a:pt x="8" y="17"/>
                      </a:lnTo>
                      <a:lnTo>
                        <a:pt x="5" y="14"/>
                      </a:lnTo>
                      <a:lnTo>
                        <a:pt x="4" y="10"/>
                      </a:lnTo>
                      <a:lnTo>
                        <a:pt x="1" y="6"/>
                      </a:lnTo>
                      <a:lnTo>
                        <a:pt x="8" y="0"/>
                      </a:lnTo>
                      <a:lnTo>
                        <a:pt x="13" y="0"/>
                      </a:lnTo>
                      <a:lnTo>
                        <a:pt x="17" y="0"/>
                      </a:lnTo>
                      <a:lnTo>
                        <a:pt x="20" y="0"/>
                      </a:lnTo>
                      <a:lnTo>
                        <a:pt x="24" y="0"/>
                      </a:lnTo>
                      <a:lnTo>
                        <a:pt x="25" y="4"/>
                      </a:lnTo>
                      <a:lnTo>
                        <a:pt x="25" y="5"/>
                      </a:lnTo>
                      <a:lnTo>
                        <a:pt x="29" y="8"/>
                      </a:lnTo>
                      <a:lnTo>
                        <a:pt x="31" y="9"/>
                      </a:lnTo>
                      <a:lnTo>
                        <a:pt x="33" y="9"/>
                      </a:lnTo>
                      <a:lnTo>
                        <a:pt x="36" y="8"/>
                      </a:lnTo>
                      <a:lnTo>
                        <a:pt x="41" y="11"/>
                      </a:lnTo>
                      <a:lnTo>
                        <a:pt x="42" y="14"/>
                      </a:lnTo>
                      <a:lnTo>
                        <a:pt x="45" y="18"/>
                      </a:lnTo>
                      <a:lnTo>
                        <a:pt x="48" y="24"/>
                      </a:lnTo>
                      <a:lnTo>
                        <a:pt x="48" y="28"/>
                      </a:lnTo>
                      <a:lnTo>
                        <a:pt x="50" y="31"/>
                      </a:lnTo>
                      <a:lnTo>
                        <a:pt x="51" y="36"/>
                      </a:lnTo>
                      <a:lnTo>
                        <a:pt x="52" y="41"/>
                      </a:lnTo>
                      <a:lnTo>
                        <a:pt x="54" y="46"/>
                      </a:lnTo>
                      <a:lnTo>
                        <a:pt x="55" y="46"/>
                      </a:lnTo>
                      <a:lnTo>
                        <a:pt x="55" y="48"/>
                      </a:lnTo>
                      <a:lnTo>
                        <a:pt x="55" y="51"/>
                      </a:lnTo>
                      <a:lnTo>
                        <a:pt x="55" y="52"/>
                      </a:lnTo>
                      <a:lnTo>
                        <a:pt x="52" y="59"/>
                      </a:lnTo>
                      <a:lnTo>
                        <a:pt x="51" y="66"/>
                      </a:lnTo>
                      <a:lnTo>
                        <a:pt x="51" y="73"/>
                      </a:lnTo>
                      <a:lnTo>
                        <a:pt x="51" y="74"/>
                      </a:lnTo>
                      <a:lnTo>
                        <a:pt x="40" y="6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5" name="ZS: PAS">
                  <a:extLst>
                    <a:ext uri="{FF2B5EF4-FFF2-40B4-BE49-F238E27FC236}">
                      <a16:creationId xmlns:a16="http://schemas.microsoft.com/office/drawing/2014/main" id="{79200E05-D95C-854C-8175-96F41033C105}"/>
                    </a:ext>
                  </a:extLst>
                </p:cNvPr>
                <p:cNvSpPr>
                  <a:spLocks/>
                </p:cNvSpPr>
                <p:nvPr/>
              </p:nvSpPr>
              <p:spPr bwMode="auto">
                <a:xfrm>
                  <a:off x="1673967" y="5688553"/>
                  <a:ext cx="242794" cy="169300"/>
                </a:xfrm>
                <a:custGeom>
                  <a:avLst/>
                  <a:gdLst>
                    <a:gd name="T0" fmla="*/ 30480 w 82"/>
                    <a:gd name="T1" fmla="*/ 93044 h 57"/>
                    <a:gd name="T2" fmla="*/ 118110 w 82"/>
                    <a:gd name="T3" fmla="*/ 34892 h 57"/>
                    <a:gd name="T4" fmla="*/ 236220 w 82"/>
                    <a:gd name="T5" fmla="*/ 58153 h 57"/>
                    <a:gd name="T6" fmla="*/ 312420 w 82"/>
                    <a:gd name="T7" fmla="*/ 201596 h 57"/>
                    <a:gd name="T8" fmla="*/ 308610 w 82"/>
                    <a:gd name="T9" fmla="*/ 201596 h 57"/>
                    <a:gd name="T10" fmla="*/ 300990 w 82"/>
                    <a:gd name="T11" fmla="*/ 201596 h 57"/>
                    <a:gd name="T12" fmla="*/ 293370 w 82"/>
                    <a:gd name="T13" fmla="*/ 201596 h 57"/>
                    <a:gd name="T14" fmla="*/ 293370 w 82"/>
                    <a:gd name="T15" fmla="*/ 201596 h 57"/>
                    <a:gd name="T16" fmla="*/ 289560 w 82"/>
                    <a:gd name="T17" fmla="*/ 201596 h 57"/>
                    <a:gd name="T18" fmla="*/ 281940 w 82"/>
                    <a:gd name="T19" fmla="*/ 205473 h 57"/>
                    <a:gd name="T20" fmla="*/ 274320 w 82"/>
                    <a:gd name="T21" fmla="*/ 205473 h 57"/>
                    <a:gd name="T22" fmla="*/ 274320 w 82"/>
                    <a:gd name="T23" fmla="*/ 205473 h 57"/>
                    <a:gd name="T24" fmla="*/ 270510 w 82"/>
                    <a:gd name="T25" fmla="*/ 205473 h 57"/>
                    <a:gd name="T26" fmla="*/ 259080 w 82"/>
                    <a:gd name="T27" fmla="*/ 205473 h 57"/>
                    <a:gd name="T28" fmla="*/ 255270 w 82"/>
                    <a:gd name="T29" fmla="*/ 205473 h 57"/>
                    <a:gd name="T30" fmla="*/ 255270 w 82"/>
                    <a:gd name="T31" fmla="*/ 213226 h 57"/>
                    <a:gd name="T32" fmla="*/ 243840 w 82"/>
                    <a:gd name="T33" fmla="*/ 213226 h 57"/>
                    <a:gd name="T34" fmla="*/ 240030 w 82"/>
                    <a:gd name="T35" fmla="*/ 213226 h 57"/>
                    <a:gd name="T36" fmla="*/ 236220 w 82"/>
                    <a:gd name="T37" fmla="*/ 213226 h 57"/>
                    <a:gd name="T38" fmla="*/ 236220 w 82"/>
                    <a:gd name="T39" fmla="*/ 213226 h 57"/>
                    <a:gd name="T40" fmla="*/ 228600 w 82"/>
                    <a:gd name="T41" fmla="*/ 213226 h 57"/>
                    <a:gd name="T42" fmla="*/ 224790 w 82"/>
                    <a:gd name="T43" fmla="*/ 213226 h 57"/>
                    <a:gd name="T44" fmla="*/ 220980 w 82"/>
                    <a:gd name="T45" fmla="*/ 213226 h 57"/>
                    <a:gd name="T46" fmla="*/ 213360 w 82"/>
                    <a:gd name="T47" fmla="*/ 213226 h 57"/>
                    <a:gd name="T48" fmla="*/ 205740 w 82"/>
                    <a:gd name="T49" fmla="*/ 213226 h 57"/>
                    <a:gd name="T50" fmla="*/ 201930 w 82"/>
                    <a:gd name="T51" fmla="*/ 217103 h 57"/>
                    <a:gd name="T52" fmla="*/ 194310 w 82"/>
                    <a:gd name="T53" fmla="*/ 217103 h 57"/>
                    <a:gd name="T54" fmla="*/ 194310 w 82"/>
                    <a:gd name="T55" fmla="*/ 217103 h 57"/>
                    <a:gd name="T56" fmla="*/ 190500 w 82"/>
                    <a:gd name="T57" fmla="*/ 217103 h 57"/>
                    <a:gd name="T58" fmla="*/ 186690 w 82"/>
                    <a:gd name="T59" fmla="*/ 213226 h 57"/>
                    <a:gd name="T60" fmla="*/ 182880 w 82"/>
                    <a:gd name="T61" fmla="*/ 217103 h 57"/>
                    <a:gd name="T62" fmla="*/ 175260 w 82"/>
                    <a:gd name="T63" fmla="*/ 217103 h 57"/>
                    <a:gd name="T64" fmla="*/ 167640 w 82"/>
                    <a:gd name="T65" fmla="*/ 217103 h 57"/>
                    <a:gd name="T66" fmla="*/ 156210 w 82"/>
                    <a:gd name="T67" fmla="*/ 217103 h 57"/>
                    <a:gd name="T68" fmla="*/ 156210 w 82"/>
                    <a:gd name="T69" fmla="*/ 217103 h 57"/>
                    <a:gd name="T70" fmla="*/ 148590 w 82"/>
                    <a:gd name="T71" fmla="*/ 217103 h 57"/>
                    <a:gd name="T72" fmla="*/ 140970 w 82"/>
                    <a:gd name="T73" fmla="*/ 220980 h 57"/>
                    <a:gd name="T74" fmla="*/ 137160 w 82"/>
                    <a:gd name="T75" fmla="*/ 220980 h 57"/>
                    <a:gd name="T76" fmla="*/ 121920 w 82"/>
                    <a:gd name="T77" fmla="*/ 220980 h 57"/>
                    <a:gd name="T78" fmla="*/ 118110 w 82"/>
                    <a:gd name="T79" fmla="*/ 220980 h 57"/>
                    <a:gd name="T80" fmla="*/ 114300 w 82"/>
                    <a:gd name="T81" fmla="*/ 217103 h 57"/>
                    <a:gd name="T82" fmla="*/ 106680 w 82"/>
                    <a:gd name="T83" fmla="*/ 217103 h 57"/>
                    <a:gd name="T84" fmla="*/ 106680 w 82"/>
                    <a:gd name="T85" fmla="*/ 220980 h 57"/>
                    <a:gd name="T86" fmla="*/ 99060 w 82"/>
                    <a:gd name="T87" fmla="*/ 220980 h 57"/>
                    <a:gd name="T88" fmla="*/ 99060 w 82"/>
                    <a:gd name="T89" fmla="*/ 220980 h 57"/>
                    <a:gd name="T90" fmla="*/ 87630 w 82"/>
                    <a:gd name="T91" fmla="*/ 220980 h 57"/>
                    <a:gd name="T92" fmla="*/ 83820 w 82"/>
                    <a:gd name="T93" fmla="*/ 220980 h 57"/>
                    <a:gd name="T94" fmla="*/ 83820 w 82"/>
                    <a:gd name="T95" fmla="*/ 220980 h 57"/>
                    <a:gd name="T96" fmla="*/ 80010 w 82"/>
                    <a:gd name="T97" fmla="*/ 220980 h 57"/>
                    <a:gd name="T98" fmla="*/ 72390 w 82"/>
                    <a:gd name="T99" fmla="*/ 220980 h 57"/>
                    <a:gd name="T100" fmla="*/ 64770 w 82"/>
                    <a:gd name="T101" fmla="*/ 220980 h 57"/>
                    <a:gd name="T102" fmla="*/ 53340 w 82"/>
                    <a:gd name="T103" fmla="*/ 220980 h 57"/>
                    <a:gd name="T104" fmla="*/ 49530 w 82"/>
                    <a:gd name="T105" fmla="*/ 220980 h 57"/>
                    <a:gd name="T106" fmla="*/ 38100 w 82"/>
                    <a:gd name="T107" fmla="*/ 220980 h 57"/>
                    <a:gd name="T108" fmla="*/ 38100 w 82"/>
                    <a:gd name="T109" fmla="*/ 220980 h 57"/>
                    <a:gd name="T110" fmla="*/ 38100 w 82"/>
                    <a:gd name="T111" fmla="*/ 220980 h 57"/>
                    <a:gd name="T112" fmla="*/ 30480 w 82"/>
                    <a:gd name="T113" fmla="*/ 220980 h 57"/>
                    <a:gd name="T114" fmla="*/ 30480 w 82"/>
                    <a:gd name="T115" fmla="*/ 217103 h 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2" h="57">
                      <a:moveTo>
                        <a:pt x="0" y="52"/>
                      </a:moveTo>
                      <a:lnTo>
                        <a:pt x="0" y="51"/>
                      </a:lnTo>
                      <a:lnTo>
                        <a:pt x="0" y="50"/>
                      </a:lnTo>
                      <a:lnTo>
                        <a:pt x="0" y="48"/>
                      </a:lnTo>
                      <a:lnTo>
                        <a:pt x="1" y="43"/>
                      </a:lnTo>
                      <a:lnTo>
                        <a:pt x="4" y="36"/>
                      </a:lnTo>
                      <a:lnTo>
                        <a:pt x="5" y="29"/>
                      </a:lnTo>
                      <a:lnTo>
                        <a:pt x="8" y="24"/>
                      </a:lnTo>
                      <a:lnTo>
                        <a:pt x="10" y="19"/>
                      </a:lnTo>
                      <a:lnTo>
                        <a:pt x="10" y="16"/>
                      </a:lnTo>
                      <a:lnTo>
                        <a:pt x="10" y="14"/>
                      </a:lnTo>
                      <a:lnTo>
                        <a:pt x="19" y="9"/>
                      </a:lnTo>
                      <a:lnTo>
                        <a:pt x="25" y="0"/>
                      </a:lnTo>
                      <a:lnTo>
                        <a:pt x="31" y="4"/>
                      </a:lnTo>
                      <a:lnTo>
                        <a:pt x="31" y="5"/>
                      </a:lnTo>
                      <a:lnTo>
                        <a:pt x="31" y="9"/>
                      </a:lnTo>
                      <a:lnTo>
                        <a:pt x="35" y="11"/>
                      </a:lnTo>
                      <a:lnTo>
                        <a:pt x="36" y="14"/>
                      </a:lnTo>
                      <a:lnTo>
                        <a:pt x="40" y="16"/>
                      </a:lnTo>
                      <a:lnTo>
                        <a:pt x="42" y="20"/>
                      </a:lnTo>
                      <a:lnTo>
                        <a:pt x="55" y="9"/>
                      </a:lnTo>
                      <a:lnTo>
                        <a:pt x="58" y="11"/>
                      </a:lnTo>
                      <a:lnTo>
                        <a:pt x="62" y="15"/>
                      </a:lnTo>
                      <a:lnTo>
                        <a:pt x="64" y="20"/>
                      </a:lnTo>
                      <a:lnTo>
                        <a:pt x="67" y="24"/>
                      </a:lnTo>
                      <a:lnTo>
                        <a:pt x="69" y="29"/>
                      </a:lnTo>
                      <a:lnTo>
                        <a:pt x="71" y="36"/>
                      </a:lnTo>
                      <a:lnTo>
                        <a:pt x="82" y="42"/>
                      </a:lnTo>
                      <a:lnTo>
                        <a:pt x="82" y="50"/>
                      </a:lnTo>
                      <a:lnTo>
                        <a:pt x="82" y="52"/>
                      </a:lnTo>
                      <a:lnTo>
                        <a:pt x="81" y="52"/>
                      </a:lnTo>
                      <a:lnTo>
                        <a:pt x="79" y="52"/>
                      </a:lnTo>
                      <a:lnTo>
                        <a:pt x="78" y="52"/>
                      </a:lnTo>
                      <a:lnTo>
                        <a:pt x="77" y="52"/>
                      </a:lnTo>
                      <a:lnTo>
                        <a:pt x="76" y="52"/>
                      </a:lnTo>
                      <a:lnTo>
                        <a:pt x="76" y="53"/>
                      </a:lnTo>
                      <a:lnTo>
                        <a:pt x="76" y="52"/>
                      </a:lnTo>
                      <a:lnTo>
                        <a:pt x="76" y="53"/>
                      </a:lnTo>
                      <a:lnTo>
                        <a:pt x="74" y="53"/>
                      </a:lnTo>
                      <a:lnTo>
                        <a:pt x="73" y="53"/>
                      </a:lnTo>
                      <a:lnTo>
                        <a:pt x="72" y="53"/>
                      </a:lnTo>
                      <a:lnTo>
                        <a:pt x="71" y="53"/>
                      </a:lnTo>
                      <a:lnTo>
                        <a:pt x="69" y="53"/>
                      </a:lnTo>
                      <a:lnTo>
                        <a:pt x="68" y="53"/>
                      </a:lnTo>
                      <a:lnTo>
                        <a:pt x="67" y="53"/>
                      </a:lnTo>
                      <a:lnTo>
                        <a:pt x="67" y="55"/>
                      </a:lnTo>
                      <a:lnTo>
                        <a:pt x="65" y="55"/>
                      </a:lnTo>
                      <a:lnTo>
                        <a:pt x="64" y="55"/>
                      </a:lnTo>
                      <a:lnTo>
                        <a:pt x="63" y="55"/>
                      </a:lnTo>
                      <a:lnTo>
                        <a:pt x="62" y="55"/>
                      </a:lnTo>
                      <a:lnTo>
                        <a:pt x="60" y="55"/>
                      </a:lnTo>
                      <a:lnTo>
                        <a:pt x="59" y="55"/>
                      </a:lnTo>
                      <a:lnTo>
                        <a:pt x="58" y="55"/>
                      </a:lnTo>
                      <a:lnTo>
                        <a:pt x="56" y="55"/>
                      </a:lnTo>
                      <a:lnTo>
                        <a:pt x="55" y="55"/>
                      </a:lnTo>
                      <a:lnTo>
                        <a:pt x="54" y="55"/>
                      </a:lnTo>
                      <a:lnTo>
                        <a:pt x="53" y="55"/>
                      </a:lnTo>
                      <a:lnTo>
                        <a:pt x="53" y="56"/>
                      </a:lnTo>
                      <a:lnTo>
                        <a:pt x="51" y="56"/>
                      </a:lnTo>
                      <a:lnTo>
                        <a:pt x="51" y="55"/>
                      </a:lnTo>
                      <a:lnTo>
                        <a:pt x="51" y="56"/>
                      </a:lnTo>
                      <a:lnTo>
                        <a:pt x="50" y="56"/>
                      </a:lnTo>
                      <a:lnTo>
                        <a:pt x="49" y="56"/>
                      </a:lnTo>
                      <a:lnTo>
                        <a:pt x="49" y="55"/>
                      </a:lnTo>
                      <a:lnTo>
                        <a:pt x="49" y="56"/>
                      </a:lnTo>
                      <a:lnTo>
                        <a:pt x="48" y="56"/>
                      </a:lnTo>
                      <a:lnTo>
                        <a:pt x="46" y="56"/>
                      </a:lnTo>
                      <a:lnTo>
                        <a:pt x="45" y="56"/>
                      </a:lnTo>
                      <a:lnTo>
                        <a:pt x="44" y="56"/>
                      </a:lnTo>
                      <a:lnTo>
                        <a:pt x="42" y="56"/>
                      </a:lnTo>
                      <a:lnTo>
                        <a:pt x="41" y="56"/>
                      </a:lnTo>
                      <a:lnTo>
                        <a:pt x="40" y="56"/>
                      </a:lnTo>
                      <a:lnTo>
                        <a:pt x="39" y="56"/>
                      </a:lnTo>
                      <a:lnTo>
                        <a:pt x="37" y="56"/>
                      </a:lnTo>
                      <a:lnTo>
                        <a:pt x="37" y="57"/>
                      </a:lnTo>
                      <a:lnTo>
                        <a:pt x="37" y="56"/>
                      </a:lnTo>
                      <a:lnTo>
                        <a:pt x="37" y="57"/>
                      </a:lnTo>
                      <a:lnTo>
                        <a:pt x="36" y="57"/>
                      </a:lnTo>
                      <a:lnTo>
                        <a:pt x="33" y="57"/>
                      </a:lnTo>
                      <a:lnTo>
                        <a:pt x="32" y="57"/>
                      </a:lnTo>
                      <a:lnTo>
                        <a:pt x="31" y="57"/>
                      </a:lnTo>
                      <a:lnTo>
                        <a:pt x="30" y="57"/>
                      </a:lnTo>
                      <a:lnTo>
                        <a:pt x="30" y="56"/>
                      </a:lnTo>
                      <a:lnTo>
                        <a:pt x="28" y="56"/>
                      </a:lnTo>
                      <a:lnTo>
                        <a:pt x="28" y="57"/>
                      </a:lnTo>
                      <a:lnTo>
                        <a:pt x="27" y="57"/>
                      </a:lnTo>
                      <a:lnTo>
                        <a:pt x="26" y="57"/>
                      </a:lnTo>
                      <a:lnTo>
                        <a:pt x="25" y="57"/>
                      </a:lnTo>
                      <a:lnTo>
                        <a:pt x="23" y="57"/>
                      </a:lnTo>
                      <a:lnTo>
                        <a:pt x="22" y="57"/>
                      </a:lnTo>
                      <a:lnTo>
                        <a:pt x="21" y="57"/>
                      </a:lnTo>
                      <a:lnTo>
                        <a:pt x="19" y="57"/>
                      </a:lnTo>
                      <a:lnTo>
                        <a:pt x="17" y="57"/>
                      </a:lnTo>
                      <a:lnTo>
                        <a:pt x="16" y="57"/>
                      </a:lnTo>
                      <a:lnTo>
                        <a:pt x="14" y="57"/>
                      </a:lnTo>
                      <a:lnTo>
                        <a:pt x="13" y="57"/>
                      </a:lnTo>
                      <a:lnTo>
                        <a:pt x="12" y="57"/>
                      </a:lnTo>
                      <a:lnTo>
                        <a:pt x="10" y="57"/>
                      </a:lnTo>
                      <a:lnTo>
                        <a:pt x="10" y="56"/>
                      </a:lnTo>
                      <a:lnTo>
                        <a:pt x="10" y="57"/>
                      </a:lnTo>
                      <a:lnTo>
                        <a:pt x="9" y="57"/>
                      </a:lnTo>
                      <a:lnTo>
                        <a:pt x="8" y="57"/>
                      </a:lnTo>
                      <a:lnTo>
                        <a:pt x="8" y="56"/>
                      </a:lnTo>
                      <a:lnTo>
                        <a:pt x="8" y="55"/>
                      </a:lnTo>
                      <a:lnTo>
                        <a:pt x="5" y="55"/>
                      </a:lnTo>
                      <a:lnTo>
                        <a:pt x="4" y="55"/>
                      </a:lnTo>
                      <a:lnTo>
                        <a:pt x="1" y="55"/>
                      </a:lnTo>
                      <a:lnTo>
                        <a:pt x="0" y="53"/>
                      </a:lnTo>
                      <a:lnTo>
                        <a:pt x="0" y="52"/>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6" name="ZS: ABD">
                  <a:extLst>
                    <a:ext uri="{FF2B5EF4-FFF2-40B4-BE49-F238E27FC236}">
                      <a16:creationId xmlns:a16="http://schemas.microsoft.com/office/drawing/2014/main" id="{56465305-4493-3C44-9168-5AF7DE2769D8}"/>
                    </a:ext>
                  </a:extLst>
                </p:cNvPr>
                <p:cNvSpPr>
                  <a:spLocks/>
                </p:cNvSpPr>
                <p:nvPr/>
              </p:nvSpPr>
              <p:spPr bwMode="auto">
                <a:xfrm>
                  <a:off x="1591697" y="5237771"/>
                  <a:ext cx="207242" cy="488339"/>
                </a:xfrm>
                <a:custGeom>
                  <a:avLst/>
                  <a:gdLst>
                    <a:gd name="T0" fmla="*/ 76200 w 68"/>
                    <a:gd name="T1" fmla="*/ 413944 h 167"/>
                    <a:gd name="T2" fmla="*/ 68580 w 68"/>
                    <a:gd name="T3" fmla="*/ 371783 h 167"/>
                    <a:gd name="T4" fmla="*/ 68580 w 68"/>
                    <a:gd name="T5" fmla="*/ 325789 h 167"/>
                    <a:gd name="T6" fmla="*/ 64770 w 68"/>
                    <a:gd name="T7" fmla="*/ 283628 h 167"/>
                    <a:gd name="T8" fmla="*/ 64770 w 68"/>
                    <a:gd name="T9" fmla="*/ 264464 h 167"/>
                    <a:gd name="T10" fmla="*/ 64770 w 68"/>
                    <a:gd name="T11" fmla="*/ 218470 h 167"/>
                    <a:gd name="T12" fmla="*/ 60960 w 68"/>
                    <a:gd name="T13" fmla="*/ 168644 h 167"/>
                    <a:gd name="T14" fmla="*/ 30480 w 68"/>
                    <a:gd name="T15" fmla="*/ 130316 h 167"/>
                    <a:gd name="T16" fmla="*/ 0 w 68"/>
                    <a:gd name="T17" fmla="*/ 84322 h 167"/>
                    <a:gd name="T18" fmla="*/ 26670 w 68"/>
                    <a:gd name="T19" fmla="*/ 49827 h 167"/>
                    <a:gd name="T20" fmla="*/ 49530 w 68"/>
                    <a:gd name="T21" fmla="*/ 0 h 167"/>
                    <a:gd name="T22" fmla="*/ 152400 w 68"/>
                    <a:gd name="T23" fmla="*/ 3833 h 167"/>
                    <a:gd name="T24" fmla="*/ 163830 w 68"/>
                    <a:gd name="T25" fmla="*/ 91988 h 167"/>
                    <a:gd name="T26" fmla="*/ 163830 w 68"/>
                    <a:gd name="T27" fmla="*/ 122650 h 167"/>
                    <a:gd name="T28" fmla="*/ 175260 w 68"/>
                    <a:gd name="T29" fmla="*/ 149480 h 167"/>
                    <a:gd name="T30" fmla="*/ 205740 w 68"/>
                    <a:gd name="T31" fmla="*/ 164811 h 167"/>
                    <a:gd name="T32" fmla="*/ 224790 w 68"/>
                    <a:gd name="T33" fmla="*/ 191641 h 167"/>
                    <a:gd name="T34" fmla="*/ 240030 w 68"/>
                    <a:gd name="T35" fmla="*/ 203139 h 167"/>
                    <a:gd name="T36" fmla="*/ 243840 w 68"/>
                    <a:gd name="T37" fmla="*/ 229969 h 167"/>
                    <a:gd name="T38" fmla="*/ 259080 w 68"/>
                    <a:gd name="T39" fmla="*/ 268297 h 167"/>
                    <a:gd name="T40" fmla="*/ 259080 w 68"/>
                    <a:gd name="T41" fmla="*/ 310458 h 167"/>
                    <a:gd name="T42" fmla="*/ 251460 w 68"/>
                    <a:gd name="T43" fmla="*/ 364117 h 167"/>
                    <a:gd name="T44" fmla="*/ 240030 w 68"/>
                    <a:gd name="T45" fmla="*/ 425442 h 167"/>
                    <a:gd name="T46" fmla="*/ 251460 w 68"/>
                    <a:gd name="T47" fmla="*/ 463771 h 167"/>
                    <a:gd name="T48" fmla="*/ 236220 w 68"/>
                    <a:gd name="T49" fmla="*/ 502099 h 167"/>
                    <a:gd name="T50" fmla="*/ 251460 w 68"/>
                    <a:gd name="T51" fmla="*/ 528928 h 167"/>
                    <a:gd name="T52" fmla="*/ 243840 w 68"/>
                    <a:gd name="T53" fmla="*/ 555758 h 167"/>
                    <a:gd name="T54" fmla="*/ 240030 w 68"/>
                    <a:gd name="T55" fmla="*/ 574922 h 167"/>
                    <a:gd name="T56" fmla="*/ 228600 w 68"/>
                    <a:gd name="T57" fmla="*/ 594086 h 167"/>
                    <a:gd name="T58" fmla="*/ 198120 w 68"/>
                    <a:gd name="T59" fmla="*/ 586421 h 167"/>
                    <a:gd name="T60" fmla="*/ 140970 w 68"/>
                    <a:gd name="T61" fmla="*/ 640080 h 167"/>
                    <a:gd name="T62" fmla="*/ 133350 w 68"/>
                    <a:gd name="T63" fmla="*/ 628582 h 167"/>
                    <a:gd name="T64" fmla="*/ 129540 w 68"/>
                    <a:gd name="T65" fmla="*/ 620916 h 167"/>
                    <a:gd name="T66" fmla="*/ 118110 w 68"/>
                    <a:gd name="T67" fmla="*/ 609417 h 167"/>
                    <a:gd name="T68" fmla="*/ 102870 w 68"/>
                    <a:gd name="T69" fmla="*/ 605585 h 167"/>
                    <a:gd name="T70" fmla="*/ 87630 w 68"/>
                    <a:gd name="T71" fmla="*/ 601752 h 167"/>
                    <a:gd name="T72" fmla="*/ 80010 w 68"/>
                    <a:gd name="T73" fmla="*/ 586421 h 167"/>
                    <a:gd name="T74" fmla="*/ 80010 w 68"/>
                    <a:gd name="T75" fmla="*/ 540427 h 167"/>
                    <a:gd name="T76" fmla="*/ 80010 w 68"/>
                    <a:gd name="T77" fmla="*/ 502099 h 167"/>
                    <a:gd name="T78" fmla="*/ 76200 w 68"/>
                    <a:gd name="T79" fmla="*/ 479102 h 167"/>
                    <a:gd name="T80" fmla="*/ 76200 w 68"/>
                    <a:gd name="T81" fmla="*/ 433108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 h="167">
                      <a:moveTo>
                        <a:pt x="20" y="109"/>
                      </a:moveTo>
                      <a:lnTo>
                        <a:pt x="20" y="108"/>
                      </a:lnTo>
                      <a:lnTo>
                        <a:pt x="20" y="102"/>
                      </a:lnTo>
                      <a:lnTo>
                        <a:pt x="18" y="97"/>
                      </a:lnTo>
                      <a:lnTo>
                        <a:pt x="18" y="90"/>
                      </a:lnTo>
                      <a:lnTo>
                        <a:pt x="18" y="85"/>
                      </a:lnTo>
                      <a:lnTo>
                        <a:pt x="18" y="80"/>
                      </a:lnTo>
                      <a:lnTo>
                        <a:pt x="17" y="74"/>
                      </a:lnTo>
                      <a:lnTo>
                        <a:pt x="17" y="70"/>
                      </a:lnTo>
                      <a:lnTo>
                        <a:pt x="17" y="69"/>
                      </a:lnTo>
                      <a:lnTo>
                        <a:pt x="17" y="62"/>
                      </a:lnTo>
                      <a:lnTo>
                        <a:pt x="17" y="57"/>
                      </a:lnTo>
                      <a:lnTo>
                        <a:pt x="17" y="51"/>
                      </a:lnTo>
                      <a:lnTo>
                        <a:pt x="16" y="44"/>
                      </a:lnTo>
                      <a:lnTo>
                        <a:pt x="12" y="39"/>
                      </a:lnTo>
                      <a:lnTo>
                        <a:pt x="8" y="34"/>
                      </a:lnTo>
                      <a:lnTo>
                        <a:pt x="4" y="28"/>
                      </a:lnTo>
                      <a:lnTo>
                        <a:pt x="0" y="22"/>
                      </a:lnTo>
                      <a:lnTo>
                        <a:pt x="7" y="13"/>
                      </a:lnTo>
                      <a:lnTo>
                        <a:pt x="11" y="6"/>
                      </a:lnTo>
                      <a:lnTo>
                        <a:pt x="13" y="0"/>
                      </a:lnTo>
                      <a:lnTo>
                        <a:pt x="27" y="1"/>
                      </a:lnTo>
                      <a:lnTo>
                        <a:pt x="40" y="1"/>
                      </a:lnTo>
                      <a:lnTo>
                        <a:pt x="44" y="1"/>
                      </a:lnTo>
                      <a:lnTo>
                        <a:pt x="43" y="24"/>
                      </a:lnTo>
                      <a:lnTo>
                        <a:pt x="43" y="28"/>
                      </a:lnTo>
                      <a:lnTo>
                        <a:pt x="43" y="32"/>
                      </a:lnTo>
                      <a:lnTo>
                        <a:pt x="44" y="36"/>
                      </a:lnTo>
                      <a:lnTo>
                        <a:pt x="46" y="39"/>
                      </a:lnTo>
                      <a:lnTo>
                        <a:pt x="50" y="42"/>
                      </a:lnTo>
                      <a:lnTo>
                        <a:pt x="54" y="43"/>
                      </a:lnTo>
                      <a:lnTo>
                        <a:pt x="58" y="46"/>
                      </a:lnTo>
                      <a:lnTo>
                        <a:pt x="59" y="50"/>
                      </a:lnTo>
                      <a:lnTo>
                        <a:pt x="63" y="53"/>
                      </a:lnTo>
                      <a:lnTo>
                        <a:pt x="63" y="56"/>
                      </a:lnTo>
                      <a:lnTo>
                        <a:pt x="64" y="60"/>
                      </a:lnTo>
                      <a:lnTo>
                        <a:pt x="67" y="64"/>
                      </a:lnTo>
                      <a:lnTo>
                        <a:pt x="68" y="70"/>
                      </a:lnTo>
                      <a:lnTo>
                        <a:pt x="68" y="75"/>
                      </a:lnTo>
                      <a:lnTo>
                        <a:pt x="68" y="81"/>
                      </a:lnTo>
                      <a:lnTo>
                        <a:pt x="67" y="89"/>
                      </a:lnTo>
                      <a:lnTo>
                        <a:pt x="66" y="95"/>
                      </a:lnTo>
                      <a:lnTo>
                        <a:pt x="64" y="104"/>
                      </a:lnTo>
                      <a:lnTo>
                        <a:pt x="63" y="111"/>
                      </a:lnTo>
                      <a:lnTo>
                        <a:pt x="63" y="115"/>
                      </a:lnTo>
                      <a:lnTo>
                        <a:pt x="66" y="121"/>
                      </a:lnTo>
                      <a:lnTo>
                        <a:pt x="59" y="127"/>
                      </a:lnTo>
                      <a:lnTo>
                        <a:pt x="62" y="131"/>
                      </a:lnTo>
                      <a:lnTo>
                        <a:pt x="63" y="135"/>
                      </a:lnTo>
                      <a:lnTo>
                        <a:pt x="66" y="138"/>
                      </a:lnTo>
                      <a:lnTo>
                        <a:pt x="64" y="141"/>
                      </a:lnTo>
                      <a:lnTo>
                        <a:pt x="64" y="145"/>
                      </a:lnTo>
                      <a:lnTo>
                        <a:pt x="63" y="148"/>
                      </a:lnTo>
                      <a:lnTo>
                        <a:pt x="63" y="150"/>
                      </a:lnTo>
                      <a:lnTo>
                        <a:pt x="63" y="152"/>
                      </a:lnTo>
                      <a:lnTo>
                        <a:pt x="60" y="155"/>
                      </a:lnTo>
                      <a:lnTo>
                        <a:pt x="58" y="157"/>
                      </a:lnTo>
                      <a:lnTo>
                        <a:pt x="52" y="153"/>
                      </a:lnTo>
                      <a:lnTo>
                        <a:pt x="46" y="162"/>
                      </a:lnTo>
                      <a:lnTo>
                        <a:pt x="37" y="167"/>
                      </a:lnTo>
                      <a:lnTo>
                        <a:pt x="36" y="166"/>
                      </a:lnTo>
                      <a:lnTo>
                        <a:pt x="35" y="164"/>
                      </a:lnTo>
                      <a:lnTo>
                        <a:pt x="35" y="162"/>
                      </a:lnTo>
                      <a:lnTo>
                        <a:pt x="34" y="162"/>
                      </a:lnTo>
                      <a:lnTo>
                        <a:pt x="32" y="160"/>
                      </a:lnTo>
                      <a:lnTo>
                        <a:pt x="31" y="159"/>
                      </a:lnTo>
                      <a:lnTo>
                        <a:pt x="30" y="158"/>
                      </a:lnTo>
                      <a:lnTo>
                        <a:pt x="27" y="158"/>
                      </a:lnTo>
                      <a:lnTo>
                        <a:pt x="26" y="157"/>
                      </a:lnTo>
                      <a:lnTo>
                        <a:pt x="23" y="157"/>
                      </a:lnTo>
                      <a:lnTo>
                        <a:pt x="22" y="157"/>
                      </a:lnTo>
                      <a:lnTo>
                        <a:pt x="21" y="153"/>
                      </a:lnTo>
                      <a:lnTo>
                        <a:pt x="21" y="146"/>
                      </a:lnTo>
                      <a:lnTo>
                        <a:pt x="21" y="141"/>
                      </a:lnTo>
                      <a:lnTo>
                        <a:pt x="21" y="136"/>
                      </a:lnTo>
                      <a:lnTo>
                        <a:pt x="21" y="131"/>
                      </a:lnTo>
                      <a:lnTo>
                        <a:pt x="20" y="125"/>
                      </a:lnTo>
                      <a:lnTo>
                        <a:pt x="20" y="120"/>
                      </a:lnTo>
                      <a:lnTo>
                        <a:pt x="20" y="113"/>
                      </a:lnTo>
                      <a:lnTo>
                        <a:pt x="20" y="109"/>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7" name="ZS: AS">
                  <a:extLst>
                    <a:ext uri="{FF2B5EF4-FFF2-40B4-BE49-F238E27FC236}">
                      <a16:creationId xmlns:a16="http://schemas.microsoft.com/office/drawing/2014/main" id="{6B721483-9BE6-D748-B7AD-4DE7D54C38FC}"/>
                    </a:ext>
                  </a:extLst>
                </p:cNvPr>
                <p:cNvSpPr>
                  <a:spLocks/>
                </p:cNvSpPr>
                <p:nvPr/>
              </p:nvSpPr>
              <p:spPr bwMode="auto">
                <a:xfrm>
                  <a:off x="1425691" y="5543361"/>
                  <a:ext cx="278863" cy="328577"/>
                </a:xfrm>
                <a:custGeom>
                  <a:avLst/>
                  <a:gdLst>
                    <a:gd name="T0" fmla="*/ 342731 w 90"/>
                    <a:gd name="T1" fmla="*/ 272992 h 109"/>
                    <a:gd name="T2" fmla="*/ 311573 w 90"/>
                    <a:gd name="T3" fmla="*/ 365271 h 109"/>
                    <a:gd name="T4" fmla="*/ 311573 w 90"/>
                    <a:gd name="T5" fmla="*/ 380650 h 109"/>
                    <a:gd name="T6" fmla="*/ 198628 w 90"/>
                    <a:gd name="T7" fmla="*/ 361426 h 109"/>
                    <a:gd name="T8" fmla="*/ 186944 w 90"/>
                    <a:gd name="T9" fmla="*/ 411410 h 109"/>
                    <a:gd name="T10" fmla="*/ 186944 w 90"/>
                    <a:gd name="T11" fmla="*/ 411410 h 109"/>
                    <a:gd name="T12" fmla="*/ 183049 w 90"/>
                    <a:gd name="T13" fmla="*/ 411410 h 109"/>
                    <a:gd name="T14" fmla="*/ 179155 w 90"/>
                    <a:gd name="T15" fmla="*/ 411410 h 109"/>
                    <a:gd name="T16" fmla="*/ 171365 w 90"/>
                    <a:gd name="T17" fmla="*/ 411410 h 109"/>
                    <a:gd name="T18" fmla="*/ 171365 w 90"/>
                    <a:gd name="T19" fmla="*/ 411410 h 109"/>
                    <a:gd name="T20" fmla="*/ 167471 w 90"/>
                    <a:gd name="T21" fmla="*/ 411410 h 109"/>
                    <a:gd name="T22" fmla="*/ 163576 w 90"/>
                    <a:gd name="T23" fmla="*/ 411410 h 109"/>
                    <a:gd name="T24" fmla="*/ 159681 w 90"/>
                    <a:gd name="T25" fmla="*/ 411410 h 109"/>
                    <a:gd name="T26" fmla="*/ 159681 w 90"/>
                    <a:gd name="T27" fmla="*/ 411410 h 109"/>
                    <a:gd name="T28" fmla="*/ 151892 w 90"/>
                    <a:gd name="T29" fmla="*/ 411410 h 109"/>
                    <a:gd name="T30" fmla="*/ 151892 w 90"/>
                    <a:gd name="T31" fmla="*/ 411410 h 109"/>
                    <a:gd name="T32" fmla="*/ 147997 w 90"/>
                    <a:gd name="T33" fmla="*/ 411410 h 109"/>
                    <a:gd name="T34" fmla="*/ 144103 w 90"/>
                    <a:gd name="T35" fmla="*/ 411410 h 109"/>
                    <a:gd name="T36" fmla="*/ 144103 w 90"/>
                    <a:gd name="T37" fmla="*/ 411410 h 109"/>
                    <a:gd name="T38" fmla="*/ 136313 w 90"/>
                    <a:gd name="T39" fmla="*/ 411410 h 109"/>
                    <a:gd name="T40" fmla="*/ 136313 w 90"/>
                    <a:gd name="T41" fmla="*/ 415255 h 109"/>
                    <a:gd name="T42" fmla="*/ 132419 w 90"/>
                    <a:gd name="T43" fmla="*/ 415255 h 109"/>
                    <a:gd name="T44" fmla="*/ 132419 w 90"/>
                    <a:gd name="T45" fmla="*/ 415255 h 109"/>
                    <a:gd name="T46" fmla="*/ 128524 w 90"/>
                    <a:gd name="T47" fmla="*/ 415255 h 109"/>
                    <a:gd name="T48" fmla="*/ 116840 w 90"/>
                    <a:gd name="T49" fmla="*/ 415255 h 109"/>
                    <a:gd name="T50" fmla="*/ 112945 w 90"/>
                    <a:gd name="T51" fmla="*/ 415255 h 109"/>
                    <a:gd name="T52" fmla="*/ 112945 w 90"/>
                    <a:gd name="T53" fmla="*/ 415255 h 109"/>
                    <a:gd name="T54" fmla="*/ 112945 w 90"/>
                    <a:gd name="T55" fmla="*/ 415255 h 109"/>
                    <a:gd name="T56" fmla="*/ 112945 w 90"/>
                    <a:gd name="T57" fmla="*/ 415255 h 109"/>
                    <a:gd name="T58" fmla="*/ 109051 w 90"/>
                    <a:gd name="T59" fmla="*/ 415255 h 109"/>
                    <a:gd name="T60" fmla="*/ 109051 w 90"/>
                    <a:gd name="T61" fmla="*/ 415255 h 109"/>
                    <a:gd name="T62" fmla="*/ 105156 w 90"/>
                    <a:gd name="T63" fmla="*/ 415255 h 109"/>
                    <a:gd name="T64" fmla="*/ 97367 w 90"/>
                    <a:gd name="T65" fmla="*/ 415255 h 109"/>
                    <a:gd name="T66" fmla="*/ 93472 w 90"/>
                    <a:gd name="T67" fmla="*/ 415255 h 109"/>
                    <a:gd name="T68" fmla="*/ 93472 w 90"/>
                    <a:gd name="T69" fmla="*/ 415255 h 109"/>
                    <a:gd name="T70" fmla="*/ 89577 w 90"/>
                    <a:gd name="T71" fmla="*/ 415255 h 109"/>
                    <a:gd name="T72" fmla="*/ 89577 w 90"/>
                    <a:gd name="T73" fmla="*/ 419100 h 109"/>
                    <a:gd name="T74" fmla="*/ 77893 w 90"/>
                    <a:gd name="T75" fmla="*/ 419100 h 109"/>
                    <a:gd name="T76" fmla="*/ 73999 w 90"/>
                    <a:gd name="T77" fmla="*/ 419100 h 109"/>
                    <a:gd name="T78" fmla="*/ 73999 w 90"/>
                    <a:gd name="T79" fmla="*/ 419100 h 109"/>
                    <a:gd name="T80" fmla="*/ 70104 w 90"/>
                    <a:gd name="T81" fmla="*/ 419100 h 109"/>
                    <a:gd name="T82" fmla="*/ 62315 w 90"/>
                    <a:gd name="T83" fmla="*/ 419100 h 109"/>
                    <a:gd name="T84" fmla="*/ 58420 w 90"/>
                    <a:gd name="T85" fmla="*/ 419100 h 109"/>
                    <a:gd name="T86" fmla="*/ 54525 w 90"/>
                    <a:gd name="T87" fmla="*/ 419100 h 109"/>
                    <a:gd name="T88" fmla="*/ 46736 w 90"/>
                    <a:gd name="T89" fmla="*/ 419100 h 109"/>
                    <a:gd name="T90" fmla="*/ 23368 w 90"/>
                    <a:gd name="T91" fmla="*/ 399875 h 109"/>
                    <a:gd name="T92" fmla="*/ 7789 w 90"/>
                    <a:gd name="T93" fmla="*/ 346046 h 109"/>
                    <a:gd name="T94" fmla="*/ 3895 w 90"/>
                    <a:gd name="T95" fmla="*/ 284527 h 109"/>
                    <a:gd name="T96" fmla="*/ 38947 w 90"/>
                    <a:gd name="T97" fmla="*/ 234542 h 109"/>
                    <a:gd name="T98" fmla="*/ 73999 w 90"/>
                    <a:gd name="T99" fmla="*/ 176868 h 109"/>
                    <a:gd name="T100" fmla="*/ 116840 w 90"/>
                    <a:gd name="T101" fmla="*/ 115349 h 109"/>
                    <a:gd name="T102" fmla="*/ 151892 w 90"/>
                    <a:gd name="T103" fmla="*/ 61519 h 109"/>
                    <a:gd name="T104" fmla="*/ 179155 w 90"/>
                    <a:gd name="T105" fmla="*/ 0 h 109"/>
                    <a:gd name="T106" fmla="*/ 284311 w 90"/>
                    <a:gd name="T107" fmla="*/ 11535 h 109"/>
                    <a:gd name="T108" fmla="*/ 284311 w 90"/>
                    <a:gd name="T109" fmla="*/ 73054 h 109"/>
                    <a:gd name="T110" fmla="*/ 288205 w 90"/>
                    <a:gd name="T111" fmla="*/ 153798 h 109"/>
                    <a:gd name="T112" fmla="*/ 307679 w 90"/>
                    <a:gd name="T113" fmla="*/ 196093 h 109"/>
                    <a:gd name="T114" fmla="*/ 331047 w 90"/>
                    <a:gd name="T115" fmla="*/ 207628 h 109"/>
                    <a:gd name="T116" fmla="*/ 346625 w 90"/>
                    <a:gd name="T117" fmla="*/ 23069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 h="109">
                      <a:moveTo>
                        <a:pt x="90" y="61"/>
                      </a:moveTo>
                      <a:lnTo>
                        <a:pt x="90" y="63"/>
                      </a:lnTo>
                      <a:lnTo>
                        <a:pt x="90" y="66"/>
                      </a:lnTo>
                      <a:lnTo>
                        <a:pt x="88" y="71"/>
                      </a:lnTo>
                      <a:lnTo>
                        <a:pt x="85" y="76"/>
                      </a:lnTo>
                      <a:lnTo>
                        <a:pt x="84" y="83"/>
                      </a:lnTo>
                      <a:lnTo>
                        <a:pt x="81" y="90"/>
                      </a:lnTo>
                      <a:lnTo>
                        <a:pt x="80" y="95"/>
                      </a:lnTo>
                      <a:lnTo>
                        <a:pt x="80" y="97"/>
                      </a:lnTo>
                      <a:lnTo>
                        <a:pt x="80" y="98"/>
                      </a:lnTo>
                      <a:lnTo>
                        <a:pt x="80" y="99"/>
                      </a:lnTo>
                      <a:lnTo>
                        <a:pt x="70" y="98"/>
                      </a:lnTo>
                      <a:lnTo>
                        <a:pt x="67" y="97"/>
                      </a:lnTo>
                      <a:lnTo>
                        <a:pt x="62" y="97"/>
                      </a:lnTo>
                      <a:lnTo>
                        <a:pt x="51" y="94"/>
                      </a:lnTo>
                      <a:lnTo>
                        <a:pt x="50" y="95"/>
                      </a:lnTo>
                      <a:lnTo>
                        <a:pt x="50" y="97"/>
                      </a:lnTo>
                      <a:lnTo>
                        <a:pt x="48" y="102"/>
                      </a:lnTo>
                      <a:lnTo>
                        <a:pt x="48" y="107"/>
                      </a:lnTo>
                      <a:lnTo>
                        <a:pt x="47" y="107"/>
                      </a:lnTo>
                      <a:lnTo>
                        <a:pt x="46" y="107"/>
                      </a:lnTo>
                      <a:lnTo>
                        <a:pt x="44" y="107"/>
                      </a:lnTo>
                      <a:lnTo>
                        <a:pt x="43" y="107"/>
                      </a:lnTo>
                      <a:lnTo>
                        <a:pt x="42" y="107"/>
                      </a:lnTo>
                      <a:lnTo>
                        <a:pt x="41" y="107"/>
                      </a:lnTo>
                      <a:lnTo>
                        <a:pt x="39" y="107"/>
                      </a:lnTo>
                      <a:lnTo>
                        <a:pt x="38" y="107"/>
                      </a:lnTo>
                      <a:lnTo>
                        <a:pt x="37" y="107"/>
                      </a:lnTo>
                      <a:lnTo>
                        <a:pt x="35" y="107"/>
                      </a:lnTo>
                      <a:lnTo>
                        <a:pt x="35" y="108"/>
                      </a:lnTo>
                      <a:lnTo>
                        <a:pt x="35" y="107"/>
                      </a:lnTo>
                      <a:lnTo>
                        <a:pt x="34" y="107"/>
                      </a:lnTo>
                      <a:lnTo>
                        <a:pt x="34" y="108"/>
                      </a:lnTo>
                      <a:lnTo>
                        <a:pt x="33" y="108"/>
                      </a:lnTo>
                      <a:lnTo>
                        <a:pt x="32" y="108"/>
                      </a:lnTo>
                      <a:lnTo>
                        <a:pt x="30" y="108"/>
                      </a:lnTo>
                      <a:lnTo>
                        <a:pt x="29" y="108"/>
                      </a:lnTo>
                      <a:lnTo>
                        <a:pt x="28" y="108"/>
                      </a:lnTo>
                      <a:lnTo>
                        <a:pt x="27" y="108"/>
                      </a:lnTo>
                      <a:lnTo>
                        <a:pt x="25" y="108"/>
                      </a:lnTo>
                      <a:lnTo>
                        <a:pt x="24" y="108"/>
                      </a:lnTo>
                      <a:lnTo>
                        <a:pt x="23" y="108"/>
                      </a:lnTo>
                      <a:lnTo>
                        <a:pt x="23" y="109"/>
                      </a:lnTo>
                      <a:lnTo>
                        <a:pt x="21" y="109"/>
                      </a:lnTo>
                      <a:lnTo>
                        <a:pt x="20" y="109"/>
                      </a:lnTo>
                      <a:lnTo>
                        <a:pt x="19" y="109"/>
                      </a:lnTo>
                      <a:lnTo>
                        <a:pt x="18" y="109"/>
                      </a:lnTo>
                      <a:lnTo>
                        <a:pt x="16" y="109"/>
                      </a:lnTo>
                      <a:lnTo>
                        <a:pt x="15" y="109"/>
                      </a:lnTo>
                      <a:lnTo>
                        <a:pt x="14" y="109"/>
                      </a:lnTo>
                      <a:lnTo>
                        <a:pt x="12" y="109"/>
                      </a:lnTo>
                      <a:lnTo>
                        <a:pt x="9" y="107"/>
                      </a:lnTo>
                      <a:lnTo>
                        <a:pt x="6" y="104"/>
                      </a:lnTo>
                      <a:lnTo>
                        <a:pt x="2" y="100"/>
                      </a:lnTo>
                      <a:lnTo>
                        <a:pt x="0" y="97"/>
                      </a:lnTo>
                      <a:lnTo>
                        <a:pt x="1" y="94"/>
                      </a:lnTo>
                      <a:lnTo>
                        <a:pt x="2" y="90"/>
                      </a:lnTo>
                      <a:lnTo>
                        <a:pt x="4" y="86"/>
                      </a:lnTo>
                      <a:lnTo>
                        <a:pt x="1" y="83"/>
                      </a:lnTo>
                      <a:lnTo>
                        <a:pt x="0" y="79"/>
                      </a:lnTo>
                      <a:lnTo>
                        <a:pt x="1" y="74"/>
                      </a:lnTo>
                      <a:lnTo>
                        <a:pt x="2" y="71"/>
                      </a:lnTo>
                      <a:lnTo>
                        <a:pt x="4" y="67"/>
                      </a:lnTo>
                      <a:lnTo>
                        <a:pt x="6" y="65"/>
                      </a:lnTo>
                      <a:lnTo>
                        <a:pt x="10" y="61"/>
                      </a:lnTo>
                      <a:lnTo>
                        <a:pt x="11" y="56"/>
                      </a:lnTo>
                      <a:lnTo>
                        <a:pt x="12" y="53"/>
                      </a:lnTo>
                      <a:lnTo>
                        <a:pt x="14" y="49"/>
                      </a:lnTo>
                      <a:lnTo>
                        <a:pt x="19" y="46"/>
                      </a:lnTo>
                      <a:lnTo>
                        <a:pt x="21" y="42"/>
                      </a:lnTo>
                      <a:lnTo>
                        <a:pt x="27" y="39"/>
                      </a:lnTo>
                      <a:lnTo>
                        <a:pt x="29" y="35"/>
                      </a:lnTo>
                      <a:lnTo>
                        <a:pt x="30" y="30"/>
                      </a:lnTo>
                      <a:lnTo>
                        <a:pt x="32" y="28"/>
                      </a:lnTo>
                      <a:lnTo>
                        <a:pt x="33" y="24"/>
                      </a:lnTo>
                      <a:lnTo>
                        <a:pt x="37" y="20"/>
                      </a:lnTo>
                      <a:lnTo>
                        <a:pt x="39" y="16"/>
                      </a:lnTo>
                      <a:lnTo>
                        <a:pt x="41" y="11"/>
                      </a:lnTo>
                      <a:lnTo>
                        <a:pt x="42" y="5"/>
                      </a:lnTo>
                      <a:lnTo>
                        <a:pt x="42" y="1"/>
                      </a:lnTo>
                      <a:lnTo>
                        <a:pt x="46" y="0"/>
                      </a:lnTo>
                      <a:lnTo>
                        <a:pt x="50" y="0"/>
                      </a:lnTo>
                      <a:lnTo>
                        <a:pt x="53" y="2"/>
                      </a:lnTo>
                      <a:lnTo>
                        <a:pt x="58" y="3"/>
                      </a:lnTo>
                      <a:lnTo>
                        <a:pt x="73" y="3"/>
                      </a:lnTo>
                      <a:lnTo>
                        <a:pt x="73" y="7"/>
                      </a:lnTo>
                      <a:lnTo>
                        <a:pt x="73" y="14"/>
                      </a:lnTo>
                      <a:lnTo>
                        <a:pt x="73" y="19"/>
                      </a:lnTo>
                      <a:lnTo>
                        <a:pt x="74" y="25"/>
                      </a:lnTo>
                      <a:lnTo>
                        <a:pt x="74" y="30"/>
                      </a:lnTo>
                      <a:lnTo>
                        <a:pt x="74" y="35"/>
                      </a:lnTo>
                      <a:lnTo>
                        <a:pt x="74" y="40"/>
                      </a:lnTo>
                      <a:lnTo>
                        <a:pt x="74" y="47"/>
                      </a:lnTo>
                      <a:lnTo>
                        <a:pt x="75" y="51"/>
                      </a:lnTo>
                      <a:lnTo>
                        <a:pt x="76" y="51"/>
                      </a:lnTo>
                      <a:lnTo>
                        <a:pt x="79" y="51"/>
                      </a:lnTo>
                      <a:lnTo>
                        <a:pt x="80" y="52"/>
                      </a:lnTo>
                      <a:lnTo>
                        <a:pt x="83" y="52"/>
                      </a:lnTo>
                      <a:lnTo>
                        <a:pt x="84" y="53"/>
                      </a:lnTo>
                      <a:lnTo>
                        <a:pt x="85" y="54"/>
                      </a:lnTo>
                      <a:lnTo>
                        <a:pt x="87" y="56"/>
                      </a:lnTo>
                      <a:lnTo>
                        <a:pt x="88" y="56"/>
                      </a:lnTo>
                      <a:lnTo>
                        <a:pt x="88" y="58"/>
                      </a:lnTo>
                      <a:lnTo>
                        <a:pt x="89" y="60"/>
                      </a:lnTo>
                      <a:lnTo>
                        <a:pt x="90" y="6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8" name="ZS: OKT">
                  <a:extLst>
                    <a:ext uri="{FF2B5EF4-FFF2-40B4-BE49-F238E27FC236}">
                      <a16:creationId xmlns:a16="http://schemas.microsoft.com/office/drawing/2014/main" id="{1694FFE0-5AAF-D04D-BD09-750C0D30B597}"/>
                    </a:ext>
                  </a:extLst>
                </p:cNvPr>
                <p:cNvSpPr>
                  <a:spLocks/>
                </p:cNvSpPr>
                <p:nvPr/>
              </p:nvSpPr>
              <p:spPr bwMode="auto">
                <a:xfrm>
                  <a:off x="1179623" y="5612110"/>
                  <a:ext cx="291407" cy="296582"/>
                </a:xfrm>
                <a:custGeom>
                  <a:avLst/>
                  <a:gdLst>
                    <a:gd name="T0" fmla="*/ 0 w 100"/>
                    <a:gd name="T1" fmla="*/ 281940 h 100"/>
                    <a:gd name="T2" fmla="*/ 29870 w 100"/>
                    <a:gd name="T3" fmla="*/ 186690 h 100"/>
                    <a:gd name="T4" fmla="*/ 48539 w 100"/>
                    <a:gd name="T5" fmla="*/ 95250 h 100"/>
                    <a:gd name="T6" fmla="*/ 67208 w 100"/>
                    <a:gd name="T7" fmla="*/ 26670 h 100"/>
                    <a:gd name="T8" fmla="*/ 302438 w 100"/>
                    <a:gd name="T9" fmla="*/ 3810 h 100"/>
                    <a:gd name="T10" fmla="*/ 324841 w 100"/>
                    <a:gd name="T11" fmla="*/ 194310 h 100"/>
                    <a:gd name="T12" fmla="*/ 362179 w 100"/>
                    <a:gd name="T13" fmla="*/ 327660 h 100"/>
                    <a:gd name="T14" fmla="*/ 354711 w 100"/>
                    <a:gd name="T15" fmla="*/ 327660 h 100"/>
                    <a:gd name="T16" fmla="*/ 343510 w 100"/>
                    <a:gd name="T17" fmla="*/ 335280 h 100"/>
                    <a:gd name="T18" fmla="*/ 336042 w 100"/>
                    <a:gd name="T19" fmla="*/ 335280 h 100"/>
                    <a:gd name="T20" fmla="*/ 321107 w 100"/>
                    <a:gd name="T21" fmla="*/ 335280 h 100"/>
                    <a:gd name="T22" fmla="*/ 313639 w 100"/>
                    <a:gd name="T23" fmla="*/ 335280 h 100"/>
                    <a:gd name="T24" fmla="*/ 302438 w 100"/>
                    <a:gd name="T25" fmla="*/ 339090 h 100"/>
                    <a:gd name="T26" fmla="*/ 291236 w 100"/>
                    <a:gd name="T27" fmla="*/ 339090 h 100"/>
                    <a:gd name="T28" fmla="*/ 276301 w 100"/>
                    <a:gd name="T29" fmla="*/ 339090 h 100"/>
                    <a:gd name="T30" fmla="*/ 261366 w 100"/>
                    <a:gd name="T31" fmla="*/ 339090 h 100"/>
                    <a:gd name="T32" fmla="*/ 257632 w 100"/>
                    <a:gd name="T33" fmla="*/ 339090 h 100"/>
                    <a:gd name="T34" fmla="*/ 242697 w 100"/>
                    <a:gd name="T35" fmla="*/ 342900 h 100"/>
                    <a:gd name="T36" fmla="*/ 238963 w 100"/>
                    <a:gd name="T37" fmla="*/ 342900 h 100"/>
                    <a:gd name="T38" fmla="*/ 227762 w 100"/>
                    <a:gd name="T39" fmla="*/ 342900 h 100"/>
                    <a:gd name="T40" fmla="*/ 220294 w 100"/>
                    <a:gd name="T41" fmla="*/ 342900 h 100"/>
                    <a:gd name="T42" fmla="*/ 209093 w 100"/>
                    <a:gd name="T43" fmla="*/ 342900 h 100"/>
                    <a:gd name="T44" fmla="*/ 201625 w 100"/>
                    <a:gd name="T45" fmla="*/ 346710 h 100"/>
                    <a:gd name="T46" fmla="*/ 190424 w 100"/>
                    <a:gd name="T47" fmla="*/ 346710 h 100"/>
                    <a:gd name="T48" fmla="*/ 182956 w 100"/>
                    <a:gd name="T49" fmla="*/ 354330 h 100"/>
                    <a:gd name="T50" fmla="*/ 171755 w 100"/>
                    <a:gd name="T51" fmla="*/ 354330 h 100"/>
                    <a:gd name="T52" fmla="*/ 160553 w 100"/>
                    <a:gd name="T53" fmla="*/ 358140 h 100"/>
                    <a:gd name="T54" fmla="*/ 153086 w 100"/>
                    <a:gd name="T55" fmla="*/ 358140 h 100"/>
                    <a:gd name="T56" fmla="*/ 141884 w 100"/>
                    <a:gd name="T57" fmla="*/ 358140 h 100"/>
                    <a:gd name="T58" fmla="*/ 130683 w 100"/>
                    <a:gd name="T59" fmla="*/ 358140 h 100"/>
                    <a:gd name="T60" fmla="*/ 119482 w 100"/>
                    <a:gd name="T61" fmla="*/ 361950 h 100"/>
                    <a:gd name="T62" fmla="*/ 108280 w 100"/>
                    <a:gd name="T63" fmla="*/ 361950 h 100"/>
                    <a:gd name="T64" fmla="*/ 104546 w 100"/>
                    <a:gd name="T65" fmla="*/ 361950 h 100"/>
                    <a:gd name="T66" fmla="*/ 97079 w 100"/>
                    <a:gd name="T67" fmla="*/ 369570 h 100"/>
                    <a:gd name="T68" fmla="*/ 85877 w 100"/>
                    <a:gd name="T69" fmla="*/ 369570 h 100"/>
                    <a:gd name="T70" fmla="*/ 85877 w 100"/>
                    <a:gd name="T71" fmla="*/ 369570 h 100"/>
                    <a:gd name="T72" fmla="*/ 74676 w 100"/>
                    <a:gd name="T73" fmla="*/ 373380 h 100"/>
                    <a:gd name="T74" fmla="*/ 67208 w 100"/>
                    <a:gd name="T75" fmla="*/ 373380 h 100"/>
                    <a:gd name="T76" fmla="*/ 63475 w 100"/>
                    <a:gd name="T77" fmla="*/ 377190 h 100"/>
                    <a:gd name="T78" fmla="*/ 48539 w 100"/>
                    <a:gd name="T79" fmla="*/ 377190 h 100"/>
                    <a:gd name="T80" fmla="*/ 33604 w 100"/>
                    <a:gd name="T81" fmla="*/ 377190 h 100"/>
                    <a:gd name="T82" fmla="*/ 18669 w 100"/>
                    <a:gd name="T83" fmla="*/ 377190 h 100"/>
                    <a:gd name="T84" fmla="*/ 3734 w 100"/>
                    <a:gd name="T85" fmla="*/ 381000 h 100"/>
                    <a:gd name="T86" fmla="*/ 3734 w 100"/>
                    <a:gd name="T87" fmla="*/ 377190 h 100"/>
                    <a:gd name="T88" fmla="*/ 11201 w 100"/>
                    <a:gd name="T89" fmla="*/ 377190 h 100"/>
                    <a:gd name="T90" fmla="*/ 14935 w 100"/>
                    <a:gd name="T91" fmla="*/ 377190 h 100"/>
                    <a:gd name="T92" fmla="*/ 29870 w 100"/>
                    <a:gd name="T93" fmla="*/ 377190 h 100"/>
                    <a:gd name="T94" fmla="*/ 44806 w 100"/>
                    <a:gd name="T95" fmla="*/ 377190 h 100"/>
                    <a:gd name="T96" fmla="*/ 48539 w 100"/>
                    <a:gd name="T97" fmla="*/ 373380 h 100"/>
                    <a:gd name="T98" fmla="*/ 52273 w 100"/>
                    <a:gd name="T99" fmla="*/ 373380 h 100"/>
                    <a:gd name="T100" fmla="*/ 52273 w 100"/>
                    <a:gd name="T101" fmla="*/ 369570 h 100"/>
                    <a:gd name="T102" fmla="*/ 48539 w 100"/>
                    <a:gd name="T103" fmla="*/ 373380 h 100"/>
                    <a:gd name="T104" fmla="*/ 37338 w 100"/>
                    <a:gd name="T105" fmla="*/ 373380 h 100"/>
                    <a:gd name="T106" fmla="*/ 29870 w 100"/>
                    <a:gd name="T107" fmla="*/ 373380 h 100"/>
                    <a:gd name="T108" fmla="*/ 33604 w 100"/>
                    <a:gd name="T109" fmla="*/ 373380 h 100"/>
                    <a:gd name="T110" fmla="*/ 44806 w 100"/>
                    <a:gd name="T111" fmla="*/ 369570 h 100"/>
                    <a:gd name="T112" fmla="*/ 48539 w 100"/>
                    <a:gd name="T113" fmla="*/ 361950 h 100"/>
                    <a:gd name="T114" fmla="*/ 48539 w 100"/>
                    <a:gd name="T115" fmla="*/ 358140 h 100"/>
                    <a:gd name="T116" fmla="*/ 48539 w 100"/>
                    <a:gd name="T117" fmla="*/ 358140 h 100"/>
                    <a:gd name="T118" fmla="*/ 44806 w 100"/>
                    <a:gd name="T119" fmla="*/ 361950 h 100"/>
                    <a:gd name="T120" fmla="*/ 44806 w 100"/>
                    <a:gd name="T121" fmla="*/ 369570 h 100"/>
                    <a:gd name="T122" fmla="*/ 33604 w 100"/>
                    <a:gd name="T123" fmla="*/ 369570 h 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0" h="100">
                      <a:moveTo>
                        <a:pt x="8" y="94"/>
                      </a:moveTo>
                      <a:lnTo>
                        <a:pt x="8" y="91"/>
                      </a:lnTo>
                      <a:lnTo>
                        <a:pt x="8" y="89"/>
                      </a:lnTo>
                      <a:lnTo>
                        <a:pt x="8" y="88"/>
                      </a:lnTo>
                      <a:lnTo>
                        <a:pt x="8" y="86"/>
                      </a:lnTo>
                      <a:lnTo>
                        <a:pt x="6" y="85"/>
                      </a:lnTo>
                      <a:lnTo>
                        <a:pt x="5" y="85"/>
                      </a:lnTo>
                      <a:lnTo>
                        <a:pt x="3" y="84"/>
                      </a:lnTo>
                      <a:lnTo>
                        <a:pt x="3" y="81"/>
                      </a:lnTo>
                      <a:lnTo>
                        <a:pt x="3" y="79"/>
                      </a:lnTo>
                      <a:lnTo>
                        <a:pt x="1" y="79"/>
                      </a:lnTo>
                      <a:lnTo>
                        <a:pt x="1" y="76"/>
                      </a:lnTo>
                      <a:lnTo>
                        <a:pt x="0" y="74"/>
                      </a:lnTo>
                      <a:lnTo>
                        <a:pt x="0" y="72"/>
                      </a:lnTo>
                      <a:lnTo>
                        <a:pt x="0" y="70"/>
                      </a:lnTo>
                      <a:lnTo>
                        <a:pt x="0" y="68"/>
                      </a:lnTo>
                      <a:lnTo>
                        <a:pt x="0" y="66"/>
                      </a:lnTo>
                      <a:lnTo>
                        <a:pt x="1" y="63"/>
                      </a:lnTo>
                      <a:lnTo>
                        <a:pt x="3" y="63"/>
                      </a:lnTo>
                      <a:lnTo>
                        <a:pt x="3" y="61"/>
                      </a:lnTo>
                      <a:lnTo>
                        <a:pt x="3" y="60"/>
                      </a:lnTo>
                      <a:lnTo>
                        <a:pt x="4" y="58"/>
                      </a:lnTo>
                      <a:lnTo>
                        <a:pt x="4" y="57"/>
                      </a:lnTo>
                      <a:lnTo>
                        <a:pt x="5" y="54"/>
                      </a:lnTo>
                      <a:lnTo>
                        <a:pt x="6" y="53"/>
                      </a:lnTo>
                      <a:lnTo>
                        <a:pt x="6" y="52"/>
                      </a:lnTo>
                      <a:lnTo>
                        <a:pt x="8" y="49"/>
                      </a:lnTo>
                      <a:lnTo>
                        <a:pt x="8" y="48"/>
                      </a:lnTo>
                      <a:lnTo>
                        <a:pt x="8" y="47"/>
                      </a:lnTo>
                      <a:lnTo>
                        <a:pt x="9" y="44"/>
                      </a:lnTo>
                      <a:lnTo>
                        <a:pt x="9" y="43"/>
                      </a:lnTo>
                      <a:lnTo>
                        <a:pt x="10" y="42"/>
                      </a:lnTo>
                      <a:lnTo>
                        <a:pt x="12" y="39"/>
                      </a:lnTo>
                      <a:lnTo>
                        <a:pt x="12" y="38"/>
                      </a:lnTo>
                      <a:lnTo>
                        <a:pt x="12" y="37"/>
                      </a:lnTo>
                      <a:lnTo>
                        <a:pt x="13" y="34"/>
                      </a:lnTo>
                      <a:lnTo>
                        <a:pt x="13" y="33"/>
                      </a:lnTo>
                      <a:lnTo>
                        <a:pt x="13" y="30"/>
                      </a:lnTo>
                      <a:lnTo>
                        <a:pt x="13" y="28"/>
                      </a:lnTo>
                      <a:lnTo>
                        <a:pt x="13" y="25"/>
                      </a:lnTo>
                      <a:lnTo>
                        <a:pt x="13" y="23"/>
                      </a:lnTo>
                      <a:lnTo>
                        <a:pt x="13" y="21"/>
                      </a:lnTo>
                      <a:lnTo>
                        <a:pt x="13" y="19"/>
                      </a:lnTo>
                      <a:lnTo>
                        <a:pt x="13" y="17"/>
                      </a:lnTo>
                      <a:lnTo>
                        <a:pt x="12" y="14"/>
                      </a:lnTo>
                      <a:lnTo>
                        <a:pt x="12" y="12"/>
                      </a:lnTo>
                      <a:lnTo>
                        <a:pt x="10" y="10"/>
                      </a:lnTo>
                      <a:lnTo>
                        <a:pt x="10" y="7"/>
                      </a:lnTo>
                      <a:lnTo>
                        <a:pt x="10" y="6"/>
                      </a:lnTo>
                      <a:lnTo>
                        <a:pt x="10" y="3"/>
                      </a:lnTo>
                      <a:lnTo>
                        <a:pt x="10" y="2"/>
                      </a:lnTo>
                      <a:lnTo>
                        <a:pt x="13" y="3"/>
                      </a:lnTo>
                      <a:lnTo>
                        <a:pt x="18" y="7"/>
                      </a:lnTo>
                      <a:lnTo>
                        <a:pt x="19" y="12"/>
                      </a:lnTo>
                      <a:lnTo>
                        <a:pt x="22" y="14"/>
                      </a:lnTo>
                      <a:lnTo>
                        <a:pt x="26" y="14"/>
                      </a:lnTo>
                      <a:lnTo>
                        <a:pt x="28" y="12"/>
                      </a:lnTo>
                      <a:lnTo>
                        <a:pt x="33" y="10"/>
                      </a:lnTo>
                      <a:lnTo>
                        <a:pt x="37" y="7"/>
                      </a:lnTo>
                      <a:lnTo>
                        <a:pt x="40" y="3"/>
                      </a:lnTo>
                      <a:lnTo>
                        <a:pt x="43" y="1"/>
                      </a:lnTo>
                      <a:lnTo>
                        <a:pt x="47" y="0"/>
                      </a:lnTo>
                      <a:lnTo>
                        <a:pt x="54" y="0"/>
                      </a:lnTo>
                      <a:lnTo>
                        <a:pt x="59" y="0"/>
                      </a:lnTo>
                      <a:lnTo>
                        <a:pt x="67" y="0"/>
                      </a:lnTo>
                      <a:lnTo>
                        <a:pt x="73" y="0"/>
                      </a:lnTo>
                      <a:lnTo>
                        <a:pt x="81" y="1"/>
                      </a:lnTo>
                      <a:lnTo>
                        <a:pt x="84" y="3"/>
                      </a:lnTo>
                      <a:lnTo>
                        <a:pt x="87" y="6"/>
                      </a:lnTo>
                      <a:lnTo>
                        <a:pt x="91" y="9"/>
                      </a:lnTo>
                      <a:lnTo>
                        <a:pt x="93" y="12"/>
                      </a:lnTo>
                      <a:lnTo>
                        <a:pt x="95" y="16"/>
                      </a:lnTo>
                      <a:lnTo>
                        <a:pt x="97" y="19"/>
                      </a:lnTo>
                      <a:lnTo>
                        <a:pt x="100" y="26"/>
                      </a:lnTo>
                      <a:lnTo>
                        <a:pt x="98" y="30"/>
                      </a:lnTo>
                      <a:lnTo>
                        <a:pt x="97" y="33"/>
                      </a:lnTo>
                      <a:lnTo>
                        <a:pt x="96" y="38"/>
                      </a:lnTo>
                      <a:lnTo>
                        <a:pt x="92" y="42"/>
                      </a:lnTo>
                      <a:lnTo>
                        <a:pt x="90" y="44"/>
                      </a:lnTo>
                      <a:lnTo>
                        <a:pt x="88" y="48"/>
                      </a:lnTo>
                      <a:lnTo>
                        <a:pt x="87" y="51"/>
                      </a:lnTo>
                      <a:lnTo>
                        <a:pt x="86" y="56"/>
                      </a:lnTo>
                      <a:lnTo>
                        <a:pt x="87" y="60"/>
                      </a:lnTo>
                      <a:lnTo>
                        <a:pt x="90" y="63"/>
                      </a:lnTo>
                      <a:lnTo>
                        <a:pt x="88" y="67"/>
                      </a:lnTo>
                      <a:lnTo>
                        <a:pt x="87" y="71"/>
                      </a:lnTo>
                      <a:lnTo>
                        <a:pt x="86" y="74"/>
                      </a:lnTo>
                      <a:lnTo>
                        <a:pt x="88" y="77"/>
                      </a:lnTo>
                      <a:lnTo>
                        <a:pt x="92" y="81"/>
                      </a:lnTo>
                      <a:lnTo>
                        <a:pt x="95" y="84"/>
                      </a:lnTo>
                      <a:lnTo>
                        <a:pt x="98" y="86"/>
                      </a:lnTo>
                      <a:lnTo>
                        <a:pt x="97" y="86"/>
                      </a:lnTo>
                      <a:lnTo>
                        <a:pt x="96" y="86"/>
                      </a:lnTo>
                      <a:lnTo>
                        <a:pt x="95" y="86"/>
                      </a:lnTo>
                      <a:lnTo>
                        <a:pt x="93" y="86"/>
                      </a:lnTo>
                      <a:lnTo>
                        <a:pt x="93" y="88"/>
                      </a:lnTo>
                      <a:lnTo>
                        <a:pt x="93" y="86"/>
                      </a:lnTo>
                      <a:lnTo>
                        <a:pt x="93" y="88"/>
                      </a:lnTo>
                      <a:lnTo>
                        <a:pt x="92" y="88"/>
                      </a:lnTo>
                      <a:lnTo>
                        <a:pt x="92" y="86"/>
                      </a:lnTo>
                      <a:lnTo>
                        <a:pt x="92" y="88"/>
                      </a:lnTo>
                      <a:lnTo>
                        <a:pt x="92" y="86"/>
                      </a:lnTo>
                      <a:lnTo>
                        <a:pt x="92" y="88"/>
                      </a:lnTo>
                      <a:lnTo>
                        <a:pt x="91" y="88"/>
                      </a:lnTo>
                      <a:lnTo>
                        <a:pt x="90" y="88"/>
                      </a:lnTo>
                      <a:lnTo>
                        <a:pt x="88" y="88"/>
                      </a:lnTo>
                      <a:lnTo>
                        <a:pt x="87" y="88"/>
                      </a:lnTo>
                      <a:lnTo>
                        <a:pt x="86" y="88"/>
                      </a:lnTo>
                      <a:lnTo>
                        <a:pt x="84" y="88"/>
                      </a:lnTo>
                      <a:lnTo>
                        <a:pt x="83" y="88"/>
                      </a:lnTo>
                      <a:lnTo>
                        <a:pt x="83" y="89"/>
                      </a:lnTo>
                      <a:lnTo>
                        <a:pt x="83" y="88"/>
                      </a:lnTo>
                      <a:lnTo>
                        <a:pt x="82" y="88"/>
                      </a:lnTo>
                      <a:lnTo>
                        <a:pt x="82" y="89"/>
                      </a:lnTo>
                      <a:lnTo>
                        <a:pt x="81" y="89"/>
                      </a:lnTo>
                      <a:lnTo>
                        <a:pt x="79" y="89"/>
                      </a:lnTo>
                      <a:lnTo>
                        <a:pt x="78" y="89"/>
                      </a:lnTo>
                      <a:lnTo>
                        <a:pt x="77" y="89"/>
                      </a:lnTo>
                      <a:lnTo>
                        <a:pt x="75" y="89"/>
                      </a:lnTo>
                      <a:lnTo>
                        <a:pt x="74" y="89"/>
                      </a:lnTo>
                      <a:lnTo>
                        <a:pt x="73" y="89"/>
                      </a:lnTo>
                      <a:lnTo>
                        <a:pt x="72" y="89"/>
                      </a:lnTo>
                      <a:lnTo>
                        <a:pt x="70" y="89"/>
                      </a:lnTo>
                      <a:lnTo>
                        <a:pt x="69" y="89"/>
                      </a:lnTo>
                      <a:lnTo>
                        <a:pt x="68" y="89"/>
                      </a:lnTo>
                      <a:lnTo>
                        <a:pt x="67" y="89"/>
                      </a:lnTo>
                      <a:lnTo>
                        <a:pt x="65" y="89"/>
                      </a:lnTo>
                      <a:lnTo>
                        <a:pt x="65" y="90"/>
                      </a:lnTo>
                      <a:lnTo>
                        <a:pt x="65" y="89"/>
                      </a:lnTo>
                      <a:lnTo>
                        <a:pt x="65" y="90"/>
                      </a:lnTo>
                      <a:lnTo>
                        <a:pt x="64" y="90"/>
                      </a:lnTo>
                      <a:lnTo>
                        <a:pt x="63" y="90"/>
                      </a:lnTo>
                      <a:lnTo>
                        <a:pt x="61" y="90"/>
                      </a:lnTo>
                      <a:lnTo>
                        <a:pt x="60" y="90"/>
                      </a:lnTo>
                      <a:lnTo>
                        <a:pt x="59" y="90"/>
                      </a:lnTo>
                      <a:lnTo>
                        <a:pt x="58" y="90"/>
                      </a:lnTo>
                      <a:lnTo>
                        <a:pt x="58" y="91"/>
                      </a:lnTo>
                      <a:lnTo>
                        <a:pt x="58" y="90"/>
                      </a:lnTo>
                      <a:lnTo>
                        <a:pt x="56" y="90"/>
                      </a:lnTo>
                      <a:lnTo>
                        <a:pt x="56" y="91"/>
                      </a:lnTo>
                      <a:lnTo>
                        <a:pt x="55" y="91"/>
                      </a:lnTo>
                      <a:lnTo>
                        <a:pt x="54" y="91"/>
                      </a:lnTo>
                      <a:lnTo>
                        <a:pt x="52" y="91"/>
                      </a:lnTo>
                      <a:lnTo>
                        <a:pt x="51" y="91"/>
                      </a:lnTo>
                      <a:lnTo>
                        <a:pt x="50" y="91"/>
                      </a:lnTo>
                      <a:lnTo>
                        <a:pt x="50" y="93"/>
                      </a:lnTo>
                      <a:lnTo>
                        <a:pt x="50" y="91"/>
                      </a:lnTo>
                      <a:lnTo>
                        <a:pt x="50" y="93"/>
                      </a:lnTo>
                      <a:lnTo>
                        <a:pt x="49" y="93"/>
                      </a:lnTo>
                      <a:lnTo>
                        <a:pt x="47" y="93"/>
                      </a:lnTo>
                      <a:lnTo>
                        <a:pt x="46" y="93"/>
                      </a:lnTo>
                      <a:lnTo>
                        <a:pt x="45" y="93"/>
                      </a:lnTo>
                      <a:lnTo>
                        <a:pt x="43" y="93"/>
                      </a:lnTo>
                      <a:lnTo>
                        <a:pt x="43" y="94"/>
                      </a:lnTo>
                      <a:lnTo>
                        <a:pt x="42" y="94"/>
                      </a:lnTo>
                      <a:lnTo>
                        <a:pt x="41" y="94"/>
                      </a:lnTo>
                      <a:lnTo>
                        <a:pt x="40" y="94"/>
                      </a:lnTo>
                      <a:lnTo>
                        <a:pt x="38" y="94"/>
                      </a:lnTo>
                      <a:lnTo>
                        <a:pt x="37" y="94"/>
                      </a:lnTo>
                      <a:lnTo>
                        <a:pt x="36" y="94"/>
                      </a:lnTo>
                      <a:lnTo>
                        <a:pt x="35" y="94"/>
                      </a:lnTo>
                      <a:lnTo>
                        <a:pt x="33" y="94"/>
                      </a:lnTo>
                      <a:lnTo>
                        <a:pt x="33" y="95"/>
                      </a:lnTo>
                      <a:lnTo>
                        <a:pt x="32" y="95"/>
                      </a:lnTo>
                      <a:lnTo>
                        <a:pt x="31" y="95"/>
                      </a:lnTo>
                      <a:lnTo>
                        <a:pt x="29" y="95"/>
                      </a:lnTo>
                      <a:lnTo>
                        <a:pt x="28" y="95"/>
                      </a:lnTo>
                      <a:lnTo>
                        <a:pt x="28" y="97"/>
                      </a:lnTo>
                      <a:lnTo>
                        <a:pt x="28" y="95"/>
                      </a:lnTo>
                      <a:lnTo>
                        <a:pt x="28" y="97"/>
                      </a:lnTo>
                      <a:lnTo>
                        <a:pt x="27" y="97"/>
                      </a:lnTo>
                      <a:lnTo>
                        <a:pt x="26" y="97"/>
                      </a:lnTo>
                      <a:lnTo>
                        <a:pt x="24" y="97"/>
                      </a:lnTo>
                      <a:lnTo>
                        <a:pt x="23" y="97"/>
                      </a:lnTo>
                      <a:lnTo>
                        <a:pt x="23" y="98"/>
                      </a:lnTo>
                      <a:lnTo>
                        <a:pt x="23" y="97"/>
                      </a:lnTo>
                      <a:lnTo>
                        <a:pt x="23" y="98"/>
                      </a:lnTo>
                      <a:lnTo>
                        <a:pt x="23" y="97"/>
                      </a:lnTo>
                      <a:lnTo>
                        <a:pt x="22" y="97"/>
                      </a:lnTo>
                      <a:lnTo>
                        <a:pt x="22" y="98"/>
                      </a:lnTo>
                      <a:lnTo>
                        <a:pt x="20" y="98"/>
                      </a:lnTo>
                      <a:lnTo>
                        <a:pt x="19" y="98"/>
                      </a:lnTo>
                      <a:lnTo>
                        <a:pt x="18" y="98"/>
                      </a:lnTo>
                      <a:lnTo>
                        <a:pt x="17" y="98"/>
                      </a:lnTo>
                      <a:lnTo>
                        <a:pt x="17" y="99"/>
                      </a:lnTo>
                      <a:lnTo>
                        <a:pt x="15" y="99"/>
                      </a:lnTo>
                      <a:lnTo>
                        <a:pt x="14" y="99"/>
                      </a:lnTo>
                      <a:lnTo>
                        <a:pt x="13" y="99"/>
                      </a:lnTo>
                      <a:lnTo>
                        <a:pt x="10" y="99"/>
                      </a:lnTo>
                      <a:lnTo>
                        <a:pt x="9" y="99"/>
                      </a:lnTo>
                      <a:lnTo>
                        <a:pt x="8" y="99"/>
                      </a:lnTo>
                      <a:lnTo>
                        <a:pt x="6" y="99"/>
                      </a:lnTo>
                      <a:lnTo>
                        <a:pt x="5" y="99"/>
                      </a:lnTo>
                      <a:lnTo>
                        <a:pt x="4" y="99"/>
                      </a:lnTo>
                      <a:lnTo>
                        <a:pt x="3" y="99"/>
                      </a:lnTo>
                      <a:lnTo>
                        <a:pt x="1" y="99"/>
                      </a:lnTo>
                      <a:lnTo>
                        <a:pt x="1" y="100"/>
                      </a:lnTo>
                      <a:lnTo>
                        <a:pt x="0" y="100"/>
                      </a:lnTo>
                      <a:lnTo>
                        <a:pt x="0" y="99"/>
                      </a:lnTo>
                      <a:lnTo>
                        <a:pt x="1" y="99"/>
                      </a:lnTo>
                      <a:lnTo>
                        <a:pt x="3" y="99"/>
                      </a:lnTo>
                      <a:lnTo>
                        <a:pt x="4" y="99"/>
                      </a:lnTo>
                      <a:lnTo>
                        <a:pt x="5" y="99"/>
                      </a:lnTo>
                      <a:lnTo>
                        <a:pt x="6" y="99"/>
                      </a:lnTo>
                      <a:lnTo>
                        <a:pt x="8" y="99"/>
                      </a:lnTo>
                      <a:lnTo>
                        <a:pt x="9" y="99"/>
                      </a:lnTo>
                      <a:lnTo>
                        <a:pt x="10" y="99"/>
                      </a:lnTo>
                      <a:lnTo>
                        <a:pt x="12" y="99"/>
                      </a:lnTo>
                      <a:lnTo>
                        <a:pt x="12" y="98"/>
                      </a:lnTo>
                      <a:lnTo>
                        <a:pt x="13" y="98"/>
                      </a:lnTo>
                      <a:lnTo>
                        <a:pt x="14" y="98"/>
                      </a:lnTo>
                      <a:lnTo>
                        <a:pt x="14" y="97"/>
                      </a:lnTo>
                      <a:lnTo>
                        <a:pt x="14" y="98"/>
                      </a:lnTo>
                      <a:lnTo>
                        <a:pt x="15" y="98"/>
                      </a:lnTo>
                      <a:lnTo>
                        <a:pt x="15" y="97"/>
                      </a:lnTo>
                      <a:lnTo>
                        <a:pt x="14" y="97"/>
                      </a:lnTo>
                      <a:lnTo>
                        <a:pt x="13" y="97"/>
                      </a:lnTo>
                      <a:lnTo>
                        <a:pt x="13" y="98"/>
                      </a:lnTo>
                      <a:lnTo>
                        <a:pt x="12" y="98"/>
                      </a:lnTo>
                      <a:lnTo>
                        <a:pt x="10" y="98"/>
                      </a:lnTo>
                      <a:lnTo>
                        <a:pt x="9" y="98"/>
                      </a:lnTo>
                      <a:lnTo>
                        <a:pt x="8" y="98"/>
                      </a:lnTo>
                      <a:lnTo>
                        <a:pt x="8" y="97"/>
                      </a:lnTo>
                      <a:lnTo>
                        <a:pt x="9" y="97"/>
                      </a:lnTo>
                      <a:lnTo>
                        <a:pt x="9" y="98"/>
                      </a:lnTo>
                      <a:lnTo>
                        <a:pt x="10" y="98"/>
                      </a:lnTo>
                      <a:lnTo>
                        <a:pt x="10" y="97"/>
                      </a:lnTo>
                      <a:lnTo>
                        <a:pt x="12" y="97"/>
                      </a:lnTo>
                      <a:lnTo>
                        <a:pt x="12" y="95"/>
                      </a:lnTo>
                      <a:lnTo>
                        <a:pt x="13" y="95"/>
                      </a:lnTo>
                      <a:lnTo>
                        <a:pt x="13" y="94"/>
                      </a:lnTo>
                      <a:lnTo>
                        <a:pt x="13" y="95"/>
                      </a:lnTo>
                      <a:lnTo>
                        <a:pt x="12" y="95"/>
                      </a:lnTo>
                      <a:lnTo>
                        <a:pt x="12" y="97"/>
                      </a:lnTo>
                      <a:lnTo>
                        <a:pt x="10" y="97"/>
                      </a:lnTo>
                      <a:lnTo>
                        <a:pt x="9" y="97"/>
                      </a:lnTo>
                      <a:lnTo>
                        <a:pt x="8" y="95"/>
                      </a:lnTo>
                      <a:lnTo>
                        <a:pt x="8" y="94"/>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39" name="ZS: AZT">
                  <a:extLst>
                    <a:ext uri="{FF2B5EF4-FFF2-40B4-BE49-F238E27FC236}">
                      <a16:creationId xmlns:a16="http://schemas.microsoft.com/office/drawing/2014/main" id="{07623640-66AA-1640-A80E-04E1EDF15FCE}"/>
                    </a:ext>
                  </a:extLst>
                </p:cNvPr>
                <p:cNvSpPr>
                  <a:spLocks/>
                </p:cNvSpPr>
                <p:nvPr/>
              </p:nvSpPr>
              <p:spPr bwMode="auto">
                <a:xfrm>
                  <a:off x="1198525" y="5306322"/>
                  <a:ext cx="455826" cy="393688"/>
                </a:xfrm>
                <a:custGeom>
                  <a:avLst/>
                  <a:gdLst>
                    <a:gd name="T0" fmla="*/ 60551 w 149"/>
                    <a:gd name="T1" fmla="*/ 261028 h 133"/>
                    <a:gd name="T2" fmla="*/ 64335 w 149"/>
                    <a:gd name="T3" fmla="*/ 237996 h 133"/>
                    <a:gd name="T4" fmla="*/ 60551 w 149"/>
                    <a:gd name="T5" fmla="*/ 214964 h 133"/>
                    <a:gd name="T6" fmla="*/ 60551 w 149"/>
                    <a:gd name="T7" fmla="*/ 195771 h 133"/>
                    <a:gd name="T8" fmla="*/ 68120 w 149"/>
                    <a:gd name="T9" fmla="*/ 172739 h 133"/>
                    <a:gd name="T10" fmla="*/ 79473 w 149"/>
                    <a:gd name="T11" fmla="*/ 153546 h 133"/>
                    <a:gd name="T12" fmla="*/ 94611 w 149"/>
                    <a:gd name="T13" fmla="*/ 138191 h 133"/>
                    <a:gd name="T14" fmla="*/ 102180 w 149"/>
                    <a:gd name="T15" fmla="*/ 126675 h 133"/>
                    <a:gd name="T16" fmla="*/ 102180 w 149"/>
                    <a:gd name="T17" fmla="*/ 99805 h 133"/>
                    <a:gd name="T18" fmla="*/ 105964 w 149"/>
                    <a:gd name="T19" fmla="*/ 76773 h 133"/>
                    <a:gd name="T20" fmla="*/ 117317 w 149"/>
                    <a:gd name="T21" fmla="*/ 65257 h 133"/>
                    <a:gd name="T22" fmla="*/ 132455 w 149"/>
                    <a:gd name="T23" fmla="*/ 53741 h 133"/>
                    <a:gd name="T24" fmla="*/ 132455 w 149"/>
                    <a:gd name="T25" fmla="*/ 38386 h 133"/>
                    <a:gd name="T26" fmla="*/ 124886 w 149"/>
                    <a:gd name="T27" fmla="*/ 19193 h 133"/>
                    <a:gd name="T28" fmla="*/ 113533 w 149"/>
                    <a:gd name="T29" fmla="*/ 7677 h 133"/>
                    <a:gd name="T30" fmla="*/ 174084 w 149"/>
                    <a:gd name="T31" fmla="*/ 0 h 133"/>
                    <a:gd name="T32" fmla="*/ 238419 w 149"/>
                    <a:gd name="T33" fmla="*/ 0 h 133"/>
                    <a:gd name="T34" fmla="*/ 302754 w 149"/>
                    <a:gd name="T35" fmla="*/ 0 h 133"/>
                    <a:gd name="T36" fmla="*/ 367090 w 149"/>
                    <a:gd name="T37" fmla="*/ 0 h 133"/>
                    <a:gd name="T38" fmla="*/ 435209 w 149"/>
                    <a:gd name="T39" fmla="*/ 0 h 133"/>
                    <a:gd name="T40" fmla="*/ 476838 w 149"/>
                    <a:gd name="T41" fmla="*/ 0 h 133"/>
                    <a:gd name="T42" fmla="*/ 503329 w 149"/>
                    <a:gd name="T43" fmla="*/ 23032 h 133"/>
                    <a:gd name="T44" fmla="*/ 548742 w 149"/>
                    <a:gd name="T45" fmla="*/ 84450 h 133"/>
                    <a:gd name="T46" fmla="*/ 552527 w 149"/>
                    <a:gd name="T47" fmla="*/ 153546 h 133"/>
                    <a:gd name="T48" fmla="*/ 552527 w 149"/>
                    <a:gd name="T49" fmla="*/ 199610 h 133"/>
                    <a:gd name="T50" fmla="*/ 556311 w 149"/>
                    <a:gd name="T51" fmla="*/ 261028 h 133"/>
                    <a:gd name="T52" fmla="*/ 563880 w 149"/>
                    <a:gd name="T53" fmla="*/ 330124 h 133"/>
                    <a:gd name="T54" fmla="*/ 488191 w 149"/>
                    <a:gd name="T55" fmla="*/ 330124 h 133"/>
                    <a:gd name="T56" fmla="*/ 446563 w 149"/>
                    <a:gd name="T57" fmla="*/ 326285 h 133"/>
                    <a:gd name="T58" fmla="*/ 435209 w 149"/>
                    <a:gd name="T59" fmla="*/ 383865 h 133"/>
                    <a:gd name="T60" fmla="*/ 408718 w 149"/>
                    <a:gd name="T61" fmla="*/ 429928 h 133"/>
                    <a:gd name="T62" fmla="*/ 389796 w 149"/>
                    <a:gd name="T63" fmla="*/ 472154 h 133"/>
                    <a:gd name="T64" fmla="*/ 340599 w 149"/>
                    <a:gd name="T65" fmla="*/ 510540 h 133"/>
                    <a:gd name="T66" fmla="*/ 314108 w 149"/>
                    <a:gd name="T67" fmla="*/ 456799 h 133"/>
                    <a:gd name="T68" fmla="*/ 280048 w 149"/>
                    <a:gd name="T69" fmla="*/ 422251 h 133"/>
                    <a:gd name="T70" fmla="*/ 215712 w 149"/>
                    <a:gd name="T71" fmla="*/ 410735 h 133"/>
                    <a:gd name="T72" fmla="*/ 140024 w 149"/>
                    <a:gd name="T73" fmla="*/ 410735 h 133"/>
                    <a:gd name="T74" fmla="*/ 102180 w 149"/>
                    <a:gd name="T75" fmla="*/ 437606 h 133"/>
                    <a:gd name="T76" fmla="*/ 60551 w 149"/>
                    <a:gd name="T77" fmla="*/ 464476 h 133"/>
                    <a:gd name="T78" fmla="*/ 30275 w 149"/>
                    <a:gd name="T79" fmla="*/ 437606 h 133"/>
                    <a:gd name="T80" fmla="*/ 0 w 149"/>
                    <a:gd name="T81" fmla="*/ 403058 h 133"/>
                    <a:gd name="T82" fmla="*/ 11353 w 149"/>
                    <a:gd name="T83" fmla="*/ 383865 h 133"/>
                    <a:gd name="T84" fmla="*/ 18922 w 149"/>
                    <a:gd name="T85" fmla="*/ 376187 h 133"/>
                    <a:gd name="T86" fmla="*/ 34060 w 149"/>
                    <a:gd name="T87" fmla="*/ 360833 h 133"/>
                    <a:gd name="T88" fmla="*/ 37844 w 149"/>
                    <a:gd name="T89" fmla="*/ 341640 h 133"/>
                    <a:gd name="T90" fmla="*/ 37844 w 149"/>
                    <a:gd name="T91" fmla="*/ 322446 h 133"/>
                    <a:gd name="T92" fmla="*/ 34060 w 149"/>
                    <a:gd name="T93" fmla="*/ 303253 h 133"/>
                    <a:gd name="T94" fmla="*/ 45413 w 149"/>
                    <a:gd name="T95" fmla="*/ 280221 h 133"/>
                    <a:gd name="T96" fmla="*/ 52982 w 149"/>
                    <a:gd name="T97" fmla="*/ 272544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9" h="133">
                      <a:moveTo>
                        <a:pt x="14" y="71"/>
                      </a:moveTo>
                      <a:lnTo>
                        <a:pt x="14" y="70"/>
                      </a:lnTo>
                      <a:lnTo>
                        <a:pt x="16" y="68"/>
                      </a:lnTo>
                      <a:lnTo>
                        <a:pt x="16" y="66"/>
                      </a:lnTo>
                      <a:lnTo>
                        <a:pt x="17" y="63"/>
                      </a:lnTo>
                      <a:lnTo>
                        <a:pt x="17" y="62"/>
                      </a:lnTo>
                      <a:lnTo>
                        <a:pt x="17" y="59"/>
                      </a:lnTo>
                      <a:lnTo>
                        <a:pt x="16" y="58"/>
                      </a:lnTo>
                      <a:lnTo>
                        <a:pt x="16" y="56"/>
                      </a:lnTo>
                      <a:lnTo>
                        <a:pt x="14" y="54"/>
                      </a:lnTo>
                      <a:lnTo>
                        <a:pt x="14" y="53"/>
                      </a:lnTo>
                      <a:lnTo>
                        <a:pt x="16" y="51"/>
                      </a:lnTo>
                      <a:lnTo>
                        <a:pt x="16" y="48"/>
                      </a:lnTo>
                      <a:lnTo>
                        <a:pt x="17" y="48"/>
                      </a:lnTo>
                      <a:lnTo>
                        <a:pt x="18" y="45"/>
                      </a:lnTo>
                      <a:lnTo>
                        <a:pt x="18" y="44"/>
                      </a:lnTo>
                      <a:lnTo>
                        <a:pt x="18" y="43"/>
                      </a:lnTo>
                      <a:lnTo>
                        <a:pt x="21" y="40"/>
                      </a:lnTo>
                      <a:lnTo>
                        <a:pt x="22" y="38"/>
                      </a:lnTo>
                      <a:lnTo>
                        <a:pt x="23" y="38"/>
                      </a:lnTo>
                      <a:lnTo>
                        <a:pt x="25" y="36"/>
                      </a:lnTo>
                      <a:lnTo>
                        <a:pt x="26" y="35"/>
                      </a:lnTo>
                      <a:lnTo>
                        <a:pt x="27" y="34"/>
                      </a:lnTo>
                      <a:lnTo>
                        <a:pt x="27" y="33"/>
                      </a:lnTo>
                      <a:lnTo>
                        <a:pt x="27" y="30"/>
                      </a:lnTo>
                      <a:lnTo>
                        <a:pt x="28" y="28"/>
                      </a:lnTo>
                      <a:lnTo>
                        <a:pt x="27" y="26"/>
                      </a:lnTo>
                      <a:lnTo>
                        <a:pt x="27" y="24"/>
                      </a:lnTo>
                      <a:lnTo>
                        <a:pt x="27" y="22"/>
                      </a:lnTo>
                      <a:lnTo>
                        <a:pt x="28" y="20"/>
                      </a:lnTo>
                      <a:lnTo>
                        <a:pt x="28" y="19"/>
                      </a:lnTo>
                      <a:lnTo>
                        <a:pt x="30" y="17"/>
                      </a:lnTo>
                      <a:lnTo>
                        <a:pt x="31" y="17"/>
                      </a:lnTo>
                      <a:lnTo>
                        <a:pt x="32" y="16"/>
                      </a:lnTo>
                      <a:lnTo>
                        <a:pt x="33" y="15"/>
                      </a:lnTo>
                      <a:lnTo>
                        <a:pt x="35" y="14"/>
                      </a:lnTo>
                      <a:lnTo>
                        <a:pt x="36" y="12"/>
                      </a:lnTo>
                      <a:lnTo>
                        <a:pt x="36" y="11"/>
                      </a:lnTo>
                      <a:lnTo>
                        <a:pt x="35" y="10"/>
                      </a:lnTo>
                      <a:lnTo>
                        <a:pt x="33" y="7"/>
                      </a:lnTo>
                      <a:lnTo>
                        <a:pt x="33" y="5"/>
                      </a:lnTo>
                      <a:lnTo>
                        <a:pt x="32" y="3"/>
                      </a:lnTo>
                      <a:lnTo>
                        <a:pt x="31" y="2"/>
                      </a:lnTo>
                      <a:lnTo>
                        <a:pt x="30" y="2"/>
                      </a:lnTo>
                      <a:lnTo>
                        <a:pt x="35" y="0"/>
                      </a:lnTo>
                      <a:lnTo>
                        <a:pt x="40" y="0"/>
                      </a:lnTo>
                      <a:lnTo>
                        <a:pt x="46" y="0"/>
                      </a:lnTo>
                      <a:lnTo>
                        <a:pt x="51" y="0"/>
                      </a:lnTo>
                      <a:lnTo>
                        <a:pt x="58" y="0"/>
                      </a:lnTo>
                      <a:lnTo>
                        <a:pt x="63" y="0"/>
                      </a:lnTo>
                      <a:lnTo>
                        <a:pt x="69" y="0"/>
                      </a:lnTo>
                      <a:lnTo>
                        <a:pt x="74" y="0"/>
                      </a:lnTo>
                      <a:lnTo>
                        <a:pt x="80" y="0"/>
                      </a:lnTo>
                      <a:lnTo>
                        <a:pt x="86" y="0"/>
                      </a:lnTo>
                      <a:lnTo>
                        <a:pt x="91" y="0"/>
                      </a:lnTo>
                      <a:lnTo>
                        <a:pt x="97" y="0"/>
                      </a:lnTo>
                      <a:lnTo>
                        <a:pt x="103" y="0"/>
                      </a:lnTo>
                      <a:lnTo>
                        <a:pt x="109" y="0"/>
                      </a:lnTo>
                      <a:lnTo>
                        <a:pt x="115" y="0"/>
                      </a:lnTo>
                      <a:lnTo>
                        <a:pt x="118" y="0"/>
                      </a:lnTo>
                      <a:lnTo>
                        <a:pt x="120" y="0"/>
                      </a:lnTo>
                      <a:lnTo>
                        <a:pt x="126" y="0"/>
                      </a:lnTo>
                      <a:lnTo>
                        <a:pt x="129" y="0"/>
                      </a:lnTo>
                      <a:lnTo>
                        <a:pt x="133" y="6"/>
                      </a:lnTo>
                      <a:lnTo>
                        <a:pt x="137" y="12"/>
                      </a:lnTo>
                      <a:lnTo>
                        <a:pt x="141" y="17"/>
                      </a:lnTo>
                      <a:lnTo>
                        <a:pt x="145" y="22"/>
                      </a:lnTo>
                      <a:lnTo>
                        <a:pt x="146" y="29"/>
                      </a:lnTo>
                      <a:lnTo>
                        <a:pt x="146" y="35"/>
                      </a:lnTo>
                      <a:lnTo>
                        <a:pt x="146" y="40"/>
                      </a:lnTo>
                      <a:lnTo>
                        <a:pt x="146" y="47"/>
                      </a:lnTo>
                      <a:lnTo>
                        <a:pt x="146" y="48"/>
                      </a:lnTo>
                      <a:lnTo>
                        <a:pt x="146" y="52"/>
                      </a:lnTo>
                      <a:lnTo>
                        <a:pt x="147" y="58"/>
                      </a:lnTo>
                      <a:lnTo>
                        <a:pt x="147" y="63"/>
                      </a:lnTo>
                      <a:lnTo>
                        <a:pt x="147" y="68"/>
                      </a:lnTo>
                      <a:lnTo>
                        <a:pt x="147" y="75"/>
                      </a:lnTo>
                      <a:lnTo>
                        <a:pt x="149" y="80"/>
                      </a:lnTo>
                      <a:lnTo>
                        <a:pt x="149" y="86"/>
                      </a:lnTo>
                      <a:lnTo>
                        <a:pt x="149" y="87"/>
                      </a:lnTo>
                      <a:lnTo>
                        <a:pt x="134" y="87"/>
                      </a:lnTo>
                      <a:lnTo>
                        <a:pt x="129" y="86"/>
                      </a:lnTo>
                      <a:lnTo>
                        <a:pt x="126" y="84"/>
                      </a:lnTo>
                      <a:lnTo>
                        <a:pt x="122" y="84"/>
                      </a:lnTo>
                      <a:lnTo>
                        <a:pt x="118" y="85"/>
                      </a:lnTo>
                      <a:lnTo>
                        <a:pt x="118" y="89"/>
                      </a:lnTo>
                      <a:lnTo>
                        <a:pt x="117" y="95"/>
                      </a:lnTo>
                      <a:lnTo>
                        <a:pt x="115" y="100"/>
                      </a:lnTo>
                      <a:lnTo>
                        <a:pt x="113" y="104"/>
                      </a:lnTo>
                      <a:lnTo>
                        <a:pt x="109" y="108"/>
                      </a:lnTo>
                      <a:lnTo>
                        <a:pt x="108" y="112"/>
                      </a:lnTo>
                      <a:lnTo>
                        <a:pt x="106" y="114"/>
                      </a:lnTo>
                      <a:lnTo>
                        <a:pt x="105" y="119"/>
                      </a:lnTo>
                      <a:lnTo>
                        <a:pt x="103" y="123"/>
                      </a:lnTo>
                      <a:lnTo>
                        <a:pt x="97" y="126"/>
                      </a:lnTo>
                      <a:lnTo>
                        <a:pt x="95" y="130"/>
                      </a:lnTo>
                      <a:lnTo>
                        <a:pt x="90" y="133"/>
                      </a:lnTo>
                      <a:lnTo>
                        <a:pt x="87" y="126"/>
                      </a:lnTo>
                      <a:lnTo>
                        <a:pt x="85" y="123"/>
                      </a:lnTo>
                      <a:lnTo>
                        <a:pt x="83" y="119"/>
                      </a:lnTo>
                      <a:lnTo>
                        <a:pt x="81" y="116"/>
                      </a:lnTo>
                      <a:lnTo>
                        <a:pt x="77" y="113"/>
                      </a:lnTo>
                      <a:lnTo>
                        <a:pt x="74" y="110"/>
                      </a:lnTo>
                      <a:lnTo>
                        <a:pt x="71" y="108"/>
                      </a:lnTo>
                      <a:lnTo>
                        <a:pt x="63" y="107"/>
                      </a:lnTo>
                      <a:lnTo>
                        <a:pt x="57" y="107"/>
                      </a:lnTo>
                      <a:lnTo>
                        <a:pt x="49" y="107"/>
                      </a:lnTo>
                      <a:lnTo>
                        <a:pt x="44" y="107"/>
                      </a:lnTo>
                      <a:lnTo>
                        <a:pt x="37" y="107"/>
                      </a:lnTo>
                      <a:lnTo>
                        <a:pt x="33" y="108"/>
                      </a:lnTo>
                      <a:lnTo>
                        <a:pt x="30" y="110"/>
                      </a:lnTo>
                      <a:lnTo>
                        <a:pt x="27" y="114"/>
                      </a:lnTo>
                      <a:lnTo>
                        <a:pt x="23" y="117"/>
                      </a:lnTo>
                      <a:lnTo>
                        <a:pt x="18" y="119"/>
                      </a:lnTo>
                      <a:lnTo>
                        <a:pt x="16" y="121"/>
                      </a:lnTo>
                      <a:lnTo>
                        <a:pt x="12" y="121"/>
                      </a:lnTo>
                      <a:lnTo>
                        <a:pt x="9" y="119"/>
                      </a:lnTo>
                      <a:lnTo>
                        <a:pt x="8" y="114"/>
                      </a:lnTo>
                      <a:lnTo>
                        <a:pt x="3" y="110"/>
                      </a:lnTo>
                      <a:lnTo>
                        <a:pt x="0" y="109"/>
                      </a:lnTo>
                      <a:lnTo>
                        <a:pt x="0" y="105"/>
                      </a:lnTo>
                      <a:lnTo>
                        <a:pt x="0" y="104"/>
                      </a:lnTo>
                      <a:lnTo>
                        <a:pt x="2" y="103"/>
                      </a:lnTo>
                      <a:lnTo>
                        <a:pt x="3" y="100"/>
                      </a:lnTo>
                      <a:lnTo>
                        <a:pt x="3" y="99"/>
                      </a:lnTo>
                      <a:lnTo>
                        <a:pt x="4" y="99"/>
                      </a:lnTo>
                      <a:lnTo>
                        <a:pt x="5" y="98"/>
                      </a:lnTo>
                      <a:lnTo>
                        <a:pt x="7" y="96"/>
                      </a:lnTo>
                      <a:lnTo>
                        <a:pt x="8" y="95"/>
                      </a:lnTo>
                      <a:lnTo>
                        <a:pt x="9" y="94"/>
                      </a:lnTo>
                      <a:lnTo>
                        <a:pt x="9" y="93"/>
                      </a:lnTo>
                      <a:lnTo>
                        <a:pt x="10" y="91"/>
                      </a:lnTo>
                      <a:lnTo>
                        <a:pt x="10" y="89"/>
                      </a:lnTo>
                      <a:lnTo>
                        <a:pt x="12" y="87"/>
                      </a:lnTo>
                      <a:lnTo>
                        <a:pt x="10" y="85"/>
                      </a:lnTo>
                      <a:lnTo>
                        <a:pt x="10" y="84"/>
                      </a:lnTo>
                      <a:lnTo>
                        <a:pt x="9" y="81"/>
                      </a:lnTo>
                      <a:lnTo>
                        <a:pt x="9" y="80"/>
                      </a:lnTo>
                      <a:lnTo>
                        <a:pt x="9" y="79"/>
                      </a:lnTo>
                      <a:lnTo>
                        <a:pt x="10" y="76"/>
                      </a:lnTo>
                      <a:lnTo>
                        <a:pt x="10" y="75"/>
                      </a:lnTo>
                      <a:lnTo>
                        <a:pt x="12" y="73"/>
                      </a:lnTo>
                      <a:lnTo>
                        <a:pt x="13" y="72"/>
                      </a:lnTo>
                      <a:lnTo>
                        <a:pt x="14" y="7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40" name="ZS: ADD">
                  <a:extLst>
                    <a:ext uri="{FF2B5EF4-FFF2-40B4-BE49-F238E27FC236}">
                      <a16:creationId xmlns:a16="http://schemas.microsoft.com/office/drawing/2014/main" id="{DADF3CBD-A4FE-FD4D-8BB7-7E635FEEA247}"/>
                    </a:ext>
                  </a:extLst>
                </p:cNvPr>
                <p:cNvSpPr>
                  <a:spLocks/>
                </p:cNvSpPr>
                <p:nvPr/>
              </p:nvSpPr>
              <p:spPr bwMode="auto">
                <a:xfrm>
                  <a:off x="778998" y="4754722"/>
                  <a:ext cx="375086" cy="771202"/>
                </a:xfrm>
                <a:custGeom>
                  <a:avLst/>
                  <a:gdLst>
                    <a:gd name="T0" fmla="*/ 26670 w 124"/>
                    <a:gd name="T1" fmla="*/ 730456 h 265"/>
                    <a:gd name="T2" fmla="*/ 0 w 124"/>
                    <a:gd name="T3" fmla="*/ 673090 h 265"/>
                    <a:gd name="T4" fmla="*/ 45720 w 124"/>
                    <a:gd name="T5" fmla="*/ 642495 h 265"/>
                    <a:gd name="T6" fmla="*/ 102870 w 124"/>
                    <a:gd name="T7" fmla="*/ 462750 h 265"/>
                    <a:gd name="T8" fmla="*/ 99060 w 124"/>
                    <a:gd name="T9" fmla="*/ 290653 h 265"/>
                    <a:gd name="T10" fmla="*/ 99060 w 124"/>
                    <a:gd name="T11" fmla="*/ 126204 h 265"/>
                    <a:gd name="T12" fmla="*/ 121920 w 124"/>
                    <a:gd name="T13" fmla="*/ 7649 h 265"/>
                    <a:gd name="T14" fmla="*/ 148590 w 124"/>
                    <a:gd name="T15" fmla="*/ 0 h 265"/>
                    <a:gd name="T16" fmla="*/ 163830 w 124"/>
                    <a:gd name="T17" fmla="*/ 19122 h 265"/>
                    <a:gd name="T18" fmla="*/ 167640 w 124"/>
                    <a:gd name="T19" fmla="*/ 49717 h 265"/>
                    <a:gd name="T20" fmla="*/ 182880 w 124"/>
                    <a:gd name="T21" fmla="*/ 68839 h 265"/>
                    <a:gd name="T22" fmla="*/ 190500 w 124"/>
                    <a:gd name="T23" fmla="*/ 87961 h 265"/>
                    <a:gd name="T24" fmla="*/ 201930 w 124"/>
                    <a:gd name="T25" fmla="*/ 107083 h 265"/>
                    <a:gd name="T26" fmla="*/ 209550 w 124"/>
                    <a:gd name="T27" fmla="*/ 130029 h 265"/>
                    <a:gd name="T28" fmla="*/ 220980 w 124"/>
                    <a:gd name="T29" fmla="*/ 156799 h 265"/>
                    <a:gd name="T30" fmla="*/ 228600 w 124"/>
                    <a:gd name="T31" fmla="*/ 183570 h 265"/>
                    <a:gd name="T32" fmla="*/ 240030 w 124"/>
                    <a:gd name="T33" fmla="*/ 202692 h 265"/>
                    <a:gd name="T34" fmla="*/ 240030 w 124"/>
                    <a:gd name="T35" fmla="*/ 221814 h 265"/>
                    <a:gd name="T36" fmla="*/ 255270 w 124"/>
                    <a:gd name="T37" fmla="*/ 248585 h 265"/>
                    <a:gd name="T38" fmla="*/ 270510 w 124"/>
                    <a:gd name="T39" fmla="*/ 267706 h 265"/>
                    <a:gd name="T40" fmla="*/ 293370 w 124"/>
                    <a:gd name="T41" fmla="*/ 283004 h 265"/>
                    <a:gd name="T42" fmla="*/ 308610 w 124"/>
                    <a:gd name="T43" fmla="*/ 302126 h 265"/>
                    <a:gd name="T44" fmla="*/ 316230 w 124"/>
                    <a:gd name="T45" fmla="*/ 321248 h 265"/>
                    <a:gd name="T46" fmla="*/ 339090 w 124"/>
                    <a:gd name="T47" fmla="*/ 340370 h 265"/>
                    <a:gd name="T48" fmla="*/ 346710 w 124"/>
                    <a:gd name="T49" fmla="*/ 359491 h 265"/>
                    <a:gd name="T50" fmla="*/ 361950 w 124"/>
                    <a:gd name="T51" fmla="*/ 378613 h 265"/>
                    <a:gd name="T52" fmla="*/ 308610 w 124"/>
                    <a:gd name="T53" fmla="*/ 466574 h 265"/>
                    <a:gd name="T54" fmla="*/ 240030 w 124"/>
                    <a:gd name="T55" fmla="*/ 535413 h 265"/>
                    <a:gd name="T56" fmla="*/ 220980 w 124"/>
                    <a:gd name="T57" fmla="*/ 634847 h 265"/>
                    <a:gd name="T58" fmla="*/ 262890 w 124"/>
                    <a:gd name="T59" fmla="*/ 711334 h 265"/>
                    <a:gd name="T60" fmla="*/ 240030 w 124"/>
                    <a:gd name="T61" fmla="*/ 749578 h 265"/>
                    <a:gd name="T62" fmla="*/ 270510 w 124"/>
                    <a:gd name="T63" fmla="*/ 806944 h 265"/>
                    <a:gd name="T64" fmla="*/ 316230 w 124"/>
                    <a:gd name="T65" fmla="*/ 849012 h 265"/>
                    <a:gd name="T66" fmla="*/ 400050 w 124"/>
                    <a:gd name="T67" fmla="*/ 860485 h 265"/>
                    <a:gd name="T68" fmla="*/ 464820 w 124"/>
                    <a:gd name="T69" fmla="*/ 902553 h 265"/>
                    <a:gd name="T70" fmla="*/ 449580 w 124"/>
                    <a:gd name="T71" fmla="*/ 925499 h 265"/>
                    <a:gd name="T72" fmla="*/ 365760 w 124"/>
                    <a:gd name="T73" fmla="*/ 936972 h 265"/>
                    <a:gd name="T74" fmla="*/ 297180 w 124"/>
                    <a:gd name="T75" fmla="*/ 963743 h 265"/>
                    <a:gd name="T76" fmla="*/ 236220 w 124"/>
                    <a:gd name="T77" fmla="*/ 994338 h 265"/>
                    <a:gd name="T78" fmla="*/ 121920 w 124"/>
                    <a:gd name="T79" fmla="*/ 1013460 h 265"/>
                    <a:gd name="T80" fmla="*/ 49530 w 124"/>
                    <a:gd name="T81" fmla="*/ 979041 h 265"/>
                    <a:gd name="T82" fmla="*/ 80010 w 124"/>
                    <a:gd name="T83" fmla="*/ 959919 h 265"/>
                    <a:gd name="T84" fmla="*/ 83820 w 124"/>
                    <a:gd name="T85" fmla="*/ 929324 h 265"/>
                    <a:gd name="T86" fmla="*/ 64770 w 124"/>
                    <a:gd name="T87" fmla="*/ 906377 h 265"/>
                    <a:gd name="T88" fmla="*/ 49530 w 124"/>
                    <a:gd name="T89" fmla="*/ 887256 h 265"/>
                    <a:gd name="T90" fmla="*/ 64770 w 124"/>
                    <a:gd name="T91" fmla="*/ 860485 h 265"/>
                    <a:gd name="T92" fmla="*/ 49530 w 124"/>
                    <a:gd name="T93" fmla="*/ 849012 h 265"/>
                    <a:gd name="T94" fmla="*/ 45720 w 124"/>
                    <a:gd name="T95" fmla="*/ 806944 h 265"/>
                    <a:gd name="T96" fmla="*/ 60960 w 124"/>
                    <a:gd name="T97" fmla="*/ 768700 h 265"/>
                    <a:gd name="T98" fmla="*/ 34290 w 124"/>
                    <a:gd name="T99" fmla="*/ 745754 h 2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4" h="265">
                      <a:moveTo>
                        <a:pt x="9" y="195"/>
                      </a:moveTo>
                      <a:lnTo>
                        <a:pt x="9" y="195"/>
                      </a:lnTo>
                      <a:lnTo>
                        <a:pt x="7" y="192"/>
                      </a:lnTo>
                      <a:lnTo>
                        <a:pt x="7" y="191"/>
                      </a:lnTo>
                      <a:lnTo>
                        <a:pt x="7" y="189"/>
                      </a:lnTo>
                      <a:lnTo>
                        <a:pt x="5" y="183"/>
                      </a:lnTo>
                      <a:lnTo>
                        <a:pt x="0" y="176"/>
                      </a:lnTo>
                      <a:lnTo>
                        <a:pt x="0" y="166"/>
                      </a:lnTo>
                      <a:lnTo>
                        <a:pt x="9" y="166"/>
                      </a:lnTo>
                      <a:lnTo>
                        <a:pt x="11" y="167"/>
                      </a:lnTo>
                      <a:lnTo>
                        <a:pt x="12" y="168"/>
                      </a:lnTo>
                      <a:lnTo>
                        <a:pt x="16" y="167"/>
                      </a:lnTo>
                      <a:lnTo>
                        <a:pt x="27" y="167"/>
                      </a:lnTo>
                      <a:lnTo>
                        <a:pt x="27" y="163"/>
                      </a:lnTo>
                      <a:lnTo>
                        <a:pt x="27" y="121"/>
                      </a:lnTo>
                      <a:lnTo>
                        <a:pt x="27" y="120"/>
                      </a:lnTo>
                      <a:lnTo>
                        <a:pt x="27" y="89"/>
                      </a:lnTo>
                      <a:lnTo>
                        <a:pt x="26" y="79"/>
                      </a:lnTo>
                      <a:lnTo>
                        <a:pt x="26" y="76"/>
                      </a:lnTo>
                      <a:lnTo>
                        <a:pt x="26" y="75"/>
                      </a:lnTo>
                      <a:lnTo>
                        <a:pt x="26" y="41"/>
                      </a:lnTo>
                      <a:lnTo>
                        <a:pt x="26" y="38"/>
                      </a:lnTo>
                      <a:lnTo>
                        <a:pt x="26" y="33"/>
                      </a:lnTo>
                      <a:lnTo>
                        <a:pt x="26" y="28"/>
                      </a:lnTo>
                      <a:lnTo>
                        <a:pt x="28" y="6"/>
                      </a:lnTo>
                      <a:lnTo>
                        <a:pt x="30" y="2"/>
                      </a:lnTo>
                      <a:lnTo>
                        <a:pt x="32" y="2"/>
                      </a:lnTo>
                      <a:lnTo>
                        <a:pt x="36" y="2"/>
                      </a:lnTo>
                      <a:lnTo>
                        <a:pt x="39" y="2"/>
                      </a:lnTo>
                      <a:lnTo>
                        <a:pt x="39" y="0"/>
                      </a:lnTo>
                      <a:lnTo>
                        <a:pt x="40" y="1"/>
                      </a:lnTo>
                      <a:lnTo>
                        <a:pt x="41" y="2"/>
                      </a:lnTo>
                      <a:lnTo>
                        <a:pt x="43" y="2"/>
                      </a:lnTo>
                      <a:lnTo>
                        <a:pt x="43" y="5"/>
                      </a:lnTo>
                      <a:lnTo>
                        <a:pt x="43" y="7"/>
                      </a:lnTo>
                      <a:lnTo>
                        <a:pt x="43" y="9"/>
                      </a:lnTo>
                      <a:lnTo>
                        <a:pt x="44" y="10"/>
                      </a:lnTo>
                      <a:lnTo>
                        <a:pt x="44" y="13"/>
                      </a:lnTo>
                      <a:lnTo>
                        <a:pt x="45" y="13"/>
                      </a:lnTo>
                      <a:lnTo>
                        <a:pt x="45" y="15"/>
                      </a:lnTo>
                      <a:lnTo>
                        <a:pt x="46" y="16"/>
                      </a:lnTo>
                      <a:lnTo>
                        <a:pt x="48" y="18"/>
                      </a:lnTo>
                      <a:lnTo>
                        <a:pt x="48" y="19"/>
                      </a:lnTo>
                      <a:lnTo>
                        <a:pt x="49" y="20"/>
                      </a:lnTo>
                      <a:lnTo>
                        <a:pt x="50" y="23"/>
                      </a:lnTo>
                      <a:lnTo>
                        <a:pt x="52" y="23"/>
                      </a:lnTo>
                      <a:lnTo>
                        <a:pt x="53" y="24"/>
                      </a:lnTo>
                      <a:lnTo>
                        <a:pt x="53" y="25"/>
                      </a:lnTo>
                      <a:lnTo>
                        <a:pt x="53" y="28"/>
                      </a:lnTo>
                      <a:lnTo>
                        <a:pt x="54" y="29"/>
                      </a:lnTo>
                      <a:lnTo>
                        <a:pt x="54" y="32"/>
                      </a:lnTo>
                      <a:lnTo>
                        <a:pt x="55" y="33"/>
                      </a:lnTo>
                      <a:lnTo>
                        <a:pt x="55" y="34"/>
                      </a:lnTo>
                      <a:lnTo>
                        <a:pt x="57" y="36"/>
                      </a:lnTo>
                      <a:lnTo>
                        <a:pt x="58" y="37"/>
                      </a:lnTo>
                      <a:lnTo>
                        <a:pt x="58" y="38"/>
                      </a:lnTo>
                      <a:lnTo>
                        <a:pt x="58" y="41"/>
                      </a:lnTo>
                      <a:lnTo>
                        <a:pt x="59" y="42"/>
                      </a:lnTo>
                      <a:lnTo>
                        <a:pt x="59" y="43"/>
                      </a:lnTo>
                      <a:lnTo>
                        <a:pt x="59" y="46"/>
                      </a:lnTo>
                      <a:lnTo>
                        <a:pt x="60" y="48"/>
                      </a:lnTo>
                      <a:lnTo>
                        <a:pt x="60" y="50"/>
                      </a:lnTo>
                      <a:lnTo>
                        <a:pt x="62" y="51"/>
                      </a:lnTo>
                      <a:lnTo>
                        <a:pt x="63" y="52"/>
                      </a:lnTo>
                      <a:lnTo>
                        <a:pt x="63" y="53"/>
                      </a:lnTo>
                      <a:lnTo>
                        <a:pt x="64" y="53"/>
                      </a:lnTo>
                      <a:lnTo>
                        <a:pt x="64" y="56"/>
                      </a:lnTo>
                      <a:lnTo>
                        <a:pt x="64" y="57"/>
                      </a:lnTo>
                      <a:lnTo>
                        <a:pt x="63" y="58"/>
                      </a:lnTo>
                      <a:lnTo>
                        <a:pt x="63" y="61"/>
                      </a:lnTo>
                      <a:lnTo>
                        <a:pt x="64" y="64"/>
                      </a:lnTo>
                      <a:lnTo>
                        <a:pt x="66" y="64"/>
                      </a:lnTo>
                      <a:lnTo>
                        <a:pt x="67" y="65"/>
                      </a:lnTo>
                      <a:lnTo>
                        <a:pt x="68" y="66"/>
                      </a:lnTo>
                      <a:lnTo>
                        <a:pt x="68" y="69"/>
                      </a:lnTo>
                      <a:lnTo>
                        <a:pt x="69" y="69"/>
                      </a:lnTo>
                      <a:lnTo>
                        <a:pt x="71" y="70"/>
                      </a:lnTo>
                      <a:lnTo>
                        <a:pt x="73" y="70"/>
                      </a:lnTo>
                      <a:lnTo>
                        <a:pt x="76" y="70"/>
                      </a:lnTo>
                      <a:lnTo>
                        <a:pt x="76" y="71"/>
                      </a:lnTo>
                      <a:lnTo>
                        <a:pt x="77" y="74"/>
                      </a:lnTo>
                      <a:lnTo>
                        <a:pt x="77" y="75"/>
                      </a:lnTo>
                      <a:lnTo>
                        <a:pt x="78" y="76"/>
                      </a:lnTo>
                      <a:lnTo>
                        <a:pt x="80" y="78"/>
                      </a:lnTo>
                      <a:lnTo>
                        <a:pt x="81" y="79"/>
                      </a:lnTo>
                      <a:lnTo>
                        <a:pt x="81" y="80"/>
                      </a:lnTo>
                      <a:lnTo>
                        <a:pt x="82" y="81"/>
                      </a:lnTo>
                      <a:lnTo>
                        <a:pt x="83" y="83"/>
                      </a:lnTo>
                      <a:lnTo>
                        <a:pt x="83" y="84"/>
                      </a:lnTo>
                      <a:lnTo>
                        <a:pt x="85" y="85"/>
                      </a:lnTo>
                      <a:lnTo>
                        <a:pt x="86" y="87"/>
                      </a:lnTo>
                      <a:lnTo>
                        <a:pt x="87" y="88"/>
                      </a:lnTo>
                      <a:lnTo>
                        <a:pt x="89" y="89"/>
                      </a:lnTo>
                      <a:lnTo>
                        <a:pt x="89" y="90"/>
                      </a:lnTo>
                      <a:lnTo>
                        <a:pt x="89" y="94"/>
                      </a:lnTo>
                      <a:lnTo>
                        <a:pt x="91" y="94"/>
                      </a:lnTo>
                      <a:lnTo>
                        <a:pt x="94" y="95"/>
                      </a:lnTo>
                      <a:lnTo>
                        <a:pt x="94" y="97"/>
                      </a:lnTo>
                      <a:lnTo>
                        <a:pt x="94" y="99"/>
                      </a:lnTo>
                      <a:lnTo>
                        <a:pt x="95" y="99"/>
                      </a:lnTo>
                      <a:lnTo>
                        <a:pt x="95" y="101"/>
                      </a:lnTo>
                      <a:lnTo>
                        <a:pt x="85" y="111"/>
                      </a:lnTo>
                      <a:lnTo>
                        <a:pt x="83" y="117"/>
                      </a:lnTo>
                      <a:lnTo>
                        <a:pt x="81" y="122"/>
                      </a:lnTo>
                      <a:lnTo>
                        <a:pt x="78" y="127"/>
                      </a:lnTo>
                      <a:lnTo>
                        <a:pt x="72" y="132"/>
                      </a:lnTo>
                      <a:lnTo>
                        <a:pt x="64" y="138"/>
                      </a:lnTo>
                      <a:lnTo>
                        <a:pt x="63" y="140"/>
                      </a:lnTo>
                      <a:lnTo>
                        <a:pt x="62" y="145"/>
                      </a:lnTo>
                      <a:lnTo>
                        <a:pt x="60" y="153"/>
                      </a:lnTo>
                      <a:lnTo>
                        <a:pt x="58" y="160"/>
                      </a:lnTo>
                      <a:lnTo>
                        <a:pt x="58" y="166"/>
                      </a:lnTo>
                      <a:lnTo>
                        <a:pt x="58" y="173"/>
                      </a:lnTo>
                      <a:lnTo>
                        <a:pt x="58" y="182"/>
                      </a:lnTo>
                      <a:lnTo>
                        <a:pt x="66" y="185"/>
                      </a:lnTo>
                      <a:lnTo>
                        <a:pt x="69" y="186"/>
                      </a:lnTo>
                      <a:lnTo>
                        <a:pt x="68" y="191"/>
                      </a:lnTo>
                      <a:lnTo>
                        <a:pt x="68" y="194"/>
                      </a:lnTo>
                      <a:lnTo>
                        <a:pt x="64" y="195"/>
                      </a:lnTo>
                      <a:lnTo>
                        <a:pt x="63" y="196"/>
                      </a:lnTo>
                      <a:lnTo>
                        <a:pt x="64" y="200"/>
                      </a:lnTo>
                      <a:lnTo>
                        <a:pt x="67" y="204"/>
                      </a:lnTo>
                      <a:lnTo>
                        <a:pt x="69" y="209"/>
                      </a:lnTo>
                      <a:lnTo>
                        <a:pt x="71" y="211"/>
                      </a:lnTo>
                      <a:lnTo>
                        <a:pt x="69" y="217"/>
                      </a:lnTo>
                      <a:lnTo>
                        <a:pt x="73" y="217"/>
                      </a:lnTo>
                      <a:lnTo>
                        <a:pt x="77" y="219"/>
                      </a:lnTo>
                      <a:lnTo>
                        <a:pt x="83" y="222"/>
                      </a:lnTo>
                      <a:lnTo>
                        <a:pt x="89" y="222"/>
                      </a:lnTo>
                      <a:lnTo>
                        <a:pt x="94" y="222"/>
                      </a:lnTo>
                      <a:lnTo>
                        <a:pt x="100" y="222"/>
                      </a:lnTo>
                      <a:lnTo>
                        <a:pt x="105" y="225"/>
                      </a:lnTo>
                      <a:lnTo>
                        <a:pt x="109" y="227"/>
                      </a:lnTo>
                      <a:lnTo>
                        <a:pt x="113" y="229"/>
                      </a:lnTo>
                      <a:lnTo>
                        <a:pt x="118" y="232"/>
                      </a:lnTo>
                      <a:lnTo>
                        <a:pt x="122" y="236"/>
                      </a:lnTo>
                      <a:lnTo>
                        <a:pt x="123" y="238"/>
                      </a:lnTo>
                      <a:lnTo>
                        <a:pt x="124" y="245"/>
                      </a:lnTo>
                      <a:lnTo>
                        <a:pt x="123" y="243"/>
                      </a:lnTo>
                      <a:lnTo>
                        <a:pt x="118" y="242"/>
                      </a:lnTo>
                      <a:lnTo>
                        <a:pt x="115" y="242"/>
                      </a:lnTo>
                      <a:lnTo>
                        <a:pt x="110" y="242"/>
                      </a:lnTo>
                      <a:lnTo>
                        <a:pt x="104" y="243"/>
                      </a:lnTo>
                      <a:lnTo>
                        <a:pt x="96" y="245"/>
                      </a:lnTo>
                      <a:lnTo>
                        <a:pt x="90" y="246"/>
                      </a:lnTo>
                      <a:lnTo>
                        <a:pt x="87" y="247"/>
                      </a:lnTo>
                      <a:lnTo>
                        <a:pt x="83" y="250"/>
                      </a:lnTo>
                      <a:lnTo>
                        <a:pt x="78" y="252"/>
                      </a:lnTo>
                      <a:lnTo>
                        <a:pt x="75" y="256"/>
                      </a:lnTo>
                      <a:lnTo>
                        <a:pt x="71" y="257"/>
                      </a:lnTo>
                      <a:lnTo>
                        <a:pt x="67" y="260"/>
                      </a:lnTo>
                      <a:lnTo>
                        <a:pt x="62" y="260"/>
                      </a:lnTo>
                      <a:lnTo>
                        <a:pt x="54" y="259"/>
                      </a:lnTo>
                      <a:lnTo>
                        <a:pt x="48" y="261"/>
                      </a:lnTo>
                      <a:lnTo>
                        <a:pt x="39" y="264"/>
                      </a:lnTo>
                      <a:lnTo>
                        <a:pt x="32" y="265"/>
                      </a:lnTo>
                      <a:lnTo>
                        <a:pt x="27" y="265"/>
                      </a:lnTo>
                      <a:lnTo>
                        <a:pt x="12" y="257"/>
                      </a:lnTo>
                      <a:lnTo>
                        <a:pt x="12" y="256"/>
                      </a:lnTo>
                      <a:lnTo>
                        <a:pt x="13" y="256"/>
                      </a:lnTo>
                      <a:lnTo>
                        <a:pt x="14" y="254"/>
                      </a:lnTo>
                      <a:lnTo>
                        <a:pt x="17" y="252"/>
                      </a:lnTo>
                      <a:lnTo>
                        <a:pt x="20" y="252"/>
                      </a:lnTo>
                      <a:lnTo>
                        <a:pt x="21" y="251"/>
                      </a:lnTo>
                      <a:lnTo>
                        <a:pt x="20" y="248"/>
                      </a:lnTo>
                      <a:lnTo>
                        <a:pt x="20" y="247"/>
                      </a:lnTo>
                      <a:lnTo>
                        <a:pt x="22" y="245"/>
                      </a:lnTo>
                      <a:lnTo>
                        <a:pt x="22" y="243"/>
                      </a:lnTo>
                      <a:lnTo>
                        <a:pt x="18" y="242"/>
                      </a:lnTo>
                      <a:lnTo>
                        <a:pt x="17" y="242"/>
                      </a:lnTo>
                      <a:lnTo>
                        <a:pt x="17" y="237"/>
                      </a:lnTo>
                      <a:lnTo>
                        <a:pt x="17" y="234"/>
                      </a:lnTo>
                      <a:lnTo>
                        <a:pt x="17" y="232"/>
                      </a:lnTo>
                      <a:lnTo>
                        <a:pt x="13" y="232"/>
                      </a:lnTo>
                      <a:lnTo>
                        <a:pt x="12" y="229"/>
                      </a:lnTo>
                      <a:lnTo>
                        <a:pt x="13" y="227"/>
                      </a:lnTo>
                      <a:lnTo>
                        <a:pt x="17" y="225"/>
                      </a:lnTo>
                      <a:lnTo>
                        <a:pt x="18" y="223"/>
                      </a:lnTo>
                      <a:lnTo>
                        <a:pt x="18" y="222"/>
                      </a:lnTo>
                      <a:lnTo>
                        <a:pt x="16" y="223"/>
                      </a:lnTo>
                      <a:lnTo>
                        <a:pt x="13" y="222"/>
                      </a:lnTo>
                      <a:lnTo>
                        <a:pt x="14" y="217"/>
                      </a:lnTo>
                      <a:lnTo>
                        <a:pt x="14" y="214"/>
                      </a:lnTo>
                      <a:lnTo>
                        <a:pt x="12" y="211"/>
                      </a:lnTo>
                      <a:lnTo>
                        <a:pt x="12" y="209"/>
                      </a:lnTo>
                      <a:lnTo>
                        <a:pt x="12" y="206"/>
                      </a:lnTo>
                      <a:lnTo>
                        <a:pt x="16" y="204"/>
                      </a:lnTo>
                      <a:lnTo>
                        <a:pt x="16" y="201"/>
                      </a:lnTo>
                      <a:lnTo>
                        <a:pt x="16" y="200"/>
                      </a:lnTo>
                      <a:lnTo>
                        <a:pt x="16" y="197"/>
                      </a:lnTo>
                      <a:lnTo>
                        <a:pt x="16" y="196"/>
                      </a:lnTo>
                      <a:lnTo>
                        <a:pt x="9" y="195"/>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41" name="ZS: KTL">
                  <a:extLst>
                    <a:ext uri="{FF2B5EF4-FFF2-40B4-BE49-F238E27FC236}">
                      <a16:creationId xmlns:a16="http://schemas.microsoft.com/office/drawing/2014/main" id="{0452FBDF-B070-E444-91E3-F4D9194843E2}"/>
                    </a:ext>
                  </a:extLst>
                </p:cNvPr>
                <p:cNvSpPr>
                  <a:spLocks/>
                </p:cNvSpPr>
                <p:nvPr/>
              </p:nvSpPr>
              <p:spPr bwMode="auto">
                <a:xfrm>
                  <a:off x="949406" y="5042752"/>
                  <a:ext cx="366229" cy="473577"/>
                </a:xfrm>
                <a:custGeom>
                  <a:avLst/>
                  <a:gdLst>
                    <a:gd name="T0" fmla="*/ 0 w 120"/>
                    <a:gd name="T1" fmla="*/ 249208 h 159"/>
                    <a:gd name="T2" fmla="*/ 15494 w 120"/>
                    <a:gd name="T3" fmla="*/ 168694 h 159"/>
                    <a:gd name="T4" fmla="*/ 54229 w 120"/>
                    <a:gd name="T5" fmla="*/ 118853 h 159"/>
                    <a:gd name="T6" fmla="*/ 96838 w 120"/>
                    <a:gd name="T7" fmla="*/ 61343 h 159"/>
                    <a:gd name="T8" fmla="*/ 147193 w 120"/>
                    <a:gd name="T9" fmla="*/ 3834 h 159"/>
                    <a:gd name="T10" fmla="*/ 158814 w 120"/>
                    <a:gd name="T11" fmla="*/ 11502 h 159"/>
                    <a:gd name="T12" fmla="*/ 162687 w 120"/>
                    <a:gd name="T13" fmla="*/ 38340 h 159"/>
                    <a:gd name="T14" fmla="*/ 166561 w 120"/>
                    <a:gd name="T15" fmla="*/ 57509 h 159"/>
                    <a:gd name="T16" fmla="*/ 178181 w 120"/>
                    <a:gd name="T17" fmla="*/ 76679 h 159"/>
                    <a:gd name="T18" fmla="*/ 174308 w 120"/>
                    <a:gd name="T19" fmla="*/ 92015 h 159"/>
                    <a:gd name="T20" fmla="*/ 182055 w 120"/>
                    <a:gd name="T21" fmla="*/ 111185 h 159"/>
                    <a:gd name="T22" fmla="*/ 185928 w 120"/>
                    <a:gd name="T23" fmla="*/ 130355 h 159"/>
                    <a:gd name="T24" fmla="*/ 197549 w 120"/>
                    <a:gd name="T25" fmla="*/ 145691 h 159"/>
                    <a:gd name="T26" fmla="*/ 201422 w 120"/>
                    <a:gd name="T27" fmla="*/ 164860 h 159"/>
                    <a:gd name="T28" fmla="*/ 220790 w 120"/>
                    <a:gd name="T29" fmla="*/ 168694 h 159"/>
                    <a:gd name="T30" fmla="*/ 236284 w 120"/>
                    <a:gd name="T31" fmla="*/ 180196 h 159"/>
                    <a:gd name="T32" fmla="*/ 247904 w 120"/>
                    <a:gd name="T33" fmla="*/ 195532 h 159"/>
                    <a:gd name="T34" fmla="*/ 255651 w 120"/>
                    <a:gd name="T35" fmla="*/ 207034 h 159"/>
                    <a:gd name="T36" fmla="*/ 267272 w 120"/>
                    <a:gd name="T37" fmla="*/ 222370 h 159"/>
                    <a:gd name="T38" fmla="*/ 275019 w 120"/>
                    <a:gd name="T39" fmla="*/ 237706 h 159"/>
                    <a:gd name="T40" fmla="*/ 286639 w 120"/>
                    <a:gd name="T41" fmla="*/ 253042 h 159"/>
                    <a:gd name="T42" fmla="*/ 306007 w 120"/>
                    <a:gd name="T43" fmla="*/ 260709 h 159"/>
                    <a:gd name="T44" fmla="*/ 317627 w 120"/>
                    <a:gd name="T45" fmla="*/ 268377 h 159"/>
                    <a:gd name="T46" fmla="*/ 321501 w 120"/>
                    <a:gd name="T47" fmla="*/ 287547 h 159"/>
                    <a:gd name="T48" fmla="*/ 333121 w 120"/>
                    <a:gd name="T49" fmla="*/ 306717 h 159"/>
                    <a:gd name="T50" fmla="*/ 352489 w 120"/>
                    <a:gd name="T51" fmla="*/ 325887 h 159"/>
                    <a:gd name="T52" fmla="*/ 387350 w 120"/>
                    <a:gd name="T53" fmla="*/ 356558 h 159"/>
                    <a:gd name="T54" fmla="*/ 406718 w 120"/>
                    <a:gd name="T55" fmla="*/ 360392 h 159"/>
                    <a:gd name="T56" fmla="*/ 422212 w 120"/>
                    <a:gd name="T57" fmla="*/ 348891 h 159"/>
                    <a:gd name="T58" fmla="*/ 441579 w 120"/>
                    <a:gd name="T59" fmla="*/ 345057 h 159"/>
                    <a:gd name="T60" fmla="*/ 453200 w 120"/>
                    <a:gd name="T61" fmla="*/ 356558 h 159"/>
                    <a:gd name="T62" fmla="*/ 460947 w 120"/>
                    <a:gd name="T63" fmla="*/ 375728 h 159"/>
                    <a:gd name="T64" fmla="*/ 460947 w 120"/>
                    <a:gd name="T65" fmla="*/ 391064 h 159"/>
                    <a:gd name="T66" fmla="*/ 445453 w 120"/>
                    <a:gd name="T67" fmla="*/ 402566 h 159"/>
                    <a:gd name="T68" fmla="*/ 433832 w 120"/>
                    <a:gd name="T69" fmla="*/ 414068 h 159"/>
                    <a:gd name="T70" fmla="*/ 429959 w 120"/>
                    <a:gd name="T71" fmla="*/ 437072 h 159"/>
                    <a:gd name="T72" fmla="*/ 429959 w 120"/>
                    <a:gd name="T73" fmla="*/ 463909 h 159"/>
                    <a:gd name="T74" fmla="*/ 422212 w 120"/>
                    <a:gd name="T75" fmla="*/ 475411 h 159"/>
                    <a:gd name="T76" fmla="*/ 406718 w 120"/>
                    <a:gd name="T77" fmla="*/ 490747 h 159"/>
                    <a:gd name="T78" fmla="*/ 395097 w 120"/>
                    <a:gd name="T79" fmla="*/ 509917 h 159"/>
                    <a:gd name="T80" fmla="*/ 387350 w 120"/>
                    <a:gd name="T81" fmla="*/ 532921 h 159"/>
                    <a:gd name="T82" fmla="*/ 387350 w 120"/>
                    <a:gd name="T83" fmla="*/ 552091 h 159"/>
                    <a:gd name="T84" fmla="*/ 391224 w 120"/>
                    <a:gd name="T85" fmla="*/ 575094 h 159"/>
                    <a:gd name="T86" fmla="*/ 387350 w 120"/>
                    <a:gd name="T87" fmla="*/ 598098 h 159"/>
                    <a:gd name="T88" fmla="*/ 360236 w 120"/>
                    <a:gd name="T89" fmla="*/ 605766 h 159"/>
                    <a:gd name="T90" fmla="*/ 298260 w 120"/>
                    <a:gd name="T91" fmla="*/ 575094 h 159"/>
                    <a:gd name="T92" fmla="*/ 251778 w 120"/>
                    <a:gd name="T93" fmla="*/ 525253 h 159"/>
                    <a:gd name="T94" fmla="*/ 213043 w 120"/>
                    <a:gd name="T95" fmla="*/ 490747 h 159"/>
                    <a:gd name="T96" fmla="*/ 162687 w 120"/>
                    <a:gd name="T97" fmla="*/ 463909 h 159"/>
                    <a:gd name="T98" fmla="*/ 96838 w 120"/>
                    <a:gd name="T99" fmla="*/ 463909 h 159"/>
                    <a:gd name="T100" fmla="*/ 42609 w 120"/>
                    <a:gd name="T101" fmla="*/ 444740 h 159"/>
                    <a:gd name="T102" fmla="*/ 34862 w 120"/>
                    <a:gd name="T103" fmla="*/ 394898 h 159"/>
                    <a:gd name="T104" fmla="*/ 23241 w 120"/>
                    <a:gd name="T105" fmla="*/ 360392 h 159"/>
                    <a:gd name="T106" fmla="*/ 42609 w 120"/>
                    <a:gd name="T107" fmla="*/ 325887 h 1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159">
                      <a:moveTo>
                        <a:pt x="0" y="81"/>
                      </a:moveTo>
                      <a:lnTo>
                        <a:pt x="0" y="72"/>
                      </a:lnTo>
                      <a:lnTo>
                        <a:pt x="0" y="65"/>
                      </a:lnTo>
                      <a:lnTo>
                        <a:pt x="0" y="59"/>
                      </a:lnTo>
                      <a:lnTo>
                        <a:pt x="2" y="52"/>
                      </a:lnTo>
                      <a:lnTo>
                        <a:pt x="4" y="44"/>
                      </a:lnTo>
                      <a:lnTo>
                        <a:pt x="5" y="39"/>
                      </a:lnTo>
                      <a:lnTo>
                        <a:pt x="6" y="37"/>
                      </a:lnTo>
                      <a:lnTo>
                        <a:pt x="14" y="31"/>
                      </a:lnTo>
                      <a:lnTo>
                        <a:pt x="20" y="26"/>
                      </a:lnTo>
                      <a:lnTo>
                        <a:pt x="23" y="21"/>
                      </a:lnTo>
                      <a:lnTo>
                        <a:pt x="25" y="16"/>
                      </a:lnTo>
                      <a:lnTo>
                        <a:pt x="27" y="10"/>
                      </a:lnTo>
                      <a:lnTo>
                        <a:pt x="37" y="0"/>
                      </a:lnTo>
                      <a:lnTo>
                        <a:pt x="38" y="1"/>
                      </a:lnTo>
                      <a:lnTo>
                        <a:pt x="41" y="1"/>
                      </a:lnTo>
                      <a:lnTo>
                        <a:pt x="41" y="2"/>
                      </a:lnTo>
                      <a:lnTo>
                        <a:pt x="41" y="3"/>
                      </a:lnTo>
                      <a:lnTo>
                        <a:pt x="41" y="6"/>
                      </a:lnTo>
                      <a:lnTo>
                        <a:pt x="42" y="8"/>
                      </a:lnTo>
                      <a:lnTo>
                        <a:pt x="42" y="10"/>
                      </a:lnTo>
                      <a:lnTo>
                        <a:pt x="42" y="12"/>
                      </a:lnTo>
                      <a:lnTo>
                        <a:pt x="42" y="14"/>
                      </a:lnTo>
                      <a:lnTo>
                        <a:pt x="43" y="15"/>
                      </a:lnTo>
                      <a:lnTo>
                        <a:pt x="45" y="16"/>
                      </a:lnTo>
                      <a:lnTo>
                        <a:pt x="46" y="17"/>
                      </a:lnTo>
                      <a:lnTo>
                        <a:pt x="46" y="20"/>
                      </a:lnTo>
                      <a:lnTo>
                        <a:pt x="46" y="22"/>
                      </a:lnTo>
                      <a:lnTo>
                        <a:pt x="45" y="24"/>
                      </a:lnTo>
                      <a:lnTo>
                        <a:pt x="46" y="25"/>
                      </a:lnTo>
                      <a:lnTo>
                        <a:pt x="46" y="28"/>
                      </a:lnTo>
                      <a:lnTo>
                        <a:pt x="47" y="29"/>
                      </a:lnTo>
                      <a:lnTo>
                        <a:pt x="48" y="29"/>
                      </a:lnTo>
                      <a:lnTo>
                        <a:pt x="48" y="31"/>
                      </a:lnTo>
                      <a:lnTo>
                        <a:pt x="48" y="34"/>
                      </a:lnTo>
                      <a:lnTo>
                        <a:pt x="48" y="37"/>
                      </a:lnTo>
                      <a:lnTo>
                        <a:pt x="50" y="38"/>
                      </a:lnTo>
                      <a:lnTo>
                        <a:pt x="51" y="38"/>
                      </a:lnTo>
                      <a:lnTo>
                        <a:pt x="51" y="39"/>
                      </a:lnTo>
                      <a:lnTo>
                        <a:pt x="52" y="40"/>
                      </a:lnTo>
                      <a:lnTo>
                        <a:pt x="52" y="43"/>
                      </a:lnTo>
                      <a:lnTo>
                        <a:pt x="55" y="43"/>
                      </a:lnTo>
                      <a:lnTo>
                        <a:pt x="56" y="43"/>
                      </a:lnTo>
                      <a:lnTo>
                        <a:pt x="57" y="44"/>
                      </a:lnTo>
                      <a:lnTo>
                        <a:pt x="60" y="44"/>
                      </a:lnTo>
                      <a:lnTo>
                        <a:pt x="61" y="45"/>
                      </a:lnTo>
                      <a:lnTo>
                        <a:pt x="61" y="47"/>
                      </a:lnTo>
                      <a:lnTo>
                        <a:pt x="61" y="49"/>
                      </a:lnTo>
                      <a:lnTo>
                        <a:pt x="63" y="49"/>
                      </a:lnTo>
                      <a:lnTo>
                        <a:pt x="64" y="51"/>
                      </a:lnTo>
                      <a:lnTo>
                        <a:pt x="66" y="52"/>
                      </a:lnTo>
                      <a:lnTo>
                        <a:pt x="66" y="54"/>
                      </a:lnTo>
                      <a:lnTo>
                        <a:pt x="68" y="56"/>
                      </a:lnTo>
                      <a:lnTo>
                        <a:pt x="69" y="58"/>
                      </a:lnTo>
                      <a:lnTo>
                        <a:pt x="69" y="59"/>
                      </a:lnTo>
                      <a:lnTo>
                        <a:pt x="70" y="61"/>
                      </a:lnTo>
                      <a:lnTo>
                        <a:pt x="71" y="62"/>
                      </a:lnTo>
                      <a:lnTo>
                        <a:pt x="73" y="63"/>
                      </a:lnTo>
                      <a:lnTo>
                        <a:pt x="74" y="65"/>
                      </a:lnTo>
                      <a:lnTo>
                        <a:pt x="74" y="66"/>
                      </a:lnTo>
                      <a:lnTo>
                        <a:pt x="77" y="66"/>
                      </a:lnTo>
                      <a:lnTo>
                        <a:pt x="77" y="67"/>
                      </a:lnTo>
                      <a:lnTo>
                        <a:pt x="79" y="68"/>
                      </a:lnTo>
                      <a:lnTo>
                        <a:pt x="80" y="70"/>
                      </a:lnTo>
                      <a:lnTo>
                        <a:pt x="82" y="70"/>
                      </a:lnTo>
                      <a:lnTo>
                        <a:pt x="82" y="72"/>
                      </a:lnTo>
                      <a:lnTo>
                        <a:pt x="82" y="73"/>
                      </a:lnTo>
                      <a:lnTo>
                        <a:pt x="83" y="75"/>
                      </a:lnTo>
                      <a:lnTo>
                        <a:pt x="84" y="75"/>
                      </a:lnTo>
                      <a:lnTo>
                        <a:pt x="86" y="76"/>
                      </a:lnTo>
                      <a:lnTo>
                        <a:pt x="86" y="80"/>
                      </a:lnTo>
                      <a:lnTo>
                        <a:pt x="86" y="82"/>
                      </a:lnTo>
                      <a:lnTo>
                        <a:pt x="91" y="85"/>
                      </a:lnTo>
                      <a:lnTo>
                        <a:pt x="93" y="88"/>
                      </a:lnTo>
                      <a:lnTo>
                        <a:pt x="97" y="90"/>
                      </a:lnTo>
                      <a:lnTo>
                        <a:pt x="100" y="93"/>
                      </a:lnTo>
                      <a:lnTo>
                        <a:pt x="102" y="95"/>
                      </a:lnTo>
                      <a:lnTo>
                        <a:pt x="105" y="94"/>
                      </a:lnTo>
                      <a:lnTo>
                        <a:pt x="106" y="93"/>
                      </a:lnTo>
                      <a:lnTo>
                        <a:pt x="107" y="93"/>
                      </a:lnTo>
                      <a:lnTo>
                        <a:pt x="109" y="91"/>
                      </a:lnTo>
                      <a:lnTo>
                        <a:pt x="111" y="90"/>
                      </a:lnTo>
                      <a:lnTo>
                        <a:pt x="112" y="90"/>
                      </a:lnTo>
                      <a:lnTo>
                        <a:pt x="114" y="90"/>
                      </a:lnTo>
                      <a:lnTo>
                        <a:pt x="115" y="90"/>
                      </a:lnTo>
                      <a:lnTo>
                        <a:pt x="116" y="91"/>
                      </a:lnTo>
                      <a:lnTo>
                        <a:pt x="117" y="93"/>
                      </a:lnTo>
                      <a:lnTo>
                        <a:pt x="117" y="95"/>
                      </a:lnTo>
                      <a:lnTo>
                        <a:pt x="119" y="98"/>
                      </a:lnTo>
                      <a:lnTo>
                        <a:pt x="120" y="99"/>
                      </a:lnTo>
                      <a:lnTo>
                        <a:pt x="120" y="100"/>
                      </a:lnTo>
                      <a:lnTo>
                        <a:pt x="119" y="102"/>
                      </a:lnTo>
                      <a:lnTo>
                        <a:pt x="117" y="103"/>
                      </a:lnTo>
                      <a:lnTo>
                        <a:pt x="116" y="104"/>
                      </a:lnTo>
                      <a:lnTo>
                        <a:pt x="115" y="105"/>
                      </a:lnTo>
                      <a:lnTo>
                        <a:pt x="114" y="105"/>
                      </a:lnTo>
                      <a:lnTo>
                        <a:pt x="112" y="107"/>
                      </a:lnTo>
                      <a:lnTo>
                        <a:pt x="112" y="108"/>
                      </a:lnTo>
                      <a:lnTo>
                        <a:pt x="111" y="110"/>
                      </a:lnTo>
                      <a:lnTo>
                        <a:pt x="111" y="112"/>
                      </a:lnTo>
                      <a:lnTo>
                        <a:pt x="111" y="114"/>
                      </a:lnTo>
                      <a:lnTo>
                        <a:pt x="112" y="116"/>
                      </a:lnTo>
                      <a:lnTo>
                        <a:pt x="111" y="118"/>
                      </a:lnTo>
                      <a:lnTo>
                        <a:pt x="111" y="121"/>
                      </a:lnTo>
                      <a:lnTo>
                        <a:pt x="111" y="122"/>
                      </a:lnTo>
                      <a:lnTo>
                        <a:pt x="110" y="123"/>
                      </a:lnTo>
                      <a:lnTo>
                        <a:pt x="109" y="124"/>
                      </a:lnTo>
                      <a:lnTo>
                        <a:pt x="107" y="126"/>
                      </a:lnTo>
                      <a:lnTo>
                        <a:pt x="106" y="126"/>
                      </a:lnTo>
                      <a:lnTo>
                        <a:pt x="105" y="128"/>
                      </a:lnTo>
                      <a:lnTo>
                        <a:pt x="102" y="131"/>
                      </a:lnTo>
                      <a:lnTo>
                        <a:pt x="102" y="132"/>
                      </a:lnTo>
                      <a:lnTo>
                        <a:pt x="102" y="133"/>
                      </a:lnTo>
                      <a:lnTo>
                        <a:pt x="101" y="136"/>
                      </a:lnTo>
                      <a:lnTo>
                        <a:pt x="100" y="136"/>
                      </a:lnTo>
                      <a:lnTo>
                        <a:pt x="100" y="139"/>
                      </a:lnTo>
                      <a:lnTo>
                        <a:pt x="98" y="141"/>
                      </a:lnTo>
                      <a:lnTo>
                        <a:pt x="98" y="142"/>
                      </a:lnTo>
                      <a:lnTo>
                        <a:pt x="100" y="144"/>
                      </a:lnTo>
                      <a:lnTo>
                        <a:pt x="100" y="146"/>
                      </a:lnTo>
                      <a:lnTo>
                        <a:pt x="101" y="147"/>
                      </a:lnTo>
                      <a:lnTo>
                        <a:pt x="101" y="150"/>
                      </a:lnTo>
                      <a:lnTo>
                        <a:pt x="101" y="151"/>
                      </a:lnTo>
                      <a:lnTo>
                        <a:pt x="100" y="154"/>
                      </a:lnTo>
                      <a:lnTo>
                        <a:pt x="100" y="156"/>
                      </a:lnTo>
                      <a:lnTo>
                        <a:pt x="98" y="158"/>
                      </a:lnTo>
                      <a:lnTo>
                        <a:pt x="98" y="159"/>
                      </a:lnTo>
                      <a:lnTo>
                        <a:pt x="93" y="158"/>
                      </a:lnTo>
                      <a:lnTo>
                        <a:pt x="87" y="156"/>
                      </a:lnTo>
                      <a:lnTo>
                        <a:pt x="82" y="153"/>
                      </a:lnTo>
                      <a:lnTo>
                        <a:pt x="77" y="150"/>
                      </a:lnTo>
                      <a:lnTo>
                        <a:pt x="71" y="146"/>
                      </a:lnTo>
                      <a:lnTo>
                        <a:pt x="66" y="144"/>
                      </a:lnTo>
                      <a:lnTo>
                        <a:pt x="65" y="137"/>
                      </a:lnTo>
                      <a:lnTo>
                        <a:pt x="64" y="135"/>
                      </a:lnTo>
                      <a:lnTo>
                        <a:pt x="60" y="131"/>
                      </a:lnTo>
                      <a:lnTo>
                        <a:pt x="55" y="128"/>
                      </a:lnTo>
                      <a:lnTo>
                        <a:pt x="51" y="126"/>
                      </a:lnTo>
                      <a:lnTo>
                        <a:pt x="47" y="124"/>
                      </a:lnTo>
                      <a:lnTo>
                        <a:pt x="42" y="121"/>
                      </a:lnTo>
                      <a:lnTo>
                        <a:pt x="36" y="121"/>
                      </a:lnTo>
                      <a:lnTo>
                        <a:pt x="31" y="121"/>
                      </a:lnTo>
                      <a:lnTo>
                        <a:pt x="25" y="121"/>
                      </a:lnTo>
                      <a:lnTo>
                        <a:pt x="19" y="118"/>
                      </a:lnTo>
                      <a:lnTo>
                        <a:pt x="15" y="116"/>
                      </a:lnTo>
                      <a:lnTo>
                        <a:pt x="11" y="116"/>
                      </a:lnTo>
                      <a:lnTo>
                        <a:pt x="13" y="110"/>
                      </a:lnTo>
                      <a:lnTo>
                        <a:pt x="11" y="108"/>
                      </a:lnTo>
                      <a:lnTo>
                        <a:pt x="9" y="103"/>
                      </a:lnTo>
                      <a:lnTo>
                        <a:pt x="6" y="99"/>
                      </a:lnTo>
                      <a:lnTo>
                        <a:pt x="5" y="95"/>
                      </a:lnTo>
                      <a:lnTo>
                        <a:pt x="6" y="94"/>
                      </a:lnTo>
                      <a:lnTo>
                        <a:pt x="10" y="93"/>
                      </a:lnTo>
                      <a:lnTo>
                        <a:pt x="10" y="90"/>
                      </a:lnTo>
                      <a:lnTo>
                        <a:pt x="11" y="85"/>
                      </a:lnTo>
                      <a:lnTo>
                        <a:pt x="8" y="84"/>
                      </a:lnTo>
                      <a:lnTo>
                        <a:pt x="0" y="8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42" name="ZS: LA">
                  <a:extLst>
                    <a:ext uri="{FF2B5EF4-FFF2-40B4-BE49-F238E27FC236}">
                      <a16:creationId xmlns:a16="http://schemas.microsoft.com/office/drawing/2014/main" id="{7A0D1E28-058B-A24D-87B5-029F854C07E6}"/>
                    </a:ext>
                  </a:extLst>
                </p:cNvPr>
                <p:cNvSpPr>
                  <a:spLocks/>
                </p:cNvSpPr>
                <p:nvPr/>
              </p:nvSpPr>
              <p:spPr bwMode="auto">
                <a:xfrm>
                  <a:off x="789743" y="5458399"/>
                  <a:ext cx="340001" cy="324383"/>
                </a:xfrm>
                <a:custGeom>
                  <a:avLst/>
                  <a:gdLst>
                    <a:gd name="T0" fmla="*/ 285750 w 110"/>
                    <a:gd name="T1" fmla="*/ 194310 h 112"/>
                    <a:gd name="T2" fmla="*/ 251460 w 110"/>
                    <a:gd name="T3" fmla="*/ 232410 h 112"/>
                    <a:gd name="T4" fmla="*/ 274320 w 110"/>
                    <a:gd name="T5" fmla="*/ 266700 h 112"/>
                    <a:gd name="T6" fmla="*/ 255270 w 110"/>
                    <a:gd name="T7" fmla="*/ 293370 h 112"/>
                    <a:gd name="T8" fmla="*/ 255270 w 110"/>
                    <a:gd name="T9" fmla="*/ 316230 h 112"/>
                    <a:gd name="T10" fmla="*/ 274320 w 110"/>
                    <a:gd name="T11" fmla="*/ 365760 h 112"/>
                    <a:gd name="T12" fmla="*/ 251460 w 110"/>
                    <a:gd name="T13" fmla="*/ 392430 h 112"/>
                    <a:gd name="T14" fmla="*/ 236220 w 110"/>
                    <a:gd name="T15" fmla="*/ 426720 h 112"/>
                    <a:gd name="T16" fmla="*/ 220980 w 110"/>
                    <a:gd name="T17" fmla="*/ 392430 h 112"/>
                    <a:gd name="T18" fmla="*/ 220980 w 110"/>
                    <a:gd name="T19" fmla="*/ 384810 h 112"/>
                    <a:gd name="T20" fmla="*/ 209550 w 110"/>
                    <a:gd name="T21" fmla="*/ 369570 h 112"/>
                    <a:gd name="T22" fmla="*/ 205740 w 110"/>
                    <a:gd name="T23" fmla="*/ 358140 h 112"/>
                    <a:gd name="T24" fmla="*/ 198120 w 110"/>
                    <a:gd name="T25" fmla="*/ 350520 h 112"/>
                    <a:gd name="T26" fmla="*/ 186690 w 110"/>
                    <a:gd name="T27" fmla="*/ 339090 h 112"/>
                    <a:gd name="T28" fmla="*/ 179070 w 110"/>
                    <a:gd name="T29" fmla="*/ 335280 h 112"/>
                    <a:gd name="T30" fmla="*/ 152400 w 110"/>
                    <a:gd name="T31" fmla="*/ 335280 h 112"/>
                    <a:gd name="T32" fmla="*/ 156210 w 110"/>
                    <a:gd name="T33" fmla="*/ 320040 h 112"/>
                    <a:gd name="T34" fmla="*/ 163830 w 110"/>
                    <a:gd name="T35" fmla="*/ 293370 h 112"/>
                    <a:gd name="T36" fmla="*/ 156210 w 110"/>
                    <a:gd name="T37" fmla="*/ 278130 h 112"/>
                    <a:gd name="T38" fmla="*/ 137160 w 110"/>
                    <a:gd name="T39" fmla="*/ 262890 h 112"/>
                    <a:gd name="T40" fmla="*/ 121920 w 110"/>
                    <a:gd name="T41" fmla="*/ 266700 h 112"/>
                    <a:gd name="T42" fmla="*/ 129540 w 110"/>
                    <a:gd name="T43" fmla="*/ 232410 h 112"/>
                    <a:gd name="T44" fmla="*/ 114300 w 110"/>
                    <a:gd name="T45" fmla="*/ 232410 h 112"/>
                    <a:gd name="T46" fmla="*/ 99060 w 110"/>
                    <a:gd name="T47" fmla="*/ 240030 h 112"/>
                    <a:gd name="T48" fmla="*/ 76200 w 110"/>
                    <a:gd name="T49" fmla="*/ 213360 h 112"/>
                    <a:gd name="T50" fmla="*/ 57150 w 110"/>
                    <a:gd name="T51" fmla="*/ 213360 h 112"/>
                    <a:gd name="T52" fmla="*/ 45720 w 110"/>
                    <a:gd name="T53" fmla="*/ 194310 h 112"/>
                    <a:gd name="T54" fmla="*/ 34290 w 110"/>
                    <a:gd name="T55" fmla="*/ 163830 h 112"/>
                    <a:gd name="T56" fmla="*/ 34290 w 110"/>
                    <a:gd name="T57" fmla="*/ 129540 h 112"/>
                    <a:gd name="T58" fmla="*/ 7620 w 110"/>
                    <a:gd name="T59" fmla="*/ 102870 h 112"/>
                    <a:gd name="T60" fmla="*/ 7620 w 110"/>
                    <a:gd name="T61" fmla="*/ 99060 h 112"/>
                    <a:gd name="T62" fmla="*/ 22860 w 110"/>
                    <a:gd name="T63" fmla="*/ 83820 h 112"/>
                    <a:gd name="T64" fmla="*/ 26670 w 110"/>
                    <a:gd name="T65" fmla="*/ 64770 h 112"/>
                    <a:gd name="T66" fmla="*/ 102870 w 110"/>
                    <a:gd name="T67" fmla="*/ 87630 h 112"/>
                    <a:gd name="T68" fmla="*/ 186690 w 110"/>
                    <a:gd name="T69" fmla="*/ 64770 h 112"/>
                    <a:gd name="T70" fmla="*/ 251460 w 110"/>
                    <a:gd name="T71" fmla="*/ 57150 h 112"/>
                    <a:gd name="T72" fmla="*/ 297180 w 110"/>
                    <a:gd name="T73" fmla="*/ 30480 h 112"/>
                    <a:gd name="T74" fmla="*/ 346710 w 110"/>
                    <a:gd name="T75" fmla="*/ 11430 h 112"/>
                    <a:gd name="T76" fmla="*/ 419100 w 110"/>
                    <a:gd name="T77" fmla="*/ 0 h 112"/>
                    <a:gd name="T78" fmla="*/ 377190 w 110"/>
                    <a:gd name="T79" fmla="*/ 45720 h 112"/>
                    <a:gd name="T80" fmla="*/ 320040 w 110"/>
                    <a:gd name="T81" fmla="*/ 83820 h 112"/>
                    <a:gd name="T82" fmla="*/ 308610 w 110"/>
                    <a:gd name="T83" fmla="*/ 129540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112">
                      <a:moveTo>
                        <a:pt x="82" y="42"/>
                      </a:moveTo>
                      <a:lnTo>
                        <a:pt x="78" y="47"/>
                      </a:lnTo>
                      <a:lnTo>
                        <a:pt x="75" y="51"/>
                      </a:lnTo>
                      <a:lnTo>
                        <a:pt x="70" y="56"/>
                      </a:lnTo>
                      <a:lnTo>
                        <a:pt x="68" y="59"/>
                      </a:lnTo>
                      <a:lnTo>
                        <a:pt x="66" y="61"/>
                      </a:lnTo>
                      <a:lnTo>
                        <a:pt x="66" y="65"/>
                      </a:lnTo>
                      <a:lnTo>
                        <a:pt x="68" y="68"/>
                      </a:lnTo>
                      <a:lnTo>
                        <a:pt x="72" y="70"/>
                      </a:lnTo>
                      <a:lnTo>
                        <a:pt x="73" y="73"/>
                      </a:lnTo>
                      <a:lnTo>
                        <a:pt x="72" y="77"/>
                      </a:lnTo>
                      <a:lnTo>
                        <a:pt x="67" y="77"/>
                      </a:lnTo>
                      <a:lnTo>
                        <a:pt x="63" y="78"/>
                      </a:lnTo>
                      <a:lnTo>
                        <a:pt x="63" y="82"/>
                      </a:lnTo>
                      <a:lnTo>
                        <a:pt x="67" y="83"/>
                      </a:lnTo>
                      <a:lnTo>
                        <a:pt x="68" y="88"/>
                      </a:lnTo>
                      <a:lnTo>
                        <a:pt x="71" y="92"/>
                      </a:lnTo>
                      <a:lnTo>
                        <a:pt x="72" y="96"/>
                      </a:lnTo>
                      <a:lnTo>
                        <a:pt x="68" y="101"/>
                      </a:lnTo>
                      <a:lnTo>
                        <a:pt x="66" y="103"/>
                      </a:lnTo>
                      <a:lnTo>
                        <a:pt x="66" y="107"/>
                      </a:lnTo>
                      <a:lnTo>
                        <a:pt x="64" y="110"/>
                      </a:lnTo>
                      <a:lnTo>
                        <a:pt x="62" y="112"/>
                      </a:lnTo>
                      <a:lnTo>
                        <a:pt x="61" y="110"/>
                      </a:lnTo>
                      <a:lnTo>
                        <a:pt x="59" y="105"/>
                      </a:lnTo>
                      <a:lnTo>
                        <a:pt x="58" y="103"/>
                      </a:lnTo>
                      <a:lnTo>
                        <a:pt x="58" y="102"/>
                      </a:lnTo>
                      <a:lnTo>
                        <a:pt x="58" y="101"/>
                      </a:lnTo>
                      <a:lnTo>
                        <a:pt x="57" y="98"/>
                      </a:lnTo>
                      <a:lnTo>
                        <a:pt x="55" y="97"/>
                      </a:lnTo>
                      <a:lnTo>
                        <a:pt x="54" y="97"/>
                      </a:lnTo>
                      <a:lnTo>
                        <a:pt x="53" y="97"/>
                      </a:lnTo>
                      <a:lnTo>
                        <a:pt x="54" y="94"/>
                      </a:lnTo>
                      <a:lnTo>
                        <a:pt x="53" y="93"/>
                      </a:lnTo>
                      <a:lnTo>
                        <a:pt x="52" y="93"/>
                      </a:lnTo>
                      <a:lnTo>
                        <a:pt x="52" y="92"/>
                      </a:lnTo>
                      <a:lnTo>
                        <a:pt x="52" y="91"/>
                      </a:lnTo>
                      <a:lnTo>
                        <a:pt x="52" y="89"/>
                      </a:lnTo>
                      <a:lnTo>
                        <a:pt x="49" y="89"/>
                      </a:lnTo>
                      <a:lnTo>
                        <a:pt x="48" y="91"/>
                      </a:lnTo>
                      <a:lnTo>
                        <a:pt x="47" y="88"/>
                      </a:lnTo>
                      <a:lnTo>
                        <a:pt x="44" y="91"/>
                      </a:lnTo>
                      <a:lnTo>
                        <a:pt x="43" y="89"/>
                      </a:lnTo>
                      <a:lnTo>
                        <a:pt x="40" y="88"/>
                      </a:lnTo>
                      <a:lnTo>
                        <a:pt x="40" y="87"/>
                      </a:lnTo>
                      <a:lnTo>
                        <a:pt x="40" y="85"/>
                      </a:lnTo>
                      <a:lnTo>
                        <a:pt x="41" y="84"/>
                      </a:lnTo>
                      <a:lnTo>
                        <a:pt x="43" y="84"/>
                      </a:lnTo>
                      <a:lnTo>
                        <a:pt x="43" y="83"/>
                      </a:lnTo>
                      <a:lnTo>
                        <a:pt x="43" y="77"/>
                      </a:lnTo>
                      <a:lnTo>
                        <a:pt x="41" y="75"/>
                      </a:lnTo>
                      <a:lnTo>
                        <a:pt x="40" y="74"/>
                      </a:lnTo>
                      <a:lnTo>
                        <a:pt x="41" y="73"/>
                      </a:lnTo>
                      <a:lnTo>
                        <a:pt x="41" y="71"/>
                      </a:lnTo>
                      <a:lnTo>
                        <a:pt x="38" y="71"/>
                      </a:lnTo>
                      <a:lnTo>
                        <a:pt x="36" y="69"/>
                      </a:lnTo>
                      <a:lnTo>
                        <a:pt x="32" y="70"/>
                      </a:lnTo>
                      <a:lnTo>
                        <a:pt x="31" y="68"/>
                      </a:lnTo>
                      <a:lnTo>
                        <a:pt x="32" y="65"/>
                      </a:lnTo>
                      <a:lnTo>
                        <a:pt x="34" y="61"/>
                      </a:lnTo>
                      <a:lnTo>
                        <a:pt x="32" y="61"/>
                      </a:lnTo>
                      <a:lnTo>
                        <a:pt x="30" y="61"/>
                      </a:lnTo>
                      <a:lnTo>
                        <a:pt x="27" y="63"/>
                      </a:lnTo>
                      <a:lnTo>
                        <a:pt x="26" y="63"/>
                      </a:lnTo>
                      <a:lnTo>
                        <a:pt x="22" y="61"/>
                      </a:lnTo>
                      <a:lnTo>
                        <a:pt x="20" y="56"/>
                      </a:lnTo>
                      <a:lnTo>
                        <a:pt x="18" y="56"/>
                      </a:lnTo>
                      <a:lnTo>
                        <a:pt x="17" y="56"/>
                      </a:lnTo>
                      <a:lnTo>
                        <a:pt x="15" y="56"/>
                      </a:lnTo>
                      <a:lnTo>
                        <a:pt x="12" y="54"/>
                      </a:lnTo>
                      <a:lnTo>
                        <a:pt x="12" y="52"/>
                      </a:lnTo>
                      <a:lnTo>
                        <a:pt x="12" y="51"/>
                      </a:lnTo>
                      <a:lnTo>
                        <a:pt x="12" y="50"/>
                      </a:lnTo>
                      <a:lnTo>
                        <a:pt x="9" y="46"/>
                      </a:lnTo>
                      <a:lnTo>
                        <a:pt x="9" y="43"/>
                      </a:lnTo>
                      <a:lnTo>
                        <a:pt x="12" y="42"/>
                      </a:lnTo>
                      <a:lnTo>
                        <a:pt x="12" y="41"/>
                      </a:lnTo>
                      <a:lnTo>
                        <a:pt x="9" y="34"/>
                      </a:lnTo>
                      <a:lnTo>
                        <a:pt x="7" y="31"/>
                      </a:lnTo>
                      <a:lnTo>
                        <a:pt x="6" y="28"/>
                      </a:lnTo>
                      <a:lnTo>
                        <a:pt x="2" y="27"/>
                      </a:lnTo>
                      <a:lnTo>
                        <a:pt x="0" y="26"/>
                      </a:lnTo>
                      <a:lnTo>
                        <a:pt x="2" y="26"/>
                      </a:lnTo>
                      <a:lnTo>
                        <a:pt x="4" y="22"/>
                      </a:lnTo>
                      <a:lnTo>
                        <a:pt x="6" y="22"/>
                      </a:lnTo>
                      <a:lnTo>
                        <a:pt x="7" y="20"/>
                      </a:lnTo>
                      <a:lnTo>
                        <a:pt x="6" y="17"/>
                      </a:lnTo>
                      <a:lnTo>
                        <a:pt x="7" y="17"/>
                      </a:lnTo>
                      <a:lnTo>
                        <a:pt x="7" y="15"/>
                      </a:lnTo>
                      <a:lnTo>
                        <a:pt x="22" y="23"/>
                      </a:lnTo>
                      <a:lnTo>
                        <a:pt x="27" y="23"/>
                      </a:lnTo>
                      <a:lnTo>
                        <a:pt x="34" y="22"/>
                      </a:lnTo>
                      <a:lnTo>
                        <a:pt x="43" y="19"/>
                      </a:lnTo>
                      <a:lnTo>
                        <a:pt x="49" y="17"/>
                      </a:lnTo>
                      <a:lnTo>
                        <a:pt x="57" y="18"/>
                      </a:lnTo>
                      <a:lnTo>
                        <a:pt x="62" y="18"/>
                      </a:lnTo>
                      <a:lnTo>
                        <a:pt x="66" y="15"/>
                      </a:lnTo>
                      <a:lnTo>
                        <a:pt x="70" y="14"/>
                      </a:lnTo>
                      <a:lnTo>
                        <a:pt x="73" y="10"/>
                      </a:lnTo>
                      <a:lnTo>
                        <a:pt x="78" y="8"/>
                      </a:lnTo>
                      <a:lnTo>
                        <a:pt x="82" y="5"/>
                      </a:lnTo>
                      <a:lnTo>
                        <a:pt x="85" y="4"/>
                      </a:lnTo>
                      <a:lnTo>
                        <a:pt x="91" y="3"/>
                      </a:lnTo>
                      <a:lnTo>
                        <a:pt x="99" y="1"/>
                      </a:lnTo>
                      <a:lnTo>
                        <a:pt x="105" y="0"/>
                      </a:lnTo>
                      <a:lnTo>
                        <a:pt x="110" y="0"/>
                      </a:lnTo>
                      <a:lnTo>
                        <a:pt x="109" y="5"/>
                      </a:lnTo>
                      <a:lnTo>
                        <a:pt x="107" y="9"/>
                      </a:lnTo>
                      <a:lnTo>
                        <a:pt x="99" y="12"/>
                      </a:lnTo>
                      <a:lnTo>
                        <a:pt x="93" y="15"/>
                      </a:lnTo>
                      <a:lnTo>
                        <a:pt x="87" y="19"/>
                      </a:lnTo>
                      <a:lnTo>
                        <a:pt x="84" y="22"/>
                      </a:lnTo>
                      <a:lnTo>
                        <a:pt x="80" y="26"/>
                      </a:lnTo>
                      <a:lnTo>
                        <a:pt x="81" y="28"/>
                      </a:lnTo>
                      <a:lnTo>
                        <a:pt x="81" y="34"/>
                      </a:lnTo>
                      <a:lnTo>
                        <a:pt x="81" y="37"/>
                      </a:lnTo>
                      <a:lnTo>
                        <a:pt x="82" y="42"/>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43" name="ZS: CBGH">
                  <a:extLst>
                    <a:ext uri="{FF2B5EF4-FFF2-40B4-BE49-F238E27FC236}">
                      <a16:creationId xmlns:a16="http://schemas.microsoft.com/office/drawing/2014/main" id="{A5044371-C580-9941-B479-DE04902D440E}"/>
                    </a:ext>
                  </a:extLst>
                </p:cNvPr>
                <p:cNvSpPr>
                  <a:spLocks/>
                </p:cNvSpPr>
                <p:nvPr/>
              </p:nvSpPr>
              <p:spPr bwMode="auto">
                <a:xfrm>
                  <a:off x="849338" y="5455972"/>
                  <a:ext cx="402352" cy="515177"/>
                </a:xfrm>
                <a:custGeom>
                  <a:avLst/>
                  <a:gdLst>
                    <a:gd name="T0" fmla="*/ 491347 w 133"/>
                    <a:gd name="T1" fmla="*/ 102870 h 176"/>
                    <a:gd name="T2" fmla="*/ 468315 w 133"/>
                    <a:gd name="T3" fmla="*/ 285750 h 176"/>
                    <a:gd name="T4" fmla="*/ 418412 w 133"/>
                    <a:gd name="T5" fmla="*/ 472440 h 176"/>
                    <a:gd name="T6" fmla="*/ 449122 w 133"/>
                    <a:gd name="T7" fmla="*/ 579120 h 176"/>
                    <a:gd name="T8" fmla="*/ 441444 w 133"/>
                    <a:gd name="T9" fmla="*/ 579120 h 176"/>
                    <a:gd name="T10" fmla="*/ 429928 w 133"/>
                    <a:gd name="T11" fmla="*/ 579120 h 176"/>
                    <a:gd name="T12" fmla="*/ 418412 w 133"/>
                    <a:gd name="T13" fmla="*/ 579120 h 176"/>
                    <a:gd name="T14" fmla="*/ 403058 w 133"/>
                    <a:gd name="T15" fmla="*/ 579120 h 176"/>
                    <a:gd name="T16" fmla="*/ 399219 w 133"/>
                    <a:gd name="T17" fmla="*/ 575310 h 176"/>
                    <a:gd name="T18" fmla="*/ 380026 w 133"/>
                    <a:gd name="T19" fmla="*/ 579120 h 176"/>
                    <a:gd name="T20" fmla="*/ 368510 w 133"/>
                    <a:gd name="T21" fmla="*/ 582930 h 176"/>
                    <a:gd name="T22" fmla="*/ 360833 w 133"/>
                    <a:gd name="T23" fmla="*/ 586740 h 176"/>
                    <a:gd name="T24" fmla="*/ 349317 w 133"/>
                    <a:gd name="T25" fmla="*/ 594360 h 176"/>
                    <a:gd name="T26" fmla="*/ 330124 w 133"/>
                    <a:gd name="T27" fmla="*/ 598170 h 176"/>
                    <a:gd name="T28" fmla="*/ 310930 w 133"/>
                    <a:gd name="T29" fmla="*/ 601980 h 176"/>
                    <a:gd name="T30" fmla="*/ 291737 w 133"/>
                    <a:gd name="T31" fmla="*/ 601980 h 176"/>
                    <a:gd name="T32" fmla="*/ 280221 w 133"/>
                    <a:gd name="T33" fmla="*/ 605790 h 176"/>
                    <a:gd name="T34" fmla="*/ 272544 w 133"/>
                    <a:gd name="T35" fmla="*/ 605790 h 176"/>
                    <a:gd name="T36" fmla="*/ 257189 w 133"/>
                    <a:gd name="T37" fmla="*/ 601980 h 176"/>
                    <a:gd name="T38" fmla="*/ 272544 w 133"/>
                    <a:gd name="T39" fmla="*/ 605790 h 176"/>
                    <a:gd name="T40" fmla="*/ 287898 w 133"/>
                    <a:gd name="T41" fmla="*/ 605790 h 176"/>
                    <a:gd name="T42" fmla="*/ 264867 w 133"/>
                    <a:gd name="T43" fmla="*/ 613410 h 176"/>
                    <a:gd name="T44" fmla="*/ 253351 w 133"/>
                    <a:gd name="T45" fmla="*/ 617220 h 176"/>
                    <a:gd name="T46" fmla="*/ 230319 w 133"/>
                    <a:gd name="T47" fmla="*/ 621030 h 176"/>
                    <a:gd name="T48" fmla="*/ 207287 w 133"/>
                    <a:gd name="T49" fmla="*/ 628650 h 176"/>
                    <a:gd name="T50" fmla="*/ 191932 w 133"/>
                    <a:gd name="T51" fmla="*/ 632460 h 176"/>
                    <a:gd name="T52" fmla="*/ 168900 w 133"/>
                    <a:gd name="T53" fmla="*/ 636270 h 176"/>
                    <a:gd name="T54" fmla="*/ 149707 w 133"/>
                    <a:gd name="T55" fmla="*/ 640080 h 176"/>
                    <a:gd name="T56" fmla="*/ 122837 w 133"/>
                    <a:gd name="T57" fmla="*/ 640080 h 176"/>
                    <a:gd name="T58" fmla="*/ 99805 w 133"/>
                    <a:gd name="T59" fmla="*/ 647700 h 176"/>
                    <a:gd name="T60" fmla="*/ 80612 w 133"/>
                    <a:gd name="T61" fmla="*/ 651510 h 176"/>
                    <a:gd name="T62" fmla="*/ 69096 w 133"/>
                    <a:gd name="T63" fmla="*/ 655320 h 176"/>
                    <a:gd name="T64" fmla="*/ 46064 w 133"/>
                    <a:gd name="T65" fmla="*/ 659130 h 176"/>
                    <a:gd name="T66" fmla="*/ 26871 w 133"/>
                    <a:gd name="T67" fmla="*/ 666750 h 176"/>
                    <a:gd name="T68" fmla="*/ 19193 w 133"/>
                    <a:gd name="T69" fmla="*/ 655320 h 176"/>
                    <a:gd name="T70" fmla="*/ 191932 w 133"/>
                    <a:gd name="T71" fmla="*/ 499110 h 176"/>
                    <a:gd name="T72" fmla="*/ 184255 w 133"/>
                    <a:gd name="T73" fmla="*/ 232410 h 176"/>
                    <a:gd name="T74" fmla="*/ 403058 w 133"/>
                    <a:gd name="T75" fmla="*/ 579120 h 176"/>
                    <a:gd name="T76" fmla="*/ 406897 w 133"/>
                    <a:gd name="T77" fmla="*/ 579120 h 176"/>
                    <a:gd name="T78" fmla="*/ 418412 w 133"/>
                    <a:gd name="T79" fmla="*/ 582930 h 176"/>
                    <a:gd name="T80" fmla="*/ 403058 w 133"/>
                    <a:gd name="T81" fmla="*/ 582930 h 176"/>
                    <a:gd name="T82" fmla="*/ 383865 w 133"/>
                    <a:gd name="T83" fmla="*/ 586740 h 176"/>
                    <a:gd name="T84" fmla="*/ 383865 w 133"/>
                    <a:gd name="T85" fmla="*/ 579120 h 176"/>
                    <a:gd name="T86" fmla="*/ 368510 w 133"/>
                    <a:gd name="T87" fmla="*/ 582930 h 176"/>
                    <a:gd name="T88" fmla="*/ 376187 w 133"/>
                    <a:gd name="T89" fmla="*/ 586740 h 176"/>
                    <a:gd name="T90" fmla="*/ 406897 w 133"/>
                    <a:gd name="T91" fmla="*/ 586740 h 176"/>
                    <a:gd name="T92" fmla="*/ 403058 w 133"/>
                    <a:gd name="T93" fmla="*/ 586740 h 176"/>
                    <a:gd name="T94" fmla="*/ 368510 w 133"/>
                    <a:gd name="T95" fmla="*/ 594360 h 176"/>
                    <a:gd name="T96" fmla="*/ 387703 w 133"/>
                    <a:gd name="T97" fmla="*/ 594360 h 176"/>
                    <a:gd name="T98" fmla="*/ 395381 w 133"/>
                    <a:gd name="T99" fmla="*/ 598170 h 176"/>
                    <a:gd name="T100" fmla="*/ 395381 w 133"/>
                    <a:gd name="T101" fmla="*/ 594360 h 176"/>
                    <a:gd name="T102" fmla="*/ 387703 w 133"/>
                    <a:gd name="T103" fmla="*/ 598170 h 176"/>
                    <a:gd name="T104" fmla="*/ 341640 w 133"/>
                    <a:gd name="T105" fmla="*/ 598170 h 176"/>
                    <a:gd name="T106" fmla="*/ 349317 w 133"/>
                    <a:gd name="T107" fmla="*/ 598170 h 176"/>
                    <a:gd name="T108" fmla="*/ 341640 w 133"/>
                    <a:gd name="T109" fmla="*/ 601980 h 176"/>
                    <a:gd name="T110" fmla="*/ 314769 w 133"/>
                    <a:gd name="T111" fmla="*/ 601980 h 176"/>
                    <a:gd name="T112" fmla="*/ 291737 w 133"/>
                    <a:gd name="T113" fmla="*/ 605790 h 176"/>
                    <a:gd name="T114" fmla="*/ 310930 w 133"/>
                    <a:gd name="T115" fmla="*/ 601980 h 176"/>
                    <a:gd name="T116" fmla="*/ 330124 w 133"/>
                    <a:gd name="T117" fmla="*/ 601980 h 176"/>
                    <a:gd name="T118" fmla="*/ 310930 w 133"/>
                    <a:gd name="T119" fmla="*/ 601980 h 176"/>
                    <a:gd name="T120" fmla="*/ 291737 w 133"/>
                    <a:gd name="T121" fmla="*/ 601980 h 176"/>
                    <a:gd name="T122" fmla="*/ 291737 w 133"/>
                    <a:gd name="T123" fmla="*/ 601980 h 176"/>
                    <a:gd name="T124" fmla="*/ 310930 w 133"/>
                    <a:gd name="T125" fmla="*/ 601980 h 1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3" h="176">
                      <a:moveTo>
                        <a:pt x="64" y="42"/>
                      </a:moveTo>
                      <a:lnTo>
                        <a:pt x="63" y="37"/>
                      </a:lnTo>
                      <a:lnTo>
                        <a:pt x="63" y="34"/>
                      </a:lnTo>
                      <a:lnTo>
                        <a:pt x="63" y="28"/>
                      </a:lnTo>
                      <a:lnTo>
                        <a:pt x="62" y="26"/>
                      </a:lnTo>
                      <a:lnTo>
                        <a:pt x="66" y="22"/>
                      </a:lnTo>
                      <a:lnTo>
                        <a:pt x="69" y="19"/>
                      </a:lnTo>
                      <a:lnTo>
                        <a:pt x="75" y="15"/>
                      </a:lnTo>
                      <a:lnTo>
                        <a:pt x="81" y="12"/>
                      </a:lnTo>
                      <a:lnTo>
                        <a:pt x="89" y="9"/>
                      </a:lnTo>
                      <a:lnTo>
                        <a:pt x="91" y="5"/>
                      </a:lnTo>
                      <a:lnTo>
                        <a:pt x="92" y="0"/>
                      </a:lnTo>
                      <a:lnTo>
                        <a:pt x="95" y="0"/>
                      </a:lnTo>
                      <a:lnTo>
                        <a:pt x="100" y="1"/>
                      </a:lnTo>
                      <a:lnTo>
                        <a:pt x="101" y="3"/>
                      </a:lnTo>
                      <a:lnTo>
                        <a:pt x="106" y="5"/>
                      </a:lnTo>
                      <a:lnTo>
                        <a:pt x="112" y="9"/>
                      </a:lnTo>
                      <a:lnTo>
                        <a:pt x="117" y="12"/>
                      </a:lnTo>
                      <a:lnTo>
                        <a:pt x="122" y="15"/>
                      </a:lnTo>
                      <a:lnTo>
                        <a:pt x="128" y="17"/>
                      </a:lnTo>
                      <a:lnTo>
                        <a:pt x="133" y="18"/>
                      </a:lnTo>
                      <a:lnTo>
                        <a:pt x="132" y="19"/>
                      </a:lnTo>
                      <a:lnTo>
                        <a:pt x="131" y="20"/>
                      </a:lnTo>
                      <a:lnTo>
                        <a:pt x="129" y="22"/>
                      </a:lnTo>
                      <a:lnTo>
                        <a:pt x="129" y="23"/>
                      </a:lnTo>
                      <a:lnTo>
                        <a:pt x="128" y="26"/>
                      </a:lnTo>
                      <a:lnTo>
                        <a:pt x="128" y="27"/>
                      </a:lnTo>
                      <a:lnTo>
                        <a:pt x="128" y="28"/>
                      </a:lnTo>
                      <a:lnTo>
                        <a:pt x="129" y="31"/>
                      </a:lnTo>
                      <a:lnTo>
                        <a:pt x="129" y="32"/>
                      </a:lnTo>
                      <a:lnTo>
                        <a:pt x="131" y="34"/>
                      </a:lnTo>
                      <a:lnTo>
                        <a:pt x="129" y="36"/>
                      </a:lnTo>
                      <a:lnTo>
                        <a:pt x="129" y="38"/>
                      </a:lnTo>
                      <a:lnTo>
                        <a:pt x="128" y="40"/>
                      </a:lnTo>
                      <a:lnTo>
                        <a:pt x="128" y="41"/>
                      </a:lnTo>
                      <a:lnTo>
                        <a:pt x="127" y="42"/>
                      </a:lnTo>
                      <a:lnTo>
                        <a:pt x="126" y="43"/>
                      </a:lnTo>
                      <a:lnTo>
                        <a:pt x="124" y="45"/>
                      </a:lnTo>
                      <a:lnTo>
                        <a:pt x="123" y="46"/>
                      </a:lnTo>
                      <a:lnTo>
                        <a:pt x="122" y="46"/>
                      </a:lnTo>
                      <a:lnTo>
                        <a:pt x="122" y="47"/>
                      </a:lnTo>
                      <a:lnTo>
                        <a:pt x="121" y="50"/>
                      </a:lnTo>
                      <a:lnTo>
                        <a:pt x="119" y="51"/>
                      </a:lnTo>
                      <a:lnTo>
                        <a:pt x="119" y="52"/>
                      </a:lnTo>
                      <a:lnTo>
                        <a:pt x="119" y="56"/>
                      </a:lnTo>
                      <a:lnTo>
                        <a:pt x="119" y="57"/>
                      </a:lnTo>
                      <a:lnTo>
                        <a:pt x="119" y="60"/>
                      </a:lnTo>
                      <a:lnTo>
                        <a:pt x="119" y="61"/>
                      </a:lnTo>
                      <a:lnTo>
                        <a:pt x="119" y="64"/>
                      </a:lnTo>
                      <a:lnTo>
                        <a:pt x="121" y="66"/>
                      </a:lnTo>
                      <a:lnTo>
                        <a:pt x="121" y="68"/>
                      </a:lnTo>
                      <a:lnTo>
                        <a:pt x="122" y="71"/>
                      </a:lnTo>
                      <a:lnTo>
                        <a:pt x="122" y="73"/>
                      </a:lnTo>
                      <a:lnTo>
                        <a:pt x="122" y="75"/>
                      </a:lnTo>
                      <a:lnTo>
                        <a:pt x="122" y="77"/>
                      </a:lnTo>
                      <a:lnTo>
                        <a:pt x="122" y="79"/>
                      </a:lnTo>
                      <a:lnTo>
                        <a:pt x="122" y="82"/>
                      </a:lnTo>
                      <a:lnTo>
                        <a:pt x="122" y="84"/>
                      </a:lnTo>
                      <a:lnTo>
                        <a:pt x="122" y="87"/>
                      </a:lnTo>
                      <a:lnTo>
                        <a:pt x="122" y="88"/>
                      </a:lnTo>
                      <a:lnTo>
                        <a:pt x="121" y="91"/>
                      </a:lnTo>
                      <a:lnTo>
                        <a:pt x="121" y="92"/>
                      </a:lnTo>
                      <a:lnTo>
                        <a:pt x="121" y="93"/>
                      </a:lnTo>
                      <a:lnTo>
                        <a:pt x="119" y="96"/>
                      </a:lnTo>
                      <a:lnTo>
                        <a:pt x="118" y="97"/>
                      </a:lnTo>
                      <a:lnTo>
                        <a:pt x="118" y="98"/>
                      </a:lnTo>
                      <a:lnTo>
                        <a:pt x="117" y="101"/>
                      </a:lnTo>
                      <a:lnTo>
                        <a:pt x="117" y="102"/>
                      </a:lnTo>
                      <a:lnTo>
                        <a:pt x="117" y="103"/>
                      </a:lnTo>
                      <a:lnTo>
                        <a:pt x="115" y="106"/>
                      </a:lnTo>
                      <a:lnTo>
                        <a:pt x="115" y="107"/>
                      </a:lnTo>
                      <a:lnTo>
                        <a:pt x="114" y="108"/>
                      </a:lnTo>
                      <a:lnTo>
                        <a:pt x="113" y="111"/>
                      </a:lnTo>
                      <a:lnTo>
                        <a:pt x="113" y="112"/>
                      </a:lnTo>
                      <a:lnTo>
                        <a:pt x="112" y="114"/>
                      </a:lnTo>
                      <a:lnTo>
                        <a:pt x="112" y="115"/>
                      </a:lnTo>
                      <a:lnTo>
                        <a:pt x="112" y="117"/>
                      </a:lnTo>
                      <a:lnTo>
                        <a:pt x="110" y="117"/>
                      </a:lnTo>
                      <a:lnTo>
                        <a:pt x="109" y="120"/>
                      </a:lnTo>
                      <a:lnTo>
                        <a:pt x="109" y="122"/>
                      </a:lnTo>
                      <a:lnTo>
                        <a:pt x="109" y="124"/>
                      </a:lnTo>
                      <a:lnTo>
                        <a:pt x="109" y="126"/>
                      </a:lnTo>
                      <a:lnTo>
                        <a:pt x="109" y="128"/>
                      </a:lnTo>
                      <a:lnTo>
                        <a:pt x="110" y="130"/>
                      </a:lnTo>
                      <a:lnTo>
                        <a:pt x="110" y="133"/>
                      </a:lnTo>
                      <a:lnTo>
                        <a:pt x="112" y="133"/>
                      </a:lnTo>
                      <a:lnTo>
                        <a:pt x="112" y="135"/>
                      </a:lnTo>
                      <a:lnTo>
                        <a:pt x="112" y="138"/>
                      </a:lnTo>
                      <a:lnTo>
                        <a:pt x="114" y="139"/>
                      </a:lnTo>
                      <a:lnTo>
                        <a:pt x="115" y="139"/>
                      </a:lnTo>
                      <a:lnTo>
                        <a:pt x="117" y="140"/>
                      </a:lnTo>
                      <a:lnTo>
                        <a:pt x="117" y="142"/>
                      </a:lnTo>
                      <a:lnTo>
                        <a:pt x="117" y="143"/>
                      </a:lnTo>
                      <a:lnTo>
                        <a:pt x="117" y="145"/>
                      </a:lnTo>
                      <a:lnTo>
                        <a:pt x="117" y="148"/>
                      </a:lnTo>
                      <a:lnTo>
                        <a:pt x="117" y="149"/>
                      </a:lnTo>
                      <a:lnTo>
                        <a:pt x="118" y="151"/>
                      </a:lnTo>
                      <a:lnTo>
                        <a:pt x="117" y="151"/>
                      </a:lnTo>
                      <a:lnTo>
                        <a:pt x="117" y="152"/>
                      </a:lnTo>
                      <a:lnTo>
                        <a:pt x="115" y="152"/>
                      </a:lnTo>
                      <a:lnTo>
                        <a:pt x="117" y="152"/>
                      </a:lnTo>
                      <a:lnTo>
                        <a:pt x="115" y="152"/>
                      </a:lnTo>
                      <a:lnTo>
                        <a:pt x="114" y="152"/>
                      </a:lnTo>
                      <a:lnTo>
                        <a:pt x="114" y="151"/>
                      </a:lnTo>
                      <a:lnTo>
                        <a:pt x="114" y="152"/>
                      </a:lnTo>
                      <a:lnTo>
                        <a:pt x="113" y="152"/>
                      </a:lnTo>
                      <a:lnTo>
                        <a:pt x="112" y="152"/>
                      </a:lnTo>
                      <a:lnTo>
                        <a:pt x="112" y="151"/>
                      </a:lnTo>
                      <a:lnTo>
                        <a:pt x="112" y="152"/>
                      </a:lnTo>
                      <a:lnTo>
                        <a:pt x="112" y="151"/>
                      </a:lnTo>
                      <a:lnTo>
                        <a:pt x="110" y="151"/>
                      </a:lnTo>
                      <a:lnTo>
                        <a:pt x="110" y="152"/>
                      </a:lnTo>
                      <a:lnTo>
                        <a:pt x="109" y="152"/>
                      </a:lnTo>
                      <a:lnTo>
                        <a:pt x="108" y="152"/>
                      </a:lnTo>
                      <a:lnTo>
                        <a:pt x="106" y="152"/>
                      </a:lnTo>
                      <a:lnTo>
                        <a:pt x="106" y="153"/>
                      </a:lnTo>
                      <a:lnTo>
                        <a:pt x="106" y="152"/>
                      </a:lnTo>
                      <a:lnTo>
                        <a:pt x="105" y="152"/>
                      </a:lnTo>
                      <a:lnTo>
                        <a:pt x="104" y="152"/>
                      </a:lnTo>
                      <a:lnTo>
                        <a:pt x="104" y="151"/>
                      </a:lnTo>
                      <a:lnTo>
                        <a:pt x="103" y="151"/>
                      </a:lnTo>
                      <a:lnTo>
                        <a:pt x="101" y="151"/>
                      </a:lnTo>
                      <a:lnTo>
                        <a:pt x="100" y="151"/>
                      </a:lnTo>
                      <a:lnTo>
                        <a:pt x="100" y="152"/>
                      </a:lnTo>
                      <a:lnTo>
                        <a:pt x="99" y="152"/>
                      </a:lnTo>
                      <a:lnTo>
                        <a:pt x="99" y="153"/>
                      </a:lnTo>
                      <a:lnTo>
                        <a:pt x="98" y="153"/>
                      </a:lnTo>
                      <a:lnTo>
                        <a:pt x="96" y="153"/>
                      </a:lnTo>
                      <a:lnTo>
                        <a:pt x="95" y="153"/>
                      </a:lnTo>
                      <a:lnTo>
                        <a:pt x="95" y="154"/>
                      </a:lnTo>
                      <a:lnTo>
                        <a:pt x="96" y="154"/>
                      </a:lnTo>
                      <a:lnTo>
                        <a:pt x="95" y="154"/>
                      </a:lnTo>
                      <a:lnTo>
                        <a:pt x="94" y="154"/>
                      </a:lnTo>
                      <a:lnTo>
                        <a:pt x="94" y="156"/>
                      </a:lnTo>
                      <a:lnTo>
                        <a:pt x="92" y="156"/>
                      </a:lnTo>
                      <a:lnTo>
                        <a:pt x="91" y="156"/>
                      </a:lnTo>
                      <a:lnTo>
                        <a:pt x="90" y="156"/>
                      </a:lnTo>
                      <a:lnTo>
                        <a:pt x="90" y="157"/>
                      </a:lnTo>
                      <a:lnTo>
                        <a:pt x="89" y="157"/>
                      </a:lnTo>
                      <a:lnTo>
                        <a:pt x="87" y="157"/>
                      </a:lnTo>
                      <a:lnTo>
                        <a:pt x="86" y="157"/>
                      </a:lnTo>
                      <a:lnTo>
                        <a:pt x="85" y="157"/>
                      </a:lnTo>
                      <a:lnTo>
                        <a:pt x="83" y="157"/>
                      </a:lnTo>
                      <a:lnTo>
                        <a:pt x="82" y="157"/>
                      </a:lnTo>
                      <a:lnTo>
                        <a:pt x="81" y="157"/>
                      </a:lnTo>
                      <a:lnTo>
                        <a:pt x="81" y="158"/>
                      </a:lnTo>
                      <a:lnTo>
                        <a:pt x="80" y="158"/>
                      </a:lnTo>
                      <a:lnTo>
                        <a:pt x="78" y="158"/>
                      </a:lnTo>
                      <a:lnTo>
                        <a:pt x="77" y="158"/>
                      </a:lnTo>
                      <a:lnTo>
                        <a:pt x="76" y="158"/>
                      </a:lnTo>
                      <a:lnTo>
                        <a:pt x="75" y="158"/>
                      </a:lnTo>
                      <a:lnTo>
                        <a:pt x="73" y="158"/>
                      </a:lnTo>
                      <a:lnTo>
                        <a:pt x="73" y="159"/>
                      </a:lnTo>
                      <a:lnTo>
                        <a:pt x="72" y="159"/>
                      </a:lnTo>
                      <a:lnTo>
                        <a:pt x="71" y="159"/>
                      </a:lnTo>
                      <a:lnTo>
                        <a:pt x="69" y="159"/>
                      </a:lnTo>
                      <a:lnTo>
                        <a:pt x="69" y="158"/>
                      </a:lnTo>
                      <a:lnTo>
                        <a:pt x="68" y="158"/>
                      </a:lnTo>
                      <a:lnTo>
                        <a:pt x="67" y="158"/>
                      </a:lnTo>
                      <a:lnTo>
                        <a:pt x="68" y="158"/>
                      </a:lnTo>
                      <a:lnTo>
                        <a:pt x="68" y="159"/>
                      </a:lnTo>
                      <a:lnTo>
                        <a:pt x="69" y="159"/>
                      </a:lnTo>
                      <a:lnTo>
                        <a:pt x="71" y="159"/>
                      </a:lnTo>
                      <a:lnTo>
                        <a:pt x="71" y="161"/>
                      </a:lnTo>
                      <a:lnTo>
                        <a:pt x="72" y="161"/>
                      </a:lnTo>
                      <a:lnTo>
                        <a:pt x="72" y="159"/>
                      </a:lnTo>
                      <a:lnTo>
                        <a:pt x="73" y="159"/>
                      </a:lnTo>
                      <a:lnTo>
                        <a:pt x="75" y="159"/>
                      </a:lnTo>
                      <a:lnTo>
                        <a:pt x="75" y="161"/>
                      </a:lnTo>
                      <a:lnTo>
                        <a:pt x="73" y="161"/>
                      </a:lnTo>
                      <a:lnTo>
                        <a:pt x="72" y="161"/>
                      </a:lnTo>
                      <a:lnTo>
                        <a:pt x="71" y="161"/>
                      </a:lnTo>
                      <a:lnTo>
                        <a:pt x="69" y="161"/>
                      </a:lnTo>
                      <a:lnTo>
                        <a:pt x="68" y="161"/>
                      </a:lnTo>
                      <a:lnTo>
                        <a:pt x="68" y="162"/>
                      </a:lnTo>
                      <a:lnTo>
                        <a:pt x="67" y="162"/>
                      </a:lnTo>
                      <a:lnTo>
                        <a:pt x="66" y="162"/>
                      </a:lnTo>
                      <a:lnTo>
                        <a:pt x="64" y="162"/>
                      </a:lnTo>
                      <a:lnTo>
                        <a:pt x="64" y="163"/>
                      </a:lnTo>
                      <a:lnTo>
                        <a:pt x="63" y="163"/>
                      </a:lnTo>
                      <a:lnTo>
                        <a:pt x="62" y="163"/>
                      </a:lnTo>
                      <a:lnTo>
                        <a:pt x="60" y="163"/>
                      </a:lnTo>
                      <a:lnTo>
                        <a:pt x="59" y="163"/>
                      </a:lnTo>
                      <a:lnTo>
                        <a:pt x="58" y="163"/>
                      </a:lnTo>
                      <a:lnTo>
                        <a:pt x="57" y="163"/>
                      </a:lnTo>
                      <a:lnTo>
                        <a:pt x="55" y="163"/>
                      </a:lnTo>
                      <a:lnTo>
                        <a:pt x="55" y="165"/>
                      </a:lnTo>
                      <a:lnTo>
                        <a:pt x="54" y="165"/>
                      </a:lnTo>
                      <a:lnTo>
                        <a:pt x="53" y="165"/>
                      </a:lnTo>
                      <a:lnTo>
                        <a:pt x="52" y="165"/>
                      </a:lnTo>
                      <a:lnTo>
                        <a:pt x="52" y="166"/>
                      </a:lnTo>
                      <a:lnTo>
                        <a:pt x="50" y="166"/>
                      </a:lnTo>
                      <a:lnTo>
                        <a:pt x="49" y="166"/>
                      </a:lnTo>
                      <a:lnTo>
                        <a:pt x="48" y="166"/>
                      </a:lnTo>
                      <a:lnTo>
                        <a:pt x="48" y="167"/>
                      </a:lnTo>
                      <a:lnTo>
                        <a:pt x="46" y="167"/>
                      </a:lnTo>
                      <a:lnTo>
                        <a:pt x="45" y="167"/>
                      </a:lnTo>
                      <a:lnTo>
                        <a:pt x="44" y="167"/>
                      </a:lnTo>
                      <a:lnTo>
                        <a:pt x="43" y="167"/>
                      </a:lnTo>
                      <a:lnTo>
                        <a:pt x="41" y="167"/>
                      </a:lnTo>
                      <a:lnTo>
                        <a:pt x="41" y="168"/>
                      </a:lnTo>
                      <a:lnTo>
                        <a:pt x="40" y="168"/>
                      </a:lnTo>
                      <a:lnTo>
                        <a:pt x="39" y="168"/>
                      </a:lnTo>
                      <a:lnTo>
                        <a:pt x="37" y="168"/>
                      </a:lnTo>
                      <a:lnTo>
                        <a:pt x="36" y="168"/>
                      </a:lnTo>
                      <a:lnTo>
                        <a:pt x="35" y="168"/>
                      </a:lnTo>
                      <a:lnTo>
                        <a:pt x="34" y="168"/>
                      </a:lnTo>
                      <a:lnTo>
                        <a:pt x="32" y="168"/>
                      </a:lnTo>
                      <a:lnTo>
                        <a:pt x="31" y="168"/>
                      </a:lnTo>
                      <a:lnTo>
                        <a:pt x="31" y="170"/>
                      </a:lnTo>
                      <a:lnTo>
                        <a:pt x="30" y="170"/>
                      </a:lnTo>
                      <a:lnTo>
                        <a:pt x="29" y="170"/>
                      </a:lnTo>
                      <a:lnTo>
                        <a:pt x="27" y="170"/>
                      </a:lnTo>
                      <a:lnTo>
                        <a:pt x="26" y="170"/>
                      </a:lnTo>
                      <a:lnTo>
                        <a:pt x="26" y="171"/>
                      </a:lnTo>
                      <a:lnTo>
                        <a:pt x="25" y="171"/>
                      </a:lnTo>
                      <a:lnTo>
                        <a:pt x="23" y="171"/>
                      </a:lnTo>
                      <a:lnTo>
                        <a:pt x="22" y="171"/>
                      </a:lnTo>
                      <a:lnTo>
                        <a:pt x="21" y="171"/>
                      </a:lnTo>
                      <a:lnTo>
                        <a:pt x="21" y="172"/>
                      </a:lnTo>
                      <a:lnTo>
                        <a:pt x="20" y="172"/>
                      </a:lnTo>
                      <a:lnTo>
                        <a:pt x="18" y="172"/>
                      </a:lnTo>
                      <a:lnTo>
                        <a:pt x="17" y="172"/>
                      </a:lnTo>
                      <a:lnTo>
                        <a:pt x="17" y="173"/>
                      </a:lnTo>
                      <a:lnTo>
                        <a:pt x="16" y="173"/>
                      </a:lnTo>
                      <a:lnTo>
                        <a:pt x="14" y="173"/>
                      </a:lnTo>
                      <a:lnTo>
                        <a:pt x="13" y="173"/>
                      </a:lnTo>
                      <a:lnTo>
                        <a:pt x="12" y="173"/>
                      </a:lnTo>
                      <a:lnTo>
                        <a:pt x="11" y="173"/>
                      </a:lnTo>
                      <a:lnTo>
                        <a:pt x="9" y="173"/>
                      </a:lnTo>
                      <a:lnTo>
                        <a:pt x="8" y="173"/>
                      </a:lnTo>
                      <a:lnTo>
                        <a:pt x="8" y="175"/>
                      </a:lnTo>
                      <a:lnTo>
                        <a:pt x="7" y="175"/>
                      </a:lnTo>
                      <a:lnTo>
                        <a:pt x="5" y="175"/>
                      </a:lnTo>
                      <a:lnTo>
                        <a:pt x="4" y="175"/>
                      </a:lnTo>
                      <a:lnTo>
                        <a:pt x="3" y="175"/>
                      </a:lnTo>
                      <a:lnTo>
                        <a:pt x="3" y="176"/>
                      </a:lnTo>
                      <a:lnTo>
                        <a:pt x="2" y="176"/>
                      </a:lnTo>
                      <a:lnTo>
                        <a:pt x="0" y="176"/>
                      </a:lnTo>
                      <a:lnTo>
                        <a:pt x="0" y="173"/>
                      </a:lnTo>
                      <a:lnTo>
                        <a:pt x="5" y="172"/>
                      </a:lnTo>
                      <a:lnTo>
                        <a:pt x="9" y="172"/>
                      </a:lnTo>
                      <a:lnTo>
                        <a:pt x="13" y="172"/>
                      </a:lnTo>
                      <a:lnTo>
                        <a:pt x="17" y="170"/>
                      </a:lnTo>
                      <a:lnTo>
                        <a:pt x="20" y="170"/>
                      </a:lnTo>
                      <a:lnTo>
                        <a:pt x="22" y="168"/>
                      </a:lnTo>
                      <a:lnTo>
                        <a:pt x="27" y="168"/>
                      </a:lnTo>
                      <a:lnTo>
                        <a:pt x="31" y="168"/>
                      </a:lnTo>
                      <a:lnTo>
                        <a:pt x="36" y="166"/>
                      </a:lnTo>
                      <a:lnTo>
                        <a:pt x="40" y="163"/>
                      </a:lnTo>
                      <a:lnTo>
                        <a:pt x="45" y="163"/>
                      </a:lnTo>
                      <a:lnTo>
                        <a:pt x="46" y="163"/>
                      </a:lnTo>
                      <a:lnTo>
                        <a:pt x="46" y="161"/>
                      </a:lnTo>
                      <a:lnTo>
                        <a:pt x="50" y="161"/>
                      </a:lnTo>
                      <a:lnTo>
                        <a:pt x="57" y="161"/>
                      </a:lnTo>
                      <a:lnTo>
                        <a:pt x="59" y="159"/>
                      </a:lnTo>
                      <a:lnTo>
                        <a:pt x="58" y="158"/>
                      </a:lnTo>
                      <a:lnTo>
                        <a:pt x="55" y="157"/>
                      </a:lnTo>
                      <a:lnTo>
                        <a:pt x="54" y="153"/>
                      </a:lnTo>
                      <a:lnTo>
                        <a:pt x="55" y="153"/>
                      </a:lnTo>
                      <a:lnTo>
                        <a:pt x="55" y="151"/>
                      </a:lnTo>
                      <a:lnTo>
                        <a:pt x="54" y="145"/>
                      </a:lnTo>
                      <a:lnTo>
                        <a:pt x="53" y="145"/>
                      </a:lnTo>
                      <a:lnTo>
                        <a:pt x="50" y="142"/>
                      </a:lnTo>
                      <a:lnTo>
                        <a:pt x="52" y="142"/>
                      </a:lnTo>
                      <a:lnTo>
                        <a:pt x="53" y="140"/>
                      </a:lnTo>
                      <a:lnTo>
                        <a:pt x="54" y="138"/>
                      </a:lnTo>
                      <a:lnTo>
                        <a:pt x="52" y="133"/>
                      </a:lnTo>
                      <a:lnTo>
                        <a:pt x="50" y="131"/>
                      </a:lnTo>
                      <a:lnTo>
                        <a:pt x="48" y="129"/>
                      </a:lnTo>
                      <a:lnTo>
                        <a:pt x="48" y="124"/>
                      </a:lnTo>
                      <a:lnTo>
                        <a:pt x="49" y="122"/>
                      </a:lnTo>
                      <a:lnTo>
                        <a:pt x="46" y="122"/>
                      </a:lnTo>
                      <a:lnTo>
                        <a:pt x="46" y="117"/>
                      </a:lnTo>
                      <a:lnTo>
                        <a:pt x="49" y="117"/>
                      </a:lnTo>
                      <a:lnTo>
                        <a:pt x="49" y="116"/>
                      </a:lnTo>
                      <a:lnTo>
                        <a:pt x="48" y="115"/>
                      </a:lnTo>
                      <a:lnTo>
                        <a:pt x="45" y="112"/>
                      </a:lnTo>
                      <a:lnTo>
                        <a:pt x="44" y="112"/>
                      </a:lnTo>
                      <a:lnTo>
                        <a:pt x="46" y="110"/>
                      </a:lnTo>
                      <a:lnTo>
                        <a:pt x="48" y="107"/>
                      </a:lnTo>
                      <a:lnTo>
                        <a:pt x="48" y="103"/>
                      </a:lnTo>
                      <a:lnTo>
                        <a:pt x="50" y="101"/>
                      </a:lnTo>
                      <a:lnTo>
                        <a:pt x="54" y="96"/>
                      </a:lnTo>
                      <a:lnTo>
                        <a:pt x="53" y="92"/>
                      </a:lnTo>
                      <a:lnTo>
                        <a:pt x="50" y="88"/>
                      </a:lnTo>
                      <a:lnTo>
                        <a:pt x="49" y="83"/>
                      </a:lnTo>
                      <a:lnTo>
                        <a:pt x="45" y="82"/>
                      </a:lnTo>
                      <a:lnTo>
                        <a:pt x="45" y="78"/>
                      </a:lnTo>
                      <a:lnTo>
                        <a:pt x="49" y="77"/>
                      </a:lnTo>
                      <a:lnTo>
                        <a:pt x="54" y="77"/>
                      </a:lnTo>
                      <a:lnTo>
                        <a:pt x="55" y="73"/>
                      </a:lnTo>
                      <a:lnTo>
                        <a:pt x="54" y="70"/>
                      </a:lnTo>
                      <a:lnTo>
                        <a:pt x="50" y="68"/>
                      </a:lnTo>
                      <a:lnTo>
                        <a:pt x="48" y="65"/>
                      </a:lnTo>
                      <a:lnTo>
                        <a:pt x="48" y="61"/>
                      </a:lnTo>
                      <a:lnTo>
                        <a:pt x="50" y="59"/>
                      </a:lnTo>
                      <a:lnTo>
                        <a:pt x="52" y="56"/>
                      </a:lnTo>
                      <a:lnTo>
                        <a:pt x="57" y="51"/>
                      </a:lnTo>
                      <a:lnTo>
                        <a:pt x="60" y="47"/>
                      </a:lnTo>
                      <a:lnTo>
                        <a:pt x="64" y="42"/>
                      </a:lnTo>
                      <a:close/>
                      <a:moveTo>
                        <a:pt x="103" y="151"/>
                      </a:moveTo>
                      <a:lnTo>
                        <a:pt x="103" y="151"/>
                      </a:lnTo>
                      <a:lnTo>
                        <a:pt x="104" y="151"/>
                      </a:lnTo>
                      <a:lnTo>
                        <a:pt x="104" y="152"/>
                      </a:lnTo>
                      <a:lnTo>
                        <a:pt x="105" y="152"/>
                      </a:lnTo>
                      <a:lnTo>
                        <a:pt x="105" y="153"/>
                      </a:lnTo>
                      <a:lnTo>
                        <a:pt x="106" y="153"/>
                      </a:lnTo>
                      <a:lnTo>
                        <a:pt x="106" y="152"/>
                      </a:lnTo>
                      <a:lnTo>
                        <a:pt x="108" y="152"/>
                      </a:lnTo>
                      <a:lnTo>
                        <a:pt x="109" y="152"/>
                      </a:lnTo>
                      <a:lnTo>
                        <a:pt x="110" y="152"/>
                      </a:lnTo>
                      <a:lnTo>
                        <a:pt x="109" y="152"/>
                      </a:lnTo>
                      <a:lnTo>
                        <a:pt x="109" y="153"/>
                      </a:lnTo>
                      <a:lnTo>
                        <a:pt x="110" y="153"/>
                      </a:lnTo>
                      <a:lnTo>
                        <a:pt x="109" y="153"/>
                      </a:lnTo>
                      <a:lnTo>
                        <a:pt x="108" y="153"/>
                      </a:lnTo>
                      <a:lnTo>
                        <a:pt x="106" y="153"/>
                      </a:lnTo>
                      <a:lnTo>
                        <a:pt x="105" y="153"/>
                      </a:lnTo>
                      <a:lnTo>
                        <a:pt x="105" y="154"/>
                      </a:lnTo>
                      <a:lnTo>
                        <a:pt x="105" y="153"/>
                      </a:lnTo>
                      <a:lnTo>
                        <a:pt x="104" y="153"/>
                      </a:lnTo>
                      <a:lnTo>
                        <a:pt x="104" y="154"/>
                      </a:lnTo>
                      <a:lnTo>
                        <a:pt x="103" y="154"/>
                      </a:lnTo>
                      <a:lnTo>
                        <a:pt x="101" y="154"/>
                      </a:lnTo>
                      <a:lnTo>
                        <a:pt x="100" y="154"/>
                      </a:lnTo>
                      <a:lnTo>
                        <a:pt x="99" y="154"/>
                      </a:lnTo>
                      <a:lnTo>
                        <a:pt x="99" y="153"/>
                      </a:lnTo>
                      <a:lnTo>
                        <a:pt x="100" y="153"/>
                      </a:lnTo>
                      <a:lnTo>
                        <a:pt x="100" y="152"/>
                      </a:lnTo>
                      <a:lnTo>
                        <a:pt x="100" y="151"/>
                      </a:lnTo>
                      <a:lnTo>
                        <a:pt x="101" y="151"/>
                      </a:lnTo>
                      <a:lnTo>
                        <a:pt x="103" y="151"/>
                      </a:lnTo>
                      <a:close/>
                      <a:moveTo>
                        <a:pt x="96" y="153"/>
                      </a:moveTo>
                      <a:lnTo>
                        <a:pt x="96" y="153"/>
                      </a:lnTo>
                      <a:lnTo>
                        <a:pt x="98" y="153"/>
                      </a:lnTo>
                      <a:lnTo>
                        <a:pt x="99" y="153"/>
                      </a:lnTo>
                      <a:lnTo>
                        <a:pt x="99" y="154"/>
                      </a:lnTo>
                      <a:lnTo>
                        <a:pt x="98" y="154"/>
                      </a:lnTo>
                      <a:lnTo>
                        <a:pt x="96" y="154"/>
                      </a:lnTo>
                      <a:lnTo>
                        <a:pt x="96" y="153"/>
                      </a:lnTo>
                      <a:close/>
                      <a:moveTo>
                        <a:pt x="106" y="154"/>
                      </a:moveTo>
                      <a:lnTo>
                        <a:pt x="106" y="154"/>
                      </a:lnTo>
                      <a:lnTo>
                        <a:pt x="106" y="153"/>
                      </a:lnTo>
                      <a:lnTo>
                        <a:pt x="106" y="154"/>
                      </a:lnTo>
                      <a:lnTo>
                        <a:pt x="108" y="154"/>
                      </a:lnTo>
                      <a:lnTo>
                        <a:pt x="106" y="154"/>
                      </a:lnTo>
                      <a:close/>
                      <a:moveTo>
                        <a:pt x="104" y="154"/>
                      </a:moveTo>
                      <a:lnTo>
                        <a:pt x="104" y="154"/>
                      </a:lnTo>
                      <a:lnTo>
                        <a:pt x="105" y="154"/>
                      </a:lnTo>
                      <a:lnTo>
                        <a:pt x="104" y="154"/>
                      </a:lnTo>
                      <a:close/>
                      <a:moveTo>
                        <a:pt x="106" y="154"/>
                      </a:moveTo>
                      <a:lnTo>
                        <a:pt x="106" y="154"/>
                      </a:lnTo>
                      <a:lnTo>
                        <a:pt x="105" y="154"/>
                      </a:lnTo>
                      <a:lnTo>
                        <a:pt x="106" y="154"/>
                      </a:lnTo>
                      <a:close/>
                      <a:moveTo>
                        <a:pt x="96" y="154"/>
                      </a:moveTo>
                      <a:lnTo>
                        <a:pt x="96" y="156"/>
                      </a:lnTo>
                      <a:lnTo>
                        <a:pt x="95" y="156"/>
                      </a:lnTo>
                      <a:lnTo>
                        <a:pt x="94" y="156"/>
                      </a:lnTo>
                      <a:lnTo>
                        <a:pt x="95" y="156"/>
                      </a:lnTo>
                      <a:lnTo>
                        <a:pt x="95" y="154"/>
                      </a:lnTo>
                      <a:lnTo>
                        <a:pt x="96" y="154"/>
                      </a:lnTo>
                      <a:close/>
                      <a:moveTo>
                        <a:pt x="101" y="156"/>
                      </a:moveTo>
                      <a:lnTo>
                        <a:pt x="101" y="156"/>
                      </a:lnTo>
                      <a:close/>
                      <a:moveTo>
                        <a:pt x="103" y="156"/>
                      </a:moveTo>
                      <a:lnTo>
                        <a:pt x="103" y="156"/>
                      </a:lnTo>
                      <a:lnTo>
                        <a:pt x="103" y="157"/>
                      </a:lnTo>
                      <a:lnTo>
                        <a:pt x="101" y="157"/>
                      </a:lnTo>
                      <a:lnTo>
                        <a:pt x="101" y="156"/>
                      </a:lnTo>
                      <a:lnTo>
                        <a:pt x="103" y="156"/>
                      </a:lnTo>
                      <a:close/>
                      <a:moveTo>
                        <a:pt x="91" y="156"/>
                      </a:moveTo>
                      <a:lnTo>
                        <a:pt x="91" y="157"/>
                      </a:lnTo>
                      <a:lnTo>
                        <a:pt x="91" y="156"/>
                      </a:lnTo>
                      <a:close/>
                      <a:moveTo>
                        <a:pt x="100" y="157"/>
                      </a:moveTo>
                      <a:lnTo>
                        <a:pt x="100" y="157"/>
                      </a:lnTo>
                      <a:lnTo>
                        <a:pt x="101" y="157"/>
                      </a:lnTo>
                      <a:lnTo>
                        <a:pt x="100" y="157"/>
                      </a:lnTo>
                      <a:close/>
                      <a:moveTo>
                        <a:pt x="86" y="157"/>
                      </a:moveTo>
                      <a:lnTo>
                        <a:pt x="86" y="157"/>
                      </a:lnTo>
                      <a:lnTo>
                        <a:pt x="87" y="157"/>
                      </a:lnTo>
                      <a:lnTo>
                        <a:pt x="87" y="158"/>
                      </a:lnTo>
                      <a:lnTo>
                        <a:pt x="89" y="158"/>
                      </a:lnTo>
                      <a:lnTo>
                        <a:pt x="89" y="157"/>
                      </a:lnTo>
                      <a:lnTo>
                        <a:pt x="90" y="157"/>
                      </a:lnTo>
                      <a:lnTo>
                        <a:pt x="90" y="158"/>
                      </a:lnTo>
                      <a:lnTo>
                        <a:pt x="91" y="158"/>
                      </a:lnTo>
                      <a:lnTo>
                        <a:pt x="91" y="157"/>
                      </a:lnTo>
                      <a:lnTo>
                        <a:pt x="92" y="157"/>
                      </a:lnTo>
                      <a:lnTo>
                        <a:pt x="92" y="158"/>
                      </a:lnTo>
                      <a:lnTo>
                        <a:pt x="91" y="158"/>
                      </a:lnTo>
                      <a:lnTo>
                        <a:pt x="90" y="158"/>
                      </a:lnTo>
                      <a:lnTo>
                        <a:pt x="89" y="158"/>
                      </a:lnTo>
                      <a:lnTo>
                        <a:pt x="87" y="158"/>
                      </a:lnTo>
                      <a:lnTo>
                        <a:pt x="86" y="158"/>
                      </a:lnTo>
                      <a:lnTo>
                        <a:pt x="85" y="158"/>
                      </a:lnTo>
                      <a:lnTo>
                        <a:pt x="83" y="158"/>
                      </a:lnTo>
                      <a:lnTo>
                        <a:pt x="82" y="158"/>
                      </a:lnTo>
                      <a:lnTo>
                        <a:pt x="81" y="158"/>
                      </a:lnTo>
                      <a:lnTo>
                        <a:pt x="81" y="159"/>
                      </a:lnTo>
                      <a:lnTo>
                        <a:pt x="80" y="159"/>
                      </a:lnTo>
                      <a:lnTo>
                        <a:pt x="78" y="159"/>
                      </a:lnTo>
                      <a:lnTo>
                        <a:pt x="77" y="159"/>
                      </a:lnTo>
                      <a:lnTo>
                        <a:pt x="76" y="159"/>
                      </a:lnTo>
                      <a:lnTo>
                        <a:pt x="76" y="158"/>
                      </a:lnTo>
                      <a:lnTo>
                        <a:pt x="77" y="158"/>
                      </a:lnTo>
                      <a:lnTo>
                        <a:pt x="78" y="158"/>
                      </a:lnTo>
                      <a:lnTo>
                        <a:pt x="80" y="158"/>
                      </a:lnTo>
                      <a:lnTo>
                        <a:pt x="81" y="158"/>
                      </a:lnTo>
                      <a:lnTo>
                        <a:pt x="82" y="158"/>
                      </a:lnTo>
                      <a:lnTo>
                        <a:pt x="83" y="158"/>
                      </a:lnTo>
                      <a:lnTo>
                        <a:pt x="85" y="158"/>
                      </a:lnTo>
                      <a:lnTo>
                        <a:pt x="86" y="158"/>
                      </a:lnTo>
                      <a:lnTo>
                        <a:pt x="86" y="157"/>
                      </a:lnTo>
                      <a:close/>
                      <a:moveTo>
                        <a:pt x="82" y="157"/>
                      </a:moveTo>
                      <a:lnTo>
                        <a:pt x="82" y="158"/>
                      </a:lnTo>
                      <a:lnTo>
                        <a:pt x="81" y="158"/>
                      </a:lnTo>
                      <a:lnTo>
                        <a:pt x="82" y="158"/>
                      </a:lnTo>
                      <a:lnTo>
                        <a:pt x="82" y="157"/>
                      </a:lnTo>
                      <a:close/>
                      <a:moveTo>
                        <a:pt x="76" y="158"/>
                      </a:moveTo>
                      <a:lnTo>
                        <a:pt x="76" y="158"/>
                      </a:lnTo>
                      <a:lnTo>
                        <a:pt x="77" y="158"/>
                      </a:lnTo>
                      <a:lnTo>
                        <a:pt x="76" y="158"/>
                      </a:lnTo>
                      <a:lnTo>
                        <a:pt x="75" y="158"/>
                      </a:lnTo>
                      <a:lnTo>
                        <a:pt x="75" y="159"/>
                      </a:lnTo>
                      <a:lnTo>
                        <a:pt x="75" y="158"/>
                      </a:lnTo>
                      <a:lnTo>
                        <a:pt x="76" y="158"/>
                      </a:lnTo>
                      <a:close/>
                      <a:moveTo>
                        <a:pt x="81" y="158"/>
                      </a:moveTo>
                      <a:lnTo>
                        <a:pt x="81" y="158"/>
                      </a:lnTo>
                      <a:lnTo>
                        <a:pt x="80" y="158"/>
                      </a:lnTo>
                      <a:lnTo>
                        <a:pt x="81" y="15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grpSp>
          <p:sp>
            <p:nvSpPr>
              <p:cNvPr id="11" name="Zone de texte 1586691806">
                <a:extLst>
                  <a:ext uri="{FF2B5EF4-FFF2-40B4-BE49-F238E27FC236}">
                    <a16:creationId xmlns:a16="http://schemas.microsoft.com/office/drawing/2014/main" id="{E8814B14-7B4A-1441-A355-7318A708353B}"/>
                  </a:ext>
                </a:extLst>
              </p:cNvPr>
              <p:cNvSpPr txBox="1"/>
              <p:nvPr/>
            </p:nvSpPr>
            <p:spPr>
              <a:xfrm>
                <a:off x="351133" y="1745762"/>
                <a:ext cx="469900" cy="1632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NBT</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1586691807">
                <a:extLst>
                  <a:ext uri="{FF2B5EF4-FFF2-40B4-BE49-F238E27FC236}">
                    <a16:creationId xmlns:a16="http://schemas.microsoft.com/office/drawing/2014/main" id="{B38A5010-D357-794C-9AEF-C8C2A2AF8A9B}"/>
                  </a:ext>
                </a:extLst>
              </p:cNvPr>
              <p:cNvSpPr txBox="1"/>
              <p:nvPr/>
            </p:nvSpPr>
            <p:spPr>
              <a:xfrm>
                <a:off x="903794" y="1514649"/>
                <a:ext cx="458872" cy="2103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2KP</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4" name="Zone de texte 1586691806">
              <a:extLst>
                <a:ext uri="{FF2B5EF4-FFF2-40B4-BE49-F238E27FC236}">
                  <a16:creationId xmlns:a16="http://schemas.microsoft.com/office/drawing/2014/main" id="{D77E2C56-3252-C044-9244-B7E407BAC8B2}"/>
                </a:ext>
              </a:extLst>
            </p:cNvPr>
            <p:cNvSpPr txBox="1"/>
            <p:nvPr/>
          </p:nvSpPr>
          <p:spPr>
            <a:xfrm>
              <a:off x="1283828" y="3811958"/>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latin typeface="Calibri" panose="020F0502020204030204" pitchFamily="34" charset="0"/>
                  <a:ea typeface="Calibri" panose="020F0502020204030204" pitchFamily="34" charset="0"/>
                  <a:cs typeface="Calibri" panose="020F0502020204030204" pitchFamily="34" charset="0"/>
                </a:rPr>
                <a:t>TMC</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Zone de texte 1586691806">
              <a:extLst>
                <a:ext uri="{FF2B5EF4-FFF2-40B4-BE49-F238E27FC236}">
                  <a16:creationId xmlns:a16="http://schemas.microsoft.com/office/drawing/2014/main" id="{B00C6454-42B9-8E4D-8B95-F04A6E9F72BA}"/>
                </a:ext>
              </a:extLst>
            </p:cNvPr>
            <p:cNvSpPr txBox="1"/>
            <p:nvPr/>
          </p:nvSpPr>
          <p:spPr>
            <a:xfrm>
              <a:off x="2268156" y="3431935"/>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BNK</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Zone de texte 1586691806">
              <a:extLst>
                <a:ext uri="{FF2B5EF4-FFF2-40B4-BE49-F238E27FC236}">
                  <a16:creationId xmlns:a16="http://schemas.microsoft.com/office/drawing/2014/main" id="{29796DE6-75C4-FE44-96FD-1F7958FF06A7}"/>
                </a:ext>
              </a:extLst>
            </p:cNvPr>
            <p:cNvSpPr txBox="1"/>
            <p:nvPr/>
          </p:nvSpPr>
          <p:spPr>
            <a:xfrm>
              <a:off x="2641972" y="2970980"/>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MK</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Zone de texte 1586691806">
              <a:extLst>
                <a:ext uri="{FF2B5EF4-FFF2-40B4-BE49-F238E27FC236}">
                  <a16:creationId xmlns:a16="http://schemas.microsoft.com/office/drawing/2014/main" id="{B7B279B8-9226-BF4D-B734-B3CC5DCB1E74}"/>
                </a:ext>
              </a:extLst>
            </p:cNvPr>
            <p:cNvSpPr txBox="1"/>
            <p:nvPr/>
          </p:nvSpPr>
          <p:spPr>
            <a:xfrm>
              <a:off x="2776232" y="3758164"/>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KGS</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9" name="Groupe 48">
            <a:extLst>
              <a:ext uri="{FF2B5EF4-FFF2-40B4-BE49-F238E27FC236}">
                <a16:creationId xmlns:a16="http://schemas.microsoft.com/office/drawing/2014/main" id="{0D7B2096-8481-3744-8FAF-DBD857A44E04}"/>
              </a:ext>
            </a:extLst>
          </p:cNvPr>
          <p:cNvGrpSpPr/>
          <p:nvPr/>
        </p:nvGrpSpPr>
        <p:grpSpPr>
          <a:xfrm>
            <a:off x="6603229" y="2636114"/>
            <a:ext cx="2543570" cy="4724400"/>
            <a:chOff x="1126731" y="2714625"/>
            <a:chExt cx="2543570" cy="4724400"/>
          </a:xfrm>
        </p:grpSpPr>
        <p:grpSp>
          <p:nvGrpSpPr>
            <p:cNvPr id="50" name="Groupe 49">
              <a:extLst>
                <a:ext uri="{FF2B5EF4-FFF2-40B4-BE49-F238E27FC236}">
                  <a16:creationId xmlns:a16="http://schemas.microsoft.com/office/drawing/2014/main" id="{1B69AF17-949A-7A4D-97FA-12E8D22E1952}"/>
                </a:ext>
              </a:extLst>
            </p:cNvPr>
            <p:cNvGrpSpPr/>
            <p:nvPr/>
          </p:nvGrpSpPr>
          <p:grpSpPr>
            <a:xfrm>
              <a:off x="1126731" y="2714625"/>
              <a:ext cx="2543570" cy="4724400"/>
              <a:chOff x="0" y="1"/>
              <a:chExt cx="2842260" cy="5485801"/>
            </a:xfrm>
          </p:grpSpPr>
          <p:grpSp>
            <p:nvGrpSpPr>
              <p:cNvPr id="55" name="Groupe 54">
                <a:extLst>
                  <a:ext uri="{FF2B5EF4-FFF2-40B4-BE49-F238E27FC236}">
                    <a16:creationId xmlns:a16="http://schemas.microsoft.com/office/drawing/2014/main" id="{50162E70-3190-A34B-B82A-2841D3826C9D}"/>
                  </a:ext>
                </a:extLst>
              </p:cNvPr>
              <p:cNvGrpSpPr/>
              <p:nvPr/>
            </p:nvGrpSpPr>
            <p:grpSpPr>
              <a:xfrm>
                <a:off x="0" y="1"/>
                <a:ext cx="2842260" cy="5485801"/>
                <a:chOff x="0" y="0"/>
                <a:chExt cx="3071446" cy="5971149"/>
              </a:xfrm>
              <a:solidFill>
                <a:sysClr val="window" lastClr="FFFFFF"/>
              </a:solidFill>
            </p:grpSpPr>
            <p:sp>
              <p:nvSpPr>
                <p:cNvPr id="58" name="ZS: COTONOU">
                  <a:extLst>
                    <a:ext uri="{FF2B5EF4-FFF2-40B4-BE49-F238E27FC236}">
                      <a16:creationId xmlns:a16="http://schemas.microsoft.com/office/drawing/2014/main" id="{90B377D6-6A82-8543-9084-4B980F6F250F}"/>
                    </a:ext>
                  </a:extLst>
                </p:cNvPr>
                <p:cNvSpPr>
                  <a:spLocks/>
                </p:cNvSpPr>
                <p:nvPr/>
              </p:nvSpPr>
              <p:spPr bwMode="auto">
                <a:xfrm>
                  <a:off x="1576693" y="5821925"/>
                  <a:ext cx="127743" cy="56790"/>
                </a:xfrm>
                <a:custGeom>
                  <a:avLst/>
                  <a:gdLst>
                    <a:gd name="T0" fmla="*/ 115824 w 40"/>
                    <a:gd name="T1" fmla="*/ 17780 h 15"/>
                    <a:gd name="T2" fmla="*/ 144780 w 40"/>
                    <a:gd name="T3" fmla="*/ 28448 h 15"/>
                    <a:gd name="T4" fmla="*/ 144780 w 40"/>
                    <a:gd name="T5" fmla="*/ 35560 h 15"/>
                    <a:gd name="T6" fmla="*/ 141161 w 40"/>
                    <a:gd name="T7" fmla="*/ 35560 h 15"/>
                    <a:gd name="T8" fmla="*/ 141161 w 40"/>
                    <a:gd name="T9" fmla="*/ 35560 h 15"/>
                    <a:gd name="T10" fmla="*/ 133922 w 40"/>
                    <a:gd name="T11" fmla="*/ 35560 h 15"/>
                    <a:gd name="T12" fmla="*/ 133922 w 40"/>
                    <a:gd name="T13" fmla="*/ 35560 h 15"/>
                    <a:gd name="T14" fmla="*/ 133922 w 40"/>
                    <a:gd name="T15" fmla="*/ 35560 h 15"/>
                    <a:gd name="T16" fmla="*/ 126683 w 40"/>
                    <a:gd name="T17" fmla="*/ 35560 h 15"/>
                    <a:gd name="T18" fmla="*/ 119444 w 40"/>
                    <a:gd name="T19" fmla="*/ 39116 h 15"/>
                    <a:gd name="T20" fmla="*/ 115824 w 40"/>
                    <a:gd name="T21" fmla="*/ 39116 h 15"/>
                    <a:gd name="T22" fmla="*/ 115824 w 40"/>
                    <a:gd name="T23" fmla="*/ 39116 h 15"/>
                    <a:gd name="T24" fmla="*/ 115824 w 40"/>
                    <a:gd name="T25" fmla="*/ 39116 h 15"/>
                    <a:gd name="T26" fmla="*/ 115824 w 40"/>
                    <a:gd name="T27" fmla="*/ 39116 h 15"/>
                    <a:gd name="T28" fmla="*/ 112205 w 40"/>
                    <a:gd name="T29" fmla="*/ 39116 h 15"/>
                    <a:gd name="T30" fmla="*/ 101346 w 40"/>
                    <a:gd name="T31" fmla="*/ 39116 h 15"/>
                    <a:gd name="T32" fmla="*/ 97727 w 40"/>
                    <a:gd name="T33" fmla="*/ 39116 h 15"/>
                    <a:gd name="T34" fmla="*/ 97727 w 40"/>
                    <a:gd name="T35" fmla="*/ 46228 h 15"/>
                    <a:gd name="T36" fmla="*/ 97727 w 40"/>
                    <a:gd name="T37" fmla="*/ 46228 h 15"/>
                    <a:gd name="T38" fmla="*/ 97727 w 40"/>
                    <a:gd name="T39" fmla="*/ 46228 h 15"/>
                    <a:gd name="T40" fmla="*/ 97727 w 40"/>
                    <a:gd name="T41" fmla="*/ 46228 h 15"/>
                    <a:gd name="T42" fmla="*/ 94107 w 40"/>
                    <a:gd name="T43" fmla="*/ 46228 h 15"/>
                    <a:gd name="T44" fmla="*/ 83249 w 40"/>
                    <a:gd name="T45" fmla="*/ 46228 h 15"/>
                    <a:gd name="T46" fmla="*/ 79629 w 40"/>
                    <a:gd name="T47" fmla="*/ 46228 h 15"/>
                    <a:gd name="T48" fmla="*/ 79629 w 40"/>
                    <a:gd name="T49" fmla="*/ 49784 h 15"/>
                    <a:gd name="T50" fmla="*/ 76010 w 40"/>
                    <a:gd name="T51" fmla="*/ 46228 h 15"/>
                    <a:gd name="T52" fmla="*/ 68771 w 40"/>
                    <a:gd name="T53" fmla="*/ 49784 h 15"/>
                    <a:gd name="T54" fmla="*/ 65151 w 40"/>
                    <a:gd name="T55" fmla="*/ 49784 h 15"/>
                    <a:gd name="T56" fmla="*/ 68771 w 40"/>
                    <a:gd name="T57" fmla="*/ 49784 h 15"/>
                    <a:gd name="T58" fmla="*/ 76010 w 40"/>
                    <a:gd name="T59" fmla="*/ 49784 h 15"/>
                    <a:gd name="T60" fmla="*/ 76010 w 40"/>
                    <a:gd name="T61" fmla="*/ 49784 h 15"/>
                    <a:gd name="T62" fmla="*/ 79629 w 40"/>
                    <a:gd name="T63" fmla="*/ 53340 h 15"/>
                    <a:gd name="T64" fmla="*/ 79629 w 40"/>
                    <a:gd name="T65" fmla="*/ 53340 h 15"/>
                    <a:gd name="T66" fmla="*/ 76010 w 40"/>
                    <a:gd name="T67" fmla="*/ 53340 h 15"/>
                    <a:gd name="T68" fmla="*/ 76010 w 40"/>
                    <a:gd name="T69" fmla="*/ 53340 h 15"/>
                    <a:gd name="T70" fmla="*/ 65151 w 40"/>
                    <a:gd name="T71" fmla="*/ 53340 h 15"/>
                    <a:gd name="T72" fmla="*/ 65151 w 40"/>
                    <a:gd name="T73" fmla="*/ 53340 h 15"/>
                    <a:gd name="T74" fmla="*/ 61532 w 40"/>
                    <a:gd name="T75" fmla="*/ 53340 h 15"/>
                    <a:gd name="T76" fmla="*/ 61532 w 40"/>
                    <a:gd name="T77" fmla="*/ 53340 h 15"/>
                    <a:gd name="T78" fmla="*/ 57912 w 40"/>
                    <a:gd name="T79" fmla="*/ 53340 h 15"/>
                    <a:gd name="T80" fmla="*/ 50673 w 40"/>
                    <a:gd name="T81" fmla="*/ 53340 h 15"/>
                    <a:gd name="T82" fmla="*/ 47054 w 40"/>
                    <a:gd name="T83" fmla="*/ 49784 h 15"/>
                    <a:gd name="T84" fmla="*/ 47054 w 40"/>
                    <a:gd name="T85" fmla="*/ 49784 h 15"/>
                    <a:gd name="T86" fmla="*/ 43434 w 40"/>
                    <a:gd name="T87" fmla="*/ 49784 h 15"/>
                    <a:gd name="T88" fmla="*/ 43434 w 40"/>
                    <a:gd name="T89" fmla="*/ 49784 h 15"/>
                    <a:gd name="T90" fmla="*/ 36195 w 40"/>
                    <a:gd name="T91" fmla="*/ 49784 h 15"/>
                    <a:gd name="T92" fmla="*/ 36195 w 40"/>
                    <a:gd name="T93" fmla="*/ 49784 h 15"/>
                    <a:gd name="T94" fmla="*/ 32576 w 40"/>
                    <a:gd name="T95" fmla="*/ 49784 h 15"/>
                    <a:gd name="T96" fmla="*/ 32576 w 40"/>
                    <a:gd name="T97" fmla="*/ 49784 h 15"/>
                    <a:gd name="T98" fmla="*/ 32576 w 40"/>
                    <a:gd name="T99" fmla="*/ 46228 h 15"/>
                    <a:gd name="T100" fmla="*/ 28956 w 40"/>
                    <a:gd name="T101" fmla="*/ 46228 h 15"/>
                    <a:gd name="T102" fmla="*/ 28956 w 40"/>
                    <a:gd name="T103" fmla="*/ 49784 h 15"/>
                    <a:gd name="T104" fmla="*/ 25337 w 40"/>
                    <a:gd name="T105" fmla="*/ 46228 h 15"/>
                    <a:gd name="T106" fmla="*/ 14478 w 40"/>
                    <a:gd name="T107" fmla="*/ 46228 h 15"/>
                    <a:gd name="T108" fmla="*/ 14478 w 40"/>
                    <a:gd name="T109" fmla="*/ 46228 h 15"/>
                    <a:gd name="T110" fmla="*/ 10859 w 40"/>
                    <a:gd name="T111" fmla="*/ 46228 h 15"/>
                    <a:gd name="T112" fmla="*/ 0 w 40"/>
                    <a:gd name="T113" fmla="*/ 46228 h 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 h="15">
                      <a:moveTo>
                        <a:pt x="2" y="1"/>
                      </a:moveTo>
                      <a:lnTo>
                        <a:pt x="3" y="0"/>
                      </a:lnTo>
                      <a:lnTo>
                        <a:pt x="14" y="3"/>
                      </a:lnTo>
                      <a:lnTo>
                        <a:pt x="19" y="3"/>
                      </a:lnTo>
                      <a:lnTo>
                        <a:pt x="22" y="4"/>
                      </a:lnTo>
                      <a:lnTo>
                        <a:pt x="32" y="5"/>
                      </a:lnTo>
                      <a:lnTo>
                        <a:pt x="32" y="6"/>
                      </a:lnTo>
                      <a:lnTo>
                        <a:pt x="33" y="8"/>
                      </a:lnTo>
                      <a:lnTo>
                        <a:pt x="36" y="8"/>
                      </a:lnTo>
                      <a:lnTo>
                        <a:pt x="37" y="8"/>
                      </a:lnTo>
                      <a:lnTo>
                        <a:pt x="40" y="8"/>
                      </a:lnTo>
                      <a:lnTo>
                        <a:pt x="40" y="9"/>
                      </a:lnTo>
                      <a:lnTo>
                        <a:pt x="40" y="10"/>
                      </a:lnTo>
                      <a:lnTo>
                        <a:pt x="39" y="10"/>
                      </a:lnTo>
                      <a:lnTo>
                        <a:pt x="37" y="10"/>
                      </a:lnTo>
                      <a:lnTo>
                        <a:pt x="37" y="9"/>
                      </a:lnTo>
                      <a:lnTo>
                        <a:pt x="37" y="10"/>
                      </a:lnTo>
                      <a:lnTo>
                        <a:pt x="37" y="9"/>
                      </a:lnTo>
                      <a:lnTo>
                        <a:pt x="37" y="10"/>
                      </a:lnTo>
                      <a:lnTo>
                        <a:pt x="36" y="10"/>
                      </a:lnTo>
                      <a:lnTo>
                        <a:pt x="35" y="10"/>
                      </a:lnTo>
                      <a:lnTo>
                        <a:pt x="33" y="10"/>
                      </a:lnTo>
                      <a:lnTo>
                        <a:pt x="33" y="11"/>
                      </a:lnTo>
                      <a:lnTo>
                        <a:pt x="32" y="11"/>
                      </a:lnTo>
                      <a:lnTo>
                        <a:pt x="31" y="11"/>
                      </a:lnTo>
                      <a:lnTo>
                        <a:pt x="30" y="11"/>
                      </a:lnTo>
                      <a:lnTo>
                        <a:pt x="28" y="11"/>
                      </a:lnTo>
                      <a:lnTo>
                        <a:pt x="27" y="11"/>
                      </a:lnTo>
                      <a:lnTo>
                        <a:pt x="27" y="13"/>
                      </a:lnTo>
                      <a:lnTo>
                        <a:pt x="26" y="13"/>
                      </a:lnTo>
                      <a:lnTo>
                        <a:pt x="25" y="13"/>
                      </a:lnTo>
                      <a:lnTo>
                        <a:pt x="23" y="13"/>
                      </a:lnTo>
                      <a:lnTo>
                        <a:pt x="22" y="13"/>
                      </a:lnTo>
                      <a:lnTo>
                        <a:pt x="22" y="14"/>
                      </a:lnTo>
                      <a:lnTo>
                        <a:pt x="21" y="14"/>
                      </a:lnTo>
                      <a:lnTo>
                        <a:pt x="21" y="13"/>
                      </a:lnTo>
                      <a:lnTo>
                        <a:pt x="19" y="13"/>
                      </a:lnTo>
                      <a:lnTo>
                        <a:pt x="19" y="14"/>
                      </a:lnTo>
                      <a:lnTo>
                        <a:pt x="18" y="14"/>
                      </a:lnTo>
                      <a:lnTo>
                        <a:pt x="19" y="14"/>
                      </a:lnTo>
                      <a:lnTo>
                        <a:pt x="21" y="14"/>
                      </a:lnTo>
                      <a:lnTo>
                        <a:pt x="22" y="14"/>
                      </a:lnTo>
                      <a:lnTo>
                        <a:pt x="22" y="15"/>
                      </a:lnTo>
                      <a:lnTo>
                        <a:pt x="21" y="15"/>
                      </a:lnTo>
                      <a:lnTo>
                        <a:pt x="19" y="15"/>
                      </a:lnTo>
                      <a:lnTo>
                        <a:pt x="18" y="15"/>
                      </a:lnTo>
                      <a:lnTo>
                        <a:pt x="17" y="15"/>
                      </a:lnTo>
                      <a:lnTo>
                        <a:pt x="16" y="15"/>
                      </a:lnTo>
                      <a:lnTo>
                        <a:pt x="14" y="15"/>
                      </a:lnTo>
                      <a:lnTo>
                        <a:pt x="14" y="14"/>
                      </a:lnTo>
                      <a:lnTo>
                        <a:pt x="13" y="14"/>
                      </a:lnTo>
                      <a:lnTo>
                        <a:pt x="12" y="14"/>
                      </a:lnTo>
                      <a:lnTo>
                        <a:pt x="10" y="14"/>
                      </a:lnTo>
                      <a:lnTo>
                        <a:pt x="9" y="14"/>
                      </a:lnTo>
                      <a:lnTo>
                        <a:pt x="9" y="13"/>
                      </a:lnTo>
                      <a:lnTo>
                        <a:pt x="8" y="13"/>
                      </a:lnTo>
                      <a:lnTo>
                        <a:pt x="8" y="14"/>
                      </a:lnTo>
                      <a:lnTo>
                        <a:pt x="8" y="13"/>
                      </a:lnTo>
                      <a:lnTo>
                        <a:pt x="7" y="13"/>
                      </a:lnTo>
                      <a:lnTo>
                        <a:pt x="5" y="13"/>
                      </a:lnTo>
                      <a:lnTo>
                        <a:pt x="4" y="13"/>
                      </a:lnTo>
                      <a:lnTo>
                        <a:pt x="3" y="13"/>
                      </a:lnTo>
                      <a:lnTo>
                        <a:pt x="2" y="13"/>
                      </a:lnTo>
                      <a:lnTo>
                        <a:pt x="0" y="13"/>
                      </a:lnTo>
                      <a:lnTo>
                        <a:pt x="0" y="8"/>
                      </a:lnTo>
                      <a:lnTo>
                        <a:pt x="2" y="3"/>
                      </a:lnTo>
                      <a:lnTo>
                        <a:pt x="2" y="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59" name="ZS: BNK">
                  <a:extLst>
                    <a:ext uri="{FF2B5EF4-FFF2-40B4-BE49-F238E27FC236}">
                      <a16:creationId xmlns:a16="http://schemas.microsoft.com/office/drawing/2014/main" id="{BE2A5A91-C517-A747-884F-2417AEFBDA6A}"/>
                    </a:ext>
                  </a:extLst>
                </p:cNvPr>
                <p:cNvSpPr>
                  <a:spLocks/>
                </p:cNvSpPr>
                <p:nvPr/>
              </p:nvSpPr>
              <p:spPr bwMode="auto">
                <a:xfrm>
                  <a:off x="1240618" y="694170"/>
                  <a:ext cx="879997" cy="730901"/>
                </a:xfrm>
                <a:custGeom>
                  <a:avLst/>
                  <a:gdLst>
                    <a:gd name="T0" fmla="*/ 1039881 w 291"/>
                    <a:gd name="T1" fmla="*/ 368062 h 245"/>
                    <a:gd name="T2" fmla="*/ 1074289 w 291"/>
                    <a:gd name="T3" fmla="*/ 398417 h 245"/>
                    <a:gd name="T4" fmla="*/ 1093405 w 291"/>
                    <a:gd name="T5" fmla="*/ 440156 h 245"/>
                    <a:gd name="T6" fmla="*/ 1104874 w 291"/>
                    <a:gd name="T7" fmla="*/ 485689 h 245"/>
                    <a:gd name="T8" fmla="*/ 1066643 w 291"/>
                    <a:gd name="T9" fmla="*/ 489484 h 245"/>
                    <a:gd name="T10" fmla="*/ 1005473 w 291"/>
                    <a:gd name="T11" fmla="*/ 504662 h 245"/>
                    <a:gd name="T12" fmla="*/ 997827 w 291"/>
                    <a:gd name="T13" fmla="*/ 523634 h 245"/>
                    <a:gd name="T14" fmla="*/ 978712 w 291"/>
                    <a:gd name="T15" fmla="*/ 542606 h 245"/>
                    <a:gd name="T16" fmla="*/ 925188 w 291"/>
                    <a:gd name="T17" fmla="*/ 523634 h 245"/>
                    <a:gd name="T18" fmla="*/ 879311 w 291"/>
                    <a:gd name="T19" fmla="*/ 508456 h 245"/>
                    <a:gd name="T20" fmla="*/ 829611 w 291"/>
                    <a:gd name="T21" fmla="*/ 527428 h 245"/>
                    <a:gd name="T22" fmla="*/ 795203 w 291"/>
                    <a:gd name="T23" fmla="*/ 561578 h 245"/>
                    <a:gd name="T24" fmla="*/ 787557 w 291"/>
                    <a:gd name="T25" fmla="*/ 599523 h 245"/>
                    <a:gd name="T26" fmla="*/ 783734 w 291"/>
                    <a:gd name="T27" fmla="*/ 648851 h 245"/>
                    <a:gd name="T28" fmla="*/ 734034 w 291"/>
                    <a:gd name="T29" fmla="*/ 671617 h 245"/>
                    <a:gd name="T30" fmla="*/ 703449 w 291"/>
                    <a:gd name="T31" fmla="*/ 683001 h 245"/>
                    <a:gd name="T32" fmla="*/ 653749 w 291"/>
                    <a:gd name="T33" fmla="*/ 724740 h 245"/>
                    <a:gd name="T34" fmla="*/ 661395 w 291"/>
                    <a:gd name="T35" fmla="*/ 770273 h 245"/>
                    <a:gd name="T36" fmla="*/ 653749 w 291"/>
                    <a:gd name="T37" fmla="*/ 808218 h 245"/>
                    <a:gd name="T38" fmla="*/ 611695 w 291"/>
                    <a:gd name="T39" fmla="*/ 812012 h 245"/>
                    <a:gd name="T40" fmla="*/ 577287 w 291"/>
                    <a:gd name="T41" fmla="*/ 819601 h 245"/>
                    <a:gd name="T42" fmla="*/ 550525 w 291"/>
                    <a:gd name="T43" fmla="*/ 846162 h 245"/>
                    <a:gd name="T44" fmla="*/ 489356 w 291"/>
                    <a:gd name="T45" fmla="*/ 853751 h 245"/>
                    <a:gd name="T46" fmla="*/ 458771 w 291"/>
                    <a:gd name="T47" fmla="*/ 872723 h 245"/>
                    <a:gd name="T48" fmla="*/ 432009 w 291"/>
                    <a:gd name="T49" fmla="*/ 910668 h 245"/>
                    <a:gd name="T50" fmla="*/ 363194 w 291"/>
                    <a:gd name="T51" fmla="*/ 929640 h 245"/>
                    <a:gd name="T52" fmla="*/ 294378 w 291"/>
                    <a:gd name="T53" fmla="*/ 876518 h 245"/>
                    <a:gd name="T54" fmla="*/ 275263 w 291"/>
                    <a:gd name="T55" fmla="*/ 846162 h 245"/>
                    <a:gd name="T56" fmla="*/ 240855 w 291"/>
                    <a:gd name="T57" fmla="*/ 777862 h 245"/>
                    <a:gd name="T58" fmla="*/ 198801 w 291"/>
                    <a:gd name="T59" fmla="*/ 717151 h 245"/>
                    <a:gd name="T60" fmla="*/ 160570 w 291"/>
                    <a:gd name="T61" fmla="*/ 648851 h 245"/>
                    <a:gd name="T62" fmla="*/ 126162 w 291"/>
                    <a:gd name="T63" fmla="*/ 580551 h 245"/>
                    <a:gd name="T64" fmla="*/ 87931 w 291"/>
                    <a:gd name="T65" fmla="*/ 519840 h 245"/>
                    <a:gd name="T66" fmla="*/ 53523 w 291"/>
                    <a:gd name="T67" fmla="*/ 451539 h 245"/>
                    <a:gd name="T68" fmla="*/ 15292 w 291"/>
                    <a:gd name="T69" fmla="*/ 387034 h 245"/>
                    <a:gd name="T70" fmla="*/ 11469 w 291"/>
                    <a:gd name="T71" fmla="*/ 326323 h 245"/>
                    <a:gd name="T72" fmla="*/ 57346 w 291"/>
                    <a:gd name="T73" fmla="*/ 273200 h 245"/>
                    <a:gd name="T74" fmla="*/ 68816 w 291"/>
                    <a:gd name="T75" fmla="*/ 261817 h 245"/>
                    <a:gd name="T76" fmla="*/ 99400 w 291"/>
                    <a:gd name="T77" fmla="*/ 231461 h 245"/>
                    <a:gd name="T78" fmla="*/ 168216 w 291"/>
                    <a:gd name="T79" fmla="*/ 159367 h 245"/>
                    <a:gd name="T80" fmla="*/ 210270 w 291"/>
                    <a:gd name="T81" fmla="*/ 121422 h 245"/>
                    <a:gd name="T82" fmla="*/ 225562 w 291"/>
                    <a:gd name="T83" fmla="*/ 121422 h 245"/>
                    <a:gd name="T84" fmla="*/ 267616 w 291"/>
                    <a:gd name="T85" fmla="*/ 87272 h 245"/>
                    <a:gd name="T86" fmla="*/ 351725 w 291"/>
                    <a:gd name="T87" fmla="*/ 34150 h 245"/>
                    <a:gd name="T88" fmla="*/ 351725 w 291"/>
                    <a:gd name="T89" fmla="*/ 18972 h 245"/>
                    <a:gd name="T90" fmla="*/ 351725 w 291"/>
                    <a:gd name="T91" fmla="*/ 18972 h 245"/>
                    <a:gd name="T92" fmla="*/ 409071 w 291"/>
                    <a:gd name="T93" fmla="*/ 30356 h 245"/>
                    <a:gd name="T94" fmla="*/ 470240 w 291"/>
                    <a:gd name="T95" fmla="*/ 11383 h 245"/>
                    <a:gd name="T96" fmla="*/ 527587 w 291"/>
                    <a:gd name="T97" fmla="*/ 18972 h 245"/>
                    <a:gd name="T98" fmla="*/ 577287 w 291"/>
                    <a:gd name="T99" fmla="*/ 0 h 245"/>
                    <a:gd name="T100" fmla="*/ 634633 w 291"/>
                    <a:gd name="T101" fmla="*/ 30356 h 245"/>
                    <a:gd name="T102" fmla="*/ 684334 w 291"/>
                    <a:gd name="T103" fmla="*/ 56917 h 245"/>
                    <a:gd name="T104" fmla="*/ 718741 w 291"/>
                    <a:gd name="T105" fmla="*/ 87272 h 245"/>
                    <a:gd name="T106" fmla="*/ 760795 w 291"/>
                    <a:gd name="T107" fmla="*/ 83478 h 245"/>
                    <a:gd name="T108" fmla="*/ 783734 w 291"/>
                    <a:gd name="T109" fmla="*/ 125217 h 245"/>
                    <a:gd name="T110" fmla="*/ 783734 w 291"/>
                    <a:gd name="T111" fmla="*/ 185928 h 245"/>
                    <a:gd name="T112" fmla="*/ 802849 w 291"/>
                    <a:gd name="T113" fmla="*/ 227667 h 245"/>
                    <a:gd name="T114" fmla="*/ 841080 w 291"/>
                    <a:gd name="T115" fmla="*/ 250434 h 245"/>
                    <a:gd name="T116" fmla="*/ 890781 w 291"/>
                    <a:gd name="T117" fmla="*/ 284584 h 245"/>
                    <a:gd name="T118" fmla="*/ 906073 w 291"/>
                    <a:gd name="T119" fmla="*/ 311145 h 245"/>
                    <a:gd name="T120" fmla="*/ 944304 w 291"/>
                    <a:gd name="T121" fmla="*/ 330117 h 245"/>
                    <a:gd name="T122" fmla="*/ 982535 w 291"/>
                    <a:gd name="T123" fmla="*/ 345295 h 245"/>
                    <a:gd name="T124" fmla="*/ 1036058 w 291"/>
                    <a:gd name="T125" fmla="*/ 349089 h 2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1" h="245">
                      <a:moveTo>
                        <a:pt x="271" y="92"/>
                      </a:moveTo>
                      <a:lnTo>
                        <a:pt x="271" y="96"/>
                      </a:lnTo>
                      <a:lnTo>
                        <a:pt x="272" y="97"/>
                      </a:lnTo>
                      <a:lnTo>
                        <a:pt x="276" y="101"/>
                      </a:lnTo>
                      <a:lnTo>
                        <a:pt x="280" y="102"/>
                      </a:lnTo>
                      <a:lnTo>
                        <a:pt x="281" y="105"/>
                      </a:lnTo>
                      <a:lnTo>
                        <a:pt x="283" y="107"/>
                      </a:lnTo>
                      <a:lnTo>
                        <a:pt x="283" y="112"/>
                      </a:lnTo>
                      <a:lnTo>
                        <a:pt x="286" y="116"/>
                      </a:lnTo>
                      <a:lnTo>
                        <a:pt x="289" y="119"/>
                      </a:lnTo>
                      <a:lnTo>
                        <a:pt x="291" y="123"/>
                      </a:lnTo>
                      <a:lnTo>
                        <a:pt x="289" y="128"/>
                      </a:lnTo>
                      <a:lnTo>
                        <a:pt x="286" y="130"/>
                      </a:lnTo>
                      <a:lnTo>
                        <a:pt x="283" y="129"/>
                      </a:lnTo>
                      <a:lnTo>
                        <a:pt x="279" y="129"/>
                      </a:lnTo>
                      <a:lnTo>
                        <a:pt x="272" y="133"/>
                      </a:lnTo>
                      <a:lnTo>
                        <a:pt x="267" y="133"/>
                      </a:lnTo>
                      <a:lnTo>
                        <a:pt x="263" y="133"/>
                      </a:lnTo>
                      <a:lnTo>
                        <a:pt x="261" y="133"/>
                      </a:lnTo>
                      <a:lnTo>
                        <a:pt x="258" y="135"/>
                      </a:lnTo>
                      <a:lnTo>
                        <a:pt x="261" y="138"/>
                      </a:lnTo>
                      <a:lnTo>
                        <a:pt x="261" y="140"/>
                      </a:lnTo>
                      <a:lnTo>
                        <a:pt x="258" y="143"/>
                      </a:lnTo>
                      <a:lnTo>
                        <a:pt x="256" y="143"/>
                      </a:lnTo>
                      <a:lnTo>
                        <a:pt x="251" y="140"/>
                      </a:lnTo>
                      <a:lnTo>
                        <a:pt x="245" y="139"/>
                      </a:lnTo>
                      <a:lnTo>
                        <a:pt x="242" y="138"/>
                      </a:lnTo>
                      <a:lnTo>
                        <a:pt x="239" y="138"/>
                      </a:lnTo>
                      <a:lnTo>
                        <a:pt x="234" y="137"/>
                      </a:lnTo>
                      <a:lnTo>
                        <a:pt x="230" y="134"/>
                      </a:lnTo>
                      <a:lnTo>
                        <a:pt x="226" y="134"/>
                      </a:lnTo>
                      <a:lnTo>
                        <a:pt x="222" y="137"/>
                      </a:lnTo>
                      <a:lnTo>
                        <a:pt x="217" y="139"/>
                      </a:lnTo>
                      <a:lnTo>
                        <a:pt x="212" y="143"/>
                      </a:lnTo>
                      <a:lnTo>
                        <a:pt x="210" y="146"/>
                      </a:lnTo>
                      <a:lnTo>
                        <a:pt x="208" y="148"/>
                      </a:lnTo>
                      <a:lnTo>
                        <a:pt x="207" y="152"/>
                      </a:lnTo>
                      <a:lnTo>
                        <a:pt x="207" y="157"/>
                      </a:lnTo>
                      <a:lnTo>
                        <a:pt x="206" y="158"/>
                      </a:lnTo>
                      <a:lnTo>
                        <a:pt x="205" y="163"/>
                      </a:lnTo>
                      <a:lnTo>
                        <a:pt x="205" y="168"/>
                      </a:lnTo>
                      <a:lnTo>
                        <a:pt x="205" y="171"/>
                      </a:lnTo>
                      <a:lnTo>
                        <a:pt x="201" y="174"/>
                      </a:lnTo>
                      <a:lnTo>
                        <a:pt x="197" y="176"/>
                      </a:lnTo>
                      <a:lnTo>
                        <a:pt x="192" y="177"/>
                      </a:lnTo>
                      <a:lnTo>
                        <a:pt x="189" y="177"/>
                      </a:lnTo>
                      <a:lnTo>
                        <a:pt x="184" y="177"/>
                      </a:lnTo>
                      <a:lnTo>
                        <a:pt x="184" y="180"/>
                      </a:lnTo>
                      <a:lnTo>
                        <a:pt x="179" y="182"/>
                      </a:lnTo>
                      <a:lnTo>
                        <a:pt x="175" y="186"/>
                      </a:lnTo>
                      <a:lnTo>
                        <a:pt x="171" y="191"/>
                      </a:lnTo>
                      <a:lnTo>
                        <a:pt x="171" y="195"/>
                      </a:lnTo>
                      <a:lnTo>
                        <a:pt x="171" y="199"/>
                      </a:lnTo>
                      <a:lnTo>
                        <a:pt x="173" y="203"/>
                      </a:lnTo>
                      <a:lnTo>
                        <a:pt x="174" y="205"/>
                      </a:lnTo>
                      <a:lnTo>
                        <a:pt x="173" y="209"/>
                      </a:lnTo>
                      <a:lnTo>
                        <a:pt x="171" y="213"/>
                      </a:lnTo>
                      <a:lnTo>
                        <a:pt x="170" y="214"/>
                      </a:lnTo>
                      <a:lnTo>
                        <a:pt x="165" y="213"/>
                      </a:lnTo>
                      <a:lnTo>
                        <a:pt x="160" y="214"/>
                      </a:lnTo>
                      <a:lnTo>
                        <a:pt x="159" y="214"/>
                      </a:lnTo>
                      <a:lnTo>
                        <a:pt x="156" y="218"/>
                      </a:lnTo>
                      <a:lnTo>
                        <a:pt x="151" y="216"/>
                      </a:lnTo>
                      <a:lnTo>
                        <a:pt x="148" y="219"/>
                      </a:lnTo>
                      <a:lnTo>
                        <a:pt x="148" y="223"/>
                      </a:lnTo>
                      <a:lnTo>
                        <a:pt x="144" y="223"/>
                      </a:lnTo>
                      <a:lnTo>
                        <a:pt x="139" y="221"/>
                      </a:lnTo>
                      <a:lnTo>
                        <a:pt x="133" y="225"/>
                      </a:lnTo>
                      <a:lnTo>
                        <a:pt x="128" y="225"/>
                      </a:lnTo>
                      <a:lnTo>
                        <a:pt x="125" y="225"/>
                      </a:lnTo>
                      <a:lnTo>
                        <a:pt x="123" y="226"/>
                      </a:lnTo>
                      <a:lnTo>
                        <a:pt x="120" y="230"/>
                      </a:lnTo>
                      <a:lnTo>
                        <a:pt x="119" y="233"/>
                      </a:lnTo>
                      <a:lnTo>
                        <a:pt x="115" y="237"/>
                      </a:lnTo>
                      <a:lnTo>
                        <a:pt x="113" y="240"/>
                      </a:lnTo>
                      <a:lnTo>
                        <a:pt x="107" y="242"/>
                      </a:lnTo>
                      <a:lnTo>
                        <a:pt x="102" y="245"/>
                      </a:lnTo>
                      <a:lnTo>
                        <a:pt x="95" y="245"/>
                      </a:lnTo>
                      <a:lnTo>
                        <a:pt x="87" y="244"/>
                      </a:lnTo>
                      <a:lnTo>
                        <a:pt x="82" y="236"/>
                      </a:lnTo>
                      <a:lnTo>
                        <a:pt x="77" y="231"/>
                      </a:lnTo>
                      <a:lnTo>
                        <a:pt x="75" y="230"/>
                      </a:lnTo>
                      <a:lnTo>
                        <a:pt x="72" y="223"/>
                      </a:lnTo>
                      <a:lnTo>
                        <a:pt x="69" y="217"/>
                      </a:lnTo>
                      <a:lnTo>
                        <a:pt x="65" y="211"/>
                      </a:lnTo>
                      <a:lnTo>
                        <a:pt x="63" y="205"/>
                      </a:lnTo>
                      <a:lnTo>
                        <a:pt x="59" y="199"/>
                      </a:lnTo>
                      <a:lnTo>
                        <a:pt x="56" y="194"/>
                      </a:lnTo>
                      <a:lnTo>
                        <a:pt x="52" y="189"/>
                      </a:lnTo>
                      <a:lnTo>
                        <a:pt x="50" y="182"/>
                      </a:lnTo>
                      <a:lnTo>
                        <a:pt x="46" y="177"/>
                      </a:lnTo>
                      <a:lnTo>
                        <a:pt x="42" y="171"/>
                      </a:lnTo>
                      <a:lnTo>
                        <a:pt x="40" y="165"/>
                      </a:lnTo>
                      <a:lnTo>
                        <a:pt x="36" y="160"/>
                      </a:lnTo>
                      <a:lnTo>
                        <a:pt x="33" y="153"/>
                      </a:lnTo>
                      <a:lnTo>
                        <a:pt x="31" y="148"/>
                      </a:lnTo>
                      <a:lnTo>
                        <a:pt x="26" y="143"/>
                      </a:lnTo>
                      <a:lnTo>
                        <a:pt x="23" y="137"/>
                      </a:lnTo>
                      <a:lnTo>
                        <a:pt x="20" y="130"/>
                      </a:lnTo>
                      <a:lnTo>
                        <a:pt x="17" y="125"/>
                      </a:lnTo>
                      <a:lnTo>
                        <a:pt x="14" y="119"/>
                      </a:lnTo>
                      <a:lnTo>
                        <a:pt x="10" y="112"/>
                      </a:lnTo>
                      <a:lnTo>
                        <a:pt x="6" y="107"/>
                      </a:lnTo>
                      <a:lnTo>
                        <a:pt x="4" y="102"/>
                      </a:lnTo>
                      <a:lnTo>
                        <a:pt x="0" y="96"/>
                      </a:lnTo>
                      <a:lnTo>
                        <a:pt x="0" y="87"/>
                      </a:lnTo>
                      <a:lnTo>
                        <a:pt x="3" y="86"/>
                      </a:lnTo>
                      <a:lnTo>
                        <a:pt x="10" y="77"/>
                      </a:lnTo>
                      <a:lnTo>
                        <a:pt x="15" y="72"/>
                      </a:lnTo>
                      <a:lnTo>
                        <a:pt x="18" y="69"/>
                      </a:lnTo>
                      <a:lnTo>
                        <a:pt x="20" y="66"/>
                      </a:lnTo>
                      <a:lnTo>
                        <a:pt x="26" y="61"/>
                      </a:lnTo>
                      <a:lnTo>
                        <a:pt x="40" y="49"/>
                      </a:lnTo>
                      <a:lnTo>
                        <a:pt x="44" y="44"/>
                      </a:lnTo>
                      <a:lnTo>
                        <a:pt x="44" y="42"/>
                      </a:lnTo>
                      <a:lnTo>
                        <a:pt x="46" y="41"/>
                      </a:lnTo>
                      <a:lnTo>
                        <a:pt x="52" y="35"/>
                      </a:lnTo>
                      <a:lnTo>
                        <a:pt x="55" y="32"/>
                      </a:lnTo>
                      <a:lnTo>
                        <a:pt x="56" y="33"/>
                      </a:lnTo>
                      <a:lnTo>
                        <a:pt x="58" y="33"/>
                      </a:lnTo>
                      <a:lnTo>
                        <a:pt x="59" y="32"/>
                      </a:lnTo>
                      <a:lnTo>
                        <a:pt x="61" y="31"/>
                      </a:lnTo>
                      <a:lnTo>
                        <a:pt x="63" y="31"/>
                      </a:lnTo>
                      <a:lnTo>
                        <a:pt x="70" y="23"/>
                      </a:lnTo>
                      <a:lnTo>
                        <a:pt x="77" y="17"/>
                      </a:lnTo>
                      <a:lnTo>
                        <a:pt x="87" y="10"/>
                      </a:lnTo>
                      <a:lnTo>
                        <a:pt x="92" y="9"/>
                      </a:lnTo>
                      <a:lnTo>
                        <a:pt x="93" y="7"/>
                      </a:lnTo>
                      <a:lnTo>
                        <a:pt x="92" y="5"/>
                      </a:lnTo>
                      <a:lnTo>
                        <a:pt x="97" y="7"/>
                      </a:lnTo>
                      <a:lnTo>
                        <a:pt x="101" y="9"/>
                      </a:lnTo>
                      <a:lnTo>
                        <a:pt x="107" y="8"/>
                      </a:lnTo>
                      <a:lnTo>
                        <a:pt x="113" y="5"/>
                      </a:lnTo>
                      <a:lnTo>
                        <a:pt x="120" y="4"/>
                      </a:lnTo>
                      <a:lnTo>
                        <a:pt x="123" y="3"/>
                      </a:lnTo>
                      <a:lnTo>
                        <a:pt x="128" y="4"/>
                      </a:lnTo>
                      <a:lnTo>
                        <a:pt x="132" y="5"/>
                      </a:lnTo>
                      <a:lnTo>
                        <a:pt x="138" y="5"/>
                      </a:lnTo>
                      <a:lnTo>
                        <a:pt x="142" y="4"/>
                      </a:lnTo>
                      <a:lnTo>
                        <a:pt x="147" y="1"/>
                      </a:lnTo>
                      <a:lnTo>
                        <a:pt x="151" y="0"/>
                      </a:lnTo>
                      <a:lnTo>
                        <a:pt x="153" y="1"/>
                      </a:lnTo>
                      <a:lnTo>
                        <a:pt x="161" y="5"/>
                      </a:lnTo>
                      <a:lnTo>
                        <a:pt x="166" y="8"/>
                      </a:lnTo>
                      <a:lnTo>
                        <a:pt x="170" y="10"/>
                      </a:lnTo>
                      <a:lnTo>
                        <a:pt x="178" y="13"/>
                      </a:lnTo>
                      <a:lnTo>
                        <a:pt x="179" y="15"/>
                      </a:lnTo>
                      <a:lnTo>
                        <a:pt x="180" y="19"/>
                      </a:lnTo>
                      <a:lnTo>
                        <a:pt x="184" y="22"/>
                      </a:lnTo>
                      <a:lnTo>
                        <a:pt x="188" y="23"/>
                      </a:lnTo>
                      <a:lnTo>
                        <a:pt x="191" y="24"/>
                      </a:lnTo>
                      <a:lnTo>
                        <a:pt x="194" y="22"/>
                      </a:lnTo>
                      <a:lnTo>
                        <a:pt x="199" y="22"/>
                      </a:lnTo>
                      <a:lnTo>
                        <a:pt x="203" y="24"/>
                      </a:lnTo>
                      <a:lnTo>
                        <a:pt x="205" y="27"/>
                      </a:lnTo>
                      <a:lnTo>
                        <a:pt x="205" y="33"/>
                      </a:lnTo>
                      <a:lnTo>
                        <a:pt x="205" y="38"/>
                      </a:lnTo>
                      <a:lnTo>
                        <a:pt x="205" y="44"/>
                      </a:lnTo>
                      <a:lnTo>
                        <a:pt x="205" y="49"/>
                      </a:lnTo>
                      <a:lnTo>
                        <a:pt x="205" y="54"/>
                      </a:lnTo>
                      <a:lnTo>
                        <a:pt x="208" y="58"/>
                      </a:lnTo>
                      <a:lnTo>
                        <a:pt x="210" y="60"/>
                      </a:lnTo>
                      <a:lnTo>
                        <a:pt x="215" y="61"/>
                      </a:lnTo>
                      <a:lnTo>
                        <a:pt x="217" y="63"/>
                      </a:lnTo>
                      <a:lnTo>
                        <a:pt x="220" y="66"/>
                      </a:lnTo>
                      <a:lnTo>
                        <a:pt x="225" y="69"/>
                      </a:lnTo>
                      <a:lnTo>
                        <a:pt x="229" y="73"/>
                      </a:lnTo>
                      <a:lnTo>
                        <a:pt x="233" y="75"/>
                      </a:lnTo>
                      <a:lnTo>
                        <a:pt x="234" y="77"/>
                      </a:lnTo>
                      <a:lnTo>
                        <a:pt x="235" y="80"/>
                      </a:lnTo>
                      <a:lnTo>
                        <a:pt x="237" y="82"/>
                      </a:lnTo>
                      <a:lnTo>
                        <a:pt x="240" y="84"/>
                      </a:lnTo>
                      <a:lnTo>
                        <a:pt x="244" y="86"/>
                      </a:lnTo>
                      <a:lnTo>
                        <a:pt x="247" y="87"/>
                      </a:lnTo>
                      <a:lnTo>
                        <a:pt x="251" y="89"/>
                      </a:lnTo>
                      <a:lnTo>
                        <a:pt x="253" y="89"/>
                      </a:lnTo>
                      <a:lnTo>
                        <a:pt x="257" y="91"/>
                      </a:lnTo>
                      <a:lnTo>
                        <a:pt x="263" y="92"/>
                      </a:lnTo>
                      <a:lnTo>
                        <a:pt x="267" y="92"/>
                      </a:lnTo>
                      <a:lnTo>
                        <a:pt x="271" y="92"/>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60" name="ZS: MK">
                  <a:extLst>
                    <a:ext uri="{FF2B5EF4-FFF2-40B4-BE49-F238E27FC236}">
                      <a16:creationId xmlns:a16="http://schemas.microsoft.com/office/drawing/2014/main" id="{AEBBEECD-5D7F-1941-B5DB-0D9D938735A2}"/>
                    </a:ext>
                  </a:extLst>
                </p:cNvPr>
                <p:cNvSpPr>
                  <a:spLocks/>
                </p:cNvSpPr>
                <p:nvPr/>
              </p:nvSpPr>
              <p:spPr bwMode="auto">
                <a:xfrm>
                  <a:off x="1510679" y="0"/>
                  <a:ext cx="1305393" cy="1084954"/>
                </a:xfrm>
                <a:custGeom>
                  <a:avLst/>
                  <a:gdLst>
                    <a:gd name="T0" fmla="*/ 720090 w 432"/>
                    <a:gd name="T1" fmla="*/ 1012401 h 367"/>
                    <a:gd name="T2" fmla="*/ 701040 w 432"/>
                    <a:gd name="T3" fmla="*/ 1157576 h 367"/>
                    <a:gd name="T4" fmla="*/ 689610 w 432"/>
                    <a:gd name="T5" fmla="*/ 1256906 h 367"/>
                    <a:gd name="T6" fmla="*/ 560070 w 432"/>
                    <a:gd name="T7" fmla="*/ 1218702 h 367"/>
                    <a:gd name="T8" fmla="*/ 457200 w 432"/>
                    <a:gd name="T9" fmla="*/ 1134653 h 367"/>
                    <a:gd name="T10" fmla="*/ 415290 w 432"/>
                    <a:gd name="T11" fmla="*/ 989479 h 367"/>
                    <a:gd name="T12" fmla="*/ 289560 w 432"/>
                    <a:gd name="T13" fmla="*/ 935993 h 367"/>
                    <a:gd name="T14" fmla="*/ 125730 w 432"/>
                    <a:gd name="T15" fmla="*/ 916892 h 367"/>
                    <a:gd name="T16" fmla="*/ 3810 w 432"/>
                    <a:gd name="T17" fmla="*/ 886329 h 367"/>
                    <a:gd name="T18" fmla="*/ 45720 w 432"/>
                    <a:gd name="T19" fmla="*/ 817562 h 367"/>
                    <a:gd name="T20" fmla="*/ 91440 w 432"/>
                    <a:gd name="T21" fmla="*/ 783178 h 367"/>
                    <a:gd name="T22" fmla="*/ 99060 w 432"/>
                    <a:gd name="T23" fmla="*/ 748795 h 367"/>
                    <a:gd name="T24" fmla="*/ 95250 w 432"/>
                    <a:gd name="T25" fmla="*/ 725872 h 367"/>
                    <a:gd name="T26" fmla="*/ 129540 w 432"/>
                    <a:gd name="T27" fmla="*/ 687669 h 367"/>
                    <a:gd name="T28" fmla="*/ 133350 w 432"/>
                    <a:gd name="T29" fmla="*/ 653285 h 367"/>
                    <a:gd name="T30" fmla="*/ 129540 w 432"/>
                    <a:gd name="T31" fmla="*/ 626543 h 367"/>
                    <a:gd name="T32" fmla="*/ 144780 w 432"/>
                    <a:gd name="T33" fmla="*/ 595980 h 367"/>
                    <a:gd name="T34" fmla="*/ 182880 w 432"/>
                    <a:gd name="T35" fmla="*/ 550135 h 367"/>
                    <a:gd name="T36" fmla="*/ 205740 w 432"/>
                    <a:gd name="T37" fmla="*/ 550135 h 367"/>
                    <a:gd name="T38" fmla="*/ 182880 w 432"/>
                    <a:gd name="T39" fmla="*/ 462266 h 367"/>
                    <a:gd name="T40" fmla="*/ 110490 w 432"/>
                    <a:gd name="T41" fmla="*/ 252145 h 367"/>
                    <a:gd name="T42" fmla="*/ 163830 w 432"/>
                    <a:gd name="T43" fmla="*/ 206301 h 367"/>
                    <a:gd name="T44" fmla="*/ 201930 w 432"/>
                    <a:gd name="T45" fmla="*/ 206301 h 367"/>
                    <a:gd name="T46" fmla="*/ 251460 w 432"/>
                    <a:gd name="T47" fmla="*/ 179558 h 367"/>
                    <a:gd name="T48" fmla="*/ 300990 w 432"/>
                    <a:gd name="T49" fmla="*/ 183378 h 367"/>
                    <a:gd name="T50" fmla="*/ 339090 w 432"/>
                    <a:gd name="T51" fmla="*/ 171917 h 367"/>
                    <a:gd name="T52" fmla="*/ 384810 w 432"/>
                    <a:gd name="T53" fmla="*/ 152815 h 367"/>
                    <a:gd name="T54" fmla="*/ 457200 w 432"/>
                    <a:gd name="T55" fmla="*/ 145174 h 367"/>
                    <a:gd name="T56" fmla="*/ 491490 w 432"/>
                    <a:gd name="T57" fmla="*/ 164276 h 367"/>
                    <a:gd name="T58" fmla="*/ 548640 w 432"/>
                    <a:gd name="T59" fmla="*/ 68767 h 367"/>
                    <a:gd name="T60" fmla="*/ 678180 w 432"/>
                    <a:gd name="T61" fmla="*/ 15282 h 367"/>
                    <a:gd name="T62" fmla="*/ 723900 w 432"/>
                    <a:gd name="T63" fmla="*/ 38204 h 367"/>
                    <a:gd name="T64" fmla="*/ 788670 w 432"/>
                    <a:gd name="T65" fmla="*/ 103150 h 367"/>
                    <a:gd name="T66" fmla="*/ 830580 w 432"/>
                    <a:gd name="T67" fmla="*/ 156636 h 367"/>
                    <a:gd name="T68" fmla="*/ 876300 w 432"/>
                    <a:gd name="T69" fmla="*/ 179558 h 367"/>
                    <a:gd name="T70" fmla="*/ 922020 w 432"/>
                    <a:gd name="T71" fmla="*/ 236864 h 367"/>
                    <a:gd name="T72" fmla="*/ 986790 w 432"/>
                    <a:gd name="T73" fmla="*/ 301810 h 367"/>
                    <a:gd name="T74" fmla="*/ 1040130 w 432"/>
                    <a:gd name="T75" fmla="*/ 351475 h 367"/>
                    <a:gd name="T76" fmla="*/ 1120140 w 432"/>
                    <a:gd name="T77" fmla="*/ 412601 h 367"/>
                    <a:gd name="T78" fmla="*/ 1177290 w 432"/>
                    <a:gd name="T79" fmla="*/ 462266 h 367"/>
                    <a:gd name="T80" fmla="*/ 1200150 w 432"/>
                    <a:gd name="T81" fmla="*/ 527213 h 367"/>
                    <a:gd name="T82" fmla="*/ 1245870 w 432"/>
                    <a:gd name="T83" fmla="*/ 615081 h 367"/>
                    <a:gd name="T84" fmla="*/ 1314450 w 432"/>
                    <a:gd name="T85" fmla="*/ 672387 h 367"/>
                    <a:gd name="T86" fmla="*/ 1405890 w 432"/>
                    <a:gd name="T87" fmla="*/ 683848 h 367"/>
                    <a:gd name="T88" fmla="*/ 1489710 w 432"/>
                    <a:gd name="T89" fmla="*/ 702950 h 367"/>
                    <a:gd name="T90" fmla="*/ 1543050 w 432"/>
                    <a:gd name="T91" fmla="*/ 760256 h 367"/>
                    <a:gd name="T92" fmla="*/ 1558290 w 432"/>
                    <a:gd name="T93" fmla="*/ 809921 h 367"/>
                    <a:gd name="T94" fmla="*/ 1577340 w 432"/>
                    <a:gd name="T95" fmla="*/ 855765 h 367"/>
                    <a:gd name="T96" fmla="*/ 1638300 w 432"/>
                    <a:gd name="T97" fmla="*/ 905430 h 367"/>
                    <a:gd name="T98" fmla="*/ 1623060 w 432"/>
                    <a:gd name="T99" fmla="*/ 943634 h 367"/>
                    <a:gd name="T100" fmla="*/ 1596390 w 432"/>
                    <a:gd name="T101" fmla="*/ 1012401 h 367"/>
                    <a:gd name="T102" fmla="*/ 1543050 w 432"/>
                    <a:gd name="T103" fmla="*/ 1256906 h 367"/>
                    <a:gd name="T104" fmla="*/ 1356360 w 432"/>
                    <a:gd name="T105" fmla="*/ 1329493 h 367"/>
                    <a:gd name="T106" fmla="*/ 1230630 w 432"/>
                    <a:gd name="T107" fmla="*/ 1394439 h 367"/>
                    <a:gd name="T108" fmla="*/ 1127760 w 432"/>
                    <a:gd name="T109" fmla="*/ 1268367 h 367"/>
                    <a:gd name="T110" fmla="*/ 986790 w 432"/>
                    <a:gd name="T111" fmla="*/ 1104090 h 367"/>
                    <a:gd name="T112" fmla="*/ 822960 w 432"/>
                    <a:gd name="T113" fmla="*/ 962736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2" h="367">
                      <a:moveTo>
                        <a:pt x="212" y="249"/>
                      </a:moveTo>
                      <a:lnTo>
                        <a:pt x="207" y="250"/>
                      </a:lnTo>
                      <a:lnTo>
                        <a:pt x="203" y="251"/>
                      </a:lnTo>
                      <a:lnTo>
                        <a:pt x="201" y="252"/>
                      </a:lnTo>
                      <a:lnTo>
                        <a:pt x="196" y="255"/>
                      </a:lnTo>
                      <a:lnTo>
                        <a:pt x="193" y="256"/>
                      </a:lnTo>
                      <a:lnTo>
                        <a:pt x="190" y="258"/>
                      </a:lnTo>
                      <a:lnTo>
                        <a:pt x="189" y="263"/>
                      </a:lnTo>
                      <a:lnTo>
                        <a:pt x="189" y="265"/>
                      </a:lnTo>
                      <a:lnTo>
                        <a:pt x="189" y="269"/>
                      </a:lnTo>
                      <a:lnTo>
                        <a:pt x="190" y="274"/>
                      </a:lnTo>
                      <a:lnTo>
                        <a:pt x="190" y="281"/>
                      </a:lnTo>
                      <a:lnTo>
                        <a:pt x="190" y="283"/>
                      </a:lnTo>
                      <a:lnTo>
                        <a:pt x="189" y="288"/>
                      </a:lnTo>
                      <a:lnTo>
                        <a:pt x="187" y="292"/>
                      </a:lnTo>
                      <a:lnTo>
                        <a:pt x="186" y="295"/>
                      </a:lnTo>
                      <a:lnTo>
                        <a:pt x="182" y="298"/>
                      </a:lnTo>
                      <a:lnTo>
                        <a:pt x="184" y="303"/>
                      </a:lnTo>
                      <a:lnTo>
                        <a:pt x="186" y="303"/>
                      </a:lnTo>
                      <a:lnTo>
                        <a:pt x="191" y="305"/>
                      </a:lnTo>
                      <a:lnTo>
                        <a:pt x="191" y="309"/>
                      </a:lnTo>
                      <a:lnTo>
                        <a:pt x="193" y="312"/>
                      </a:lnTo>
                      <a:lnTo>
                        <a:pt x="189" y="317"/>
                      </a:lnTo>
                      <a:lnTo>
                        <a:pt x="186" y="319"/>
                      </a:lnTo>
                      <a:lnTo>
                        <a:pt x="186" y="324"/>
                      </a:lnTo>
                      <a:lnTo>
                        <a:pt x="185" y="326"/>
                      </a:lnTo>
                      <a:lnTo>
                        <a:pt x="181" y="329"/>
                      </a:lnTo>
                      <a:lnTo>
                        <a:pt x="177" y="329"/>
                      </a:lnTo>
                      <a:lnTo>
                        <a:pt x="173" y="329"/>
                      </a:lnTo>
                      <a:lnTo>
                        <a:pt x="167" y="328"/>
                      </a:lnTo>
                      <a:lnTo>
                        <a:pt x="163" y="326"/>
                      </a:lnTo>
                      <a:lnTo>
                        <a:pt x="161" y="326"/>
                      </a:lnTo>
                      <a:lnTo>
                        <a:pt x="157" y="324"/>
                      </a:lnTo>
                      <a:lnTo>
                        <a:pt x="154" y="323"/>
                      </a:lnTo>
                      <a:lnTo>
                        <a:pt x="150" y="321"/>
                      </a:lnTo>
                      <a:lnTo>
                        <a:pt x="147" y="319"/>
                      </a:lnTo>
                      <a:lnTo>
                        <a:pt x="145" y="317"/>
                      </a:lnTo>
                      <a:lnTo>
                        <a:pt x="144" y="314"/>
                      </a:lnTo>
                      <a:lnTo>
                        <a:pt x="143" y="312"/>
                      </a:lnTo>
                      <a:lnTo>
                        <a:pt x="139" y="310"/>
                      </a:lnTo>
                      <a:lnTo>
                        <a:pt x="135" y="306"/>
                      </a:lnTo>
                      <a:lnTo>
                        <a:pt x="130" y="303"/>
                      </a:lnTo>
                      <a:lnTo>
                        <a:pt x="127" y="300"/>
                      </a:lnTo>
                      <a:lnTo>
                        <a:pt x="125" y="298"/>
                      </a:lnTo>
                      <a:lnTo>
                        <a:pt x="120" y="297"/>
                      </a:lnTo>
                      <a:lnTo>
                        <a:pt x="118" y="295"/>
                      </a:lnTo>
                      <a:lnTo>
                        <a:pt x="115" y="291"/>
                      </a:lnTo>
                      <a:lnTo>
                        <a:pt x="115" y="286"/>
                      </a:lnTo>
                      <a:lnTo>
                        <a:pt x="115" y="281"/>
                      </a:lnTo>
                      <a:lnTo>
                        <a:pt x="115" y="275"/>
                      </a:lnTo>
                      <a:lnTo>
                        <a:pt x="115" y="270"/>
                      </a:lnTo>
                      <a:lnTo>
                        <a:pt x="115" y="264"/>
                      </a:lnTo>
                      <a:lnTo>
                        <a:pt x="113" y="261"/>
                      </a:lnTo>
                      <a:lnTo>
                        <a:pt x="109" y="259"/>
                      </a:lnTo>
                      <a:lnTo>
                        <a:pt x="104" y="259"/>
                      </a:lnTo>
                      <a:lnTo>
                        <a:pt x="101" y="261"/>
                      </a:lnTo>
                      <a:lnTo>
                        <a:pt x="98" y="260"/>
                      </a:lnTo>
                      <a:lnTo>
                        <a:pt x="94" y="259"/>
                      </a:lnTo>
                      <a:lnTo>
                        <a:pt x="90" y="256"/>
                      </a:lnTo>
                      <a:lnTo>
                        <a:pt x="89" y="252"/>
                      </a:lnTo>
                      <a:lnTo>
                        <a:pt x="88" y="250"/>
                      </a:lnTo>
                      <a:lnTo>
                        <a:pt x="80" y="247"/>
                      </a:lnTo>
                      <a:lnTo>
                        <a:pt x="76" y="245"/>
                      </a:lnTo>
                      <a:lnTo>
                        <a:pt x="71" y="242"/>
                      </a:lnTo>
                      <a:lnTo>
                        <a:pt x="63" y="238"/>
                      </a:lnTo>
                      <a:lnTo>
                        <a:pt x="61" y="237"/>
                      </a:lnTo>
                      <a:lnTo>
                        <a:pt x="57" y="238"/>
                      </a:lnTo>
                      <a:lnTo>
                        <a:pt x="52" y="241"/>
                      </a:lnTo>
                      <a:lnTo>
                        <a:pt x="48" y="242"/>
                      </a:lnTo>
                      <a:lnTo>
                        <a:pt x="42" y="242"/>
                      </a:lnTo>
                      <a:lnTo>
                        <a:pt x="38" y="241"/>
                      </a:lnTo>
                      <a:lnTo>
                        <a:pt x="33" y="240"/>
                      </a:lnTo>
                      <a:lnTo>
                        <a:pt x="30" y="241"/>
                      </a:lnTo>
                      <a:lnTo>
                        <a:pt x="23" y="242"/>
                      </a:lnTo>
                      <a:lnTo>
                        <a:pt x="17" y="245"/>
                      </a:lnTo>
                      <a:lnTo>
                        <a:pt x="11" y="246"/>
                      </a:lnTo>
                      <a:lnTo>
                        <a:pt x="7" y="244"/>
                      </a:lnTo>
                      <a:lnTo>
                        <a:pt x="2" y="242"/>
                      </a:lnTo>
                      <a:lnTo>
                        <a:pt x="2" y="237"/>
                      </a:lnTo>
                      <a:lnTo>
                        <a:pt x="1" y="235"/>
                      </a:lnTo>
                      <a:lnTo>
                        <a:pt x="1" y="232"/>
                      </a:lnTo>
                      <a:lnTo>
                        <a:pt x="0" y="231"/>
                      </a:lnTo>
                      <a:lnTo>
                        <a:pt x="2" y="228"/>
                      </a:lnTo>
                      <a:lnTo>
                        <a:pt x="2" y="226"/>
                      </a:lnTo>
                      <a:lnTo>
                        <a:pt x="5" y="222"/>
                      </a:lnTo>
                      <a:lnTo>
                        <a:pt x="6" y="221"/>
                      </a:lnTo>
                      <a:lnTo>
                        <a:pt x="7" y="218"/>
                      </a:lnTo>
                      <a:lnTo>
                        <a:pt x="10" y="217"/>
                      </a:lnTo>
                      <a:lnTo>
                        <a:pt x="12" y="214"/>
                      </a:lnTo>
                      <a:lnTo>
                        <a:pt x="12" y="213"/>
                      </a:lnTo>
                      <a:lnTo>
                        <a:pt x="14" y="213"/>
                      </a:lnTo>
                      <a:lnTo>
                        <a:pt x="14" y="210"/>
                      </a:lnTo>
                      <a:lnTo>
                        <a:pt x="14" y="209"/>
                      </a:lnTo>
                      <a:lnTo>
                        <a:pt x="17" y="207"/>
                      </a:lnTo>
                      <a:lnTo>
                        <a:pt x="21" y="207"/>
                      </a:lnTo>
                      <a:lnTo>
                        <a:pt x="24" y="207"/>
                      </a:lnTo>
                      <a:lnTo>
                        <a:pt x="24" y="205"/>
                      </a:lnTo>
                      <a:lnTo>
                        <a:pt x="24" y="204"/>
                      </a:lnTo>
                      <a:lnTo>
                        <a:pt x="23" y="203"/>
                      </a:lnTo>
                      <a:lnTo>
                        <a:pt x="23" y="201"/>
                      </a:lnTo>
                      <a:lnTo>
                        <a:pt x="23" y="200"/>
                      </a:lnTo>
                      <a:lnTo>
                        <a:pt x="23" y="198"/>
                      </a:lnTo>
                      <a:lnTo>
                        <a:pt x="26" y="196"/>
                      </a:lnTo>
                      <a:lnTo>
                        <a:pt x="28" y="196"/>
                      </a:lnTo>
                      <a:lnTo>
                        <a:pt x="28" y="195"/>
                      </a:lnTo>
                      <a:lnTo>
                        <a:pt x="28" y="194"/>
                      </a:lnTo>
                      <a:lnTo>
                        <a:pt x="26" y="194"/>
                      </a:lnTo>
                      <a:lnTo>
                        <a:pt x="25" y="193"/>
                      </a:lnTo>
                      <a:lnTo>
                        <a:pt x="25" y="191"/>
                      </a:lnTo>
                      <a:lnTo>
                        <a:pt x="25" y="190"/>
                      </a:lnTo>
                      <a:lnTo>
                        <a:pt x="26" y="187"/>
                      </a:lnTo>
                      <a:lnTo>
                        <a:pt x="26" y="186"/>
                      </a:lnTo>
                      <a:lnTo>
                        <a:pt x="30" y="184"/>
                      </a:lnTo>
                      <a:lnTo>
                        <a:pt x="31" y="182"/>
                      </a:lnTo>
                      <a:lnTo>
                        <a:pt x="33" y="181"/>
                      </a:lnTo>
                      <a:lnTo>
                        <a:pt x="34" y="181"/>
                      </a:lnTo>
                      <a:lnTo>
                        <a:pt x="34" y="180"/>
                      </a:lnTo>
                      <a:lnTo>
                        <a:pt x="34" y="179"/>
                      </a:lnTo>
                      <a:lnTo>
                        <a:pt x="33" y="177"/>
                      </a:lnTo>
                      <a:lnTo>
                        <a:pt x="31" y="175"/>
                      </a:lnTo>
                      <a:lnTo>
                        <a:pt x="33" y="173"/>
                      </a:lnTo>
                      <a:lnTo>
                        <a:pt x="33" y="172"/>
                      </a:lnTo>
                      <a:lnTo>
                        <a:pt x="34" y="172"/>
                      </a:lnTo>
                      <a:lnTo>
                        <a:pt x="35" y="171"/>
                      </a:lnTo>
                      <a:lnTo>
                        <a:pt x="38" y="170"/>
                      </a:lnTo>
                      <a:lnTo>
                        <a:pt x="35" y="167"/>
                      </a:lnTo>
                      <a:lnTo>
                        <a:pt x="34" y="167"/>
                      </a:lnTo>
                      <a:lnTo>
                        <a:pt x="33" y="167"/>
                      </a:lnTo>
                      <a:lnTo>
                        <a:pt x="33" y="166"/>
                      </a:lnTo>
                      <a:lnTo>
                        <a:pt x="34" y="164"/>
                      </a:lnTo>
                      <a:lnTo>
                        <a:pt x="33" y="162"/>
                      </a:lnTo>
                      <a:lnTo>
                        <a:pt x="30" y="161"/>
                      </a:lnTo>
                      <a:lnTo>
                        <a:pt x="33" y="159"/>
                      </a:lnTo>
                      <a:lnTo>
                        <a:pt x="34" y="158"/>
                      </a:lnTo>
                      <a:lnTo>
                        <a:pt x="35" y="156"/>
                      </a:lnTo>
                      <a:lnTo>
                        <a:pt x="35" y="154"/>
                      </a:lnTo>
                      <a:lnTo>
                        <a:pt x="37" y="156"/>
                      </a:lnTo>
                      <a:lnTo>
                        <a:pt x="38" y="156"/>
                      </a:lnTo>
                      <a:lnTo>
                        <a:pt x="39" y="153"/>
                      </a:lnTo>
                      <a:lnTo>
                        <a:pt x="40" y="153"/>
                      </a:lnTo>
                      <a:lnTo>
                        <a:pt x="43" y="153"/>
                      </a:lnTo>
                      <a:lnTo>
                        <a:pt x="43" y="152"/>
                      </a:lnTo>
                      <a:lnTo>
                        <a:pt x="44" y="152"/>
                      </a:lnTo>
                      <a:lnTo>
                        <a:pt x="43" y="148"/>
                      </a:lnTo>
                      <a:lnTo>
                        <a:pt x="44" y="145"/>
                      </a:lnTo>
                      <a:lnTo>
                        <a:pt x="46" y="145"/>
                      </a:lnTo>
                      <a:lnTo>
                        <a:pt x="48" y="144"/>
                      </a:lnTo>
                      <a:lnTo>
                        <a:pt x="52" y="145"/>
                      </a:lnTo>
                      <a:lnTo>
                        <a:pt x="53" y="145"/>
                      </a:lnTo>
                      <a:lnTo>
                        <a:pt x="54" y="144"/>
                      </a:lnTo>
                      <a:lnTo>
                        <a:pt x="54" y="143"/>
                      </a:lnTo>
                      <a:lnTo>
                        <a:pt x="54" y="142"/>
                      </a:lnTo>
                      <a:lnTo>
                        <a:pt x="56" y="140"/>
                      </a:lnTo>
                      <a:lnTo>
                        <a:pt x="56" y="135"/>
                      </a:lnTo>
                      <a:lnTo>
                        <a:pt x="54" y="130"/>
                      </a:lnTo>
                      <a:lnTo>
                        <a:pt x="53" y="128"/>
                      </a:lnTo>
                      <a:lnTo>
                        <a:pt x="52" y="126"/>
                      </a:lnTo>
                      <a:lnTo>
                        <a:pt x="49" y="124"/>
                      </a:lnTo>
                      <a:lnTo>
                        <a:pt x="48" y="121"/>
                      </a:lnTo>
                      <a:lnTo>
                        <a:pt x="46" y="116"/>
                      </a:lnTo>
                      <a:lnTo>
                        <a:pt x="40" y="108"/>
                      </a:lnTo>
                      <a:lnTo>
                        <a:pt x="38" y="101"/>
                      </a:lnTo>
                      <a:lnTo>
                        <a:pt x="33" y="91"/>
                      </a:lnTo>
                      <a:lnTo>
                        <a:pt x="31" y="78"/>
                      </a:lnTo>
                      <a:lnTo>
                        <a:pt x="30" y="74"/>
                      </a:lnTo>
                      <a:lnTo>
                        <a:pt x="29" y="69"/>
                      </a:lnTo>
                      <a:lnTo>
                        <a:pt x="29" y="66"/>
                      </a:lnTo>
                      <a:lnTo>
                        <a:pt x="29" y="65"/>
                      </a:lnTo>
                      <a:lnTo>
                        <a:pt x="29" y="62"/>
                      </a:lnTo>
                      <a:lnTo>
                        <a:pt x="28" y="60"/>
                      </a:lnTo>
                      <a:lnTo>
                        <a:pt x="29" y="59"/>
                      </a:lnTo>
                      <a:lnTo>
                        <a:pt x="31" y="57"/>
                      </a:lnTo>
                      <a:lnTo>
                        <a:pt x="34" y="56"/>
                      </a:lnTo>
                      <a:lnTo>
                        <a:pt x="35" y="56"/>
                      </a:lnTo>
                      <a:lnTo>
                        <a:pt x="42" y="55"/>
                      </a:lnTo>
                      <a:lnTo>
                        <a:pt x="43" y="54"/>
                      </a:lnTo>
                      <a:lnTo>
                        <a:pt x="44" y="51"/>
                      </a:lnTo>
                      <a:lnTo>
                        <a:pt x="46" y="51"/>
                      </a:lnTo>
                      <a:lnTo>
                        <a:pt x="47" y="52"/>
                      </a:lnTo>
                      <a:lnTo>
                        <a:pt x="48" y="54"/>
                      </a:lnTo>
                      <a:lnTo>
                        <a:pt x="51" y="54"/>
                      </a:lnTo>
                      <a:lnTo>
                        <a:pt x="52" y="54"/>
                      </a:lnTo>
                      <a:lnTo>
                        <a:pt x="53" y="54"/>
                      </a:lnTo>
                      <a:lnTo>
                        <a:pt x="54" y="54"/>
                      </a:lnTo>
                      <a:lnTo>
                        <a:pt x="56" y="51"/>
                      </a:lnTo>
                      <a:lnTo>
                        <a:pt x="57" y="48"/>
                      </a:lnTo>
                      <a:lnTo>
                        <a:pt x="58" y="48"/>
                      </a:lnTo>
                      <a:lnTo>
                        <a:pt x="63" y="48"/>
                      </a:lnTo>
                      <a:lnTo>
                        <a:pt x="65" y="48"/>
                      </a:lnTo>
                      <a:lnTo>
                        <a:pt x="66" y="47"/>
                      </a:lnTo>
                      <a:lnTo>
                        <a:pt x="69" y="47"/>
                      </a:lnTo>
                      <a:lnTo>
                        <a:pt x="69" y="43"/>
                      </a:lnTo>
                      <a:lnTo>
                        <a:pt x="70" y="41"/>
                      </a:lnTo>
                      <a:lnTo>
                        <a:pt x="71" y="41"/>
                      </a:lnTo>
                      <a:lnTo>
                        <a:pt x="72" y="42"/>
                      </a:lnTo>
                      <a:lnTo>
                        <a:pt x="74" y="43"/>
                      </a:lnTo>
                      <a:lnTo>
                        <a:pt x="76" y="45"/>
                      </a:lnTo>
                      <a:lnTo>
                        <a:pt x="79" y="48"/>
                      </a:lnTo>
                      <a:lnTo>
                        <a:pt x="79" y="47"/>
                      </a:lnTo>
                      <a:lnTo>
                        <a:pt x="80" y="47"/>
                      </a:lnTo>
                      <a:lnTo>
                        <a:pt x="80" y="48"/>
                      </a:lnTo>
                      <a:lnTo>
                        <a:pt x="81" y="48"/>
                      </a:lnTo>
                      <a:lnTo>
                        <a:pt x="84" y="47"/>
                      </a:lnTo>
                      <a:lnTo>
                        <a:pt x="84" y="46"/>
                      </a:lnTo>
                      <a:lnTo>
                        <a:pt x="85" y="46"/>
                      </a:lnTo>
                      <a:lnTo>
                        <a:pt x="89" y="46"/>
                      </a:lnTo>
                      <a:lnTo>
                        <a:pt x="89" y="45"/>
                      </a:lnTo>
                      <a:lnTo>
                        <a:pt x="89" y="46"/>
                      </a:lnTo>
                      <a:lnTo>
                        <a:pt x="90" y="45"/>
                      </a:lnTo>
                      <a:lnTo>
                        <a:pt x="92" y="45"/>
                      </a:lnTo>
                      <a:lnTo>
                        <a:pt x="93" y="47"/>
                      </a:lnTo>
                      <a:lnTo>
                        <a:pt x="95" y="42"/>
                      </a:lnTo>
                      <a:lnTo>
                        <a:pt x="97" y="40"/>
                      </a:lnTo>
                      <a:lnTo>
                        <a:pt x="98" y="40"/>
                      </a:lnTo>
                      <a:lnTo>
                        <a:pt x="99" y="38"/>
                      </a:lnTo>
                      <a:lnTo>
                        <a:pt x="101" y="40"/>
                      </a:lnTo>
                      <a:lnTo>
                        <a:pt x="103" y="38"/>
                      </a:lnTo>
                      <a:lnTo>
                        <a:pt x="104" y="38"/>
                      </a:lnTo>
                      <a:lnTo>
                        <a:pt x="109" y="41"/>
                      </a:lnTo>
                      <a:lnTo>
                        <a:pt x="109" y="40"/>
                      </a:lnTo>
                      <a:lnTo>
                        <a:pt x="113" y="40"/>
                      </a:lnTo>
                      <a:lnTo>
                        <a:pt x="118" y="38"/>
                      </a:lnTo>
                      <a:lnTo>
                        <a:pt x="120" y="38"/>
                      </a:lnTo>
                      <a:lnTo>
                        <a:pt x="120" y="37"/>
                      </a:lnTo>
                      <a:lnTo>
                        <a:pt x="124" y="38"/>
                      </a:lnTo>
                      <a:lnTo>
                        <a:pt x="125" y="38"/>
                      </a:lnTo>
                      <a:lnTo>
                        <a:pt x="125" y="40"/>
                      </a:lnTo>
                      <a:lnTo>
                        <a:pt x="126" y="40"/>
                      </a:lnTo>
                      <a:lnTo>
                        <a:pt x="127" y="41"/>
                      </a:lnTo>
                      <a:lnTo>
                        <a:pt x="127" y="42"/>
                      </a:lnTo>
                      <a:lnTo>
                        <a:pt x="129" y="43"/>
                      </a:lnTo>
                      <a:lnTo>
                        <a:pt x="127" y="46"/>
                      </a:lnTo>
                      <a:lnTo>
                        <a:pt x="129" y="46"/>
                      </a:lnTo>
                      <a:lnTo>
                        <a:pt x="129" y="45"/>
                      </a:lnTo>
                      <a:lnTo>
                        <a:pt x="131" y="40"/>
                      </a:lnTo>
                      <a:lnTo>
                        <a:pt x="135" y="33"/>
                      </a:lnTo>
                      <a:lnTo>
                        <a:pt x="138" y="23"/>
                      </a:lnTo>
                      <a:lnTo>
                        <a:pt x="140" y="20"/>
                      </a:lnTo>
                      <a:lnTo>
                        <a:pt x="141" y="18"/>
                      </a:lnTo>
                      <a:lnTo>
                        <a:pt x="144" y="18"/>
                      </a:lnTo>
                      <a:lnTo>
                        <a:pt x="150" y="9"/>
                      </a:lnTo>
                      <a:lnTo>
                        <a:pt x="157" y="3"/>
                      </a:lnTo>
                      <a:lnTo>
                        <a:pt x="163" y="1"/>
                      </a:lnTo>
                      <a:lnTo>
                        <a:pt x="164" y="0"/>
                      </a:lnTo>
                      <a:lnTo>
                        <a:pt x="167" y="0"/>
                      </a:lnTo>
                      <a:lnTo>
                        <a:pt x="172" y="1"/>
                      </a:lnTo>
                      <a:lnTo>
                        <a:pt x="176" y="4"/>
                      </a:lnTo>
                      <a:lnTo>
                        <a:pt x="177" y="4"/>
                      </a:lnTo>
                      <a:lnTo>
                        <a:pt x="178" y="4"/>
                      </a:lnTo>
                      <a:lnTo>
                        <a:pt x="180" y="5"/>
                      </a:lnTo>
                      <a:lnTo>
                        <a:pt x="181" y="5"/>
                      </a:lnTo>
                      <a:lnTo>
                        <a:pt x="181" y="6"/>
                      </a:lnTo>
                      <a:lnTo>
                        <a:pt x="185" y="8"/>
                      </a:lnTo>
                      <a:lnTo>
                        <a:pt x="186" y="8"/>
                      </a:lnTo>
                      <a:lnTo>
                        <a:pt x="189" y="9"/>
                      </a:lnTo>
                      <a:lnTo>
                        <a:pt x="190" y="10"/>
                      </a:lnTo>
                      <a:lnTo>
                        <a:pt x="191" y="13"/>
                      </a:lnTo>
                      <a:lnTo>
                        <a:pt x="193" y="13"/>
                      </a:lnTo>
                      <a:lnTo>
                        <a:pt x="194" y="13"/>
                      </a:lnTo>
                      <a:lnTo>
                        <a:pt x="195" y="15"/>
                      </a:lnTo>
                      <a:lnTo>
                        <a:pt x="196" y="18"/>
                      </a:lnTo>
                      <a:lnTo>
                        <a:pt x="201" y="23"/>
                      </a:lnTo>
                      <a:lnTo>
                        <a:pt x="203" y="24"/>
                      </a:lnTo>
                      <a:lnTo>
                        <a:pt x="207" y="27"/>
                      </a:lnTo>
                      <a:lnTo>
                        <a:pt x="207" y="28"/>
                      </a:lnTo>
                      <a:lnTo>
                        <a:pt x="208" y="28"/>
                      </a:lnTo>
                      <a:lnTo>
                        <a:pt x="210" y="29"/>
                      </a:lnTo>
                      <a:lnTo>
                        <a:pt x="210" y="31"/>
                      </a:lnTo>
                      <a:lnTo>
                        <a:pt x="212" y="33"/>
                      </a:lnTo>
                      <a:lnTo>
                        <a:pt x="213" y="33"/>
                      </a:lnTo>
                      <a:lnTo>
                        <a:pt x="217" y="38"/>
                      </a:lnTo>
                      <a:lnTo>
                        <a:pt x="218" y="41"/>
                      </a:lnTo>
                      <a:lnTo>
                        <a:pt x="222" y="43"/>
                      </a:lnTo>
                      <a:lnTo>
                        <a:pt x="223" y="43"/>
                      </a:lnTo>
                      <a:lnTo>
                        <a:pt x="226" y="43"/>
                      </a:lnTo>
                      <a:lnTo>
                        <a:pt x="227" y="43"/>
                      </a:lnTo>
                      <a:lnTo>
                        <a:pt x="227" y="45"/>
                      </a:lnTo>
                      <a:lnTo>
                        <a:pt x="228" y="46"/>
                      </a:lnTo>
                      <a:lnTo>
                        <a:pt x="230" y="47"/>
                      </a:lnTo>
                      <a:lnTo>
                        <a:pt x="232" y="48"/>
                      </a:lnTo>
                      <a:lnTo>
                        <a:pt x="235" y="48"/>
                      </a:lnTo>
                      <a:lnTo>
                        <a:pt x="237" y="50"/>
                      </a:lnTo>
                      <a:lnTo>
                        <a:pt x="237" y="54"/>
                      </a:lnTo>
                      <a:lnTo>
                        <a:pt x="239" y="55"/>
                      </a:lnTo>
                      <a:lnTo>
                        <a:pt x="240" y="59"/>
                      </a:lnTo>
                      <a:lnTo>
                        <a:pt x="242" y="61"/>
                      </a:lnTo>
                      <a:lnTo>
                        <a:pt x="242" y="62"/>
                      </a:lnTo>
                      <a:lnTo>
                        <a:pt x="244" y="64"/>
                      </a:lnTo>
                      <a:lnTo>
                        <a:pt x="245" y="64"/>
                      </a:lnTo>
                      <a:lnTo>
                        <a:pt x="248" y="65"/>
                      </a:lnTo>
                      <a:lnTo>
                        <a:pt x="251" y="69"/>
                      </a:lnTo>
                      <a:lnTo>
                        <a:pt x="253" y="70"/>
                      </a:lnTo>
                      <a:lnTo>
                        <a:pt x="251" y="71"/>
                      </a:lnTo>
                      <a:lnTo>
                        <a:pt x="251" y="74"/>
                      </a:lnTo>
                      <a:lnTo>
                        <a:pt x="255" y="78"/>
                      </a:lnTo>
                      <a:lnTo>
                        <a:pt x="259" y="79"/>
                      </a:lnTo>
                      <a:lnTo>
                        <a:pt x="264" y="80"/>
                      </a:lnTo>
                      <a:lnTo>
                        <a:pt x="265" y="82"/>
                      </a:lnTo>
                      <a:lnTo>
                        <a:pt x="268" y="83"/>
                      </a:lnTo>
                      <a:lnTo>
                        <a:pt x="269" y="84"/>
                      </a:lnTo>
                      <a:lnTo>
                        <a:pt x="273" y="85"/>
                      </a:lnTo>
                      <a:lnTo>
                        <a:pt x="274" y="87"/>
                      </a:lnTo>
                      <a:lnTo>
                        <a:pt x="273" y="92"/>
                      </a:lnTo>
                      <a:lnTo>
                        <a:pt x="276" y="93"/>
                      </a:lnTo>
                      <a:lnTo>
                        <a:pt x="279" y="94"/>
                      </a:lnTo>
                      <a:lnTo>
                        <a:pt x="283" y="98"/>
                      </a:lnTo>
                      <a:lnTo>
                        <a:pt x="288" y="101"/>
                      </a:lnTo>
                      <a:lnTo>
                        <a:pt x="290" y="103"/>
                      </a:lnTo>
                      <a:lnTo>
                        <a:pt x="292" y="106"/>
                      </a:lnTo>
                      <a:lnTo>
                        <a:pt x="294" y="108"/>
                      </a:lnTo>
                      <a:lnTo>
                        <a:pt x="294" y="110"/>
                      </a:lnTo>
                      <a:lnTo>
                        <a:pt x="296" y="112"/>
                      </a:lnTo>
                      <a:lnTo>
                        <a:pt x="297" y="113"/>
                      </a:lnTo>
                      <a:lnTo>
                        <a:pt x="299" y="115"/>
                      </a:lnTo>
                      <a:lnTo>
                        <a:pt x="300" y="115"/>
                      </a:lnTo>
                      <a:lnTo>
                        <a:pt x="302" y="116"/>
                      </a:lnTo>
                      <a:lnTo>
                        <a:pt x="304" y="119"/>
                      </a:lnTo>
                      <a:lnTo>
                        <a:pt x="306" y="120"/>
                      </a:lnTo>
                      <a:lnTo>
                        <a:pt x="309" y="121"/>
                      </a:lnTo>
                      <a:lnTo>
                        <a:pt x="309" y="122"/>
                      </a:lnTo>
                      <a:lnTo>
                        <a:pt x="309" y="125"/>
                      </a:lnTo>
                      <a:lnTo>
                        <a:pt x="310" y="126"/>
                      </a:lnTo>
                      <a:lnTo>
                        <a:pt x="311" y="128"/>
                      </a:lnTo>
                      <a:lnTo>
                        <a:pt x="317" y="131"/>
                      </a:lnTo>
                      <a:lnTo>
                        <a:pt x="319" y="133"/>
                      </a:lnTo>
                      <a:lnTo>
                        <a:pt x="318" y="135"/>
                      </a:lnTo>
                      <a:lnTo>
                        <a:pt x="315" y="138"/>
                      </a:lnTo>
                      <a:lnTo>
                        <a:pt x="314" y="140"/>
                      </a:lnTo>
                      <a:lnTo>
                        <a:pt x="319" y="144"/>
                      </a:lnTo>
                      <a:lnTo>
                        <a:pt x="320" y="147"/>
                      </a:lnTo>
                      <a:lnTo>
                        <a:pt x="322" y="150"/>
                      </a:lnTo>
                      <a:lnTo>
                        <a:pt x="323" y="157"/>
                      </a:lnTo>
                      <a:lnTo>
                        <a:pt x="324" y="158"/>
                      </a:lnTo>
                      <a:lnTo>
                        <a:pt x="325" y="159"/>
                      </a:lnTo>
                      <a:lnTo>
                        <a:pt x="325" y="161"/>
                      </a:lnTo>
                      <a:lnTo>
                        <a:pt x="327" y="161"/>
                      </a:lnTo>
                      <a:lnTo>
                        <a:pt x="328" y="161"/>
                      </a:lnTo>
                      <a:lnTo>
                        <a:pt x="329" y="161"/>
                      </a:lnTo>
                      <a:lnTo>
                        <a:pt x="332" y="173"/>
                      </a:lnTo>
                      <a:lnTo>
                        <a:pt x="334" y="176"/>
                      </a:lnTo>
                      <a:lnTo>
                        <a:pt x="337" y="176"/>
                      </a:lnTo>
                      <a:lnTo>
                        <a:pt x="338" y="176"/>
                      </a:lnTo>
                      <a:lnTo>
                        <a:pt x="340" y="176"/>
                      </a:lnTo>
                      <a:lnTo>
                        <a:pt x="343" y="176"/>
                      </a:lnTo>
                      <a:lnTo>
                        <a:pt x="345" y="176"/>
                      </a:lnTo>
                      <a:lnTo>
                        <a:pt x="349" y="176"/>
                      </a:lnTo>
                      <a:lnTo>
                        <a:pt x="355" y="175"/>
                      </a:lnTo>
                      <a:lnTo>
                        <a:pt x="357" y="176"/>
                      </a:lnTo>
                      <a:lnTo>
                        <a:pt x="359" y="176"/>
                      </a:lnTo>
                      <a:lnTo>
                        <a:pt x="360" y="176"/>
                      </a:lnTo>
                      <a:lnTo>
                        <a:pt x="361" y="176"/>
                      </a:lnTo>
                      <a:lnTo>
                        <a:pt x="365" y="179"/>
                      </a:lnTo>
                      <a:lnTo>
                        <a:pt x="369" y="179"/>
                      </a:lnTo>
                      <a:lnTo>
                        <a:pt x="370" y="179"/>
                      </a:lnTo>
                      <a:lnTo>
                        <a:pt x="373" y="180"/>
                      </a:lnTo>
                      <a:lnTo>
                        <a:pt x="375" y="180"/>
                      </a:lnTo>
                      <a:lnTo>
                        <a:pt x="378" y="179"/>
                      </a:lnTo>
                      <a:lnTo>
                        <a:pt x="380" y="180"/>
                      </a:lnTo>
                      <a:lnTo>
                        <a:pt x="384" y="182"/>
                      </a:lnTo>
                      <a:lnTo>
                        <a:pt x="388" y="182"/>
                      </a:lnTo>
                      <a:lnTo>
                        <a:pt x="391" y="184"/>
                      </a:lnTo>
                      <a:lnTo>
                        <a:pt x="393" y="186"/>
                      </a:lnTo>
                      <a:lnTo>
                        <a:pt x="393" y="187"/>
                      </a:lnTo>
                      <a:lnTo>
                        <a:pt x="395" y="189"/>
                      </a:lnTo>
                      <a:lnTo>
                        <a:pt x="396" y="190"/>
                      </a:lnTo>
                      <a:lnTo>
                        <a:pt x="398" y="194"/>
                      </a:lnTo>
                      <a:lnTo>
                        <a:pt x="401" y="195"/>
                      </a:lnTo>
                      <a:lnTo>
                        <a:pt x="402" y="196"/>
                      </a:lnTo>
                      <a:lnTo>
                        <a:pt x="405" y="199"/>
                      </a:lnTo>
                      <a:lnTo>
                        <a:pt x="405" y="201"/>
                      </a:lnTo>
                      <a:lnTo>
                        <a:pt x="403" y="203"/>
                      </a:lnTo>
                      <a:lnTo>
                        <a:pt x="403" y="204"/>
                      </a:lnTo>
                      <a:lnTo>
                        <a:pt x="403" y="207"/>
                      </a:lnTo>
                      <a:lnTo>
                        <a:pt x="405" y="208"/>
                      </a:lnTo>
                      <a:lnTo>
                        <a:pt x="406" y="209"/>
                      </a:lnTo>
                      <a:lnTo>
                        <a:pt x="407" y="210"/>
                      </a:lnTo>
                      <a:lnTo>
                        <a:pt x="409" y="212"/>
                      </a:lnTo>
                      <a:lnTo>
                        <a:pt x="411" y="212"/>
                      </a:lnTo>
                      <a:lnTo>
                        <a:pt x="412" y="212"/>
                      </a:lnTo>
                      <a:lnTo>
                        <a:pt x="415" y="212"/>
                      </a:lnTo>
                      <a:lnTo>
                        <a:pt x="416" y="212"/>
                      </a:lnTo>
                      <a:lnTo>
                        <a:pt x="418" y="214"/>
                      </a:lnTo>
                      <a:lnTo>
                        <a:pt x="416" y="215"/>
                      </a:lnTo>
                      <a:lnTo>
                        <a:pt x="414" y="221"/>
                      </a:lnTo>
                      <a:lnTo>
                        <a:pt x="414" y="222"/>
                      </a:lnTo>
                      <a:lnTo>
                        <a:pt x="414" y="224"/>
                      </a:lnTo>
                      <a:lnTo>
                        <a:pt x="416" y="227"/>
                      </a:lnTo>
                      <a:lnTo>
                        <a:pt x="420" y="231"/>
                      </a:lnTo>
                      <a:lnTo>
                        <a:pt x="421" y="231"/>
                      </a:lnTo>
                      <a:lnTo>
                        <a:pt x="423" y="232"/>
                      </a:lnTo>
                      <a:lnTo>
                        <a:pt x="425" y="232"/>
                      </a:lnTo>
                      <a:lnTo>
                        <a:pt x="426" y="233"/>
                      </a:lnTo>
                      <a:lnTo>
                        <a:pt x="430" y="237"/>
                      </a:lnTo>
                      <a:lnTo>
                        <a:pt x="432" y="237"/>
                      </a:lnTo>
                      <a:lnTo>
                        <a:pt x="430" y="240"/>
                      </a:lnTo>
                      <a:lnTo>
                        <a:pt x="429" y="242"/>
                      </a:lnTo>
                      <a:lnTo>
                        <a:pt x="428" y="246"/>
                      </a:lnTo>
                      <a:lnTo>
                        <a:pt x="426" y="246"/>
                      </a:lnTo>
                      <a:lnTo>
                        <a:pt x="426" y="247"/>
                      </a:lnTo>
                      <a:lnTo>
                        <a:pt x="426" y="251"/>
                      </a:lnTo>
                      <a:lnTo>
                        <a:pt x="425" y="252"/>
                      </a:lnTo>
                      <a:lnTo>
                        <a:pt x="423" y="256"/>
                      </a:lnTo>
                      <a:lnTo>
                        <a:pt x="421" y="260"/>
                      </a:lnTo>
                      <a:lnTo>
                        <a:pt x="419" y="264"/>
                      </a:lnTo>
                      <a:lnTo>
                        <a:pt x="419" y="265"/>
                      </a:lnTo>
                      <a:lnTo>
                        <a:pt x="418" y="269"/>
                      </a:lnTo>
                      <a:lnTo>
                        <a:pt x="416" y="277"/>
                      </a:lnTo>
                      <a:lnTo>
                        <a:pt x="414" y="286"/>
                      </a:lnTo>
                      <a:lnTo>
                        <a:pt x="414" y="287"/>
                      </a:lnTo>
                      <a:lnTo>
                        <a:pt x="414" y="288"/>
                      </a:lnTo>
                      <a:lnTo>
                        <a:pt x="409" y="311"/>
                      </a:lnTo>
                      <a:lnTo>
                        <a:pt x="405" y="329"/>
                      </a:lnTo>
                      <a:lnTo>
                        <a:pt x="405" y="330"/>
                      </a:lnTo>
                      <a:lnTo>
                        <a:pt x="391" y="332"/>
                      </a:lnTo>
                      <a:lnTo>
                        <a:pt x="384" y="333"/>
                      </a:lnTo>
                      <a:lnTo>
                        <a:pt x="378" y="335"/>
                      </a:lnTo>
                      <a:lnTo>
                        <a:pt x="372" y="337"/>
                      </a:lnTo>
                      <a:lnTo>
                        <a:pt x="366" y="338"/>
                      </a:lnTo>
                      <a:lnTo>
                        <a:pt x="361" y="340"/>
                      </a:lnTo>
                      <a:lnTo>
                        <a:pt x="360" y="343"/>
                      </a:lnTo>
                      <a:lnTo>
                        <a:pt x="356" y="348"/>
                      </a:lnTo>
                      <a:lnTo>
                        <a:pt x="355" y="353"/>
                      </a:lnTo>
                      <a:lnTo>
                        <a:pt x="351" y="354"/>
                      </a:lnTo>
                      <a:lnTo>
                        <a:pt x="347" y="354"/>
                      </a:lnTo>
                      <a:lnTo>
                        <a:pt x="343" y="353"/>
                      </a:lnTo>
                      <a:lnTo>
                        <a:pt x="341" y="352"/>
                      </a:lnTo>
                      <a:lnTo>
                        <a:pt x="338" y="354"/>
                      </a:lnTo>
                      <a:lnTo>
                        <a:pt x="332" y="358"/>
                      </a:lnTo>
                      <a:lnTo>
                        <a:pt x="324" y="360"/>
                      </a:lnTo>
                      <a:lnTo>
                        <a:pt x="323" y="365"/>
                      </a:lnTo>
                      <a:lnTo>
                        <a:pt x="323" y="367"/>
                      </a:lnTo>
                      <a:lnTo>
                        <a:pt x="319" y="362"/>
                      </a:lnTo>
                      <a:lnTo>
                        <a:pt x="315" y="360"/>
                      </a:lnTo>
                      <a:lnTo>
                        <a:pt x="310" y="354"/>
                      </a:lnTo>
                      <a:lnTo>
                        <a:pt x="305" y="349"/>
                      </a:lnTo>
                      <a:lnTo>
                        <a:pt x="301" y="343"/>
                      </a:lnTo>
                      <a:lnTo>
                        <a:pt x="299" y="339"/>
                      </a:lnTo>
                      <a:lnTo>
                        <a:pt x="299" y="334"/>
                      </a:lnTo>
                      <a:lnTo>
                        <a:pt x="296" y="332"/>
                      </a:lnTo>
                      <a:lnTo>
                        <a:pt x="292" y="330"/>
                      </a:lnTo>
                      <a:lnTo>
                        <a:pt x="288" y="329"/>
                      </a:lnTo>
                      <a:lnTo>
                        <a:pt x="285" y="324"/>
                      </a:lnTo>
                      <a:lnTo>
                        <a:pt x="283" y="317"/>
                      </a:lnTo>
                      <a:lnTo>
                        <a:pt x="282" y="314"/>
                      </a:lnTo>
                      <a:lnTo>
                        <a:pt x="277" y="307"/>
                      </a:lnTo>
                      <a:lnTo>
                        <a:pt x="272" y="302"/>
                      </a:lnTo>
                      <a:lnTo>
                        <a:pt x="265" y="296"/>
                      </a:lnTo>
                      <a:lnTo>
                        <a:pt x="259" y="289"/>
                      </a:lnTo>
                      <a:lnTo>
                        <a:pt x="253" y="287"/>
                      </a:lnTo>
                      <a:lnTo>
                        <a:pt x="248" y="283"/>
                      </a:lnTo>
                      <a:lnTo>
                        <a:pt x="241" y="278"/>
                      </a:lnTo>
                      <a:lnTo>
                        <a:pt x="236" y="273"/>
                      </a:lnTo>
                      <a:lnTo>
                        <a:pt x="231" y="268"/>
                      </a:lnTo>
                      <a:lnTo>
                        <a:pt x="226" y="264"/>
                      </a:lnTo>
                      <a:lnTo>
                        <a:pt x="222" y="261"/>
                      </a:lnTo>
                      <a:lnTo>
                        <a:pt x="218" y="256"/>
                      </a:lnTo>
                      <a:lnTo>
                        <a:pt x="216" y="252"/>
                      </a:lnTo>
                      <a:lnTo>
                        <a:pt x="212" y="24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pPr algn="ctr"/>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61" name="ZS: KGS">
                  <a:extLst>
                    <a:ext uri="{FF2B5EF4-FFF2-40B4-BE49-F238E27FC236}">
                      <a16:creationId xmlns:a16="http://schemas.microsoft.com/office/drawing/2014/main" id="{7FBE3D10-C346-4D4F-955E-804F03062B99}"/>
                    </a:ext>
                  </a:extLst>
                </p:cNvPr>
                <p:cNvSpPr>
                  <a:spLocks/>
                </p:cNvSpPr>
                <p:nvPr/>
              </p:nvSpPr>
              <p:spPr bwMode="auto">
                <a:xfrm>
                  <a:off x="1472545" y="747428"/>
                  <a:ext cx="1590670" cy="1087997"/>
                </a:xfrm>
                <a:custGeom>
                  <a:avLst/>
                  <a:gdLst>
                    <a:gd name="T0" fmla="*/ 3824 w 526"/>
                    <a:gd name="T1" fmla="*/ 1314450 h 372"/>
                    <a:gd name="T2" fmla="*/ 3824 w 526"/>
                    <a:gd name="T3" fmla="*/ 1177290 h 372"/>
                    <a:gd name="T4" fmla="*/ 0 w 526"/>
                    <a:gd name="T5" fmla="*/ 1051560 h 372"/>
                    <a:gd name="T6" fmla="*/ 0 w 526"/>
                    <a:gd name="T7" fmla="*/ 925830 h 372"/>
                    <a:gd name="T8" fmla="*/ 114735 w 526"/>
                    <a:gd name="T9" fmla="*/ 876300 h 372"/>
                    <a:gd name="T10" fmla="*/ 183575 w 526"/>
                    <a:gd name="T11" fmla="*/ 811530 h 372"/>
                    <a:gd name="T12" fmla="*/ 271539 w 526"/>
                    <a:gd name="T13" fmla="*/ 788670 h 372"/>
                    <a:gd name="T14" fmla="*/ 355677 w 526"/>
                    <a:gd name="T15" fmla="*/ 769620 h 372"/>
                    <a:gd name="T16" fmla="*/ 359502 w 526"/>
                    <a:gd name="T17" fmla="*/ 697230 h 372"/>
                    <a:gd name="T18" fmla="*/ 428343 w 526"/>
                    <a:gd name="T19" fmla="*/ 628650 h 372"/>
                    <a:gd name="T20" fmla="*/ 489534 w 526"/>
                    <a:gd name="T21" fmla="*/ 575310 h 372"/>
                    <a:gd name="T22" fmla="*/ 516306 w 526"/>
                    <a:gd name="T23" fmla="*/ 499110 h 372"/>
                    <a:gd name="T24" fmla="*/ 619567 w 526"/>
                    <a:gd name="T25" fmla="*/ 480060 h 372"/>
                    <a:gd name="T26" fmla="*/ 703706 w 526"/>
                    <a:gd name="T27" fmla="*/ 487680 h 372"/>
                    <a:gd name="T28" fmla="*/ 745775 w 526"/>
                    <a:gd name="T29" fmla="*/ 461010 h 372"/>
                    <a:gd name="T30" fmla="*/ 810791 w 526"/>
                    <a:gd name="T31" fmla="*/ 407670 h 372"/>
                    <a:gd name="T32" fmla="*/ 761073 w 526"/>
                    <a:gd name="T33" fmla="*/ 339090 h 372"/>
                    <a:gd name="T34" fmla="*/ 761073 w 526"/>
                    <a:gd name="T35" fmla="*/ 266700 h 372"/>
                    <a:gd name="T36" fmla="*/ 753424 w 526"/>
                    <a:gd name="T37" fmla="*/ 205740 h 372"/>
                    <a:gd name="T38" fmla="*/ 776371 w 526"/>
                    <a:gd name="T39" fmla="*/ 121920 h 372"/>
                    <a:gd name="T40" fmla="*/ 787844 w 526"/>
                    <a:gd name="T41" fmla="*/ 26670 h 372"/>
                    <a:gd name="T42" fmla="*/ 875807 w 526"/>
                    <a:gd name="T43" fmla="*/ 11430 h 372"/>
                    <a:gd name="T44" fmla="*/ 971420 w 526"/>
                    <a:gd name="T45" fmla="*/ 110490 h 372"/>
                    <a:gd name="T46" fmla="*/ 1109101 w 526"/>
                    <a:gd name="T47" fmla="*/ 220980 h 372"/>
                    <a:gd name="T48" fmla="*/ 1181766 w 526"/>
                    <a:gd name="T49" fmla="*/ 316230 h 372"/>
                    <a:gd name="T50" fmla="*/ 1254432 w 526"/>
                    <a:gd name="T51" fmla="*/ 422910 h 372"/>
                    <a:gd name="T52" fmla="*/ 1342395 w 526"/>
                    <a:gd name="T53" fmla="*/ 400050 h 372"/>
                    <a:gd name="T54" fmla="*/ 1411236 w 526"/>
                    <a:gd name="T55" fmla="*/ 377190 h 372"/>
                    <a:gd name="T56" fmla="*/ 1518321 w 526"/>
                    <a:gd name="T57" fmla="*/ 320040 h 372"/>
                    <a:gd name="T58" fmla="*/ 1571864 w 526"/>
                    <a:gd name="T59" fmla="*/ 415290 h 372"/>
                    <a:gd name="T60" fmla="*/ 1633056 w 526"/>
                    <a:gd name="T61" fmla="*/ 521970 h 372"/>
                    <a:gd name="T62" fmla="*/ 1728668 w 526"/>
                    <a:gd name="T63" fmla="*/ 605790 h 372"/>
                    <a:gd name="T64" fmla="*/ 1835754 w 526"/>
                    <a:gd name="T65" fmla="*/ 674370 h 372"/>
                    <a:gd name="T66" fmla="*/ 1847227 w 526"/>
                    <a:gd name="T67" fmla="*/ 727710 h 372"/>
                    <a:gd name="T68" fmla="*/ 1851052 w 526"/>
                    <a:gd name="T69" fmla="*/ 781050 h 372"/>
                    <a:gd name="T70" fmla="*/ 1847227 w 526"/>
                    <a:gd name="T71" fmla="*/ 803910 h 372"/>
                    <a:gd name="T72" fmla="*/ 1896945 w 526"/>
                    <a:gd name="T73" fmla="*/ 838200 h 372"/>
                    <a:gd name="T74" fmla="*/ 1916068 w 526"/>
                    <a:gd name="T75" fmla="*/ 937260 h 372"/>
                    <a:gd name="T76" fmla="*/ 1885472 w 526"/>
                    <a:gd name="T77" fmla="*/ 1036320 h 372"/>
                    <a:gd name="T78" fmla="*/ 1889296 w 526"/>
                    <a:gd name="T79" fmla="*/ 1066800 h 372"/>
                    <a:gd name="T80" fmla="*/ 1904594 w 526"/>
                    <a:gd name="T81" fmla="*/ 1097280 h 372"/>
                    <a:gd name="T82" fmla="*/ 1931366 w 526"/>
                    <a:gd name="T83" fmla="*/ 1146810 h 372"/>
                    <a:gd name="T84" fmla="*/ 2004031 w 526"/>
                    <a:gd name="T85" fmla="*/ 1219200 h 372"/>
                    <a:gd name="T86" fmla="*/ 2011680 w 526"/>
                    <a:gd name="T87" fmla="*/ 1276350 h 372"/>
                    <a:gd name="T88" fmla="*/ 1816631 w 526"/>
                    <a:gd name="T89" fmla="*/ 1291590 h 372"/>
                    <a:gd name="T90" fmla="*/ 1590986 w 526"/>
                    <a:gd name="T91" fmla="*/ 1306830 h 372"/>
                    <a:gd name="T92" fmla="*/ 1357693 w 526"/>
                    <a:gd name="T93" fmla="*/ 1360170 h 372"/>
                    <a:gd name="T94" fmla="*/ 1093803 w 526"/>
                    <a:gd name="T95" fmla="*/ 1398270 h 372"/>
                    <a:gd name="T96" fmla="*/ 860510 w 526"/>
                    <a:gd name="T97" fmla="*/ 1417320 h 372"/>
                    <a:gd name="T98" fmla="*/ 722828 w 526"/>
                    <a:gd name="T99" fmla="*/ 1352550 h 372"/>
                    <a:gd name="T100" fmla="*/ 577497 w 526"/>
                    <a:gd name="T101" fmla="*/ 1371600 h 372"/>
                    <a:gd name="T102" fmla="*/ 386273 w 526"/>
                    <a:gd name="T103" fmla="*/ 1413510 h 372"/>
                    <a:gd name="T104" fmla="*/ 290661 w 526"/>
                    <a:gd name="T105" fmla="*/ 1352550 h 372"/>
                    <a:gd name="T106" fmla="*/ 198873 w 526"/>
                    <a:gd name="T107" fmla="*/ 1394460 h 372"/>
                    <a:gd name="T108" fmla="*/ 22947 w 526"/>
                    <a:gd name="T109" fmla="*/ 1398270 h 3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6" h="372">
                      <a:moveTo>
                        <a:pt x="2" y="369"/>
                      </a:moveTo>
                      <a:lnTo>
                        <a:pt x="2" y="367"/>
                      </a:lnTo>
                      <a:lnTo>
                        <a:pt x="1" y="362"/>
                      </a:lnTo>
                      <a:lnTo>
                        <a:pt x="2" y="355"/>
                      </a:lnTo>
                      <a:lnTo>
                        <a:pt x="2" y="350"/>
                      </a:lnTo>
                      <a:lnTo>
                        <a:pt x="1" y="345"/>
                      </a:lnTo>
                      <a:lnTo>
                        <a:pt x="1" y="339"/>
                      </a:lnTo>
                      <a:lnTo>
                        <a:pt x="1" y="334"/>
                      </a:lnTo>
                      <a:lnTo>
                        <a:pt x="1" y="327"/>
                      </a:lnTo>
                      <a:lnTo>
                        <a:pt x="1" y="321"/>
                      </a:lnTo>
                      <a:lnTo>
                        <a:pt x="1" y="316"/>
                      </a:lnTo>
                      <a:lnTo>
                        <a:pt x="1" y="309"/>
                      </a:lnTo>
                      <a:lnTo>
                        <a:pt x="1" y="304"/>
                      </a:lnTo>
                      <a:lnTo>
                        <a:pt x="1" y="299"/>
                      </a:lnTo>
                      <a:lnTo>
                        <a:pt x="1" y="294"/>
                      </a:lnTo>
                      <a:lnTo>
                        <a:pt x="1" y="288"/>
                      </a:lnTo>
                      <a:lnTo>
                        <a:pt x="0" y="283"/>
                      </a:lnTo>
                      <a:lnTo>
                        <a:pt x="0" y="276"/>
                      </a:lnTo>
                      <a:lnTo>
                        <a:pt x="0" y="270"/>
                      </a:lnTo>
                      <a:lnTo>
                        <a:pt x="0" y="265"/>
                      </a:lnTo>
                      <a:lnTo>
                        <a:pt x="0" y="258"/>
                      </a:lnTo>
                      <a:lnTo>
                        <a:pt x="0" y="253"/>
                      </a:lnTo>
                      <a:lnTo>
                        <a:pt x="0" y="248"/>
                      </a:lnTo>
                      <a:lnTo>
                        <a:pt x="0" y="243"/>
                      </a:lnTo>
                      <a:lnTo>
                        <a:pt x="5" y="238"/>
                      </a:lnTo>
                      <a:lnTo>
                        <a:pt x="5" y="236"/>
                      </a:lnTo>
                      <a:lnTo>
                        <a:pt x="10" y="232"/>
                      </a:lnTo>
                      <a:lnTo>
                        <a:pt x="18" y="233"/>
                      </a:lnTo>
                      <a:lnTo>
                        <a:pt x="25" y="233"/>
                      </a:lnTo>
                      <a:lnTo>
                        <a:pt x="30" y="230"/>
                      </a:lnTo>
                      <a:lnTo>
                        <a:pt x="36" y="228"/>
                      </a:lnTo>
                      <a:lnTo>
                        <a:pt x="38" y="225"/>
                      </a:lnTo>
                      <a:lnTo>
                        <a:pt x="42" y="221"/>
                      </a:lnTo>
                      <a:lnTo>
                        <a:pt x="43" y="218"/>
                      </a:lnTo>
                      <a:lnTo>
                        <a:pt x="46" y="214"/>
                      </a:lnTo>
                      <a:lnTo>
                        <a:pt x="48" y="213"/>
                      </a:lnTo>
                      <a:lnTo>
                        <a:pt x="51" y="213"/>
                      </a:lnTo>
                      <a:lnTo>
                        <a:pt x="56" y="213"/>
                      </a:lnTo>
                      <a:lnTo>
                        <a:pt x="62" y="209"/>
                      </a:lnTo>
                      <a:lnTo>
                        <a:pt x="67" y="211"/>
                      </a:lnTo>
                      <a:lnTo>
                        <a:pt x="71" y="211"/>
                      </a:lnTo>
                      <a:lnTo>
                        <a:pt x="71" y="207"/>
                      </a:lnTo>
                      <a:lnTo>
                        <a:pt x="74" y="204"/>
                      </a:lnTo>
                      <a:lnTo>
                        <a:pt x="79" y="206"/>
                      </a:lnTo>
                      <a:lnTo>
                        <a:pt x="82" y="202"/>
                      </a:lnTo>
                      <a:lnTo>
                        <a:pt x="83" y="202"/>
                      </a:lnTo>
                      <a:lnTo>
                        <a:pt x="88" y="201"/>
                      </a:lnTo>
                      <a:lnTo>
                        <a:pt x="93" y="202"/>
                      </a:lnTo>
                      <a:lnTo>
                        <a:pt x="94" y="201"/>
                      </a:lnTo>
                      <a:lnTo>
                        <a:pt x="96" y="197"/>
                      </a:lnTo>
                      <a:lnTo>
                        <a:pt x="97" y="193"/>
                      </a:lnTo>
                      <a:lnTo>
                        <a:pt x="96" y="191"/>
                      </a:lnTo>
                      <a:lnTo>
                        <a:pt x="94" y="187"/>
                      </a:lnTo>
                      <a:lnTo>
                        <a:pt x="94" y="183"/>
                      </a:lnTo>
                      <a:lnTo>
                        <a:pt x="94" y="179"/>
                      </a:lnTo>
                      <a:lnTo>
                        <a:pt x="98" y="174"/>
                      </a:lnTo>
                      <a:lnTo>
                        <a:pt x="102" y="170"/>
                      </a:lnTo>
                      <a:lnTo>
                        <a:pt x="107" y="168"/>
                      </a:lnTo>
                      <a:lnTo>
                        <a:pt x="107" y="165"/>
                      </a:lnTo>
                      <a:lnTo>
                        <a:pt x="112" y="165"/>
                      </a:lnTo>
                      <a:lnTo>
                        <a:pt x="115" y="165"/>
                      </a:lnTo>
                      <a:lnTo>
                        <a:pt x="120" y="164"/>
                      </a:lnTo>
                      <a:lnTo>
                        <a:pt x="124" y="162"/>
                      </a:lnTo>
                      <a:lnTo>
                        <a:pt x="128" y="159"/>
                      </a:lnTo>
                      <a:lnTo>
                        <a:pt x="128" y="156"/>
                      </a:lnTo>
                      <a:lnTo>
                        <a:pt x="128" y="151"/>
                      </a:lnTo>
                      <a:lnTo>
                        <a:pt x="129" y="146"/>
                      </a:lnTo>
                      <a:lnTo>
                        <a:pt x="130" y="145"/>
                      </a:lnTo>
                      <a:lnTo>
                        <a:pt x="130" y="140"/>
                      </a:lnTo>
                      <a:lnTo>
                        <a:pt x="131" y="136"/>
                      </a:lnTo>
                      <a:lnTo>
                        <a:pt x="133" y="134"/>
                      </a:lnTo>
                      <a:lnTo>
                        <a:pt x="135" y="131"/>
                      </a:lnTo>
                      <a:lnTo>
                        <a:pt x="140" y="127"/>
                      </a:lnTo>
                      <a:lnTo>
                        <a:pt x="145" y="125"/>
                      </a:lnTo>
                      <a:lnTo>
                        <a:pt x="149" y="122"/>
                      </a:lnTo>
                      <a:lnTo>
                        <a:pt x="153" y="122"/>
                      </a:lnTo>
                      <a:lnTo>
                        <a:pt x="157" y="125"/>
                      </a:lnTo>
                      <a:lnTo>
                        <a:pt x="162" y="126"/>
                      </a:lnTo>
                      <a:lnTo>
                        <a:pt x="165" y="126"/>
                      </a:lnTo>
                      <a:lnTo>
                        <a:pt x="168" y="127"/>
                      </a:lnTo>
                      <a:lnTo>
                        <a:pt x="174" y="128"/>
                      </a:lnTo>
                      <a:lnTo>
                        <a:pt x="179" y="131"/>
                      </a:lnTo>
                      <a:lnTo>
                        <a:pt x="181" y="131"/>
                      </a:lnTo>
                      <a:lnTo>
                        <a:pt x="184" y="128"/>
                      </a:lnTo>
                      <a:lnTo>
                        <a:pt x="184" y="126"/>
                      </a:lnTo>
                      <a:lnTo>
                        <a:pt x="181" y="123"/>
                      </a:lnTo>
                      <a:lnTo>
                        <a:pt x="184" y="121"/>
                      </a:lnTo>
                      <a:lnTo>
                        <a:pt x="186" y="121"/>
                      </a:lnTo>
                      <a:lnTo>
                        <a:pt x="190" y="121"/>
                      </a:lnTo>
                      <a:lnTo>
                        <a:pt x="195" y="121"/>
                      </a:lnTo>
                      <a:lnTo>
                        <a:pt x="202" y="117"/>
                      </a:lnTo>
                      <a:lnTo>
                        <a:pt x="206" y="117"/>
                      </a:lnTo>
                      <a:lnTo>
                        <a:pt x="209" y="118"/>
                      </a:lnTo>
                      <a:lnTo>
                        <a:pt x="212" y="116"/>
                      </a:lnTo>
                      <a:lnTo>
                        <a:pt x="214" y="111"/>
                      </a:lnTo>
                      <a:lnTo>
                        <a:pt x="212" y="107"/>
                      </a:lnTo>
                      <a:lnTo>
                        <a:pt x="209" y="104"/>
                      </a:lnTo>
                      <a:lnTo>
                        <a:pt x="206" y="100"/>
                      </a:lnTo>
                      <a:lnTo>
                        <a:pt x="206" y="95"/>
                      </a:lnTo>
                      <a:lnTo>
                        <a:pt x="204" y="93"/>
                      </a:lnTo>
                      <a:lnTo>
                        <a:pt x="203" y="90"/>
                      </a:lnTo>
                      <a:lnTo>
                        <a:pt x="199" y="89"/>
                      </a:lnTo>
                      <a:lnTo>
                        <a:pt x="195" y="85"/>
                      </a:lnTo>
                      <a:lnTo>
                        <a:pt x="194" y="84"/>
                      </a:lnTo>
                      <a:lnTo>
                        <a:pt x="194" y="80"/>
                      </a:lnTo>
                      <a:lnTo>
                        <a:pt x="198" y="77"/>
                      </a:lnTo>
                      <a:lnTo>
                        <a:pt x="199" y="75"/>
                      </a:lnTo>
                      <a:lnTo>
                        <a:pt x="199" y="70"/>
                      </a:lnTo>
                      <a:lnTo>
                        <a:pt x="202" y="68"/>
                      </a:lnTo>
                      <a:lnTo>
                        <a:pt x="206" y="63"/>
                      </a:lnTo>
                      <a:lnTo>
                        <a:pt x="204" y="60"/>
                      </a:lnTo>
                      <a:lnTo>
                        <a:pt x="204" y="56"/>
                      </a:lnTo>
                      <a:lnTo>
                        <a:pt x="199" y="54"/>
                      </a:lnTo>
                      <a:lnTo>
                        <a:pt x="197" y="54"/>
                      </a:lnTo>
                      <a:lnTo>
                        <a:pt x="195" y="49"/>
                      </a:lnTo>
                      <a:lnTo>
                        <a:pt x="199" y="46"/>
                      </a:lnTo>
                      <a:lnTo>
                        <a:pt x="200" y="43"/>
                      </a:lnTo>
                      <a:lnTo>
                        <a:pt x="202" y="39"/>
                      </a:lnTo>
                      <a:lnTo>
                        <a:pt x="203" y="34"/>
                      </a:lnTo>
                      <a:lnTo>
                        <a:pt x="203" y="32"/>
                      </a:lnTo>
                      <a:lnTo>
                        <a:pt x="203" y="25"/>
                      </a:lnTo>
                      <a:lnTo>
                        <a:pt x="202" y="20"/>
                      </a:lnTo>
                      <a:lnTo>
                        <a:pt x="202" y="16"/>
                      </a:lnTo>
                      <a:lnTo>
                        <a:pt x="202" y="14"/>
                      </a:lnTo>
                      <a:lnTo>
                        <a:pt x="203" y="9"/>
                      </a:lnTo>
                      <a:lnTo>
                        <a:pt x="206" y="7"/>
                      </a:lnTo>
                      <a:lnTo>
                        <a:pt x="209" y="6"/>
                      </a:lnTo>
                      <a:lnTo>
                        <a:pt x="214" y="3"/>
                      </a:lnTo>
                      <a:lnTo>
                        <a:pt x="216" y="2"/>
                      </a:lnTo>
                      <a:lnTo>
                        <a:pt x="220" y="1"/>
                      </a:lnTo>
                      <a:lnTo>
                        <a:pt x="225" y="0"/>
                      </a:lnTo>
                      <a:lnTo>
                        <a:pt x="229" y="3"/>
                      </a:lnTo>
                      <a:lnTo>
                        <a:pt x="231" y="7"/>
                      </a:lnTo>
                      <a:lnTo>
                        <a:pt x="235" y="12"/>
                      </a:lnTo>
                      <a:lnTo>
                        <a:pt x="239" y="15"/>
                      </a:lnTo>
                      <a:lnTo>
                        <a:pt x="244" y="19"/>
                      </a:lnTo>
                      <a:lnTo>
                        <a:pt x="249" y="24"/>
                      </a:lnTo>
                      <a:lnTo>
                        <a:pt x="254" y="29"/>
                      </a:lnTo>
                      <a:lnTo>
                        <a:pt x="261" y="34"/>
                      </a:lnTo>
                      <a:lnTo>
                        <a:pt x="266" y="38"/>
                      </a:lnTo>
                      <a:lnTo>
                        <a:pt x="272" y="40"/>
                      </a:lnTo>
                      <a:lnTo>
                        <a:pt x="278" y="47"/>
                      </a:lnTo>
                      <a:lnTo>
                        <a:pt x="285" y="53"/>
                      </a:lnTo>
                      <a:lnTo>
                        <a:pt x="290" y="58"/>
                      </a:lnTo>
                      <a:lnTo>
                        <a:pt x="295" y="65"/>
                      </a:lnTo>
                      <a:lnTo>
                        <a:pt x="296" y="68"/>
                      </a:lnTo>
                      <a:lnTo>
                        <a:pt x="298" y="75"/>
                      </a:lnTo>
                      <a:lnTo>
                        <a:pt x="301" y="80"/>
                      </a:lnTo>
                      <a:lnTo>
                        <a:pt x="305" y="81"/>
                      </a:lnTo>
                      <a:lnTo>
                        <a:pt x="309" y="83"/>
                      </a:lnTo>
                      <a:lnTo>
                        <a:pt x="312" y="85"/>
                      </a:lnTo>
                      <a:lnTo>
                        <a:pt x="312" y="90"/>
                      </a:lnTo>
                      <a:lnTo>
                        <a:pt x="314" y="94"/>
                      </a:lnTo>
                      <a:lnTo>
                        <a:pt x="318" y="100"/>
                      </a:lnTo>
                      <a:lnTo>
                        <a:pt x="323" y="105"/>
                      </a:lnTo>
                      <a:lnTo>
                        <a:pt x="328" y="111"/>
                      </a:lnTo>
                      <a:lnTo>
                        <a:pt x="332" y="113"/>
                      </a:lnTo>
                      <a:lnTo>
                        <a:pt x="336" y="118"/>
                      </a:lnTo>
                      <a:lnTo>
                        <a:pt x="336" y="116"/>
                      </a:lnTo>
                      <a:lnTo>
                        <a:pt x="337" y="111"/>
                      </a:lnTo>
                      <a:lnTo>
                        <a:pt x="345" y="109"/>
                      </a:lnTo>
                      <a:lnTo>
                        <a:pt x="351" y="105"/>
                      </a:lnTo>
                      <a:lnTo>
                        <a:pt x="354" y="103"/>
                      </a:lnTo>
                      <a:lnTo>
                        <a:pt x="356" y="104"/>
                      </a:lnTo>
                      <a:lnTo>
                        <a:pt x="360" y="105"/>
                      </a:lnTo>
                      <a:lnTo>
                        <a:pt x="364" y="105"/>
                      </a:lnTo>
                      <a:lnTo>
                        <a:pt x="368" y="104"/>
                      </a:lnTo>
                      <a:lnTo>
                        <a:pt x="369" y="99"/>
                      </a:lnTo>
                      <a:lnTo>
                        <a:pt x="373" y="94"/>
                      </a:lnTo>
                      <a:lnTo>
                        <a:pt x="374" y="91"/>
                      </a:lnTo>
                      <a:lnTo>
                        <a:pt x="379" y="89"/>
                      </a:lnTo>
                      <a:lnTo>
                        <a:pt x="385" y="88"/>
                      </a:lnTo>
                      <a:lnTo>
                        <a:pt x="391" y="86"/>
                      </a:lnTo>
                      <a:lnTo>
                        <a:pt x="397" y="84"/>
                      </a:lnTo>
                      <a:lnTo>
                        <a:pt x="404" y="83"/>
                      </a:lnTo>
                      <a:lnTo>
                        <a:pt x="418" y="81"/>
                      </a:lnTo>
                      <a:lnTo>
                        <a:pt x="415" y="90"/>
                      </a:lnTo>
                      <a:lnTo>
                        <a:pt x="414" y="94"/>
                      </a:lnTo>
                      <a:lnTo>
                        <a:pt x="413" y="103"/>
                      </a:lnTo>
                      <a:lnTo>
                        <a:pt x="411" y="109"/>
                      </a:lnTo>
                      <a:lnTo>
                        <a:pt x="410" y="113"/>
                      </a:lnTo>
                      <a:lnTo>
                        <a:pt x="409" y="122"/>
                      </a:lnTo>
                      <a:lnTo>
                        <a:pt x="424" y="136"/>
                      </a:lnTo>
                      <a:lnTo>
                        <a:pt x="427" y="137"/>
                      </a:lnTo>
                      <a:lnTo>
                        <a:pt x="428" y="137"/>
                      </a:lnTo>
                      <a:lnTo>
                        <a:pt x="428" y="139"/>
                      </a:lnTo>
                      <a:lnTo>
                        <a:pt x="433" y="142"/>
                      </a:lnTo>
                      <a:lnTo>
                        <a:pt x="437" y="146"/>
                      </a:lnTo>
                      <a:lnTo>
                        <a:pt x="446" y="154"/>
                      </a:lnTo>
                      <a:lnTo>
                        <a:pt x="452" y="159"/>
                      </a:lnTo>
                      <a:lnTo>
                        <a:pt x="457" y="163"/>
                      </a:lnTo>
                      <a:lnTo>
                        <a:pt x="474" y="177"/>
                      </a:lnTo>
                      <a:lnTo>
                        <a:pt x="477" y="177"/>
                      </a:lnTo>
                      <a:lnTo>
                        <a:pt x="479" y="177"/>
                      </a:lnTo>
                      <a:lnTo>
                        <a:pt x="480" y="177"/>
                      </a:lnTo>
                      <a:lnTo>
                        <a:pt x="482" y="177"/>
                      </a:lnTo>
                      <a:lnTo>
                        <a:pt x="483" y="177"/>
                      </a:lnTo>
                      <a:lnTo>
                        <a:pt x="485" y="178"/>
                      </a:lnTo>
                      <a:lnTo>
                        <a:pt x="485" y="181"/>
                      </a:lnTo>
                      <a:lnTo>
                        <a:pt x="484" y="185"/>
                      </a:lnTo>
                      <a:lnTo>
                        <a:pt x="483" y="191"/>
                      </a:lnTo>
                      <a:lnTo>
                        <a:pt x="483" y="195"/>
                      </a:lnTo>
                      <a:lnTo>
                        <a:pt x="484" y="197"/>
                      </a:lnTo>
                      <a:lnTo>
                        <a:pt x="484" y="201"/>
                      </a:lnTo>
                      <a:lnTo>
                        <a:pt x="484" y="205"/>
                      </a:lnTo>
                      <a:lnTo>
                        <a:pt x="482" y="207"/>
                      </a:lnTo>
                      <a:lnTo>
                        <a:pt x="482" y="211"/>
                      </a:lnTo>
                      <a:lnTo>
                        <a:pt x="483" y="211"/>
                      </a:lnTo>
                      <a:lnTo>
                        <a:pt x="485" y="211"/>
                      </a:lnTo>
                      <a:lnTo>
                        <a:pt x="485" y="213"/>
                      </a:lnTo>
                      <a:lnTo>
                        <a:pt x="488" y="213"/>
                      </a:lnTo>
                      <a:lnTo>
                        <a:pt x="489" y="213"/>
                      </a:lnTo>
                      <a:lnTo>
                        <a:pt x="493" y="215"/>
                      </a:lnTo>
                      <a:lnTo>
                        <a:pt x="496" y="220"/>
                      </a:lnTo>
                      <a:lnTo>
                        <a:pt x="498" y="233"/>
                      </a:lnTo>
                      <a:lnTo>
                        <a:pt x="498" y="234"/>
                      </a:lnTo>
                      <a:lnTo>
                        <a:pt x="498" y="236"/>
                      </a:lnTo>
                      <a:lnTo>
                        <a:pt x="501" y="242"/>
                      </a:lnTo>
                      <a:lnTo>
                        <a:pt x="501" y="246"/>
                      </a:lnTo>
                      <a:lnTo>
                        <a:pt x="500" y="250"/>
                      </a:lnTo>
                      <a:lnTo>
                        <a:pt x="500" y="253"/>
                      </a:lnTo>
                      <a:lnTo>
                        <a:pt x="498" y="256"/>
                      </a:lnTo>
                      <a:lnTo>
                        <a:pt x="497" y="258"/>
                      </a:lnTo>
                      <a:lnTo>
                        <a:pt x="494" y="266"/>
                      </a:lnTo>
                      <a:lnTo>
                        <a:pt x="493" y="272"/>
                      </a:lnTo>
                      <a:lnTo>
                        <a:pt x="493" y="276"/>
                      </a:lnTo>
                      <a:lnTo>
                        <a:pt x="493" y="279"/>
                      </a:lnTo>
                      <a:lnTo>
                        <a:pt x="494" y="280"/>
                      </a:lnTo>
                      <a:lnTo>
                        <a:pt x="496" y="281"/>
                      </a:lnTo>
                      <a:lnTo>
                        <a:pt x="496" y="283"/>
                      </a:lnTo>
                      <a:lnTo>
                        <a:pt x="496" y="284"/>
                      </a:lnTo>
                      <a:lnTo>
                        <a:pt x="497" y="285"/>
                      </a:lnTo>
                      <a:lnTo>
                        <a:pt x="498" y="288"/>
                      </a:lnTo>
                      <a:lnTo>
                        <a:pt x="501" y="289"/>
                      </a:lnTo>
                      <a:lnTo>
                        <a:pt x="502" y="294"/>
                      </a:lnTo>
                      <a:lnTo>
                        <a:pt x="503" y="297"/>
                      </a:lnTo>
                      <a:lnTo>
                        <a:pt x="505" y="299"/>
                      </a:lnTo>
                      <a:lnTo>
                        <a:pt x="505" y="301"/>
                      </a:lnTo>
                      <a:lnTo>
                        <a:pt x="509" y="306"/>
                      </a:lnTo>
                      <a:lnTo>
                        <a:pt x="511" y="308"/>
                      </a:lnTo>
                      <a:lnTo>
                        <a:pt x="514" y="309"/>
                      </a:lnTo>
                      <a:lnTo>
                        <a:pt x="521" y="315"/>
                      </a:lnTo>
                      <a:lnTo>
                        <a:pt x="523" y="316"/>
                      </a:lnTo>
                      <a:lnTo>
                        <a:pt x="524" y="320"/>
                      </a:lnTo>
                      <a:lnTo>
                        <a:pt x="524" y="322"/>
                      </a:lnTo>
                      <a:lnTo>
                        <a:pt x="525" y="325"/>
                      </a:lnTo>
                      <a:lnTo>
                        <a:pt x="525" y="327"/>
                      </a:lnTo>
                      <a:lnTo>
                        <a:pt x="525" y="329"/>
                      </a:lnTo>
                      <a:lnTo>
                        <a:pt x="526" y="335"/>
                      </a:lnTo>
                      <a:lnTo>
                        <a:pt x="514" y="335"/>
                      </a:lnTo>
                      <a:lnTo>
                        <a:pt x="502" y="336"/>
                      </a:lnTo>
                      <a:lnTo>
                        <a:pt x="496" y="338"/>
                      </a:lnTo>
                      <a:lnTo>
                        <a:pt x="485" y="338"/>
                      </a:lnTo>
                      <a:lnTo>
                        <a:pt x="475" y="339"/>
                      </a:lnTo>
                      <a:lnTo>
                        <a:pt x="465" y="340"/>
                      </a:lnTo>
                      <a:lnTo>
                        <a:pt x="455" y="340"/>
                      </a:lnTo>
                      <a:lnTo>
                        <a:pt x="448" y="340"/>
                      </a:lnTo>
                      <a:lnTo>
                        <a:pt x="434" y="341"/>
                      </a:lnTo>
                      <a:lnTo>
                        <a:pt x="425" y="343"/>
                      </a:lnTo>
                      <a:lnTo>
                        <a:pt x="416" y="343"/>
                      </a:lnTo>
                      <a:lnTo>
                        <a:pt x="410" y="344"/>
                      </a:lnTo>
                      <a:lnTo>
                        <a:pt x="400" y="346"/>
                      </a:lnTo>
                      <a:lnTo>
                        <a:pt x="383" y="350"/>
                      </a:lnTo>
                      <a:lnTo>
                        <a:pt x="374" y="352"/>
                      </a:lnTo>
                      <a:lnTo>
                        <a:pt x="367" y="354"/>
                      </a:lnTo>
                      <a:lnTo>
                        <a:pt x="355" y="357"/>
                      </a:lnTo>
                      <a:lnTo>
                        <a:pt x="342" y="362"/>
                      </a:lnTo>
                      <a:lnTo>
                        <a:pt x="335" y="366"/>
                      </a:lnTo>
                      <a:lnTo>
                        <a:pt x="324" y="366"/>
                      </a:lnTo>
                      <a:lnTo>
                        <a:pt x="312" y="368"/>
                      </a:lnTo>
                      <a:lnTo>
                        <a:pt x="304" y="368"/>
                      </a:lnTo>
                      <a:lnTo>
                        <a:pt x="286" y="367"/>
                      </a:lnTo>
                      <a:lnTo>
                        <a:pt x="277" y="368"/>
                      </a:lnTo>
                      <a:lnTo>
                        <a:pt x="267" y="368"/>
                      </a:lnTo>
                      <a:lnTo>
                        <a:pt x="259" y="368"/>
                      </a:lnTo>
                      <a:lnTo>
                        <a:pt x="248" y="369"/>
                      </a:lnTo>
                      <a:lnTo>
                        <a:pt x="239" y="371"/>
                      </a:lnTo>
                      <a:lnTo>
                        <a:pt x="225" y="372"/>
                      </a:lnTo>
                      <a:lnTo>
                        <a:pt x="216" y="372"/>
                      </a:lnTo>
                      <a:lnTo>
                        <a:pt x="209" y="371"/>
                      </a:lnTo>
                      <a:lnTo>
                        <a:pt x="206" y="369"/>
                      </a:lnTo>
                      <a:lnTo>
                        <a:pt x="200" y="364"/>
                      </a:lnTo>
                      <a:lnTo>
                        <a:pt x="197" y="362"/>
                      </a:lnTo>
                      <a:lnTo>
                        <a:pt x="189" y="355"/>
                      </a:lnTo>
                      <a:lnTo>
                        <a:pt x="180" y="355"/>
                      </a:lnTo>
                      <a:lnTo>
                        <a:pt x="174" y="355"/>
                      </a:lnTo>
                      <a:lnTo>
                        <a:pt x="166" y="355"/>
                      </a:lnTo>
                      <a:lnTo>
                        <a:pt x="158" y="357"/>
                      </a:lnTo>
                      <a:lnTo>
                        <a:pt x="154" y="357"/>
                      </a:lnTo>
                      <a:lnTo>
                        <a:pt x="151" y="360"/>
                      </a:lnTo>
                      <a:lnTo>
                        <a:pt x="145" y="366"/>
                      </a:lnTo>
                      <a:lnTo>
                        <a:pt x="142" y="368"/>
                      </a:lnTo>
                      <a:lnTo>
                        <a:pt x="128" y="368"/>
                      </a:lnTo>
                      <a:lnTo>
                        <a:pt x="116" y="371"/>
                      </a:lnTo>
                      <a:lnTo>
                        <a:pt x="110" y="371"/>
                      </a:lnTo>
                      <a:lnTo>
                        <a:pt x="101" y="371"/>
                      </a:lnTo>
                      <a:lnTo>
                        <a:pt x="96" y="369"/>
                      </a:lnTo>
                      <a:lnTo>
                        <a:pt x="92" y="366"/>
                      </a:lnTo>
                      <a:lnTo>
                        <a:pt x="87" y="364"/>
                      </a:lnTo>
                      <a:lnTo>
                        <a:pt x="84" y="360"/>
                      </a:lnTo>
                      <a:lnTo>
                        <a:pt x="79" y="360"/>
                      </a:lnTo>
                      <a:lnTo>
                        <a:pt x="76" y="355"/>
                      </a:lnTo>
                      <a:lnTo>
                        <a:pt x="71" y="357"/>
                      </a:lnTo>
                      <a:lnTo>
                        <a:pt x="62" y="355"/>
                      </a:lnTo>
                      <a:lnTo>
                        <a:pt x="59" y="355"/>
                      </a:lnTo>
                      <a:lnTo>
                        <a:pt x="57" y="359"/>
                      </a:lnTo>
                      <a:lnTo>
                        <a:pt x="56" y="363"/>
                      </a:lnTo>
                      <a:lnTo>
                        <a:pt x="52" y="366"/>
                      </a:lnTo>
                      <a:lnTo>
                        <a:pt x="48" y="366"/>
                      </a:lnTo>
                      <a:lnTo>
                        <a:pt x="36" y="363"/>
                      </a:lnTo>
                      <a:lnTo>
                        <a:pt x="28" y="364"/>
                      </a:lnTo>
                      <a:lnTo>
                        <a:pt x="20" y="366"/>
                      </a:lnTo>
                      <a:lnTo>
                        <a:pt x="14" y="367"/>
                      </a:lnTo>
                      <a:lnTo>
                        <a:pt x="6" y="367"/>
                      </a:lnTo>
                      <a:lnTo>
                        <a:pt x="2" y="36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62" name="ZS: 2KP">
                  <a:extLst>
                    <a:ext uri="{FF2B5EF4-FFF2-40B4-BE49-F238E27FC236}">
                      <a16:creationId xmlns:a16="http://schemas.microsoft.com/office/drawing/2014/main" id="{CE35617E-774F-1F45-8E23-985F3EB6E7F6}"/>
                    </a:ext>
                  </a:extLst>
                </p:cNvPr>
                <p:cNvSpPr>
                  <a:spLocks/>
                </p:cNvSpPr>
                <p:nvPr/>
              </p:nvSpPr>
              <p:spPr bwMode="auto">
                <a:xfrm>
                  <a:off x="613196" y="954238"/>
                  <a:ext cx="890499" cy="1425495"/>
                </a:xfrm>
                <a:custGeom>
                  <a:avLst/>
                  <a:gdLst>
                    <a:gd name="T0" fmla="*/ 431425 w 298"/>
                    <a:gd name="T1" fmla="*/ 1748790 h 486"/>
                    <a:gd name="T2" fmla="*/ 333030 w 298"/>
                    <a:gd name="T3" fmla="*/ 1851660 h 486"/>
                    <a:gd name="T4" fmla="*/ 155162 w 298"/>
                    <a:gd name="T5" fmla="*/ 1824990 h 486"/>
                    <a:gd name="T6" fmla="*/ 0 w 298"/>
                    <a:gd name="T7" fmla="*/ 1790700 h 486"/>
                    <a:gd name="T8" fmla="*/ 56766 w 298"/>
                    <a:gd name="T9" fmla="*/ 1729740 h 486"/>
                    <a:gd name="T10" fmla="*/ 158946 w 298"/>
                    <a:gd name="T11" fmla="*/ 1710690 h 486"/>
                    <a:gd name="T12" fmla="*/ 238419 w 298"/>
                    <a:gd name="T13" fmla="*/ 1642110 h 486"/>
                    <a:gd name="T14" fmla="*/ 200575 w 298"/>
                    <a:gd name="T15" fmla="*/ 1508760 h 486"/>
                    <a:gd name="T16" fmla="*/ 257341 w 298"/>
                    <a:gd name="T17" fmla="*/ 1310640 h 486"/>
                    <a:gd name="T18" fmla="*/ 314108 w 298"/>
                    <a:gd name="T19" fmla="*/ 1215390 h 486"/>
                    <a:gd name="T20" fmla="*/ 317892 w 298"/>
                    <a:gd name="T21" fmla="*/ 1093470 h 486"/>
                    <a:gd name="T22" fmla="*/ 314108 w 298"/>
                    <a:gd name="T23" fmla="*/ 975360 h 486"/>
                    <a:gd name="T24" fmla="*/ 242203 w 298"/>
                    <a:gd name="T25" fmla="*/ 864870 h 486"/>
                    <a:gd name="T26" fmla="*/ 238419 w 298"/>
                    <a:gd name="T27" fmla="*/ 784860 h 486"/>
                    <a:gd name="T28" fmla="*/ 257341 w 298"/>
                    <a:gd name="T29" fmla="*/ 693420 h 486"/>
                    <a:gd name="T30" fmla="*/ 351952 w 298"/>
                    <a:gd name="T31" fmla="*/ 666750 h 486"/>
                    <a:gd name="T32" fmla="*/ 393581 w 298"/>
                    <a:gd name="T33" fmla="*/ 579120 h 486"/>
                    <a:gd name="T34" fmla="*/ 461700 w 298"/>
                    <a:gd name="T35" fmla="*/ 472440 h 486"/>
                    <a:gd name="T36" fmla="*/ 454132 w 298"/>
                    <a:gd name="T37" fmla="*/ 388620 h 486"/>
                    <a:gd name="T38" fmla="*/ 488191 w 298"/>
                    <a:gd name="T39" fmla="*/ 308610 h 486"/>
                    <a:gd name="T40" fmla="*/ 552527 w 298"/>
                    <a:gd name="T41" fmla="*/ 232410 h 486"/>
                    <a:gd name="T42" fmla="*/ 613078 w 298"/>
                    <a:gd name="T43" fmla="*/ 167640 h 486"/>
                    <a:gd name="T44" fmla="*/ 647137 w 298"/>
                    <a:gd name="T45" fmla="*/ 91440 h 486"/>
                    <a:gd name="T46" fmla="*/ 741748 w 298"/>
                    <a:gd name="T47" fmla="*/ 19050 h 486"/>
                    <a:gd name="T48" fmla="*/ 798515 w 298"/>
                    <a:gd name="T49" fmla="*/ 34290 h 486"/>
                    <a:gd name="T50" fmla="*/ 874203 w 298"/>
                    <a:gd name="T51" fmla="*/ 163830 h 486"/>
                    <a:gd name="T52" fmla="*/ 949892 w 298"/>
                    <a:gd name="T53" fmla="*/ 297180 h 486"/>
                    <a:gd name="T54" fmla="*/ 1021796 w 298"/>
                    <a:gd name="T55" fmla="*/ 426720 h 486"/>
                    <a:gd name="T56" fmla="*/ 1089916 w 298"/>
                    <a:gd name="T57" fmla="*/ 548640 h 486"/>
                    <a:gd name="T58" fmla="*/ 1089916 w 298"/>
                    <a:gd name="T59" fmla="*/ 640080 h 486"/>
                    <a:gd name="T60" fmla="*/ 1089916 w 298"/>
                    <a:gd name="T61" fmla="*/ 765810 h 486"/>
                    <a:gd name="T62" fmla="*/ 1093700 w 298"/>
                    <a:gd name="T63" fmla="*/ 891540 h 486"/>
                    <a:gd name="T64" fmla="*/ 1093700 w 298"/>
                    <a:gd name="T65" fmla="*/ 1028700 h 486"/>
                    <a:gd name="T66" fmla="*/ 1097485 w 298"/>
                    <a:gd name="T67" fmla="*/ 1135380 h 486"/>
                    <a:gd name="T68" fmla="*/ 1040718 w 298"/>
                    <a:gd name="T69" fmla="*/ 1188720 h 486"/>
                    <a:gd name="T70" fmla="*/ 1010443 w 298"/>
                    <a:gd name="T71" fmla="*/ 1223010 h 486"/>
                    <a:gd name="T72" fmla="*/ 995305 w 298"/>
                    <a:gd name="T73" fmla="*/ 1257300 h 486"/>
                    <a:gd name="T74" fmla="*/ 991521 w 298"/>
                    <a:gd name="T75" fmla="*/ 1303020 h 486"/>
                    <a:gd name="T76" fmla="*/ 1010443 w 298"/>
                    <a:gd name="T77" fmla="*/ 1333500 h 486"/>
                    <a:gd name="T78" fmla="*/ 1040718 w 298"/>
                    <a:gd name="T79" fmla="*/ 1360170 h 486"/>
                    <a:gd name="T80" fmla="*/ 1055856 w 298"/>
                    <a:gd name="T81" fmla="*/ 1390650 h 486"/>
                    <a:gd name="T82" fmla="*/ 1070994 w 298"/>
                    <a:gd name="T83" fmla="*/ 1428750 h 486"/>
                    <a:gd name="T84" fmla="*/ 1082347 w 298"/>
                    <a:gd name="T85" fmla="*/ 1466850 h 486"/>
                    <a:gd name="T86" fmla="*/ 1093700 w 298"/>
                    <a:gd name="T87" fmla="*/ 1504950 h 486"/>
                    <a:gd name="T88" fmla="*/ 1105053 w 298"/>
                    <a:gd name="T89" fmla="*/ 1543050 h 486"/>
                    <a:gd name="T90" fmla="*/ 1108838 w 298"/>
                    <a:gd name="T91" fmla="*/ 1588770 h 486"/>
                    <a:gd name="T92" fmla="*/ 1105053 w 298"/>
                    <a:gd name="T93" fmla="*/ 1630680 h 486"/>
                    <a:gd name="T94" fmla="*/ 1078562 w 298"/>
                    <a:gd name="T95" fmla="*/ 1657350 h 486"/>
                    <a:gd name="T96" fmla="*/ 1040718 w 298"/>
                    <a:gd name="T97" fmla="*/ 1676400 h 486"/>
                    <a:gd name="T98" fmla="*/ 1002874 w 298"/>
                    <a:gd name="T99" fmla="*/ 1684020 h 486"/>
                    <a:gd name="T100" fmla="*/ 957461 w 298"/>
                    <a:gd name="T101" fmla="*/ 1691640 h 486"/>
                    <a:gd name="T102" fmla="*/ 915832 w 298"/>
                    <a:gd name="T103" fmla="*/ 1691640 h 486"/>
                    <a:gd name="T104" fmla="*/ 881772 w 298"/>
                    <a:gd name="T105" fmla="*/ 1710690 h 486"/>
                    <a:gd name="T106" fmla="*/ 817437 w 298"/>
                    <a:gd name="T107" fmla="*/ 1744980 h 486"/>
                    <a:gd name="T108" fmla="*/ 681197 w 298"/>
                    <a:gd name="T109" fmla="*/ 1722120 h 4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8" h="486">
                      <a:moveTo>
                        <a:pt x="136" y="449"/>
                      </a:moveTo>
                      <a:lnTo>
                        <a:pt x="132" y="450"/>
                      </a:lnTo>
                      <a:lnTo>
                        <a:pt x="128" y="454"/>
                      </a:lnTo>
                      <a:lnTo>
                        <a:pt x="125" y="455"/>
                      </a:lnTo>
                      <a:lnTo>
                        <a:pt x="120" y="454"/>
                      </a:lnTo>
                      <a:lnTo>
                        <a:pt x="114" y="459"/>
                      </a:lnTo>
                      <a:lnTo>
                        <a:pt x="109" y="463"/>
                      </a:lnTo>
                      <a:lnTo>
                        <a:pt x="104" y="468"/>
                      </a:lnTo>
                      <a:lnTo>
                        <a:pt x="101" y="474"/>
                      </a:lnTo>
                      <a:lnTo>
                        <a:pt x="97" y="478"/>
                      </a:lnTo>
                      <a:lnTo>
                        <a:pt x="93" y="481"/>
                      </a:lnTo>
                      <a:lnTo>
                        <a:pt x="88" y="486"/>
                      </a:lnTo>
                      <a:lnTo>
                        <a:pt x="82" y="486"/>
                      </a:lnTo>
                      <a:lnTo>
                        <a:pt x="73" y="486"/>
                      </a:lnTo>
                      <a:lnTo>
                        <a:pt x="59" y="486"/>
                      </a:lnTo>
                      <a:lnTo>
                        <a:pt x="50" y="484"/>
                      </a:lnTo>
                      <a:lnTo>
                        <a:pt x="46" y="484"/>
                      </a:lnTo>
                      <a:lnTo>
                        <a:pt x="41" y="479"/>
                      </a:lnTo>
                      <a:lnTo>
                        <a:pt x="37" y="474"/>
                      </a:lnTo>
                      <a:lnTo>
                        <a:pt x="33" y="472"/>
                      </a:lnTo>
                      <a:lnTo>
                        <a:pt x="21" y="472"/>
                      </a:lnTo>
                      <a:lnTo>
                        <a:pt x="12" y="472"/>
                      </a:lnTo>
                      <a:lnTo>
                        <a:pt x="8" y="470"/>
                      </a:lnTo>
                      <a:lnTo>
                        <a:pt x="0" y="470"/>
                      </a:lnTo>
                      <a:lnTo>
                        <a:pt x="0" y="461"/>
                      </a:lnTo>
                      <a:lnTo>
                        <a:pt x="1" y="461"/>
                      </a:lnTo>
                      <a:lnTo>
                        <a:pt x="5" y="459"/>
                      </a:lnTo>
                      <a:lnTo>
                        <a:pt x="7" y="456"/>
                      </a:lnTo>
                      <a:lnTo>
                        <a:pt x="12" y="452"/>
                      </a:lnTo>
                      <a:lnTo>
                        <a:pt x="15" y="454"/>
                      </a:lnTo>
                      <a:lnTo>
                        <a:pt x="17" y="452"/>
                      </a:lnTo>
                      <a:lnTo>
                        <a:pt x="24" y="451"/>
                      </a:lnTo>
                      <a:lnTo>
                        <a:pt x="31" y="451"/>
                      </a:lnTo>
                      <a:lnTo>
                        <a:pt x="33" y="450"/>
                      </a:lnTo>
                      <a:lnTo>
                        <a:pt x="37" y="449"/>
                      </a:lnTo>
                      <a:lnTo>
                        <a:pt x="42" y="449"/>
                      </a:lnTo>
                      <a:lnTo>
                        <a:pt x="47" y="449"/>
                      </a:lnTo>
                      <a:lnTo>
                        <a:pt x="49" y="445"/>
                      </a:lnTo>
                      <a:lnTo>
                        <a:pt x="51" y="441"/>
                      </a:lnTo>
                      <a:lnTo>
                        <a:pt x="53" y="438"/>
                      </a:lnTo>
                      <a:lnTo>
                        <a:pt x="58" y="435"/>
                      </a:lnTo>
                      <a:lnTo>
                        <a:pt x="63" y="431"/>
                      </a:lnTo>
                      <a:lnTo>
                        <a:pt x="65" y="423"/>
                      </a:lnTo>
                      <a:lnTo>
                        <a:pt x="65" y="419"/>
                      </a:lnTo>
                      <a:lnTo>
                        <a:pt x="63" y="416"/>
                      </a:lnTo>
                      <a:lnTo>
                        <a:pt x="58" y="410"/>
                      </a:lnTo>
                      <a:lnTo>
                        <a:pt x="54" y="403"/>
                      </a:lnTo>
                      <a:lnTo>
                        <a:pt x="53" y="396"/>
                      </a:lnTo>
                      <a:lnTo>
                        <a:pt x="53" y="387"/>
                      </a:lnTo>
                      <a:lnTo>
                        <a:pt x="53" y="382"/>
                      </a:lnTo>
                      <a:lnTo>
                        <a:pt x="55" y="372"/>
                      </a:lnTo>
                      <a:lnTo>
                        <a:pt x="58" y="362"/>
                      </a:lnTo>
                      <a:lnTo>
                        <a:pt x="63" y="352"/>
                      </a:lnTo>
                      <a:lnTo>
                        <a:pt x="68" y="344"/>
                      </a:lnTo>
                      <a:lnTo>
                        <a:pt x="77" y="336"/>
                      </a:lnTo>
                      <a:lnTo>
                        <a:pt x="83" y="333"/>
                      </a:lnTo>
                      <a:lnTo>
                        <a:pt x="84" y="330"/>
                      </a:lnTo>
                      <a:lnTo>
                        <a:pt x="87" y="325"/>
                      </a:lnTo>
                      <a:lnTo>
                        <a:pt x="84" y="324"/>
                      </a:lnTo>
                      <a:lnTo>
                        <a:pt x="83" y="319"/>
                      </a:lnTo>
                      <a:lnTo>
                        <a:pt x="90" y="317"/>
                      </a:lnTo>
                      <a:lnTo>
                        <a:pt x="91" y="308"/>
                      </a:lnTo>
                      <a:lnTo>
                        <a:pt x="91" y="303"/>
                      </a:lnTo>
                      <a:lnTo>
                        <a:pt x="91" y="298"/>
                      </a:lnTo>
                      <a:lnTo>
                        <a:pt x="88" y="292"/>
                      </a:lnTo>
                      <a:lnTo>
                        <a:pt x="84" y="287"/>
                      </a:lnTo>
                      <a:lnTo>
                        <a:pt x="81" y="280"/>
                      </a:lnTo>
                      <a:lnTo>
                        <a:pt x="78" y="278"/>
                      </a:lnTo>
                      <a:lnTo>
                        <a:pt x="77" y="274"/>
                      </a:lnTo>
                      <a:lnTo>
                        <a:pt x="78" y="270"/>
                      </a:lnTo>
                      <a:lnTo>
                        <a:pt x="82" y="263"/>
                      </a:lnTo>
                      <a:lnTo>
                        <a:pt x="83" y="256"/>
                      </a:lnTo>
                      <a:lnTo>
                        <a:pt x="83" y="250"/>
                      </a:lnTo>
                      <a:lnTo>
                        <a:pt x="87" y="243"/>
                      </a:lnTo>
                      <a:lnTo>
                        <a:pt x="79" y="237"/>
                      </a:lnTo>
                      <a:lnTo>
                        <a:pt x="74" y="234"/>
                      </a:lnTo>
                      <a:lnTo>
                        <a:pt x="68" y="231"/>
                      </a:lnTo>
                      <a:lnTo>
                        <a:pt x="64" y="227"/>
                      </a:lnTo>
                      <a:lnTo>
                        <a:pt x="59" y="224"/>
                      </a:lnTo>
                      <a:lnTo>
                        <a:pt x="63" y="220"/>
                      </a:lnTo>
                      <a:lnTo>
                        <a:pt x="64" y="218"/>
                      </a:lnTo>
                      <a:lnTo>
                        <a:pt x="64" y="214"/>
                      </a:lnTo>
                      <a:lnTo>
                        <a:pt x="63" y="209"/>
                      </a:lnTo>
                      <a:lnTo>
                        <a:pt x="63" y="206"/>
                      </a:lnTo>
                      <a:lnTo>
                        <a:pt x="60" y="203"/>
                      </a:lnTo>
                      <a:lnTo>
                        <a:pt x="58" y="199"/>
                      </a:lnTo>
                      <a:lnTo>
                        <a:pt x="59" y="195"/>
                      </a:lnTo>
                      <a:lnTo>
                        <a:pt x="63" y="189"/>
                      </a:lnTo>
                      <a:lnTo>
                        <a:pt x="67" y="185"/>
                      </a:lnTo>
                      <a:lnTo>
                        <a:pt x="68" y="182"/>
                      </a:lnTo>
                      <a:lnTo>
                        <a:pt x="73" y="183"/>
                      </a:lnTo>
                      <a:lnTo>
                        <a:pt x="77" y="182"/>
                      </a:lnTo>
                      <a:lnTo>
                        <a:pt x="82" y="181"/>
                      </a:lnTo>
                      <a:lnTo>
                        <a:pt x="86" y="181"/>
                      </a:lnTo>
                      <a:lnTo>
                        <a:pt x="90" y="178"/>
                      </a:lnTo>
                      <a:lnTo>
                        <a:pt x="93" y="175"/>
                      </a:lnTo>
                      <a:lnTo>
                        <a:pt x="95" y="172"/>
                      </a:lnTo>
                      <a:lnTo>
                        <a:pt x="95" y="168"/>
                      </a:lnTo>
                      <a:lnTo>
                        <a:pt x="93" y="164"/>
                      </a:lnTo>
                      <a:lnTo>
                        <a:pt x="97" y="162"/>
                      </a:lnTo>
                      <a:lnTo>
                        <a:pt x="101" y="158"/>
                      </a:lnTo>
                      <a:lnTo>
                        <a:pt x="104" y="152"/>
                      </a:lnTo>
                      <a:lnTo>
                        <a:pt x="108" y="148"/>
                      </a:lnTo>
                      <a:lnTo>
                        <a:pt x="109" y="143"/>
                      </a:lnTo>
                      <a:lnTo>
                        <a:pt x="114" y="139"/>
                      </a:lnTo>
                      <a:lnTo>
                        <a:pt x="115" y="135"/>
                      </a:lnTo>
                      <a:lnTo>
                        <a:pt x="119" y="130"/>
                      </a:lnTo>
                      <a:lnTo>
                        <a:pt x="122" y="124"/>
                      </a:lnTo>
                      <a:lnTo>
                        <a:pt x="123" y="121"/>
                      </a:lnTo>
                      <a:lnTo>
                        <a:pt x="123" y="117"/>
                      </a:lnTo>
                      <a:lnTo>
                        <a:pt x="124" y="112"/>
                      </a:lnTo>
                      <a:lnTo>
                        <a:pt x="124" y="108"/>
                      </a:lnTo>
                      <a:lnTo>
                        <a:pt x="123" y="106"/>
                      </a:lnTo>
                      <a:lnTo>
                        <a:pt x="120" y="102"/>
                      </a:lnTo>
                      <a:lnTo>
                        <a:pt x="119" y="98"/>
                      </a:lnTo>
                      <a:lnTo>
                        <a:pt x="119" y="94"/>
                      </a:lnTo>
                      <a:lnTo>
                        <a:pt x="124" y="90"/>
                      </a:lnTo>
                      <a:lnTo>
                        <a:pt x="124" y="87"/>
                      </a:lnTo>
                      <a:lnTo>
                        <a:pt x="127" y="84"/>
                      </a:lnTo>
                      <a:lnTo>
                        <a:pt x="129" y="81"/>
                      </a:lnTo>
                      <a:lnTo>
                        <a:pt x="134" y="76"/>
                      </a:lnTo>
                      <a:lnTo>
                        <a:pt x="139" y="76"/>
                      </a:lnTo>
                      <a:lnTo>
                        <a:pt x="145" y="71"/>
                      </a:lnTo>
                      <a:lnTo>
                        <a:pt x="145" y="67"/>
                      </a:lnTo>
                      <a:lnTo>
                        <a:pt x="145" y="66"/>
                      </a:lnTo>
                      <a:lnTo>
                        <a:pt x="146" y="61"/>
                      </a:lnTo>
                      <a:lnTo>
                        <a:pt x="150" y="59"/>
                      </a:lnTo>
                      <a:lnTo>
                        <a:pt x="154" y="56"/>
                      </a:lnTo>
                      <a:lnTo>
                        <a:pt x="156" y="55"/>
                      </a:lnTo>
                      <a:lnTo>
                        <a:pt x="164" y="51"/>
                      </a:lnTo>
                      <a:lnTo>
                        <a:pt x="164" y="47"/>
                      </a:lnTo>
                      <a:lnTo>
                        <a:pt x="162" y="44"/>
                      </a:lnTo>
                      <a:lnTo>
                        <a:pt x="164" y="39"/>
                      </a:lnTo>
                      <a:lnTo>
                        <a:pt x="165" y="37"/>
                      </a:lnTo>
                      <a:lnTo>
                        <a:pt x="166" y="32"/>
                      </a:lnTo>
                      <a:lnTo>
                        <a:pt x="168" y="30"/>
                      </a:lnTo>
                      <a:lnTo>
                        <a:pt x="170" y="28"/>
                      </a:lnTo>
                      <a:lnTo>
                        <a:pt x="171" y="24"/>
                      </a:lnTo>
                      <a:lnTo>
                        <a:pt x="171" y="20"/>
                      </a:lnTo>
                      <a:lnTo>
                        <a:pt x="174" y="15"/>
                      </a:lnTo>
                      <a:lnTo>
                        <a:pt x="177" y="14"/>
                      </a:lnTo>
                      <a:lnTo>
                        <a:pt x="192" y="13"/>
                      </a:lnTo>
                      <a:lnTo>
                        <a:pt x="192" y="5"/>
                      </a:lnTo>
                      <a:lnTo>
                        <a:pt x="196" y="5"/>
                      </a:lnTo>
                      <a:lnTo>
                        <a:pt x="201" y="5"/>
                      </a:lnTo>
                      <a:lnTo>
                        <a:pt x="206" y="5"/>
                      </a:lnTo>
                      <a:lnTo>
                        <a:pt x="208" y="2"/>
                      </a:lnTo>
                      <a:lnTo>
                        <a:pt x="211" y="0"/>
                      </a:lnTo>
                      <a:lnTo>
                        <a:pt x="211" y="9"/>
                      </a:lnTo>
                      <a:lnTo>
                        <a:pt x="215" y="15"/>
                      </a:lnTo>
                      <a:lnTo>
                        <a:pt x="217" y="20"/>
                      </a:lnTo>
                      <a:lnTo>
                        <a:pt x="221" y="25"/>
                      </a:lnTo>
                      <a:lnTo>
                        <a:pt x="225" y="32"/>
                      </a:lnTo>
                      <a:lnTo>
                        <a:pt x="228" y="38"/>
                      </a:lnTo>
                      <a:lnTo>
                        <a:pt x="231" y="43"/>
                      </a:lnTo>
                      <a:lnTo>
                        <a:pt x="234" y="50"/>
                      </a:lnTo>
                      <a:lnTo>
                        <a:pt x="237" y="56"/>
                      </a:lnTo>
                      <a:lnTo>
                        <a:pt x="242" y="61"/>
                      </a:lnTo>
                      <a:lnTo>
                        <a:pt x="244" y="66"/>
                      </a:lnTo>
                      <a:lnTo>
                        <a:pt x="247" y="73"/>
                      </a:lnTo>
                      <a:lnTo>
                        <a:pt x="251" y="78"/>
                      </a:lnTo>
                      <a:lnTo>
                        <a:pt x="253" y="84"/>
                      </a:lnTo>
                      <a:lnTo>
                        <a:pt x="257" y="90"/>
                      </a:lnTo>
                      <a:lnTo>
                        <a:pt x="261" y="95"/>
                      </a:lnTo>
                      <a:lnTo>
                        <a:pt x="263" y="102"/>
                      </a:lnTo>
                      <a:lnTo>
                        <a:pt x="267" y="107"/>
                      </a:lnTo>
                      <a:lnTo>
                        <a:pt x="270" y="112"/>
                      </a:lnTo>
                      <a:lnTo>
                        <a:pt x="274" y="118"/>
                      </a:lnTo>
                      <a:lnTo>
                        <a:pt x="276" y="124"/>
                      </a:lnTo>
                      <a:lnTo>
                        <a:pt x="280" y="130"/>
                      </a:lnTo>
                      <a:lnTo>
                        <a:pt x="283" y="136"/>
                      </a:lnTo>
                      <a:lnTo>
                        <a:pt x="286" y="143"/>
                      </a:lnTo>
                      <a:lnTo>
                        <a:pt x="288" y="144"/>
                      </a:lnTo>
                      <a:lnTo>
                        <a:pt x="293" y="149"/>
                      </a:lnTo>
                      <a:lnTo>
                        <a:pt x="298" y="157"/>
                      </a:lnTo>
                      <a:lnTo>
                        <a:pt x="293" y="161"/>
                      </a:lnTo>
                      <a:lnTo>
                        <a:pt x="293" y="163"/>
                      </a:lnTo>
                      <a:lnTo>
                        <a:pt x="288" y="168"/>
                      </a:lnTo>
                      <a:lnTo>
                        <a:pt x="288" y="173"/>
                      </a:lnTo>
                      <a:lnTo>
                        <a:pt x="288" y="178"/>
                      </a:lnTo>
                      <a:lnTo>
                        <a:pt x="288" y="183"/>
                      </a:lnTo>
                      <a:lnTo>
                        <a:pt x="288" y="190"/>
                      </a:lnTo>
                      <a:lnTo>
                        <a:pt x="288" y="195"/>
                      </a:lnTo>
                      <a:lnTo>
                        <a:pt x="288" y="201"/>
                      </a:lnTo>
                      <a:lnTo>
                        <a:pt x="288" y="208"/>
                      </a:lnTo>
                      <a:lnTo>
                        <a:pt x="289" y="213"/>
                      </a:lnTo>
                      <a:lnTo>
                        <a:pt x="289" y="219"/>
                      </a:lnTo>
                      <a:lnTo>
                        <a:pt x="289" y="224"/>
                      </a:lnTo>
                      <a:lnTo>
                        <a:pt x="289" y="229"/>
                      </a:lnTo>
                      <a:lnTo>
                        <a:pt x="289" y="234"/>
                      </a:lnTo>
                      <a:lnTo>
                        <a:pt x="289" y="241"/>
                      </a:lnTo>
                      <a:lnTo>
                        <a:pt x="289" y="246"/>
                      </a:lnTo>
                      <a:lnTo>
                        <a:pt x="289" y="252"/>
                      </a:lnTo>
                      <a:lnTo>
                        <a:pt x="289" y="259"/>
                      </a:lnTo>
                      <a:lnTo>
                        <a:pt x="289" y="264"/>
                      </a:lnTo>
                      <a:lnTo>
                        <a:pt x="289" y="270"/>
                      </a:lnTo>
                      <a:lnTo>
                        <a:pt x="290" y="275"/>
                      </a:lnTo>
                      <a:lnTo>
                        <a:pt x="290" y="280"/>
                      </a:lnTo>
                      <a:lnTo>
                        <a:pt x="289" y="287"/>
                      </a:lnTo>
                      <a:lnTo>
                        <a:pt x="290" y="292"/>
                      </a:lnTo>
                      <a:lnTo>
                        <a:pt x="290" y="294"/>
                      </a:lnTo>
                      <a:lnTo>
                        <a:pt x="290" y="298"/>
                      </a:lnTo>
                      <a:lnTo>
                        <a:pt x="290" y="301"/>
                      </a:lnTo>
                      <a:lnTo>
                        <a:pt x="284" y="305"/>
                      </a:lnTo>
                      <a:lnTo>
                        <a:pt x="278" y="307"/>
                      </a:lnTo>
                      <a:lnTo>
                        <a:pt x="276" y="311"/>
                      </a:lnTo>
                      <a:lnTo>
                        <a:pt x="275" y="312"/>
                      </a:lnTo>
                      <a:lnTo>
                        <a:pt x="274" y="314"/>
                      </a:lnTo>
                      <a:lnTo>
                        <a:pt x="272" y="315"/>
                      </a:lnTo>
                      <a:lnTo>
                        <a:pt x="272" y="316"/>
                      </a:lnTo>
                      <a:lnTo>
                        <a:pt x="270" y="317"/>
                      </a:lnTo>
                      <a:lnTo>
                        <a:pt x="269" y="319"/>
                      </a:lnTo>
                      <a:lnTo>
                        <a:pt x="267" y="321"/>
                      </a:lnTo>
                      <a:lnTo>
                        <a:pt x="267" y="324"/>
                      </a:lnTo>
                      <a:lnTo>
                        <a:pt x="266" y="325"/>
                      </a:lnTo>
                      <a:lnTo>
                        <a:pt x="265" y="326"/>
                      </a:lnTo>
                      <a:lnTo>
                        <a:pt x="263" y="328"/>
                      </a:lnTo>
                      <a:lnTo>
                        <a:pt x="263" y="330"/>
                      </a:lnTo>
                      <a:lnTo>
                        <a:pt x="262" y="331"/>
                      </a:lnTo>
                      <a:lnTo>
                        <a:pt x="262" y="334"/>
                      </a:lnTo>
                      <a:lnTo>
                        <a:pt x="262" y="336"/>
                      </a:lnTo>
                      <a:lnTo>
                        <a:pt x="262" y="338"/>
                      </a:lnTo>
                      <a:lnTo>
                        <a:pt x="262" y="340"/>
                      </a:lnTo>
                      <a:lnTo>
                        <a:pt x="262" y="342"/>
                      </a:lnTo>
                      <a:lnTo>
                        <a:pt x="262" y="344"/>
                      </a:lnTo>
                      <a:lnTo>
                        <a:pt x="263" y="345"/>
                      </a:lnTo>
                      <a:lnTo>
                        <a:pt x="263" y="347"/>
                      </a:lnTo>
                      <a:lnTo>
                        <a:pt x="265" y="348"/>
                      </a:lnTo>
                      <a:lnTo>
                        <a:pt x="266" y="349"/>
                      </a:lnTo>
                      <a:lnTo>
                        <a:pt x="267" y="350"/>
                      </a:lnTo>
                      <a:lnTo>
                        <a:pt x="267" y="352"/>
                      </a:lnTo>
                      <a:lnTo>
                        <a:pt x="270" y="352"/>
                      </a:lnTo>
                      <a:lnTo>
                        <a:pt x="271" y="354"/>
                      </a:lnTo>
                      <a:lnTo>
                        <a:pt x="272" y="356"/>
                      </a:lnTo>
                      <a:lnTo>
                        <a:pt x="275" y="357"/>
                      </a:lnTo>
                      <a:lnTo>
                        <a:pt x="276" y="358"/>
                      </a:lnTo>
                      <a:lnTo>
                        <a:pt x="278" y="359"/>
                      </a:lnTo>
                      <a:lnTo>
                        <a:pt x="278" y="361"/>
                      </a:lnTo>
                      <a:lnTo>
                        <a:pt x="278" y="362"/>
                      </a:lnTo>
                      <a:lnTo>
                        <a:pt x="279" y="363"/>
                      </a:lnTo>
                      <a:lnTo>
                        <a:pt x="279" y="365"/>
                      </a:lnTo>
                      <a:lnTo>
                        <a:pt x="280" y="367"/>
                      </a:lnTo>
                      <a:lnTo>
                        <a:pt x="281" y="368"/>
                      </a:lnTo>
                      <a:lnTo>
                        <a:pt x="281" y="370"/>
                      </a:lnTo>
                      <a:lnTo>
                        <a:pt x="283" y="372"/>
                      </a:lnTo>
                      <a:lnTo>
                        <a:pt x="283" y="373"/>
                      </a:lnTo>
                      <a:lnTo>
                        <a:pt x="283" y="375"/>
                      </a:lnTo>
                      <a:lnTo>
                        <a:pt x="283" y="377"/>
                      </a:lnTo>
                      <a:lnTo>
                        <a:pt x="284" y="377"/>
                      </a:lnTo>
                      <a:lnTo>
                        <a:pt x="284" y="380"/>
                      </a:lnTo>
                      <a:lnTo>
                        <a:pt x="284" y="382"/>
                      </a:lnTo>
                      <a:lnTo>
                        <a:pt x="285" y="382"/>
                      </a:lnTo>
                      <a:lnTo>
                        <a:pt x="286" y="385"/>
                      </a:lnTo>
                      <a:lnTo>
                        <a:pt x="286" y="387"/>
                      </a:lnTo>
                      <a:lnTo>
                        <a:pt x="288" y="389"/>
                      </a:lnTo>
                      <a:lnTo>
                        <a:pt x="288" y="390"/>
                      </a:lnTo>
                      <a:lnTo>
                        <a:pt x="288" y="393"/>
                      </a:lnTo>
                      <a:lnTo>
                        <a:pt x="288" y="394"/>
                      </a:lnTo>
                      <a:lnTo>
                        <a:pt x="289" y="395"/>
                      </a:lnTo>
                      <a:lnTo>
                        <a:pt x="289" y="398"/>
                      </a:lnTo>
                      <a:lnTo>
                        <a:pt x="290" y="400"/>
                      </a:lnTo>
                      <a:lnTo>
                        <a:pt x="290" y="403"/>
                      </a:lnTo>
                      <a:lnTo>
                        <a:pt x="292" y="403"/>
                      </a:lnTo>
                      <a:lnTo>
                        <a:pt x="292" y="405"/>
                      </a:lnTo>
                      <a:lnTo>
                        <a:pt x="293" y="408"/>
                      </a:lnTo>
                      <a:lnTo>
                        <a:pt x="293" y="410"/>
                      </a:lnTo>
                      <a:lnTo>
                        <a:pt x="293" y="413"/>
                      </a:lnTo>
                      <a:lnTo>
                        <a:pt x="293" y="414"/>
                      </a:lnTo>
                      <a:lnTo>
                        <a:pt x="293" y="417"/>
                      </a:lnTo>
                      <a:lnTo>
                        <a:pt x="293" y="418"/>
                      </a:lnTo>
                      <a:lnTo>
                        <a:pt x="293" y="421"/>
                      </a:lnTo>
                      <a:lnTo>
                        <a:pt x="293" y="423"/>
                      </a:lnTo>
                      <a:lnTo>
                        <a:pt x="293" y="424"/>
                      </a:lnTo>
                      <a:lnTo>
                        <a:pt x="293" y="427"/>
                      </a:lnTo>
                      <a:lnTo>
                        <a:pt x="292" y="428"/>
                      </a:lnTo>
                      <a:lnTo>
                        <a:pt x="290" y="430"/>
                      </a:lnTo>
                      <a:lnTo>
                        <a:pt x="289" y="431"/>
                      </a:lnTo>
                      <a:lnTo>
                        <a:pt x="288" y="432"/>
                      </a:lnTo>
                      <a:lnTo>
                        <a:pt x="288" y="433"/>
                      </a:lnTo>
                      <a:lnTo>
                        <a:pt x="286" y="435"/>
                      </a:lnTo>
                      <a:lnTo>
                        <a:pt x="285" y="435"/>
                      </a:lnTo>
                      <a:lnTo>
                        <a:pt x="283" y="436"/>
                      </a:lnTo>
                      <a:lnTo>
                        <a:pt x="283" y="437"/>
                      </a:lnTo>
                      <a:lnTo>
                        <a:pt x="280" y="438"/>
                      </a:lnTo>
                      <a:lnTo>
                        <a:pt x="279" y="438"/>
                      </a:lnTo>
                      <a:lnTo>
                        <a:pt x="278" y="438"/>
                      </a:lnTo>
                      <a:lnTo>
                        <a:pt x="275" y="440"/>
                      </a:lnTo>
                      <a:lnTo>
                        <a:pt x="274" y="440"/>
                      </a:lnTo>
                      <a:lnTo>
                        <a:pt x="272" y="441"/>
                      </a:lnTo>
                      <a:lnTo>
                        <a:pt x="270" y="441"/>
                      </a:lnTo>
                      <a:lnTo>
                        <a:pt x="269" y="442"/>
                      </a:lnTo>
                      <a:lnTo>
                        <a:pt x="267" y="442"/>
                      </a:lnTo>
                      <a:lnTo>
                        <a:pt x="265" y="442"/>
                      </a:lnTo>
                      <a:lnTo>
                        <a:pt x="263" y="444"/>
                      </a:lnTo>
                      <a:lnTo>
                        <a:pt x="262" y="444"/>
                      </a:lnTo>
                      <a:lnTo>
                        <a:pt x="260" y="444"/>
                      </a:lnTo>
                      <a:lnTo>
                        <a:pt x="257" y="444"/>
                      </a:lnTo>
                      <a:lnTo>
                        <a:pt x="256" y="444"/>
                      </a:lnTo>
                      <a:lnTo>
                        <a:pt x="253" y="444"/>
                      </a:lnTo>
                      <a:lnTo>
                        <a:pt x="252" y="444"/>
                      </a:lnTo>
                      <a:lnTo>
                        <a:pt x="249" y="444"/>
                      </a:lnTo>
                      <a:lnTo>
                        <a:pt x="247" y="444"/>
                      </a:lnTo>
                      <a:lnTo>
                        <a:pt x="246" y="444"/>
                      </a:lnTo>
                      <a:lnTo>
                        <a:pt x="243" y="444"/>
                      </a:lnTo>
                      <a:lnTo>
                        <a:pt x="242" y="444"/>
                      </a:lnTo>
                      <a:lnTo>
                        <a:pt x="240" y="445"/>
                      </a:lnTo>
                      <a:lnTo>
                        <a:pt x="238" y="446"/>
                      </a:lnTo>
                      <a:lnTo>
                        <a:pt x="237" y="446"/>
                      </a:lnTo>
                      <a:lnTo>
                        <a:pt x="237" y="447"/>
                      </a:lnTo>
                      <a:lnTo>
                        <a:pt x="234" y="449"/>
                      </a:lnTo>
                      <a:lnTo>
                        <a:pt x="233" y="449"/>
                      </a:lnTo>
                      <a:lnTo>
                        <a:pt x="231" y="451"/>
                      </a:lnTo>
                      <a:lnTo>
                        <a:pt x="231" y="452"/>
                      </a:lnTo>
                      <a:lnTo>
                        <a:pt x="231" y="454"/>
                      </a:lnTo>
                      <a:lnTo>
                        <a:pt x="224" y="458"/>
                      </a:lnTo>
                      <a:lnTo>
                        <a:pt x="220" y="459"/>
                      </a:lnTo>
                      <a:lnTo>
                        <a:pt x="216" y="458"/>
                      </a:lnTo>
                      <a:lnTo>
                        <a:pt x="211" y="454"/>
                      </a:lnTo>
                      <a:lnTo>
                        <a:pt x="203" y="451"/>
                      </a:lnTo>
                      <a:lnTo>
                        <a:pt x="197" y="450"/>
                      </a:lnTo>
                      <a:lnTo>
                        <a:pt x="193" y="450"/>
                      </a:lnTo>
                      <a:lnTo>
                        <a:pt x="185" y="451"/>
                      </a:lnTo>
                      <a:lnTo>
                        <a:pt x="180" y="452"/>
                      </a:lnTo>
                      <a:lnTo>
                        <a:pt x="171" y="454"/>
                      </a:lnTo>
                      <a:lnTo>
                        <a:pt x="161" y="454"/>
                      </a:lnTo>
                      <a:lnTo>
                        <a:pt x="152" y="454"/>
                      </a:lnTo>
                      <a:lnTo>
                        <a:pt x="145" y="452"/>
                      </a:lnTo>
                      <a:lnTo>
                        <a:pt x="136" y="44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63" name="ZS: TMC">
                  <a:extLst>
                    <a:ext uri="{FF2B5EF4-FFF2-40B4-BE49-F238E27FC236}">
                      <a16:creationId xmlns:a16="http://schemas.microsoft.com/office/drawing/2014/main" id="{56937DD7-E58E-FA43-B207-998BA52409AE}"/>
                    </a:ext>
                  </a:extLst>
                </p:cNvPr>
                <p:cNvSpPr>
                  <a:spLocks/>
                </p:cNvSpPr>
                <p:nvPr/>
              </p:nvSpPr>
              <p:spPr bwMode="auto">
                <a:xfrm>
                  <a:off x="0" y="919961"/>
                  <a:ext cx="1191108" cy="1142551"/>
                </a:xfrm>
                <a:custGeom>
                  <a:avLst/>
                  <a:gdLst>
                    <a:gd name="T0" fmla="*/ 0 w 395"/>
                    <a:gd name="T1" fmla="*/ 1352207 h 389"/>
                    <a:gd name="T2" fmla="*/ 34203 w 395"/>
                    <a:gd name="T3" fmla="*/ 1157398 h 389"/>
                    <a:gd name="T4" fmla="*/ 34203 w 395"/>
                    <a:gd name="T5" fmla="*/ 951129 h 389"/>
                    <a:gd name="T6" fmla="*/ 155815 w 395"/>
                    <a:gd name="T7" fmla="*/ 733401 h 389"/>
                    <a:gd name="T8" fmla="*/ 212820 w 395"/>
                    <a:gd name="T9" fmla="*/ 550050 h 389"/>
                    <a:gd name="T10" fmla="*/ 247023 w 395"/>
                    <a:gd name="T11" fmla="*/ 523312 h 389"/>
                    <a:gd name="T12" fmla="*/ 250823 w 395"/>
                    <a:gd name="T13" fmla="*/ 485114 h 389"/>
                    <a:gd name="T14" fmla="*/ 300228 w 395"/>
                    <a:gd name="T15" fmla="*/ 492753 h 389"/>
                    <a:gd name="T16" fmla="*/ 338232 w 395"/>
                    <a:gd name="T17" fmla="*/ 530951 h 389"/>
                    <a:gd name="T18" fmla="*/ 406638 w 395"/>
                    <a:gd name="T19" fmla="*/ 542411 h 389"/>
                    <a:gd name="T20" fmla="*/ 406638 w 395"/>
                    <a:gd name="T21" fmla="*/ 523312 h 389"/>
                    <a:gd name="T22" fmla="*/ 387636 w 395"/>
                    <a:gd name="T23" fmla="*/ 485114 h 389"/>
                    <a:gd name="T24" fmla="*/ 387636 w 395"/>
                    <a:gd name="T25" fmla="*/ 450736 h 389"/>
                    <a:gd name="T26" fmla="*/ 357233 w 395"/>
                    <a:gd name="T27" fmla="*/ 443096 h 389"/>
                    <a:gd name="T28" fmla="*/ 399037 w 395"/>
                    <a:gd name="T29" fmla="*/ 416358 h 389"/>
                    <a:gd name="T30" fmla="*/ 467444 w 395"/>
                    <a:gd name="T31" fmla="*/ 389619 h 389"/>
                    <a:gd name="T32" fmla="*/ 471244 w 395"/>
                    <a:gd name="T33" fmla="*/ 378160 h 389"/>
                    <a:gd name="T34" fmla="*/ 475044 w 395"/>
                    <a:gd name="T35" fmla="*/ 324683 h 389"/>
                    <a:gd name="T36" fmla="*/ 452242 w 395"/>
                    <a:gd name="T37" fmla="*/ 259746 h 389"/>
                    <a:gd name="T38" fmla="*/ 501647 w 395"/>
                    <a:gd name="T39" fmla="*/ 263566 h 389"/>
                    <a:gd name="T40" fmla="*/ 547251 w 395"/>
                    <a:gd name="T41" fmla="*/ 271205 h 389"/>
                    <a:gd name="T42" fmla="*/ 600456 w 395"/>
                    <a:gd name="T43" fmla="*/ 282665 h 389"/>
                    <a:gd name="T44" fmla="*/ 619458 w 395"/>
                    <a:gd name="T45" fmla="*/ 229188 h 389"/>
                    <a:gd name="T46" fmla="*/ 611857 w 395"/>
                    <a:gd name="T47" fmla="*/ 244467 h 389"/>
                    <a:gd name="T48" fmla="*/ 600456 w 395"/>
                    <a:gd name="T49" fmla="*/ 202449 h 389"/>
                    <a:gd name="T50" fmla="*/ 642260 w 395"/>
                    <a:gd name="T51" fmla="*/ 202449 h 389"/>
                    <a:gd name="T52" fmla="*/ 680263 w 395"/>
                    <a:gd name="T53" fmla="*/ 221548 h 389"/>
                    <a:gd name="T54" fmla="*/ 710666 w 395"/>
                    <a:gd name="T55" fmla="*/ 210089 h 389"/>
                    <a:gd name="T56" fmla="*/ 684064 w 395"/>
                    <a:gd name="T57" fmla="*/ 156612 h 389"/>
                    <a:gd name="T58" fmla="*/ 718267 w 395"/>
                    <a:gd name="T59" fmla="*/ 133693 h 389"/>
                    <a:gd name="T60" fmla="*/ 733468 w 395"/>
                    <a:gd name="T61" fmla="*/ 103134 h 389"/>
                    <a:gd name="T62" fmla="*/ 775272 w 395"/>
                    <a:gd name="T63" fmla="*/ 87855 h 389"/>
                    <a:gd name="T64" fmla="*/ 756271 w 395"/>
                    <a:gd name="T65" fmla="*/ 64937 h 389"/>
                    <a:gd name="T66" fmla="*/ 817076 w 395"/>
                    <a:gd name="T67" fmla="*/ 26739 h 389"/>
                    <a:gd name="T68" fmla="*/ 839878 w 395"/>
                    <a:gd name="T69" fmla="*/ 0 h 389"/>
                    <a:gd name="T70" fmla="*/ 889283 w 395"/>
                    <a:gd name="T71" fmla="*/ 26739 h 389"/>
                    <a:gd name="T72" fmla="*/ 961490 w 395"/>
                    <a:gd name="T73" fmla="*/ 26739 h 389"/>
                    <a:gd name="T74" fmla="*/ 995693 w 395"/>
                    <a:gd name="T75" fmla="*/ 19099 h 389"/>
                    <a:gd name="T76" fmla="*/ 1010894 w 395"/>
                    <a:gd name="T77" fmla="*/ 53477 h 389"/>
                    <a:gd name="T78" fmla="*/ 1029896 w 395"/>
                    <a:gd name="T79" fmla="*/ 87855 h 389"/>
                    <a:gd name="T80" fmla="*/ 1071700 w 395"/>
                    <a:gd name="T81" fmla="*/ 103134 h 389"/>
                    <a:gd name="T82" fmla="*/ 1117304 w 395"/>
                    <a:gd name="T83" fmla="*/ 95495 h 389"/>
                    <a:gd name="T84" fmla="*/ 1170509 w 395"/>
                    <a:gd name="T85" fmla="*/ 68756 h 389"/>
                    <a:gd name="T86" fmla="*/ 1204712 w 395"/>
                    <a:gd name="T87" fmla="*/ 68756 h 389"/>
                    <a:gd name="T88" fmla="*/ 1238916 w 395"/>
                    <a:gd name="T89" fmla="*/ 64937 h 389"/>
                    <a:gd name="T90" fmla="*/ 1269318 w 395"/>
                    <a:gd name="T91" fmla="*/ 64937 h 389"/>
                    <a:gd name="T92" fmla="*/ 1295921 w 395"/>
                    <a:gd name="T93" fmla="*/ 45838 h 389"/>
                    <a:gd name="T94" fmla="*/ 1345325 w 395"/>
                    <a:gd name="T95" fmla="*/ 45838 h 389"/>
                    <a:gd name="T96" fmla="*/ 1417532 w 395"/>
                    <a:gd name="T97" fmla="*/ 45838 h 389"/>
                    <a:gd name="T98" fmla="*/ 1501140 w 395"/>
                    <a:gd name="T99" fmla="*/ 95495 h 389"/>
                    <a:gd name="T100" fmla="*/ 1394730 w 395"/>
                    <a:gd name="T101" fmla="*/ 194810 h 389"/>
                    <a:gd name="T102" fmla="*/ 1322523 w 395"/>
                    <a:gd name="T103" fmla="*/ 301764 h 389"/>
                    <a:gd name="T104" fmla="*/ 1223714 w 395"/>
                    <a:gd name="T105" fmla="*/ 420177 h 389"/>
                    <a:gd name="T106" fmla="*/ 1208513 w 395"/>
                    <a:gd name="T107" fmla="*/ 561510 h 389"/>
                    <a:gd name="T108" fmla="*/ 1132506 w 395"/>
                    <a:gd name="T109" fmla="*/ 702842 h 389"/>
                    <a:gd name="T110" fmla="*/ 1010894 w 395"/>
                    <a:gd name="T111" fmla="*/ 767779 h 389"/>
                    <a:gd name="T112" fmla="*/ 995693 w 395"/>
                    <a:gd name="T113" fmla="*/ 901471 h 389"/>
                    <a:gd name="T114" fmla="*/ 782873 w 395"/>
                    <a:gd name="T115" fmla="*/ 1081002 h 389"/>
                    <a:gd name="T116" fmla="*/ 562452 w 395"/>
                    <a:gd name="T117" fmla="*/ 1252893 h 389"/>
                    <a:gd name="T118" fmla="*/ 425640 w 395"/>
                    <a:gd name="T119" fmla="*/ 1275811 h 389"/>
                    <a:gd name="T120" fmla="*/ 277426 w 395"/>
                    <a:gd name="T121" fmla="*/ 1352207 h 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5" h="389">
                      <a:moveTo>
                        <a:pt x="41" y="389"/>
                      </a:moveTo>
                      <a:lnTo>
                        <a:pt x="36" y="385"/>
                      </a:lnTo>
                      <a:lnTo>
                        <a:pt x="33" y="384"/>
                      </a:lnTo>
                      <a:lnTo>
                        <a:pt x="18" y="373"/>
                      </a:lnTo>
                      <a:lnTo>
                        <a:pt x="8" y="365"/>
                      </a:lnTo>
                      <a:lnTo>
                        <a:pt x="5" y="362"/>
                      </a:lnTo>
                      <a:lnTo>
                        <a:pt x="2" y="361"/>
                      </a:lnTo>
                      <a:lnTo>
                        <a:pt x="0" y="359"/>
                      </a:lnTo>
                      <a:lnTo>
                        <a:pt x="0" y="354"/>
                      </a:lnTo>
                      <a:lnTo>
                        <a:pt x="0" y="350"/>
                      </a:lnTo>
                      <a:lnTo>
                        <a:pt x="1" y="340"/>
                      </a:lnTo>
                      <a:lnTo>
                        <a:pt x="2" y="326"/>
                      </a:lnTo>
                      <a:lnTo>
                        <a:pt x="2" y="323"/>
                      </a:lnTo>
                      <a:lnTo>
                        <a:pt x="2" y="318"/>
                      </a:lnTo>
                      <a:lnTo>
                        <a:pt x="4" y="314"/>
                      </a:lnTo>
                      <a:lnTo>
                        <a:pt x="5" y="308"/>
                      </a:lnTo>
                      <a:lnTo>
                        <a:pt x="9" y="303"/>
                      </a:lnTo>
                      <a:lnTo>
                        <a:pt x="10" y="295"/>
                      </a:lnTo>
                      <a:lnTo>
                        <a:pt x="10" y="291"/>
                      </a:lnTo>
                      <a:lnTo>
                        <a:pt x="10" y="283"/>
                      </a:lnTo>
                      <a:lnTo>
                        <a:pt x="10" y="273"/>
                      </a:lnTo>
                      <a:lnTo>
                        <a:pt x="9" y="267"/>
                      </a:lnTo>
                      <a:lnTo>
                        <a:pt x="8" y="266"/>
                      </a:lnTo>
                      <a:lnTo>
                        <a:pt x="8" y="260"/>
                      </a:lnTo>
                      <a:lnTo>
                        <a:pt x="9" y="252"/>
                      </a:lnTo>
                      <a:lnTo>
                        <a:pt x="9" y="249"/>
                      </a:lnTo>
                      <a:lnTo>
                        <a:pt x="10" y="244"/>
                      </a:lnTo>
                      <a:lnTo>
                        <a:pt x="15" y="240"/>
                      </a:lnTo>
                      <a:lnTo>
                        <a:pt x="25" y="227"/>
                      </a:lnTo>
                      <a:lnTo>
                        <a:pt x="31" y="224"/>
                      </a:lnTo>
                      <a:lnTo>
                        <a:pt x="32" y="221"/>
                      </a:lnTo>
                      <a:lnTo>
                        <a:pt x="36" y="206"/>
                      </a:lnTo>
                      <a:lnTo>
                        <a:pt x="36" y="201"/>
                      </a:lnTo>
                      <a:lnTo>
                        <a:pt x="41" y="193"/>
                      </a:lnTo>
                      <a:lnTo>
                        <a:pt x="41" y="192"/>
                      </a:lnTo>
                      <a:lnTo>
                        <a:pt x="38" y="185"/>
                      </a:lnTo>
                      <a:lnTo>
                        <a:pt x="38" y="181"/>
                      </a:lnTo>
                      <a:lnTo>
                        <a:pt x="41" y="175"/>
                      </a:lnTo>
                      <a:lnTo>
                        <a:pt x="41" y="171"/>
                      </a:lnTo>
                      <a:lnTo>
                        <a:pt x="43" y="164"/>
                      </a:lnTo>
                      <a:lnTo>
                        <a:pt x="46" y="157"/>
                      </a:lnTo>
                      <a:lnTo>
                        <a:pt x="47" y="153"/>
                      </a:lnTo>
                      <a:lnTo>
                        <a:pt x="48" y="150"/>
                      </a:lnTo>
                      <a:lnTo>
                        <a:pt x="56" y="144"/>
                      </a:lnTo>
                      <a:lnTo>
                        <a:pt x="57" y="144"/>
                      </a:lnTo>
                      <a:lnTo>
                        <a:pt x="61" y="139"/>
                      </a:lnTo>
                      <a:lnTo>
                        <a:pt x="63" y="139"/>
                      </a:lnTo>
                      <a:lnTo>
                        <a:pt x="65" y="137"/>
                      </a:lnTo>
                      <a:lnTo>
                        <a:pt x="65" y="136"/>
                      </a:lnTo>
                      <a:lnTo>
                        <a:pt x="65" y="134"/>
                      </a:lnTo>
                      <a:lnTo>
                        <a:pt x="65" y="133"/>
                      </a:lnTo>
                      <a:lnTo>
                        <a:pt x="65" y="132"/>
                      </a:lnTo>
                      <a:lnTo>
                        <a:pt x="65" y="130"/>
                      </a:lnTo>
                      <a:lnTo>
                        <a:pt x="65" y="129"/>
                      </a:lnTo>
                      <a:lnTo>
                        <a:pt x="66" y="127"/>
                      </a:lnTo>
                      <a:lnTo>
                        <a:pt x="68" y="125"/>
                      </a:lnTo>
                      <a:lnTo>
                        <a:pt x="69" y="127"/>
                      </a:lnTo>
                      <a:lnTo>
                        <a:pt x="71" y="129"/>
                      </a:lnTo>
                      <a:lnTo>
                        <a:pt x="74" y="128"/>
                      </a:lnTo>
                      <a:lnTo>
                        <a:pt x="77" y="128"/>
                      </a:lnTo>
                      <a:lnTo>
                        <a:pt x="79" y="129"/>
                      </a:lnTo>
                      <a:lnTo>
                        <a:pt x="80" y="129"/>
                      </a:lnTo>
                      <a:lnTo>
                        <a:pt x="80" y="130"/>
                      </a:lnTo>
                      <a:lnTo>
                        <a:pt x="82" y="134"/>
                      </a:lnTo>
                      <a:lnTo>
                        <a:pt x="84" y="139"/>
                      </a:lnTo>
                      <a:lnTo>
                        <a:pt x="87" y="139"/>
                      </a:lnTo>
                      <a:lnTo>
                        <a:pt x="88" y="139"/>
                      </a:lnTo>
                      <a:lnTo>
                        <a:pt x="89" y="139"/>
                      </a:lnTo>
                      <a:lnTo>
                        <a:pt x="96" y="137"/>
                      </a:lnTo>
                      <a:lnTo>
                        <a:pt x="97" y="137"/>
                      </a:lnTo>
                      <a:lnTo>
                        <a:pt x="98" y="138"/>
                      </a:lnTo>
                      <a:lnTo>
                        <a:pt x="102" y="139"/>
                      </a:lnTo>
                      <a:lnTo>
                        <a:pt x="105" y="139"/>
                      </a:lnTo>
                      <a:lnTo>
                        <a:pt x="107" y="142"/>
                      </a:lnTo>
                      <a:lnTo>
                        <a:pt x="107" y="143"/>
                      </a:lnTo>
                      <a:lnTo>
                        <a:pt x="111" y="146"/>
                      </a:lnTo>
                      <a:lnTo>
                        <a:pt x="112" y="144"/>
                      </a:lnTo>
                      <a:lnTo>
                        <a:pt x="112" y="143"/>
                      </a:lnTo>
                      <a:lnTo>
                        <a:pt x="112" y="142"/>
                      </a:lnTo>
                      <a:lnTo>
                        <a:pt x="111" y="141"/>
                      </a:lnTo>
                      <a:lnTo>
                        <a:pt x="107" y="137"/>
                      </a:lnTo>
                      <a:lnTo>
                        <a:pt x="107" y="136"/>
                      </a:lnTo>
                      <a:lnTo>
                        <a:pt x="107" y="134"/>
                      </a:lnTo>
                      <a:lnTo>
                        <a:pt x="106" y="133"/>
                      </a:lnTo>
                      <a:lnTo>
                        <a:pt x="106" y="129"/>
                      </a:lnTo>
                      <a:lnTo>
                        <a:pt x="105" y="128"/>
                      </a:lnTo>
                      <a:lnTo>
                        <a:pt x="102" y="127"/>
                      </a:lnTo>
                      <a:lnTo>
                        <a:pt x="102" y="125"/>
                      </a:lnTo>
                      <a:lnTo>
                        <a:pt x="103" y="123"/>
                      </a:lnTo>
                      <a:lnTo>
                        <a:pt x="102" y="122"/>
                      </a:lnTo>
                      <a:lnTo>
                        <a:pt x="102" y="119"/>
                      </a:lnTo>
                      <a:lnTo>
                        <a:pt x="102" y="118"/>
                      </a:lnTo>
                      <a:lnTo>
                        <a:pt x="101" y="116"/>
                      </a:lnTo>
                      <a:lnTo>
                        <a:pt x="98" y="114"/>
                      </a:lnTo>
                      <a:lnTo>
                        <a:pt x="97" y="114"/>
                      </a:lnTo>
                      <a:lnTo>
                        <a:pt x="97" y="115"/>
                      </a:lnTo>
                      <a:lnTo>
                        <a:pt x="96" y="116"/>
                      </a:lnTo>
                      <a:lnTo>
                        <a:pt x="94" y="116"/>
                      </a:lnTo>
                      <a:lnTo>
                        <a:pt x="92" y="114"/>
                      </a:lnTo>
                      <a:lnTo>
                        <a:pt x="92" y="113"/>
                      </a:lnTo>
                      <a:lnTo>
                        <a:pt x="92" y="110"/>
                      </a:lnTo>
                      <a:lnTo>
                        <a:pt x="92" y="109"/>
                      </a:lnTo>
                      <a:lnTo>
                        <a:pt x="94" y="109"/>
                      </a:lnTo>
                      <a:lnTo>
                        <a:pt x="105" y="109"/>
                      </a:lnTo>
                      <a:lnTo>
                        <a:pt x="106" y="107"/>
                      </a:lnTo>
                      <a:lnTo>
                        <a:pt x="107" y="107"/>
                      </a:lnTo>
                      <a:lnTo>
                        <a:pt x="111" y="101"/>
                      </a:lnTo>
                      <a:lnTo>
                        <a:pt x="114" y="99"/>
                      </a:lnTo>
                      <a:lnTo>
                        <a:pt x="116" y="99"/>
                      </a:lnTo>
                      <a:lnTo>
                        <a:pt x="121" y="99"/>
                      </a:lnTo>
                      <a:lnTo>
                        <a:pt x="123" y="100"/>
                      </a:lnTo>
                      <a:lnTo>
                        <a:pt x="123" y="102"/>
                      </a:lnTo>
                      <a:lnTo>
                        <a:pt x="124" y="104"/>
                      </a:lnTo>
                      <a:lnTo>
                        <a:pt x="126" y="104"/>
                      </a:lnTo>
                      <a:lnTo>
                        <a:pt x="128" y="102"/>
                      </a:lnTo>
                      <a:lnTo>
                        <a:pt x="125" y="100"/>
                      </a:lnTo>
                      <a:lnTo>
                        <a:pt x="125" y="99"/>
                      </a:lnTo>
                      <a:lnTo>
                        <a:pt x="124" y="99"/>
                      </a:lnTo>
                      <a:lnTo>
                        <a:pt x="125" y="96"/>
                      </a:lnTo>
                      <a:lnTo>
                        <a:pt x="124" y="93"/>
                      </a:lnTo>
                      <a:lnTo>
                        <a:pt x="125" y="91"/>
                      </a:lnTo>
                      <a:lnTo>
                        <a:pt x="123" y="88"/>
                      </a:lnTo>
                      <a:lnTo>
                        <a:pt x="124" y="88"/>
                      </a:lnTo>
                      <a:lnTo>
                        <a:pt x="124" y="87"/>
                      </a:lnTo>
                      <a:lnTo>
                        <a:pt x="125" y="85"/>
                      </a:lnTo>
                      <a:lnTo>
                        <a:pt x="126" y="83"/>
                      </a:lnTo>
                      <a:lnTo>
                        <a:pt x="126" y="82"/>
                      </a:lnTo>
                      <a:lnTo>
                        <a:pt x="125" y="81"/>
                      </a:lnTo>
                      <a:lnTo>
                        <a:pt x="123" y="79"/>
                      </a:lnTo>
                      <a:lnTo>
                        <a:pt x="119" y="78"/>
                      </a:lnTo>
                      <a:lnTo>
                        <a:pt x="117" y="73"/>
                      </a:lnTo>
                      <a:lnTo>
                        <a:pt x="117" y="72"/>
                      </a:lnTo>
                      <a:lnTo>
                        <a:pt x="119" y="68"/>
                      </a:lnTo>
                      <a:lnTo>
                        <a:pt x="120" y="68"/>
                      </a:lnTo>
                      <a:lnTo>
                        <a:pt x="121" y="67"/>
                      </a:lnTo>
                      <a:lnTo>
                        <a:pt x="123" y="67"/>
                      </a:lnTo>
                      <a:lnTo>
                        <a:pt x="125" y="68"/>
                      </a:lnTo>
                      <a:lnTo>
                        <a:pt x="128" y="69"/>
                      </a:lnTo>
                      <a:lnTo>
                        <a:pt x="130" y="69"/>
                      </a:lnTo>
                      <a:lnTo>
                        <a:pt x="132" y="69"/>
                      </a:lnTo>
                      <a:lnTo>
                        <a:pt x="133" y="69"/>
                      </a:lnTo>
                      <a:lnTo>
                        <a:pt x="134" y="69"/>
                      </a:lnTo>
                      <a:lnTo>
                        <a:pt x="135" y="71"/>
                      </a:lnTo>
                      <a:lnTo>
                        <a:pt x="138" y="71"/>
                      </a:lnTo>
                      <a:lnTo>
                        <a:pt x="139" y="69"/>
                      </a:lnTo>
                      <a:lnTo>
                        <a:pt x="143" y="69"/>
                      </a:lnTo>
                      <a:lnTo>
                        <a:pt x="144" y="71"/>
                      </a:lnTo>
                      <a:lnTo>
                        <a:pt x="146" y="71"/>
                      </a:lnTo>
                      <a:lnTo>
                        <a:pt x="148" y="71"/>
                      </a:lnTo>
                      <a:lnTo>
                        <a:pt x="149" y="71"/>
                      </a:lnTo>
                      <a:lnTo>
                        <a:pt x="151" y="72"/>
                      </a:lnTo>
                      <a:lnTo>
                        <a:pt x="155" y="73"/>
                      </a:lnTo>
                      <a:lnTo>
                        <a:pt x="155" y="74"/>
                      </a:lnTo>
                      <a:lnTo>
                        <a:pt x="157" y="74"/>
                      </a:lnTo>
                      <a:lnTo>
                        <a:pt x="158" y="74"/>
                      </a:lnTo>
                      <a:lnTo>
                        <a:pt x="160" y="73"/>
                      </a:lnTo>
                      <a:lnTo>
                        <a:pt x="162" y="72"/>
                      </a:lnTo>
                      <a:lnTo>
                        <a:pt x="165" y="71"/>
                      </a:lnTo>
                      <a:lnTo>
                        <a:pt x="166" y="68"/>
                      </a:lnTo>
                      <a:lnTo>
                        <a:pt x="165" y="65"/>
                      </a:lnTo>
                      <a:lnTo>
                        <a:pt x="165" y="63"/>
                      </a:lnTo>
                      <a:lnTo>
                        <a:pt x="163" y="62"/>
                      </a:lnTo>
                      <a:lnTo>
                        <a:pt x="163" y="60"/>
                      </a:lnTo>
                      <a:lnTo>
                        <a:pt x="162" y="60"/>
                      </a:lnTo>
                      <a:lnTo>
                        <a:pt x="162" y="62"/>
                      </a:lnTo>
                      <a:lnTo>
                        <a:pt x="163" y="63"/>
                      </a:lnTo>
                      <a:lnTo>
                        <a:pt x="163" y="64"/>
                      </a:lnTo>
                      <a:lnTo>
                        <a:pt x="161" y="64"/>
                      </a:lnTo>
                      <a:lnTo>
                        <a:pt x="160" y="63"/>
                      </a:lnTo>
                      <a:lnTo>
                        <a:pt x="158" y="60"/>
                      </a:lnTo>
                      <a:lnTo>
                        <a:pt x="158" y="58"/>
                      </a:lnTo>
                      <a:lnTo>
                        <a:pt x="158" y="56"/>
                      </a:lnTo>
                      <a:lnTo>
                        <a:pt x="158" y="55"/>
                      </a:lnTo>
                      <a:lnTo>
                        <a:pt x="158" y="54"/>
                      </a:lnTo>
                      <a:lnTo>
                        <a:pt x="158" y="53"/>
                      </a:lnTo>
                      <a:lnTo>
                        <a:pt x="158" y="51"/>
                      </a:lnTo>
                      <a:lnTo>
                        <a:pt x="160" y="50"/>
                      </a:lnTo>
                      <a:lnTo>
                        <a:pt x="162" y="50"/>
                      </a:lnTo>
                      <a:lnTo>
                        <a:pt x="163" y="50"/>
                      </a:lnTo>
                      <a:lnTo>
                        <a:pt x="165" y="51"/>
                      </a:lnTo>
                      <a:lnTo>
                        <a:pt x="167" y="53"/>
                      </a:lnTo>
                      <a:lnTo>
                        <a:pt x="169" y="53"/>
                      </a:lnTo>
                      <a:lnTo>
                        <a:pt x="170" y="59"/>
                      </a:lnTo>
                      <a:lnTo>
                        <a:pt x="174" y="59"/>
                      </a:lnTo>
                      <a:lnTo>
                        <a:pt x="174" y="58"/>
                      </a:lnTo>
                      <a:lnTo>
                        <a:pt x="176" y="56"/>
                      </a:lnTo>
                      <a:lnTo>
                        <a:pt x="178" y="58"/>
                      </a:lnTo>
                      <a:lnTo>
                        <a:pt x="179" y="58"/>
                      </a:lnTo>
                      <a:lnTo>
                        <a:pt x="179" y="59"/>
                      </a:lnTo>
                      <a:lnTo>
                        <a:pt x="181" y="60"/>
                      </a:lnTo>
                      <a:lnTo>
                        <a:pt x="183" y="60"/>
                      </a:lnTo>
                      <a:lnTo>
                        <a:pt x="183" y="59"/>
                      </a:lnTo>
                      <a:lnTo>
                        <a:pt x="184" y="56"/>
                      </a:lnTo>
                      <a:lnTo>
                        <a:pt x="187" y="55"/>
                      </a:lnTo>
                      <a:lnTo>
                        <a:pt x="188" y="54"/>
                      </a:lnTo>
                      <a:lnTo>
                        <a:pt x="188" y="53"/>
                      </a:lnTo>
                      <a:lnTo>
                        <a:pt x="185" y="50"/>
                      </a:lnTo>
                      <a:lnTo>
                        <a:pt x="184" y="49"/>
                      </a:lnTo>
                      <a:lnTo>
                        <a:pt x="184" y="48"/>
                      </a:lnTo>
                      <a:lnTo>
                        <a:pt x="183" y="46"/>
                      </a:lnTo>
                      <a:lnTo>
                        <a:pt x="180" y="41"/>
                      </a:lnTo>
                      <a:lnTo>
                        <a:pt x="180" y="40"/>
                      </a:lnTo>
                      <a:lnTo>
                        <a:pt x="180" y="37"/>
                      </a:lnTo>
                      <a:lnTo>
                        <a:pt x="179" y="37"/>
                      </a:lnTo>
                      <a:lnTo>
                        <a:pt x="180" y="36"/>
                      </a:lnTo>
                      <a:lnTo>
                        <a:pt x="181" y="36"/>
                      </a:lnTo>
                      <a:lnTo>
                        <a:pt x="185" y="37"/>
                      </a:lnTo>
                      <a:lnTo>
                        <a:pt x="187" y="36"/>
                      </a:lnTo>
                      <a:lnTo>
                        <a:pt x="189" y="35"/>
                      </a:lnTo>
                      <a:lnTo>
                        <a:pt x="188" y="34"/>
                      </a:lnTo>
                      <a:lnTo>
                        <a:pt x="190" y="30"/>
                      </a:lnTo>
                      <a:lnTo>
                        <a:pt x="190" y="28"/>
                      </a:lnTo>
                      <a:lnTo>
                        <a:pt x="190" y="27"/>
                      </a:lnTo>
                      <a:lnTo>
                        <a:pt x="192" y="27"/>
                      </a:lnTo>
                      <a:lnTo>
                        <a:pt x="193" y="27"/>
                      </a:lnTo>
                      <a:lnTo>
                        <a:pt x="194" y="28"/>
                      </a:lnTo>
                      <a:lnTo>
                        <a:pt x="198" y="27"/>
                      </a:lnTo>
                      <a:lnTo>
                        <a:pt x="199" y="25"/>
                      </a:lnTo>
                      <a:lnTo>
                        <a:pt x="203" y="25"/>
                      </a:lnTo>
                      <a:lnTo>
                        <a:pt x="203" y="23"/>
                      </a:lnTo>
                      <a:lnTo>
                        <a:pt x="204" y="23"/>
                      </a:lnTo>
                      <a:lnTo>
                        <a:pt x="203" y="22"/>
                      </a:lnTo>
                      <a:lnTo>
                        <a:pt x="202" y="22"/>
                      </a:lnTo>
                      <a:lnTo>
                        <a:pt x="202" y="21"/>
                      </a:lnTo>
                      <a:lnTo>
                        <a:pt x="201" y="21"/>
                      </a:lnTo>
                      <a:lnTo>
                        <a:pt x="201" y="20"/>
                      </a:lnTo>
                      <a:lnTo>
                        <a:pt x="201" y="18"/>
                      </a:lnTo>
                      <a:lnTo>
                        <a:pt x="201" y="17"/>
                      </a:lnTo>
                      <a:lnTo>
                        <a:pt x="199" y="17"/>
                      </a:lnTo>
                      <a:lnTo>
                        <a:pt x="202" y="11"/>
                      </a:lnTo>
                      <a:lnTo>
                        <a:pt x="207" y="7"/>
                      </a:lnTo>
                      <a:lnTo>
                        <a:pt x="208" y="7"/>
                      </a:lnTo>
                      <a:lnTo>
                        <a:pt x="210" y="7"/>
                      </a:lnTo>
                      <a:lnTo>
                        <a:pt x="211" y="7"/>
                      </a:lnTo>
                      <a:lnTo>
                        <a:pt x="213" y="7"/>
                      </a:lnTo>
                      <a:lnTo>
                        <a:pt x="215" y="7"/>
                      </a:lnTo>
                      <a:lnTo>
                        <a:pt x="215" y="5"/>
                      </a:lnTo>
                      <a:lnTo>
                        <a:pt x="215" y="2"/>
                      </a:lnTo>
                      <a:lnTo>
                        <a:pt x="217" y="2"/>
                      </a:lnTo>
                      <a:lnTo>
                        <a:pt x="218" y="0"/>
                      </a:lnTo>
                      <a:lnTo>
                        <a:pt x="220" y="0"/>
                      </a:lnTo>
                      <a:lnTo>
                        <a:pt x="221" y="0"/>
                      </a:lnTo>
                      <a:lnTo>
                        <a:pt x="222" y="2"/>
                      </a:lnTo>
                      <a:lnTo>
                        <a:pt x="224" y="3"/>
                      </a:lnTo>
                      <a:lnTo>
                        <a:pt x="225" y="3"/>
                      </a:lnTo>
                      <a:lnTo>
                        <a:pt x="226" y="3"/>
                      </a:lnTo>
                      <a:lnTo>
                        <a:pt x="230" y="2"/>
                      </a:lnTo>
                      <a:lnTo>
                        <a:pt x="231" y="7"/>
                      </a:lnTo>
                      <a:lnTo>
                        <a:pt x="233" y="7"/>
                      </a:lnTo>
                      <a:lnTo>
                        <a:pt x="234" y="7"/>
                      </a:lnTo>
                      <a:lnTo>
                        <a:pt x="238" y="2"/>
                      </a:lnTo>
                      <a:lnTo>
                        <a:pt x="240" y="2"/>
                      </a:lnTo>
                      <a:lnTo>
                        <a:pt x="243" y="5"/>
                      </a:lnTo>
                      <a:lnTo>
                        <a:pt x="244" y="5"/>
                      </a:lnTo>
                      <a:lnTo>
                        <a:pt x="245" y="7"/>
                      </a:lnTo>
                      <a:lnTo>
                        <a:pt x="248" y="7"/>
                      </a:lnTo>
                      <a:lnTo>
                        <a:pt x="250" y="8"/>
                      </a:lnTo>
                      <a:lnTo>
                        <a:pt x="252" y="8"/>
                      </a:lnTo>
                      <a:lnTo>
                        <a:pt x="253" y="7"/>
                      </a:lnTo>
                      <a:lnTo>
                        <a:pt x="256" y="4"/>
                      </a:lnTo>
                      <a:lnTo>
                        <a:pt x="256" y="3"/>
                      </a:lnTo>
                      <a:lnTo>
                        <a:pt x="256" y="2"/>
                      </a:lnTo>
                      <a:lnTo>
                        <a:pt x="258" y="0"/>
                      </a:lnTo>
                      <a:lnTo>
                        <a:pt x="258" y="2"/>
                      </a:lnTo>
                      <a:lnTo>
                        <a:pt x="259" y="2"/>
                      </a:lnTo>
                      <a:lnTo>
                        <a:pt x="259" y="3"/>
                      </a:lnTo>
                      <a:lnTo>
                        <a:pt x="262" y="5"/>
                      </a:lnTo>
                      <a:lnTo>
                        <a:pt x="262" y="7"/>
                      </a:lnTo>
                      <a:lnTo>
                        <a:pt x="262" y="8"/>
                      </a:lnTo>
                      <a:lnTo>
                        <a:pt x="263" y="8"/>
                      </a:lnTo>
                      <a:lnTo>
                        <a:pt x="263" y="9"/>
                      </a:lnTo>
                      <a:lnTo>
                        <a:pt x="264" y="9"/>
                      </a:lnTo>
                      <a:lnTo>
                        <a:pt x="266" y="9"/>
                      </a:lnTo>
                      <a:lnTo>
                        <a:pt x="266" y="12"/>
                      </a:lnTo>
                      <a:lnTo>
                        <a:pt x="264" y="14"/>
                      </a:lnTo>
                      <a:lnTo>
                        <a:pt x="266" y="14"/>
                      </a:lnTo>
                      <a:lnTo>
                        <a:pt x="267" y="14"/>
                      </a:lnTo>
                      <a:lnTo>
                        <a:pt x="268" y="17"/>
                      </a:lnTo>
                      <a:lnTo>
                        <a:pt x="270" y="17"/>
                      </a:lnTo>
                      <a:lnTo>
                        <a:pt x="270" y="18"/>
                      </a:lnTo>
                      <a:lnTo>
                        <a:pt x="270" y="22"/>
                      </a:lnTo>
                      <a:lnTo>
                        <a:pt x="271" y="23"/>
                      </a:lnTo>
                      <a:lnTo>
                        <a:pt x="271" y="25"/>
                      </a:lnTo>
                      <a:lnTo>
                        <a:pt x="272" y="26"/>
                      </a:lnTo>
                      <a:lnTo>
                        <a:pt x="276" y="26"/>
                      </a:lnTo>
                      <a:lnTo>
                        <a:pt x="277" y="26"/>
                      </a:lnTo>
                      <a:lnTo>
                        <a:pt x="279" y="27"/>
                      </a:lnTo>
                      <a:lnTo>
                        <a:pt x="280" y="27"/>
                      </a:lnTo>
                      <a:lnTo>
                        <a:pt x="281" y="27"/>
                      </a:lnTo>
                      <a:lnTo>
                        <a:pt x="282" y="27"/>
                      </a:lnTo>
                      <a:lnTo>
                        <a:pt x="285" y="23"/>
                      </a:lnTo>
                      <a:lnTo>
                        <a:pt x="286" y="23"/>
                      </a:lnTo>
                      <a:lnTo>
                        <a:pt x="289" y="25"/>
                      </a:lnTo>
                      <a:lnTo>
                        <a:pt x="291" y="26"/>
                      </a:lnTo>
                      <a:lnTo>
                        <a:pt x="294" y="26"/>
                      </a:lnTo>
                      <a:lnTo>
                        <a:pt x="294" y="25"/>
                      </a:lnTo>
                      <a:lnTo>
                        <a:pt x="296" y="23"/>
                      </a:lnTo>
                      <a:lnTo>
                        <a:pt x="300" y="20"/>
                      </a:lnTo>
                      <a:lnTo>
                        <a:pt x="302" y="20"/>
                      </a:lnTo>
                      <a:lnTo>
                        <a:pt x="303" y="21"/>
                      </a:lnTo>
                      <a:lnTo>
                        <a:pt x="307" y="22"/>
                      </a:lnTo>
                      <a:lnTo>
                        <a:pt x="307" y="21"/>
                      </a:lnTo>
                      <a:lnTo>
                        <a:pt x="308" y="18"/>
                      </a:lnTo>
                      <a:lnTo>
                        <a:pt x="309" y="17"/>
                      </a:lnTo>
                      <a:lnTo>
                        <a:pt x="311" y="14"/>
                      </a:lnTo>
                      <a:lnTo>
                        <a:pt x="312" y="14"/>
                      </a:lnTo>
                      <a:lnTo>
                        <a:pt x="313" y="17"/>
                      </a:lnTo>
                      <a:lnTo>
                        <a:pt x="314" y="17"/>
                      </a:lnTo>
                      <a:lnTo>
                        <a:pt x="316" y="17"/>
                      </a:lnTo>
                      <a:lnTo>
                        <a:pt x="317" y="17"/>
                      </a:lnTo>
                      <a:lnTo>
                        <a:pt x="317" y="18"/>
                      </a:lnTo>
                      <a:lnTo>
                        <a:pt x="318" y="18"/>
                      </a:lnTo>
                      <a:lnTo>
                        <a:pt x="319" y="18"/>
                      </a:lnTo>
                      <a:lnTo>
                        <a:pt x="322" y="17"/>
                      </a:lnTo>
                      <a:lnTo>
                        <a:pt x="323" y="18"/>
                      </a:lnTo>
                      <a:lnTo>
                        <a:pt x="325" y="18"/>
                      </a:lnTo>
                      <a:lnTo>
                        <a:pt x="325" y="17"/>
                      </a:lnTo>
                      <a:lnTo>
                        <a:pt x="326" y="17"/>
                      </a:lnTo>
                      <a:lnTo>
                        <a:pt x="327" y="17"/>
                      </a:lnTo>
                      <a:lnTo>
                        <a:pt x="328" y="17"/>
                      </a:lnTo>
                      <a:lnTo>
                        <a:pt x="330" y="17"/>
                      </a:lnTo>
                      <a:lnTo>
                        <a:pt x="331" y="17"/>
                      </a:lnTo>
                      <a:lnTo>
                        <a:pt x="332" y="17"/>
                      </a:lnTo>
                      <a:lnTo>
                        <a:pt x="334" y="17"/>
                      </a:lnTo>
                      <a:lnTo>
                        <a:pt x="335" y="16"/>
                      </a:lnTo>
                      <a:lnTo>
                        <a:pt x="337" y="16"/>
                      </a:lnTo>
                      <a:lnTo>
                        <a:pt x="337" y="13"/>
                      </a:lnTo>
                      <a:lnTo>
                        <a:pt x="339" y="13"/>
                      </a:lnTo>
                      <a:lnTo>
                        <a:pt x="340" y="12"/>
                      </a:lnTo>
                      <a:lnTo>
                        <a:pt x="341" y="12"/>
                      </a:lnTo>
                      <a:lnTo>
                        <a:pt x="342" y="12"/>
                      </a:lnTo>
                      <a:lnTo>
                        <a:pt x="346" y="13"/>
                      </a:lnTo>
                      <a:lnTo>
                        <a:pt x="348" y="13"/>
                      </a:lnTo>
                      <a:lnTo>
                        <a:pt x="348" y="12"/>
                      </a:lnTo>
                      <a:lnTo>
                        <a:pt x="351" y="12"/>
                      </a:lnTo>
                      <a:lnTo>
                        <a:pt x="353" y="9"/>
                      </a:lnTo>
                      <a:lnTo>
                        <a:pt x="354" y="9"/>
                      </a:lnTo>
                      <a:lnTo>
                        <a:pt x="354" y="11"/>
                      </a:lnTo>
                      <a:lnTo>
                        <a:pt x="354" y="12"/>
                      </a:lnTo>
                      <a:lnTo>
                        <a:pt x="355" y="12"/>
                      </a:lnTo>
                      <a:lnTo>
                        <a:pt x="357" y="12"/>
                      </a:lnTo>
                      <a:lnTo>
                        <a:pt x="362" y="9"/>
                      </a:lnTo>
                      <a:lnTo>
                        <a:pt x="363" y="9"/>
                      </a:lnTo>
                      <a:lnTo>
                        <a:pt x="367" y="12"/>
                      </a:lnTo>
                      <a:lnTo>
                        <a:pt x="369" y="12"/>
                      </a:lnTo>
                      <a:lnTo>
                        <a:pt x="373" y="12"/>
                      </a:lnTo>
                      <a:lnTo>
                        <a:pt x="376" y="13"/>
                      </a:lnTo>
                      <a:lnTo>
                        <a:pt x="383" y="16"/>
                      </a:lnTo>
                      <a:lnTo>
                        <a:pt x="390" y="17"/>
                      </a:lnTo>
                      <a:lnTo>
                        <a:pt x="391" y="17"/>
                      </a:lnTo>
                      <a:lnTo>
                        <a:pt x="395" y="17"/>
                      </a:lnTo>
                      <a:lnTo>
                        <a:pt x="395" y="25"/>
                      </a:lnTo>
                      <a:lnTo>
                        <a:pt x="380" y="26"/>
                      </a:lnTo>
                      <a:lnTo>
                        <a:pt x="377" y="27"/>
                      </a:lnTo>
                      <a:lnTo>
                        <a:pt x="374" y="32"/>
                      </a:lnTo>
                      <a:lnTo>
                        <a:pt x="374" y="36"/>
                      </a:lnTo>
                      <a:lnTo>
                        <a:pt x="373" y="40"/>
                      </a:lnTo>
                      <a:lnTo>
                        <a:pt x="371" y="42"/>
                      </a:lnTo>
                      <a:lnTo>
                        <a:pt x="369" y="44"/>
                      </a:lnTo>
                      <a:lnTo>
                        <a:pt x="368" y="49"/>
                      </a:lnTo>
                      <a:lnTo>
                        <a:pt x="367" y="51"/>
                      </a:lnTo>
                      <a:lnTo>
                        <a:pt x="365" y="56"/>
                      </a:lnTo>
                      <a:lnTo>
                        <a:pt x="367" y="59"/>
                      </a:lnTo>
                      <a:lnTo>
                        <a:pt x="367" y="63"/>
                      </a:lnTo>
                      <a:lnTo>
                        <a:pt x="359" y="67"/>
                      </a:lnTo>
                      <a:lnTo>
                        <a:pt x="357" y="68"/>
                      </a:lnTo>
                      <a:lnTo>
                        <a:pt x="353" y="71"/>
                      </a:lnTo>
                      <a:lnTo>
                        <a:pt x="349" y="73"/>
                      </a:lnTo>
                      <a:lnTo>
                        <a:pt x="348" y="78"/>
                      </a:lnTo>
                      <a:lnTo>
                        <a:pt x="348" y="79"/>
                      </a:lnTo>
                      <a:lnTo>
                        <a:pt x="348" y="83"/>
                      </a:lnTo>
                      <a:lnTo>
                        <a:pt x="342" y="88"/>
                      </a:lnTo>
                      <a:lnTo>
                        <a:pt x="337" y="88"/>
                      </a:lnTo>
                      <a:lnTo>
                        <a:pt x="332" y="93"/>
                      </a:lnTo>
                      <a:lnTo>
                        <a:pt x="330" y="96"/>
                      </a:lnTo>
                      <a:lnTo>
                        <a:pt x="327" y="99"/>
                      </a:lnTo>
                      <a:lnTo>
                        <a:pt x="327" y="102"/>
                      </a:lnTo>
                      <a:lnTo>
                        <a:pt x="322" y="106"/>
                      </a:lnTo>
                      <a:lnTo>
                        <a:pt x="322" y="110"/>
                      </a:lnTo>
                      <a:lnTo>
                        <a:pt x="323" y="114"/>
                      </a:lnTo>
                      <a:lnTo>
                        <a:pt x="326" y="118"/>
                      </a:lnTo>
                      <a:lnTo>
                        <a:pt x="327" y="120"/>
                      </a:lnTo>
                      <a:lnTo>
                        <a:pt x="327" y="124"/>
                      </a:lnTo>
                      <a:lnTo>
                        <a:pt x="326" y="129"/>
                      </a:lnTo>
                      <a:lnTo>
                        <a:pt x="326" y="133"/>
                      </a:lnTo>
                      <a:lnTo>
                        <a:pt x="325" y="136"/>
                      </a:lnTo>
                      <a:lnTo>
                        <a:pt x="322" y="142"/>
                      </a:lnTo>
                      <a:lnTo>
                        <a:pt x="318" y="147"/>
                      </a:lnTo>
                      <a:lnTo>
                        <a:pt x="317" y="151"/>
                      </a:lnTo>
                      <a:lnTo>
                        <a:pt x="312" y="155"/>
                      </a:lnTo>
                      <a:lnTo>
                        <a:pt x="311" y="160"/>
                      </a:lnTo>
                      <a:lnTo>
                        <a:pt x="307" y="164"/>
                      </a:lnTo>
                      <a:lnTo>
                        <a:pt x="304" y="170"/>
                      </a:lnTo>
                      <a:lnTo>
                        <a:pt x="300" y="174"/>
                      </a:lnTo>
                      <a:lnTo>
                        <a:pt x="296" y="176"/>
                      </a:lnTo>
                      <a:lnTo>
                        <a:pt x="298" y="180"/>
                      </a:lnTo>
                      <a:lnTo>
                        <a:pt x="298" y="184"/>
                      </a:lnTo>
                      <a:lnTo>
                        <a:pt x="296" y="187"/>
                      </a:lnTo>
                      <a:lnTo>
                        <a:pt x="293" y="190"/>
                      </a:lnTo>
                      <a:lnTo>
                        <a:pt x="289" y="193"/>
                      </a:lnTo>
                      <a:lnTo>
                        <a:pt x="285" y="193"/>
                      </a:lnTo>
                      <a:lnTo>
                        <a:pt x="280" y="194"/>
                      </a:lnTo>
                      <a:lnTo>
                        <a:pt x="276" y="195"/>
                      </a:lnTo>
                      <a:lnTo>
                        <a:pt x="271" y="194"/>
                      </a:lnTo>
                      <a:lnTo>
                        <a:pt x="270" y="197"/>
                      </a:lnTo>
                      <a:lnTo>
                        <a:pt x="266" y="201"/>
                      </a:lnTo>
                      <a:lnTo>
                        <a:pt x="262" y="207"/>
                      </a:lnTo>
                      <a:lnTo>
                        <a:pt x="261" y="211"/>
                      </a:lnTo>
                      <a:lnTo>
                        <a:pt x="263" y="215"/>
                      </a:lnTo>
                      <a:lnTo>
                        <a:pt x="266" y="218"/>
                      </a:lnTo>
                      <a:lnTo>
                        <a:pt x="266" y="221"/>
                      </a:lnTo>
                      <a:lnTo>
                        <a:pt x="267" y="226"/>
                      </a:lnTo>
                      <a:lnTo>
                        <a:pt x="267" y="230"/>
                      </a:lnTo>
                      <a:lnTo>
                        <a:pt x="266" y="232"/>
                      </a:lnTo>
                      <a:lnTo>
                        <a:pt x="262" y="236"/>
                      </a:lnTo>
                      <a:lnTo>
                        <a:pt x="250" y="245"/>
                      </a:lnTo>
                      <a:lnTo>
                        <a:pt x="245" y="250"/>
                      </a:lnTo>
                      <a:lnTo>
                        <a:pt x="240" y="253"/>
                      </a:lnTo>
                      <a:lnTo>
                        <a:pt x="234" y="258"/>
                      </a:lnTo>
                      <a:lnTo>
                        <a:pt x="229" y="262"/>
                      </a:lnTo>
                      <a:lnTo>
                        <a:pt x="224" y="268"/>
                      </a:lnTo>
                      <a:lnTo>
                        <a:pt x="218" y="275"/>
                      </a:lnTo>
                      <a:lnTo>
                        <a:pt x="212" y="280"/>
                      </a:lnTo>
                      <a:lnTo>
                        <a:pt x="206" y="283"/>
                      </a:lnTo>
                      <a:lnTo>
                        <a:pt x="199" y="287"/>
                      </a:lnTo>
                      <a:lnTo>
                        <a:pt x="194" y="291"/>
                      </a:lnTo>
                      <a:lnTo>
                        <a:pt x="189" y="294"/>
                      </a:lnTo>
                      <a:lnTo>
                        <a:pt x="181" y="301"/>
                      </a:lnTo>
                      <a:lnTo>
                        <a:pt x="176" y="306"/>
                      </a:lnTo>
                      <a:lnTo>
                        <a:pt x="169" y="311"/>
                      </a:lnTo>
                      <a:lnTo>
                        <a:pt x="162" y="317"/>
                      </a:lnTo>
                      <a:lnTo>
                        <a:pt x="157" y="322"/>
                      </a:lnTo>
                      <a:lnTo>
                        <a:pt x="148" y="328"/>
                      </a:lnTo>
                      <a:lnTo>
                        <a:pt x="144" y="328"/>
                      </a:lnTo>
                      <a:lnTo>
                        <a:pt x="142" y="331"/>
                      </a:lnTo>
                      <a:lnTo>
                        <a:pt x="139" y="333"/>
                      </a:lnTo>
                      <a:lnTo>
                        <a:pt x="137" y="337"/>
                      </a:lnTo>
                      <a:lnTo>
                        <a:pt x="133" y="341"/>
                      </a:lnTo>
                      <a:lnTo>
                        <a:pt x="128" y="338"/>
                      </a:lnTo>
                      <a:lnTo>
                        <a:pt x="124" y="337"/>
                      </a:lnTo>
                      <a:lnTo>
                        <a:pt x="116" y="334"/>
                      </a:lnTo>
                      <a:lnTo>
                        <a:pt x="112" y="334"/>
                      </a:lnTo>
                      <a:lnTo>
                        <a:pt x="107" y="333"/>
                      </a:lnTo>
                      <a:lnTo>
                        <a:pt x="102" y="334"/>
                      </a:lnTo>
                      <a:lnTo>
                        <a:pt x="97" y="334"/>
                      </a:lnTo>
                      <a:lnTo>
                        <a:pt x="91" y="334"/>
                      </a:lnTo>
                      <a:lnTo>
                        <a:pt x="84" y="334"/>
                      </a:lnTo>
                      <a:lnTo>
                        <a:pt x="79" y="337"/>
                      </a:lnTo>
                      <a:lnTo>
                        <a:pt x="78" y="342"/>
                      </a:lnTo>
                      <a:lnTo>
                        <a:pt x="75" y="348"/>
                      </a:lnTo>
                      <a:lnTo>
                        <a:pt x="73" y="354"/>
                      </a:lnTo>
                      <a:lnTo>
                        <a:pt x="71" y="359"/>
                      </a:lnTo>
                      <a:lnTo>
                        <a:pt x="69" y="364"/>
                      </a:lnTo>
                      <a:lnTo>
                        <a:pt x="63" y="371"/>
                      </a:lnTo>
                      <a:lnTo>
                        <a:pt x="57" y="375"/>
                      </a:lnTo>
                      <a:lnTo>
                        <a:pt x="52" y="379"/>
                      </a:lnTo>
                      <a:lnTo>
                        <a:pt x="41" y="389"/>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nchor="ctr"/>
                <a:lstStyle/>
                <a:p>
                  <a:pPr algn="ctr"/>
                  <a:r>
                    <a:rPr lang="fr-FR" sz="1200">
                      <a:effectLst/>
                      <a:latin typeface="Calibri" panose="020F0502020204030204" pitchFamily="34" charset="0"/>
                      <a:ea typeface="Times New Roman" panose="02020603050405020304" pitchFamily="18" charset="0"/>
                    </a:rPr>
                    <a:t> </a:t>
                  </a:r>
                  <a:endParaRPr lang="fr-BJ" sz="1200">
                    <a:effectLst/>
                    <a:latin typeface="Times New Roman" panose="02020603050405020304" pitchFamily="18" charset="0"/>
                    <a:ea typeface="Times New Roman" panose="02020603050405020304" pitchFamily="18" charset="0"/>
                  </a:endParaRPr>
                </a:p>
              </p:txBody>
            </p:sp>
            <p:sp>
              <p:nvSpPr>
                <p:cNvPr id="64" name="ZS: NBT">
                  <a:extLst>
                    <a:ext uri="{FF2B5EF4-FFF2-40B4-BE49-F238E27FC236}">
                      <a16:creationId xmlns:a16="http://schemas.microsoft.com/office/drawing/2014/main" id="{15A672A3-64FA-6A45-BA85-8EB2CFB8BEE1}"/>
                    </a:ext>
                  </a:extLst>
                </p:cNvPr>
                <p:cNvSpPr>
                  <a:spLocks/>
                </p:cNvSpPr>
                <p:nvPr/>
              </p:nvSpPr>
              <p:spPr bwMode="auto">
                <a:xfrm>
                  <a:off x="115853" y="1611474"/>
                  <a:ext cx="771386" cy="747881"/>
                </a:xfrm>
                <a:custGeom>
                  <a:avLst/>
                  <a:gdLst>
                    <a:gd name="T0" fmla="*/ 619660 w 253"/>
                    <a:gd name="T1" fmla="*/ 937260 h 254"/>
                    <a:gd name="T2" fmla="*/ 577584 w 253"/>
                    <a:gd name="T3" fmla="*/ 952500 h 254"/>
                    <a:gd name="T4" fmla="*/ 524033 w 253"/>
                    <a:gd name="T5" fmla="*/ 918210 h 254"/>
                    <a:gd name="T6" fmla="*/ 481957 w 253"/>
                    <a:gd name="T7" fmla="*/ 895350 h 254"/>
                    <a:gd name="T8" fmla="*/ 348080 w 253"/>
                    <a:gd name="T9" fmla="*/ 815340 h 254"/>
                    <a:gd name="T10" fmla="*/ 302180 w 253"/>
                    <a:gd name="T11" fmla="*/ 792480 h 254"/>
                    <a:gd name="T12" fmla="*/ 210378 w 253"/>
                    <a:gd name="T13" fmla="*/ 731520 h 254"/>
                    <a:gd name="T14" fmla="*/ 195078 w 253"/>
                    <a:gd name="T15" fmla="*/ 720090 h 254"/>
                    <a:gd name="T16" fmla="*/ 175953 w 253"/>
                    <a:gd name="T17" fmla="*/ 704850 h 254"/>
                    <a:gd name="T18" fmla="*/ 149177 w 253"/>
                    <a:gd name="T19" fmla="*/ 689610 h 254"/>
                    <a:gd name="T20" fmla="*/ 130052 w 253"/>
                    <a:gd name="T21" fmla="*/ 681990 h 254"/>
                    <a:gd name="T22" fmla="*/ 122402 w 253"/>
                    <a:gd name="T23" fmla="*/ 670560 h 254"/>
                    <a:gd name="T24" fmla="*/ 7650 w 253"/>
                    <a:gd name="T25" fmla="*/ 590550 h 254"/>
                    <a:gd name="T26" fmla="*/ 42076 w 253"/>
                    <a:gd name="T27" fmla="*/ 544830 h 254"/>
                    <a:gd name="T28" fmla="*/ 84151 w 253"/>
                    <a:gd name="T29" fmla="*/ 514350 h 254"/>
                    <a:gd name="T30" fmla="*/ 114752 w 253"/>
                    <a:gd name="T31" fmla="*/ 468630 h 254"/>
                    <a:gd name="T32" fmla="*/ 130052 w 253"/>
                    <a:gd name="T33" fmla="*/ 426720 h 254"/>
                    <a:gd name="T34" fmla="*/ 145352 w 253"/>
                    <a:gd name="T35" fmla="*/ 384810 h 254"/>
                    <a:gd name="T36" fmla="*/ 191253 w 253"/>
                    <a:gd name="T37" fmla="*/ 373380 h 254"/>
                    <a:gd name="T38" fmla="*/ 233329 w 253"/>
                    <a:gd name="T39" fmla="*/ 373380 h 254"/>
                    <a:gd name="T40" fmla="*/ 271579 w 253"/>
                    <a:gd name="T41" fmla="*/ 373380 h 254"/>
                    <a:gd name="T42" fmla="*/ 317480 w 253"/>
                    <a:gd name="T43" fmla="*/ 384810 h 254"/>
                    <a:gd name="T44" fmla="*/ 351905 w 253"/>
                    <a:gd name="T45" fmla="*/ 400050 h 254"/>
                    <a:gd name="T46" fmla="*/ 374856 w 253"/>
                    <a:gd name="T47" fmla="*/ 369570 h 254"/>
                    <a:gd name="T48" fmla="*/ 393981 w 253"/>
                    <a:gd name="T49" fmla="*/ 350520 h 254"/>
                    <a:gd name="T50" fmla="*/ 443707 w 253"/>
                    <a:gd name="T51" fmla="*/ 327660 h 254"/>
                    <a:gd name="T52" fmla="*/ 489608 w 253"/>
                    <a:gd name="T53" fmla="*/ 285750 h 254"/>
                    <a:gd name="T54" fmla="*/ 535508 w 253"/>
                    <a:gd name="T55" fmla="*/ 247650 h 254"/>
                    <a:gd name="T56" fmla="*/ 585234 w 253"/>
                    <a:gd name="T57" fmla="*/ 209550 h 254"/>
                    <a:gd name="T58" fmla="*/ 631135 w 253"/>
                    <a:gd name="T59" fmla="*/ 179070 h 254"/>
                    <a:gd name="T60" fmla="*/ 677035 w 253"/>
                    <a:gd name="T61" fmla="*/ 148590 h 254"/>
                    <a:gd name="T62" fmla="*/ 719111 w 253"/>
                    <a:gd name="T63" fmla="*/ 99060 h 254"/>
                    <a:gd name="T64" fmla="*/ 761187 w 253"/>
                    <a:gd name="T65" fmla="*/ 64770 h 254"/>
                    <a:gd name="T66" fmla="*/ 799437 w 253"/>
                    <a:gd name="T67" fmla="*/ 34290 h 254"/>
                    <a:gd name="T68" fmla="*/ 864463 w 253"/>
                    <a:gd name="T69" fmla="*/ 11430 h 254"/>
                    <a:gd name="T70" fmla="*/ 902714 w 253"/>
                    <a:gd name="T71" fmla="*/ 38100 h 254"/>
                    <a:gd name="T72" fmla="*/ 952440 w 253"/>
                    <a:gd name="T73" fmla="*/ 72390 h 254"/>
                    <a:gd name="T74" fmla="*/ 937140 w 253"/>
                    <a:gd name="T75" fmla="*/ 121920 h 254"/>
                    <a:gd name="T76" fmla="*/ 918014 w 253"/>
                    <a:gd name="T77" fmla="*/ 175260 h 254"/>
                    <a:gd name="T78" fmla="*/ 918014 w 253"/>
                    <a:gd name="T79" fmla="*/ 205740 h 254"/>
                    <a:gd name="T80" fmla="*/ 940965 w 253"/>
                    <a:gd name="T81" fmla="*/ 240030 h 254"/>
                    <a:gd name="T82" fmla="*/ 967740 w 253"/>
                    <a:gd name="T83" fmla="*/ 281940 h 254"/>
                    <a:gd name="T84" fmla="*/ 967740 w 253"/>
                    <a:gd name="T85" fmla="*/ 320040 h 254"/>
                    <a:gd name="T86" fmla="*/ 937140 w 253"/>
                    <a:gd name="T87" fmla="*/ 361950 h 254"/>
                    <a:gd name="T88" fmla="*/ 952440 w 253"/>
                    <a:gd name="T89" fmla="*/ 384810 h 254"/>
                    <a:gd name="T90" fmla="*/ 937140 w 253"/>
                    <a:gd name="T91" fmla="*/ 415290 h 254"/>
                    <a:gd name="T92" fmla="*/ 879764 w 253"/>
                    <a:gd name="T93" fmla="*/ 457200 h 254"/>
                    <a:gd name="T94" fmla="*/ 841513 w 253"/>
                    <a:gd name="T95" fmla="*/ 525780 h 254"/>
                    <a:gd name="T96" fmla="*/ 822388 w 253"/>
                    <a:gd name="T97" fmla="*/ 601980 h 254"/>
                    <a:gd name="T98" fmla="*/ 822388 w 253"/>
                    <a:gd name="T99" fmla="*/ 655320 h 254"/>
                    <a:gd name="T100" fmla="*/ 841513 w 253"/>
                    <a:gd name="T101" fmla="*/ 708660 h 254"/>
                    <a:gd name="T102" fmla="*/ 868288 w 253"/>
                    <a:gd name="T103" fmla="*/ 742950 h 254"/>
                    <a:gd name="T104" fmla="*/ 860638 w 253"/>
                    <a:gd name="T105" fmla="*/ 788670 h 254"/>
                    <a:gd name="T106" fmla="*/ 822388 w 253"/>
                    <a:gd name="T107" fmla="*/ 815340 h 254"/>
                    <a:gd name="T108" fmla="*/ 807088 w 253"/>
                    <a:gd name="T109" fmla="*/ 842010 h 254"/>
                    <a:gd name="T110" fmla="*/ 780312 w 253"/>
                    <a:gd name="T111" fmla="*/ 857250 h 254"/>
                    <a:gd name="T112" fmla="*/ 745887 w 253"/>
                    <a:gd name="T113" fmla="*/ 861060 h 254"/>
                    <a:gd name="T114" fmla="*/ 711461 w 253"/>
                    <a:gd name="T115" fmla="*/ 864870 h 254"/>
                    <a:gd name="T116" fmla="*/ 677035 w 253"/>
                    <a:gd name="T117" fmla="*/ 876300 h 254"/>
                    <a:gd name="T118" fmla="*/ 646435 w 253"/>
                    <a:gd name="T119" fmla="*/ 883920 h 254"/>
                    <a:gd name="T120" fmla="*/ 623485 w 253"/>
                    <a:gd name="T121" fmla="*/ 902970 h 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3" h="254">
                      <a:moveTo>
                        <a:pt x="162" y="237"/>
                      </a:moveTo>
                      <a:lnTo>
                        <a:pt x="162" y="246"/>
                      </a:lnTo>
                      <a:lnTo>
                        <a:pt x="151" y="254"/>
                      </a:lnTo>
                      <a:lnTo>
                        <a:pt x="151" y="250"/>
                      </a:lnTo>
                      <a:lnTo>
                        <a:pt x="146" y="246"/>
                      </a:lnTo>
                      <a:lnTo>
                        <a:pt x="137" y="241"/>
                      </a:lnTo>
                      <a:lnTo>
                        <a:pt x="131" y="237"/>
                      </a:lnTo>
                      <a:lnTo>
                        <a:pt x="126" y="235"/>
                      </a:lnTo>
                      <a:lnTo>
                        <a:pt x="119" y="231"/>
                      </a:lnTo>
                      <a:lnTo>
                        <a:pt x="91" y="214"/>
                      </a:lnTo>
                      <a:lnTo>
                        <a:pt x="82" y="209"/>
                      </a:lnTo>
                      <a:lnTo>
                        <a:pt x="79" y="208"/>
                      </a:lnTo>
                      <a:lnTo>
                        <a:pt x="62" y="198"/>
                      </a:lnTo>
                      <a:lnTo>
                        <a:pt x="55" y="192"/>
                      </a:lnTo>
                      <a:lnTo>
                        <a:pt x="52" y="190"/>
                      </a:lnTo>
                      <a:lnTo>
                        <a:pt x="51" y="189"/>
                      </a:lnTo>
                      <a:lnTo>
                        <a:pt x="48" y="189"/>
                      </a:lnTo>
                      <a:lnTo>
                        <a:pt x="46" y="185"/>
                      </a:lnTo>
                      <a:lnTo>
                        <a:pt x="42" y="184"/>
                      </a:lnTo>
                      <a:lnTo>
                        <a:pt x="39" y="181"/>
                      </a:lnTo>
                      <a:lnTo>
                        <a:pt x="36" y="179"/>
                      </a:lnTo>
                      <a:lnTo>
                        <a:pt x="34" y="179"/>
                      </a:lnTo>
                      <a:lnTo>
                        <a:pt x="33" y="177"/>
                      </a:lnTo>
                      <a:lnTo>
                        <a:pt x="32" y="176"/>
                      </a:lnTo>
                      <a:lnTo>
                        <a:pt x="10" y="161"/>
                      </a:lnTo>
                      <a:lnTo>
                        <a:pt x="2" y="155"/>
                      </a:lnTo>
                      <a:lnTo>
                        <a:pt x="0" y="153"/>
                      </a:lnTo>
                      <a:lnTo>
                        <a:pt x="11" y="143"/>
                      </a:lnTo>
                      <a:lnTo>
                        <a:pt x="16" y="139"/>
                      </a:lnTo>
                      <a:lnTo>
                        <a:pt x="22" y="135"/>
                      </a:lnTo>
                      <a:lnTo>
                        <a:pt x="28" y="128"/>
                      </a:lnTo>
                      <a:lnTo>
                        <a:pt x="30" y="123"/>
                      </a:lnTo>
                      <a:lnTo>
                        <a:pt x="32" y="118"/>
                      </a:lnTo>
                      <a:lnTo>
                        <a:pt x="34" y="112"/>
                      </a:lnTo>
                      <a:lnTo>
                        <a:pt x="37" y="106"/>
                      </a:lnTo>
                      <a:lnTo>
                        <a:pt x="38" y="101"/>
                      </a:lnTo>
                      <a:lnTo>
                        <a:pt x="43" y="98"/>
                      </a:lnTo>
                      <a:lnTo>
                        <a:pt x="50" y="98"/>
                      </a:lnTo>
                      <a:lnTo>
                        <a:pt x="56" y="98"/>
                      </a:lnTo>
                      <a:lnTo>
                        <a:pt x="61" y="98"/>
                      </a:lnTo>
                      <a:lnTo>
                        <a:pt x="66" y="97"/>
                      </a:lnTo>
                      <a:lnTo>
                        <a:pt x="71" y="98"/>
                      </a:lnTo>
                      <a:lnTo>
                        <a:pt x="75" y="98"/>
                      </a:lnTo>
                      <a:lnTo>
                        <a:pt x="83" y="101"/>
                      </a:lnTo>
                      <a:lnTo>
                        <a:pt x="87" y="102"/>
                      </a:lnTo>
                      <a:lnTo>
                        <a:pt x="92" y="105"/>
                      </a:lnTo>
                      <a:lnTo>
                        <a:pt x="96" y="101"/>
                      </a:lnTo>
                      <a:lnTo>
                        <a:pt x="98" y="97"/>
                      </a:lnTo>
                      <a:lnTo>
                        <a:pt x="101" y="95"/>
                      </a:lnTo>
                      <a:lnTo>
                        <a:pt x="103" y="92"/>
                      </a:lnTo>
                      <a:lnTo>
                        <a:pt x="107" y="92"/>
                      </a:lnTo>
                      <a:lnTo>
                        <a:pt x="116" y="86"/>
                      </a:lnTo>
                      <a:lnTo>
                        <a:pt x="121" y="81"/>
                      </a:lnTo>
                      <a:lnTo>
                        <a:pt x="128" y="75"/>
                      </a:lnTo>
                      <a:lnTo>
                        <a:pt x="135" y="70"/>
                      </a:lnTo>
                      <a:lnTo>
                        <a:pt x="140" y="65"/>
                      </a:lnTo>
                      <a:lnTo>
                        <a:pt x="148" y="58"/>
                      </a:lnTo>
                      <a:lnTo>
                        <a:pt x="153" y="55"/>
                      </a:lnTo>
                      <a:lnTo>
                        <a:pt x="158" y="51"/>
                      </a:lnTo>
                      <a:lnTo>
                        <a:pt x="165" y="47"/>
                      </a:lnTo>
                      <a:lnTo>
                        <a:pt x="171" y="44"/>
                      </a:lnTo>
                      <a:lnTo>
                        <a:pt x="177" y="39"/>
                      </a:lnTo>
                      <a:lnTo>
                        <a:pt x="183" y="32"/>
                      </a:lnTo>
                      <a:lnTo>
                        <a:pt x="188" y="26"/>
                      </a:lnTo>
                      <a:lnTo>
                        <a:pt x="193" y="22"/>
                      </a:lnTo>
                      <a:lnTo>
                        <a:pt x="199" y="17"/>
                      </a:lnTo>
                      <a:lnTo>
                        <a:pt x="204" y="14"/>
                      </a:lnTo>
                      <a:lnTo>
                        <a:pt x="209" y="9"/>
                      </a:lnTo>
                      <a:lnTo>
                        <a:pt x="221" y="0"/>
                      </a:lnTo>
                      <a:lnTo>
                        <a:pt x="226" y="3"/>
                      </a:lnTo>
                      <a:lnTo>
                        <a:pt x="230" y="7"/>
                      </a:lnTo>
                      <a:lnTo>
                        <a:pt x="236" y="10"/>
                      </a:lnTo>
                      <a:lnTo>
                        <a:pt x="241" y="13"/>
                      </a:lnTo>
                      <a:lnTo>
                        <a:pt x="249" y="19"/>
                      </a:lnTo>
                      <a:lnTo>
                        <a:pt x="245" y="26"/>
                      </a:lnTo>
                      <a:lnTo>
                        <a:pt x="245" y="32"/>
                      </a:lnTo>
                      <a:lnTo>
                        <a:pt x="244" y="39"/>
                      </a:lnTo>
                      <a:lnTo>
                        <a:pt x="240" y="46"/>
                      </a:lnTo>
                      <a:lnTo>
                        <a:pt x="239" y="50"/>
                      </a:lnTo>
                      <a:lnTo>
                        <a:pt x="240" y="54"/>
                      </a:lnTo>
                      <a:lnTo>
                        <a:pt x="243" y="56"/>
                      </a:lnTo>
                      <a:lnTo>
                        <a:pt x="246" y="63"/>
                      </a:lnTo>
                      <a:lnTo>
                        <a:pt x="250" y="68"/>
                      </a:lnTo>
                      <a:lnTo>
                        <a:pt x="253" y="74"/>
                      </a:lnTo>
                      <a:lnTo>
                        <a:pt x="253" y="79"/>
                      </a:lnTo>
                      <a:lnTo>
                        <a:pt x="253" y="84"/>
                      </a:lnTo>
                      <a:lnTo>
                        <a:pt x="252" y="93"/>
                      </a:lnTo>
                      <a:lnTo>
                        <a:pt x="245" y="95"/>
                      </a:lnTo>
                      <a:lnTo>
                        <a:pt x="246" y="100"/>
                      </a:lnTo>
                      <a:lnTo>
                        <a:pt x="249" y="101"/>
                      </a:lnTo>
                      <a:lnTo>
                        <a:pt x="246" y="106"/>
                      </a:lnTo>
                      <a:lnTo>
                        <a:pt x="245" y="109"/>
                      </a:lnTo>
                      <a:lnTo>
                        <a:pt x="239" y="112"/>
                      </a:lnTo>
                      <a:lnTo>
                        <a:pt x="230" y="120"/>
                      </a:lnTo>
                      <a:lnTo>
                        <a:pt x="225" y="128"/>
                      </a:lnTo>
                      <a:lnTo>
                        <a:pt x="220" y="138"/>
                      </a:lnTo>
                      <a:lnTo>
                        <a:pt x="217" y="148"/>
                      </a:lnTo>
                      <a:lnTo>
                        <a:pt x="215" y="158"/>
                      </a:lnTo>
                      <a:lnTo>
                        <a:pt x="215" y="163"/>
                      </a:lnTo>
                      <a:lnTo>
                        <a:pt x="215" y="172"/>
                      </a:lnTo>
                      <a:lnTo>
                        <a:pt x="216" y="179"/>
                      </a:lnTo>
                      <a:lnTo>
                        <a:pt x="220" y="186"/>
                      </a:lnTo>
                      <a:lnTo>
                        <a:pt x="225" y="192"/>
                      </a:lnTo>
                      <a:lnTo>
                        <a:pt x="227" y="195"/>
                      </a:lnTo>
                      <a:lnTo>
                        <a:pt x="227" y="199"/>
                      </a:lnTo>
                      <a:lnTo>
                        <a:pt x="225" y="207"/>
                      </a:lnTo>
                      <a:lnTo>
                        <a:pt x="220" y="211"/>
                      </a:lnTo>
                      <a:lnTo>
                        <a:pt x="215" y="214"/>
                      </a:lnTo>
                      <a:lnTo>
                        <a:pt x="213" y="217"/>
                      </a:lnTo>
                      <a:lnTo>
                        <a:pt x="211" y="221"/>
                      </a:lnTo>
                      <a:lnTo>
                        <a:pt x="209" y="225"/>
                      </a:lnTo>
                      <a:lnTo>
                        <a:pt x="204" y="225"/>
                      </a:lnTo>
                      <a:lnTo>
                        <a:pt x="199" y="225"/>
                      </a:lnTo>
                      <a:lnTo>
                        <a:pt x="195" y="226"/>
                      </a:lnTo>
                      <a:lnTo>
                        <a:pt x="193" y="227"/>
                      </a:lnTo>
                      <a:lnTo>
                        <a:pt x="186" y="227"/>
                      </a:lnTo>
                      <a:lnTo>
                        <a:pt x="179" y="228"/>
                      </a:lnTo>
                      <a:lnTo>
                        <a:pt x="177" y="230"/>
                      </a:lnTo>
                      <a:lnTo>
                        <a:pt x="174" y="228"/>
                      </a:lnTo>
                      <a:lnTo>
                        <a:pt x="169" y="232"/>
                      </a:lnTo>
                      <a:lnTo>
                        <a:pt x="167" y="235"/>
                      </a:lnTo>
                      <a:lnTo>
                        <a:pt x="163" y="237"/>
                      </a:lnTo>
                      <a:lnTo>
                        <a:pt x="162" y="237"/>
                      </a:lnTo>
                      <a:close/>
                    </a:path>
                  </a:pathLst>
                </a:custGeom>
                <a:solidFill>
                  <a:srgbClr val="5CFF8B"/>
                </a:solid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65" name="ZS: BLA">
                  <a:extLst>
                    <a:ext uri="{FF2B5EF4-FFF2-40B4-BE49-F238E27FC236}">
                      <a16:creationId xmlns:a16="http://schemas.microsoft.com/office/drawing/2014/main" id="{840FC298-304C-FF44-B085-A0800134E037}"/>
                    </a:ext>
                  </a:extLst>
                </p:cNvPr>
                <p:cNvSpPr>
                  <a:spLocks/>
                </p:cNvSpPr>
                <p:nvPr/>
              </p:nvSpPr>
              <p:spPr bwMode="auto">
                <a:xfrm>
                  <a:off x="621214" y="2848674"/>
                  <a:ext cx="812482" cy="968934"/>
                </a:xfrm>
                <a:custGeom>
                  <a:avLst/>
                  <a:gdLst>
                    <a:gd name="T0" fmla="*/ 1002030 w 270"/>
                    <a:gd name="T1" fmla="*/ 1226889 h 329"/>
                    <a:gd name="T2" fmla="*/ 967740 w 270"/>
                    <a:gd name="T3" fmla="*/ 1242083 h 329"/>
                    <a:gd name="T4" fmla="*/ 925830 w 270"/>
                    <a:gd name="T5" fmla="*/ 1249680 h 329"/>
                    <a:gd name="T6" fmla="*/ 891540 w 270"/>
                    <a:gd name="T7" fmla="*/ 1238285 h 329"/>
                    <a:gd name="T8" fmla="*/ 845820 w 270"/>
                    <a:gd name="T9" fmla="*/ 1234486 h 329"/>
                    <a:gd name="T10" fmla="*/ 807720 w 270"/>
                    <a:gd name="T11" fmla="*/ 1219293 h 329"/>
                    <a:gd name="T12" fmla="*/ 769620 w 270"/>
                    <a:gd name="T13" fmla="*/ 1204099 h 329"/>
                    <a:gd name="T14" fmla="*/ 731520 w 270"/>
                    <a:gd name="T15" fmla="*/ 1185107 h 329"/>
                    <a:gd name="T16" fmla="*/ 712470 w 270"/>
                    <a:gd name="T17" fmla="*/ 1154720 h 329"/>
                    <a:gd name="T18" fmla="*/ 670560 w 270"/>
                    <a:gd name="T19" fmla="*/ 1147123 h 329"/>
                    <a:gd name="T20" fmla="*/ 628650 w 270"/>
                    <a:gd name="T21" fmla="*/ 1139526 h 329"/>
                    <a:gd name="T22" fmla="*/ 598170 w 270"/>
                    <a:gd name="T23" fmla="*/ 1116735 h 329"/>
                    <a:gd name="T24" fmla="*/ 575310 w 270"/>
                    <a:gd name="T25" fmla="*/ 1086348 h 329"/>
                    <a:gd name="T26" fmla="*/ 537210 w 270"/>
                    <a:gd name="T27" fmla="*/ 1074953 h 329"/>
                    <a:gd name="T28" fmla="*/ 487680 w 270"/>
                    <a:gd name="T29" fmla="*/ 1078751 h 329"/>
                    <a:gd name="T30" fmla="*/ 453390 w 270"/>
                    <a:gd name="T31" fmla="*/ 1093945 h 329"/>
                    <a:gd name="T32" fmla="*/ 419100 w 270"/>
                    <a:gd name="T33" fmla="*/ 1101542 h 329"/>
                    <a:gd name="T34" fmla="*/ 373380 w 270"/>
                    <a:gd name="T35" fmla="*/ 1109138 h 329"/>
                    <a:gd name="T36" fmla="*/ 327660 w 270"/>
                    <a:gd name="T37" fmla="*/ 1112937 h 329"/>
                    <a:gd name="T38" fmla="*/ 285750 w 270"/>
                    <a:gd name="T39" fmla="*/ 1101542 h 329"/>
                    <a:gd name="T40" fmla="*/ 293370 w 270"/>
                    <a:gd name="T41" fmla="*/ 926814 h 329"/>
                    <a:gd name="T42" fmla="*/ 285750 w 270"/>
                    <a:gd name="T43" fmla="*/ 752087 h 329"/>
                    <a:gd name="T44" fmla="*/ 281940 w 270"/>
                    <a:gd name="T45" fmla="*/ 645731 h 329"/>
                    <a:gd name="T46" fmla="*/ 281940 w 270"/>
                    <a:gd name="T47" fmla="*/ 539376 h 329"/>
                    <a:gd name="T48" fmla="*/ 247650 w 270"/>
                    <a:gd name="T49" fmla="*/ 452012 h 329"/>
                    <a:gd name="T50" fmla="*/ 125730 w 270"/>
                    <a:gd name="T51" fmla="*/ 322866 h 329"/>
                    <a:gd name="T52" fmla="*/ 68580 w 270"/>
                    <a:gd name="T53" fmla="*/ 250696 h 329"/>
                    <a:gd name="T54" fmla="*/ 11430 w 270"/>
                    <a:gd name="T55" fmla="*/ 170929 h 329"/>
                    <a:gd name="T56" fmla="*/ 0 w 270"/>
                    <a:gd name="T57" fmla="*/ 75968 h 329"/>
                    <a:gd name="T58" fmla="*/ 83820 w 270"/>
                    <a:gd name="T59" fmla="*/ 45581 h 329"/>
                    <a:gd name="T60" fmla="*/ 160020 w 270"/>
                    <a:gd name="T61" fmla="*/ 0 h 329"/>
                    <a:gd name="T62" fmla="*/ 243840 w 270"/>
                    <a:gd name="T63" fmla="*/ 87364 h 329"/>
                    <a:gd name="T64" fmla="*/ 400050 w 270"/>
                    <a:gd name="T65" fmla="*/ 75968 h 329"/>
                    <a:gd name="T66" fmla="*/ 514350 w 270"/>
                    <a:gd name="T67" fmla="*/ 72170 h 329"/>
                    <a:gd name="T68" fmla="*/ 643890 w 270"/>
                    <a:gd name="T69" fmla="*/ 79767 h 329"/>
                    <a:gd name="T70" fmla="*/ 731520 w 270"/>
                    <a:gd name="T71" fmla="*/ 163332 h 329"/>
                    <a:gd name="T72" fmla="*/ 720090 w 270"/>
                    <a:gd name="T73" fmla="*/ 205115 h 329"/>
                    <a:gd name="T74" fmla="*/ 716280 w 270"/>
                    <a:gd name="T75" fmla="*/ 254494 h 329"/>
                    <a:gd name="T76" fmla="*/ 716280 w 270"/>
                    <a:gd name="T77" fmla="*/ 303874 h 329"/>
                    <a:gd name="T78" fmla="*/ 720090 w 270"/>
                    <a:gd name="T79" fmla="*/ 345656 h 329"/>
                    <a:gd name="T80" fmla="*/ 723900 w 270"/>
                    <a:gd name="T81" fmla="*/ 387439 h 329"/>
                    <a:gd name="T82" fmla="*/ 750570 w 270"/>
                    <a:gd name="T83" fmla="*/ 417826 h 329"/>
                    <a:gd name="T84" fmla="*/ 777240 w 270"/>
                    <a:gd name="T85" fmla="*/ 440617 h 329"/>
                    <a:gd name="T86" fmla="*/ 811530 w 270"/>
                    <a:gd name="T87" fmla="*/ 463407 h 329"/>
                    <a:gd name="T88" fmla="*/ 811530 w 270"/>
                    <a:gd name="T89" fmla="*/ 501391 h 329"/>
                    <a:gd name="T90" fmla="*/ 800100 w 270"/>
                    <a:gd name="T91" fmla="*/ 539376 h 329"/>
                    <a:gd name="T92" fmla="*/ 788670 w 270"/>
                    <a:gd name="T93" fmla="*/ 588755 h 329"/>
                    <a:gd name="T94" fmla="*/ 784860 w 270"/>
                    <a:gd name="T95" fmla="*/ 645731 h 329"/>
                    <a:gd name="T96" fmla="*/ 788670 w 270"/>
                    <a:gd name="T97" fmla="*/ 695111 h 329"/>
                    <a:gd name="T98" fmla="*/ 857250 w 270"/>
                    <a:gd name="T99" fmla="*/ 774878 h 329"/>
                    <a:gd name="T100" fmla="*/ 986790 w 270"/>
                    <a:gd name="T101" fmla="*/ 892629 h 329"/>
                    <a:gd name="T102" fmla="*/ 1002030 w 270"/>
                    <a:gd name="T103" fmla="*/ 926814 h 329"/>
                    <a:gd name="T104" fmla="*/ 1013460 w 270"/>
                    <a:gd name="T105" fmla="*/ 972395 h 329"/>
                    <a:gd name="T106" fmla="*/ 1021080 w 270"/>
                    <a:gd name="T107" fmla="*/ 1010380 h 329"/>
                    <a:gd name="T108" fmla="*/ 1028700 w 270"/>
                    <a:gd name="T109" fmla="*/ 1059759 h 329"/>
                    <a:gd name="T110" fmla="*/ 1028700 w 270"/>
                    <a:gd name="T111" fmla="*/ 1101542 h 329"/>
                    <a:gd name="T112" fmla="*/ 1021080 w 270"/>
                    <a:gd name="T113" fmla="*/ 1139526 h 329"/>
                    <a:gd name="T114" fmla="*/ 1013460 w 270"/>
                    <a:gd name="T115" fmla="*/ 1185107 h 329"/>
                    <a:gd name="T116" fmla="*/ 1028700 w 270"/>
                    <a:gd name="T117" fmla="*/ 120789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0" h="329">
                      <a:moveTo>
                        <a:pt x="270" y="318"/>
                      </a:moveTo>
                      <a:lnTo>
                        <a:pt x="268" y="320"/>
                      </a:lnTo>
                      <a:lnTo>
                        <a:pt x="267" y="321"/>
                      </a:lnTo>
                      <a:lnTo>
                        <a:pt x="266" y="321"/>
                      </a:lnTo>
                      <a:lnTo>
                        <a:pt x="265" y="322"/>
                      </a:lnTo>
                      <a:lnTo>
                        <a:pt x="263" y="323"/>
                      </a:lnTo>
                      <a:lnTo>
                        <a:pt x="262" y="325"/>
                      </a:lnTo>
                      <a:lnTo>
                        <a:pt x="261" y="326"/>
                      </a:lnTo>
                      <a:lnTo>
                        <a:pt x="259" y="326"/>
                      </a:lnTo>
                      <a:lnTo>
                        <a:pt x="258" y="326"/>
                      </a:lnTo>
                      <a:lnTo>
                        <a:pt x="257" y="327"/>
                      </a:lnTo>
                      <a:lnTo>
                        <a:pt x="254" y="327"/>
                      </a:lnTo>
                      <a:lnTo>
                        <a:pt x="253" y="329"/>
                      </a:lnTo>
                      <a:lnTo>
                        <a:pt x="251" y="329"/>
                      </a:lnTo>
                      <a:lnTo>
                        <a:pt x="249" y="329"/>
                      </a:lnTo>
                      <a:lnTo>
                        <a:pt x="248" y="329"/>
                      </a:lnTo>
                      <a:lnTo>
                        <a:pt x="245" y="329"/>
                      </a:lnTo>
                      <a:lnTo>
                        <a:pt x="243" y="329"/>
                      </a:lnTo>
                      <a:lnTo>
                        <a:pt x="242" y="329"/>
                      </a:lnTo>
                      <a:lnTo>
                        <a:pt x="239" y="329"/>
                      </a:lnTo>
                      <a:lnTo>
                        <a:pt x="238" y="329"/>
                      </a:lnTo>
                      <a:lnTo>
                        <a:pt x="238" y="327"/>
                      </a:lnTo>
                      <a:lnTo>
                        <a:pt x="235" y="327"/>
                      </a:lnTo>
                      <a:lnTo>
                        <a:pt x="234" y="326"/>
                      </a:lnTo>
                      <a:lnTo>
                        <a:pt x="233" y="326"/>
                      </a:lnTo>
                      <a:lnTo>
                        <a:pt x="230" y="325"/>
                      </a:lnTo>
                      <a:lnTo>
                        <a:pt x="227" y="325"/>
                      </a:lnTo>
                      <a:lnTo>
                        <a:pt x="226" y="325"/>
                      </a:lnTo>
                      <a:lnTo>
                        <a:pt x="224" y="325"/>
                      </a:lnTo>
                      <a:lnTo>
                        <a:pt x="222" y="325"/>
                      </a:lnTo>
                      <a:lnTo>
                        <a:pt x="220" y="325"/>
                      </a:lnTo>
                      <a:lnTo>
                        <a:pt x="217" y="325"/>
                      </a:lnTo>
                      <a:lnTo>
                        <a:pt x="216" y="325"/>
                      </a:lnTo>
                      <a:lnTo>
                        <a:pt x="215" y="323"/>
                      </a:lnTo>
                      <a:lnTo>
                        <a:pt x="212" y="322"/>
                      </a:lnTo>
                      <a:lnTo>
                        <a:pt x="212" y="321"/>
                      </a:lnTo>
                      <a:lnTo>
                        <a:pt x="211" y="321"/>
                      </a:lnTo>
                      <a:lnTo>
                        <a:pt x="210" y="320"/>
                      </a:lnTo>
                      <a:lnTo>
                        <a:pt x="207" y="318"/>
                      </a:lnTo>
                      <a:lnTo>
                        <a:pt x="206" y="318"/>
                      </a:lnTo>
                      <a:lnTo>
                        <a:pt x="203" y="317"/>
                      </a:lnTo>
                      <a:lnTo>
                        <a:pt x="202" y="317"/>
                      </a:lnTo>
                      <a:lnTo>
                        <a:pt x="199" y="316"/>
                      </a:lnTo>
                      <a:lnTo>
                        <a:pt x="198" y="316"/>
                      </a:lnTo>
                      <a:lnTo>
                        <a:pt x="197" y="316"/>
                      </a:lnTo>
                      <a:lnTo>
                        <a:pt x="196" y="314"/>
                      </a:lnTo>
                      <a:lnTo>
                        <a:pt x="193" y="313"/>
                      </a:lnTo>
                      <a:lnTo>
                        <a:pt x="192" y="312"/>
                      </a:lnTo>
                      <a:lnTo>
                        <a:pt x="192" y="311"/>
                      </a:lnTo>
                      <a:lnTo>
                        <a:pt x="190" y="309"/>
                      </a:lnTo>
                      <a:lnTo>
                        <a:pt x="189" y="308"/>
                      </a:lnTo>
                      <a:lnTo>
                        <a:pt x="188" y="307"/>
                      </a:lnTo>
                      <a:lnTo>
                        <a:pt x="187" y="306"/>
                      </a:lnTo>
                      <a:lnTo>
                        <a:pt x="187" y="304"/>
                      </a:lnTo>
                      <a:lnTo>
                        <a:pt x="185" y="303"/>
                      </a:lnTo>
                      <a:lnTo>
                        <a:pt x="184" y="302"/>
                      </a:lnTo>
                      <a:lnTo>
                        <a:pt x="181" y="302"/>
                      </a:lnTo>
                      <a:lnTo>
                        <a:pt x="180" y="300"/>
                      </a:lnTo>
                      <a:lnTo>
                        <a:pt x="178" y="300"/>
                      </a:lnTo>
                      <a:lnTo>
                        <a:pt x="176" y="302"/>
                      </a:lnTo>
                      <a:lnTo>
                        <a:pt x="174" y="302"/>
                      </a:lnTo>
                      <a:lnTo>
                        <a:pt x="171" y="302"/>
                      </a:lnTo>
                      <a:lnTo>
                        <a:pt x="170" y="302"/>
                      </a:lnTo>
                      <a:lnTo>
                        <a:pt x="167" y="300"/>
                      </a:lnTo>
                      <a:lnTo>
                        <a:pt x="166" y="300"/>
                      </a:lnTo>
                      <a:lnTo>
                        <a:pt x="165" y="300"/>
                      </a:lnTo>
                      <a:lnTo>
                        <a:pt x="162" y="299"/>
                      </a:lnTo>
                      <a:lnTo>
                        <a:pt x="161" y="298"/>
                      </a:lnTo>
                      <a:lnTo>
                        <a:pt x="161" y="297"/>
                      </a:lnTo>
                      <a:lnTo>
                        <a:pt x="160" y="295"/>
                      </a:lnTo>
                      <a:lnTo>
                        <a:pt x="158" y="295"/>
                      </a:lnTo>
                      <a:lnTo>
                        <a:pt x="157" y="294"/>
                      </a:lnTo>
                      <a:lnTo>
                        <a:pt x="156" y="292"/>
                      </a:lnTo>
                      <a:lnTo>
                        <a:pt x="156" y="290"/>
                      </a:lnTo>
                      <a:lnTo>
                        <a:pt x="153" y="290"/>
                      </a:lnTo>
                      <a:lnTo>
                        <a:pt x="152" y="289"/>
                      </a:lnTo>
                      <a:lnTo>
                        <a:pt x="151" y="288"/>
                      </a:lnTo>
                      <a:lnTo>
                        <a:pt x="151" y="286"/>
                      </a:lnTo>
                      <a:lnTo>
                        <a:pt x="150" y="285"/>
                      </a:lnTo>
                      <a:lnTo>
                        <a:pt x="147" y="285"/>
                      </a:lnTo>
                      <a:lnTo>
                        <a:pt x="146" y="284"/>
                      </a:lnTo>
                      <a:lnTo>
                        <a:pt x="144" y="284"/>
                      </a:lnTo>
                      <a:lnTo>
                        <a:pt x="142" y="283"/>
                      </a:lnTo>
                      <a:lnTo>
                        <a:pt x="141" y="283"/>
                      </a:lnTo>
                      <a:lnTo>
                        <a:pt x="137" y="283"/>
                      </a:lnTo>
                      <a:lnTo>
                        <a:pt x="135" y="283"/>
                      </a:lnTo>
                      <a:lnTo>
                        <a:pt x="133" y="283"/>
                      </a:lnTo>
                      <a:lnTo>
                        <a:pt x="132" y="283"/>
                      </a:lnTo>
                      <a:lnTo>
                        <a:pt x="130" y="283"/>
                      </a:lnTo>
                      <a:lnTo>
                        <a:pt x="128" y="284"/>
                      </a:lnTo>
                      <a:lnTo>
                        <a:pt x="125" y="284"/>
                      </a:lnTo>
                      <a:lnTo>
                        <a:pt x="125" y="285"/>
                      </a:lnTo>
                      <a:lnTo>
                        <a:pt x="123" y="285"/>
                      </a:lnTo>
                      <a:lnTo>
                        <a:pt x="121" y="285"/>
                      </a:lnTo>
                      <a:lnTo>
                        <a:pt x="120" y="286"/>
                      </a:lnTo>
                      <a:lnTo>
                        <a:pt x="119" y="288"/>
                      </a:lnTo>
                      <a:lnTo>
                        <a:pt x="118" y="288"/>
                      </a:lnTo>
                      <a:lnTo>
                        <a:pt x="115" y="289"/>
                      </a:lnTo>
                      <a:lnTo>
                        <a:pt x="112" y="290"/>
                      </a:lnTo>
                      <a:lnTo>
                        <a:pt x="110" y="290"/>
                      </a:lnTo>
                      <a:lnTo>
                        <a:pt x="107" y="290"/>
                      </a:lnTo>
                      <a:lnTo>
                        <a:pt x="105" y="292"/>
                      </a:lnTo>
                      <a:lnTo>
                        <a:pt x="104" y="292"/>
                      </a:lnTo>
                      <a:lnTo>
                        <a:pt x="101" y="292"/>
                      </a:lnTo>
                      <a:lnTo>
                        <a:pt x="100" y="292"/>
                      </a:lnTo>
                      <a:lnTo>
                        <a:pt x="98" y="292"/>
                      </a:lnTo>
                      <a:lnTo>
                        <a:pt x="96" y="292"/>
                      </a:lnTo>
                      <a:lnTo>
                        <a:pt x="95" y="293"/>
                      </a:lnTo>
                      <a:lnTo>
                        <a:pt x="92" y="293"/>
                      </a:lnTo>
                      <a:lnTo>
                        <a:pt x="89" y="293"/>
                      </a:lnTo>
                      <a:lnTo>
                        <a:pt x="88" y="293"/>
                      </a:lnTo>
                      <a:lnTo>
                        <a:pt x="86" y="293"/>
                      </a:lnTo>
                      <a:lnTo>
                        <a:pt x="84" y="293"/>
                      </a:lnTo>
                      <a:lnTo>
                        <a:pt x="80" y="293"/>
                      </a:lnTo>
                      <a:lnTo>
                        <a:pt x="79" y="292"/>
                      </a:lnTo>
                      <a:lnTo>
                        <a:pt x="77" y="292"/>
                      </a:lnTo>
                      <a:lnTo>
                        <a:pt x="75" y="292"/>
                      </a:lnTo>
                      <a:lnTo>
                        <a:pt x="75" y="290"/>
                      </a:lnTo>
                      <a:lnTo>
                        <a:pt x="75" y="276"/>
                      </a:lnTo>
                      <a:lnTo>
                        <a:pt x="75" y="272"/>
                      </a:lnTo>
                      <a:lnTo>
                        <a:pt x="75" y="269"/>
                      </a:lnTo>
                      <a:lnTo>
                        <a:pt x="75" y="260"/>
                      </a:lnTo>
                      <a:lnTo>
                        <a:pt x="77" y="249"/>
                      </a:lnTo>
                      <a:lnTo>
                        <a:pt x="77" y="244"/>
                      </a:lnTo>
                      <a:lnTo>
                        <a:pt x="77" y="234"/>
                      </a:lnTo>
                      <a:lnTo>
                        <a:pt x="77" y="224"/>
                      </a:lnTo>
                      <a:lnTo>
                        <a:pt x="77" y="215"/>
                      </a:lnTo>
                      <a:lnTo>
                        <a:pt x="75" y="212"/>
                      </a:lnTo>
                      <a:lnTo>
                        <a:pt x="75" y="206"/>
                      </a:lnTo>
                      <a:lnTo>
                        <a:pt x="75" y="198"/>
                      </a:lnTo>
                      <a:lnTo>
                        <a:pt x="75" y="195"/>
                      </a:lnTo>
                      <a:lnTo>
                        <a:pt x="75" y="186"/>
                      </a:lnTo>
                      <a:lnTo>
                        <a:pt x="74" y="184"/>
                      </a:lnTo>
                      <a:lnTo>
                        <a:pt x="74" y="183"/>
                      </a:lnTo>
                      <a:lnTo>
                        <a:pt x="74" y="176"/>
                      </a:lnTo>
                      <a:lnTo>
                        <a:pt x="74" y="170"/>
                      </a:lnTo>
                      <a:lnTo>
                        <a:pt x="74" y="165"/>
                      </a:lnTo>
                      <a:lnTo>
                        <a:pt x="74" y="164"/>
                      </a:lnTo>
                      <a:lnTo>
                        <a:pt x="75" y="156"/>
                      </a:lnTo>
                      <a:lnTo>
                        <a:pt x="74" y="151"/>
                      </a:lnTo>
                      <a:lnTo>
                        <a:pt x="74" y="142"/>
                      </a:lnTo>
                      <a:lnTo>
                        <a:pt x="72" y="135"/>
                      </a:lnTo>
                      <a:lnTo>
                        <a:pt x="72" y="133"/>
                      </a:lnTo>
                      <a:lnTo>
                        <a:pt x="72" y="132"/>
                      </a:lnTo>
                      <a:lnTo>
                        <a:pt x="68" y="123"/>
                      </a:lnTo>
                      <a:lnTo>
                        <a:pt x="65" y="119"/>
                      </a:lnTo>
                      <a:lnTo>
                        <a:pt x="60" y="113"/>
                      </a:lnTo>
                      <a:lnTo>
                        <a:pt x="59" y="112"/>
                      </a:lnTo>
                      <a:lnTo>
                        <a:pt x="52" y="100"/>
                      </a:lnTo>
                      <a:lnTo>
                        <a:pt x="50" y="98"/>
                      </a:lnTo>
                      <a:lnTo>
                        <a:pt x="41" y="93"/>
                      </a:lnTo>
                      <a:lnTo>
                        <a:pt x="33" y="85"/>
                      </a:lnTo>
                      <a:lnTo>
                        <a:pt x="27" y="79"/>
                      </a:lnTo>
                      <a:lnTo>
                        <a:pt x="26" y="77"/>
                      </a:lnTo>
                      <a:lnTo>
                        <a:pt x="24" y="76"/>
                      </a:lnTo>
                      <a:lnTo>
                        <a:pt x="20" y="71"/>
                      </a:lnTo>
                      <a:lnTo>
                        <a:pt x="19" y="70"/>
                      </a:lnTo>
                      <a:lnTo>
                        <a:pt x="18" y="66"/>
                      </a:lnTo>
                      <a:lnTo>
                        <a:pt x="17" y="63"/>
                      </a:lnTo>
                      <a:lnTo>
                        <a:pt x="15" y="62"/>
                      </a:lnTo>
                      <a:lnTo>
                        <a:pt x="10" y="57"/>
                      </a:lnTo>
                      <a:lnTo>
                        <a:pt x="6" y="54"/>
                      </a:lnTo>
                      <a:lnTo>
                        <a:pt x="3" y="47"/>
                      </a:lnTo>
                      <a:lnTo>
                        <a:pt x="3" y="45"/>
                      </a:lnTo>
                      <a:lnTo>
                        <a:pt x="1" y="39"/>
                      </a:lnTo>
                      <a:lnTo>
                        <a:pt x="0" y="33"/>
                      </a:lnTo>
                      <a:lnTo>
                        <a:pt x="0" y="30"/>
                      </a:lnTo>
                      <a:lnTo>
                        <a:pt x="0" y="25"/>
                      </a:lnTo>
                      <a:lnTo>
                        <a:pt x="0" y="21"/>
                      </a:lnTo>
                      <a:lnTo>
                        <a:pt x="0" y="20"/>
                      </a:lnTo>
                      <a:lnTo>
                        <a:pt x="6" y="20"/>
                      </a:lnTo>
                      <a:lnTo>
                        <a:pt x="8" y="23"/>
                      </a:lnTo>
                      <a:lnTo>
                        <a:pt x="11" y="24"/>
                      </a:lnTo>
                      <a:lnTo>
                        <a:pt x="13" y="23"/>
                      </a:lnTo>
                      <a:lnTo>
                        <a:pt x="19" y="19"/>
                      </a:lnTo>
                      <a:lnTo>
                        <a:pt x="22" y="12"/>
                      </a:lnTo>
                      <a:lnTo>
                        <a:pt x="23" y="10"/>
                      </a:lnTo>
                      <a:lnTo>
                        <a:pt x="28" y="10"/>
                      </a:lnTo>
                      <a:lnTo>
                        <a:pt x="32" y="10"/>
                      </a:lnTo>
                      <a:lnTo>
                        <a:pt x="33" y="6"/>
                      </a:lnTo>
                      <a:lnTo>
                        <a:pt x="38" y="3"/>
                      </a:lnTo>
                      <a:lnTo>
                        <a:pt x="42" y="0"/>
                      </a:lnTo>
                      <a:lnTo>
                        <a:pt x="43" y="5"/>
                      </a:lnTo>
                      <a:lnTo>
                        <a:pt x="49" y="8"/>
                      </a:lnTo>
                      <a:lnTo>
                        <a:pt x="51" y="10"/>
                      </a:lnTo>
                      <a:lnTo>
                        <a:pt x="54" y="15"/>
                      </a:lnTo>
                      <a:lnTo>
                        <a:pt x="59" y="20"/>
                      </a:lnTo>
                      <a:lnTo>
                        <a:pt x="64" y="23"/>
                      </a:lnTo>
                      <a:lnTo>
                        <a:pt x="72" y="25"/>
                      </a:lnTo>
                      <a:lnTo>
                        <a:pt x="79" y="25"/>
                      </a:lnTo>
                      <a:lnTo>
                        <a:pt x="84" y="25"/>
                      </a:lnTo>
                      <a:lnTo>
                        <a:pt x="95" y="24"/>
                      </a:lnTo>
                      <a:lnTo>
                        <a:pt x="100" y="21"/>
                      </a:lnTo>
                      <a:lnTo>
                        <a:pt x="105" y="20"/>
                      </a:lnTo>
                      <a:lnTo>
                        <a:pt x="111" y="15"/>
                      </a:lnTo>
                      <a:lnTo>
                        <a:pt x="120" y="11"/>
                      </a:lnTo>
                      <a:lnTo>
                        <a:pt x="123" y="10"/>
                      </a:lnTo>
                      <a:lnTo>
                        <a:pt x="129" y="10"/>
                      </a:lnTo>
                      <a:lnTo>
                        <a:pt x="132" y="14"/>
                      </a:lnTo>
                      <a:lnTo>
                        <a:pt x="135" y="19"/>
                      </a:lnTo>
                      <a:lnTo>
                        <a:pt x="138" y="25"/>
                      </a:lnTo>
                      <a:lnTo>
                        <a:pt x="142" y="25"/>
                      </a:lnTo>
                      <a:lnTo>
                        <a:pt x="150" y="25"/>
                      </a:lnTo>
                      <a:lnTo>
                        <a:pt x="155" y="23"/>
                      </a:lnTo>
                      <a:lnTo>
                        <a:pt x="161" y="20"/>
                      </a:lnTo>
                      <a:lnTo>
                        <a:pt x="169" y="21"/>
                      </a:lnTo>
                      <a:lnTo>
                        <a:pt x="173" y="25"/>
                      </a:lnTo>
                      <a:lnTo>
                        <a:pt x="179" y="30"/>
                      </a:lnTo>
                      <a:lnTo>
                        <a:pt x="187" y="33"/>
                      </a:lnTo>
                      <a:lnTo>
                        <a:pt x="194" y="40"/>
                      </a:lnTo>
                      <a:lnTo>
                        <a:pt x="193" y="40"/>
                      </a:lnTo>
                      <a:lnTo>
                        <a:pt x="192" y="43"/>
                      </a:lnTo>
                      <a:lnTo>
                        <a:pt x="192" y="44"/>
                      </a:lnTo>
                      <a:lnTo>
                        <a:pt x="192" y="45"/>
                      </a:lnTo>
                      <a:lnTo>
                        <a:pt x="192" y="48"/>
                      </a:lnTo>
                      <a:lnTo>
                        <a:pt x="190" y="51"/>
                      </a:lnTo>
                      <a:lnTo>
                        <a:pt x="189" y="52"/>
                      </a:lnTo>
                      <a:lnTo>
                        <a:pt x="189" y="54"/>
                      </a:lnTo>
                      <a:lnTo>
                        <a:pt x="189" y="56"/>
                      </a:lnTo>
                      <a:lnTo>
                        <a:pt x="189" y="58"/>
                      </a:lnTo>
                      <a:lnTo>
                        <a:pt x="189" y="61"/>
                      </a:lnTo>
                      <a:lnTo>
                        <a:pt x="189" y="63"/>
                      </a:lnTo>
                      <a:lnTo>
                        <a:pt x="188" y="66"/>
                      </a:lnTo>
                      <a:lnTo>
                        <a:pt x="188" y="67"/>
                      </a:lnTo>
                      <a:lnTo>
                        <a:pt x="188" y="70"/>
                      </a:lnTo>
                      <a:lnTo>
                        <a:pt x="188" y="71"/>
                      </a:lnTo>
                      <a:lnTo>
                        <a:pt x="188" y="74"/>
                      </a:lnTo>
                      <a:lnTo>
                        <a:pt x="188" y="75"/>
                      </a:lnTo>
                      <a:lnTo>
                        <a:pt x="188" y="76"/>
                      </a:lnTo>
                      <a:lnTo>
                        <a:pt x="188" y="80"/>
                      </a:lnTo>
                      <a:lnTo>
                        <a:pt x="188" y="81"/>
                      </a:lnTo>
                      <a:lnTo>
                        <a:pt x="188" y="84"/>
                      </a:lnTo>
                      <a:lnTo>
                        <a:pt x="188" y="86"/>
                      </a:lnTo>
                      <a:lnTo>
                        <a:pt x="189" y="90"/>
                      </a:lnTo>
                      <a:lnTo>
                        <a:pt x="189" y="91"/>
                      </a:lnTo>
                      <a:lnTo>
                        <a:pt x="189" y="93"/>
                      </a:lnTo>
                      <a:lnTo>
                        <a:pt x="189" y="95"/>
                      </a:lnTo>
                      <a:lnTo>
                        <a:pt x="189" y="96"/>
                      </a:lnTo>
                      <a:lnTo>
                        <a:pt x="190" y="98"/>
                      </a:lnTo>
                      <a:lnTo>
                        <a:pt x="190" y="100"/>
                      </a:lnTo>
                      <a:lnTo>
                        <a:pt x="190" y="102"/>
                      </a:lnTo>
                      <a:lnTo>
                        <a:pt x="192" y="103"/>
                      </a:lnTo>
                      <a:lnTo>
                        <a:pt x="192" y="105"/>
                      </a:lnTo>
                      <a:lnTo>
                        <a:pt x="193" y="107"/>
                      </a:lnTo>
                      <a:lnTo>
                        <a:pt x="194" y="107"/>
                      </a:lnTo>
                      <a:lnTo>
                        <a:pt x="196" y="109"/>
                      </a:lnTo>
                      <a:lnTo>
                        <a:pt x="197" y="110"/>
                      </a:lnTo>
                      <a:lnTo>
                        <a:pt x="197" y="112"/>
                      </a:lnTo>
                      <a:lnTo>
                        <a:pt x="198" y="112"/>
                      </a:lnTo>
                      <a:lnTo>
                        <a:pt x="199" y="113"/>
                      </a:lnTo>
                      <a:lnTo>
                        <a:pt x="202" y="114"/>
                      </a:lnTo>
                      <a:lnTo>
                        <a:pt x="202" y="116"/>
                      </a:lnTo>
                      <a:lnTo>
                        <a:pt x="204" y="116"/>
                      </a:lnTo>
                      <a:lnTo>
                        <a:pt x="207" y="117"/>
                      </a:lnTo>
                      <a:lnTo>
                        <a:pt x="210" y="118"/>
                      </a:lnTo>
                      <a:lnTo>
                        <a:pt x="211" y="118"/>
                      </a:lnTo>
                      <a:lnTo>
                        <a:pt x="212" y="119"/>
                      </a:lnTo>
                      <a:lnTo>
                        <a:pt x="213" y="122"/>
                      </a:lnTo>
                      <a:lnTo>
                        <a:pt x="215" y="122"/>
                      </a:lnTo>
                      <a:lnTo>
                        <a:pt x="215" y="123"/>
                      </a:lnTo>
                      <a:lnTo>
                        <a:pt x="216" y="126"/>
                      </a:lnTo>
                      <a:lnTo>
                        <a:pt x="215" y="127"/>
                      </a:lnTo>
                      <a:lnTo>
                        <a:pt x="215" y="130"/>
                      </a:lnTo>
                      <a:lnTo>
                        <a:pt x="213" y="132"/>
                      </a:lnTo>
                      <a:lnTo>
                        <a:pt x="212" y="133"/>
                      </a:lnTo>
                      <a:lnTo>
                        <a:pt x="212" y="135"/>
                      </a:lnTo>
                      <a:lnTo>
                        <a:pt x="212" y="137"/>
                      </a:lnTo>
                      <a:lnTo>
                        <a:pt x="211" y="139"/>
                      </a:lnTo>
                      <a:lnTo>
                        <a:pt x="211" y="140"/>
                      </a:lnTo>
                      <a:lnTo>
                        <a:pt x="210" y="142"/>
                      </a:lnTo>
                      <a:lnTo>
                        <a:pt x="210" y="145"/>
                      </a:lnTo>
                      <a:lnTo>
                        <a:pt x="208" y="147"/>
                      </a:lnTo>
                      <a:lnTo>
                        <a:pt x="208" y="149"/>
                      </a:lnTo>
                      <a:lnTo>
                        <a:pt x="208" y="151"/>
                      </a:lnTo>
                      <a:lnTo>
                        <a:pt x="208" y="153"/>
                      </a:lnTo>
                      <a:lnTo>
                        <a:pt x="207" y="155"/>
                      </a:lnTo>
                      <a:lnTo>
                        <a:pt x="207" y="158"/>
                      </a:lnTo>
                      <a:lnTo>
                        <a:pt x="207" y="159"/>
                      </a:lnTo>
                      <a:lnTo>
                        <a:pt x="207" y="161"/>
                      </a:lnTo>
                      <a:lnTo>
                        <a:pt x="207" y="164"/>
                      </a:lnTo>
                      <a:lnTo>
                        <a:pt x="206" y="168"/>
                      </a:lnTo>
                      <a:lnTo>
                        <a:pt x="206" y="170"/>
                      </a:lnTo>
                      <a:lnTo>
                        <a:pt x="206" y="173"/>
                      </a:lnTo>
                      <a:lnTo>
                        <a:pt x="206" y="177"/>
                      </a:lnTo>
                      <a:lnTo>
                        <a:pt x="206" y="178"/>
                      </a:lnTo>
                      <a:lnTo>
                        <a:pt x="207" y="181"/>
                      </a:lnTo>
                      <a:lnTo>
                        <a:pt x="207" y="183"/>
                      </a:lnTo>
                      <a:lnTo>
                        <a:pt x="207" y="184"/>
                      </a:lnTo>
                      <a:lnTo>
                        <a:pt x="207" y="188"/>
                      </a:lnTo>
                      <a:lnTo>
                        <a:pt x="208" y="188"/>
                      </a:lnTo>
                      <a:lnTo>
                        <a:pt x="208" y="191"/>
                      </a:lnTo>
                      <a:lnTo>
                        <a:pt x="210" y="191"/>
                      </a:lnTo>
                      <a:lnTo>
                        <a:pt x="225" y="204"/>
                      </a:lnTo>
                      <a:lnTo>
                        <a:pt x="267" y="215"/>
                      </a:lnTo>
                      <a:lnTo>
                        <a:pt x="262" y="229"/>
                      </a:lnTo>
                      <a:lnTo>
                        <a:pt x="261" y="230"/>
                      </a:lnTo>
                      <a:lnTo>
                        <a:pt x="261" y="232"/>
                      </a:lnTo>
                      <a:lnTo>
                        <a:pt x="259" y="234"/>
                      </a:lnTo>
                      <a:lnTo>
                        <a:pt x="259" y="235"/>
                      </a:lnTo>
                      <a:lnTo>
                        <a:pt x="259" y="238"/>
                      </a:lnTo>
                      <a:lnTo>
                        <a:pt x="259" y="239"/>
                      </a:lnTo>
                      <a:lnTo>
                        <a:pt x="261" y="241"/>
                      </a:lnTo>
                      <a:lnTo>
                        <a:pt x="262" y="243"/>
                      </a:lnTo>
                      <a:lnTo>
                        <a:pt x="263" y="244"/>
                      </a:lnTo>
                      <a:lnTo>
                        <a:pt x="265" y="246"/>
                      </a:lnTo>
                      <a:lnTo>
                        <a:pt x="266" y="248"/>
                      </a:lnTo>
                      <a:lnTo>
                        <a:pt x="266" y="249"/>
                      </a:lnTo>
                      <a:lnTo>
                        <a:pt x="266" y="252"/>
                      </a:lnTo>
                      <a:lnTo>
                        <a:pt x="266" y="255"/>
                      </a:lnTo>
                      <a:lnTo>
                        <a:pt x="266" y="256"/>
                      </a:lnTo>
                      <a:lnTo>
                        <a:pt x="266" y="258"/>
                      </a:lnTo>
                      <a:lnTo>
                        <a:pt x="266" y="260"/>
                      </a:lnTo>
                      <a:lnTo>
                        <a:pt x="266" y="262"/>
                      </a:lnTo>
                      <a:lnTo>
                        <a:pt x="267" y="265"/>
                      </a:lnTo>
                      <a:lnTo>
                        <a:pt x="268" y="265"/>
                      </a:lnTo>
                      <a:lnTo>
                        <a:pt x="268" y="266"/>
                      </a:lnTo>
                      <a:lnTo>
                        <a:pt x="268" y="269"/>
                      </a:lnTo>
                      <a:lnTo>
                        <a:pt x="270" y="270"/>
                      </a:lnTo>
                      <a:lnTo>
                        <a:pt x="270" y="271"/>
                      </a:lnTo>
                      <a:lnTo>
                        <a:pt x="270" y="274"/>
                      </a:lnTo>
                      <a:lnTo>
                        <a:pt x="270" y="276"/>
                      </a:lnTo>
                      <a:lnTo>
                        <a:pt x="270" y="279"/>
                      </a:lnTo>
                      <a:lnTo>
                        <a:pt x="270" y="280"/>
                      </a:lnTo>
                      <a:lnTo>
                        <a:pt x="268" y="281"/>
                      </a:lnTo>
                      <a:lnTo>
                        <a:pt x="268" y="284"/>
                      </a:lnTo>
                      <a:lnTo>
                        <a:pt x="270" y="285"/>
                      </a:lnTo>
                      <a:lnTo>
                        <a:pt x="270" y="288"/>
                      </a:lnTo>
                      <a:lnTo>
                        <a:pt x="270" y="290"/>
                      </a:lnTo>
                      <a:lnTo>
                        <a:pt x="270" y="292"/>
                      </a:lnTo>
                      <a:lnTo>
                        <a:pt x="270" y="294"/>
                      </a:lnTo>
                      <a:lnTo>
                        <a:pt x="268" y="295"/>
                      </a:lnTo>
                      <a:lnTo>
                        <a:pt x="268" y="298"/>
                      </a:lnTo>
                      <a:lnTo>
                        <a:pt x="268" y="299"/>
                      </a:lnTo>
                      <a:lnTo>
                        <a:pt x="268" y="300"/>
                      </a:lnTo>
                      <a:lnTo>
                        <a:pt x="267" y="303"/>
                      </a:lnTo>
                      <a:lnTo>
                        <a:pt x="266" y="306"/>
                      </a:lnTo>
                      <a:lnTo>
                        <a:pt x="266" y="308"/>
                      </a:lnTo>
                      <a:lnTo>
                        <a:pt x="266" y="311"/>
                      </a:lnTo>
                      <a:lnTo>
                        <a:pt x="266" y="312"/>
                      </a:lnTo>
                      <a:lnTo>
                        <a:pt x="267" y="313"/>
                      </a:lnTo>
                      <a:lnTo>
                        <a:pt x="268" y="314"/>
                      </a:lnTo>
                      <a:lnTo>
                        <a:pt x="268" y="316"/>
                      </a:lnTo>
                      <a:lnTo>
                        <a:pt x="270" y="316"/>
                      </a:lnTo>
                      <a:lnTo>
                        <a:pt x="270" y="31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66" name="ZS: DCO">
                  <a:extLst>
                    <a:ext uri="{FF2B5EF4-FFF2-40B4-BE49-F238E27FC236}">
                      <a16:creationId xmlns:a16="http://schemas.microsoft.com/office/drawing/2014/main" id="{185E506F-6799-D74A-9AD9-12A631E59A6A}"/>
                    </a:ext>
                  </a:extLst>
                </p:cNvPr>
                <p:cNvSpPr>
                  <a:spLocks/>
                </p:cNvSpPr>
                <p:nvPr/>
              </p:nvSpPr>
              <p:spPr bwMode="auto">
                <a:xfrm>
                  <a:off x="563684" y="2266315"/>
                  <a:ext cx="821483" cy="701097"/>
                </a:xfrm>
                <a:custGeom>
                  <a:avLst/>
                  <a:gdLst>
                    <a:gd name="T0" fmla="*/ 19050 w 272"/>
                    <a:gd name="T1" fmla="*/ 202775 h 239"/>
                    <a:gd name="T2" fmla="*/ 57150 w 272"/>
                    <a:gd name="T3" fmla="*/ 80345 h 239"/>
                    <a:gd name="T4" fmla="*/ 182880 w 272"/>
                    <a:gd name="T5" fmla="*/ 87997 h 239"/>
                    <a:gd name="T6" fmla="*/ 247650 w 272"/>
                    <a:gd name="T7" fmla="*/ 133908 h 239"/>
                    <a:gd name="T8" fmla="*/ 392430 w 272"/>
                    <a:gd name="T9" fmla="*/ 141560 h 239"/>
                    <a:gd name="T10" fmla="*/ 453390 w 272"/>
                    <a:gd name="T11" fmla="*/ 72693 h 239"/>
                    <a:gd name="T12" fmla="*/ 533400 w 272"/>
                    <a:gd name="T13" fmla="*/ 22956 h 239"/>
                    <a:gd name="T14" fmla="*/ 609600 w 272"/>
                    <a:gd name="T15" fmla="*/ 11478 h 239"/>
                    <a:gd name="T16" fmla="*/ 742950 w 272"/>
                    <a:gd name="T17" fmla="*/ 11478 h 239"/>
                    <a:gd name="T18" fmla="*/ 830580 w 272"/>
                    <a:gd name="T19" fmla="*/ 7652 h 239"/>
                    <a:gd name="T20" fmla="*/ 910590 w 272"/>
                    <a:gd name="T21" fmla="*/ 34433 h 239"/>
                    <a:gd name="T22" fmla="*/ 937260 w 272"/>
                    <a:gd name="T23" fmla="*/ 38259 h 239"/>
                    <a:gd name="T24" fmla="*/ 944880 w 272"/>
                    <a:gd name="T25" fmla="*/ 57389 h 239"/>
                    <a:gd name="T26" fmla="*/ 960120 w 272"/>
                    <a:gd name="T27" fmla="*/ 80345 h 239"/>
                    <a:gd name="T28" fmla="*/ 937260 w 272"/>
                    <a:gd name="T29" fmla="*/ 99474 h 239"/>
                    <a:gd name="T30" fmla="*/ 937260 w 272"/>
                    <a:gd name="T31" fmla="*/ 133908 h 239"/>
                    <a:gd name="T32" fmla="*/ 937260 w 272"/>
                    <a:gd name="T33" fmla="*/ 153038 h 239"/>
                    <a:gd name="T34" fmla="*/ 948690 w 272"/>
                    <a:gd name="T35" fmla="*/ 175993 h 239"/>
                    <a:gd name="T36" fmla="*/ 948690 w 272"/>
                    <a:gd name="T37" fmla="*/ 206601 h 239"/>
                    <a:gd name="T38" fmla="*/ 937260 w 272"/>
                    <a:gd name="T39" fmla="*/ 233382 h 239"/>
                    <a:gd name="T40" fmla="*/ 925830 w 272"/>
                    <a:gd name="T41" fmla="*/ 263990 h 239"/>
                    <a:gd name="T42" fmla="*/ 918210 w 272"/>
                    <a:gd name="T43" fmla="*/ 290772 h 239"/>
                    <a:gd name="T44" fmla="*/ 918210 w 272"/>
                    <a:gd name="T45" fmla="*/ 325205 h 239"/>
                    <a:gd name="T46" fmla="*/ 933450 w 272"/>
                    <a:gd name="T47" fmla="*/ 348161 h 239"/>
                    <a:gd name="T48" fmla="*/ 937260 w 272"/>
                    <a:gd name="T49" fmla="*/ 371116 h 239"/>
                    <a:gd name="T50" fmla="*/ 948690 w 272"/>
                    <a:gd name="T51" fmla="*/ 397898 h 239"/>
                    <a:gd name="T52" fmla="*/ 960120 w 272"/>
                    <a:gd name="T53" fmla="*/ 424679 h 239"/>
                    <a:gd name="T54" fmla="*/ 971550 w 272"/>
                    <a:gd name="T55" fmla="*/ 443809 h 239"/>
                    <a:gd name="T56" fmla="*/ 986790 w 272"/>
                    <a:gd name="T57" fmla="*/ 462939 h 239"/>
                    <a:gd name="T58" fmla="*/ 1005840 w 272"/>
                    <a:gd name="T59" fmla="*/ 478243 h 239"/>
                    <a:gd name="T60" fmla="*/ 1021080 w 272"/>
                    <a:gd name="T61" fmla="*/ 497372 h 239"/>
                    <a:gd name="T62" fmla="*/ 1036320 w 272"/>
                    <a:gd name="T63" fmla="*/ 512676 h 239"/>
                    <a:gd name="T64" fmla="*/ 1028700 w 272"/>
                    <a:gd name="T65" fmla="*/ 554762 h 239"/>
                    <a:gd name="T66" fmla="*/ 1017270 w 272"/>
                    <a:gd name="T67" fmla="*/ 604499 h 239"/>
                    <a:gd name="T68" fmla="*/ 1013460 w 272"/>
                    <a:gd name="T69" fmla="*/ 658062 h 239"/>
                    <a:gd name="T70" fmla="*/ 1002030 w 272"/>
                    <a:gd name="T71" fmla="*/ 707799 h 239"/>
                    <a:gd name="T72" fmla="*/ 998220 w 272"/>
                    <a:gd name="T73" fmla="*/ 761362 h 239"/>
                    <a:gd name="T74" fmla="*/ 986790 w 272"/>
                    <a:gd name="T75" fmla="*/ 814926 h 239"/>
                    <a:gd name="T76" fmla="*/ 982980 w 272"/>
                    <a:gd name="T77" fmla="*/ 857011 h 239"/>
                    <a:gd name="T78" fmla="*/ 967740 w 272"/>
                    <a:gd name="T79" fmla="*/ 876141 h 239"/>
                    <a:gd name="T80" fmla="*/ 944880 w 272"/>
                    <a:gd name="T81" fmla="*/ 895270 h 239"/>
                    <a:gd name="T82" fmla="*/ 918210 w 272"/>
                    <a:gd name="T83" fmla="*/ 895270 h 239"/>
                    <a:gd name="T84" fmla="*/ 880110 w 272"/>
                    <a:gd name="T85" fmla="*/ 895270 h 239"/>
                    <a:gd name="T86" fmla="*/ 857250 w 272"/>
                    <a:gd name="T87" fmla="*/ 895270 h 239"/>
                    <a:gd name="T88" fmla="*/ 826770 w 272"/>
                    <a:gd name="T89" fmla="*/ 902922 h 239"/>
                    <a:gd name="T90" fmla="*/ 811530 w 272"/>
                    <a:gd name="T91" fmla="*/ 914400 h 239"/>
                    <a:gd name="T92" fmla="*/ 716280 w 272"/>
                    <a:gd name="T93" fmla="*/ 841707 h 239"/>
                    <a:gd name="T94" fmla="*/ 613410 w 272"/>
                    <a:gd name="T95" fmla="*/ 857011 h 239"/>
                    <a:gd name="T96" fmla="*/ 563880 w 272"/>
                    <a:gd name="T97" fmla="*/ 799622 h 239"/>
                    <a:gd name="T98" fmla="*/ 472440 w 272"/>
                    <a:gd name="T99" fmla="*/ 837881 h 239"/>
                    <a:gd name="T100" fmla="*/ 373380 w 272"/>
                    <a:gd name="T101" fmla="*/ 857011 h 239"/>
                    <a:gd name="T102" fmla="*/ 278130 w 272"/>
                    <a:gd name="T103" fmla="*/ 818751 h 239"/>
                    <a:gd name="T104" fmla="*/ 232410 w 272"/>
                    <a:gd name="T105" fmla="*/ 761362 h 239"/>
                    <a:gd name="T106" fmla="*/ 179070 w 272"/>
                    <a:gd name="T107" fmla="*/ 799622 h 239"/>
                    <a:gd name="T108" fmla="*/ 121920 w 272"/>
                    <a:gd name="T109" fmla="*/ 849359 h 239"/>
                    <a:gd name="T110" fmla="*/ 72390 w 272"/>
                    <a:gd name="T111" fmla="*/ 837881 h 239"/>
                    <a:gd name="T112" fmla="*/ 57150 w 272"/>
                    <a:gd name="T113" fmla="*/ 730755 h 239"/>
                    <a:gd name="T114" fmla="*/ 22860 w 272"/>
                    <a:gd name="T115" fmla="*/ 738407 h 239"/>
                    <a:gd name="T116" fmla="*/ 0 w 272"/>
                    <a:gd name="T117" fmla="*/ 665714 h 239"/>
                    <a:gd name="T118" fmla="*/ 26670 w 272"/>
                    <a:gd name="T119" fmla="*/ 585369 h 239"/>
                    <a:gd name="T120" fmla="*/ 22860 w 272"/>
                    <a:gd name="T121" fmla="*/ 428505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2" h="239">
                      <a:moveTo>
                        <a:pt x="6" y="74"/>
                      </a:moveTo>
                      <a:lnTo>
                        <a:pt x="6" y="67"/>
                      </a:lnTo>
                      <a:lnTo>
                        <a:pt x="5" y="56"/>
                      </a:lnTo>
                      <a:lnTo>
                        <a:pt x="5" y="53"/>
                      </a:lnTo>
                      <a:lnTo>
                        <a:pt x="5" y="52"/>
                      </a:lnTo>
                      <a:lnTo>
                        <a:pt x="5" y="42"/>
                      </a:lnTo>
                      <a:lnTo>
                        <a:pt x="4" y="29"/>
                      </a:lnTo>
                      <a:lnTo>
                        <a:pt x="15" y="21"/>
                      </a:lnTo>
                      <a:lnTo>
                        <a:pt x="23" y="21"/>
                      </a:lnTo>
                      <a:lnTo>
                        <a:pt x="27" y="23"/>
                      </a:lnTo>
                      <a:lnTo>
                        <a:pt x="36" y="23"/>
                      </a:lnTo>
                      <a:lnTo>
                        <a:pt x="48" y="23"/>
                      </a:lnTo>
                      <a:lnTo>
                        <a:pt x="52" y="25"/>
                      </a:lnTo>
                      <a:lnTo>
                        <a:pt x="56" y="30"/>
                      </a:lnTo>
                      <a:lnTo>
                        <a:pt x="61" y="35"/>
                      </a:lnTo>
                      <a:lnTo>
                        <a:pt x="65" y="35"/>
                      </a:lnTo>
                      <a:lnTo>
                        <a:pt x="74" y="37"/>
                      </a:lnTo>
                      <a:lnTo>
                        <a:pt x="88" y="37"/>
                      </a:lnTo>
                      <a:lnTo>
                        <a:pt x="97" y="37"/>
                      </a:lnTo>
                      <a:lnTo>
                        <a:pt x="103" y="37"/>
                      </a:lnTo>
                      <a:lnTo>
                        <a:pt x="108" y="32"/>
                      </a:lnTo>
                      <a:lnTo>
                        <a:pt x="112" y="29"/>
                      </a:lnTo>
                      <a:lnTo>
                        <a:pt x="116" y="25"/>
                      </a:lnTo>
                      <a:lnTo>
                        <a:pt x="119" y="19"/>
                      </a:lnTo>
                      <a:lnTo>
                        <a:pt x="124" y="14"/>
                      </a:lnTo>
                      <a:lnTo>
                        <a:pt x="129" y="10"/>
                      </a:lnTo>
                      <a:lnTo>
                        <a:pt x="135" y="5"/>
                      </a:lnTo>
                      <a:lnTo>
                        <a:pt x="140" y="6"/>
                      </a:lnTo>
                      <a:lnTo>
                        <a:pt x="143" y="5"/>
                      </a:lnTo>
                      <a:lnTo>
                        <a:pt x="147" y="1"/>
                      </a:lnTo>
                      <a:lnTo>
                        <a:pt x="151" y="0"/>
                      </a:lnTo>
                      <a:lnTo>
                        <a:pt x="160" y="3"/>
                      </a:lnTo>
                      <a:lnTo>
                        <a:pt x="167" y="5"/>
                      </a:lnTo>
                      <a:lnTo>
                        <a:pt x="176" y="5"/>
                      </a:lnTo>
                      <a:lnTo>
                        <a:pt x="186" y="5"/>
                      </a:lnTo>
                      <a:lnTo>
                        <a:pt x="195" y="3"/>
                      </a:lnTo>
                      <a:lnTo>
                        <a:pt x="200" y="2"/>
                      </a:lnTo>
                      <a:lnTo>
                        <a:pt x="208" y="1"/>
                      </a:lnTo>
                      <a:lnTo>
                        <a:pt x="212" y="1"/>
                      </a:lnTo>
                      <a:lnTo>
                        <a:pt x="218" y="2"/>
                      </a:lnTo>
                      <a:lnTo>
                        <a:pt x="226" y="5"/>
                      </a:lnTo>
                      <a:lnTo>
                        <a:pt x="231" y="9"/>
                      </a:lnTo>
                      <a:lnTo>
                        <a:pt x="235" y="10"/>
                      </a:lnTo>
                      <a:lnTo>
                        <a:pt x="239" y="9"/>
                      </a:lnTo>
                      <a:lnTo>
                        <a:pt x="246" y="5"/>
                      </a:lnTo>
                      <a:lnTo>
                        <a:pt x="246" y="7"/>
                      </a:lnTo>
                      <a:lnTo>
                        <a:pt x="246" y="10"/>
                      </a:lnTo>
                      <a:lnTo>
                        <a:pt x="246" y="11"/>
                      </a:lnTo>
                      <a:lnTo>
                        <a:pt x="246" y="12"/>
                      </a:lnTo>
                      <a:lnTo>
                        <a:pt x="246" y="15"/>
                      </a:lnTo>
                      <a:lnTo>
                        <a:pt x="248" y="15"/>
                      </a:lnTo>
                      <a:lnTo>
                        <a:pt x="249" y="18"/>
                      </a:lnTo>
                      <a:lnTo>
                        <a:pt x="250" y="19"/>
                      </a:lnTo>
                      <a:lnTo>
                        <a:pt x="252" y="20"/>
                      </a:lnTo>
                      <a:lnTo>
                        <a:pt x="252" y="21"/>
                      </a:lnTo>
                      <a:lnTo>
                        <a:pt x="250" y="24"/>
                      </a:lnTo>
                      <a:lnTo>
                        <a:pt x="249" y="25"/>
                      </a:lnTo>
                      <a:lnTo>
                        <a:pt x="248" y="25"/>
                      </a:lnTo>
                      <a:lnTo>
                        <a:pt x="246" y="26"/>
                      </a:lnTo>
                      <a:lnTo>
                        <a:pt x="246" y="29"/>
                      </a:lnTo>
                      <a:lnTo>
                        <a:pt x="246" y="30"/>
                      </a:lnTo>
                      <a:lnTo>
                        <a:pt x="246" y="33"/>
                      </a:lnTo>
                      <a:lnTo>
                        <a:pt x="246" y="35"/>
                      </a:lnTo>
                      <a:lnTo>
                        <a:pt x="246" y="37"/>
                      </a:lnTo>
                      <a:lnTo>
                        <a:pt x="246" y="38"/>
                      </a:lnTo>
                      <a:lnTo>
                        <a:pt x="246" y="40"/>
                      </a:lnTo>
                      <a:lnTo>
                        <a:pt x="248" y="40"/>
                      </a:lnTo>
                      <a:lnTo>
                        <a:pt x="249" y="43"/>
                      </a:lnTo>
                      <a:lnTo>
                        <a:pt x="249" y="46"/>
                      </a:lnTo>
                      <a:lnTo>
                        <a:pt x="250" y="48"/>
                      </a:lnTo>
                      <a:lnTo>
                        <a:pt x="249" y="51"/>
                      </a:lnTo>
                      <a:lnTo>
                        <a:pt x="249" y="52"/>
                      </a:lnTo>
                      <a:lnTo>
                        <a:pt x="249" y="54"/>
                      </a:lnTo>
                      <a:lnTo>
                        <a:pt x="248" y="56"/>
                      </a:lnTo>
                      <a:lnTo>
                        <a:pt x="246" y="58"/>
                      </a:lnTo>
                      <a:lnTo>
                        <a:pt x="246" y="60"/>
                      </a:lnTo>
                      <a:lnTo>
                        <a:pt x="246" y="61"/>
                      </a:lnTo>
                      <a:lnTo>
                        <a:pt x="245" y="63"/>
                      </a:lnTo>
                      <a:lnTo>
                        <a:pt x="245" y="66"/>
                      </a:lnTo>
                      <a:lnTo>
                        <a:pt x="244" y="67"/>
                      </a:lnTo>
                      <a:lnTo>
                        <a:pt x="243" y="69"/>
                      </a:lnTo>
                      <a:lnTo>
                        <a:pt x="243" y="71"/>
                      </a:lnTo>
                      <a:lnTo>
                        <a:pt x="241" y="72"/>
                      </a:lnTo>
                      <a:lnTo>
                        <a:pt x="241" y="75"/>
                      </a:lnTo>
                      <a:lnTo>
                        <a:pt x="241" y="76"/>
                      </a:lnTo>
                      <a:lnTo>
                        <a:pt x="241" y="80"/>
                      </a:lnTo>
                      <a:lnTo>
                        <a:pt x="241" y="81"/>
                      </a:lnTo>
                      <a:lnTo>
                        <a:pt x="241" y="83"/>
                      </a:lnTo>
                      <a:lnTo>
                        <a:pt x="241" y="85"/>
                      </a:lnTo>
                      <a:lnTo>
                        <a:pt x="243" y="86"/>
                      </a:lnTo>
                      <a:lnTo>
                        <a:pt x="244" y="88"/>
                      </a:lnTo>
                      <a:lnTo>
                        <a:pt x="244" y="90"/>
                      </a:lnTo>
                      <a:lnTo>
                        <a:pt x="245" y="91"/>
                      </a:lnTo>
                      <a:lnTo>
                        <a:pt x="245" y="93"/>
                      </a:lnTo>
                      <a:lnTo>
                        <a:pt x="246" y="94"/>
                      </a:lnTo>
                      <a:lnTo>
                        <a:pt x="246" y="97"/>
                      </a:lnTo>
                      <a:lnTo>
                        <a:pt x="246" y="99"/>
                      </a:lnTo>
                      <a:lnTo>
                        <a:pt x="248" y="102"/>
                      </a:lnTo>
                      <a:lnTo>
                        <a:pt x="249" y="104"/>
                      </a:lnTo>
                      <a:lnTo>
                        <a:pt x="249" y="105"/>
                      </a:lnTo>
                      <a:lnTo>
                        <a:pt x="250" y="107"/>
                      </a:lnTo>
                      <a:lnTo>
                        <a:pt x="252" y="109"/>
                      </a:lnTo>
                      <a:lnTo>
                        <a:pt x="252" y="111"/>
                      </a:lnTo>
                      <a:lnTo>
                        <a:pt x="252" y="112"/>
                      </a:lnTo>
                      <a:lnTo>
                        <a:pt x="253" y="113"/>
                      </a:lnTo>
                      <a:lnTo>
                        <a:pt x="254" y="114"/>
                      </a:lnTo>
                      <a:lnTo>
                        <a:pt x="255" y="116"/>
                      </a:lnTo>
                      <a:lnTo>
                        <a:pt x="257" y="117"/>
                      </a:lnTo>
                      <a:lnTo>
                        <a:pt x="257" y="118"/>
                      </a:lnTo>
                      <a:lnTo>
                        <a:pt x="258" y="120"/>
                      </a:lnTo>
                      <a:lnTo>
                        <a:pt x="259" y="121"/>
                      </a:lnTo>
                      <a:lnTo>
                        <a:pt x="261" y="122"/>
                      </a:lnTo>
                      <a:lnTo>
                        <a:pt x="262" y="122"/>
                      </a:lnTo>
                      <a:lnTo>
                        <a:pt x="263" y="123"/>
                      </a:lnTo>
                      <a:lnTo>
                        <a:pt x="264" y="125"/>
                      </a:lnTo>
                      <a:lnTo>
                        <a:pt x="266" y="126"/>
                      </a:lnTo>
                      <a:lnTo>
                        <a:pt x="267" y="127"/>
                      </a:lnTo>
                      <a:lnTo>
                        <a:pt x="267" y="128"/>
                      </a:lnTo>
                      <a:lnTo>
                        <a:pt x="268" y="130"/>
                      </a:lnTo>
                      <a:lnTo>
                        <a:pt x="270" y="131"/>
                      </a:lnTo>
                      <a:lnTo>
                        <a:pt x="271" y="132"/>
                      </a:lnTo>
                      <a:lnTo>
                        <a:pt x="272" y="134"/>
                      </a:lnTo>
                      <a:lnTo>
                        <a:pt x="271" y="135"/>
                      </a:lnTo>
                      <a:lnTo>
                        <a:pt x="271" y="137"/>
                      </a:lnTo>
                      <a:lnTo>
                        <a:pt x="270" y="141"/>
                      </a:lnTo>
                      <a:lnTo>
                        <a:pt x="270" y="145"/>
                      </a:lnTo>
                      <a:lnTo>
                        <a:pt x="268" y="148"/>
                      </a:lnTo>
                      <a:lnTo>
                        <a:pt x="268" y="151"/>
                      </a:lnTo>
                      <a:lnTo>
                        <a:pt x="268" y="155"/>
                      </a:lnTo>
                      <a:lnTo>
                        <a:pt x="267" y="158"/>
                      </a:lnTo>
                      <a:lnTo>
                        <a:pt x="267" y="162"/>
                      </a:lnTo>
                      <a:lnTo>
                        <a:pt x="267" y="165"/>
                      </a:lnTo>
                      <a:lnTo>
                        <a:pt x="267" y="168"/>
                      </a:lnTo>
                      <a:lnTo>
                        <a:pt x="266" y="172"/>
                      </a:lnTo>
                      <a:lnTo>
                        <a:pt x="266" y="176"/>
                      </a:lnTo>
                      <a:lnTo>
                        <a:pt x="264" y="178"/>
                      </a:lnTo>
                      <a:lnTo>
                        <a:pt x="264" y="182"/>
                      </a:lnTo>
                      <a:lnTo>
                        <a:pt x="263" y="185"/>
                      </a:lnTo>
                      <a:lnTo>
                        <a:pt x="263" y="188"/>
                      </a:lnTo>
                      <a:lnTo>
                        <a:pt x="262" y="192"/>
                      </a:lnTo>
                      <a:lnTo>
                        <a:pt x="262" y="195"/>
                      </a:lnTo>
                      <a:lnTo>
                        <a:pt x="262" y="199"/>
                      </a:lnTo>
                      <a:lnTo>
                        <a:pt x="262" y="202"/>
                      </a:lnTo>
                      <a:lnTo>
                        <a:pt x="262" y="205"/>
                      </a:lnTo>
                      <a:lnTo>
                        <a:pt x="261" y="209"/>
                      </a:lnTo>
                      <a:lnTo>
                        <a:pt x="259" y="213"/>
                      </a:lnTo>
                      <a:lnTo>
                        <a:pt x="259" y="215"/>
                      </a:lnTo>
                      <a:lnTo>
                        <a:pt x="259" y="219"/>
                      </a:lnTo>
                      <a:lnTo>
                        <a:pt x="258" y="223"/>
                      </a:lnTo>
                      <a:lnTo>
                        <a:pt x="258" y="224"/>
                      </a:lnTo>
                      <a:lnTo>
                        <a:pt x="257" y="225"/>
                      </a:lnTo>
                      <a:lnTo>
                        <a:pt x="257" y="228"/>
                      </a:lnTo>
                      <a:lnTo>
                        <a:pt x="255" y="229"/>
                      </a:lnTo>
                      <a:lnTo>
                        <a:pt x="254" y="229"/>
                      </a:lnTo>
                      <a:lnTo>
                        <a:pt x="253" y="230"/>
                      </a:lnTo>
                      <a:lnTo>
                        <a:pt x="252" y="232"/>
                      </a:lnTo>
                      <a:lnTo>
                        <a:pt x="250" y="233"/>
                      </a:lnTo>
                      <a:lnTo>
                        <a:pt x="248" y="234"/>
                      </a:lnTo>
                      <a:lnTo>
                        <a:pt x="246" y="234"/>
                      </a:lnTo>
                      <a:lnTo>
                        <a:pt x="245" y="234"/>
                      </a:lnTo>
                      <a:lnTo>
                        <a:pt x="243" y="234"/>
                      </a:lnTo>
                      <a:lnTo>
                        <a:pt x="241" y="234"/>
                      </a:lnTo>
                      <a:lnTo>
                        <a:pt x="239" y="234"/>
                      </a:lnTo>
                      <a:lnTo>
                        <a:pt x="236" y="234"/>
                      </a:lnTo>
                      <a:lnTo>
                        <a:pt x="234" y="233"/>
                      </a:lnTo>
                      <a:lnTo>
                        <a:pt x="231" y="234"/>
                      </a:lnTo>
                      <a:lnTo>
                        <a:pt x="230" y="234"/>
                      </a:lnTo>
                      <a:lnTo>
                        <a:pt x="227" y="234"/>
                      </a:lnTo>
                      <a:lnTo>
                        <a:pt x="226" y="234"/>
                      </a:lnTo>
                      <a:lnTo>
                        <a:pt x="225" y="234"/>
                      </a:lnTo>
                      <a:lnTo>
                        <a:pt x="222" y="234"/>
                      </a:lnTo>
                      <a:lnTo>
                        <a:pt x="221" y="234"/>
                      </a:lnTo>
                      <a:lnTo>
                        <a:pt x="220" y="236"/>
                      </a:lnTo>
                      <a:lnTo>
                        <a:pt x="217" y="236"/>
                      </a:lnTo>
                      <a:lnTo>
                        <a:pt x="216" y="237"/>
                      </a:lnTo>
                      <a:lnTo>
                        <a:pt x="216" y="238"/>
                      </a:lnTo>
                      <a:lnTo>
                        <a:pt x="213" y="239"/>
                      </a:lnTo>
                      <a:lnTo>
                        <a:pt x="206" y="232"/>
                      </a:lnTo>
                      <a:lnTo>
                        <a:pt x="198" y="229"/>
                      </a:lnTo>
                      <a:lnTo>
                        <a:pt x="192" y="224"/>
                      </a:lnTo>
                      <a:lnTo>
                        <a:pt x="188" y="220"/>
                      </a:lnTo>
                      <a:lnTo>
                        <a:pt x="180" y="219"/>
                      </a:lnTo>
                      <a:lnTo>
                        <a:pt x="174" y="222"/>
                      </a:lnTo>
                      <a:lnTo>
                        <a:pt x="169" y="224"/>
                      </a:lnTo>
                      <a:lnTo>
                        <a:pt x="161" y="224"/>
                      </a:lnTo>
                      <a:lnTo>
                        <a:pt x="157" y="224"/>
                      </a:lnTo>
                      <a:lnTo>
                        <a:pt x="154" y="218"/>
                      </a:lnTo>
                      <a:lnTo>
                        <a:pt x="151" y="213"/>
                      </a:lnTo>
                      <a:lnTo>
                        <a:pt x="148" y="209"/>
                      </a:lnTo>
                      <a:lnTo>
                        <a:pt x="142" y="209"/>
                      </a:lnTo>
                      <a:lnTo>
                        <a:pt x="139" y="210"/>
                      </a:lnTo>
                      <a:lnTo>
                        <a:pt x="130" y="214"/>
                      </a:lnTo>
                      <a:lnTo>
                        <a:pt x="124" y="219"/>
                      </a:lnTo>
                      <a:lnTo>
                        <a:pt x="119" y="220"/>
                      </a:lnTo>
                      <a:lnTo>
                        <a:pt x="114" y="223"/>
                      </a:lnTo>
                      <a:lnTo>
                        <a:pt x="103" y="224"/>
                      </a:lnTo>
                      <a:lnTo>
                        <a:pt x="98" y="224"/>
                      </a:lnTo>
                      <a:lnTo>
                        <a:pt x="91" y="224"/>
                      </a:lnTo>
                      <a:lnTo>
                        <a:pt x="83" y="222"/>
                      </a:lnTo>
                      <a:lnTo>
                        <a:pt x="78" y="219"/>
                      </a:lnTo>
                      <a:lnTo>
                        <a:pt x="73" y="214"/>
                      </a:lnTo>
                      <a:lnTo>
                        <a:pt x="70" y="209"/>
                      </a:lnTo>
                      <a:lnTo>
                        <a:pt x="68" y="207"/>
                      </a:lnTo>
                      <a:lnTo>
                        <a:pt x="62" y="204"/>
                      </a:lnTo>
                      <a:lnTo>
                        <a:pt x="61" y="199"/>
                      </a:lnTo>
                      <a:lnTo>
                        <a:pt x="57" y="202"/>
                      </a:lnTo>
                      <a:lnTo>
                        <a:pt x="52" y="205"/>
                      </a:lnTo>
                      <a:lnTo>
                        <a:pt x="51" y="209"/>
                      </a:lnTo>
                      <a:lnTo>
                        <a:pt x="47" y="209"/>
                      </a:lnTo>
                      <a:lnTo>
                        <a:pt x="42" y="209"/>
                      </a:lnTo>
                      <a:lnTo>
                        <a:pt x="41" y="211"/>
                      </a:lnTo>
                      <a:lnTo>
                        <a:pt x="38" y="218"/>
                      </a:lnTo>
                      <a:lnTo>
                        <a:pt x="32" y="222"/>
                      </a:lnTo>
                      <a:lnTo>
                        <a:pt x="30" y="223"/>
                      </a:lnTo>
                      <a:lnTo>
                        <a:pt x="27" y="222"/>
                      </a:lnTo>
                      <a:lnTo>
                        <a:pt x="25" y="219"/>
                      </a:lnTo>
                      <a:lnTo>
                        <a:pt x="19" y="219"/>
                      </a:lnTo>
                      <a:lnTo>
                        <a:pt x="19" y="214"/>
                      </a:lnTo>
                      <a:lnTo>
                        <a:pt x="19" y="211"/>
                      </a:lnTo>
                      <a:lnTo>
                        <a:pt x="16" y="196"/>
                      </a:lnTo>
                      <a:lnTo>
                        <a:pt x="15" y="191"/>
                      </a:lnTo>
                      <a:lnTo>
                        <a:pt x="10" y="193"/>
                      </a:lnTo>
                      <a:lnTo>
                        <a:pt x="6" y="195"/>
                      </a:lnTo>
                      <a:lnTo>
                        <a:pt x="6" y="193"/>
                      </a:lnTo>
                      <a:lnTo>
                        <a:pt x="5" y="193"/>
                      </a:lnTo>
                      <a:lnTo>
                        <a:pt x="5" y="187"/>
                      </a:lnTo>
                      <a:lnTo>
                        <a:pt x="1" y="178"/>
                      </a:lnTo>
                      <a:lnTo>
                        <a:pt x="0" y="174"/>
                      </a:lnTo>
                      <a:lnTo>
                        <a:pt x="1" y="168"/>
                      </a:lnTo>
                      <a:lnTo>
                        <a:pt x="4" y="163"/>
                      </a:lnTo>
                      <a:lnTo>
                        <a:pt x="6" y="158"/>
                      </a:lnTo>
                      <a:lnTo>
                        <a:pt x="7" y="153"/>
                      </a:lnTo>
                      <a:lnTo>
                        <a:pt x="7" y="141"/>
                      </a:lnTo>
                      <a:lnTo>
                        <a:pt x="9" y="137"/>
                      </a:lnTo>
                      <a:lnTo>
                        <a:pt x="6" y="125"/>
                      </a:lnTo>
                      <a:lnTo>
                        <a:pt x="6" y="112"/>
                      </a:lnTo>
                      <a:lnTo>
                        <a:pt x="6" y="95"/>
                      </a:lnTo>
                      <a:lnTo>
                        <a:pt x="6" y="88"/>
                      </a:lnTo>
                      <a:lnTo>
                        <a:pt x="6" y="74"/>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67" name="ZS: TCH">
                  <a:extLst>
                    <a:ext uri="{FF2B5EF4-FFF2-40B4-BE49-F238E27FC236}">
                      <a16:creationId xmlns:a16="http://schemas.microsoft.com/office/drawing/2014/main" id="{46BA0DD7-76F0-1640-AD4E-85C54535FEB7}"/>
                    </a:ext>
                  </a:extLst>
                </p:cNvPr>
                <p:cNvSpPr>
                  <a:spLocks/>
                </p:cNvSpPr>
                <p:nvPr/>
              </p:nvSpPr>
              <p:spPr bwMode="auto">
                <a:xfrm>
                  <a:off x="1183606" y="2646242"/>
                  <a:ext cx="1186280" cy="881054"/>
                </a:xfrm>
                <a:custGeom>
                  <a:avLst/>
                  <a:gdLst>
                    <a:gd name="T0" fmla="*/ 72759 w 392"/>
                    <a:gd name="T1" fmla="*/ 968344 h 303"/>
                    <a:gd name="T2" fmla="*/ 68930 w 392"/>
                    <a:gd name="T3" fmla="*/ 907585 h 303"/>
                    <a:gd name="T4" fmla="*/ 76589 w 392"/>
                    <a:gd name="T5" fmla="*/ 835434 h 303"/>
                    <a:gd name="T6" fmla="*/ 91907 w 392"/>
                    <a:gd name="T7" fmla="*/ 774675 h 303"/>
                    <a:gd name="T8" fmla="*/ 91907 w 392"/>
                    <a:gd name="T9" fmla="*/ 721511 h 303"/>
                    <a:gd name="T10" fmla="*/ 42124 w 392"/>
                    <a:gd name="T11" fmla="*/ 698726 h 303"/>
                    <a:gd name="T12" fmla="*/ 15318 w 392"/>
                    <a:gd name="T13" fmla="*/ 660752 h 303"/>
                    <a:gd name="T14" fmla="*/ 3829 w 392"/>
                    <a:gd name="T15" fmla="*/ 611386 h 303"/>
                    <a:gd name="T16" fmla="*/ 0 w 392"/>
                    <a:gd name="T17" fmla="*/ 550627 h 303"/>
                    <a:gd name="T18" fmla="*/ 3829 w 392"/>
                    <a:gd name="T19" fmla="*/ 482273 h 303"/>
                    <a:gd name="T20" fmla="*/ 19147 w 392"/>
                    <a:gd name="T21" fmla="*/ 421514 h 303"/>
                    <a:gd name="T22" fmla="*/ 57442 w 392"/>
                    <a:gd name="T23" fmla="*/ 402527 h 303"/>
                    <a:gd name="T24" fmla="*/ 122542 w 392"/>
                    <a:gd name="T25" fmla="*/ 402527 h 303"/>
                    <a:gd name="T26" fmla="*/ 176154 w 392"/>
                    <a:gd name="T27" fmla="*/ 387337 h 303"/>
                    <a:gd name="T28" fmla="*/ 199131 w 392"/>
                    <a:gd name="T29" fmla="*/ 330376 h 303"/>
                    <a:gd name="T30" fmla="*/ 214449 w 392"/>
                    <a:gd name="T31" fmla="*/ 227846 h 303"/>
                    <a:gd name="T32" fmla="*/ 229766 w 392"/>
                    <a:gd name="T33" fmla="*/ 129112 h 303"/>
                    <a:gd name="T34" fmla="*/ 245084 w 392"/>
                    <a:gd name="T35" fmla="*/ 26582 h 303"/>
                    <a:gd name="T36" fmla="*/ 302526 w 392"/>
                    <a:gd name="T37" fmla="*/ 49367 h 303"/>
                    <a:gd name="T38" fmla="*/ 375285 w 392"/>
                    <a:gd name="T39" fmla="*/ 132910 h 303"/>
                    <a:gd name="T40" fmla="*/ 524633 w 392"/>
                    <a:gd name="T41" fmla="*/ 193669 h 303"/>
                    <a:gd name="T42" fmla="*/ 704617 w 392"/>
                    <a:gd name="T43" fmla="*/ 277212 h 303"/>
                    <a:gd name="T44" fmla="*/ 651005 w 392"/>
                    <a:gd name="T45" fmla="*/ 368350 h 303"/>
                    <a:gd name="T46" fmla="*/ 742911 w 392"/>
                    <a:gd name="T47" fmla="*/ 508855 h 303"/>
                    <a:gd name="T48" fmla="*/ 876941 w 392"/>
                    <a:gd name="T49" fmla="*/ 520247 h 303"/>
                    <a:gd name="T50" fmla="*/ 987995 w 392"/>
                    <a:gd name="T51" fmla="*/ 489868 h 303"/>
                    <a:gd name="T52" fmla="*/ 1007142 w 392"/>
                    <a:gd name="T53" fmla="*/ 345566 h 303"/>
                    <a:gd name="T54" fmla="*/ 1053096 w 392"/>
                    <a:gd name="T55" fmla="*/ 262022 h 303"/>
                    <a:gd name="T56" fmla="*/ 1110537 w 392"/>
                    <a:gd name="T57" fmla="*/ 246833 h 303"/>
                    <a:gd name="T58" fmla="*/ 1198614 w 392"/>
                    <a:gd name="T59" fmla="*/ 383540 h 303"/>
                    <a:gd name="T60" fmla="*/ 1397745 w 392"/>
                    <a:gd name="T61" fmla="*/ 413919 h 303"/>
                    <a:gd name="T62" fmla="*/ 1497311 w 392"/>
                    <a:gd name="T63" fmla="*/ 463286 h 303"/>
                    <a:gd name="T64" fmla="*/ 1474334 w 392"/>
                    <a:gd name="T65" fmla="*/ 539234 h 303"/>
                    <a:gd name="T66" fmla="*/ 1459016 w 392"/>
                    <a:gd name="T67" fmla="*/ 626575 h 303"/>
                    <a:gd name="T68" fmla="*/ 1424551 w 392"/>
                    <a:gd name="T69" fmla="*/ 710119 h 303"/>
                    <a:gd name="T70" fmla="*/ 1367110 w 392"/>
                    <a:gd name="T71" fmla="*/ 751890 h 303"/>
                    <a:gd name="T72" fmla="*/ 1336474 w 392"/>
                    <a:gd name="T73" fmla="*/ 763283 h 303"/>
                    <a:gd name="T74" fmla="*/ 1267544 w 392"/>
                    <a:gd name="T75" fmla="*/ 767080 h 303"/>
                    <a:gd name="T76" fmla="*/ 1221591 w 392"/>
                    <a:gd name="T77" fmla="*/ 748093 h 303"/>
                    <a:gd name="T78" fmla="*/ 1156491 w 392"/>
                    <a:gd name="T79" fmla="*/ 774675 h 303"/>
                    <a:gd name="T80" fmla="*/ 1056925 w 392"/>
                    <a:gd name="T81" fmla="*/ 782270 h 303"/>
                    <a:gd name="T82" fmla="*/ 1033948 w 392"/>
                    <a:gd name="T83" fmla="*/ 805054 h 303"/>
                    <a:gd name="T84" fmla="*/ 1022460 w 392"/>
                    <a:gd name="T85" fmla="*/ 827839 h 303"/>
                    <a:gd name="T86" fmla="*/ 1010972 w 392"/>
                    <a:gd name="T87" fmla="*/ 850623 h 303"/>
                    <a:gd name="T88" fmla="*/ 1033948 w 392"/>
                    <a:gd name="T89" fmla="*/ 873408 h 303"/>
                    <a:gd name="T90" fmla="*/ 1033948 w 392"/>
                    <a:gd name="T91" fmla="*/ 892395 h 303"/>
                    <a:gd name="T92" fmla="*/ 1033948 w 392"/>
                    <a:gd name="T93" fmla="*/ 926572 h 303"/>
                    <a:gd name="T94" fmla="*/ 1010972 w 392"/>
                    <a:gd name="T95" fmla="*/ 964546 h 303"/>
                    <a:gd name="T96" fmla="*/ 1003313 w 392"/>
                    <a:gd name="T97" fmla="*/ 983533 h 303"/>
                    <a:gd name="T98" fmla="*/ 999484 w 392"/>
                    <a:gd name="T99" fmla="*/ 1036697 h 303"/>
                    <a:gd name="T100" fmla="*/ 999484 w 392"/>
                    <a:gd name="T101" fmla="*/ 1086064 h 303"/>
                    <a:gd name="T102" fmla="*/ 972677 w 392"/>
                    <a:gd name="T103" fmla="*/ 1120241 h 303"/>
                    <a:gd name="T104" fmla="*/ 953530 w 392"/>
                    <a:gd name="T105" fmla="*/ 1150620 h 303"/>
                    <a:gd name="T106" fmla="*/ 850135 w 392"/>
                    <a:gd name="T107" fmla="*/ 1150620 h 303"/>
                    <a:gd name="T108" fmla="*/ 742911 w 392"/>
                    <a:gd name="T109" fmla="*/ 1143025 h 303"/>
                    <a:gd name="T110" fmla="*/ 635687 w 392"/>
                    <a:gd name="T111" fmla="*/ 1143025 h 303"/>
                    <a:gd name="T112" fmla="*/ 528463 w 392"/>
                    <a:gd name="T113" fmla="*/ 1143025 h 303"/>
                    <a:gd name="T114" fmla="*/ 425068 w 392"/>
                    <a:gd name="T115" fmla="*/ 1143025 h 303"/>
                    <a:gd name="T116" fmla="*/ 317843 w 392"/>
                    <a:gd name="T117" fmla="*/ 1139228 h 3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2" h="303">
                      <a:moveTo>
                        <a:pt x="74" y="300"/>
                      </a:moveTo>
                      <a:lnTo>
                        <a:pt x="79" y="286"/>
                      </a:lnTo>
                      <a:lnTo>
                        <a:pt x="37" y="275"/>
                      </a:lnTo>
                      <a:lnTo>
                        <a:pt x="22" y="262"/>
                      </a:lnTo>
                      <a:lnTo>
                        <a:pt x="20" y="262"/>
                      </a:lnTo>
                      <a:lnTo>
                        <a:pt x="20" y="259"/>
                      </a:lnTo>
                      <a:lnTo>
                        <a:pt x="19" y="259"/>
                      </a:lnTo>
                      <a:lnTo>
                        <a:pt x="19" y="255"/>
                      </a:lnTo>
                      <a:lnTo>
                        <a:pt x="19" y="254"/>
                      </a:lnTo>
                      <a:lnTo>
                        <a:pt x="19" y="252"/>
                      </a:lnTo>
                      <a:lnTo>
                        <a:pt x="18" y="249"/>
                      </a:lnTo>
                      <a:lnTo>
                        <a:pt x="18" y="248"/>
                      </a:lnTo>
                      <a:lnTo>
                        <a:pt x="18" y="244"/>
                      </a:lnTo>
                      <a:lnTo>
                        <a:pt x="18" y="241"/>
                      </a:lnTo>
                      <a:lnTo>
                        <a:pt x="18" y="239"/>
                      </a:lnTo>
                      <a:lnTo>
                        <a:pt x="19" y="235"/>
                      </a:lnTo>
                      <a:lnTo>
                        <a:pt x="19" y="232"/>
                      </a:lnTo>
                      <a:lnTo>
                        <a:pt x="19" y="230"/>
                      </a:lnTo>
                      <a:lnTo>
                        <a:pt x="19" y="229"/>
                      </a:lnTo>
                      <a:lnTo>
                        <a:pt x="19" y="226"/>
                      </a:lnTo>
                      <a:lnTo>
                        <a:pt x="20" y="224"/>
                      </a:lnTo>
                      <a:lnTo>
                        <a:pt x="20" y="222"/>
                      </a:lnTo>
                      <a:lnTo>
                        <a:pt x="20" y="220"/>
                      </a:lnTo>
                      <a:lnTo>
                        <a:pt x="20" y="218"/>
                      </a:lnTo>
                      <a:lnTo>
                        <a:pt x="22" y="216"/>
                      </a:lnTo>
                      <a:lnTo>
                        <a:pt x="22" y="213"/>
                      </a:lnTo>
                      <a:lnTo>
                        <a:pt x="23" y="211"/>
                      </a:lnTo>
                      <a:lnTo>
                        <a:pt x="23" y="210"/>
                      </a:lnTo>
                      <a:lnTo>
                        <a:pt x="24" y="208"/>
                      </a:lnTo>
                      <a:lnTo>
                        <a:pt x="24" y="206"/>
                      </a:lnTo>
                      <a:lnTo>
                        <a:pt x="24" y="204"/>
                      </a:lnTo>
                      <a:lnTo>
                        <a:pt x="25" y="203"/>
                      </a:lnTo>
                      <a:lnTo>
                        <a:pt x="27" y="201"/>
                      </a:lnTo>
                      <a:lnTo>
                        <a:pt x="27" y="198"/>
                      </a:lnTo>
                      <a:lnTo>
                        <a:pt x="28" y="197"/>
                      </a:lnTo>
                      <a:lnTo>
                        <a:pt x="27" y="194"/>
                      </a:lnTo>
                      <a:lnTo>
                        <a:pt x="27" y="193"/>
                      </a:lnTo>
                      <a:lnTo>
                        <a:pt x="25" y="193"/>
                      </a:lnTo>
                      <a:lnTo>
                        <a:pt x="24" y="190"/>
                      </a:lnTo>
                      <a:lnTo>
                        <a:pt x="23" y="189"/>
                      </a:lnTo>
                      <a:lnTo>
                        <a:pt x="22" y="189"/>
                      </a:lnTo>
                      <a:lnTo>
                        <a:pt x="19" y="188"/>
                      </a:lnTo>
                      <a:lnTo>
                        <a:pt x="16" y="187"/>
                      </a:lnTo>
                      <a:lnTo>
                        <a:pt x="14" y="187"/>
                      </a:lnTo>
                      <a:lnTo>
                        <a:pt x="14" y="185"/>
                      </a:lnTo>
                      <a:lnTo>
                        <a:pt x="11" y="184"/>
                      </a:lnTo>
                      <a:lnTo>
                        <a:pt x="10" y="183"/>
                      </a:lnTo>
                      <a:lnTo>
                        <a:pt x="9" y="183"/>
                      </a:lnTo>
                      <a:lnTo>
                        <a:pt x="9" y="181"/>
                      </a:lnTo>
                      <a:lnTo>
                        <a:pt x="8" y="180"/>
                      </a:lnTo>
                      <a:lnTo>
                        <a:pt x="6" y="178"/>
                      </a:lnTo>
                      <a:lnTo>
                        <a:pt x="5" y="178"/>
                      </a:lnTo>
                      <a:lnTo>
                        <a:pt x="4" y="176"/>
                      </a:lnTo>
                      <a:lnTo>
                        <a:pt x="4" y="174"/>
                      </a:lnTo>
                      <a:lnTo>
                        <a:pt x="2" y="173"/>
                      </a:lnTo>
                      <a:lnTo>
                        <a:pt x="2" y="171"/>
                      </a:lnTo>
                      <a:lnTo>
                        <a:pt x="2" y="169"/>
                      </a:lnTo>
                      <a:lnTo>
                        <a:pt x="1" y="167"/>
                      </a:lnTo>
                      <a:lnTo>
                        <a:pt x="1" y="166"/>
                      </a:lnTo>
                      <a:lnTo>
                        <a:pt x="1" y="164"/>
                      </a:lnTo>
                      <a:lnTo>
                        <a:pt x="1" y="162"/>
                      </a:lnTo>
                      <a:lnTo>
                        <a:pt x="1" y="161"/>
                      </a:lnTo>
                      <a:lnTo>
                        <a:pt x="0" y="157"/>
                      </a:lnTo>
                      <a:lnTo>
                        <a:pt x="0" y="155"/>
                      </a:lnTo>
                      <a:lnTo>
                        <a:pt x="0" y="152"/>
                      </a:lnTo>
                      <a:lnTo>
                        <a:pt x="0" y="151"/>
                      </a:lnTo>
                      <a:lnTo>
                        <a:pt x="0" y="147"/>
                      </a:lnTo>
                      <a:lnTo>
                        <a:pt x="0" y="146"/>
                      </a:lnTo>
                      <a:lnTo>
                        <a:pt x="0" y="145"/>
                      </a:lnTo>
                      <a:lnTo>
                        <a:pt x="0" y="142"/>
                      </a:lnTo>
                      <a:lnTo>
                        <a:pt x="0" y="141"/>
                      </a:lnTo>
                      <a:lnTo>
                        <a:pt x="0" y="138"/>
                      </a:lnTo>
                      <a:lnTo>
                        <a:pt x="0" y="137"/>
                      </a:lnTo>
                      <a:lnTo>
                        <a:pt x="1" y="134"/>
                      </a:lnTo>
                      <a:lnTo>
                        <a:pt x="1" y="132"/>
                      </a:lnTo>
                      <a:lnTo>
                        <a:pt x="1" y="129"/>
                      </a:lnTo>
                      <a:lnTo>
                        <a:pt x="1" y="127"/>
                      </a:lnTo>
                      <a:lnTo>
                        <a:pt x="1" y="125"/>
                      </a:lnTo>
                      <a:lnTo>
                        <a:pt x="1" y="123"/>
                      </a:lnTo>
                      <a:lnTo>
                        <a:pt x="2" y="122"/>
                      </a:lnTo>
                      <a:lnTo>
                        <a:pt x="4" y="119"/>
                      </a:lnTo>
                      <a:lnTo>
                        <a:pt x="4" y="116"/>
                      </a:lnTo>
                      <a:lnTo>
                        <a:pt x="4" y="115"/>
                      </a:lnTo>
                      <a:lnTo>
                        <a:pt x="4" y="114"/>
                      </a:lnTo>
                      <a:lnTo>
                        <a:pt x="5" y="111"/>
                      </a:lnTo>
                      <a:lnTo>
                        <a:pt x="6" y="111"/>
                      </a:lnTo>
                      <a:lnTo>
                        <a:pt x="9" y="110"/>
                      </a:lnTo>
                      <a:lnTo>
                        <a:pt x="9" y="109"/>
                      </a:lnTo>
                      <a:lnTo>
                        <a:pt x="10" y="108"/>
                      </a:lnTo>
                      <a:lnTo>
                        <a:pt x="13" y="108"/>
                      </a:lnTo>
                      <a:lnTo>
                        <a:pt x="14" y="106"/>
                      </a:lnTo>
                      <a:lnTo>
                        <a:pt x="15" y="106"/>
                      </a:lnTo>
                      <a:lnTo>
                        <a:pt x="18" y="106"/>
                      </a:lnTo>
                      <a:lnTo>
                        <a:pt x="19" y="106"/>
                      </a:lnTo>
                      <a:lnTo>
                        <a:pt x="20" y="106"/>
                      </a:lnTo>
                      <a:lnTo>
                        <a:pt x="23" y="106"/>
                      </a:lnTo>
                      <a:lnTo>
                        <a:pt x="24" y="106"/>
                      </a:lnTo>
                      <a:lnTo>
                        <a:pt x="27" y="105"/>
                      </a:lnTo>
                      <a:lnTo>
                        <a:pt x="29" y="106"/>
                      </a:lnTo>
                      <a:lnTo>
                        <a:pt x="32" y="106"/>
                      </a:lnTo>
                      <a:lnTo>
                        <a:pt x="34" y="106"/>
                      </a:lnTo>
                      <a:lnTo>
                        <a:pt x="36" y="106"/>
                      </a:lnTo>
                      <a:lnTo>
                        <a:pt x="38" y="106"/>
                      </a:lnTo>
                      <a:lnTo>
                        <a:pt x="39" y="106"/>
                      </a:lnTo>
                      <a:lnTo>
                        <a:pt x="41" y="106"/>
                      </a:lnTo>
                      <a:lnTo>
                        <a:pt x="43" y="105"/>
                      </a:lnTo>
                      <a:lnTo>
                        <a:pt x="45" y="104"/>
                      </a:lnTo>
                      <a:lnTo>
                        <a:pt x="46" y="102"/>
                      </a:lnTo>
                      <a:lnTo>
                        <a:pt x="47" y="101"/>
                      </a:lnTo>
                      <a:lnTo>
                        <a:pt x="48" y="101"/>
                      </a:lnTo>
                      <a:lnTo>
                        <a:pt x="50" y="100"/>
                      </a:lnTo>
                      <a:lnTo>
                        <a:pt x="50" y="97"/>
                      </a:lnTo>
                      <a:lnTo>
                        <a:pt x="51" y="96"/>
                      </a:lnTo>
                      <a:lnTo>
                        <a:pt x="51" y="95"/>
                      </a:lnTo>
                      <a:lnTo>
                        <a:pt x="52" y="91"/>
                      </a:lnTo>
                      <a:lnTo>
                        <a:pt x="52" y="87"/>
                      </a:lnTo>
                      <a:lnTo>
                        <a:pt x="52" y="85"/>
                      </a:lnTo>
                      <a:lnTo>
                        <a:pt x="54" y="81"/>
                      </a:lnTo>
                      <a:lnTo>
                        <a:pt x="55" y="77"/>
                      </a:lnTo>
                      <a:lnTo>
                        <a:pt x="55" y="74"/>
                      </a:lnTo>
                      <a:lnTo>
                        <a:pt x="55" y="71"/>
                      </a:lnTo>
                      <a:lnTo>
                        <a:pt x="55" y="67"/>
                      </a:lnTo>
                      <a:lnTo>
                        <a:pt x="55" y="64"/>
                      </a:lnTo>
                      <a:lnTo>
                        <a:pt x="56" y="60"/>
                      </a:lnTo>
                      <a:lnTo>
                        <a:pt x="56" y="57"/>
                      </a:lnTo>
                      <a:lnTo>
                        <a:pt x="57" y="54"/>
                      </a:lnTo>
                      <a:lnTo>
                        <a:pt x="57" y="50"/>
                      </a:lnTo>
                      <a:lnTo>
                        <a:pt x="59" y="48"/>
                      </a:lnTo>
                      <a:lnTo>
                        <a:pt x="59" y="44"/>
                      </a:lnTo>
                      <a:lnTo>
                        <a:pt x="60" y="40"/>
                      </a:lnTo>
                      <a:lnTo>
                        <a:pt x="60" y="37"/>
                      </a:lnTo>
                      <a:lnTo>
                        <a:pt x="60" y="34"/>
                      </a:lnTo>
                      <a:lnTo>
                        <a:pt x="60" y="30"/>
                      </a:lnTo>
                      <a:lnTo>
                        <a:pt x="61" y="27"/>
                      </a:lnTo>
                      <a:lnTo>
                        <a:pt x="61" y="23"/>
                      </a:lnTo>
                      <a:lnTo>
                        <a:pt x="61" y="20"/>
                      </a:lnTo>
                      <a:lnTo>
                        <a:pt x="63" y="17"/>
                      </a:lnTo>
                      <a:lnTo>
                        <a:pt x="63" y="13"/>
                      </a:lnTo>
                      <a:lnTo>
                        <a:pt x="64" y="9"/>
                      </a:lnTo>
                      <a:lnTo>
                        <a:pt x="64" y="7"/>
                      </a:lnTo>
                      <a:lnTo>
                        <a:pt x="65" y="6"/>
                      </a:lnTo>
                      <a:lnTo>
                        <a:pt x="64" y="4"/>
                      </a:lnTo>
                      <a:lnTo>
                        <a:pt x="70" y="0"/>
                      </a:lnTo>
                      <a:lnTo>
                        <a:pt x="73" y="2"/>
                      </a:lnTo>
                      <a:lnTo>
                        <a:pt x="74" y="6"/>
                      </a:lnTo>
                      <a:lnTo>
                        <a:pt x="75" y="9"/>
                      </a:lnTo>
                      <a:lnTo>
                        <a:pt x="75" y="12"/>
                      </a:lnTo>
                      <a:lnTo>
                        <a:pt x="79" y="13"/>
                      </a:lnTo>
                      <a:lnTo>
                        <a:pt x="83" y="14"/>
                      </a:lnTo>
                      <a:lnTo>
                        <a:pt x="86" y="20"/>
                      </a:lnTo>
                      <a:lnTo>
                        <a:pt x="87" y="22"/>
                      </a:lnTo>
                      <a:lnTo>
                        <a:pt x="91" y="22"/>
                      </a:lnTo>
                      <a:lnTo>
                        <a:pt x="93" y="26"/>
                      </a:lnTo>
                      <a:lnTo>
                        <a:pt x="96" y="27"/>
                      </a:lnTo>
                      <a:lnTo>
                        <a:pt x="97" y="31"/>
                      </a:lnTo>
                      <a:lnTo>
                        <a:pt x="98" y="35"/>
                      </a:lnTo>
                      <a:lnTo>
                        <a:pt x="102" y="40"/>
                      </a:lnTo>
                      <a:lnTo>
                        <a:pt x="105" y="40"/>
                      </a:lnTo>
                      <a:lnTo>
                        <a:pt x="109" y="44"/>
                      </a:lnTo>
                      <a:lnTo>
                        <a:pt x="111" y="50"/>
                      </a:lnTo>
                      <a:lnTo>
                        <a:pt x="115" y="54"/>
                      </a:lnTo>
                      <a:lnTo>
                        <a:pt x="123" y="51"/>
                      </a:lnTo>
                      <a:lnTo>
                        <a:pt x="129" y="53"/>
                      </a:lnTo>
                      <a:lnTo>
                        <a:pt x="137" y="51"/>
                      </a:lnTo>
                      <a:lnTo>
                        <a:pt x="143" y="55"/>
                      </a:lnTo>
                      <a:lnTo>
                        <a:pt x="148" y="57"/>
                      </a:lnTo>
                      <a:lnTo>
                        <a:pt x="157" y="57"/>
                      </a:lnTo>
                      <a:lnTo>
                        <a:pt x="162" y="59"/>
                      </a:lnTo>
                      <a:lnTo>
                        <a:pt x="169" y="59"/>
                      </a:lnTo>
                      <a:lnTo>
                        <a:pt x="172" y="63"/>
                      </a:lnTo>
                      <a:lnTo>
                        <a:pt x="178" y="68"/>
                      </a:lnTo>
                      <a:lnTo>
                        <a:pt x="184" y="73"/>
                      </a:lnTo>
                      <a:lnTo>
                        <a:pt x="188" y="76"/>
                      </a:lnTo>
                      <a:lnTo>
                        <a:pt x="192" y="77"/>
                      </a:lnTo>
                      <a:lnTo>
                        <a:pt x="189" y="79"/>
                      </a:lnTo>
                      <a:lnTo>
                        <a:pt x="188" y="82"/>
                      </a:lnTo>
                      <a:lnTo>
                        <a:pt x="181" y="86"/>
                      </a:lnTo>
                      <a:lnTo>
                        <a:pt x="178" y="88"/>
                      </a:lnTo>
                      <a:lnTo>
                        <a:pt x="172" y="94"/>
                      </a:lnTo>
                      <a:lnTo>
                        <a:pt x="170" y="97"/>
                      </a:lnTo>
                      <a:lnTo>
                        <a:pt x="167" y="102"/>
                      </a:lnTo>
                      <a:lnTo>
                        <a:pt x="167" y="106"/>
                      </a:lnTo>
                      <a:lnTo>
                        <a:pt x="169" y="111"/>
                      </a:lnTo>
                      <a:lnTo>
                        <a:pt x="172" y="118"/>
                      </a:lnTo>
                      <a:lnTo>
                        <a:pt x="176" y="120"/>
                      </a:lnTo>
                      <a:lnTo>
                        <a:pt x="183" y="124"/>
                      </a:lnTo>
                      <a:lnTo>
                        <a:pt x="187" y="128"/>
                      </a:lnTo>
                      <a:lnTo>
                        <a:pt x="194" y="134"/>
                      </a:lnTo>
                      <a:lnTo>
                        <a:pt x="199" y="138"/>
                      </a:lnTo>
                      <a:lnTo>
                        <a:pt x="206" y="142"/>
                      </a:lnTo>
                      <a:lnTo>
                        <a:pt x="210" y="146"/>
                      </a:lnTo>
                      <a:lnTo>
                        <a:pt x="216" y="146"/>
                      </a:lnTo>
                      <a:lnTo>
                        <a:pt x="218" y="142"/>
                      </a:lnTo>
                      <a:lnTo>
                        <a:pt x="221" y="139"/>
                      </a:lnTo>
                      <a:lnTo>
                        <a:pt x="224" y="138"/>
                      </a:lnTo>
                      <a:lnTo>
                        <a:pt x="229" y="137"/>
                      </a:lnTo>
                      <a:lnTo>
                        <a:pt x="234" y="137"/>
                      </a:lnTo>
                      <a:lnTo>
                        <a:pt x="238" y="136"/>
                      </a:lnTo>
                      <a:lnTo>
                        <a:pt x="239" y="132"/>
                      </a:lnTo>
                      <a:lnTo>
                        <a:pt x="245" y="132"/>
                      </a:lnTo>
                      <a:lnTo>
                        <a:pt x="252" y="133"/>
                      </a:lnTo>
                      <a:lnTo>
                        <a:pt x="254" y="133"/>
                      </a:lnTo>
                      <a:lnTo>
                        <a:pt x="257" y="132"/>
                      </a:lnTo>
                      <a:lnTo>
                        <a:pt x="258" y="129"/>
                      </a:lnTo>
                      <a:lnTo>
                        <a:pt x="259" y="127"/>
                      </a:lnTo>
                      <a:lnTo>
                        <a:pt x="259" y="123"/>
                      </a:lnTo>
                      <a:lnTo>
                        <a:pt x="261" y="116"/>
                      </a:lnTo>
                      <a:lnTo>
                        <a:pt x="262" y="111"/>
                      </a:lnTo>
                      <a:lnTo>
                        <a:pt x="262" y="104"/>
                      </a:lnTo>
                      <a:lnTo>
                        <a:pt x="261" y="100"/>
                      </a:lnTo>
                      <a:lnTo>
                        <a:pt x="263" y="96"/>
                      </a:lnTo>
                      <a:lnTo>
                        <a:pt x="263" y="91"/>
                      </a:lnTo>
                      <a:lnTo>
                        <a:pt x="263" y="88"/>
                      </a:lnTo>
                      <a:lnTo>
                        <a:pt x="263" y="86"/>
                      </a:lnTo>
                      <a:lnTo>
                        <a:pt x="264" y="85"/>
                      </a:lnTo>
                      <a:lnTo>
                        <a:pt x="270" y="82"/>
                      </a:lnTo>
                      <a:lnTo>
                        <a:pt x="275" y="78"/>
                      </a:lnTo>
                      <a:lnTo>
                        <a:pt x="275" y="76"/>
                      </a:lnTo>
                      <a:lnTo>
                        <a:pt x="275" y="72"/>
                      </a:lnTo>
                      <a:lnTo>
                        <a:pt x="275" y="69"/>
                      </a:lnTo>
                      <a:lnTo>
                        <a:pt x="276" y="64"/>
                      </a:lnTo>
                      <a:lnTo>
                        <a:pt x="277" y="59"/>
                      </a:lnTo>
                      <a:lnTo>
                        <a:pt x="280" y="55"/>
                      </a:lnTo>
                      <a:lnTo>
                        <a:pt x="281" y="50"/>
                      </a:lnTo>
                      <a:lnTo>
                        <a:pt x="286" y="49"/>
                      </a:lnTo>
                      <a:lnTo>
                        <a:pt x="287" y="53"/>
                      </a:lnTo>
                      <a:lnTo>
                        <a:pt x="289" y="58"/>
                      </a:lnTo>
                      <a:lnTo>
                        <a:pt x="290" y="65"/>
                      </a:lnTo>
                      <a:lnTo>
                        <a:pt x="293" y="72"/>
                      </a:lnTo>
                      <a:lnTo>
                        <a:pt x="295" y="81"/>
                      </a:lnTo>
                      <a:lnTo>
                        <a:pt x="298" y="88"/>
                      </a:lnTo>
                      <a:lnTo>
                        <a:pt x="300" y="92"/>
                      </a:lnTo>
                      <a:lnTo>
                        <a:pt x="303" y="96"/>
                      </a:lnTo>
                      <a:lnTo>
                        <a:pt x="305" y="97"/>
                      </a:lnTo>
                      <a:lnTo>
                        <a:pt x="310" y="100"/>
                      </a:lnTo>
                      <a:lnTo>
                        <a:pt x="313" y="101"/>
                      </a:lnTo>
                      <a:lnTo>
                        <a:pt x="318" y="104"/>
                      </a:lnTo>
                      <a:lnTo>
                        <a:pt x="321" y="109"/>
                      </a:lnTo>
                      <a:lnTo>
                        <a:pt x="326" y="111"/>
                      </a:lnTo>
                      <a:lnTo>
                        <a:pt x="332" y="113"/>
                      </a:lnTo>
                      <a:lnTo>
                        <a:pt x="341" y="111"/>
                      </a:lnTo>
                      <a:lnTo>
                        <a:pt x="348" y="111"/>
                      </a:lnTo>
                      <a:lnTo>
                        <a:pt x="355" y="110"/>
                      </a:lnTo>
                      <a:lnTo>
                        <a:pt x="365" y="109"/>
                      </a:lnTo>
                      <a:lnTo>
                        <a:pt x="372" y="109"/>
                      </a:lnTo>
                      <a:lnTo>
                        <a:pt x="382" y="109"/>
                      </a:lnTo>
                      <a:lnTo>
                        <a:pt x="391" y="109"/>
                      </a:lnTo>
                      <a:lnTo>
                        <a:pt x="392" y="109"/>
                      </a:lnTo>
                      <a:lnTo>
                        <a:pt x="392" y="110"/>
                      </a:lnTo>
                      <a:lnTo>
                        <a:pt x="391" y="115"/>
                      </a:lnTo>
                      <a:lnTo>
                        <a:pt x="391" y="122"/>
                      </a:lnTo>
                      <a:lnTo>
                        <a:pt x="392" y="125"/>
                      </a:lnTo>
                      <a:lnTo>
                        <a:pt x="392" y="129"/>
                      </a:lnTo>
                      <a:lnTo>
                        <a:pt x="392" y="132"/>
                      </a:lnTo>
                      <a:lnTo>
                        <a:pt x="392" y="133"/>
                      </a:lnTo>
                      <a:lnTo>
                        <a:pt x="391" y="137"/>
                      </a:lnTo>
                      <a:lnTo>
                        <a:pt x="385" y="142"/>
                      </a:lnTo>
                      <a:lnTo>
                        <a:pt x="382" y="143"/>
                      </a:lnTo>
                      <a:lnTo>
                        <a:pt x="382" y="147"/>
                      </a:lnTo>
                      <a:lnTo>
                        <a:pt x="382" y="148"/>
                      </a:lnTo>
                      <a:lnTo>
                        <a:pt x="382" y="152"/>
                      </a:lnTo>
                      <a:lnTo>
                        <a:pt x="382" y="153"/>
                      </a:lnTo>
                      <a:lnTo>
                        <a:pt x="382" y="157"/>
                      </a:lnTo>
                      <a:lnTo>
                        <a:pt x="382" y="164"/>
                      </a:lnTo>
                      <a:lnTo>
                        <a:pt x="381" y="165"/>
                      </a:lnTo>
                      <a:lnTo>
                        <a:pt x="380" y="167"/>
                      </a:lnTo>
                      <a:lnTo>
                        <a:pt x="378" y="167"/>
                      </a:lnTo>
                      <a:lnTo>
                        <a:pt x="377" y="173"/>
                      </a:lnTo>
                      <a:lnTo>
                        <a:pt x="374" y="176"/>
                      </a:lnTo>
                      <a:lnTo>
                        <a:pt x="372" y="183"/>
                      </a:lnTo>
                      <a:lnTo>
                        <a:pt x="372" y="184"/>
                      </a:lnTo>
                      <a:lnTo>
                        <a:pt x="372" y="187"/>
                      </a:lnTo>
                      <a:lnTo>
                        <a:pt x="371" y="193"/>
                      </a:lnTo>
                      <a:lnTo>
                        <a:pt x="368" y="194"/>
                      </a:lnTo>
                      <a:lnTo>
                        <a:pt x="365" y="196"/>
                      </a:lnTo>
                      <a:lnTo>
                        <a:pt x="359" y="198"/>
                      </a:lnTo>
                      <a:lnTo>
                        <a:pt x="358" y="198"/>
                      </a:lnTo>
                      <a:lnTo>
                        <a:pt x="357" y="198"/>
                      </a:lnTo>
                      <a:lnTo>
                        <a:pt x="355" y="199"/>
                      </a:lnTo>
                      <a:lnTo>
                        <a:pt x="353" y="199"/>
                      </a:lnTo>
                      <a:lnTo>
                        <a:pt x="350" y="201"/>
                      </a:lnTo>
                      <a:lnTo>
                        <a:pt x="349" y="201"/>
                      </a:lnTo>
                      <a:lnTo>
                        <a:pt x="346" y="202"/>
                      </a:lnTo>
                      <a:lnTo>
                        <a:pt x="344" y="203"/>
                      </a:lnTo>
                      <a:lnTo>
                        <a:pt x="339" y="203"/>
                      </a:lnTo>
                      <a:lnTo>
                        <a:pt x="336" y="203"/>
                      </a:lnTo>
                      <a:lnTo>
                        <a:pt x="331" y="202"/>
                      </a:lnTo>
                      <a:lnTo>
                        <a:pt x="330" y="201"/>
                      </a:lnTo>
                      <a:lnTo>
                        <a:pt x="326" y="197"/>
                      </a:lnTo>
                      <a:lnTo>
                        <a:pt x="322" y="197"/>
                      </a:lnTo>
                      <a:lnTo>
                        <a:pt x="321" y="197"/>
                      </a:lnTo>
                      <a:lnTo>
                        <a:pt x="319" y="197"/>
                      </a:lnTo>
                      <a:lnTo>
                        <a:pt x="317" y="198"/>
                      </a:lnTo>
                      <a:lnTo>
                        <a:pt x="314" y="198"/>
                      </a:lnTo>
                      <a:lnTo>
                        <a:pt x="312" y="198"/>
                      </a:lnTo>
                      <a:lnTo>
                        <a:pt x="310" y="198"/>
                      </a:lnTo>
                      <a:lnTo>
                        <a:pt x="307" y="199"/>
                      </a:lnTo>
                      <a:lnTo>
                        <a:pt x="305" y="201"/>
                      </a:lnTo>
                      <a:lnTo>
                        <a:pt x="302" y="203"/>
                      </a:lnTo>
                      <a:lnTo>
                        <a:pt x="302" y="204"/>
                      </a:lnTo>
                      <a:lnTo>
                        <a:pt x="300" y="206"/>
                      </a:lnTo>
                      <a:lnTo>
                        <a:pt x="296" y="207"/>
                      </a:lnTo>
                      <a:lnTo>
                        <a:pt x="293" y="206"/>
                      </a:lnTo>
                      <a:lnTo>
                        <a:pt x="287" y="206"/>
                      </a:lnTo>
                      <a:lnTo>
                        <a:pt x="279" y="206"/>
                      </a:lnTo>
                      <a:lnTo>
                        <a:pt x="277" y="206"/>
                      </a:lnTo>
                      <a:lnTo>
                        <a:pt x="276" y="206"/>
                      </a:lnTo>
                      <a:lnTo>
                        <a:pt x="275" y="206"/>
                      </a:lnTo>
                      <a:lnTo>
                        <a:pt x="273" y="206"/>
                      </a:lnTo>
                      <a:lnTo>
                        <a:pt x="268" y="206"/>
                      </a:lnTo>
                      <a:lnTo>
                        <a:pt x="267" y="208"/>
                      </a:lnTo>
                      <a:lnTo>
                        <a:pt x="268" y="210"/>
                      </a:lnTo>
                      <a:lnTo>
                        <a:pt x="270" y="212"/>
                      </a:lnTo>
                      <a:lnTo>
                        <a:pt x="270" y="215"/>
                      </a:lnTo>
                      <a:lnTo>
                        <a:pt x="270" y="216"/>
                      </a:lnTo>
                      <a:lnTo>
                        <a:pt x="266" y="218"/>
                      </a:lnTo>
                      <a:lnTo>
                        <a:pt x="267" y="218"/>
                      </a:lnTo>
                      <a:lnTo>
                        <a:pt x="270" y="220"/>
                      </a:lnTo>
                      <a:lnTo>
                        <a:pt x="270" y="221"/>
                      </a:lnTo>
                      <a:lnTo>
                        <a:pt x="270" y="222"/>
                      </a:lnTo>
                      <a:lnTo>
                        <a:pt x="266" y="224"/>
                      </a:lnTo>
                      <a:lnTo>
                        <a:pt x="264" y="224"/>
                      </a:lnTo>
                      <a:lnTo>
                        <a:pt x="268" y="225"/>
                      </a:lnTo>
                      <a:lnTo>
                        <a:pt x="270" y="226"/>
                      </a:lnTo>
                      <a:lnTo>
                        <a:pt x="267" y="229"/>
                      </a:lnTo>
                      <a:lnTo>
                        <a:pt x="268" y="229"/>
                      </a:lnTo>
                      <a:lnTo>
                        <a:pt x="270" y="230"/>
                      </a:lnTo>
                      <a:lnTo>
                        <a:pt x="271" y="231"/>
                      </a:lnTo>
                      <a:lnTo>
                        <a:pt x="270" y="231"/>
                      </a:lnTo>
                      <a:lnTo>
                        <a:pt x="270" y="232"/>
                      </a:lnTo>
                      <a:lnTo>
                        <a:pt x="270" y="234"/>
                      </a:lnTo>
                      <a:lnTo>
                        <a:pt x="270" y="235"/>
                      </a:lnTo>
                      <a:lnTo>
                        <a:pt x="271" y="236"/>
                      </a:lnTo>
                      <a:lnTo>
                        <a:pt x="270" y="239"/>
                      </a:lnTo>
                      <a:lnTo>
                        <a:pt x="266" y="241"/>
                      </a:lnTo>
                      <a:lnTo>
                        <a:pt x="264" y="243"/>
                      </a:lnTo>
                      <a:lnTo>
                        <a:pt x="267" y="244"/>
                      </a:lnTo>
                      <a:lnTo>
                        <a:pt x="270" y="244"/>
                      </a:lnTo>
                      <a:lnTo>
                        <a:pt x="268" y="247"/>
                      </a:lnTo>
                      <a:lnTo>
                        <a:pt x="267" y="248"/>
                      </a:lnTo>
                      <a:lnTo>
                        <a:pt x="267" y="249"/>
                      </a:lnTo>
                      <a:lnTo>
                        <a:pt x="266" y="252"/>
                      </a:lnTo>
                      <a:lnTo>
                        <a:pt x="264" y="253"/>
                      </a:lnTo>
                      <a:lnTo>
                        <a:pt x="264" y="254"/>
                      </a:lnTo>
                      <a:lnTo>
                        <a:pt x="263" y="254"/>
                      </a:lnTo>
                      <a:lnTo>
                        <a:pt x="262" y="254"/>
                      </a:lnTo>
                      <a:lnTo>
                        <a:pt x="261" y="255"/>
                      </a:lnTo>
                      <a:lnTo>
                        <a:pt x="261" y="257"/>
                      </a:lnTo>
                      <a:lnTo>
                        <a:pt x="261" y="259"/>
                      </a:lnTo>
                      <a:lnTo>
                        <a:pt x="262" y="259"/>
                      </a:lnTo>
                      <a:lnTo>
                        <a:pt x="264" y="259"/>
                      </a:lnTo>
                      <a:lnTo>
                        <a:pt x="266" y="262"/>
                      </a:lnTo>
                      <a:lnTo>
                        <a:pt x="264" y="269"/>
                      </a:lnTo>
                      <a:lnTo>
                        <a:pt x="264" y="271"/>
                      </a:lnTo>
                      <a:lnTo>
                        <a:pt x="261" y="271"/>
                      </a:lnTo>
                      <a:lnTo>
                        <a:pt x="261" y="272"/>
                      </a:lnTo>
                      <a:lnTo>
                        <a:pt x="261" y="273"/>
                      </a:lnTo>
                      <a:lnTo>
                        <a:pt x="261" y="275"/>
                      </a:lnTo>
                      <a:lnTo>
                        <a:pt x="262" y="276"/>
                      </a:lnTo>
                      <a:lnTo>
                        <a:pt x="262" y="280"/>
                      </a:lnTo>
                      <a:lnTo>
                        <a:pt x="261" y="283"/>
                      </a:lnTo>
                      <a:lnTo>
                        <a:pt x="261" y="285"/>
                      </a:lnTo>
                      <a:lnTo>
                        <a:pt x="261" y="286"/>
                      </a:lnTo>
                      <a:lnTo>
                        <a:pt x="263" y="290"/>
                      </a:lnTo>
                      <a:lnTo>
                        <a:pt x="262" y="291"/>
                      </a:lnTo>
                      <a:lnTo>
                        <a:pt x="261" y="291"/>
                      </a:lnTo>
                      <a:lnTo>
                        <a:pt x="259" y="292"/>
                      </a:lnTo>
                      <a:lnTo>
                        <a:pt x="257" y="292"/>
                      </a:lnTo>
                      <a:lnTo>
                        <a:pt x="254" y="295"/>
                      </a:lnTo>
                      <a:lnTo>
                        <a:pt x="254" y="296"/>
                      </a:lnTo>
                      <a:lnTo>
                        <a:pt x="254" y="298"/>
                      </a:lnTo>
                      <a:lnTo>
                        <a:pt x="252" y="300"/>
                      </a:lnTo>
                      <a:lnTo>
                        <a:pt x="250" y="301"/>
                      </a:lnTo>
                      <a:lnTo>
                        <a:pt x="252" y="303"/>
                      </a:lnTo>
                      <a:lnTo>
                        <a:pt x="249" y="303"/>
                      </a:lnTo>
                      <a:lnTo>
                        <a:pt x="245" y="303"/>
                      </a:lnTo>
                      <a:lnTo>
                        <a:pt x="243" y="303"/>
                      </a:lnTo>
                      <a:lnTo>
                        <a:pt x="239" y="303"/>
                      </a:lnTo>
                      <a:lnTo>
                        <a:pt x="235" y="303"/>
                      </a:lnTo>
                      <a:lnTo>
                        <a:pt x="233" y="303"/>
                      </a:lnTo>
                      <a:lnTo>
                        <a:pt x="229" y="303"/>
                      </a:lnTo>
                      <a:lnTo>
                        <a:pt x="225" y="303"/>
                      </a:lnTo>
                      <a:lnTo>
                        <a:pt x="222" y="303"/>
                      </a:lnTo>
                      <a:lnTo>
                        <a:pt x="218" y="303"/>
                      </a:lnTo>
                      <a:lnTo>
                        <a:pt x="215" y="303"/>
                      </a:lnTo>
                      <a:lnTo>
                        <a:pt x="211" y="303"/>
                      </a:lnTo>
                      <a:lnTo>
                        <a:pt x="208" y="303"/>
                      </a:lnTo>
                      <a:lnTo>
                        <a:pt x="204" y="301"/>
                      </a:lnTo>
                      <a:lnTo>
                        <a:pt x="201" y="301"/>
                      </a:lnTo>
                      <a:lnTo>
                        <a:pt x="198" y="303"/>
                      </a:lnTo>
                      <a:lnTo>
                        <a:pt x="194" y="301"/>
                      </a:lnTo>
                      <a:lnTo>
                        <a:pt x="190" y="301"/>
                      </a:lnTo>
                      <a:lnTo>
                        <a:pt x="188" y="301"/>
                      </a:lnTo>
                      <a:lnTo>
                        <a:pt x="183" y="301"/>
                      </a:lnTo>
                      <a:lnTo>
                        <a:pt x="180" y="301"/>
                      </a:lnTo>
                      <a:lnTo>
                        <a:pt x="178" y="301"/>
                      </a:lnTo>
                      <a:lnTo>
                        <a:pt x="172" y="301"/>
                      </a:lnTo>
                      <a:lnTo>
                        <a:pt x="170" y="301"/>
                      </a:lnTo>
                      <a:lnTo>
                        <a:pt x="166" y="301"/>
                      </a:lnTo>
                      <a:lnTo>
                        <a:pt x="162" y="301"/>
                      </a:lnTo>
                      <a:lnTo>
                        <a:pt x="160" y="301"/>
                      </a:lnTo>
                      <a:lnTo>
                        <a:pt x="156" y="301"/>
                      </a:lnTo>
                      <a:lnTo>
                        <a:pt x="152" y="301"/>
                      </a:lnTo>
                      <a:lnTo>
                        <a:pt x="148" y="301"/>
                      </a:lnTo>
                      <a:lnTo>
                        <a:pt x="146" y="301"/>
                      </a:lnTo>
                      <a:lnTo>
                        <a:pt x="142" y="301"/>
                      </a:lnTo>
                      <a:lnTo>
                        <a:pt x="138" y="301"/>
                      </a:lnTo>
                      <a:lnTo>
                        <a:pt x="135" y="301"/>
                      </a:lnTo>
                      <a:lnTo>
                        <a:pt x="132" y="301"/>
                      </a:lnTo>
                      <a:lnTo>
                        <a:pt x="128" y="301"/>
                      </a:lnTo>
                      <a:lnTo>
                        <a:pt x="125" y="301"/>
                      </a:lnTo>
                      <a:lnTo>
                        <a:pt x="121" y="301"/>
                      </a:lnTo>
                      <a:lnTo>
                        <a:pt x="117" y="301"/>
                      </a:lnTo>
                      <a:lnTo>
                        <a:pt x="114" y="301"/>
                      </a:lnTo>
                      <a:lnTo>
                        <a:pt x="111" y="301"/>
                      </a:lnTo>
                      <a:lnTo>
                        <a:pt x="107" y="301"/>
                      </a:lnTo>
                      <a:lnTo>
                        <a:pt x="103" y="301"/>
                      </a:lnTo>
                      <a:lnTo>
                        <a:pt x="101" y="301"/>
                      </a:lnTo>
                      <a:lnTo>
                        <a:pt x="97" y="300"/>
                      </a:lnTo>
                      <a:lnTo>
                        <a:pt x="93" y="301"/>
                      </a:lnTo>
                      <a:lnTo>
                        <a:pt x="91" y="301"/>
                      </a:lnTo>
                      <a:lnTo>
                        <a:pt x="86" y="300"/>
                      </a:lnTo>
                      <a:lnTo>
                        <a:pt x="83" y="300"/>
                      </a:lnTo>
                      <a:lnTo>
                        <a:pt x="79" y="300"/>
                      </a:lnTo>
                      <a:lnTo>
                        <a:pt x="75" y="300"/>
                      </a:lnTo>
                      <a:lnTo>
                        <a:pt x="74" y="300"/>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68" name="ZS: BS">
                  <a:extLst>
                    <a:ext uri="{FF2B5EF4-FFF2-40B4-BE49-F238E27FC236}">
                      <a16:creationId xmlns:a16="http://schemas.microsoft.com/office/drawing/2014/main" id="{3521E247-48A6-804C-B92E-73D9412B1DCE}"/>
                    </a:ext>
                  </a:extLst>
                </p:cNvPr>
                <p:cNvSpPr>
                  <a:spLocks/>
                </p:cNvSpPr>
                <p:nvPr/>
              </p:nvSpPr>
              <p:spPr bwMode="auto">
                <a:xfrm>
                  <a:off x="1302650" y="1771575"/>
                  <a:ext cx="1034746" cy="645958"/>
                </a:xfrm>
                <a:custGeom>
                  <a:avLst/>
                  <a:gdLst>
                    <a:gd name="T0" fmla="*/ 1134869 w 343"/>
                    <a:gd name="T1" fmla="*/ 468630 h 220"/>
                    <a:gd name="T2" fmla="*/ 1035520 w 343"/>
                    <a:gd name="T3" fmla="*/ 518160 h 220"/>
                    <a:gd name="T4" fmla="*/ 955277 w 343"/>
                    <a:gd name="T5" fmla="*/ 541020 h 220"/>
                    <a:gd name="T6" fmla="*/ 939993 w 343"/>
                    <a:gd name="T7" fmla="*/ 624840 h 220"/>
                    <a:gd name="T8" fmla="*/ 982025 w 343"/>
                    <a:gd name="T9" fmla="*/ 670560 h 220"/>
                    <a:gd name="T10" fmla="*/ 978204 w 343"/>
                    <a:gd name="T11" fmla="*/ 765810 h 220"/>
                    <a:gd name="T12" fmla="*/ 905603 w 343"/>
                    <a:gd name="T13" fmla="*/ 803910 h 220"/>
                    <a:gd name="T14" fmla="*/ 821538 w 343"/>
                    <a:gd name="T15" fmla="*/ 826770 h 220"/>
                    <a:gd name="T16" fmla="*/ 718368 w 343"/>
                    <a:gd name="T17" fmla="*/ 819150 h 220"/>
                    <a:gd name="T18" fmla="*/ 645767 w 343"/>
                    <a:gd name="T19" fmla="*/ 788670 h 220"/>
                    <a:gd name="T20" fmla="*/ 554061 w 343"/>
                    <a:gd name="T21" fmla="*/ 735330 h 220"/>
                    <a:gd name="T22" fmla="*/ 447070 w 343"/>
                    <a:gd name="T23" fmla="*/ 720090 h 220"/>
                    <a:gd name="T24" fmla="*/ 382111 w 343"/>
                    <a:gd name="T25" fmla="*/ 784860 h 220"/>
                    <a:gd name="T26" fmla="*/ 294225 w 343"/>
                    <a:gd name="T27" fmla="*/ 777240 h 220"/>
                    <a:gd name="T28" fmla="*/ 198698 w 343"/>
                    <a:gd name="T29" fmla="*/ 750570 h 220"/>
                    <a:gd name="T30" fmla="*/ 99349 w 343"/>
                    <a:gd name="T31" fmla="*/ 739140 h 220"/>
                    <a:gd name="T32" fmla="*/ 0 w 343"/>
                    <a:gd name="T33" fmla="*/ 769620 h 220"/>
                    <a:gd name="T34" fmla="*/ 11463 w 343"/>
                    <a:gd name="T35" fmla="*/ 739140 h 220"/>
                    <a:gd name="T36" fmla="*/ 11463 w 343"/>
                    <a:gd name="T37" fmla="*/ 712470 h 220"/>
                    <a:gd name="T38" fmla="*/ 0 w 343"/>
                    <a:gd name="T39" fmla="*/ 681990 h 220"/>
                    <a:gd name="T40" fmla="*/ 0 w 343"/>
                    <a:gd name="T41" fmla="*/ 651510 h 220"/>
                    <a:gd name="T42" fmla="*/ 26748 w 343"/>
                    <a:gd name="T43" fmla="*/ 632460 h 220"/>
                    <a:gd name="T44" fmla="*/ 61138 w 343"/>
                    <a:gd name="T45" fmla="*/ 624840 h 220"/>
                    <a:gd name="T46" fmla="*/ 99349 w 343"/>
                    <a:gd name="T47" fmla="*/ 624840 h 220"/>
                    <a:gd name="T48" fmla="*/ 137560 w 343"/>
                    <a:gd name="T49" fmla="*/ 617220 h 220"/>
                    <a:gd name="T50" fmla="*/ 168129 w 343"/>
                    <a:gd name="T51" fmla="*/ 609600 h 220"/>
                    <a:gd name="T52" fmla="*/ 198698 w 343"/>
                    <a:gd name="T53" fmla="*/ 594360 h 220"/>
                    <a:gd name="T54" fmla="*/ 221624 w 343"/>
                    <a:gd name="T55" fmla="*/ 575310 h 220"/>
                    <a:gd name="T56" fmla="*/ 236909 w 343"/>
                    <a:gd name="T57" fmla="*/ 544830 h 220"/>
                    <a:gd name="T58" fmla="*/ 236909 w 343"/>
                    <a:gd name="T59" fmla="*/ 506730 h 220"/>
                    <a:gd name="T60" fmla="*/ 233088 w 343"/>
                    <a:gd name="T61" fmla="*/ 468630 h 220"/>
                    <a:gd name="T62" fmla="*/ 221624 w 343"/>
                    <a:gd name="T63" fmla="*/ 438150 h 220"/>
                    <a:gd name="T64" fmla="*/ 210161 w 343"/>
                    <a:gd name="T65" fmla="*/ 407670 h 220"/>
                    <a:gd name="T66" fmla="*/ 202519 w 343"/>
                    <a:gd name="T67" fmla="*/ 369570 h 220"/>
                    <a:gd name="T68" fmla="*/ 191055 w 343"/>
                    <a:gd name="T69" fmla="*/ 342900 h 220"/>
                    <a:gd name="T70" fmla="*/ 179592 w 343"/>
                    <a:gd name="T71" fmla="*/ 312420 h 220"/>
                    <a:gd name="T72" fmla="*/ 156665 w 343"/>
                    <a:gd name="T73" fmla="*/ 289560 h 220"/>
                    <a:gd name="T74" fmla="*/ 137560 w 343"/>
                    <a:gd name="T75" fmla="*/ 266700 h 220"/>
                    <a:gd name="T76" fmla="*/ 118454 w 343"/>
                    <a:gd name="T77" fmla="*/ 243840 h 220"/>
                    <a:gd name="T78" fmla="*/ 118454 w 343"/>
                    <a:gd name="T79" fmla="*/ 205740 h 220"/>
                    <a:gd name="T80" fmla="*/ 133739 w 343"/>
                    <a:gd name="T81" fmla="*/ 171450 h 220"/>
                    <a:gd name="T82" fmla="*/ 149023 w 343"/>
                    <a:gd name="T83" fmla="*/ 140970 h 220"/>
                    <a:gd name="T84" fmla="*/ 171950 w 343"/>
                    <a:gd name="T85" fmla="*/ 118110 h 220"/>
                    <a:gd name="T86" fmla="*/ 225445 w 343"/>
                    <a:gd name="T87" fmla="*/ 68580 h 220"/>
                    <a:gd name="T88" fmla="*/ 324794 w 343"/>
                    <a:gd name="T89" fmla="*/ 34290 h 220"/>
                    <a:gd name="T90" fmla="*/ 435606 w 343"/>
                    <a:gd name="T91" fmla="*/ 15240 h 220"/>
                    <a:gd name="T92" fmla="*/ 519671 w 343"/>
                    <a:gd name="T93" fmla="*/ 19050 h 220"/>
                    <a:gd name="T94" fmla="*/ 603735 w 343"/>
                    <a:gd name="T95" fmla="*/ 60960 h 220"/>
                    <a:gd name="T96" fmla="*/ 771864 w 343"/>
                    <a:gd name="T97" fmla="*/ 41910 h 220"/>
                    <a:gd name="T98" fmla="*/ 882676 w 343"/>
                    <a:gd name="T99" fmla="*/ 0 h 220"/>
                    <a:gd name="T100" fmla="*/ 1004951 w 343"/>
                    <a:gd name="T101" fmla="*/ 53340 h 220"/>
                    <a:gd name="T102" fmla="*/ 1165438 w 343"/>
                    <a:gd name="T103" fmla="*/ 53340 h 220"/>
                    <a:gd name="T104" fmla="*/ 1302998 w 343"/>
                    <a:gd name="T105" fmla="*/ 80010 h 220"/>
                    <a:gd name="T106" fmla="*/ 1276250 w 343"/>
                    <a:gd name="T107" fmla="*/ 156210 h 220"/>
                    <a:gd name="T108" fmla="*/ 1188365 w 343"/>
                    <a:gd name="T109" fmla="*/ 190500 h 220"/>
                    <a:gd name="T110" fmla="*/ 1184543 w 343"/>
                    <a:gd name="T111" fmla="*/ 243840 h 220"/>
                    <a:gd name="T112" fmla="*/ 1234218 w 343"/>
                    <a:gd name="T113" fmla="*/ 316230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3" h="220">
                      <a:moveTo>
                        <a:pt x="316" y="105"/>
                      </a:moveTo>
                      <a:lnTo>
                        <a:pt x="312" y="110"/>
                      </a:lnTo>
                      <a:lnTo>
                        <a:pt x="306" y="115"/>
                      </a:lnTo>
                      <a:lnTo>
                        <a:pt x="300" y="120"/>
                      </a:lnTo>
                      <a:lnTo>
                        <a:pt x="297" y="123"/>
                      </a:lnTo>
                      <a:lnTo>
                        <a:pt x="288" y="130"/>
                      </a:lnTo>
                      <a:lnTo>
                        <a:pt x="283" y="136"/>
                      </a:lnTo>
                      <a:lnTo>
                        <a:pt x="279" y="138"/>
                      </a:lnTo>
                      <a:lnTo>
                        <a:pt x="275" y="137"/>
                      </a:lnTo>
                      <a:lnTo>
                        <a:pt x="271" y="136"/>
                      </a:lnTo>
                      <a:lnTo>
                        <a:pt x="268" y="136"/>
                      </a:lnTo>
                      <a:lnTo>
                        <a:pt x="264" y="138"/>
                      </a:lnTo>
                      <a:lnTo>
                        <a:pt x="259" y="141"/>
                      </a:lnTo>
                      <a:lnTo>
                        <a:pt x="255" y="142"/>
                      </a:lnTo>
                      <a:lnTo>
                        <a:pt x="250" y="142"/>
                      </a:lnTo>
                      <a:lnTo>
                        <a:pt x="246" y="143"/>
                      </a:lnTo>
                      <a:lnTo>
                        <a:pt x="245" y="146"/>
                      </a:lnTo>
                      <a:lnTo>
                        <a:pt x="246" y="152"/>
                      </a:lnTo>
                      <a:lnTo>
                        <a:pt x="246" y="157"/>
                      </a:lnTo>
                      <a:lnTo>
                        <a:pt x="246" y="164"/>
                      </a:lnTo>
                      <a:lnTo>
                        <a:pt x="245" y="167"/>
                      </a:lnTo>
                      <a:lnTo>
                        <a:pt x="246" y="170"/>
                      </a:lnTo>
                      <a:lnTo>
                        <a:pt x="250" y="172"/>
                      </a:lnTo>
                      <a:lnTo>
                        <a:pt x="254" y="174"/>
                      </a:lnTo>
                      <a:lnTo>
                        <a:pt x="257" y="176"/>
                      </a:lnTo>
                      <a:lnTo>
                        <a:pt x="259" y="180"/>
                      </a:lnTo>
                      <a:lnTo>
                        <a:pt x="257" y="185"/>
                      </a:lnTo>
                      <a:lnTo>
                        <a:pt x="256" y="192"/>
                      </a:lnTo>
                      <a:lnTo>
                        <a:pt x="257" y="195"/>
                      </a:lnTo>
                      <a:lnTo>
                        <a:pt x="256" y="201"/>
                      </a:lnTo>
                      <a:lnTo>
                        <a:pt x="254" y="204"/>
                      </a:lnTo>
                      <a:lnTo>
                        <a:pt x="251" y="209"/>
                      </a:lnTo>
                      <a:lnTo>
                        <a:pt x="247" y="211"/>
                      </a:lnTo>
                      <a:lnTo>
                        <a:pt x="241" y="211"/>
                      </a:lnTo>
                      <a:lnTo>
                        <a:pt x="237" y="211"/>
                      </a:lnTo>
                      <a:lnTo>
                        <a:pt x="234" y="211"/>
                      </a:lnTo>
                      <a:lnTo>
                        <a:pt x="231" y="212"/>
                      </a:lnTo>
                      <a:lnTo>
                        <a:pt x="231" y="215"/>
                      </a:lnTo>
                      <a:lnTo>
                        <a:pt x="222" y="216"/>
                      </a:lnTo>
                      <a:lnTo>
                        <a:pt x="215" y="217"/>
                      </a:lnTo>
                      <a:lnTo>
                        <a:pt x="211" y="220"/>
                      </a:lnTo>
                      <a:lnTo>
                        <a:pt x="206" y="220"/>
                      </a:lnTo>
                      <a:lnTo>
                        <a:pt x="200" y="218"/>
                      </a:lnTo>
                      <a:lnTo>
                        <a:pt x="196" y="217"/>
                      </a:lnTo>
                      <a:lnTo>
                        <a:pt x="188" y="215"/>
                      </a:lnTo>
                      <a:lnTo>
                        <a:pt x="182" y="212"/>
                      </a:lnTo>
                      <a:lnTo>
                        <a:pt x="179" y="209"/>
                      </a:lnTo>
                      <a:lnTo>
                        <a:pt x="178" y="207"/>
                      </a:lnTo>
                      <a:lnTo>
                        <a:pt x="174" y="207"/>
                      </a:lnTo>
                      <a:lnTo>
                        <a:pt x="169" y="207"/>
                      </a:lnTo>
                      <a:lnTo>
                        <a:pt x="164" y="204"/>
                      </a:lnTo>
                      <a:lnTo>
                        <a:pt x="160" y="201"/>
                      </a:lnTo>
                      <a:lnTo>
                        <a:pt x="155" y="198"/>
                      </a:lnTo>
                      <a:lnTo>
                        <a:pt x="150" y="194"/>
                      </a:lnTo>
                      <a:lnTo>
                        <a:pt x="145" y="193"/>
                      </a:lnTo>
                      <a:lnTo>
                        <a:pt x="142" y="189"/>
                      </a:lnTo>
                      <a:lnTo>
                        <a:pt x="135" y="189"/>
                      </a:lnTo>
                      <a:lnTo>
                        <a:pt x="128" y="188"/>
                      </a:lnTo>
                      <a:lnTo>
                        <a:pt x="123" y="188"/>
                      </a:lnTo>
                      <a:lnTo>
                        <a:pt x="117" y="189"/>
                      </a:lnTo>
                      <a:lnTo>
                        <a:pt x="110" y="189"/>
                      </a:lnTo>
                      <a:lnTo>
                        <a:pt x="108" y="194"/>
                      </a:lnTo>
                      <a:lnTo>
                        <a:pt x="104" y="199"/>
                      </a:lnTo>
                      <a:lnTo>
                        <a:pt x="101" y="201"/>
                      </a:lnTo>
                      <a:lnTo>
                        <a:pt x="100" y="206"/>
                      </a:lnTo>
                      <a:lnTo>
                        <a:pt x="98" y="209"/>
                      </a:lnTo>
                      <a:lnTo>
                        <a:pt x="93" y="208"/>
                      </a:lnTo>
                      <a:lnTo>
                        <a:pt x="87" y="204"/>
                      </a:lnTo>
                      <a:lnTo>
                        <a:pt x="84" y="204"/>
                      </a:lnTo>
                      <a:lnTo>
                        <a:pt x="77" y="204"/>
                      </a:lnTo>
                      <a:lnTo>
                        <a:pt x="73" y="203"/>
                      </a:lnTo>
                      <a:lnTo>
                        <a:pt x="67" y="199"/>
                      </a:lnTo>
                      <a:lnTo>
                        <a:pt x="62" y="197"/>
                      </a:lnTo>
                      <a:lnTo>
                        <a:pt x="57" y="197"/>
                      </a:lnTo>
                      <a:lnTo>
                        <a:pt x="52" y="197"/>
                      </a:lnTo>
                      <a:lnTo>
                        <a:pt x="48" y="194"/>
                      </a:lnTo>
                      <a:lnTo>
                        <a:pt x="45" y="197"/>
                      </a:lnTo>
                      <a:lnTo>
                        <a:pt x="39" y="199"/>
                      </a:lnTo>
                      <a:lnTo>
                        <a:pt x="32" y="195"/>
                      </a:lnTo>
                      <a:lnTo>
                        <a:pt x="26" y="194"/>
                      </a:lnTo>
                      <a:lnTo>
                        <a:pt x="21" y="192"/>
                      </a:lnTo>
                      <a:lnTo>
                        <a:pt x="16" y="190"/>
                      </a:lnTo>
                      <a:lnTo>
                        <a:pt x="9" y="194"/>
                      </a:lnTo>
                      <a:lnTo>
                        <a:pt x="0" y="204"/>
                      </a:lnTo>
                      <a:lnTo>
                        <a:pt x="0" y="202"/>
                      </a:lnTo>
                      <a:lnTo>
                        <a:pt x="0" y="199"/>
                      </a:lnTo>
                      <a:lnTo>
                        <a:pt x="0" y="198"/>
                      </a:lnTo>
                      <a:lnTo>
                        <a:pt x="0" y="195"/>
                      </a:lnTo>
                      <a:lnTo>
                        <a:pt x="2" y="194"/>
                      </a:lnTo>
                      <a:lnTo>
                        <a:pt x="3" y="194"/>
                      </a:lnTo>
                      <a:lnTo>
                        <a:pt x="4" y="193"/>
                      </a:lnTo>
                      <a:lnTo>
                        <a:pt x="6" y="190"/>
                      </a:lnTo>
                      <a:lnTo>
                        <a:pt x="6" y="189"/>
                      </a:lnTo>
                      <a:lnTo>
                        <a:pt x="4" y="188"/>
                      </a:lnTo>
                      <a:lnTo>
                        <a:pt x="3" y="187"/>
                      </a:lnTo>
                      <a:lnTo>
                        <a:pt x="2" y="184"/>
                      </a:lnTo>
                      <a:lnTo>
                        <a:pt x="0" y="184"/>
                      </a:lnTo>
                      <a:lnTo>
                        <a:pt x="0" y="181"/>
                      </a:lnTo>
                      <a:lnTo>
                        <a:pt x="0" y="180"/>
                      </a:lnTo>
                      <a:lnTo>
                        <a:pt x="0" y="179"/>
                      </a:lnTo>
                      <a:lnTo>
                        <a:pt x="0" y="176"/>
                      </a:lnTo>
                      <a:lnTo>
                        <a:pt x="0" y="174"/>
                      </a:lnTo>
                      <a:lnTo>
                        <a:pt x="0" y="172"/>
                      </a:lnTo>
                      <a:lnTo>
                        <a:pt x="0" y="171"/>
                      </a:lnTo>
                      <a:lnTo>
                        <a:pt x="2" y="169"/>
                      </a:lnTo>
                      <a:lnTo>
                        <a:pt x="3" y="169"/>
                      </a:lnTo>
                      <a:lnTo>
                        <a:pt x="6" y="167"/>
                      </a:lnTo>
                      <a:lnTo>
                        <a:pt x="6" y="166"/>
                      </a:lnTo>
                      <a:lnTo>
                        <a:pt x="7" y="166"/>
                      </a:lnTo>
                      <a:lnTo>
                        <a:pt x="9" y="165"/>
                      </a:lnTo>
                      <a:lnTo>
                        <a:pt x="11" y="164"/>
                      </a:lnTo>
                      <a:lnTo>
                        <a:pt x="12" y="164"/>
                      </a:lnTo>
                      <a:lnTo>
                        <a:pt x="15" y="164"/>
                      </a:lnTo>
                      <a:lnTo>
                        <a:pt x="16" y="164"/>
                      </a:lnTo>
                      <a:lnTo>
                        <a:pt x="18" y="164"/>
                      </a:lnTo>
                      <a:lnTo>
                        <a:pt x="21" y="164"/>
                      </a:lnTo>
                      <a:lnTo>
                        <a:pt x="22" y="164"/>
                      </a:lnTo>
                      <a:lnTo>
                        <a:pt x="25" y="164"/>
                      </a:lnTo>
                      <a:lnTo>
                        <a:pt x="26" y="164"/>
                      </a:lnTo>
                      <a:lnTo>
                        <a:pt x="29" y="164"/>
                      </a:lnTo>
                      <a:lnTo>
                        <a:pt x="31" y="164"/>
                      </a:lnTo>
                      <a:lnTo>
                        <a:pt x="32" y="164"/>
                      </a:lnTo>
                      <a:lnTo>
                        <a:pt x="34" y="162"/>
                      </a:lnTo>
                      <a:lnTo>
                        <a:pt x="36" y="162"/>
                      </a:lnTo>
                      <a:lnTo>
                        <a:pt x="38" y="162"/>
                      </a:lnTo>
                      <a:lnTo>
                        <a:pt x="39" y="161"/>
                      </a:lnTo>
                      <a:lnTo>
                        <a:pt x="41" y="161"/>
                      </a:lnTo>
                      <a:lnTo>
                        <a:pt x="43" y="160"/>
                      </a:lnTo>
                      <a:lnTo>
                        <a:pt x="44" y="160"/>
                      </a:lnTo>
                      <a:lnTo>
                        <a:pt x="47" y="158"/>
                      </a:lnTo>
                      <a:lnTo>
                        <a:pt x="48" y="158"/>
                      </a:lnTo>
                      <a:lnTo>
                        <a:pt x="49" y="158"/>
                      </a:lnTo>
                      <a:lnTo>
                        <a:pt x="52" y="157"/>
                      </a:lnTo>
                      <a:lnTo>
                        <a:pt x="52" y="156"/>
                      </a:lnTo>
                      <a:lnTo>
                        <a:pt x="54" y="155"/>
                      </a:lnTo>
                      <a:lnTo>
                        <a:pt x="55" y="155"/>
                      </a:lnTo>
                      <a:lnTo>
                        <a:pt x="57" y="153"/>
                      </a:lnTo>
                      <a:lnTo>
                        <a:pt x="57" y="152"/>
                      </a:lnTo>
                      <a:lnTo>
                        <a:pt x="58" y="151"/>
                      </a:lnTo>
                      <a:lnTo>
                        <a:pt x="59" y="150"/>
                      </a:lnTo>
                      <a:lnTo>
                        <a:pt x="61" y="148"/>
                      </a:lnTo>
                      <a:lnTo>
                        <a:pt x="62" y="147"/>
                      </a:lnTo>
                      <a:lnTo>
                        <a:pt x="62" y="144"/>
                      </a:lnTo>
                      <a:lnTo>
                        <a:pt x="62" y="143"/>
                      </a:lnTo>
                      <a:lnTo>
                        <a:pt x="62" y="141"/>
                      </a:lnTo>
                      <a:lnTo>
                        <a:pt x="62" y="138"/>
                      </a:lnTo>
                      <a:lnTo>
                        <a:pt x="62" y="137"/>
                      </a:lnTo>
                      <a:lnTo>
                        <a:pt x="62" y="134"/>
                      </a:lnTo>
                      <a:lnTo>
                        <a:pt x="62" y="133"/>
                      </a:lnTo>
                      <a:lnTo>
                        <a:pt x="62" y="130"/>
                      </a:lnTo>
                      <a:lnTo>
                        <a:pt x="62" y="128"/>
                      </a:lnTo>
                      <a:lnTo>
                        <a:pt x="61" y="125"/>
                      </a:lnTo>
                      <a:lnTo>
                        <a:pt x="61" y="123"/>
                      </a:lnTo>
                      <a:lnTo>
                        <a:pt x="59" y="123"/>
                      </a:lnTo>
                      <a:lnTo>
                        <a:pt x="59" y="120"/>
                      </a:lnTo>
                      <a:lnTo>
                        <a:pt x="58" y="118"/>
                      </a:lnTo>
                      <a:lnTo>
                        <a:pt x="58" y="115"/>
                      </a:lnTo>
                      <a:lnTo>
                        <a:pt x="57" y="114"/>
                      </a:lnTo>
                      <a:lnTo>
                        <a:pt x="57" y="113"/>
                      </a:lnTo>
                      <a:lnTo>
                        <a:pt x="57" y="110"/>
                      </a:lnTo>
                      <a:lnTo>
                        <a:pt x="57" y="109"/>
                      </a:lnTo>
                      <a:lnTo>
                        <a:pt x="55" y="107"/>
                      </a:lnTo>
                      <a:lnTo>
                        <a:pt x="55" y="105"/>
                      </a:lnTo>
                      <a:lnTo>
                        <a:pt x="54" y="102"/>
                      </a:lnTo>
                      <a:lnTo>
                        <a:pt x="53" y="102"/>
                      </a:lnTo>
                      <a:lnTo>
                        <a:pt x="53" y="100"/>
                      </a:lnTo>
                      <a:lnTo>
                        <a:pt x="53" y="97"/>
                      </a:lnTo>
                      <a:lnTo>
                        <a:pt x="52" y="97"/>
                      </a:lnTo>
                      <a:lnTo>
                        <a:pt x="52" y="95"/>
                      </a:lnTo>
                      <a:lnTo>
                        <a:pt x="52" y="93"/>
                      </a:lnTo>
                      <a:lnTo>
                        <a:pt x="52" y="92"/>
                      </a:lnTo>
                      <a:lnTo>
                        <a:pt x="50" y="90"/>
                      </a:lnTo>
                      <a:lnTo>
                        <a:pt x="50" y="88"/>
                      </a:lnTo>
                      <a:lnTo>
                        <a:pt x="49" y="87"/>
                      </a:lnTo>
                      <a:lnTo>
                        <a:pt x="48" y="85"/>
                      </a:lnTo>
                      <a:lnTo>
                        <a:pt x="48" y="83"/>
                      </a:lnTo>
                      <a:lnTo>
                        <a:pt x="47" y="82"/>
                      </a:lnTo>
                      <a:lnTo>
                        <a:pt x="47" y="81"/>
                      </a:lnTo>
                      <a:lnTo>
                        <a:pt x="47" y="79"/>
                      </a:lnTo>
                      <a:lnTo>
                        <a:pt x="45" y="78"/>
                      </a:lnTo>
                      <a:lnTo>
                        <a:pt x="44" y="77"/>
                      </a:lnTo>
                      <a:lnTo>
                        <a:pt x="41" y="76"/>
                      </a:lnTo>
                      <a:lnTo>
                        <a:pt x="40" y="74"/>
                      </a:lnTo>
                      <a:lnTo>
                        <a:pt x="39" y="72"/>
                      </a:lnTo>
                      <a:lnTo>
                        <a:pt x="36" y="72"/>
                      </a:lnTo>
                      <a:lnTo>
                        <a:pt x="36" y="70"/>
                      </a:lnTo>
                      <a:lnTo>
                        <a:pt x="35" y="69"/>
                      </a:lnTo>
                      <a:lnTo>
                        <a:pt x="34" y="68"/>
                      </a:lnTo>
                      <a:lnTo>
                        <a:pt x="32" y="67"/>
                      </a:lnTo>
                      <a:lnTo>
                        <a:pt x="32" y="65"/>
                      </a:lnTo>
                      <a:lnTo>
                        <a:pt x="31" y="64"/>
                      </a:lnTo>
                      <a:lnTo>
                        <a:pt x="31" y="62"/>
                      </a:lnTo>
                      <a:lnTo>
                        <a:pt x="31" y="60"/>
                      </a:lnTo>
                      <a:lnTo>
                        <a:pt x="31" y="58"/>
                      </a:lnTo>
                      <a:lnTo>
                        <a:pt x="31" y="56"/>
                      </a:lnTo>
                      <a:lnTo>
                        <a:pt x="31" y="54"/>
                      </a:lnTo>
                      <a:lnTo>
                        <a:pt x="31" y="51"/>
                      </a:lnTo>
                      <a:lnTo>
                        <a:pt x="32" y="50"/>
                      </a:lnTo>
                      <a:lnTo>
                        <a:pt x="32" y="48"/>
                      </a:lnTo>
                      <a:lnTo>
                        <a:pt x="34" y="46"/>
                      </a:lnTo>
                      <a:lnTo>
                        <a:pt x="35" y="45"/>
                      </a:lnTo>
                      <a:lnTo>
                        <a:pt x="36" y="44"/>
                      </a:lnTo>
                      <a:lnTo>
                        <a:pt x="36" y="41"/>
                      </a:lnTo>
                      <a:lnTo>
                        <a:pt x="38" y="39"/>
                      </a:lnTo>
                      <a:lnTo>
                        <a:pt x="39" y="37"/>
                      </a:lnTo>
                      <a:lnTo>
                        <a:pt x="41" y="36"/>
                      </a:lnTo>
                      <a:lnTo>
                        <a:pt x="41" y="35"/>
                      </a:lnTo>
                      <a:lnTo>
                        <a:pt x="43" y="34"/>
                      </a:lnTo>
                      <a:lnTo>
                        <a:pt x="44" y="32"/>
                      </a:lnTo>
                      <a:lnTo>
                        <a:pt x="45" y="31"/>
                      </a:lnTo>
                      <a:lnTo>
                        <a:pt x="47" y="27"/>
                      </a:lnTo>
                      <a:lnTo>
                        <a:pt x="53" y="25"/>
                      </a:lnTo>
                      <a:lnTo>
                        <a:pt x="59" y="21"/>
                      </a:lnTo>
                      <a:lnTo>
                        <a:pt x="59" y="18"/>
                      </a:lnTo>
                      <a:lnTo>
                        <a:pt x="59" y="14"/>
                      </a:lnTo>
                      <a:lnTo>
                        <a:pt x="63" y="12"/>
                      </a:lnTo>
                      <a:lnTo>
                        <a:pt x="71" y="12"/>
                      </a:lnTo>
                      <a:lnTo>
                        <a:pt x="77" y="11"/>
                      </a:lnTo>
                      <a:lnTo>
                        <a:pt x="85" y="9"/>
                      </a:lnTo>
                      <a:lnTo>
                        <a:pt x="93" y="8"/>
                      </a:lnTo>
                      <a:lnTo>
                        <a:pt x="105" y="11"/>
                      </a:lnTo>
                      <a:lnTo>
                        <a:pt x="109" y="11"/>
                      </a:lnTo>
                      <a:lnTo>
                        <a:pt x="113" y="8"/>
                      </a:lnTo>
                      <a:lnTo>
                        <a:pt x="114" y="4"/>
                      </a:lnTo>
                      <a:lnTo>
                        <a:pt x="116" y="0"/>
                      </a:lnTo>
                      <a:lnTo>
                        <a:pt x="119" y="0"/>
                      </a:lnTo>
                      <a:lnTo>
                        <a:pt x="128" y="2"/>
                      </a:lnTo>
                      <a:lnTo>
                        <a:pt x="133" y="0"/>
                      </a:lnTo>
                      <a:lnTo>
                        <a:pt x="136" y="5"/>
                      </a:lnTo>
                      <a:lnTo>
                        <a:pt x="141" y="5"/>
                      </a:lnTo>
                      <a:lnTo>
                        <a:pt x="144" y="9"/>
                      </a:lnTo>
                      <a:lnTo>
                        <a:pt x="149" y="11"/>
                      </a:lnTo>
                      <a:lnTo>
                        <a:pt x="153" y="14"/>
                      </a:lnTo>
                      <a:lnTo>
                        <a:pt x="158" y="16"/>
                      </a:lnTo>
                      <a:lnTo>
                        <a:pt x="167" y="16"/>
                      </a:lnTo>
                      <a:lnTo>
                        <a:pt x="173" y="16"/>
                      </a:lnTo>
                      <a:lnTo>
                        <a:pt x="185" y="13"/>
                      </a:lnTo>
                      <a:lnTo>
                        <a:pt x="199" y="13"/>
                      </a:lnTo>
                      <a:lnTo>
                        <a:pt x="202" y="11"/>
                      </a:lnTo>
                      <a:lnTo>
                        <a:pt x="208" y="5"/>
                      </a:lnTo>
                      <a:lnTo>
                        <a:pt x="211" y="2"/>
                      </a:lnTo>
                      <a:lnTo>
                        <a:pt x="215" y="2"/>
                      </a:lnTo>
                      <a:lnTo>
                        <a:pt x="223" y="0"/>
                      </a:lnTo>
                      <a:lnTo>
                        <a:pt x="231" y="0"/>
                      </a:lnTo>
                      <a:lnTo>
                        <a:pt x="237" y="0"/>
                      </a:lnTo>
                      <a:lnTo>
                        <a:pt x="246" y="0"/>
                      </a:lnTo>
                      <a:lnTo>
                        <a:pt x="254" y="7"/>
                      </a:lnTo>
                      <a:lnTo>
                        <a:pt x="257" y="9"/>
                      </a:lnTo>
                      <a:lnTo>
                        <a:pt x="263" y="14"/>
                      </a:lnTo>
                      <a:lnTo>
                        <a:pt x="266" y="16"/>
                      </a:lnTo>
                      <a:lnTo>
                        <a:pt x="273" y="17"/>
                      </a:lnTo>
                      <a:lnTo>
                        <a:pt x="282" y="17"/>
                      </a:lnTo>
                      <a:lnTo>
                        <a:pt x="296" y="16"/>
                      </a:lnTo>
                      <a:lnTo>
                        <a:pt x="305" y="14"/>
                      </a:lnTo>
                      <a:lnTo>
                        <a:pt x="316" y="13"/>
                      </a:lnTo>
                      <a:lnTo>
                        <a:pt x="324" y="13"/>
                      </a:lnTo>
                      <a:lnTo>
                        <a:pt x="334" y="13"/>
                      </a:lnTo>
                      <a:lnTo>
                        <a:pt x="343" y="12"/>
                      </a:lnTo>
                      <a:lnTo>
                        <a:pt x="341" y="21"/>
                      </a:lnTo>
                      <a:lnTo>
                        <a:pt x="339" y="25"/>
                      </a:lnTo>
                      <a:lnTo>
                        <a:pt x="339" y="27"/>
                      </a:lnTo>
                      <a:lnTo>
                        <a:pt x="341" y="32"/>
                      </a:lnTo>
                      <a:lnTo>
                        <a:pt x="338" y="36"/>
                      </a:lnTo>
                      <a:lnTo>
                        <a:pt x="334" y="41"/>
                      </a:lnTo>
                      <a:lnTo>
                        <a:pt x="329" y="42"/>
                      </a:lnTo>
                      <a:lnTo>
                        <a:pt x="324" y="44"/>
                      </a:lnTo>
                      <a:lnTo>
                        <a:pt x="320" y="45"/>
                      </a:lnTo>
                      <a:lnTo>
                        <a:pt x="318" y="46"/>
                      </a:lnTo>
                      <a:lnTo>
                        <a:pt x="311" y="50"/>
                      </a:lnTo>
                      <a:lnTo>
                        <a:pt x="307" y="51"/>
                      </a:lnTo>
                      <a:lnTo>
                        <a:pt x="305" y="55"/>
                      </a:lnTo>
                      <a:lnTo>
                        <a:pt x="303" y="59"/>
                      </a:lnTo>
                      <a:lnTo>
                        <a:pt x="306" y="62"/>
                      </a:lnTo>
                      <a:lnTo>
                        <a:pt x="310" y="64"/>
                      </a:lnTo>
                      <a:lnTo>
                        <a:pt x="314" y="67"/>
                      </a:lnTo>
                      <a:lnTo>
                        <a:pt x="318" y="72"/>
                      </a:lnTo>
                      <a:lnTo>
                        <a:pt x="319" y="74"/>
                      </a:lnTo>
                      <a:lnTo>
                        <a:pt x="320" y="78"/>
                      </a:lnTo>
                      <a:lnTo>
                        <a:pt x="323" y="83"/>
                      </a:lnTo>
                      <a:lnTo>
                        <a:pt x="323" y="87"/>
                      </a:lnTo>
                      <a:lnTo>
                        <a:pt x="321" y="92"/>
                      </a:lnTo>
                      <a:lnTo>
                        <a:pt x="320" y="97"/>
                      </a:lnTo>
                      <a:lnTo>
                        <a:pt x="316" y="105"/>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69" name="ZS: NKP">
                  <a:extLst>
                    <a:ext uri="{FF2B5EF4-FFF2-40B4-BE49-F238E27FC236}">
                      <a16:creationId xmlns:a16="http://schemas.microsoft.com/office/drawing/2014/main" id="{7F4DECA7-E7F4-894D-8F65-A3A869DDBB66}"/>
                    </a:ext>
                  </a:extLst>
                </p:cNvPr>
                <p:cNvSpPr>
                  <a:spLocks/>
                </p:cNvSpPr>
                <p:nvPr/>
              </p:nvSpPr>
              <p:spPr bwMode="auto">
                <a:xfrm>
                  <a:off x="1979321" y="1710294"/>
                  <a:ext cx="1092125" cy="1265577"/>
                </a:xfrm>
                <a:custGeom>
                  <a:avLst/>
                  <a:gdLst>
                    <a:gd name="T0" fmla="*/ 1131570 w 358"/>
                    <a:gd name="T1" fmla="*/ 666750 h 430"/>
                    <a:gd name="T2" fmla="*/ 1120140 w 358"/>
                    <a:gd name="T3" fmla="*/ 685800 h 430"/>
                    <a:gd name="T4" fmla="*/ 1089660 w 358"/>
                    <a:gd name="T5" fmla="*/ 701040 h 430"/>
                    <a:gd name="T6" fmla="*/ 1062990 w 358"/>
                    <a:gd name="T7" fmla="*/ 739140 h 430"/>
                    <a:gd name="T8" fmla="*/ 1062990 w 358"/>
                    <a:gd name="T9" fmla="*/ 792480 h 430"/>
                    <a:gd name="T10" fmla="*/ 1062990 w 358"/>
                    <a:gd name="T11" fmla="*/ 819150 h 430"/>
                    <a:gd name="T12" fmla="*/ 1028700 w 358"/>
                    <a:gd name="T13" fmla="*/ 895350 h 430"/>
                    <a:gd name="T14" fmla="*/ 986790 w 358"/>
                    <a:gd name="T15" fmla="*/ 960120 h 430"/>
                    <a:gd name="T16" fmla="*/ 956310 w 358"/>
                    <a:gd name="T17" fmla="*/ 990600 h 430"/>
                    <a:gd name="T18" fmla="*/ 922020 w 358"/>
                    <a:gd name="T19" fmla="*/ 990600 h 430"/>
                    <a:gd name="T20" fmla="*/ 838200 w 358"/>
                    <a:gd name="T21" fmla="*/ 994410 h 430"/>
                    <a:gd name="T22" fmla="*/ 762000 w 358"/>
                    <a:gd name="T23" fmla="*/ 1028700 h 430"/>
                    <a:gd name="T24" fmla="*/ 723900 w 358"/>
                    <a:gd name="T25" fmla="*/ 1055370 h 430"/>
                    <a:gd name="T26" fmla="*/ 723900 w 358"/>
                    <a:gd name="T27" fmla="*/ 1162050 h 430"/>
                    <a:gd name="T28" fmla="*/ 731520 w 358"/>
                    <a:gd name="T29" fmla="*/ 1203960 h 430"/>
                    <a:gd name="T30" fmla="*/ 716280 w 358"/>
                    <a:gd name="T31" fmla="*/ 1223010 h 430"/>
                    <a:gd name="T32" fmla="*/ 689610 w 358"/>
                    <a:gd name="T33" fmla="*/ 1242060 h 430"/>
                    <a:gd name="T34" fmla="*/ 643890 w 358"/>
                    <a:gd name="T35" fmla="*/ 1242060 h 430"/>
                    <a:gd name="T36" fmla="*/ 624840 w 358"/>
                    <a:gd name="T37" fmla="*/ 1253490 h 430"/>
                    <a:gd name="T38" fmla="*/ 609600 w 358"/>
                    <a:gd name="T39" fmla="*/ 1306830 h 430"/>
                    <a:gd name="T40" fmla="*/ 586740 w 358"/>
                    <a:gd name="T41" fmla="*/ 1344930 h 430"/>
                    <a:gd name="T42" fmla="*/ 552450 w 358"/>
                    <a:gd name="T43" fmla="*/ 1390650 h 430"/>
                    <a:gd name="T44" fmla="*/ 521970 w 358"/>
                    <a:gd name="T45" fmla="*/ 1436370 h 430"/>
                    <a:gd name="T46" fmla="*/ 487680 w 358"/>
                    <a:gd name="T47" fmla="*/ 1451610 h 430"/>
                    <a:gd name="T48" fmla="*/ 461010 w 358"/>
                    <a:gd name="T49" fmla="*/ 1516380 h 430"/>
                    <a:gd name="T50" fmla="*/ 487680 w 358"/>
                    <a:gd name="T51" fmla="*/ 1623060 h 430"/>
                    <a:gd name="T52" fmla="*/ 320040 w 358"/>
                    <a:gd name="T53" fmla="*/ 1630680 h 430"/>
                    <a:gd name="T54" fmla="*/ 186690 w 358"/>
                    <a:gd name="T55" fmla="*/ 1592580 h 430"/>
                    <a:gd name="T56" fmla="*/ 118110 w 358"/>
                    <a:gd name="T57" fmla="*/ 1516380 h 430"/>
                    <a:gd name="T58" fmla="*/ 80010 w 358"/>
                    <a:gd name="T59" fmla="*/ 1371600 h 430"/>
                    <a:gd name="T60" fmla="*/ 22860 w 358"/>
                    <a:gd name="T61" fmla="*/ 1261110 h 430"/>
                    <a:gd name="T62" fmla="*/ 0 w 358"/>
                    <a:gd name="T63" fmla="*/ 1150620 h 430"/>
                    <a:gd name="T64" fmla="*/ 15240 w 358"/>
                    <a:gd name="T65" fmla="*/ 1066800 h 430"/>
                    <a:gd name="T66" fmla="*/ 45720 w 358"/>
                    <a:gd name="T67" fmla="*/ 948690 h 430"/>
                    <a:gd name="T68" fmla="*/ 34290 w 358"/>
                    <a:gd name="T69" fmla="*/ 880110 h 430"/>
                    <a:gd name="T70" fmla="*/ 118110 w 358"/>
                    <a:gd name="T71" fmla="*/ 842010 h 430"/>
                    <a:gd name="T72" fmla="*/ 110490 w 358"/>
                    <a:gd name="T73" fmla="*/ 739140 h 430"/>
                    <a:gd name="T74" fmla="*/ 80010 w 358"/>
                    <a:gd name="T75" fmla="*/ 655320 h 430"/>
                    <a:gd name="T76" fmla="*/ 148590 w 358"/>
                    <a:gd name="T77" fmla="*/ 601980 h 430"/>
                    <a:gd name="T78" fmla="*/ 240030 w 358"/>
                    <a:gd name="T79" fmla="*/ 571500 h 430"/>
                    <a:gd name="T80" fmla="*/ 361950 w 358"/>
                    <a:gd name="T81" fmla="*/ 445770 h 430"/>
                    <a:gd name="T82" fmla="*/ 354330 w 358"/>
                    <a:gd name="T83" fmla="*/ 350520 h 430"/>
                    <a:gd name="T84" fmla="*/ 312420 w 358"/>
                    <a:gd name="T85" fmla="*/ 270510 h 430"/>
                    <a:gd name="T86" fmla="*/ 415290 w 358"/>
                    <a:gd name="T87" fmla="*/ 232410 h 430"/>
                    <a:gd name="T88" fmla="*/ 449580 w 358"/>
                    <a:gd name="T89" fmla="*/ 121920 h 430"/>
                    <a:gd name="T90" fmla="*/ 712470 w 358"/>
                    <a:gd name="T91" fmla="*/ 83820 h 430"/>
                    <a:gd name="T92" fmla="*/ 944880 w 358"/>
                    <a:gd name="T93" fmla="*/ 30480 h 430"/>
                    <a:gd name="T94" fmla="*/ 1169670 w 358"/>
                    <a:gd name="T95" fmla="*/ 15240 h 430"/>
                    <a:gd name="T96" fmla="*/ 1363980 w 358"/>
                    <a:gd name="T97" fmla="*/ 3810 h 430"/>
                    <a:gd name="T98" fmla="*/ 1363980 w 358"/>
                    <a:gd name="T99" fmla="*/ 57150 h 430"/>
                    <a:gd name="T100" fmla="*/ 1325880 w 358"/>
                    <a:gd name="T101" fmla="*/ 137160 h 430"/>
                    <a:gd name="T102" fmla="*/ 1303020 w 358"/>
                    <a:gd name="T103" fmla="*/ 205740 h 430"/>
                    <a:gd name="T104" fmla="*/ 1268730 w 358"/>
                    <a:gd name="T105" fmla="*/ 297180 h 430"/>
                    <a:gd name="T106" fmla="*/ 1169670 w 358"/>
                    <a:gd name="T107" fmla="*/ 243840 h 430"/>
                    <a:gd name="T108" fmla="*/ 1108710 w 358"/>
                    <a:gd name="T109" fmla="*/ 266700 h 430"/>
                    <a:gd name="T110" fmla="*/ 1093470 w 358"/>
                    <a:gd name="T111" fmla="*/ 316230 h 430"/>
                    <a:gd name="T112" fmla="*/ 1078230 w 358"/>
                    <a:gd name="T113" fmla="*/ 350520 h 430"/>
                    <a:gd name="T114" fmla="*/ 1028700 w 358"/>
                    <a:gd name="T115" fmla="*/ 464820 h 430"/>
                    <a:gd name="T116" fmla="*/ 1078230 w 358"/>
                    <a:gd name="T117" fmla="*/ 544830 h 430"/>
                    <a:gd name="T118" fmla="*/ 1146810 w 358"/>
                    <a:gd name="T119" fmla="*/ 621030 h 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8" h="430">
                      <a:moveTo>
                        <a:pt x="298" y="171"/>
                      </a:moveTo>
                      <a:lnTo>
                        <a:pt x="298" y="171"/>
                      </a:lnTo>
                      <a:lnTo>
                        <a:pt x="298" y="172"/>
                      </a:lnTo>
                      <a:lnTo>
                        <a:pt x="298" y="173"/>
                      </a:lnTo>
                      <a:lnTo>
                        <a:pt x="297" y="173"/>
                      </a:lnTo>
                      <a:lnTo>
                        <a:pt x="297" y="175"/>
                      </a:lnTo>
                      <a:lnTo>
                        <a:pt x="297" y="178"/>
                      </a:lnTo>
                      <a:lnTo>
                        <a:pt x="296" y="178"/>
                      </a:lnTo>
                      <a:lnTo>
                        <a:pt x="294" y="180"/>
                      </a:lnTo>
                      <a:lnTo>
                        <a:pt x="291" y="180"/>
                      </a:lnTo>
                      <a:lnTo>
                        <a:pt x="288" y="182"/>
                      </a:lnTo>
                      <a:lnTo>
                        <a:pt x="287" y="182"/>
                      </a:lnTo>
                      <a:lnTo>
                        <a:pt x="286" y="184"/>
                      </a:lnTo>
                      <a:lnTo>
                        <a:pt x="284" y="184"/>
                      </a:lnTo>
                      <a:lnTo>
                        <a:pt x="283" y="185"/>
                      </a:lnTo>
                      <a:lnTo>
                        <a:pt x="282" y="187"/>
                      </a:lnTo>
                      <a:lnTo>
                        <a:pt x="280" y="189"/>
                      </a:lnTo>
                      <a:lnTo>
                        <a:pt x="279" y="194"/>
                      </a:lnTo>
                      <a:lnTo>
                        <a:pt x="279" y="196"/>
                      </a:lnTo>
                      <a:lnTo>
                        <a:pt x="279" y="199"/>
                      </a:lnTo>
                      <a:lnTo>
                        <a:pt x="279" y="204"/>
                      </a:lnTo>
                      <a:lnTo>
                        <a:pt x="279" y="207"/>
                      </a:lnTo>
                      <a:lnTo>
                        <a:pt x="279" y="208"/>
                      </a:lnTo>
                      <a:lnTo>
                        <a:pt x="279" y="209"/>
                      </a:lnTo>
                      <a:lnTo>
                        <a:pt x="279" y="210"/>
                      </a:lnTo>
                      <a:lnTo>
                        <a:pt x="279" y="214"/>
                      </a:lnTo>
                      <a:lnTo>
                        <a:pt x="279" y="215"/>
                      </a:lnTo>
                      <a:lnTo>
                        <a:pt x="278" y="221"/>
                      </a:lnTo>
                      <a:lnTo>
                        <a:pt x="277" y="228"/>
                      </a:lnTo>
                      <a:lnTo>
                        <a:pt x="274" y="232"/>
                      </a:lnTo>
                      <a:lnTo>
                        <a:pt x="270" y="235"/>
                      </a:lnTo>
                      <a:lnTo>
                        <a:pt x="266" y="238"/>
                      </a:lnTo>
                      <a:lnTo>
                        <a:pt x="264" y="241"/>
                      </a:lnTo>
                      <a:lnTo>
                        <a:pt x="264" y="247"/>
                      </a:lnTo>
                      <a:lnTo>
                        <a:pt x="263" y="249"/>
                      </a:lnTo>
                      <a:lnTo>
                        <a:pt x="259" y="252"/>
                      </a:lnTo>
                      <a:lnTo>
                        <a:pt x="257" y="254"/>
                      </a:lnTo>
                      <a:lnTo>
                        <a:pt x="256" y="258"/>
                      </a:lnTo>
                      <a:lnTo>
                        <a:pt x="255" y="258"/>
                      </a:lnTo>
                      <a:lnTo>
                        <a:pt x="254" y="259"/>
                      </a:lnTo>
                      <a:lnTo>
                        <a:pt x="251" y="260"/>
                      </a:lnTo>
                      <a:lnTo>
                        <a:pt x="250" y="260"/>
                      </a:lnTo>
                      <a:lnTo>
                        <a:pt x="247" y="260"/>
                      </a:lnTo>
                      <a:lnTo>
                        <a:pt x="246" y="260"/>
                      </a:lnTo>
                      <a:lnTo>
                        <a:pt x="242" y="260"/>
                      </a:lnTo>
                      <a:lnTo>
                        <a:pt x="241" y="260"/>
                      </a:lnTo>
                      <a:lnTo>
                        <a:pt x="236" y="260"/>
                      </a:lnTo>
                      <a:lnTo>
                        <a:pt x="234" y="259"/>
                      </a:lnTo>
                      <a:lnTo>
                        <a:pt x="228" y="260"/>
                      </a:lnTo>
                      <a:lnTo>
                        <a:pt x="225" y="260"/>
                      </a:lnTo>
                      <a:lnTo>
                        <a:pt x="220" y="261"/>
                      </a:lnTo>
                      <a:lnTo>
                        <a:pt x="217" y="264"/>
                      </a:lnTo>
                      <a:lnTo>
                        <a:pt x="211" y="265"/>
                      </a:lnTo>
                      <a:lnTo>
                        <a:pt x="206" y="266"/>
                      </a:lnTo>
                      <a:lnTo>
                        <a:pt x="205" y="268"/>
                      </a:lnTo>
                      <a:lnTo>
                        <a:pt x="202" y="269"/>
                      </a:lnTo>
                      <a:lnTo>
                        <a:pt x="200" y="270"/>
                      </a:lnTo>
                      <a:lnTo>
                        <a:pt x="197" y="270"/>
                      </a:lnTo>
                      <a:lnTo>
                        <a:pt x="195" y="272"/>
                      </a:lnTo>
                      <a:lnTo>
                        <a:pt x="192" y="274"/>
                      </a:lnTo>
                      <a:lnTo>
                        <a:pt x="191" y="274"/>
                      </a:lnTo>
                      <a:lnTo>
                        <a:pt x="190" y="277"/>
                      </a:lnTo>
                      <a:lnTo>
                        <a:pt x="186" y="280"/>
                      </a:lnTo>
                      <a:lnTo>
                        <a:pt x="185" y="287"/>
                      </a:lnTo>
                      <a:lnTo>
                        <a:pt x="185" y="292"/>
                      </a:lnTo>
                      <a:lnTo>
                        <a:pt x="185" y="297"/>
                      </a:lnTo>
                      <a:lnTo>
                        <a:pt x="190" y="305"/>
                      </a:lnTo>
                      <a:lnTo>
                        <a:pt x="190" y="306"/>
                      </a:lnTo>
                      <a:lnTo>
                        <a:pt x="192" y="311"/>
                      </a:lnTo>
                      <a:lnTo>
                        <a:pt x="194" y="314"/>
                      </a:lnTo>
                      <a:lnTo>
                        <a:pt x="192" y="316"/>
                      </a:lnTo>
                      <a:lnTo>
                        <a:pt x="192" y="317"/>
                      </a:lnTo>
                      <a:lnTo>
                        <a:pt x="190" y="319"/>
                      </a:lnTo>
                      <a:lnTo>
                        <a:pt x="188" y="321"/>
                      </a:lnTo>
                      <a:lnTo>
                        <a:pt x="186" y="323"/>
                      </a:lnTo>
                      <a:lnTo>
                        <a:pt x="185" y="324"/>
                      </a:lnTo>
                      <a:lnTo>
                        <a:pt x="183" y="325"/>
                      </a:lnTo>
                      <a:lnTo>
                        <a:pt x="182" y="326"/>
                      </a:lnTo>
                      <a:lnTo>
                        <a:pt x="181" y="326"/>
                      </a:lnTo>
                      <a:lnTo>
                        <a:pt x="179" y="326"/>
                      </a:lnTo>
                      <a:lnTo>
                        <a:pt x="176" y="326"/>
                      </a:lnTo>
                      <a:lnTo>
                        <a:pt x="174" y="326"/>
                      </a:lnTo>
                      <a:lnTo>
                        <a:pt x="169" y="326"/>
                      </a:lnTo>
                      <a:lnTo>
                        <a:pt x="168" y="326"/>
                      </a:lnTo>
                      <a:lnTo>
                        <a:pt x="167" y="326"/>
                      </a:lnTo>
                      <a:lnTo>
                        <a:pt x="164" y="328"/>
                      </a:lnTo>
                      <a:lnTo>
                        <a:pt x="164" y="329"/>
                      </a:lnTo>
                      <a:lnTo>
                        <a:pt x="164" y="330"/>
                      </a:lnTo>
                      <a:lnTo>
                        <a:pt x="162" y="333"/>
                      </a:lnTo>
                      <a:lnTo>
                        <a:pt x="162" y="335"/>
                      </a:lnTo>
                      <a:lnTo>
                        <a:pt x="162" y="337"/>
                      </a:lnTo>
                      <a:lnTo>
                        <a:pt x="160" y="342"/>
                      </a:lnTo>
                      <a:lnTo>
                        <a:pt x="160" y="343"/>
                      </a:lnTo>
                      <a:lnTo>
                        <a:pt x="159" y="345"/>
                      </a:lnTo>
                      <a:lnTo>
                        <a:pt x="156" y="349"/>
                      </a:lnTo>
                      <a:lnTo>
                        <a:pt x="154" y="353"/>
                      </a:lnTo>
                      <a:lnTo>
                        <a:pt x="153" y="356"/>
                      </a:lnTo>
                      <a:lnTo>
                        <a:pt x="151" y="356"/>
                      </a:lnTo>
                      <a:lnTo>
                        <a:pt x="150" y="358"/>
                      </a:lnTo>
                      <a:lnTo>
                        <a:pt x="149" y="361"/>
                      </a:lnTo>
                      <a:lnTo>
                        <a:pt x="149" y="362"/>
                      </a:lnTo>
                      <a:lnTo>
                        <a:pt x="145" y="365"/>
                      </a:lnTo>
                      <a:lnTo>
                        <a:pt x="144" y="367"/>
                      </a:lnTo>
                      <a:lnTo>
                        <a:pt x="141" y="374"/>
                      </a:lnTo>
                      <a:lnTo>
                        <a:pt x="139" y="377"/>
                      </a:lnTo>
                      <a:lnTo>
                        <a:pt x="137" y="377"/>
                      </a:lnTo>
                      <a:lnTo>
                        <a:pt x="135" y="377"/>
                      </a:lnTo>
                      <a:lnTo>
                        <a:pt x="131" y="380"/>
                      </a:lnTo>
                      <a:lnTo>
                        <a:pt x="128" y="381"/>
                      </a:lnTo>
                      <a:lnTo>
                        <a:pt x="127" y="382"/>
                      </a:lnTo>
                      <a:lnTo>
                        <a:pt x="126" y="384"/>
                      </a:lnTo>
                      <a:lnTo>
                        <a:pt x="122" y="391"/>
                      </a:lnTo>
                      <a:lnTo>
                        <a:pt x="121" y="398"/>
                      </a:lnTo>
                      <a:lnTo>
                        <a:pt x="121" y="403"/>
                      </a:lnTo>
                      <a:lnTo>
                        <a:pt x="127" y="419"/>
                      </a:lnTo>
                      <a:lnTo>
                        <a:pt x="128" y="423"/>
                      </a:lnTo>
                      <a:lnTo>
                        <a:pt x="128" y="426"/>
                      </a:lnTo>
                      <a:lnTo>
                        <a:pt x="127" y="426"/>
                      </a:lnTo>
                      <a:lnTo>
                        <a:pt x="118" y="426"/>
                      </a:lnTo>
                      <a:lnTo>
                        <a:pt x="108" y="426"/>
                      </a:lnTo>
                      <a:lnTo>
                        <a:pt x="101" y="426"/>
                      </a:lnTo>
                      <a:lnTo>
                        <a:pt x="91" y="427"/>
                      </a:lnTo>
                      <a:lnTo>
                        <a:pt x="84" y="428"/>
                      </a:lnTo>
                      <a:lnTo>
                        <a:pt x="77" y="428"/>
                      </a:lnTo>
                      <a:lnTo>
                        <a:pt x="68" y="430"/>
                      </a:lnTo>
                      <a:lnTo>
                        <a:pt x="62" y="428"/>
                      </a:lnTo>
                      <a:lnTo>
                        <a:pt x="57" y="426"/>
                      </a:lnTo>
                      <a:lnTo>
                        <a:pt x="54" y="421"/>
                      </a:lnTo>
                      <a:lnTo>
                        <a:pt x="49" y="418"/>
                      </a:lnTo>
                      <a:lnTo>
                        <a:pt x="46" y="417"/>
                      </a:lnTo>
                      <a:lnTo>
                        <a:pt x="41" y="414"/>
                      </a:lnTo>
                      <a:lnTo>
                        <a:pt x="39" y="413"/>
                      </a:lnTo>
                      <a:lnTo>
                        <a:pt x="36" y="409"/>
                      </a:lnTo>
                      <a:lnTo>
                        <a:pt x="34" y="405"/>
                      </a:lnTo>
                      <a:lnTo>
                        <a:pt x="31" y="398"/>
                      </a:lnTo>
                      <a:lnTo>
                        <a:pt x="29" y="389"/>
                      </a:lnTo>
                      <a:lnTo>
                        <a:pt x="26" y="382"/>
                      </a:lnTo>
                      <a:lnTo>
                        <a:pt x="25" y="375"/>
                      </a:lnTo>
                      <a:lnTo>
                        <a:pt x="23" y="370"/>
                      </a:lnTo>
                      <a:lnTo>
                        <a:pt x="22" y="366"/>
                      </a:lnTo>
                      <a:lnTo>
                        <a:pt x="21" y="360"/>
                      </a:lnTo>
                      <a:lnTo>
                        <a:pt x="20" y="356"/>
                      </a:lnTo>
                      <a:lnTo>
                        <a:pt x="18" y="352"/>
                      </a:lnTo>
                      <a:lnTo>
                        <a:pt x="16" y="347"/>
                      </a:lnTo>
                      <a:lnTo>
                        <a:pt x="12" y="342"/>
                      </a:lnTo>
                      <a:lnTo>
                        <a:pt x="9" y="337"/>
                      </a:lnTo>
                      <a:lnTo>
                        <a:pt x="6" y="331"/>
                      </a:lnTo>
                      <a:lnTo>
                        <a:pt x="3" y="328"/>
                      </a:lnTo>
                      <a:lnTo>
                        <a:pt x="2" y="321"/>
                      </a:lnTo>
                      <a:lnTo>
                        <a:pt x="0" y="317"/>
                      </a:lnTo>
                      <a:lnTo>
                        <a:pt x="0" y="312"/>
                      </a:lnTo>
                      <a:lnTo>
                        <a:pt x="0" y="307"/>
                      </a:lnTo>
                      <a:lnTo>
                        <a:pt x="0" y="302"/>
                      </a:lnTo>
                      <a:lnTo>
                        <a:pt x="2" y="297"/>
                      </a:lnTo>
                      <a:lnTo>
                        <a:pt x="2" y="294"/>
                      </a:lnTo>
                      <a:lnTo>
                        <a:pt x="4" y="286"/>
                      </a:lnTo>
                      <a:lnTo>
                        <a:pt x="4" y="284"/>
                      </a:lnTo>
                      <a:lnTo>
                        <a:pt x="4" y="280"/>
                      </a:lnTo>
                      <a:lnTo>
                        <a:pt x="6" y="275"/>
                      </a:lnTo>
                      <a:lnTo>
                        <a:pt x="6" y="270"/>
                      </a:lnTo>
                      <a:lnTo>
                        <a:pt x="9" y="264"/>
                      </a:lnTo>
                      <a:lnTo>
                        <a:pt x="12" y="259"/>
                      </a:lnTo>
                      <a:lnTo>
                        <a:pt x="13" y="252"/>
                      </a:lnTo>
                      <a:lnTo>
                        <a:pt x="12" y="249"/>
                      </a:lnTo>
                      <a:lnTo>
                        <a:pt x="9" y="245"/>
                      </a:lnTo>
                      <a:lnTo>
                        <a:pt x="8" y="240"/>
                      </a:lnTo>
                      <a:lnTo>
                        <a:pt x="6" y="238"/>
                      </a:lnTo>
                      <a:lnTo>
                        <a:pt x="6" y="235"/>
                      </a:lnTo>
                      <a:lnTo>
                        <a:pt x="6" y="232"/>
                      </a:lnTo>
                      <a:lnTo>
                        <a:pt x="9" y="231"/>
                      </a:lnTo>
                      <a:lnTo>
                        <a:pt x="12" y="231"/>
                      </a:lnTo>
                      <a:lnTo>
                        <a:pt x="16" y="231"/>
                      </a:lnTo>
                      <a:lnTo>
                        <a:pt x="22" y="231"/>
                      </a:lnTo>
                      <a:lnTo>
                        <a:pt x="26" y="229"/>
                      </a:lnTo>
                      <a:lnTo>
                        <a:pt x="29" y="224"/>
                      </a:lnTo>
                      <a:lnTo>
                        <a:pt x="31" y="221"/>
                      </a:lnTo>
                      <a:lnTo>
                        <a:pt x="32" y="215"/>
                      </a:lnTo>
                      <a:lnTo>
                        <a:pt x="31" y="212"/>
                      </a:lnTo>
                      <a:lnTo>
                        <a:pt x="32" y="205"/>
                      </a:lnTo>
                      <a:lnTo>
                        <a:pt x="34" y="200"/>
                      </a:lnTo>
                      <a:lnTo>
                        <a:pt x="32" y="196"/>
                      </a:lnTo>
                      <a:lnTo>
                        <a:pt x="29" y="194"/>
                      </a:lnTo>
                      <a:lnTo>
                        <a:pt x="25" y="192"/>
                      </a:lnTo>
                      <a:lnTo>
                        <a:pt x="21" y="190"/>
                      </a:lnTo>
                      <a:lnTo>
                        <a:pt x="20" y="187"/>
                      </a:lnTo>
                      <a:lnTo>
                        <a:pt x="21" y="184"/>
                      </a:lnTo>
                      <a:lnTo>
                        <a:pt x="21" y="177"/>
                      </a:lnTo>
                      <a:lnTo>
                        <a:pt x="21" y="172"/>
                      </a:lnTo>
                      <a:lnTo>
                        <a:pt x="20" y="166"/>
                      </a:lnTo>
                      <a:lnTo>
                        <a:pt x="21" y="163"/>
                      </a:lnTo>
                      <a:lnTo>
                        <a:pt x="25" y="162"/>
                      </a:lnTo>
                      <a:lnTo>
                        <a:pt x="30" y="162"/>
                      </a:lnTo>
                      <a:lnTo>
                        <a:pt x="34" y="161"/>
                      </a:lnTo>
                      <a:lnTo>
                        <a:pt x="39" y="158"/>
                      </a:lnTo>
                      <a:lnTo>
                        <a:pt x="43" y="156"/>
                      </a:lnTo>
                      <a:lnTo>
                        <a:pt x="46" y="156"/>
                      </a:lnTo>
                      <a:lnTo>
                        <a:pt x="50" y="157"/>
                      </a:lnTo>
                      <a:lnTo>
                        <a:pt x="54" y="158"/>
                      </a:lnTo>
                      <a:lnTo>
                        <a:pt x="58" y="156"/>
                      </a:lnTo>
                      <a:lnTo>
                        <a:pt x="63" y="150"/>
                      </a:lnTo>
                      <a:lnTo>
                        <a:pt x="72" y="143"/>
                      </a:lnTo>
                      <a:lnTo>
                        <a:pt x="75" y="140"/>
                      </a:lnTo>
                      <a:lnTo>
                        <a:pt x="81" y="135"/>
                      </a:lnTo>
                      <a:lnTo>
                        <a:pt x="87" y="130"/>
                      </a:lnTo>
                      <a:lnTo>
                        <a:pt x="91" y="125"/>
                      </a:lnTo>
                      <a:lnTo>
                        <a:pt x="95" y="117"/>
                      </a:lnTo>
                      <a:lnTo>
                        <a:pt x="96" y="112"/>
                      </a:lnTo>
                      <a:lnTo>
                        <a:pt x="98" y="107"/>
                      </a:lnTo>
                      <a:lnTo>
                        <a:pt x="98" y="103"/>
                      </a:lnTo>
                      <a:lnTo>
                        <a:pt x="95" y="98"/>
                      </a:lnTo>
                      <a:lnTo>
                        <a:pt x="94" y="94"/>
                      </a:lnTo>
                      <a:lnTo>
                        <a:pt x="93" y="92"/>
                      </a:lnTo>
                      <a:lnTo>
                        <a:pt x="89" y="87"/>
                      </a:lnTo>
                      <a:lnTo>
                        <a:pt x="85" y="84"/>
                      </a:lnTo>
                      <a:lnTo>
                        <a:pt x="81" y="82"/>
                      </a:lnTo>
                      <a:lnTo>
                        <a:pt x="78" y="79"/>
                      </a:lnTo>
                      <a:lnTo>
                        <a:pt x="80" y="75"/>
                      </a:lnTo>
                      <a:lnTo>
                        <a:pt x="82" y="71"/>
                      </a:lnTo>
                      <a:lnTo>
                        <a:pt x="86" y="70"/>
                      </a:lnTo>
                      <a:lnTo>
                        <a:pt x="93" y="66"/>
                      </a:lnTo>
                      <a:lnTo>
                        <a:pt x="95" y="65"/>
                      </a:lnTo>
                      <a:lnTo>
                        <a:pt x="99" y="64"/>
                      </a:lnTo>
                      <a:lnTo>
                        <a:pt x="104" y="62"/>
                      </a:lnTo>
                      <a:lnTo>
                        <a:pt x="109" y="61"/>
                      </a:lnTo>
                      <a:lnTo>
                        <a:pt x="113" y="56"/>
                      </a:lnTo>
                      <a:lnTo>
                        <a:pt x="116" y="52"/>
                      </a:lnTo>
                      <a:lnTo>
                        <a:pt x="114" y="47"/>
                      </a:lnTo>
                      <a:lnTo>
                        <a:pt x="114" y="45"/>
                      </a:lnTo>
                      <a:lnTo>
                        <a:pt x="116" y="41"/>
                      </a:lnTo>
                      <a:lnTo>
                        <a:pt x="118" y="32"/>
                      </a:lnTo>
                      <a:lnTo>
                        <a:pt x="136" y="33"/>
                      </a:lnTo>
                      <a:lnTo>
                        <a:pt x="144" y="33"/>
                      </a:lnTo>
                      <a:lnTo>
                        <a:pt x="156" y="31"/>
                      </a:lnTo>
                      <a:lnTo>
                        <a:pt x="167" y="31"/>
                      </a:lnTo>
                      <a:lnTo>
                        <a:pt x="174" y="27"/>
                      </a:lnTo>
                      <a:lnTo>
                        <a:pt x="187" y="22"/>
                      </a:lnTo>
                      <a:lnTo>
                        <a:pt x="199" y="19"/>
                      </a:lnTo>
                      <a:lnTo>
                        <a:pt x="206" y="17"/>
                      </a:lnTo>
                      <a:lnTo>
                        <a:pt x="215" y="15"/>
                      </a:lnTo>
                      <a:lnTo>
                        <a:pt x="232" y="11"/>
                      </a:lnTo>
                      <a:lnTo>
                        <a:pt x="242" y="9"/>
                      </a:lnTo>
                      <a:lnTo>
                        <a:pt x="248" y="8"/>
                      </a:lnTo>
                      <a:lnTo>
                        <a:pt x="257" y="8"/>
                      </a:lnTo>
                      <a:lnTo>
                        <a:pt x="266" y="6"/>
                      </a:lnTo>
                      <a:lnTo>
                        <a:pt x="280" y="5"/>
                      </a:lnTo>
                      <a:lnTo>
                        <a:pt x="287" y="5"/>
                      </a:lnTo>
                      <a:lnTo>
                        <a:pt x="297" y="5"/>
                      </a:lnTo>
                      <a:lnTo>
                        <a:pt x="307" y="4"/>
                      </a:lnTo>
                      <a:lnTo>
                        <a:pt x="317" y="3"/>
                      </a:lnTo>
                      <a:lnTo>
                        <a:pt x="328" y="3"/>
                      </a:lnTo>
                      <a:lnTo>
                        <a:pt x="334" y="1"/>
                      </a:lnTo>
                      <a:lnTo>
                        <a:pt x="346" y="0"/>
                      </a:lnTo>
                      <a:lnTo>
                        <a:pt x="358" y="0"/>
                      </a:lnTo>
                      <a:lnTo>
                        <a:pt x="358" y="1"/>
                      </a:lnTo>
                      <a:lnTo>
                        <a:pt x="358" y="9"/>
                      </a:lnTo>
                      <a:lnTo>
                        <a:pt x="358" y="11"/>
                      </a:lnTo>
                      <a:lnTo>
                        <a:pt x="358" y="14"/>
                      </a:lnTo>
                      <a:lnTo>
                        <a:pt x="358" y="15"/>
                      </a:lnTo>
                      <a:lnTo>
                        <a:pt x="358" y="20"/>
                      </a:lnTo>
                      <a:lnTo>
                        <a:pt x="352" y="25"/>
                      </a:lnTo>
                      <a:lnTo>
                        <a:pt x="349" y="31"/>
                      </a:lnTo>
                      <a:lnTo>
                        <a:pt x="348" y="33"/>
                      </a:lnTo>
                      <a:lnTo>
                        <a:pt x="348" y="36"/>
                      </a:lnTo>
                      <a:lnTo>
                        <a:pt x="347" y="41"/>
                      </a:lnTo>
                      <a:lnTo>
                        <a:pt x="343" y="48"/>
                      </a:lnTo>
                      <a:lnTo>
                        <a:pt x="342" y="52"/>
                      </a:lnTo>
                      <a:lnTo>
                        <a:pt x="342" y="54"/>
                      </a:lnTo>
                      <a:lnTo>
                        <a:pt x="343" y="64"/>
                      </a:lnTo>
                      <a:lnTo>
                        <a:pt x="342" y="66"/>
                      </a:lnTo>
                      <a:lnTo>
                        <a:pt x="341" y="69"/>
                      </a:lnTo>
                      <a:lnTo>
                        <a:pt x="337" y="80"/>
                      </a:lnTo>
                      <a:lnTo>
                        <a:pt x="333" y="78"/>
                      </a:lnTo>
                      <a:lnTo>
                        <a:pt x="332" y="76"/>
                      </a:lnTo>
                      <a:lnTo>
                        <a:pt x="328" y="76"/>
                      </a:lnTo>
                      <a:lnTo>
                        <a:pt x="325" y="74"/>
                      </a:lnTo>
                      <a:lnTo>
                        <a:pt x="317" y="71"/>
                      </a:lnTo>
                      <a:lnTo>
                        <a:pt x="314" y="68"/>
                      </a:lnTo>
                      <a:lnTo>
                        <a:pt x="307" y="64"/>
                      </a:lnTo>
                      <a:lnTo>
                        <a:pt x="306" y="64"/>
                      </a:lnTo>
                      <a:lnTo>
                        <a:pt x="305" y="64"/>
                      </a:lnTo>
                      <a:lnTo>
                        <a:pt x="303" y="64"/>
                      </a:lnTo>
                      <a:lnTo>
                        <a:pt x="297" y="68"/>
                      </a:lnTo>
                      <a:lnTo>
                        <a:pt x="294" y="69"/>
                      </a:lnTo>
                      <a:lnTo>
                        <a:pt x="291" y="70"/>
                      </a:lnTo>
                      <a:lnTo>
                        <a:pt x="287" y="73"/>
                      </a:lnTo>
                      <a:lnTo>
                        <a:pt x="287" y="76"/>
                      </a:lnTo>
                      <a:lnTo>
                        <a:pt x="286" y="76"/>
                      </a:lnTo>
                      <a:lnTo>
                        <a:pt x="287" y="76"/>
                      </a:lnTo>
                      <a:lnTo>
                        <a:pt x="287" y="83"/>
                      </a:lnTo>
                      <a:lnTo>
                        <a:pt x="287" y="85"/>
                      </a:lnTo>
                      <a:lnTo>
                        <a:pt x="286" y="88"/>
                      </a:lnTo>
                      <a:lnTo>
                        <a:pt x="284" y="90"/>
                      </a:lnTo>
                      <a:lnTo>
                        <a:pt x="283" y="92"/>
                      </a:lnTo>
                      <a:lnTo>
                        <a:pt x="282" y="94"/>
                      </a:lnTo>
                      <a:lnTo>
                        <a:pt x="280" y="97"/>
                      </a:lnTo>
                      <a:lnTo>
                        <a:pt x="277" y="106"/>
                      </a:lnTo>
                      <a:lnTo>
                        <a:pt x="274" y="112"/>
                      </a:lnTo>
                      <a:lnTo>
                        <a:pt x="270" y="122"/>
                      </a:lnTo>
                      <a:lnTo>
                        <a:pt x="273" y="130"/>
                      </a:lnTo>
                      <a:lnTo>
                        <a:pt x="275" y="134"/>
                      </a:lnTo>
                      <a:lnTo>
                        <a:pt x="279" y="141"/>
                      </a:lnTo>
                      <a:lnTo>
                        <a:pt x="282" y="143"/>
                      </a:lnTo>
                      <a:lnTo>
                        <a:pt x="283" y="143"/>
                      </a:lnTo>
                      <a:lnTo>
                        <a:pt x="291" y="152"/>
                      </a:lnTo>
                      <a:lnTo>
                        <a:pt x="293" y="153"/>
                      </a:lnTo>
                      <a:lnTo>
                        <a:pt x="300" y="153"/>
                      </a:lnTo>
                      <a:lnTo>
                        <a:pt x="301" y="156"/>
                      </a:lnTo>
                      <a:lnTo>
                        <a:pt x="302" y="158"/>
                      </a:lnTo>
                      <a:lnTo>
                        <a:pt x="301" y="163"/>
                      </a:lnTo>
                      <a:lnTo>
                        <a:pt x="301" y="164"/>
                      </a:lnTo>
                      <a:lnTo>
                        <a:pt x="300" y="167"/>
                      </a:lnTo>
                      <a:lnTo>
                        <a:pt x="298" y="17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0" name="ZS: PN">
                  <a:extLst>
                    <a:ext uri="{FF2B5EF4-FFF2-40B4-BE49-F238E27FC236}">
                      <a16:creationId xmlns:a16="http://schemas.microsoft.com/office/drawing/2014/main" id="{C3E5A64A-D02B-0D4A-9CB5-797623EB2D76}"/>
                    </a:ext>
                  </a:extLst>
                </p:cNvPr>
                <p:cNvSpPr>
                  <a:spLocks/>
                </p:cNvSpPr>
                <p:nvPr/>
              </p:nvSpPr>
              <p:spPr bwMode="auto">
                <a:xfrm>
                  <a:off x="1285623" y="2322845"/>
                  <a:ext cx="761693" cy="750468"/>
                </a:xfrm>
                <a:custGeom>
                  <a:avLst/>
                  <a:gdLst>
                    <a:gd name="T0" fmla="*/ 548640 w 252"/>
                    <a:gd name="T1" fmla="*/ 671725 h 255"/>
                    <a:gd name="T2" fmla="*/ 468630 w 252"/>
                    <a:gd name="T3" fmla="*/ 629980 h 255"/>
                    <a:gd name="T4" fmla="*/ 361950 w 252"/>
                    <a:gd name="T5" fmla="*/ 614800 h 255"/>
                    <a:gd name="T6" fmla="*/ 285750 w 252"/>
                    <a:gd name="T7" fmla="*/ 580644 h 255"/>
                    <a:gd name="T8" fmla="*/ 240030 w 252"/>
                    <a:gd name="T9" fmla="*/ 531308 h 255"/>
                    <a:gd name="T10" fmla="*/ 201930 w 252"/>
                    <a:gd name="T11" fmla="*/ 497153 h 255"/>
                    <a:gd name="T12" fmla="*/ 156210 w 252"/>
                    <a:gd name="T13" fmla="*/ 459202 h 255"/>
                    <a:gd name="T14" fmla="*/ 137160 w 252"/>
                    <a:gd name="T15" fmla="*/ 413661 h 255"/>
                    <a:gd name="T16" fmla="*/ 102870 w 252"/>
                    <a:gd name="T17" fmla="*/ 421252 h 255"/>
                    <a:gd name="T18" fmla="*/ 87630 w 252"/>
                    <a:gd name="T19" fmla="*/ 402276 h 255"/>
                    <a:gd name="T20" fmla="*/ 68580 w 252"/>
                    <a:gd name="T21" fmla="*/ 387096 h 255"/>
                    <a:gd name="T22" fmla="*/ 53340 w 252"/>
                    <a:gd name="T23" fmla="*/ 368121 h 255"/>
                    <a:gd name="T24" fmla="*/ 41910 w 252"/>
                    <a:gd name="T25" fmla="*/ 349145 h 255"/>
                    <a:gd name="T26" fmla="*/ 30480 w 252"/>
                    <a:gd name="T27" fmla="*/ 322580 h 255"/>
                    <a:gd name="T28" fmla="*/ 19050 w 252"/>
                    <a:gd name="T29" fmla="*/ 296015 h 255"/>
                    <a:gd name="T30" fmla="*/ 15240 w 252"/>
                    <a:gd name="T31" fmla="*/ 273244 h 255"/>
                    <a:gd name="T32" fmla="*/ 0 w 252"/>
                    <a:gd name="T33" fmla="*/ 250474 h 255"/>
                    <a:gd name="T34" fmla="*/ 0 w 252"/>
                    <a:gd name="T35" fmla="*/ 216318 h 255"/>
                    <a:gd name="T36" fmla="*/ 7620 w 252"/>
                    <a:gd name="T37" fmla="*/ 189753 h 255"/>
                    <a:gd name="T38" fmla="*/ 19050 w 252"/>
                    <a:gd name="T39" fmla="*/ 159392 h 255"/>
                    <a:gd name="T40" fmla="*/ 30480 w 252"/>
                    <a:gd name="T41" fmla="*/ 132827 h 255"/>
                    <a:gd name="T42" fmla="*/ 30480 w 252"/>
                    <a:gd name="T43" fmla="*/ 102467 h 255"/>
                    <a:gd name="T44" fmla="*/ 19050 w 252"/>
                    <a:gd name="T45" fmla="*/ 79696 h 255"/>
                    <a:gd name="T46" fmla="*/ 19050 w 252"/>
                    <a:gd name="T47" fmla="*/ 60721 h 255"/>
                    <a:gd name="T48" fmla="*/ 118110 w 252"/>
                    <a:gd name="T49" fmla="*/ 22770 h 255"/>
                    <a:gd name="T50" fmla="*/ 201930 w 252"/>
                    <a:gd name="T51" fmla="*/ 22770 h 255"/>
                    <a:gd name="T52" fmla="*/ 274320 w 252"/>
                    <a:gd name="T53" fmla="*/ 41746 h 255"/>
                    <a:gd name="T54" fmla="*/ 350520 w 252"/>
                    <a:gd name="T55" fmla="*/ 60721 h 255"/>
                    <a:gd name="T56" fmla="*/ 403860 w 252"/>
                    <a:gd name="T57" fmla="*/ 49336 h 255"/>
                    <a:gd name="T58" fmla="*/ 464820 w 252"/>
                    <a:gd name="T59" fmla="*/ 3795 h 255"/>
                    <a:gd name="T60" fmla="*/ 560070 w 252"/>
                    <a:gd name="T61" fmla="*/ 3795 h 255"/>
                    <a:gd name="T62" fmla="*/ 628650 w 252"/>
                    <a:gd name="T63" fmla="*/ 49336 h 255"/>
                    <a:gd name="T64" fmla="*/ 697230 w 252"/>
                    <a:gd name="T65" fmla="*/ 72106 h 255"/>
                    <a:gd name="T66" fmla="*/ 765810 w 252"/>
                    <a:gd name="T67" fmla="*/ 110057 h 255"/>
                    <a:gd name="T68" fmla="*/ 838200 w 252"/>
                    <a:gd name="T69" fmla="*/ 110057 h 255"/>
                    <a:gd name="T70" fmla="*/ 906780 w 252"/>
                    <a:gd name="T71" fmla="*/ 121442 h 255"/>
                    <a:gd name="T72" fmla="*/ 922020 w 252"/>
                    <a:gd name="T73" fmla="*/ 193548 h 255"/>
                    <a:gd name="T74" fmla="*/ 891540 w 252"/>
                    <a:gd name="T75" fmla="*/ 273244 h 255"/>
                    <a:gd name="T76" fmla="*/ 883920 w 252"/>
                    <a:gd name="T77" fmla="*/ 326375 h 255"/>
                    <a:gd name="T78" fmla="*/ 876300 w 252"/>
                    <a:gd name="T79" fmla="*/ 394686 h 255"/>
                    <a:gd name="T80" fmla="*/ 899160 w 252"/>
                    <a:gd name="T81" fmla="*/ 466792 h 255"/>
                    <a:gd name="T82" fmla="*/ 944880 w 252"/>
                    <a:gd name="T83" fmla="*/ 546488 h 255"/>
                    <a:gd name="T84" fmla="*/ 941070 w 252"/>
                    <a:gd name="T85" fmla="*/ 603414 h 255"/>
                    <a:gd name="T86" fmla="*/ 918210 w 252"/>
                    <a:gd name="T87" fmla="*/ 675520 h 255"/>
                    <a:gd name="T88" fmla="*/ 899160 w 252"/>
                    <a:gd name="T89" fmla="*/ 724856 h 255"/>
                    <a:gd name="T90" fmla="*/ 872490 w 252"/>
                    <a:gd name="T91" fmla="*/ 759012 h 255"/>
                    <a:gd name="T92" fmla="*/ 868680 w 252"/>
                    <a:gd name="T93" fmla="*/ 834913 h 255"/>
                    <a:gd name="T94" fmla="*/ 853440 w 252"/>
                    <a:gd name="T95" fmla="*/ 903224 h 255"/>
                    <a:gd name="T96" fmla="*/ 803910 w 252"/>
                    <a:gd name="T97" fmla="*/ 914609 h 255"/>
                    <a:gd name="T98" fmla="*/ 742950 w 252"/>
                    <a:gd name="T99" fmla="*/ 933584 h 255"/>
                    <a:gd name="T100" fmla="*/ 693420 w 252"/>
                    <a:gd name="T101" fmla="*/ 967740 h 255"/>
                    <a:gd name="T102" fmla="*/ 609600 w 252"/>
                    <a:gd name="T103" fmla="*/ 922199 h 255"/>
                    <a:gd name="T104" fmla="*/ 525780 w 252"/>
                    <a:gd name="T105" fmla="*/ 861478 h 255"/>
                    <a:gd name="T106" fmla="*/ 518160 w 252"/>
                    <a:gd name="T107" fmla="*/ 781782 h 255"/>
                    <a:gd name="T108" fmla="*/ 586740 w 252"/>
                    <a:gd name="T109" fmla="*/ 724856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2" h="255">
                      <a:moveTo>
                        <a:pt x="158" y="186"/>
                      </a:moveTo>
                      <a:lnTo>
                        <a:pt x="154" y="185"/>
                      </a:lnTo>
                      <a:lnTo>
                        <a:pt x="150" y="182"/>
                      </a:lnTo>
                      <a:lnTo>
                        <a:pt x="144" y="177"/>
                      </a:lnTo>
                      <a:lnTo>
                        <a:pt x="138" y="172"/>
                      </a:lnTo>
                      <a:lnTo>
                        <a:pt x="135" y="168"/>
                      </a:lnTo>
                      <a:lnTo>
                        <a:pt x="128" y="168"/>
                      </a:lnTo>
                      <a:lnTo>
                        <a:pt x="123" y="166"/>
                      </a:lnTo>
                      <a:lnTo>
                        <a:pt x="114" y="166"/>
                      </a:lnTo>
                      <a:lnTo>
                        <a:pt x="109" y="164"/>
                      </a:lnTo>
                      <a:lnTo>
                        <a:pt x="103" y="160"/>
                      </a:lnTo>
                      <a:lnTo>
                        <a:pt x="95" y="162"/>
                      </a:lnTo>
                      <a:lnTo>
                        <a:pt x="89" y="160"/>
                      </a:lnTo>
                      <a:lnTo>
                        <a:pt x="81" y="163"/>
                      </a:lnTo>
                      <a:lnTo>
                        <a:pt x="77" y="159"/>
                      </a:lnTo>
                      <a:lnTo>
                        <a:pt x="75" y="153"/>
                      </a:lnTo>
                      <a:lnTo>
                        <a:pt x="71" y="149"/>
                      </a:lnTo>
                      <a:lnTo>
                        <a:pt x="68" y="149"/>
                      </a:lnTo>
                      <a:lnTo>
                        <a:pt x="64" y="144"/>
                      </a:lnTo>
                      <a:lnTo>
                        <a:pt x="63" y="140"/>
                      </a:lnTo>
                      <a:lnTo>
                        <a:pt x="62" y="136"/>
                      </a:lnTo>
                      <a:lnTo>
                        <a:pt x="59" y="135"/>
                      </a:lnTo>
                      <a:lnTo>
                        <a:pt x="57" y="131"/>
                      </a:lnTo>
                      <a:lnTo>
                        <a:pt x="53" y="131"/>
                      </a:lnTo>
                      <a:lnTo>
                        <a:pt x="52" y="129"/>
                      </a:lnTo>
                      <a:lnTo>
                        <a:pt x="49" y="123"/>
                      </a:lnTo>
                      <a:lnTo>
                        <a:pt x="45" y="122"/>
                      </a:lnTo>
                      <a:lnTo>
                        <a:pt x="41" y="121"/>
                      </a:lnTo>
                      <a:lnTo>
                        <a:pt x="41" y="118"/>
                      </a:lnTo>
                      <a:lnTo>
                        <a:pt x="40" y="115"/>
                      </a:lnTo>
                      <a:lnTo>
                        <a:pt x="39" y="111"/>
                      </a:lnTo>
                      <a:lnTo>
                        <a:pt x="36" y="109"/>
                      </a:lnTo>
                      <a:lnTo>
                        <a:pt x="30" y="113"/>
                      </a:lnTo>
                      <a:lnTo>
                        <a:pt x="29" y="112"/>
                      </a:lnTo>
                      <a:lnTo>
                        <a:pt x="27" y="111"/>
                      </a:lnTo>
                      <a:lnTo>
                        <a:pt x="26" y="109"/>
                      </a:lnTo>
                      <a:lnTo>
                        <a:pt x="26" y="108"/>
                      </a:lnTo>
                      <a:lnTo>
                        <a:pt x="25" y="107"/>
                      </a:lnTo>
                      <a:lnTo>
                        <a:pt x="23" y="106"/>
                      </a:lnTo>
                      <a:lnTo>
                        <a:pt x="22" y="104"/>
                      </a:lnTo>
                      <a:lnTo>
                        <a:pt x="21" y="103"/>
                      </a:lnTo>
                      <a:lnTo>
                        <a:pt x="20" y="103"/>
                      </a:lnTo>
                      <a:lnTo>
                        <a:pt x="18" y="102"/>
                      </a:lnTo>
                      <a:lnTo>
                        <a:pt x="17" y="101"/>
                      </a:lnTo>
                      <a:lnTo>
                        <a:pt x="16" y="99"/>
                      </a:lnTo>
                      <a:lnTo>
                        <a:pt x="16" y="98"/>
                      </a:lnTo>
                      <a:lnTo>
                        <a:pt x="14" y="97"/>
                      </a:lnTo>
                      <a:lnTo>
                        <a:pt x="13" y="95"/>
                      </a:lnTo>
                      <a:lnTo>
                        <a:pt x="12" y="94"/>
                      </a:lnTo>
                      <a:lnTo>
                        <a:pt x="11" y="93"/>
                      </a:lnTo>
                      <a:lnTo>
                        <a:pt x="11" y="92"/>
                      </a:lnTo>
                      <a:lnTo>
                        <a:pt x="11" y="90"/>
                      </a:lnTo>
                      <a:lnTo>
                        <a:pt x="9" y="88"/>
                      </a:lnTo>
                      <a:lnTo>
                        <a:pt x="8" y="86"/>
                      </a:lnTo>
                      <a:lnTo>
                        <a:pt x="8" y="85"/>
                      </a:lnTo>
                      <a:lnTo>
                        <a:pt x="7" y="83"/>
                      </a:lnTo>
                      <a:lnTo>
                        <a:pt x="5" y="80"/>
                      </a:lnTo>
                      <a:lnTo>
                        <a:pt x="5" y="78"/>
                      </a:lnTo>
                      <a:lnTo>
                        <a:pt x="5" y="75"/>
                      </a:lnTo>
                      <a:lnTo>
                        <a:pt x="4" y="74"/>
                      </a:lnTo>
                      <a:lnTo>
                        <a:pt x="4" y="72"/>
                      </a:lnTo>
                      <a:lnTo>
                        <a:pt x="3" y="71"/>
                      </a:lnTo>
                      <a:lnTo>
                        <a:pt x="3" y="69"/>
                      </a:lnTo>
                      <a:lnTo>
                        <a:pt x="2" y="67"/>
                      </a:lnTo>
                      <a:lnTo>
                        <a:pt x="0" y="66"/>
                      </a:lnTo>
                      <a:lnTo>
                        <a:pt x="0" y="64"/>
                      </a:lnTo>
                      <a:lnTo>
                        <a:pt x="0" y="62"/>
                      </a:lnTo>
                      <a:lnTo>
                        <a:pt x="0" y="61"/>
                      </a:lnTo>
                      <a:lnTo>
                        <a:pt x="0" y="57"/>
                      </a:lnTo>
                      <a:lnTo>
                        <a:pt x="0" y="56"/>
                      </a:lnTo>
                      <a:lnTo>
                        <a:pt x="0" y="53"/>
                      </a:lnTo>
                      <a:lnTo>
                        <a:pt x="2" y="52"/>
                      </a:lnTo>
                      <a:lnTo>
                        <a:pt x="2" y="50"/>
                      </a:lnTo>
                      <a:lnTo>
                        <a:pt x="3" y="48"/>
                      </a:lnTo>
                      <a:lnTo>
                        <a:pt x="4" y="47"/>
                      </a:lnTo>
                      <a:lnTo>
                        <a:pt x="4" y="44"/>
                      </a:lnTo>
                      <a:lnTo>
                        <a:pt x="5" y="42"/>
                      </a:lnTo>
                      <a:lnTo>
                        <a:pt x="5" y="41"/>
                      </a:lnTo>
                      <a:lnTo>
                        <a:pt x="5" y="39"/>
                      </a:lnTo>
                      <a:lnTo>
                        <a:pt x="7" y="37"/>
                      </a:lnTo>
                      <a:lnTo>
                        <a:pt x="8" y="35"/>
                      </a:lnTo>
                      <a:lnTo>
                        <a:pt x="8" y="33"/>
                      </a:lnTo>
                      <a:lnTo>
                        <a:pt x="8" y="32"/>
                      </a:lnTo>
                      <a:lnTo>
                        <a:pt x="9" y="29"/>
                      </a:lnTo>
                      <a:lnTo>
                        <a:pt x="8" y="27"/>
                      </a:lnTo>
                      <a:lnTo>
                        <a:pt x="8" y="24"/>
                      </a:lnTo>
                      <a:lnTo>
                        <a:pt x="7" y="21"/>
                      </a:lnTo>
                      <a:lnTo>
                        <a:pt x="5" y="21"/>
                      </a:lnTo>
                      <a:lnTo>
                        <a:pt x="5" y="19"/>
                      </a:lnTo>
                      <a:lnTo>
                        <a:pt x="5" y="18"/>
                      </a:lnTo>
                      <a:lnTo>
                        <a:pt x="5" y="16"/>
                      </a:lnTo>
                      <a:lnTo>
                        <a:pt x="14" y="6"/>
                      </a:lnTo>
                      <a:lnTo>
                        <a:pt x="21" y="2"/>
                      </a:lnTo>
                      <a:lnTo>
                        <a:pt x="26" y="4"/>
                      </a:lnTo>
                      <a:lnTo>
                        <a:pt x="31" y="6"/>
                      </a:lnTo>
                      <a:lnTo>
                        <a:pt x="37" y="7"/>
                      </a:lnTo>
                      <a:lnTo>
                        <a:pt x="44" y="11"/>
                      </a:lnTo>
                      <a:lnTo>
                        <a:pt x="50" y="9"/>
                      </a:lnTo>
                      <a:lnTo>
                        <a:pt x="53" y="6"/>
                      </a:lnTo>
                      <a:lnTo>
                        <a:pt x="57" y="9"/>
                      </a:lnTo>
                      <a:lnTo>
                        <a:pt x="62" y="9"/>
                      </a:lnTo>
                      <a:lnTo>
                        <a:pt x="67" y="9"/>
                      </a:lnTo>
                      <a:lnTo>
                        <a:pt x="72" y="11"/>
                      </a:lnTo>
                      <a:lnTo>
                        <a:pt x="78" y="15"/>
                      </a:lnTo>
                      <a:lnTo>
                        <a:pt x="82" y="16"/>
                      </a:lnTo>
                      <a:lnTo>
                        <a:pt x="89" y="16"/>
                      </a:lnTo>
                      <a:lnTo>
                        <a:pt x="92" y="16"/>
                      </a:lnTo>
                      <a:lnTo>
                        <a:pt x="98" y="20"/>
                      </a:lnTo>
                      <a:lnTo>
                        <a:pt x="103" y="21"/>
                      </a:lnTo>
                      <a:lnTo>
                        <a:pt x="105" y="18"/>
                      </a:lnTo>
                      <a:lnTo>
                        <a:pt x="106" y="13"/>
                      </a:lnTo>
                      <a:lnTo>
                        <a:pt x="109" y="11"/>
                      </a:lnTo>
                      <a:lnTo>
                        <a:pt x="113" y="6"/>
                      </a:lnTo>
                      <a:lnTo>
                        <a:pt x="115" y="1"/>
                      </a:lnTo>
                      <a:lnTo>
                        <a:pt x="122" y="1"/>
                      </a:lnTo>
                      <a:lnTo>
                        <a:pt x="128" y="0"/>
                      </a:lnTo>
                      <a:lnTo>
                        <a:pt x="133" y="0"/>
                      </a:lnTo>
                      <a:lnTo>
                        <a:pt x="140" y="1"/>
                      </a:lnTo>
                      <a:lnTo>
                        <a:pt x="147" y="1"/>
                      </a:lnTo>
                      <a:lnTo>
                        <a:pt x="150" y="5"/>
                      </a:lnTo>
                      <a:lnTo>
                        <a:pt x="155" y="6"/>
                      </a:lnTo>
                      <a:lnTo>
                        <a:pt x="160" y="10"/>
                      </a:lnTo>
                      <a:lnTo>
                        <a:pt x="165" y="13"/>
                      </a:lnTo>
                      <a:lnTo>
                        <a:pt x="169" y="16"/>
                      </a:lnTo>
                      <a:lnTo>
                        <a:pt x="174" y="19"/>
                      </a:lnTo>
                      <a:lnTo>
                        <a:pt x="179" y="19"/>
                      </a:lnTo>
                      <a:lnTo>
                        <a:pt x="183" y="19"/>
                      </a:lnTo>
                      <a:lnTo>
                        <a:pt x="184" y="21"/>
                      </a:lnTo>
                      <a:lnTo>
                        <a:pt x="187" y="24"/>
                      </a:lnTo>
                      <a:lnTo>
                        <a:pt x="193" y="27"/>
                      </a:lnTo>
                      <a:lnTo>
                        <a:pt x="201" y="29"/>
                      </a:lnTo>
                      <a:lnTo>
                        <a:pt x="205" y="30"/>
                      </a:lnTo>
                      <a:lnTo>
                        <a:pt x="211" y="32"/>
                      </a:lnTo>
                      <a:lnTo>
                        <a:pt x="216" y="32"/>
                      </a:lnTo>
                      <a:lnTo>
                        <a:pt x="220" y="29"/>
                      </a:lnTo>
                      <a:lnTo>
                        <a:pt x="227" y="28"/>
                      </a:lnTo>
                      <a:lnTo>
                        <a:pt x="236" y="27"/>
                      </a:lnTo>
                      <a:lnTo>
                        <a:pt x="236" y="30"/>
                      </a:lnTo>
                      <a:lnTo>
                        <a:pt x="238" y="32"/>
                      </a:lnTo>
                      <a:lnTo>
                        <a:pt x="239" y="37"/>
                      </a:lnTo>
                      <a:lnTo>
                        <a:pt x="242" y="41"/>
                      </a:lnTo>
                      <a:lnTo>
                        <a:pt x="243" y="44"/>
                      </a:lnTo>
                      <a:lnTo>
                        <a:pt x="242" y="51"/>
                      </a:lnTo>
                      <a:lnTo>
                        <a:pt x="239" y="56"/>
                      </a:lnTo>
                      <a:lnTo>
                        <a:pt x="236" y="62"/>
                      </a:lnTo>
                      <a:lnTo>
                        <a:pt x="236" y="67"/>
                      </a:lnTo>
                      <a:lnTo>
                        <a:pt x="234" y="72"/>
                      </a:lnTo>
                      <a:lnTo>
                        <a:pt x="234" y="76"/>
                      </a:lnTo>
                      <a:lnTo>
                        <a:pt x="234" y="78"/>
                      </a:lnTo>
                      <a:lnTo>
                        <a:pt x="232" y="86"/>
                      </a:lnTo>
                      <a:lnTo>
                        <a:pt x="232" y="89"/>
                      </a:lnTo>
                      <a:lnTo>
                        <a:pt x="230" y="94"/>
                      </a:lnTo>
                      <a:lnTo>
                        <a:pt x="230" y="99"/>
                      </a:lnTo>
                      <a:lnTo>
                        <a:pt x="230" y="104"/>
                      </a:lnTo>
                      <a:lnTo>
                        <a:pt x="230" y="109"/>
                      </a:lnTo>
                      <a:lnTo>
                        <a:pt x="232" y="113"/>
                      </a:lnTo>
                      <a:lnTo>
                        <a:pt x="233" y="120"/>
                      </a:lnTo>
                      <a:lnTo>
                        <a:pt x="236" y="123"/>
                      </a:lnTo>
                      <a:lnTo>
                        <a:pt x="239" y="129"/>
                      </a:lnTo>
                      <a:lnTo>
                        <a:pt x="242" y="134"/>
                      </a:lnTo>
                      <a:lnTo>
                        <a:pt x="246" y="139"/>
                      </a:lnTo>
                      <a:lnTo>
                        <a:pt x="248" y="144"/>
                      </a:lnTo>
                      <a:lnTo>
                        <a:pt x="250" y="148"/>
                      </a:lnTo>
                      <a:lnTo>
                        <a:pt x="251" y="152"/>
                      </a:lnTo>
                      <a:lnTo>
                        <a:pt x="252" y="158"/>
                      </a:lnTo>
                      <a:lnTo>
                        <a:pt x="247" y="159"/>
                      </a:lnTo>
                      <a:lnTo>
                        <a:pt x="246" y="164"/>
                      </a:lnTo>
                      <a:lnTo>
                        <a:pt x="243" y="168"/>
                      </a:lnTo>
                      <a:lnTo>
                        <a:pt x="242" y="173"/>
                      </a:lnTo>
                      <a:lnTo>
                        <a:pt x="241" y="178"/>
                      </a:lnTo>
                      <a:lnTo>
                        <a:pt x="241" y="181"/>
                      </a:lnTo>
                      <a:lnTo>
                        <a:pt x="241" y="185"/>
                      </a:lnTo>
                      <a:lnTo>
                        <a:pt x="241" y="187"/>
                      </a:lnTo>
                      <a:lnTo>
                        <a:pt x="236" y="191"/>
                      </a:lnTo>
                      <a:lnTo>
                        <a:pt x="230" y="194"/>
                      </a:lnTo>
                      <a:lnTo>
                        <a:pt x="229" y="195"/>
                      </a:lnTo>
                      <a:lnTo>
                        <a:pt x="229" y="197"/>
                      </a:lnTo>
                      <a:lnTo>
                        <a:pt x="229" y="200"/>
                      </a:lnTo>
                      <a:lnTo>
                        <a:pt x="229" y="205"/>
                      </a:lnTo>
                      <a:lnTo>
                        <a:pt x="227" y="209"/>
                      </a:lnTo>
                      <a:lnTo>
                        <a:pt x="228" y="213"/>
                      </a:lnTo>
                      <a:lnTo>
                        <a:pt x="228" y="220"/>
                      </a:lnTo>
                      <a:lnTo>
                        <a:pt x="227" y="225"/>
                      </a:lnTo>
                      <a:lnTo>
                        <a:pt x="225" y="232"/>
                      </a:lnTo>
                      <a:lnTo>
                        <a:pt x="225" y="236"/>
                      </a:lnTo>
                      <a:lnTo>
                        <a:pt x="224" y="238"/>
                      </a:lnTo>
                      <a:lnTo>
                        <a:pt x="223" y="241"/>
                      </a:lnTo>
                      <a:lnTo>
                        <a:pt x="220" y="242"/>
                      </a:lnTo>
                      <a:lnTo>
                        <a:pt x="218" y="242"/>
                      </a:lnTo>
                      <a:lnTo>
                        <a:pt x="211" y="241"/>
                      </a:lnTo>
                      <a:lnTo>
                        <a:pt x="205" y="241"/>
                      </a:lnTo>
                      <a:lnTo>
                        <a:pt x="204" y="245"/>
                      </a:lnTo>
                      <a:lnTo>
                        <a:pt x="200" y="246"/>
                      </a:lnTo>
                      <a:lnTo>
                        <a:pt x="195" y="246"/>
                      </a:lnTo>
                      <a:lnTo>
                        <a:pt x="190" y="247"/>
                      </a:lnTo>
                      <a:lnTo>
                        <a:pt x="187" y="248"/>
                      </a:lnTo>
                      <a:lnTo>
                        <a:pt x="184" y="251"/>
                      </a:lnTo>
                      <a:lnTo>
                        <a:pt x="182" y="255"/>
                      </a:lnTo>
                      <a:lnTo>
                        <a:pt x="176" y="255"/>
                      </a:lnTo>
                      <a:lnTo>
                        <a:pt x="172" y="251"/>
                      </a:lnTo>
                      <a:lnTo>
                        <a:pt x="165" y="247"/>
                      </a:lnTo>
                      <a:lnTo>
                        <a:pt x="160" y="243"/>
                      </a:lnTo>
                      <a:lnTo>
                        <a:pt x="153" y="237"/>
                      </a:lnTo>
                      <a:lnTo>
                        <a:pt x="149" y="233"/>
                      </a:lnTo>
                      <a:lnTo>
                        <a:pt x="142" y="229"/>
                      </a:lnTo>
                      <a:lnTo>
                        <a:pt x="138" y="227"/>
                      </a:lnTo>
                      <a:lnTo>
                        <a:pt x="135" y="220"/>
                      </a:lnTo>
                      <a:lnTo>
                        <a:pt x="133" y="215"/>
                      </a:lnTo>
                      <a:lnTo>
                        <a:pt x="133" y="211"/>
                      </a:lnTo>
                      <a:lnTo>
                        <a:pt x="136" y="206"/>
                      </a:lnTo>
                      <a:lnTo>
                        <a:pt x="138" y="203"/>
                      </a:lnTo>
                      <a:lnTo>
                        <a:pt x="144" y="197"/>
                      </a:lnTo>
                      <a:lnTo>
                        <a:pt x="147" y="195"/>
                      </a:lnTo>
                      <a:lnTo>
                        <a:pt x="154" y="191"/>
                      </a:lnTo>
                      <a:lnTo>
                        <a:pt x="155" y="188"/>
                      </a:lnTo>
                      <a:lnTo>
                        <a:pt x="158" y="186"/>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1" name="ZS: SABA">
                  <a:extLst>
                    <a:ext uri="{FF2B5EF4-FFF2-40B4-BE49-F238E27FC236}">
                      <a16:creationId xmlns:a16="http://schemas.microsoft.com/office/drawing/2014/main" id="{D9AAFC37-684A-B748-83BD-12AB0188BB11}"/>
                    </a:ext>
                  </a:extLst>
                </p:cNvPr>
                <p:cNvSpPr>
                  <a:spLocks/>
                </p:cNvSpPr>
                <p:nvPr/>
              </p:nvSpPr>
              <p:spPr bwMode="auto">
                <a:xfrm>
                  <a:off x="849830" y="3676127"/>
                  <a:ext cx="509036" cy="1030703"/>
                </a:xfrm>
                <a:custGeom>
                  <a:avLst/>
                  <a:gdLst>
                    <a:gd name="T0" fmla="*/ 582930 w 170"/>
                    <a:gd name="T1" fmla="*/ 1348697 h 354"/>
                    <a:gd name="T2" fmla="*/ 499110 w 170"/>
                    <a:gd name="T3" fmla="*/ 1337202 h 354"/>
                    <a:gd name="T4" fmla="*/ 441960 w 170"/>
                    <a:gd name="T5" fmla="*/ 1302719 h 354"/>
                    <a:gd name="T6" fmla="*/ 365760 w 170"/>
                    <a:gd name="T7" fmla="*/ 1233751 h 354"/>
                    <a:gd name="T8" fmla="*/ 232410 w 170"/>
                    <a:gd name="T9" fmla="*/ 1226088 h 354"/>
                    <a:gd name="T10" fmla="*/ 95250 w 170"/>
                    <a:gd name="T11" fmla="*/ 1233751 h 354"/>
                    <a:gd name="T12" fmla="*/ 15240 w 170"/>
                    <a:gd name="T13" fmla="*/ 1206931 h 354"/>
                    <a:gd name="T14" fmla="*/ 19050 w 170"/>
                    <a:gd name="T15" fmla="*/ 1015354 h 354"/>
                    <a:gd name="T16" fmla="*/ 15240 w 170"/>
                    <a:gd name="T17" fmla="*/ 911903 h 354"/>
                    <a:gd name="T18" fmla="*/ 19050 w 170"/>
                    <a:gd name="T19" fmla="*/ 789294 h 354"/>
                    <a:gd name="T20" fmla="*/ 15240 w 170"/>
                    <a:gd name="T21" fmla="*/ 574729 h 354"/>
                    <a:gd name="T22" fmla="*/ 15240 w 170"/>
                    <a:gd name="T23" fmla="*/ 375489 h 354"/>
                    <a:gd name="T24" fmla="*/ 0 w 170"/>
                    <a:gd name="T25" fmla="*/ 302691 h 354"/>
                    <a:gd name="T26" fmla="*/ 3810 w 170"/>
                    <a:gd name="T27" fmla="*/ 252881 h 354"/>
                    <a:gd name="T28" fmla="*/ 7620 w 170"/>
                    <a:gd name="T29" fmla="*/ 206902 h 354"/>
                    <a:gd name="T30" fmla="*/ 22860 w 170"/>
                    <a:gd name="T31" fmla="*/ 141766 h 354"/>
                    <a:gd name="T32" fmla="*/ 15240 w 170"/>
                    <a:gd name="T33" fmla="*/ 34484 h 354"/>
                    <a:gd name="T34" fmla="*/ 49530 w 170"/>
                    <a:gd name="T35" fmla="*/ 38315 h 354"/>
                    <a:gd name="T36" fmla="*/ 83820 w 170"/>
                    <a:gd name="T37" fmla="*/ 38315 h 354"/>
                    <a:gd name="T38" fmla="*/ 106680 w 170"/>
                    <a:gd name="T39" fmla="*/ 34484 h 354"/>
                    <a:gd name="T40" fmla="*/ 140970 w 170"/>
                    <a:gd name="T41" fmla="*/ 26821 h 354"/>
                    <a:gd name="T42" fmla="*/ 160020 w 170"/>
                    <a:gd name="T43" fmla="*/ 22989 h 354"/>
                    <a:gd name="T44" fmla="*/ 182880 w 170"/>
                    <a:gd name="T45" fmla="*/ 7663 h 354"/>
                    <a:gd name="T46" fmla="*/ 209550 w 170"/>
                    <a:gd name="T47" fmla="*/ 3832 h 354"/>
                    <a:gd name="T48" fmla="*/ 236220 w 170"/>
                    <a:gd name="T49" fmla="*/ 0 h 354"/>
                    <a:gd name="T50" fmla="*/ 270510 w 170"/>
                    <a:gd name="T51" fmla="*/ 3832 h 354"/>
                    <a:gd name="T52" fmla="*/ 297180 w 170"/>
                    <a:gd name="T53" fmla="*/ 11495 h 354"/>
                    <a:gd name="T54" fmla="*/ 316230 w 170"/>
                    <a:gd name="T55" fmla="*/ 26821 h 354"/>
                    <a:gd name="T56" fmla="*/ 331470 w 170"/>
                    <a:gd name="T57" fmla="*/ 45978 h 354"/>
                    <a:gd name="T58" fmla="*/ 350520 w 170"/>
                    <a:gd name="T59" fmla="*/ 65136 h 354"/>
                    <a:gd name="T60" fmla="*/ 373380 w 170"/>
                    <a:gd name="T61" fmla="*/ 72799 h 354"/>
                    <a:gd name="T62" fmla="*/ 407670 w 170"/>
                    <a:gd name="T63" fmla="*/ 65136 h 354"/>
                    <a:gd name="T64" fmla="*/ 434340 w 170"/>
                    <a:gd name="T65" fmla="*/ 80462 h 354"/>
                    <a:gd name="T66" fmla="*/ 445770 w 170"/>
                    <a:gd name="T67" fmla="*/ 99620 h 354"/>
                    <a:gd name="T68" fmla="*/ 468630 w 170"/>
                    <a:gd name="T69" fmla="*/ 118777 h 354"/>
                    <a:gd name="T70" fmla="*/ 491490 w 170"/>
                    <a:gd name="T71" fmla="*/ 130272 h 354"/>
                    <a:gd name="T72" fmla="*/ 521970 w 170"/>
                    <a:gd name="T73" fmla="*/ 141766 h 354"/>
                    <a:gd name="T74" fmla="*/ 541020 w 170"/>
                    <a:gd name="T75" fmla="*/ 153261 h 354"/>
                    <a:gd name="T76" fmla="*/ 567690 w 170"/>
                    <a:gd name="T77" fmla="*/ 160924 h 354"/>
                    <a:gd name="T78" fmla="*/ 598170 w 170"/>
                    <a:gd name="T79" fmla="*/ 160924 h 354"/>
                    <a:gd name="T80" fmla="*/ 628650 w 170"/>
                    <a:gd name="T81" fmla="*/ 168587 h 354"/>
                    <a:gd name="T82" fmla="*/ 617220 w 170"/>
                    <a:gd name="T83" fmla="*/ 272038 h 354"/>
                    <a:gd name="T84" fmla="*/ 594360 w 170"/>
                    <a:gd name="T85" fmla="*/ 348669 h 354"/>
                    <a:gd name="T86" fmla="*/ 582930 w 170"/>
                    <a:gd name="T87" fmla="*/ 452120 h 354"/>
                    <a:gd name="T88" fmla="*/ 586740 w 170"/>
                    <a:gd name="T89" fmla="*/ 555571 h 354"/>
                    <a:gd name="T90" fmla="*/ 628650 w 170"/>
                    <a:gd name="T91" fmla="*/ 643696 h 354"/>
                    <a:gd name="T92" fmla="*/ 613410 w 170"/>
                    <a:gd name="T93" fmla="*/ 720327 h 354"/>
                    <a:gd name="T94" fmla="*/ 609600 w 170"/>
                    <a:gd name="T95" fmla="*/ 819946 h 354"/>
                    <a:gd name="T96" fmla="*/ 613410 w 170"/>
                    <a:gd name="T97" fmla="*/ 888914 h 354"/>
                    <a:gd name="T98" fmla="*/ 579120 w 170"/>
                    <a:gd name="T99" fmla="*/ 946387 h 354"/>
                    <a:gd name="T100" fmla="*/ 544830 w 170"/>
                    <a:gd name="T101" fmla="*/ 1042175 h 354"/>
                    <a:gd name="T102" fmla="*/ 544830 w 170"/>
                    <a:gd name="T103" fmla="*/ 1122637 h 354"/>
                    <a:gd name="T104" fmla="*/ 541020 w 170"/>
                    <a:gd name="T105" fmla="*/ 1214594 h 354"/>
                    <a:gd name="T106" fmla="*/ 586740 w 170"/>
                    <a:gd name="T107" fmla="*/ 1291224 h 354"/>
                    <a:gd name="T108" fmla="*/ 647700 w 170"/>
                    <a:gd name="T109" fmla="*/ 1337202 h 3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0" h="354">
                      <a:moveTo>
                        <a:pt x="170" y="349"/>
                      </a:moveTo>
                      <a:lnTo>
                        <a:pt x="165" y="349"/>
                      </a:lnTo>
                      <a:lnTo>
                        <a:pt x="158" y="352"/>
                      </a:lnTo>
                      <a:lnTo>
                        <a:pt x="153" y="352"/>
                      </a:lnTo>
                      <a:lnTo>
                        <a:pt x="144" y="354"/>
                      </a:lnTo>
                      <a:lnTo>
                        <a:pt x="140" y="354"/>
                      </a:lnTo>
                      <a:lnTo>
                        <a:pt x="134" y="350"/>
                      </a:lnTo>
                      <a:lnTo>
                        <a:pt x="131" y="349"/>
                      </a:lnTo>
                      <a:lnTo>
                        <a:pt x="128" y="350"/>
                      </a:lnTo>
                      <a:lnTo>
                        <a:pt x="123" y="349"/>
                      </a:lnTo>
                      <a:lnTo>
                        <a:pt x="119" y="343"/>
                      </a:lnTo>
                      <a:lnTo>
                        <a:pt x="116" y="340"/>
                      </a:lnTo>
                      <a:lnTo>
                        <a:pt x="114" y="336"/>
                      </a:lnTo>
                      <a:lnTo>
                        <a:pt x="114" y="331"/>
                      </a:lnTo>
                      <a:lnTo>
                        <a:pt x="103" y="325"/>
                      </a:lnTo>
                      <a:lnTo>
                        <a:pt x="96" y="322"/>
                      </a:lnTo>
                      <a:lnTo>
                        <a:pt x="89" y="321"/>
                      </a:lnTo>
                      <a:lnTo>
                        <a:pt x="79" y="322"/>
                      </a:lnTo>
                      <a:lnTo>
                        <a:pt x="70" y="320"/>
                      </a:lnTo>
                      <a:lnTo>
                        <a:pt x="61" y="320"/>
                      </a:lnTo>
                      <a:lnTo>
                        <a:pt x="54" y="320"/>
                      </a:lnTo>
                      <a:lnTo>
                        <a:pt x="46" y="321"/>
                      </a:lnTo>
                      <a:lnTo>
                        <a:pt x="37" y="321"/>
                      </a:lnTo>
                      <a:lnTo>
                        <a:pt x="25" y="322"/>
                      </a:lnTo>
                      <a:lnTo>
                        <a:pt x="16" y="323"/>
                      </a:lnTo>
                      <a:lnTo>
                        <a:pt x="6" y="323"/>
                      </a:lnTo>
                      <a:lnTo>
                        <a:pt x="5" y="321"/>
                      </a:lnTo>
                      <a:lnTo>
                        <a:pt x="4" y="315"/>
                      </a:lnTo>
                      <a:lnTo>
                        <a:pt x="2" y="304"/>
                      </a:lnTo>
                      <a:lnTo>
                        <a:pt x="4" y="293"/>
                      </a:lnTo>
                      <a:lnTo>
                        <a:pt x="5" y="267"/>
                      </a:lnTo>
                      <a:lnTo>
                        <a:pt x="5" y="265"/>
                      </a:lnTo>
                      <a:lnTo>
                        <a:pt x="2" y="260"/>
                      </a:lnTo>
                      <a:lnTo>
                        <a:pt x="2" y="256"/>
                      </a:lnTo>
                      <a:lnTo>
                        <a:pt x="2" y="252"/>
                      </a:lnTo>
                      <a:lnTo>
                        <a:pt x="4" y="238"/>
                      </a:lnTo>
                      <a:lnTo>
                        <a:pt x="4" y="235"/>
                      </a:lnTo>
                      <a:lnTo>
                        <a:pt x="4" y="232"/>
                      </a:lnTo>
                      <a:lnTo>
                        <a:pt x="5" y="211"/>
                      </a:lnTo>
                      <a:lnTo>
                        <a:pt x="5" y="206"/>
                      </a:lnTo>
                      <a:lnTo>
                        <a:pt x="5" y="202"/>
                      </a:lnTo>
                      <a:lnTo>
                        <a:pt x="5" y="179"/>
                      </a:lnTo>
                      <a:lnTo>
                        <a:pt x="5" y="164"/>
                      </a:lnTo>
                      <a:lnTo>
                        <a:pt x="4" y="150"/>
                      </a:lnTo>
                      <a:lnTo>
                        <a:pt x="4" y="145"/>
                      </a:lnTo>
                      <a:lnTo>
                        <a:pt x="4" y="140"/>
                      </a:lnTo>
                      <a:lnTo>
                        <a:pt x="4" y="133"/>
                      </a:lnTo>
                      <a:lnTo>
                        <a:pt x="4" y="98"/>
                      </a:lnTo>
                      <a:lnTo>
                        <a:pt x="4" y="90"/>
                      </a:lnTo>
                      <a:lnTo>
                        <a:pt x="1" y="86"/>
                      </a:lnTo>
                      <a:lnTo>
                        <a:pt x="0" y="82"/>
                      </a:lnTo>
                      <a:lnTo>
                        <a:pt x="0" y="79"/>
                      </a:lnTo>
                      <a:lnTo>
                        <a:pt x="1" y="77"/>
                      </a:lnTo>
                      <a:lnTo>
                        <a:pt x="1" y="76"/>
                      </a:lnTo>
                      <a:lnTo>
                        <a:pt x="1" y="72"/>
                      </a:lnTo>
                      <a:lnTo>
                        <a:pt x="1" y="66"/>
                      </a:lnTo>
                      <a:lnTo>
                        <a:pt x="1" y="61"/>
                      </a:lnTo>
                      <a:lnTo>
                        <a:pt x="2" y="60"/>
                      </a:lnTo>
                      <a:lnTo>
                        <a:pt x="4" y="58"/>
                      </a:lnTo>
                      <a:lnTo>
                        <a:pt x="2" y="54"/>
                      </a:lnTo>
                      <a:lnTo>
                        <a:pt x="7" y="48"/>
                      </a:lnTo>
                      <a:lnTo>
                        <a:pt x="10" y="46"/>
                      </a:lnTo>
                      <a:lnTo>
                        <a:pt x="9" y="40"/>
                      </a:lnTo>
                      <a:lnTo>
                        <a:pt x="6" y="37"/>
                      </a:lnTo>
                      <a:lnTo>
                        <a:pt x="2" y="31"/>
                      </a:lnTo>
                      <a:lnTo>
                        <a:pt x="2" y="24"/>
                      </a:lnTo>
                      <a:lnTo>
                        <a:pt x="2" y="9"/>
                      </a:lnTo>
                      <a:lnTo>
                        <a:pt x="4" y="9"/>
                      </a:lnTo>
                      <a:lnTo>
                        <a:pt x="6" y="9"/>
                      </a:lnTo>
                      <a:lnTo>
                        <a:pt x="7" y="10"/>
                      </a:lnTo>
                      <a:lnTo>
                        <a:pt x="11" y="10"/>
                      </a:lnTo>
                      <a:lnTo>
                        <a:pt x="13" y="10"/>
                      </a:lnTo>
                      <a:lnTo>
                        <a:pt x="15" y="10"/>
                      </a:lnTo>
                      <a:lnTo>
                        <a:pt x="16" y="10"/>
                      </a:lnTo>
                      <a:lnTo>
                        <a:pt x="19" y="10"/>
                      </a:lnTo>
                      <a:lnTo>
                        <a:pt x="22" y="10"/>
                      </a:lnTo>
                      <a:lnTo>
                        <a:pt x="23" y="9"/>
                      </a:lnTo>
                      <a:lnTo>
                        <a:pt x="25" y="9"/>
                      </a:lnTo>
                      <a:lnTo>
                        <a:pt x="27" y="9"/>
                      </a:lnTo>
                      <a:lnTo>
                        <a:pt x="28" y="9"/>
                      </a:lnTo>
                      <a:lnTo>
                        <a:pt x="31" y="9"/>
                      </a:lnTo>
                      <a:lnTo>
                        <a:pt x="32" y="9"/>
                      </a:lnTo>
                      <a:lnTo>
                        <a:pt x="34" y="7"/>
                      </a:lnTo>
                      <a:lnTo>
                        <a:pt x="37" y="7"/>
                      </a:lnTo>
                      <a:lnTo>
                        <a:pt x="39" y="7"/>
                      </a:lnTo>
                      <a:lnTo>
                        <a:pt x="42" y="6"/>
                      </a:lnTo>
                      <a:lnTo>
                        <a:pt x="45" y="5"/>
                      </a:lnTo>
                      <a:lnTo>
                        <a:pt x="46" y="5"/>
                      </a:lnTo>
                      <a:lnTo>
                        <a:pt x="47" y="3"/>
                      </a:lnTo>
                      <a:lnTo>
                        <a:pt x="48" y="2"/>
                      </a:lnTo>
                      <a:lnTo>
                        <a:pt x="50" y="2"/>
                      </a:lnTo>
                      <a:lnTo>
                        <a:pt x="52" y="2"/>
                      </a:lnTo>
                      <a:lnTo>
                        <a:pt x="52" y="1"/>
                      </a:lnTo>
                      <a:lnTo>
                        <a:pt x="55" y="1"/>
                      </a:lnTo>
                      <a:lnTo>
                        <a:pt x="57" y="0"/>
                      </a:lnTo>
                      <a:lnTo>
                        <a:pt x="59" y="0"/>
                      </a:lnTo>
                      <a:lnTo>
                        <a:pt x="60" y="0"/>
                      </a:lnTo>
                      <a:lnTo>
                        <a:pt x="62" y="0"/>
                      </a:lnTo>
                      <a:lnTo>
                        <a:pt x="64" y="0"/>
                      </a:lnTo>
                      <a:lnTo>
                        <a:pt x="68" y="0"/>
                      </a:lnTo>
                      <a:lnTo>
                        <a:pt x="69" y="0"/>
                      </a:lnTo>
                      <a:lnTo>
                        <a:pt x="71" y="1"/>
                      </a:lnTo>
                      <a:lnTo>
                        <a:pt x="73" y="1"/>
                      </a:lnTo>
                      <a:lnTo>
                        <a:pt x="74" y="2"/>
                      </a:lnTo>
                      <a:lnTo>
                        <a:pt x="77" y="2"/>
                      </a:lnTo>
                      <a:lnTo>
                        <a:pt x="78" y="3"/>
                      </a:lnTo>
                      <a:lnTo>
                        <a:pt x="78" y="5"/>
                      </a:lnTo>
                      <a:lnTo>
                        <a:pt x="79" y="6"/>
                      </a:lnTo>
                      <a:lnTo>
                        <a:pt x="80" y="7"/>
                      </a:lnTo>
                      <a:lnTo>
                        <a:pt x="83" y="7"/>
                      </a:lnTo>
                      <a:lnTo>
                        <a:pt x="83" y="9"/>
                      </a:lnTo>
                      <a:lnTo>
                        <a:pt x="84" y="11"/>
                      </a:lnTo>
                      <a:lnTo>
                        <a:pt x="85" y="12"/>
                      </a:lnTo>
                      <a:lnTo>
                        <a:pt x="87" y="12"/>
                      </a:lnTo>
                      <a:lnTo>
                        <a:pt x="88" y="14"/>
                      </a:lnTo>
                      <a:lnTo>
                        <a:pt x="88" y="15"/>
                      </a:lnTo>
                      <a:lnTo>
                        <a:pt x="89" y="16"/>
                      </a:lnTo>
                      <a:lnTo>
                        <a:pt x="92" y="17"/>
                      </a:lnTo>
                      <a:lnTo>
                        <a:pt x="93" y="17"/>
                      </a:lnTo>
                      <a:lnTo>
                        <a:pt x="94" y="17"/>
                      </a:lnTo>
                      <a:lnTo>
                        <a:pt x="97" y="19"/>
                      </a:lnTo>
                      <a:lnTo>
                        <a:pt x="98" y="19"/>
                      </a:lnTo>
                      <a:lnTo>
                        <a:pt x="101" y="19"/>
                      </a:lnTo>
                      <a:lnTo>
                        <a:pt x="103" y="19"/>
                      </a:lnTo>
                      <a:lnTo>
                        <a:pt x="105" y="17"/>
                      </a:lnTo>
                      <a:lnTo>
                        <a:pt x="107" y="17"/>
                      </a:lnTo>
                      <a:lnTo>
                        <a:pt x="108" y="19"/>
                      </a:lnTo>
                      <a:lnTo>
                        <a:pt x="111" y="19"/>
                      </a:lnTo>
                      <a:lnTo>
                        <a:pt x="112" y="20"/>
                      </a:lnTo>
                      <a:lnTo>
                        <a:pt x="114" y="21"/>
                      </a:lnTo>
                      <a:lnTo>
                        <a:pt x="114" y="23"/>
                      </a:lnTo>
                      <a:lnTo>
                        <a:pt x="115" y="24"/>
                      </a:lnTo>
                      <a:lnTo>
                        <a:pt x="116" y="25"/>
                      </a:lnTo>
                      <a:lnTo>
                        <a:pt x="117" y="26"/>
                      </a:lnTo>
                      <a:lnTo>
                        <a:pt x="119" y="28"/>
                      </a:lnTo>
                      <a:lnTo>
                        <a:pt x="119" y="29"/>
                      </a:lnTo>
                      <a:lnTo>
                        <a:pt x="120" y="30"/>
                      </a:lnTo>
                      <a:lnTo>
                        <a:pt x="123" y="31"/>
                      </a:lnTo>
                      <a:lnTo>
                        <a:pt x="124" y="33"/>
                      </a:lnTo>
                      <a:lnTo>
                        <a:pt x="125" y="33"/>
                      </a:lnTo>
                      <a:lnTo>
                        <a:pt x="126" y="33"/>
                      </a:lnTo>
                      <a:lnTo>
                        <a:pt x="129" y="34"/>
                      </a:lnTo>
                      <a:lnTo>
                        <a:pt x="130" y="34"/>
                      </a:lnTo>
                      <a:lnTo>
                        <a:pt x="133" y="35"/>
                      </a:lnTo>
                      <a:lnTo>
                        <a:pt x="134" y="35"/>
                      </a:lnTo>
                      <a:lnTo>
                        <a:pt x="137" y="37"/>
                      </a:lnTo>
                      <a:lnTo>
                        <a:pt x="138" y="38"/>
                      </a:lnTo>
                      <a:lnTo>
                        <a:pt x="139" y="38"/>
                      </a:lnTo>
                      <a:lnTo>
                        <a:pt x="139" y="39"/>
                      </a:lnTo>
                      <a:lnTo>
                        <a:pt x="142" y="40"/>
                      </a:lnTo>
                      <a:lnTo>
                        <a:pt x="143" y="42"/>
                      </a:lnTo>
                      <a:lnTo>
                        <a:pt x="144" y="42"/>
                      </a:lnTo>
                      <a:lnTo>
                        <a:pt x="147" y="42"/>
                      </a:lnTo>
                      <a:lnTo>
                        <a:pt x="149" y="42"/>
                      </a:lnTo>
                      <a:lnTo>
                        <a:pt x="151" y="42"/>
                      </a:lnTo>
                      <a:lnTo>
                        <a:pt x="153" y="42"/>
                      </a:lnTo>
                      <a:lnTo>
                        <a:pt x="154" y="42"/>
                      </a:lnTo>
                      <a:lnTo>
                        <a:pt x="157" y="42"/>
                      </a:lnTo>
                      <a:lnTo>
                        <a:pt x="160" y="43"/>
                      </a:lnTo>
                      <a:lnTo>
                        <a:pt x="161" y="43"/>
                      </a:lnTo>
                      <a:lnTo>
                        <a:pt x="162" y="44"/>
                      </a:lnTo>
                      <a:lnTo>
                        <a:pt x="165" y="44"/>
                      </a:lnTo>
                      <a:lnTo>
                        <a:pt x="165" y="46"/>
                      </a:lnTo>
                      <a:lnTo>
                        <a:pt x="162" y="57"/>
                      </a:lnTo>
                      <a:lnTo>
                        <a:pt x="162" y="65"/>
                      </a:lnTo>
                      <a:lnTo>
                        <a:pt x="162" y="71"/>
                      </a:lnTo>
                      <a:lnTo>
                        <a:pt x="163" y="77"/>
                      </a:lnTo>
                      <a:lnTo>
                        <a:pt x="161" y="82"/>
                      </a:lnTo>
                      <a:lnTo>
                        <a:pt x="157" y="88"/>
                      </a:lnTo>
                      <a:lnTo>
                        <a:pt x="156" y="91"/>
                      </a:lnTo>
                      <a:lnTo>
                        <a:pt x="157" y="98"/>
                      </a:lnTo>
                      <a:lnTo>
                        <a:pt x="157" y="104"/>
                      </a:lnTo>
                      <a:lnTo>
                        <a:pt x="154" y="111"/>
                      </a:lnTo>
                      <a:lnTo>
                        <a:pt x="153" y="118"/>
                      </a:lnTo>
                      <a:lnTo>
                        <a:pt x="153" y="126"/>
                      </a:lnTo>
                      <a:lnTo>
                        <a:pt x="153" y="135"/>
                      </a:lnTo>
                      <a:lnTo>
                        <a:pt x="153" y="139"/>
                      </a:lnTo>
                      <a:lnTo>
                        <a:pt x="154" y="145"/>
                      </a:lnTo>
                      <a:lnTo>
                        <a:pt x="154" y="150"/>
                      </a:lnTo>
                      <a:lnTo>
                        <a:pt x="160" y="158"/>
                      </a:lnTo>
                      <a:lnTo>
                        <a:pt x="161" y="163"/>
                      </a:lnTo>
                      <a:lnTo>
                        <a:pt x="165" y="168"/>
                      </a:lnTo>
                      <a:lnTo>
                        <a:pt x="165" y="172"/>
                      </a:lnTo>
                      <a:lnTo>
                        <a:pt x="165" y="177"/>
                      </a:lnTo>
                      <a:lnTo>
                        <a:pt x="163" y="182"/>
                      </a:lnTo>
                      <a:lnTo>
                        <a:pt x="161" y="188"/>
                      </a:lnTo>
                      <a:lnTo>
                        <a:pt x="160" y="195"/>
                      </a:lnTo>
                      <a:lnTo>
                        <a:pt x="160" y="201"/>
                      </a:lnTo>
                      <a:lnTo>
                        <a:pt x="160" y="210"/>
                      </a:lnTo>
                      <a:lnTo>
                        <a:pt x="160" y="214"/>
                      </a:lnTo>
                      <a:lnTo>
                        <a:pt x="161" y="221"/>
                      </a:lnTo>
                      <a:lnTo>
                        <a:pt x="162" y="224"/>
                      </a:lnTo>
                      <a:lnTo>
                        <a:pt x="161" y="228"/>
                      </a:lnTo>
                      <a:lnTo>
                        <a:pt x="161" y="232"/>
                      </a:lnTo>
                      <a:lnTo>
                        <a:pt x="162" y="239"/>
                      </a:lnTo>
                      <a:lnTo>
                        <a:pt x="160" y="242"/>
                      </a:lnTo>
                      <a:lnTo>
                        <a:pt x="154" y="246"/>
                      </a:lnTo>
                      <a:lnTo>
                        <a:pt x="152" y="247"/>
                      </a:lnTo>
                      <a:lnTo>
                        <a:pt x="149" y="252"/>
                      </a:lnTo>
                      <a:lnTo>
                        <a:pt x="148" y="257"/>
                      </a:lnTo>
                      <a:lnTo>
                        <a:pt x="144" y="266"/>
                      </a:lnTo>
                      <a:lnTo>
                        <a:pt x="143" y="272"/>
                      </a:lnTo>
                      <a:lnTo>
                        <a:pt x="144" y="278"/>
                      </a:lnTo>
                      <a:lnTo>
                        <a:pt x="142" y="286"/>
                      </a:lnTo>
                      <a:lnTo>
                        <a:pt x="140" y="289"/>
                      </a:lnTo>
                      <a:lnTo>
                        <a:pt x="143" y="293"/>
                      </a:lnTo>
                      <a:lnTo>
                        <a:pt x="140" y="301"/>
                      </a:lnTo>
                      <a:lnTo>
                        <a:pt x="139" y="304"/>
                      </a:lnTo>
                      <a:lnTo>
                        <a:pt x="138" y="309"/>
                      </a:lnTo>
                      <a:lnTo>
                        <a:pt x="142" y="317"/>
                      </a:lnTo>
                      <a:lnTo>
                        <a:pt x="144" y="321"/>
                      </a:lnTo>
                      <a:lnTo>
                        <a:pt x="149" y="327"/>
                      </a:lnTo>
                      <a:lnTo>
                        <a:pt x="153" y="331"/>
                      </a:lnTo>
                      <a:lnTo>
                        <a:pt x="154" y="337"/>
                      </a:lnTo>
                      <a:lnTo>
                        <a:pt x="158" y="341"/>
                      </a:lnTo>
                      <a:lnTo>
                        <a:pt x="165" y="343"/>
                      </a:lnTo>
                      <a:lnTo>
                        <a:pt x="167" y="344"/>
                      </a:lnTo>
                      <a:lnTo>
                        <a:pt x="170" y="349"/>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2" name="ZS: DAGLA">
                  <a:extLst>
                    <a:ext uri="{FF2B5EF4-FFF2-40B4-BE49-F238E27FC236}">
                      <a16:creationId xmlns:a16="http://schemas.microsoft.com/office/drawing/2014/main" id="{23B69D2C-90AA-5E4E-8134-32BBD8C62A4D}"/>
                    </a:ext>
                  </a:extLst>
                </p:cNvPr>
                <p:cNvSpPr>
                  <a:spLocks/>
                </p:cNvSpPr>
                <p:nvPr/>
              </p:nvSpPr>
              <p:spPr bwMode="auto">
                <a:xfrm>
                  <a:off x="1254431" y="3781473"/>
                  <a:ext cx="459007" cy="1027643"/>
                </a:xfrm>
                <a:custGeom>
                  <a:avLst/>
                  <a:gdLst>
                    <a:gd name="T0" fmla="*/ 259080 w 152"/>
                    <a:gd name="T1" fmla="*/ 1226820 h 352"/>
                    <a:gd name="T2" fmla="*/ 182880 w 152"/>
                    <a:gd name="T3" fmla="*/ 1207770 h 352"/>
                    <a:gd name="T4" fmla="*/ 121920 w 152"/>
                    <a:gd name="T5" fmla="*/ 1196340 h 352"/>
                    <a:gd name="T6" fmla="*/ 60960 w 152"/>
                    <a:gd name="T7" fmla="*/ 1150620 h 352"/>
                    <a:gd name="T8" fmla="*/ 15240 w 152"/>
                    <a:gd name="T9" fmla="*/ 1074420 h 352"/>
                    <a:gd name="T10" fmla="*/ 19050 w 152"/>
                    <a:gd name="T11" fmla="*/ 982980 h 352"/>
                    <a:gd name="T12" fmla="*/ 19050 w 152"/>
                    <a:gd name="T13" fmla="*/ 902970 h 352"/>
                    <a:gd name="T14" fmla="*/ 53340 w 152"/>
                    <a:gd name="T15" fmla="*/ 807720 h 352"/>
                    <a:gd name="T16" fmla="*/ 87630 w 152"/>
                    <a:gd name="T17" fmla="*/ 750570 h 352"/>
                    <a:gd name="T18" fmla="*/ 83820 w 152"/>
                    <a:gd name="T19" fmla="*/ 681990 h 352"/>
                    <a:gd name="T20" fmla="*/ 87630 w 152"/>
                    <a:gd name="T21" fmla="*/ 582930 h 352"/>
                    <a:gd name="T22" fmla="*/ 102870 w 152"/>
                    <a:gd name="T23" fmla="*/ 506730 h 352"/>
                    <a:gd name="T24" fmla="*/ 60960 w 152"/>
                    <a:gd name="T25" fmla="*/ 419100 h 352"/>
                    <a:gd name="T26" fmla="*/ 57150 w 152"/>
                    <a:gd name="T27" fmla="*/ 316230 h 352"/>
                    <a:gd name="T28" fmla="*/ 68580 w 152"/>
                    <a:gd name="T29" fmla="*/ 213360 h 352"/>
                    <a:gd name="T30" fmla="*/ 91440 w 152"/>
                    <a:gd name="T31" fmla="*/ 137160 h 352"/>
                    <a:gd name="T32" fmla="*/ 106680 w 152"/>
                    <a:gd name="T33" fmla="*/ 41910 h 352"/>
                    <a:gd name="T34" fmla="*/ 140970 w 152"/>
                    <a:gd name="T35" fmla="*/ 41910 h 352"/>
                    <a:gd name="T36" fmla="*/ 163830 w 152"/>
                    <a:gd name="T37" fmla="*/ 34290 h 352"/>
                    <a:gd name="T38" fmla="*/ 190500 w 152"/>
                    <a:gd name="T39" fmla="*/ 30480 h 352"/>
                    <a:gd name="T40" fmla="*/ 209550 w 152"/>
                    <a:gd name="T41" fmla="*/ 11430 h 352"/>
                    <a:gd name="T42" fmla="*/ 243840 w 152"/>
                    <a:gd name="T43" fmla="*/ 11430 h 352"/>
                    <a:gd name="T44" fmla="*/ 316230 w 152"/>
                    <a:gd name="T45" fmla="*/ 64770 h 352"/>
                    <a:gd name="T46" fmla="*/ 381000 w 152"/>
                    <a:gd name="T47" fmla="*/ 125730 h 352"/>
                    <a:gd name="T48" fmla="*/ 358140 w 152"/>
                    <a:gd name="T49" fmla="*/ 228600 h 352"/>
                    <a:gd name="T50" fmla="*/ 358140 w 152"/>
                    <a:gd name="T51" fmla="*/ 316230 h 352"/>
                    <a:gd name="T52" fmla="*/ 388620 w 152"/>
                    <a:gd name="T53" fmla="*/ 381000 h 352"/>
                    <a:gd name="T54" fmla="*/ 422910 w 152"/>
                    <a:gd name="T55" fmla="*/ 461010 h 352"/>
                    <a:gd name="T56" fmla="*/ 373380 w 152"/>
                    <a:gd name="T57" fmla="*/ 495300 h 352"/>
                    <a:gd name="T58" fmla="*/ 392430 w 152"/>
                    <a:gd name="T59" fmla="*/ 544830 h 352"/>
                    <a:gd name="T60" fmla="*/ 422910 w 152"/>
                    <a:gd name="T61" fmla="*/ 594360 h 352"/>
                    <a:gd name="T62" fmla="*/ 403860 w 152"/>
                    <a:gd name="T63" fmla="*/ 636270 h 352"/>
                    <a:gd name="T64" fmla="*/ 407670 w 152"/>
                    <a:gd name="T65" fmla="*/ 685800 h 352"/>
                    <a:gd name="T66" fmla="*/ 419100 w 152"/>
                    <a:gd name="T67" fmla="*/ 754380 h 352"/>
                    <a:gd name="T68" fmla="*/ 453390 w 152"/>
                    <a:gd name="T69" fmla="*/ 864870 h 352"/>
                    <a:gd name="T70" fmla="*/ 529590 w 152"/>
                    <a:gd name="T71" fmla="*/ 933450 h 352"/>
                    <a:gd name="T72" fmla="*/ 544830 w 152"/>
                    <a:gd name="T73" fmla="*/ 1005840 h 352"/>
                    <a:gd name="T74" fmla="*/ 575310 w 152"/>
                    <a:gd name="T75" fmla="*/ 1078230 h 352"/>
                    <a:gd name="T76" fmla="*/ 560070 w 152"/>
                    <a:gd name="T77" fmla="*/ 1097280 h 352"/>
                    <a:gd name="T78" fmla="*/ 548640 w 152"/>
                    <a:gd name="T79" fmla="*/ 1127760 h 352"/>
                    <a:gd name="T80" fmla="*/ 556260 w 152"/>
                    <a:gd name="T81" fmla="*/ 1158240 h 352"/>
                    <a:gd name="T82" fmla="*/ 563880 w 152"/>
                    <a:gd name="T83" fmla="*/ 1181100 h 352"/>
                    <a:gd name="T84" fmla="*/ 556260 w 152"/>
                    <a:gd name="T85" fmla="*/ 1207770 h 352"/>
                    <a:gd name="T86" fmla="*/ 529590 w 152"/>
                    <a:gd name="T87" fmla="*/ 1215390 h 352"/>
                    <a:gd name="T88" fmla="*/ 521970 w 152"/>
                    <a:gd name="T89" fmla="*/ 1238250 h 352"/>
                    <a:gd name="T90" fmla="*/ 506730 w 152"/>
                    <a:gd name="T91" fmla="*/ 1261110 h 352"/>
                    <a:gd name="T92" fmla="*/ 491490 w 152"/>
                    <a:gd name="T93" fmla="*/ 1280160 h 352"/>
                    <a:gd name="T94" fmla="*/ 476250 w 152"/>
                    <a:gd name="T95" fmla="*/ 1303020 h 352"/>
                    <a:gd name="T96" fmla="*/ 472440 w 152"/>
                    <a:gd name="T97" fmla="*/ 1333500 h 352"/>
                    <a:gd name="T98" fmla="*/ 407670 w 152"/>
                    <a:gd name="T99" fmla="*/ 1333500 h 352"/>
                    <a:gd name="T100" fmla="*/ 350520 w 152"/>
                    <a:gd name="T101" fmla="*/ 1283970 h 3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 h="352">
                      <a:moveTo>
                        <a:pt x="83" y="331"/>
                      </a:moveTo>
                      <a:lnTo>
                        <a:pt x="78" y="328"/>
                      </a:lnTo>
                      <a:lnTo>
                        <a:pt x="73" y="324"/>
                      </a:lnTo>
                      <a:lnTo>
                        <a:pt x="68" y="322"/>
                      </a:lnTo>
                      <a:lnTo>
                        <a:pt x="64" y="319"/>
                      </a:lnTo>
                      <a:lnTo>
                        <a:pt x="59" y="319"/>
                      </a:lnTo>
                      <a:lnTo>
                        <a:pt x="56" y="318"/>
                      </a:lnTo>
                      <a:lnTo>
                        <a:pt x="48" y="317"/>
                      </a:lnTo>
                      <a:lnTo>
                        <a:pt x="45" y="315"/>
                      </a:lnTo>
                      <a:lnTo>
                        <a:pt x="41" y="314"/>
                      </a:lnTo>
                      <a:lnTo>
                        <a:pt x="34" y="315"/>
                      </a:lnTo>
                      <a:lnTo>
                        <a:pt x="32" y="314"/>
                      </a:lnTo>
                      <a:lnTo>
                        <a:pt x="29" y="309"/>
                      </a:lnTo>
                      <a:lnTo>
                        <a:pt x="27" y="308"/>
                      </a:lnTo>
                      <a:lnTo>
                        <a:pt x="20" y="306"/>
                      </a:lnTo>
                      <a:lnTo>
                        <a:pt x="16" y="302"/>
                      </a:lnTo>
                      <a:lnTo>
                        <a:pt x="15" y="296"/>
                      </a:lnTo>
                      <a:lnTo>
                        <a:pt x="11" y="292"/>
                      </a:lnTo>
                      <a:lnTo>
                        <a:pt x="6" y="286"/>
                      </a:lnTo>
                      <a:lnTo>
                        <a:pt x="4" y="282"/>
                      </a:lnTo>
                      <a:lnTo>
                        <a:pt x="0" y="274"/>
                      </a:lnTo>
                      <a:lnTo>
                        <a:pt x="1" y="269"/>
                      </a:lnTo>
                      <a:lnTo>
                        <a:pt x="2" y="266"/>
                      </a:lnTo>
                      <a:lnTo>
                        <a:pt x="5" y="258"/>
                      </a:lnTo>
                      <a:lnTo>
                        <a:pt x="2" y="254"/>
                      </a:lnTo>
                      <a:lnTo>
                        <a:pt x="4" y="251"/>
                      </a:lnTo>
                      <a:lnTo>
                        <a:pt x="6" y="243"/>
                      </a:lnTo>
                      <a:lnTo>
                        <a:pt x="5" y="237"/>
                      </a:lnTo>
                      <a:lnTo>
                        <a:pt x="6" y="231"/>
                      </a:lnTo>
                      <a:lnTo>
                        <a:pt x="10" y="222"/>
                      </a:lnTo>
                      <a:lnTo>
                        <a:pt x="11" y="217"/>
                      </a:lnTo>
                      <a:lnTo>
                        <a:pt x="14" y="212"/>
                      </a:lnTo>
                      <a:lnTo>
                        <a:pt x="16" y="211"/>
                      </a:lnTo>
                      <a:lnTo>
                        <a:pt x="22" y="207"/>
                      </a:lnTo>
                      <a:lnTo>
                        <a:pt x="24" y="204"/>
                      </a:lnTo>
                      <a:lnTo>
                        <a:pt x="23" y="197"/>
                      </a:lnTo>
                      <a:lnTo>
                        <a:pt x="23" y="193"/>
                      </a:lnTo>
                      <a:lnTo>
                        <a:pt x="24" y="189"/>
                      </a:lnTo>
                      <a:lnTo>
                        <a:pt x="23" y="186"/>
                      </a:lnTo>
                      <a:lnTo>
                        <a:pt x="22" y="179"/>
                      </a:lnTo>
                      <a:lnTo>
                        <a:pt x="22" y="175"/>
                      </a:lnTo>
                      <a:lnTo>
                        <a:pt x="22" y="166"/>
                      </a:lnTo>
                      <a:lnTo>
                        <a:pt x="22" y="160"/>
                      </a:lnTo>
                      <a:lnTo>
                        <a:pt x="23" y="153"/>
                      </a:lnTo>
                      <a:lnTo>
                        <a:pt x="25" y="147"/>
                      </a:lnTo>
                      <a:lnTo>
                        <a:pt x="27" y="142"/>
                      </a:lnTo>
                      <a:lnTo>
                        <a:pt x="27" y="137"/>
                      </a:lnTo>
                      <a:lnTo>
                        <a:pt x="27" y="133"/>
                      </a:lnTo>
                      <a:lnTo>
                        <a:pt x="23" y="128"/>
                      </a:lnTo>
                      <a:lnTo>
                        <a:pt x="22" y="123"/>
                      </a:lnTo>
                      <a:lnTo>
                        <a:pt x="16" y="115"/>
                      </a:lnTo>
                      <a:lnTo>
                        <a:pt x="16" y="110"/>
                      </a:lnTo>
                      <a:lnTo>
                        <a:pt x="15" y="104"/>
                      </a:lnTo>
                      <a:lnTo>
                        <a:pt x="15" y="100"/>
                      </a:lnTo>
                      <a:lnTo>
                        <a:pt x="15" y="91"/>
                      </a:lnTo>
                      <a:lnTo>
                        <a:pt x="15" y="83"/>
                      </a:lnTo>
                      <a:lnTo>
                        <a:pt x="16" y="76"/>
                      </a:lnTo>
                      <a:lnTo>
                        <a:pt x="19" y="69"/>
                      </a:lnTo>
                      <a:lnTo>
                        <a:pt x="19" y="63"/>
                      </a:lnTo>
                      <a:lnTo>
                        <a:pt x="18" y="56"/>
                      </a:lnTo>
                      <a:lnTo>
                        <a:pt x="19" y="53"/>
                      </a:lnTo>
                      <a:lnTo>
                        <a:pt x="23" y="47"/>
                      </a:lnTo>
                      <a:lnTo>
                        <a:pt x="25" y="42"/>
                      </a:lnTo>
                      <a:lnTo>
                        <a:pt x="24" y="36"/>
                      </a:lnTo>
                      <a:lnTo>
                        <a:pt x="24" y="30"/>
                      </a:lnTo>
                      <a:lnTo>
                        <a:pt x="24" y="22"/>
                      </a:lnTo>
                      <a:lnTo>
                        <a:pt x="27" y="11"/>
                      </a:lnTo>
                      <a:lnTo>
                        <a:pt x="28" y="11"/>
                      </a:lnTo>
                      <a:lnTo>
                        <a:pt x="31" y="11"/>
                      </a:lnTo>
                      <a:lnTo>
                        <a:pt x="32" y="11"/>
                      </a:lnTo>
                      <a:lnTo>
                        <a:pt x="34" y="11"/>
                      </a:lnTo>
                      <a:lnTo>
                        <a:pt x="37" y="11"/>
                      </a:lnTo>
                      <a:lnTo>
                        <a:pt x="38" y="11"/>
                      </a:lnTo>
                      <a:lnTo>
                        <a:pt x="40" y="11"/>
                      </a:lnTo>
                      <a:lnTo>
                        <a:pt x="42" y="11"/>
                      </a:lnTo>
                      <a:lnTo>
                        <a:pt x="43" y="9"/>
                      </a:lnTo>
                      <a:lnTo>
                        <a:pt x="46" y="9"/>
                      </a:lnTo>
                      <a:lnTo>
                        <a:pt x="47" y="8"/>
                      </a:lnTo>
                      <a:lnTo>
                        <a:pt x="48" y="8"/>
                      </a:lnTo>
                      <a:lnTo>
                        <a:pt x="50" y="8"/>
                      </a:lnTo>
                      <a:lnTo>
                        <a:pt x="51" y="7"/>
                      </a:lnTo>
                      <a:lnTo>
                        <a:pt x="52" y="5"/>
                      </a:lnTo>
                      <a:lnTo>
                        <a:pt x="54" y="4"/>
                      </a:lnTo>
                      <a:lnTo>
                        <a:pt x="55" y="3"/>
                      </a:lnTo>
                      <a:lnTo>
                        <a:pt x="56" y="3"/>
                      </a:lnTo>
                      <a:lnTo>
                        <a:pt x="57" y="2"/>
                      </a:lnTo>
                      <a:lnTo>
                        <a:pt x="59" y="0"/>
                      </a:lnTo>
                      <a:lnTo>
                        <a:pt x="64" y="3"/>
                      </a:lnTo>
                      <a:lnTo>
                        <a:pt x="68" y="8"/>
                      </a:lnTo>
                      <a:lnTo>
                        <a:pt x="73" y="11"/>
                      </a:lnTo>
                      <a:lnTo>
                        <a:pt x="77" y="13"/>
                      </a:lnTo>
                      <a:lnTo>
                        <a:pt x="83" y="17"/>
                      </a:lnTo>
                      <a:lnTo>
                        <a:pt x="88" y="18"/>
                      </a:lnTo>
                      <a:lnTo>
                        <a:pt x="93" y="22"/>
                      </a:lnTo>
                      <a:lnTo>
                        <a:pt x="98" y="27"/>
                      </a:lnTo>
                      <a:lnTo>
                        <a:pt x="100" y="33"/>
                      </a:lnTo>
                      <a:lnTo>
                        <a:pt x="100" y="40"/>
                      </a:lnTo>
                      <a:lnTo>
                        <a:pt x="97" y="46"/>
                      </a:lnTo>
                      <a:lnTo>
                        <a:pt x="96" y="54"/>
                      </a:lnTo>
                      <a:lnTo>
                        <a:pt x="94" y="60"/>
                      </a:lnTo>
                      <a:lnTo>
                        <a:pt x="94" y="67"/>
                      </a:lnTo>
                      <a:lnTo>
                        <a:pt x="96" y="74"/>
                      </a:lnTo>
                      <a:lnTo>
                        <a:pt x="97" y="79"/>
                      </a:lnTo>
                      <a:lnTo>
                        <a:pt x="94" y="83"/>
                      </a:lnTo>
                      <a:lnTo>
                        <a:pt x="93" y="90"/>
                      </a:lnTo>
                      <a:lnTo>
                        <a:pt x="96" y="92"/>
                      </a:lnTo>
                      <a:lnTo>
                        <a:pt x="100" y="95"/>
                      </a:lnTo>
                      <a:lnTo>
                        <a:pt x="102" y="100"/>
                      </a:lnTo>
                      <a:lnTo>
                        <a:pt x="103" y="105"/>
                      </a:lnTo>
                      <a:lnTo>
                        <a:pt x="105" y="110"/>
                      </a:lnTo>
                      <a:lnTo>
                        <a:pt x="106" y="115"/>
                      </a:lnTo>
                      <a:lnTo>
                        <a:pt x="111" y="121"/>
                      </a:lnTo>
                      <a:lnTo>
                        <a:pt x="109" y="125"/>
                      </a:lnTo>
                      <a:lnTo>
                        <a:pt x="107" y="128"/>
                      </a:lnTo>
                      <a:lnTo>
                        <a:pt x="103" y="129"/>
                      </a:lnTo>
                      <a:lnTo>
                        <a:pt x="98" y="130"/>
                      </a:lnTo>
                      <a:lnTo>
                        <a:pt x="98" y="135"/>
                      </a:lnTo>
                      <a:lnTo>
                        <a:pt x="100" y="137"/>
                      </a:lnTo>
                      <a:lnTo>
                        <a:pt x="102" y="139"/>
                      </a:lnTo>
                      <a:lnTo>
                        <a:pt x="103" y="143"/>
                      </a:lnTo>
                      <a:lnTo>
                        <a:pt x="105" y="146"/>
                      </a:lnTo>
                      <a:lnTo>
                        <a:pt x="109" y="147"/>
                      </a:lnTo>
                      <a:lnTo>
                        <a:pt x="111" y="152"/>
                      </a:lnTo>
                      <a:lnTo>
                        <a:pt x="111" y="156"/>
                      </a:lnTo>
                      <a:lnTo>
                        <a:pt x="109" y="157"/>
                      </a:lnTo>
                      <a:lnTo>
                        <a:pt x="103" y="161"/>
                      </a:lnTo>
                      <a:lnTo>
                        <a:pt x="103" y="165"/>
                      </a:lnTo>
                      <a:lnTo>
                        <a:pt x="106" y="167"/>
                      </a:lnTo>
                      <a:lnTo>
                        <a:pt x="109" y="169"/>
                      </a:lnTo>
                      <a:lnTo>
                        <a:pt x="110" y="171"/>
                      </a:lnTo>
                      <a:lnTo>
                        <a:pt x="109" y="176"/>
                      </a:lnTo>
                      <a:lnTo>
                        <a:pt x="107" y="180"/>
                      </a:lnTo>
                      <a:lnTo>
                        <a:pt x="109" y="184"/>
                      </a:lnTo>
                      <a:lnTo>
                        <a:pt x="110" y="188"/>
                      </a:lnTo>
                      <a:lnTo>
                        <a:pt x="112" y="193"/>
                      </a:lnTo>
                      <a:lnTo>
                        <a:pt x="110" y="198"/>
                      </a:lnTo>
                      <a:lnTo>
                        <a:pt x="114" y="206"/>
                      </a:lnTo>
                      <a:lnTo>
                        <a:pt x="114" y="212"/>
                      </a:lnTo>
                      <a:lnTo>
                        <a:pt x="117" y="220"/>
                      </a:lnTo>
                      <a:lnTo>
                        <a:pt x="119" y="227"/>
                      </a:lnTo>
                      <a:lnTo>
                        <a:pt x="121" y="232"/>
                      </a:lnTo>
                      <a:lnTo>
                        <a:pt x="129" y="237"/>
                      </a:lnTo>
                      <a:lnTo>
                        <a:pt x="135" y="240"/>
                      </a:lnTo>
                      <a:lnTo>
                        <a:pt x="139" y="245"/>
                      </a:lnTo>
                      <a:lnTo>
                        <a:pt x="142" y="250"/>
                      </a:lnTo>
                      <a:lnTo>
                        <a:pt x="142" y="253"/>
                      </a:lnTo>
                      <a:lnTo>
                        <a:pt x="142" y="259"/>
                      </a:lnTo>
                      <a:lnTo>
                        <a:pt x="143" y="264"/>
                      </a:lnTo>
                      <a:lnTo>
                        <a:pt x="148" y="268"/>
                      </a:lnTo>
                      <a:lnTo>
                        <a:pt x="152" y="281"/>
                      </a:lnTo>
                      <a:lnTo>
                        <a:pt x="151" y="282"/>
                      </a:lnTo>
                      <a:lnTo>
                        <a:pt x="151" y="283"/>
                      </a:lnTo>
                      <a:lnTo>
                        <a:pt x="149" y="285"/>
                      </a:lnTo>
                      <a:lnTo>
                        <a:pt x="149" y="286"/>
                      </a:lnTo>
                      <a:lnTo>
                        <a:pt x="148" y="288"/>
                      </a:lnTo>
                      <a:lnTo>
                        <a:pt x="147" y="288"/>
                      </a:lnTo>
                      <a:lnTo>
                        <a:pt x="147" y="291"/>
                      </a:lnTo>
                      <a:lnTo>
                        <a:pt x="146" y="294"/>
                      </a:lnTo>
                      <a:lnTo>
                        <a:pt x="144" y="296"/>
                      </a:lnTo>
                      <a:lnTo>
                        <a:pt x="146" y="299"/>
                      </a:lnTo>
                      <a:lnTo>
                        <a:pt x="146" y="300"/>
                      </a:lnTo>
                      <a:lnTo>
                        <a:pt x="146" y="302"/>
                      </a:lnTo>
                      <a:lnTo>
                        <a:pt x="146" y="304"/>
                      </a:lnTo>
                      <a:lnTo>
                        <a:pt x="147" y="306"/>
                      </a:lnTo>
                      <a:lnTo>
                        <a:pt x="147" y="309"/>
                      </a:lnTo>
                      <a:lnTo>
                        <a:pt x="148" y="310"/>
                      </a:lnTo>
                      <a:lnTo>
                        <a:pt x="148" y="313"/>
                      </a:lnTo>
                      <a:lnTo>
                        <a:pt x="148" y="314"/>
                      </a:lnTo>
                      <a:lnTo>
                        <a:pt x="147" y="315"/>
                      </a:lnTo>
                      <a:lnTo>
                        <a:pt x="146" y="317"/>
                      </a:lnTo>
                      <a:lnTo>
                        <a:pt x="144" y="318"/>
                      </a:lnTo>
                      <a:lnTo>
                        <a:pt x="143" y="318"/>
                      </a:lnTo>
                      <a:lnTo>
                        <a:pt x="140" y="319"/>
                      </a:lnTo>
                      <a:lnTo>
                        <a:pt x="139" y="319"/>
                      </a:lnTo>
                      <a:lnTo>
                        <a:pt x="139" y="320"/>
                      </a:lnTo>
                      <a:lnTo>
                        <a:pt x="138" y="323"/>
                      </a:lnTo>
                      <a:lnTo>
                        <a:pt x="138" y="324"/>
                      </a:lnTo>
                      <a:lnTo>
                        <a:pt x="137" y="325"/>
                      </a:lnTo>
                      <a:lnTo>
                        <a:pt x="135" y="327"/>
                      </a:lnTo>
                      <a:lnTo>
                        <a:pt x="134" y="328"/>
                      </a:lnTo>
                      <a:lnTo>
                        <a:pt x="134" y="329"/>
                      </a:lnTo>
                      <a:lnTo>
                        <a:pt x="133" y="331"/>
                      </a:lnTo>
                      <a:lnTo>
                        <a:pt x="132" y="332"/>
                      </a:lnTo>
                      <a:lnTo>
                        <a:pt x="130" y="334"/>
                      </a:lnTo>
                      <a:lnTo>
                        <a:pt x="129" y="334"/>
                      </a:lnTo>
                      <a:lnTo>
                        <a:pt x="129" y="336"/>
                      </a:lnTo>
                      <a:lnTo>
                        <a:pt x="128" y="338"/>
                      </a:lnTo>
                      <a:lnTo>
                        <a:pt x="128" y="339"/>
                      </a:lnTo>
                      <a:lnTo>
                        <a:pt x="126" y="341"/>
                      </a:lnTo>
                      <a:lnTo>
                        <a:pt x="125" y="342"/>
                      </a:lnTo>
                      <a:lnTo>
                        <a:pt x="125" y="345"/>
                      </a:lnTo>
                      <a:lnTo>
                        <a:pt x="125" y="346"/>
                      </a:lnTo>
                      <a:lnTo>
                        <a:pt x="124" y="348"/>
                      </a:lnTo>
                      <a:lnTo>
                        <a:pt x="124" y="350"/>
                      </a:lnTo>
                      <a:lnTo>
                        <a:pt x="125" y="352"/>
                      </a:lnTo>
                      <a:lnTo>
                        <a:pt x="112" y="351"/>
                      </a:lnTo>
                      <a:lnTo>
                        <a:pt x="107" y="350"/>
                      </a:lnTo>
                      <a:lnTo>
                        <a:pt x="102" y="346"/>
                      </a:lnTo>
                      <a:lnTo>
                        <a:pt x="98" y="343"/>
                      </a:lnTo>
                      <a:lnTo>
                        <a:pt x="94" y="339"/>
                      </a:lnTo>
                      <a:lnTo>
                        <a:pt x="92" y="337"/>
                      </a:lnTo>
                      <a:lnTo>
                        <a:pt x="88" y="334"/>
                      </a:lnTo>
                      <a:lnTo>
                        <a:pt x="83" y="33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3" name="ZS: SAO">
                  <a:extLst>
                    <a:ext uri="{FF2B5EF4-FFF2-40B4-BE49-F238E27FC236}">
                      <a16:creationId xmlns:a16="http://schemas.microsoft.com/office/drawing/2014/main" id="{623DF7E7-950A-1B4A-AAAF-94E48C3157A8}"/>
                    </a:ext>
                  </a:extLst>
                </p:cNvPr>
                <p:cNvSpPr>
                  <a:spLocks/>
                </p:cNvSpPr>
                <p:nvPr/>
              </p:nvSpPr>
              <p:spPr bwMode="auto">
                <a:xfrm>
                  <a:off x="1398414" y="3515165"/>
                  <a:ext cx="577574" cy="1085577"/>
                </a:xfrm>
                <a:custGeom>
                  <a:avLst/>
                  <a:gdLst>
                    <a:gd name="T0" fmla="*/ 667049 w 191"/>
                    <a:gd name="T1" fmla="*/ 435782 h 370"/>
                    <a:gd name="T2" fmla="*/ 655679 w 191"/>
                    <a:gd name="T3" fmla="*/ 515359 h 370"/>
                    <a:gd name="T4" fmla="*/ 640519 w 191"/>
                    <a:gd name="T5" fmla="*/ 564621 h 370"/>
                    <a:gd name="T6" fmla="*/ 667049 w 191"/>
                    <a:gd name="T7" fmla="*/ 647988 h 370"/>
                    <a:gd name="T8" fmla="*/ 689790 w 191"/>
                    <a:gd name="T9" fmla="*/ 678304 h 370"/>
                    <a:gd name="T10" fmla="*/ 712530 w 191"/>
                    <a:gd name="T11" fmla="*/ 708619 h 370"/>
                    <a:gd name="T12" fmla="*/ 701160 w 191"/>
                    <a:gd name="T13" fmla="*/ 776828 h 370"/>
                    <a:gd name="T14" fmla="*/ 674629 w 191"/>
                    <a:gd name="T15" fmla="*/ 856406 h 370"/>
                    <a:gd name="T16" fmla="*/ 655679 w 191"/>
                    <a:gd name="T17" fmla="*/ 970088 h 370"/>
                    <a:gd name="T18" fmla="*/ 640519 w 191"/>
                    <a:gd name="T19" fmla="*/ 1064823 h 370"/>
                    <a:gd name="T20" fmla="*/ 606408 w 191"/>
                    <a:gd name="T21" fmla="*/ 1110296 h 370"/>
                    <a:gd name="T22" fmla="*/ 659469 w 191"/>
                    <a:gd name="T23" fmla="*/ 1208820 h 370"/>
                    <a:gd name="T24" fmla="*/ 685999 w 191"/>
                    <a:gd name="T25" fmla="*/ 1318713 h 370"/>
                    <a:gd name="T26" fmla="*/ 636729 w 191"/>
                    <a:gd name="T27" fmla="*/ 1402080 h 370"/>
                    <a:gd name="T28" fmla="*/ 557138 w 191"/>
                    <a:gd name="T29" fmla="*/ 1402080 h 370"/>
                    <a:gd name="T30" fmla="*/ 477547 w 191"/>
                    <a:gd name="T31" fmla="*/ 1402080 h 370"/>
                    <a:gd name="T32" fmla="*/ 397955 w 191"/>
                    <a:gd name="T33" fmla="*/ 1398291 h 370"/>
                    <a:gd name="T34" fmla="*/ 356265 w 191"/>
                    <a:gd name="T35" fmla="*/ 1295977 h 370"/>
                    <a:gd name="T36" fmla="*/ 269094 w 191"/>
                    <a:gd name="T37" fmla="*/ 1197452 h 370"/>
                    <a:gd name="T38" fmla="*/ 234983 w 191"/>
                    <a:gd name="T39" fmla="*/ 1049665 h 370"/>
                    <a:gd name="T40" fmla="*/ 219823 w 191"/>
                    <a:gd name="T41" fmla="*/ 970088 h 370"/>
                    <a:gd name="T42" fmla="*/ 231193 w 191"/>
                    <a:gd name="T43" fmla="*/ 894300 h 370"/>
                    <a:gd name="T44" fmla="*/ 189503 w 191"/>
                    <a:gd name="T45" fmla="*/ 829880 h 370"/>
                    <a:gd name="T46" fmla="*/ 216033 w 191"/>
                    <a:gd name="T47" fmla="*/ 754092 h 370"/>
                    <a:gd name="T48" fmla="*/ 174342 w 191"/>
                    <a:gd name="T49" fmla="*/ 651778 h 370"/>
                    <a:gd name="T50" fmla="*/ 185713 w 191"/>
                    <a:gd name="T51" fmla="*/ 511570 h 370"/>
                    <a:gd name="T52" fmla="*/ 132652 w 191"/>
                    <a:gd name="T53" fmla="*/ 401677 h 370"/>
                    <a:gd name="T54" fmla="*/ 41691 w 191"/>
                    <a:gd name="T55" fmla="*/ 337257 h 370"/>
                    <a:gd name="T56" fmla="*/ 26530 w 191"/>
                    <a:gd name="T57" fmla="*/ 310731 h 370"/>
                    <a:gd name="T58" fmla="*/ 34110 w 191"/>
                    <a:gd name="T59" fmla="*/ 265258 h 370"/>
                    <a:gd name="T60" fmla="*/ 41691 w 191"/>
                    <a:gd name="T61" fmla="*/ 223575 h 370"/>
                    <a:gd name="T62" fmla="*/ 41691 w 191"/>
                    <a:gd name="T63" fmla="*/ 178102 h 370"/>
                    <a:gd name="T64" fmla="*/ 34110 w 191"/>
                    <a:gd name="T65" fmla="*/ 136419 h 370"/>
                    <a:gd name="T66" fmla="*/ 26530 w 191"/>
                    <a:gd name="T67" fmla="*/ 98525 h 370"/>
                    <a:gd name="T68" fmla="*/ 15160 w 191"/>
                    <a:gd name="T69" fmla="*/ 56841 h 370"/>
                    <a:gd name="T70" fmla="*/ 0 w 191"/>
                    <a:gd name="T71" fmla="*/ 18947 h 370"/>
                    <a:gd name="T72" fmla="*/ 45481 w 191"/>
                    <a:gd name="T73" fmla="*/ 0 h 370"/>
                    <a:gd name="T74" fmla="*/ 121282 w 191"/>
                    <a:gd name="T75" fmla="*/ 3789 h 370"/>
                    <a:gd name="T76" fmla="*/ 204663 w 191"/>
                    <a:gd name="T77" fmla="*/ 3789 h 370"/>
                    <a:gd name="T78" fmla="*/ 284254 w 191"/>
                    <a:gd name="T79" fmla="*/ 3789 h 370"/>
                    <a:gd name="T80" fmla="*/ 360055 w 191"/>
                    <a:gd name="T81" fmla="*/ 3789 h 370"/>
                    <a:gd name="T82" fmla="*/ 443436 w 191"/>
                    <a:gd name="T83" fmla="*/ 3789 h 370"/>
                    <a:gd name="T84" fmla="*/ 519237 w 191"/>
                    <a:gd name="T85" fmla="*/ 11368 h 370"/>
                    <a:gd name="T86" fmla="*/ 598828 w 191"/>
                    <a:gd name="T87" fmla="*/ 11368 h 370"/>
                    <a:gd name="T88" fmla="*/ 674629 w 191"/>
                    <a:gd name="T89" fmla="*/ 11368 h 370"/>
                    <a:gd name="T90" fmla="*/ 704950 w 191"/>
                    <a:gd name="T91" fmla="*/ 53052 h 370"/>
                    <a:gd name="T92" fmla="*/ 704950 w 191"/>
                    <a:gd name="T93" fmla="*/ 106103 h 370"/>
                    <a:gd name="T94" fmla="*/ 693580 w 191"/>
                    <a:gd name="T95" fmla="*/ 155366 h 370"/>
                    <a:gd name="T96" fmla="*/ 708740 w 191"/>
                    <a:gd name="T97" fmla="*/ 178102 h 370"/>
                    <a:gd name="T98" fmla="*/ 708740 w 191"/>
                    <a:gd name="T99" fmla="*/ 242522 h 370"/>
                    <a:gd name="T100" fmla="*/ 708740 w 191"/>
                    <a:gd name="T101" fmla="*/ 299363 h 370"/>
                    <a:gd name="T102" fmla="*/ 723900 w 191"/>
                    <a:gd name="T103" fmla="*/ 333468 h 370"/>
                    <a:gd name="T104" fmla="*/ 701160 w 191"/>
                    <a:gd name="T105" fmla="*/ 397888 h 3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 h="370">
                      <a:moveTo>
                        <a:pt x="185" y="108"/>
                      </a:moveTo>
                      <a:lnTo>
                        <a:pt x="183" y="110"/>
                      </a:lnTo>
                      <a:lnTo>
                        <a:pt x="182" y="112"/>
                      </a:lnTo>
                      <a:lnTo>
                        <a:pt x="179" y="114"/>
                      </a:lnTo>
                      <a:lnTo>
                        <a:pt x="178" y="114"/>
                      </a:lnTo>
                      <a:lnTo>
                        <a:pt x="176" y="115"/>
                      </a:lnTo>
                      <a:lnTo>
                        <a:pt x="173" y="117"/>
                      </a:lnTo>
                      <a:lnTo>
                        <a:pt x="174" y="122"/>
                      </a:lnTo>
                      <a:lnTo>
                        <a:pt x="174" y="126"/>
                      </a:lnTo>
                      <a:lnTo>
                        <a:pt x="176" y="129"/>
                      </a:lnTo>
                      <a:lnTo>
                        <a:pt x="173" y="135"/>
                      </a:lnTo>
                      <a:lnTo>
                        <a:pt x="173" y="136"/>
                      </a:lnTo>
                      <a:lnTo>
                        <a:pt x="169" y="139"/>
                      </a:lnTo>
                      <a:lnTo>
                        <a:pt x="169" y="143"/>
                      </a:lnTo>
                      <a:lnTo>
                        <a:pt x="169" y="144"/>
                      </a:lnTo>
                      <a:lnTo>
                        <a:pt x="169" y="145"/>
                      </a:lnTo>
                      <a:lnTo>
                        <a:pt x="169" y="149"/>
                      </a:lnTo>
                      <a:lnTo>
                        <a:pt x="169" y="153"/>
                      </a:lnTo>
                      <a:lnTo>
                        <a:pt x="170" y="156"/>
                      </a:lnTo>
                      <a:lnTo>
                        <a:pt x="172" y="158"/>
                      </a:lnTo>
                      <a:lnTo>
                        <a:pt x="173" y="161"/>
                      </a:lnTo>
                      <a:lnTo>
                        <a:pt x="174" y="166"/>
                      </a:lnTo>
                      <a:lnTo>
                        <a:pt x="176" y="171"/>
                      </a:lnTo>
                      <a:lnTo>
                        <a:pt x="177" y="173"/>
                      </a:lnTo>
                      <a:lnTo>
                        <a:pt x="179" y="175"/>
                      </a:lnTo>
                      <a:lnTo>
                        <a:pt x="179" y="176"/>
                      </a:lnTo>
                      <a:lnTo>
                        <a:pt x="182" y="179"/>
                      </a:lnTo>
                      <a:lnTo>
                        <a:pt x="183" y="180"/>
                      </a:lnTo>
                      <a:lnTo>
                        <a:pt x="183" y="181"/>
                      </a:lnTo>
                      <a:lnTo>
                        <a:pt x="183" y="182"/>
                      </a:lnTo>
                      <a:lnTo>
                        <a:pt x="187" y="185"/>
                      </a:lnTo>
                      <a:lnTo>
                        <a:pt x="188" y="187"/>
                      </a:lnTo>
                      <a:lnTo>
                        <a:pt x="188" y="189"/>
                      </a:lnTo>
                      <a:lnTo>
                        <a:pt x="187" y="190"/>
                      </a:lnTo>
                      <a:lnTo>
                        <a:pt x="188" y="194"/>
                      </a:lnTo>
                      <a:lnTo>
                        <a:pt x="187" y="203"/>
                      </a:lnTo>
                      <a:lnTo>
                        <a:pt x="185" y="205"/>
                      </a:lnTo>
                      <a:lnTo>
                        <a:pt x="183" y="208"/>
                      </a:lnTo>
                      <a:lnTo>
                        <a:pt x="182" y="210"/>
                      </a:lnTo>
                      <a:lnTo>
                        <a:pt x="181" y="214"/>
                      </a:lnTo>
                      <a:lnTo>
                        <a:pt x="182" y="218"/>
                      </a:lnTo>
                      <a:lnTo>
                        <a:pt x="181" y="222"/>
                      </a:lnTo>
                      <a:lnTo>
                        <a:pt x="178" y="226"/>
                      </a:lnTo>
                      <a:lnTo>
                        <a:pt x="178" y="230"/>
                      </a:lnTo>
                      <a:lnTo>
                        <a:pt x="181" y="233"/>
                      </a:lnTo>
                      <a:lnTo>
                        <a:pt x="179" y="235"/>
                      </a:lnTo>
                      <a:lnTo>
                        <a:pt x="178" y="236"/>
                      </a:lnTo>
                      <a:lnTo>
                        <a:pt x="178" y="240"/>
                      </a:lnTo>
                      <a:lnTo>
                        <a:pt x="173" y="256"/>
                      </a:lnTo>
                      <a:lnTo>
                        <a:pt x="173" y="258"/>
                      </a:lnTo>
                      <a:lnTo>
                        <a:pt x="173" y="263"/>
                      </a:lnTo>
                      <a:lnTo>
                        <a:pt x="173" y="267"/>
                      </a:lnTo>
                      <a:lnTo>
                        <a:pt x="170" y="272"/>
                      </a:lnTo>
                      <a:lnTo>
                        <a:pt x="169" y="275"/>
                      </a:lnTo>
                      <a:lnTo>
                        <a:pt x="169" y="281"/>
                      </a:lnTo>
                      <a:lnTo>
                        <a:pt x="168" y="281"/>
                      </a:lnTo>
                      <a:lnTo>
                        <a:pt x="167" y="286"/>
                      </a:lnTo>
                      <a:lnTo>
                        <a:pt x="163" y="291"/>
                      </a:lnTo>
                      <a:lnTo>
                        <a:pt x="163" y="292"/>
                      </a:lnTo>
                      <a:lnTo>
                        <a:pt x="162" y="292"/>
                      </a:lnTo>
                      <a:lnTo>
                        <a:pt x="160" y="293"/>
                      </a:lnTo>
                      <a:lnTo>
                        <a:pt x="169" y="305"/>
                      </a:lnTo>
                      <a:lnTo>
                        <a:pt x="172" y="311"/>
                      </a:lnTo>
                      <a:lnTo>
                        <a:pt x="173" y="311"/>
                      </a:lnTo>
                      <a:lnTo>
                        <a:pt x="173" y="316"/>
                      </a:lnTo>
                      <a:lnTo>
                        <a:pt x="174" y="319"/>
                      </a:lnTo>
                      <a:lnTo>
                        <a:pt x="178" y="319"/>
                      </a:lnTo>
                      <a:lnTo>
                        <a:pt x="178" y="320"/>
                      </a:lnTo>
                      <a:lnTo>
                        <a:pt x="181" y="325"/>
                      </a:lnTo>
                      <a:lnTo>
                        <a:pt x="182" y="332"/>
                      </a:lnTo>
                      <a:lnTo>
                        <a:pt x="179" y="342"/>
                      </a:lnTo>
                      <a:lnTo>
                        <a:pt x="181" y="348"/>
                      </a:lnTo>
                      <a:lnTo>
                        <a:pt x="181" y="356"/>
                      </a:lnTo>
                      <a:lnTo>
                        <a:pt x="179" y="370"/>
                      </a:lnTo>
                      <a:lnTo>
                        <a:pt x="178" y="370"/>
                      </a:lnTo>
                      <a:lnTo>
                        <a:pt x="174" y="370"/>
                      </a:lnTo>
                      <a:lnTo>
                        <a:pt x="170" y="370"/>
                      </a:lnTo>
                      <a:lnTo>
                        <a:pt x="168" y="370"/>
                      </a:lnTo>
                      <a:lnTo>
                        <a:pt x="163" y="370"/>
                      </a:lnTo>
                      <a:lnTo>
                        <a:pt x="160" y="370"/>
                      </a:lnTo>
                      <a:lnTo>
                        <a:pt x="158" y="370"/>
                      </a:lnTo>
                      <a:lnTo>
                        <a:pt x="153" y="370"/>
                      </a:lnTo>
                      <a:lnTo>
                        <a:pt x="150" y="370"/>
                      </a:lnTo>
                      <a:lnTo>
                        <a:pt x="147" y="370"/>
                      </a:lnTo>
                      <a:lnTo>
                        <a:pt x="142" y="370"/>
                      </a:lnTo>
                      <a:lnTo>
                        <a:pt x="140" y="370"/>
                      </a:lnTo>
                      <a:lnTo>
                        <a:pt x="137" y="370"/>
                      </a:lnTo>
                      <a:lnTo>
                        <a:pt x="132" y="370"/>
                      </a:lnTo>
                      <a:lnTo>
                        <a:pt x="130" y="370"/>
                      </a:lnTo>
                      <a:lnTo>
                        <a:pt x="126" y="370"/>
                      </a:lnTo>
                      <a:lnTo>
                        <a:pt x="122" y="370"/>
                      </a:lnTo>
                      <a:lnTo>
                        <a:pt x="119" y="370"/>
                      </a:lnTo>
                      <a:lnTo>
                        <a:pt x="116" y="370"/>
                      </a:lnTo>
                      <a:lnTo>
                        <a:pt x="112" y="370"/>
                      </a:lnTo>
                      <a:lnTo>
                        <a:pt x="108" y="370"/>
                      </a:lnTo>
                      <a:lnTo>
                        <a:pt x="105" y="369"/>
                      </a:lnTo>
                      <a:lnTo>
                        <a:pt x="104" y="369"/>
                      </a:lnTo>
                      <a:lnTo>
                        <a:pt x="104" y="370"/>
                      </a:lnTo>
                      <a:lnTo>
                        <a:pt x="100" y="357"/>
                      </a:lnTo>
                      <a:lnTo>
                        <a:pt x="95" y="353"/>
                      </a:lnTo>
                      <a:lnTo>
                        <a:pt x="94" y="348"/>
                      </a:lnTo>
                      <a:lnTo>
                        <a:pt x="94" y="342"/>
                      </a:lnTo>
                      <a:lnTo>
                        <a:pt x="94" y="339"/>
                      </a:lnTo>
                      <a:lnTo>
                        <a:pt x="91" y="334"/>
                      </a:lnTo>
                      <a:lnTo>
                        <a:pt x="87" y="329"/>
                      </a:lnTo>
                      <a:lnTo>
                        <a:pt x="81" y="326"/>
                      </a:lnTo>
                      <a:lnTo>
                        <a:pt x="73" y="321"/>
                      </a:lnTo>
                      <a:lnTo>
                        <a:pt x="71" y="316"/>
                      </a:lnTo>
                      <a:lnTo>
                        <a:pt x="69" y="309"/>
                      </a:lnTo>
                      <a:lnTo>
                        <a:pt x="66" y="301"/>
                      </a:lnTo>
                      <a:lnTo>
                        <a:pt x="66" y="295"/>
                      </a:lnTo>
                      <a:lnTo>
                        <a:pt x="62" y="287"/>
                      </a:lnTo>
                      <a:lnTo>
                        <a:pt x="64" y="282"/>
                      </a:lnTo>
                      <a:lnTo>
                        <a:pt x="62" y="277"/>
                      </a:lnTo>
                      <a:lnTo>
                        <a:pt x="61" y="273"/>
                      </a:lnTo>
                      <a:lnTo>
                        <a:pt x="59" y="269"/>
                      </a:lnTo>
                      <a:lnTo>
                        <a:pt x="61" y="265"/>
                      </a:lnTo>
                      <a:lnTo>
                        <a:pt x="62" y="260"/>
                      </a:lnTo>
                      <a:lnTo>
                        <a:pt x="61" y="258"/>
                      </a:lnTo>
                      <a:lnTo>
                        <a:pt x="58" y="256"/>
                      </a:lnTo>
                      <a:lnTo>
                        <a:pt x="55" y="254"/>
                      </a:lnTo>
                      <a:lnTo>
                        <a:pt x="55" y="250"/>
                      </a:lnTo>
                      <a:lnTo>
                        <a:pt x="61" y="246"/>
                      </a:lnTo>
                      <a:lnTo>
                        <a:pt x="63" y="245"/>
                      </a:lnTo>
                      <a:lnTo>
                        <a:pt x="63" y="241"/>
                      </a:lnTo>
                      <a:lnTo>
                        <a:pt x="61" y="236"/>
                      </a:lnTo>
                      <a:lnTo>
                        <a:pt x="57" y="235"/>
                      </a:lnTo>
                      <a:lnTo>
                        <a:pt x="55" y="232"/>
                      </a:lnTo>
                      <a:lnTo>
                        <a:pt x="54" y="228"/>
                      </a:lnTo>
                      <a:lnTo>
                        <a:pt x="52" y="226"/>
                      </a:lnTo>
                      <a:lnTo>
                        <a:pt x="50" y="224"/>
                      </a:lnTo>
                      <a:lnTo>
                        <a:pt x="50" y="219"/>
                      </a:lnTo>
                      <a:lnTo>
                        <a:pt x="55" y="218"/>
                      </a:lnTo>
                      <a:lnTo>
                        <a:pt x="59" y="217"/>
                      </a:lnTo>
                      <a:lnTo>
                        <a:pt x="61" y="214"/>
                      </a:lnTo>
                      <a:lnTo>
                        <a:pt x="63" y="210"/>
                      </a:lnTo>
                      <a:lnTo>
                        <a:pt x="58" y="204"/>
                      </a:lnTo>
                      <a:lnTo>
                        <a:pt x="57" y="199"/>
                      </a:lnTo>
                      <a:lnTo>
                        <a:pt x="55" y="194"/>
                      </a:lnTo>
                      <a:lnTo>
                        <a:pt x="54" y="189"/>
                      </a:lnTo>
                      <a:lnTo>
                        <a:pt x="52" y="184"/>
                      </a:lnTo>
                      <a:lnTo>
                        <a:pt x="48" y="181"/>
                      </a:lnTo>
                      <a:lnTo>
                        <a:pt x="45" y="179"/>
                      </a:lnTo>
                      <a:lnTo>
                        <a:pt x="46" y="172"/>
                      </a:lnTo>
                      <a:lnTo>
                        <a:pt x="49" y="168"/>
                      </a:lnTo>
                      <a:lnTo>
                        <a:pt x="48" y="163"/>
                      </a:lnTo>
                      <a:lnTo>
                        <a:pt x="46" y="156"/>
                      </a:lnTo>
                      <a:lnTo>
                        <a:pt x="46" y="149"/>
                      </a:lnTo>
                      <a:lnTo>
                        <a:pt x="48" y="143"/>
                      </a:lnTo>
                      <a:lnTo>
                        <a:pt x="49" y="135"/>
                      </a:lnTo>
                      <a:lnTo>
                        <a:pt x="52" y="129"/>
                      </a:lnTo>
                      <a:lnTo>
                        <a:pt x="52" y="122"/>
                      </a:lnTo>
                      <a:lnTo>
                        <a:pt x="50" y="116"/>
                      </a:lnTo>
                      <a:lnTo>
                        <a:pt x="45" y="111"/>
                      </a:lnTo>
                      <a:lnTo>
                        <a:pt x="40" y="107"/>
                      </a:lnTo>
                      <a:lnTo>
                        <a:pt x="35" y="106"/>
                      </a:lnTo>
                      <a:lnTo>
                        <a:pt x="29" y="102"/>
                      </a:lnTo>
                      <a:lnTo>
                        <a:pt x="25" y="100"/>
                      </a:lnTo>
                      <a:lnTo>
                        <a:pt x="20" y="97"/>
                      </a:lnTo>
                      <a:lnTo>
                        <a:pt x="16" y="92"/>
                      </a:lnTo>
                      <a:lnTo>
                        <a:pt x="11" y="89"/>
                      </a:lnTo>
                      <a:lnTo>
                        <a:pt x="11" y="87"/>
                      </a:lnTo>
                      <a:lnTo>
                        <a:pt x="9" y="87"/>
                      </a:lnTo>
                      <a:lnTo>
                        <a:pt x="9" y="85"/>
                      </a:lnTo>
                      <a:lnTo>
                        <a:pt x="8" y="84"/>
                      </a:lnTo>
                      <a:lnTo>
                        <a:pt x="7" y="83"/>
                      </a:lnTo>
                      <a:lnTo>
                        <a:pt x="7" y="82"/>
                      </a:lnTo>
                      <a:lnTo>
                        <a:pt x="7" y="79"/>
                      </a:lnTo>
                      <a:lnTo>
                        <a:pt x="7" y="77"/>
                      </a:lnTo>
                      <a:lnTo>
                        <a:pt x="8" y="74"/>
                      </a:lnTo>
                      <a:lnTo>
                        <a:pt x="9" y="71"/>
                      </a:lnTo>
                      <a:lnTo>
                        <a:pt x="9" y="70"/>
                      </a:lnTo>
                      <a:lnTo>
                        <a:pt x="9" y="69"/>
                      </a:lnTo>
                      <a:lnTo>
                        <a:pt x="9" y="66"/>
                      </a:lnTo>
                      <a:lnTo>
                        <a:pt x="11" y="65"/>
                      </a:lnTo>
                      <a:lnTo>
                        <a:pt x="11" y="63"/>
                      </a:lnTo>
                      <a:lnTo>
                        <a:pt x="11" y="61"/>
                      </a:lnTo>
                      <a:lnTo>
                        <a:pt x="11" y="59"/>
                      </a:lnTo>
                      <a:lnTo>
                        <a:pt x="11" y="56"/>
                      </a:lnTo>
                      <a:lnTo>
                        <a:pt x="9" y="55"/>
                      </a:lnTo>
                      <a:lnTo>
                        <a:pt x="9" y="52"/>
                      </a:lnTo>
                      <a:lnTo>
                        <a:pt x="11" y="51"/>
                      </a:lnTo>
                      <a:lnTo>
                        <a:pt x="11" y="50"/>
                      </a:lnTo>
                      <a:lnTo>
                        <a:pt x="11" y="47"/>
                      </a:lnTo>
                      <a:lnTo>
                        <a:pt x="11" y="45"/>
                      </a:lnTo>
                      <a:lnTo>
                        <a:pt x="11" y="42"/>
                      </a:lnTo>
                      <a:lnTo>
                        <a:pt x="11" y="41"/>
                      </a:lnTo>
                      <a:lnTo>
                        <a:pt x="9" y="40"/>
                      </a:lnTo>
                      <a:lnTo>
                        <a:pt x="9" y="37"/>
                      </a:lnTo>
                      <a:lnTo>
                        <a:pt x="9" y="36"/>
                      </a:lnTo>
                      <a:lnTo>
                        <a:pt x="8" y="36"/>
                      </a:lnTo>
                      <a:lnTo>
                        <a:pt x="7" y="33"/>
                      </a:lnTo>
                      <a:lnTo>
                        <a:pt x="7" y="31"/>
                      </a:lnTo>
                      <a:lnTo>
                        <a:pt x="7" y="29"/>
                      </a:lnTo>
                      <a:lnTo>
                        <a:pt x="7" y="27"/>
                      </a:lnTo>
                      <a:lnTo>
                        <a:pt x="7" y="26"/>
                      </a:lnTo>
                      <a:lnTo>
                        <a:pt x="7" y="23"/>
                      </a:lnTo>
                      <a:lnTo>
                        <a:pt x="7" y="20"/>
                      </a:lnTo>
                      <a:lnTo>
                        <a:pt x="7" y="19"/>
                      </a:lnTo>
                      <a:lnTo>
                        <a:pt x="6" y="17"/>
                      </a:lnTo>
                      <a:lnTo>
                        <a:pt x="4" y="15"/>
                      </a:lnTo>
                      <a:lnTo>
                        <a:pt x="3" y="14"/>
                      </a:lnTo>
                      <a:lnTo>
                        <a:pt x="2" y="12"/>
                      </a:lnTo>
                      <a:lnTo>
                        <a:pt x="0" y="10"/>
                      </a:lnTo>
                      <a:lnTo>
                        <a:pt x="0" y="9"/>
                      </a:lnTo>
                      <a:lnTo>
                        <a:pt x="0" y="6"/>
                      </a:lnTo>
                      <a:lnTo>
                        <a:pt x="0" y="5"/>
                      </a:lnTo>
                      <a:lnTo>
                        <a:pt x="2" y="3"/>
                      </a:lnTo>
                      <a:lnTo>
                        <a:pt x="2" y="1"/>
                      </a:lnTo>
                      <a:lnTo>
                        <a:pt x="3" y="0"/>
                      </a:lnTo>
                      <a:lnTo>
                        <a:pt x="4" y="0"/>
                      </a:lnTo>
                      <a:lnTo>
                        <a:pt x="8" y="0"/>
                      </a:lnTo>
                      <a:lnTo>
                        <a:pt x="12" y="0"/>
                      </a:lnTo>
                      <a:lnTo>
                        <a:pt x="15" y="0"/>
                      </a:lnTo>
                      <a:lnTo>
                        <a:pt x="20" y="1"/>
                      </a:lnTo>
                      <a:lnTo>
                        <a:pt x="22" y="1"/>
                      </a:lnTo>
                      <a:lnTo>
                        <a:pt x="26" y="0"/>
                      </a:lnTo>
                      <a:lnTo>
                        <a:pt x="30" y="1"/>
                      </a:lnTo>
                      <a:lnTo>
                        <a:pt x="32" y="1"/>
                      </a:lnTo>
                      <a:lnTo>
                        <a:pt x="36" y="1"/>
                      </a:lnTo>
                      <a:lnTo>
                        <a:pt x="40" y="1"/>
                      </a:lnTo>
                      <a:lnTo>
                        <a:pt x="43" y="1"/>
                      </a:lnTo>
                      <a:lnTo>
                        <a:pt x="46" y="1"/>
                      </a:lnTo>
                      <a:lnTo>
                        <a:pt x="50" y="1"/>
                      </a:lnTo>
                      <a:lnTo>
                        <a:pt x="54" y="1"/>
                      </a:lnTo>
                      <a:lnTo>
                        <a:pt x="57" y="1"/>
                      </a:lnTo>
                      <a:lnTo>
                        <a:pt x="61" y="1"/>
                      </a:lnTo>
                      <a:lnTo>
                        <a:pt x="64" y="1"/>
                      </a:lnTo>
                      <a:lnTo>
                        <a:pt x="67" y="1"/>
                      </a:lnTo>
                      <a:lnTo>
                        <a:pt x="71" y="1"/>
                      </a:lnTo>
                      <a:lnTo>
                        <a:pt x="75" y="1"/>
                      </a:lnTo>
                      <a:lnTo>
                        <a:pt x="77" y="1"/>
                      </a:lnTo>
                      <a:lnTo>
                        <a:pt x="81" y="1"/>
                      </a:lnTo>
                      <a:lnTo>
                        <a:pt x="85" y="1"/>
                      </a:lnTo>
                      <a:lnTo>
                        <a:pt x="89" y="1"/>
                      </a:lnTo>
                      <a:lnTo>
                        <a:pt x="91" y="1"/>
                      </a:lnTo>
                      <a:lnTo>
                        <a:pt x="95" y="1"/>
                      </a:lnTo>
                      <a:lnTo>
                        <a:pt x="99" y="1"/>
                      </a:lnTo>
                      <a:lnTo>
                        <a:pt x="101" y="1"/>
                      </a:lnTo>
                      <a:lnTo>
                        <a:pt x="107" y="1"/>
                      </a:lnTo>
                      <a:lnTo>
                        <a:pt x="109" y="1"/>
                      </a:lnTo>
                      <a:lnTo>
                        <a:pt x="112" y="1"/>
                      </a:lnTo>
                      <a:lnTo>
                        <a:pt x="117" y="1"/>
                      </a:lnTo>
                      <a:lnTo>
                        <a:pt x="119" y="1"/>
                      </a:lnTo>
                      <a:lnTo>
                        <a:pt x="123" y="1"/>
                      </a:lnTo>
                      <a:lnTo>
                        <a:pt x="127" y="3"/>
                      </a:lnTo>
                      <a:lnTo>
                        <a:pt x="130" y="1"/>
                      </a:lnTo>
                      <a:lnTo>
                        <a:pt x="133" y="1"/>
                      </a:lnTo>
                      <a:lnTo>
                        <a:pt x="137" y="3"/>
                      </a:lnTo>
                      <a:lnTo>
                        <a:pt x="140" y="3"/>
                      </a:lnTo>
                      <a:lnTo>
                        <a:pt x="144" y="3"/>
                      </a:lnTo>
                      <a:lnTo>
                        <a:pt x="147" y="3"/>
                      </a:lnTo>
                      <a:lnTo>
                        <a:pt x="151" y="3"/>
                      </a:lnTo>
                      <a:lnTo>
                        <a:pt x="154" y="3"/>
                      </a:lnTo>
                      <a:lnTo>
                        <a:pt x="158" y="3"/>
                      </a:lnTo>
                      <a:lnTo>
                        <a:pt x="162" y="3"/>
                      </a:lnTo>
                      <a:lnTo>
                        <a:pt x="164" y="3"/>
                      </a:lnTo>
                      <a:lnTo>
                        <a:pt x="168" y="3"/>
                      </a:lnTo>
                      <a:lnTo>
                        <a:pt x="172" y="3"/>
                      </a:lnTo>
                      <a:lnTo>
                        <a:pt x="174" y="3"/>
                      </a:lnTo>
                      <a:lnTo>
                        <a:pt x="178" y="3"/>
                      </a:lnTo>
                      <a:lnTo>
                        <a:pt x="181" y="3"/>
                      </a:lnTo>
                      <a:lnTo>
                        <a:pt x="182" y="6"/>
                      </a:lnTo>
                      <a:lnTo>
                        <a:pt x="183" y="10"/>
                      </a:lnTo>
                      <a:lnTo>
                        <a:pt x="185" y="12"/>
                      </a:lnTo>
                      <a:lnTo>
                        <a:pt x="186" y="14"/>
                      </a:lnTo>
                      <a:lnTo>
                        <a:pt x="186" y="20"/>
                      </a:lnTo>
                      <a:lnTo>
                        <a:pt x="186" y="23"/>
                      </a:lnTo>
                      <a:lnTo>
                        <a:pt x="187" y="24"/>
                      </a:lnTo>
                      <a:lnTo>
                        <a:pt x="187" y="26"/>
                      </a:lnTo>
                      <a:lnTo>
                        <a:pt x="186" y="28"/>
                      </a:lnTo>
                      <a:lnTo>
                        <a:pt x="185" y="31"/>
                      </a:lnTo>
                      <a:lnTo>
                        <a:pt x="185" y="33"/>
                      </a:lnTo>
                      <a:lnTo>
                        <a:pt x="186" y="37"/>
                      </a:lnTo>
                      <a:lnTo>
                        <a:pt x="183" y="38"/>
                      </a:lnTo>
                      <a:lnTo>
                        <a:pt x="183" y="41"/>
                      </a:lnTo>
                      <a:lnTo>
                        <a:pt x="183" y="42"/>
                      </a:lnTo>
                      <a:lnTo>
                        <a:pt x="185" y="42"/>
                      </a:lnTo>
                      <a:lnTo>
                        <a:pt x="186" y="43"/>
                      </a:lnTo>
                      <a:lnTo>
                        <a:pt x="187" y="46"/>
                      </a:lnTo>
                      <a:lnTo>
                        <a:pt x="187" y="47"/>
                      </a:lnTo>
                      <a:lnTo>
                        <a:pt x="187" y="51"/>
                      </a:lnTo>
                      <a:lnTo>
                        <a:pt x="187" y="52"/>
                      </a:lnTo>
                      <a:lnTo>
                        <a:pt x="187" y="55"/>
                      </a:lnTo>
                      <a:lnTo>
                        <a:pt x="187" y="56"/>
                      </a:lnTo>
                      <a:lnTo>
                        <a:pt x="187" y="63"/>
                      </a:lnTo>
                      <a:lnTo>
                        <a:pt x="187" y="64"/>
                      </a:lnTo>
                      <a:lnTo>
                        <a:pt x="187" y="66"/>
                      </a:lnTo>
                      <a:lnTo>
                        <a:pt x="188" y="68"/>
                      </a:lnTo>
                      <a:lnTo>
                        <a:pt x="190" y="71"/>
                      </a:lnTo>
                      <a:lnTo>
                        <a:pt x="188" y="77"/>
                      </a:lnTo>
                      <a:lnTo>
                        <a:pt x="187" y="79"/>
                      </a:lnTo>
                      <a:lnTo>
                        <a:pt x="187" y="82"/>
                      </a:lnTo>
                      <a:lnTo>
                        <a:pt x="188" y="82"/>
                      </a:lnTo>
                      <a:lnTo>
                        <a:pt x="191" y="84"/>
                      </a:lnTo>
                      <a:lnTo>
                        <a:pt x="191" y="87"/>
                      </a:lnTo>
                      <a:lnTo>
                        <a:pt x="191" y="88"/>
                      </a:lnTo>
                      <a:lnTo>
                        <a:pt x="191" y="91"/>
                      </a:lnTo>
                      <a:lnTo>
                        <a:pt x="188" y="94"/>
                      </a:lnTo>
                      <a:lnTo>
                        <a:pt x="187" y="96"/>
                      </a:lnTo>
                      <a:lnTo>
                        <a:pt x="190" y="97"/>
                      </a:lnTo>
                      <a:lnTo>
                        <a:pt x="187" y="101"/>
                      </a:lnTo>
                      <a:lnTo>
                        <a:pt x="185" y="105"/>
                      </a:lnTo>
                      <a:lnTo>
                        <a:pt x="185" y="107"/>
                      </a:lnTo>
                      <a:lnTo>
                        <a:pt x="185" y="10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4" name="ZS: DAA">
                  <a:extLst>
                    <a:ext uri="{FF2B5EF4-FFF2-40B4-BE49-F238E27FC236}">
                      <a16:creationId xmlns:a16="http://schemas.microsoft.com/office/drawing/2014/main" id="{F97DD7CE-C1D4-8B47-BA0E-F5C22426BAC9}"/>
                    </a:ext>
                  </a:extLst>
                </p:cNvPr>
                <p:cNvSpPr>
                  <a:spLocks/>
                </p:cNvSpPr>
                <p:nvPr/>
              </p:nvSpPr>
              <p:spPr bwMode="auto">
                <a:xfrm>
                  <a:off x="857232" y="4600453"/>
                  <a:ext cx="588956" cy="641419"/>
                </a:xfrm>
                <a:custGeom>
                  <a:avLst/>
                  <a:gdLst>
                    <a:gd name="T0" fmla="*/ 38100 w 196"/>
                    <a:gd name="T1" fmla="*/ 169192 h 216"/>
                    <a:gd name="T2" fmla="*/ 26670 w 196"/>
                    <a:gd name="T3" fmla="*/ 153811 h 216"/>
                    <a:gd name="T4" fmla="*/ 11430 w 196"/>
                    <a:gd name="T5" fmla="*/ 96132 h 216"/>
                    <a:gd name="T6" fmla="*/ 38100 w 196"/>
                    <a:gd name="T7" fmla="*/ 11536 h 216"/>
                    <a:gd name="T8" fmla="*/ 182880 w 196"/>
                    <a:gd name="T9" fmla="*/ 0 h 216"/>
                    <a:gd name="T10" fmla="*/ 316230 w 196"/>
                    <a:gd name="T11" fmla="*/ 3845 h 216"/>
                    <a:gd name="T12" fmla="*/ 411480 w 196"/>
                    <a:gd name="T13" fmla="*/ 61524 h 216"/>
                    <a:gd name="T14" fmla="*/ 464820 w 196"/>
                    <a:gd name="T15" fmla="*/ 115358 h 216"/>
                    <a:gd name="T16" fmla="*/ 525780 w 196"/>
                    <a:gd name="T17" fmla="*/ 130739 h 216"/>
                    <a:gd name="T18" fmla="*/ 624840 w 196"/>
                    <a:gd name="T19" fmla="*/ 111513 h 216"/>
                    <a:gd name="T20" fmla="*/ 647700 w 196"/>
                    <a:gd name="T21" fmla="*/ 161502 h 216"/>
                    <a:gd name="T22" fmla="*/ 681990 w 196"/>
                    <a:gd name="T23" fmla="*/ 203800 h 216"/>
                    <a:gd name="T24" fmla="*/ 701040 w 196"/>
                    <a:gd name="T25" fmla="*/ 276860 h 216"/>
                    <a:gd name="T26" fmla="*/ 742950 w 196"/>
                    <a:gd name="T27" fmla="*/ 346075 h 216"/>
                    <a:gd name="T28" fmla="*/ 712470 w 196"/>
                    <a:gd name="T29" fmla="*/ 399909 h 216"/>
                    <a:gd name="T30" fmla="*/ 621030 w 196"/>
                    <a:gd name="T31" fmla="*/ 396064 h 216"/>
                    <a:gd name="T32" fmla="*/ 579120 w 196"/>
                    <a:gd name="T33" fmla="*/ 453743 h 216"/>
                    <a:gd name="T34" fmla="*/ 525780 w 196"/>
                    <a:gd name="T35" fmla="*/ 499886 h 216"/>
                    <a:gd name="T36" fmla="*/ 518160 w 196"/>
                    <a:gd name="T37" fmla="*/ 546029 h 216"/>
                    <a:gd name="T38" fmla="*/ 506730 w 196"/>
                    <a:gd name="T39" fmla="*/ 596018 h 216"/>
                    <a:gd name="T40" fmla="*/ 518160 w 196"/>
                    <a:gd name="T41" fmla="*/ 646007 h 216"/>
                    <a:gd name="T42" fmla="*/ 502920 w 196"/>
                    <a:gd name="T43" fmla="*/ 711376 h 216"/>
                    <a:gd name="T44" fmla="*/ 468630 w 196"/>
                    <a:gd name="T45" fmla="*/ 776746 h 216"/>
                    <a:gd name="T46" fmla="*/ 434340 w 196"/>
                    <a:gd name="T47" fmla="*/ 819044 h 216"/>
                    <a:gd name="T48" fmla="*/ 411480 w 196"/>
                    <a:gd name="T49" fmla="*/ 822889 h 216"/>
                    <a:gd name="T50" fmla="*/ 388620 w 196"/>
                    <a:gd name="T51" fmla="*/ 807508 h 216"/>
                    <a:gd name="T52" fmla="*/ 381000 w 196"/>
                    <a:gd name="T53" fmla="*/ 792127 h 216"/>
                    <a:gd name="T54" fmla="*/ 369570 w 196"/>
                    <a:gd name="T55" fmla="*/ 769056 h 216"/>
                    <a:gd name="T56" fmla="*/ 350520 w 196"/>
                    <a:gd name="T57" fmla="*/ 749829 h 216"/>
                    <a:gd name="T58" fmla="*/ 331470 w 196"/>
                    <a:gd name="T59" fmla="*/ 734448 h 216"/>
                    <a:gd name="T60" fmla="*/ 312420 w 196"/>
                    <a:gd name="T61" fmla="*/ 719067 h 216"/>
                    <a:gd name="T62" fmla="*/ 300990 w 196"/>
                    <a:gd name="T63" fmla="*/ 699841 h 216"/>
                    <a:gd name="T64" fmla="*/ 293370 w 196"/>
                    <a:gd name="T65" fmla="*/ 676769 h 216"/>
                    <a:gd name="T66" fmla="*/ 293370 w 196"/>
                    <a:gd name="T67" fmla="*/ 646007 h 216"/>
                    <a:gd name="T68" fmla="*/ 281940 w 196"/>
                    <a:gd name="T69" fmla="*/ 626780 h 216"/>
                    <a:gd name="T70" fmla="*/ 278130 w 196"/>
                    <a:gd name="T71" fmla="*/ 599863 h 216"/>
                    <a:gd name="T72" fmla="*/ 274320 w 196"/>
                    <a:gd name="T73" fmla="*/ 572946 h 216"/>
                    <a:gd name="T74" fmla="*/ 255270 w 196"/>
                    <a:gd name="T75" fmla="*/ 561411 h 216"/>
                    <a:gd name="T76" fmla="*/ 236220 w 196"/>
                    <a:gd name="T77" fmla="*/ 542184 h 216"/>
                    <a:gd name="T78" fmla="*/ 228600 w 196"/>
                    <a:gd name="T79" fmla="*/ 519113 h 216"/>
                    <a:gd name="T80" fmla="*/ 213360 w 196"/>
                    <a:gd name="T81" fmla="*/ 499886 h 216"/>
                    <a:gd name="T82" fmla="*/ 201930 w 196"/>
                    <a:gd name="T83" fmla="*/ 480660 h 216"/>
                    <a:gd name="T84" fmla="*/ 186690 w 196"/>
                    <a:gd name="T85" fmla="*/ 453743 h 216"/>
                    <a:gd name="T86" fmla="*/ 160020 w 196"/>
                    <a:gd name="T87" fmla="*/ 446052 h 216"/>
                    <a:gd name="T88" fmla="*/ 148590 w 196"/>
                    <a:gd name="T89" fmla="*/ 426826 h 216"/>
                    <a:gd name="T90" fmla="*/ 140970 w 196"/>
                    <a:gd name="T91" fmla="*/ 399909 h 216"/>
                    <a:gd name="T92" fmla="*/ 137160 w 196"/>
                    <a:gd name="T93" fmla="*/ 380683 h 216"/>
                    <a:gd name="T94" fmla="*/ 121920 w 196"/>
                    <a:gd name="T95" fmla="*/ 357611 h 216"/>
                    <a:gd name="T96" fmla="*/ 118110 w 196"/>
                    <a:gd name="T97" fmla="*/ 326849 h 216"/>
                    <a:gd name="T98" fmla="*/ 106680 w 196"/>
                    <a:gd name="T99" fmla="*/ 307622 h 216"/>
                    <a:gd name="T100" fmla="*/ 99060 w 196"/>
                    <a:gd name="T101" fmla="*/ 276860 h 216"/>
                    <a:gd name="T102" fmla="*/ 83820 w 196"/>
                    <a:gd name="T103" fmla="*/ 257634 h 216"/>
                    <a:gd name="T104" fmla="*/ 72390 w 196"/>
                    <a:gd name="T105" fmla="*/ 242253 h 216"/>
                    <a:gd name="T106" fmla="*/ 64770 w 196"/>
                    <a:gd name="T107" fmla="*/ 219181 h 216"/>
                    <a:gd name="T108" fmla="*/ 60960 w 196"/>
                    <a:gd name="T109" fmla="*/ 188419 h 2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216">
                      <a:moveTo>
                        <a:pt x="12" y="47"/>
                      </a:moveTo>
                      <a:lnTo>
                        <a:pt x="12" y="46"/>
                      </a:lnTo>
                      <a:lnTo>
                        <a:pt x="10" y="44"/>
                      </a:lnTo>
                      <a:lnTo>
                        <a:pt x="10" y="43"/>
                      </a:lnTo>
                      <a:lnTo>
                        <a:pt x="9" y="42"/>
                      </a:lnTo>
                      <a:lnTo>
                        <a:pt x="7" y="40"/>
                      </a:lnTo>
                      <a:lnTo>
                        <a:pt x="5" y="39"/>
                      </a:lnTo>
                      <a:lnTo>
                        <a:pt x="4" y="37"/>
                      </a:lnTo>
                      <a:lnTo>
                        <a:pt x="3" y="32"/>
                      </a:lnTo>
                      <a:lnTo>
                        <a:pt x="3" y="25"/>
                      </a:lnTo>
                      <a:lnTo>
                        <a:pt x="3" y="14"/>
                      </a:lnTo>
                      <a:lnTo>
                        <a:pt x="4" y="10"/>
                      </a:lnTo>
                      <a:lnTo>
                        <a:pt x="0" y="3"/>
                      </a:lnTo>
                      <a:lnTo>
                        <a:pt x="10" y="3"/>
                      </a:lnTo>
                      <a:lnTo>
                        <a:pt x="19" y="2"/>
                      </a:lnTo>
                      <a:lnTo>
                        <a:pt x="31" y="1"/>
                      </a:lnTo>
                      <a:lnTo>
                        <a:pt x="40" y="1"/>
                      </a:lnTo>
                      <a:lnTo>
                        <a:pt x="48" y="0"/>
                      </a:lnTo>
                      <a:lnTo>
                        <a:pt x="55" y="0"/>
                      </a:lnTo>
                      <a:lnTo>
                        <a:pt x="64" y="0"/>
                      </a:lnTo>
                      <a:lnTo>
                        <a:pt x="73" y="2"/>
                      </a:lnTo>
                      <a:lnTo>
                        <a:pt x="83" y="1"/>
                      </a:lnTo>
                      <a:lnTo>
                        <a:pt x="90" y="2"/>
                      </a:lnTo>
                      <a:lnTo>
                        <a:pt x="97" y="5"/>
                      </a:lnTo>
                      <a:lnTo>
                        <a:pt x="108" y="11"/>
                      </a:lnTo>
                      <a:lnTo>
                        <a:pt x="108" y="16"/>
                      </a:lnTo>
                      <a:lnTo>
                        <a:pt x="110" y="20"/>
                      </a:lnTo>
                      <a:lnTo>
                        <a:pt x="113" y="23"/>
                      </a:lnTo>
                      <a:lnTo>
                        <a:pt x="117" y="29"/>
                      </a:lnTo>
                      <a:lnTo>
                        <a:pt x="122" y="30"/>
                      </a:lnTo>
                      <a:lnTo>
                        <a:pt x="125" y="29"/>
                      </a:lnTo>
                      <a:lnTo>
                        <a:pt x="128" y="30"/>
                      </a:lnTo>
                      <a:lnTo>
                        <a:pt x="134" y="34"/>
                      </a:lnTo>
                      <a:lnTo>
                        <a:pt x="138" y="34"/>
                      </a:lnTo>
                      <a:lnTo>
                        <a:pt x="147" y="32"/>
                      </a:lnTo>
                      <a:lnTo>
                        <a:pt x="152" y="32"/>
                      </a:lnTo>
                      <a:lnTo>
                        <a:pt x="159" y="29"/>
                      </a:lnTo>
                      <a:lnTo>
                        <a:pt x="164" y="29"/>
                      </a:lnTo>
                      <a:lnTo>
                        <a:pt x="166" y="30"/>
                      </a:lnTo>
                      <a:lnTo>
                        <a:pt x="166" y="35"/>
                      </a:lnTo>
                      <a:lnTo>
                        <a:pt x="169" y="39"/>
                      </a:lnTo>
                      <a:lnTo>
                        <a:pt x="170" y="42"/>
                      </a:lnTo>
                      <a:lnTo>
                        <a:pt x="177" y="44"/>
                      </a:lnTo>
                      <a:lnTo>
                        <a:pt x="179" y="48"/>
                      </a:lnTo>
                      <a:lnTo>
                        <a:pt x="178" y="49"/>
                      </a:lnTo>
                      <a:lnTo>
                        <a:pt x="179" y="53"/>
                      </a:lnTo>
                      <a:lnTo>
                        <a:pt x="180" y="54"/>
                      </a:lnTo>
                      <a:lnTo>
                        <a:pt x="184" y="56"/>
                      </a:lnTo>
                      <a:lnTo>
                        <a:pt x="182" y="65"/>
                      </a:lnTo>
                      <a:lnTo>
                        <a:pt x="184" y="72"/>
                      </a:lnTo>
                      <a:lnTo>
                        <a:pt x="186" y="76"/>
                      </a:lnTo>
                      <a:lnTo>
                        <a:pt x="189" y="80"/>
                      </a:lnTo>
                      <a:lnTo>
                        <a:pt x="192" y="85"/>
                      </a:lnTo>
                      <a:lnTo>
                        <a:pt x="195" y="90"/>
                      </a:lnTo>
                      <a:lnTo>
                        <a:pt x="195" y="95"/>
                      </a:lnTo>
                      <a:lnTo>
                        <a:pt x="196" y="100"/>
                      </a:lnTo>
                      <a:lnTo>
                        <a:pt x="192" y="102"/>
                      </a:lnTo>
                      <a:lnTo>
                        <a:pt x="187" y="104"/>
                      </a:lnTo>
                      <a:lnTo>
                        <a:pt x="183" y="105"/>
                      </a:lnTo>
                      <a:lnTo>
                        <a:pt x="175" y="103"/>
                      </a:lnTo>
                      <a:lnTo>
                        <a:pt x="169" y="103"/>
                      </a:lnTo>
                      <a:lnTo>
                        <a:pt x="163" y="103"/>
                      </a:lnTo>
                      <a:lnTo>
                        <a:pt x="159" y="104"/>
                      </a:lnTo>
                      <a:lnTo>
                        <a:pt x="157" y="108"/>
                      </a:lnTo>
                      <a:lnTo>
                        <a:pt x="155" y="112"/>
                      </a:lnTo>
                      <a:lnTo>
                        <a:pt x="152" y="118"/>
                      </a:lnTo>
                      <a:lnTo>
                        <a:pt x="148" y="122"/>
                      </a:lnTo>
                      <a:lnTo>
                        <a:pt x="145" y="126"/>
                      </a:lnTo>
                      <a:lnTo>
                        <a:pt x="142" y="128"/>
                      </a:lnTo>
                      <a:lnTo>
                        <a:pt x="138" y="130"/>
                      </a:lnTo>
                      <a:lnTo>
                        <a:pt x="138" y="132"/>
                      </a:lnTo>
                      <a:lnTo>
                        <a:pt x="137" y="136"/>
                      </a:lnTo>
                      <a:lnTo>
                        <a:pt x="133" y="140"/>
                      </a:lnTo>
                      <a:lnTo>
                        <a:pt x="136" y="142"/>
                      </a:lnTo>
                      <a:lnTo>
                        <a:pt x="133" y="146"/>
                      </a:lnTo>
                      <a:lnTo>
                        <a:pt x="132" y="148"/>
                      </a:lnTo>
                      <a:lnTo>
                        <a:pt x="131" y="151"/>
                      </a:lnTo>
                      <a:lnTo>
                        <a:pt x="133" y="155"/>
                      </a:lnTo>
                      <a:lnTo>
                        <a:pt x="134" y="156"/>
                      </a:lnTo>
                      <a:lnTo>
                        <a:pt x="136" y="160"/>
                      </a:lnTo>
                      <a:lnTo>
                        <a:pt x="136" y="164"/>
                      </a:lnTo>
                      <a:lnTo>
                        <a:pt x="136" y="168"/>
                      </a:lnTo>
                      <a:lnTo>
                        <a:pt x="140" y="173"/>
                      </a:lnTo>
                      <a:lnTo>
                        <a:pt x="138" y="177"/>
                      </a:lnTo>
                      <a:lnTo>
                        <a:pt x="134" y="181"/>
                      </a:lnTo>
                      <a:lnTo>
                        <a:pt x="132" y="185"/>
                      </a:lnTo>
                      <a:lnTo>
                        <a:pt x="128" y="188"/>
                      </a:lnTo>
                      <a:lnTo>
                        <a:pt x="124" y="193"/>
                      </a:lnTo>
                      <a:lnTo>
                        <a:pt x="124" y="197"/>
                      </a:lnTo>
                      <a:lnTo>
                        <a:pt x="123" y="202"/>
                      </a:lnTo>
                      <a:lnTo>
                        <a:pt x="123" y="205"/>
                      </a:lnTo>
                      <a:lnTo>
                        <a:pt x="123" y="207"/>
                      </a:lnTo>
                      <a:lnTo>
                        <a:pt x="119" y="210"/>
                      </a:lnTo>
                      <a:lnTo>
                        <a:pt x="114" y="213"/>
                      </a:lnTo>
                      <a:lnTo>
                        <a:pt x="110" y="216"/>
                      </a:lnTo>
                      <a:lnTo>
                        <a:pt x="108" y="215"/>
                      </a:lnTo>
                      <a:lnTo>
                        <a:pt x="108" y="214"/>
                      </a:lnTo>
                      <a:lnTo>
                        <a:pt x="105" y="214"/>
                      </a:lnTo>
                      <a:lnTo>
                        <a:pt x="105" y="213"/>
                      </a:lnTo>
                      <a:lnTo>
                        <a:pt x="104" y="211"/>
                      </a:lnTo>
                      <a:lnTo>
                        <a:pt x="102" y="210"/>
                      </a:lnTo>
                      <a:lnTo>
                        <a:pt x="101" y="209"/>
                      </a:lnTo>
                      <a:lnTo>
                        <a:pt x="100" y="207"/>
                      </a:lnTo>
                      <a:lnTo>
                        <a:pt x="100" y="206"/>
                      </a:lnTo>
                      <a:lnTo>
                        <a:pt x="99" y="204"/>
                      </a:lnTo>
                      <a:lnTo>
                        <a:pt x="97" y="202"/>
                      </a:lnTo>
                      <a:lnTo>
                        <a:pt x="97" y="200"/>
                      </a:lnTo>
                      <a:lnTo>
                        <a:pt x="95" y="199"/>
                      </a:lnTo>
                      <a:lnTo>
                        <a:pt x="94" y="197"/>
                      </a:lnTo>
                      <a:lnTo>
                        <a:pt x="92" y="197"/>
                      </a:lnTo>
                      <a:lnTo>
                        <a:pt x="92" y="195"/>
                      </a:lnTo>
                      <a:lnTo>
                        <a:pt x="92" y="193"/>
                      </a:lnTo>
                      <a:lnTo>
                        <a:pt x="91" y="192"/>
                      </a:lnTo>
                      <a:lnTo>
                        <a:pt x="88" y="192"/>
                      </a:lnTo>
                      <a:lnTo>
                        <a:pt x="87" y="191"/>
                      </a:lnTo>
                      <a:lnTo>
                        <a:pt x="86" y="191"/>
                      </a:lnTo>
                      <a:lnTo>
                        <a:pt x="83" y="191"/>
                      </a:lnTo>
                      <a:lnTo>
                        <a:pt x="83" y="188"/>
                      </a:lnTo>
                      <a:lnTo>
                        <a:pt x="82" y="187"/>
                      </a:lnTo>
                      <a:lnTo>
                        <a:pt x="82" y="186"/>
                      </a:lnTo>
                      <a:lnTo>
                        <a:pt x="81" y="186"/>
                      </a:lnTo>
                      <a:lnTo>
                        <a:pt x="79" y="185"/>
                      </a:lnTo>
                      <a:lnTo>
                        <a:pt x="79" y="182"/>
                      </a:lnTo>
                      <a:lnTo>
                        <a:pt x="79" y="179"/>
                      </a:lnTo>
                      <a:lnTo>
                        <a:pt x="79" y="177"/>
                      </a:lnTo>
                      <a:lnTo>
                        <a:pt x="78" y="177"/>
                      </a:lnTo>
                      <a:lnTo>
                        <a:pt x="77" y="176"/>
                      </a:lnTo>
                      <a:lnTo>
                        <a:pt x="77" y="173"/>
                      </a:lnTo>
                      <a:lnTo>
                        <a:pt x="76" y="172"/>
                      </a:lnTo>
                      <a:lnTo>
                        <a:pt x="77" y="170"/>
                      </a:lnTo>
                      <a:lnTo>
                        <a:pt x="77" y="168"/>
                      </a:lnTo>
                      <a:lnTo>
                        <a:pt x="77" y="165"/>
                      </a:lnTo>
                      <a:lnTo>
                        <a:pt x="76" y="164"/>
                      </a:lnTo>
                      <a:lnTo>
                        <a:pt x="74" y="163"/>
                      </a:lnTo>
                      <a:lnTo>
                        <a:pt x="73" y="162"/>
                      </a:lnTo>
                      <a:lnTo>
                        <a:pt x="73" y="160"/>
                      </a:lnTo>
                      <a:lnTo>
                        <a:pt x="73" y="158"/>
                      </a:lnTo>
                      <a:lnTo>
                        <a:pt x="73" y="156"/>
                      </a:lnTo>
                      <a:lnTo>
                        <a:pt x="72" y="154"/>
                      </a:lnTo>
                      <a:lnTo>
                        <a:pt x="72" y="151"/>
                      </a:lnTo>
                      <a:lnTo>
                        <a:pt x="72" y="150"/>
                      </a:lnTo>
                      <a:lnTo>
                        <a:pt x="72" y="149"/>
                      </a:lnTo>
                      <a:lnTo>
                        <a:pt x="69" y="149"/>
                      </a:lnTo>
                      <a:lnTo>
                        <a:pt x="68" y="148"/>
                      </a:lnTo>
                      <a:lnTo>
                        <a:pt x="68" y="146"/>
                      </a:lnTo>
                      <a:lnTo>
                        <a:pt x="67" y="146"/>
                      </a:lnTo>
                      <a:lnTo>
                        <a:pt x="67" y="144"/>
                      </a:lnTo>
                      <a:lnTo>
                        <a:pt x="67" y="142"/>
                      </a:lnTo>
                      <a:lnTo>
                        <a:pt x="64" y="141"/>
                      </a:lnTo>
                      <a:lnTo>
                        <a:pt x="62" y="141"/>
                      </a:lnTo>
                      <a:lnTo>
                        <a:pt x="62" y="137"/>
                      </a:lnTo>
                      <a:lnTo>
                        <a:pt x="62" y="136"/>
                      </a:lnTo>
                      <a:lnTo>
                        <a:pt x="60" y="135"/>
                      </a:lnTo>
                      <a:lnTo>
                        <a:pt x="59" y="134"/>
                      </a:lnTo>
                      <a:lnTo>
                        <a:pt x="58" y="132"/>
                      </a:lnTo>
                      <a:lnTo>
                        <a:pt x="56" y="131"/>
                      </a:lnTo>
                      <a:lnTo>
                        <a:pt x="56" y="130"/>
                      </a:lnTo>
                      <a:lnTo>
                        <a:pt x="55" y="128"/>
                      </a:lnTo>
                      <a:lnTo>
                        <a:pt x="54" y="127"/>
                      </a:lnTo>
                      <a:lnTo>
                        <a:pt x="54" y="126"/>
                      </a:lnTo>
                      <a:lnTo>
                        <a:pt x="53" y="125"/>
                      </a:lnTo>
                      <a:lnTo>
                        <a:pt x="51" y="123"/>
                      </a:lnTo>
                      <a:lnTo>
                        <a:pt x="50" y="122"/>
                      </a:lnTo>
                      <a:lnTo>
                        <a:pt x="50" y="121"/>
                      </a:lnTo>
                      <a:lnTo>
                        <a:pt x="49" y="118"/>
                      </a:lnTo>
                      <a:lnTo>
                        <a:pt x="49" y="117"/>
                      </a:lnTo>
                      <a:lnTo>
                        <a:pt x="46" y="117"/>
                      </a:lnTo>
                      <a:lnTo>
                        <a:pt x="44" y="117"/>
                      </a:lnTo>
                      <a:lnTo>
                        <a:pt x="42" y="116"/>
                      </a:lnTo>
                      <a:lnTo>
                        <a:pt x="41" y="116"/>
                      </a:lnTo>
                      <a:lnTo>
                        <a:pt x="41" y="113"/>
                      </a:lnTo>
                      <a:lnTo>
                        <a:pt x="40" y="112"/>
                      </a:lnTo>
                      <a:lnTo>
                        <a:pt x="39" y="111"/>
                      </a:lnTo>
                      <a:lnTo>
                        <a:pt x="37" y="111"/>
                      </a:lnTo>
                      <a:lnTo>
                        <a:pt x="36" y="108"/>
                      </a:lnTo>
                      <a:lnTo>
                        <a:pt x="36" y="105"/>
                      </a:lnTo>
                      <a:lnTo>
                        <a:pt x="37" y="104"/>
                      </a:lnTo>
                      <a:lnTo>
                        <a:pt x="37" y="103"/>
                      </a:lnTo>
                      <a:lnTo>
                        <a:pt x="37" y="100"/>
                      </a:lnTo>
                      <a:lnTo>
                        <a:pt x="36" y="100"/>
                      </a:lnTo>
                      <a:lnTo>
                        <a:pt x="36" y="99"/>
                      </a:lnTo>
                      <a:lnTo>
                        <a:pt x="35" y="98"/>
                      </a:lnTo>
                      <a:lnTo>
                        <a:pt x="33" y="97"/>
                      </a:lnTo>
                      <a:lnTo>
                        <a:pt x="33" y="95"/>
                      </a:lnTo>
                      <a:lnTo>
                        <a:pt x="32" y="93"/>
                      </a:lnTo>
                      <a:lnTo>
                        <a:pt x="32" y="90"/>
                      </a:lnTo>
                      <a:lnTo>
                        <a:pt x="32" y="89"/>
                      </a:lnTo>
                      <a:lnTo>
                        <a:pt x="31" y="88"/>
                      </a:lnTo>
                      <a:lnTo>
                        <a:pt x="31" y="85"/>
                      </a:lnTo>
                      <a:lnTo>
                        <a:pt x="31" y="84"/>
                      </a:lnTo>
                      <a:lnTo>
                        <a:pt x="30" y="83"/>
                      </a:lnTo>
                      <a:lnTo>
                        <a:pt x="28" y="81"/>
                      </a:lnTo>
                      <a:lnTo>
                        <a:pt x="28" y="80"/>
                      </a:lnTo>
                      <a:lnTo>
                        <a:pt x="27" y="79"/>
                      </a:lnTo>
                      <a:lnTo>
                        <a:pt x="27" y="76"/>
                      </a:lnTo>
                      <a:lnTo>
                        <a:pt x="26" y="75"/>
                      </a:lnTo>
                      <a:lnTo>
                        <a:pt x="26" y="72"/>
                      </a:lnTo>
                      <a:lnTo>
                        <a:pt x="26" y="71"/>
                      </a:lnTo>
                      <a:lnTo>
                        <a:pt x="25" y="70"/>
                      </a:lnTo>
                      <a:lnTo>
                        <a:pt x="23" y="70"/>
                      </a:lnTo>
                      <a:lnTo>
                        <a:pt x="22" y="67"/>
                      </a:lnTo>
                      <a:lnTo>
                        <a:pt x="21" y="66"/>
                      </a:lnTo>
                      <a:lnTo>
                        <a:pt x="21" y="65"/>
                      </a:lnTo>
                      <a:lnTo>
                        <a:pt x="19" y="63"/>
                      </a:lnTo>
                      <a:lnTo>
                        <a:pt x="18" y="62"/>
                      </a:lnTo>
                      <a:lnTo>
                        <a:pt x="18" y="60"/>
                      </a:lnTo>
                      <a:lnTo>
                        <a:pt x="17" y="60"/>
                      </a:lnTo>
                      <a:lnTo>
                        <a:pt x="17" y="57"/>
                      </a:lnTo>
                      <a:lnTo>
                        <a:pt x="16" y="56"/>
                      </a:lnTo>
                      <a:lnTo>
                        <a:pt x="16" y="54"/>
                      </a:lnTo>
                      <a:lnTo>
                        <a:pt x="16" y="52"/>
                      </a:lnTo>
                      <a:lnTo>
                        <a:pt x="16" y="49"/>
                      </a:lnTo>
                      <a:lnTo>
                        <a:pt x="14" y="49"/>
                      </a:lnTo>
                      <a:lnTo>
                        <a:pt x="13" y="48"/>
                      </a:lnTo>
                      <a:lnTo>
                        <a:pt x="12" y="47"/>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5" name="ZS: ZOBOZA">
                  <a:extLst>
                    <a:ext uri="{FF2B5EF4-FFF2-40B4-BE49-F238E27FC236}">
                      <a16:creationId xmlns:a16="http://schemas.microsoft.com/office/drawing/2014/main" id="{25768591-759C-D045-B1A3-4BE1E812EBC9}"/>
                    </a:ext>
                  </a:extLst>
                </p:cNvPr>
                <p:cNvSpPr>
                  <a:spLocks/>
                </p:cNvSpPr>
                <p:nvPr/>
              </p:nvSpPr>
              <p:spPr bwMode="auto">
                <a:xfrm>
                  <a:off x="1186566" y="4906238"/>
                  <a:ext cx="434223" cy="420777"/>
                </a:xfrm>
                <a:custGeom>
                  <a:avLst/>
                  <a:gdLst>
                    <a:gd name="T0" fmla="*/ 143782 w 145"/>
                    <a:gd name="T1" fmla="*/ 83234 h 143"/>
                    <a:gd name="T2" fmla="*/ 170268 w 145"/>
                    <a:gd name="T3" fmla="*/ 45400 h 143"/>
                    <a:gd name="T4" fmla="*/ 185402 w 145"/>
                    <a:gd name="T5" fmla="*/ 15133 h 143"/>
                    <a:gd name="T6" fmla="*/ 223240 w 145"/>
                    <a:gd name="T7" fmla="*/ 11350 h 143"/>
                    <a:gd name="T8" fmla="*/ 276212 w 145"/>
                    <a:gd name="T9" fmla="*/ 18917 h 143"/>
                    <a:gd name="T10" fmla="*/ 310265 w 145"/>
                    <a:gd name="T11" fmla="*/ 7567 h 143"/>
                    <a:gd name="T12" fmla="*/ 329184 w 145"/>
                    <a:gd name="T13" fmla="*/ 18917 h 143"/>
                    <a:gd name="T14" fmla="*/ 340535 w 145"/>
                    <a:gd name="T15" fmla="*/ 60534 h 143"/>
                    <a:gd name="T16" fmla="*/ 348103 w 145"/>
                    <a:gd name="T17" fmla="*/ 98367 h 143"/>
                    <a:gd name="T18" fmla="*/ 374589 w 145"/>
                    <a:gd name="T19" fmla="*/ 136201 h 143"/>
                    <a:gd name="T20" fmla="*/ 374589 w 145"/>
                    <a:gd name="T21" fmla="*/ 170251 h 143"/>
                    <a:gd name="T22" fmla="*/ 408642 w 145"/>
                    <a:gd name="T23" fmla="*/ 211868 h 143"/>
                    <a:gd name="T24" fmla="*/ 412426 w 145"/>
                    <a:gd name="T25" fmla="*/ 242135 h 143"/>
                    <a:gd name="T26" fmla="*/ 419993 w 145"/>
                    <a:gd name="T27" fmla="*/ 272402 h 143"/>
                    <a:gd name="T28" fmla="*/ 427561 w 145"/>
                    <a:gd name="T29" fmla="*/ 291318 h 143"/>
                    <a:gd name="T30" fmla="*/ 419993 w 145"/>
                    <a:gd name="T31" fmla="*/ 314019 h 143"/>
                    <a:gd name="T32" fmla="*/ 431345 w 145"/>
                    <a:gd name="T33" fmla="*/ 348069 h 143"/>
                    <a:gd name="T34" fmla="*/ 454047 w 145"/>
                    <a:gd name="T35" fmla="*/ 348069 h 143"/>
                    <a:gd name="T36" fmla="*/ 472966 w 145"/>
                    <a:gd name="T37" fmla="*/ 344285 h 143"/>
                    <a:gd name="T38" fmla="*/ 495668 w 145"/>
                    <a:gd name="T39" fmla="*/ 363202 h 143"/>
                    <a:gd name="T40" fmla="*/ 514586 w 145"/>
                    <a:gd name="T41" fmla="*/ 401036 h 143"/>
                    <a:gd name="T42" fmla="*/ 537289 w 145"/>
                    <a:gd name="T43" fmla="*/ 427519 h 143"/>
                    <a:gd name="T44" fmla="*/ 548640 w 145"/>
                    <a:gd name="T45" fmla="*/ 454003 h 143"/>
                    <a:gd name="T46" fmla="*/ 507019 w 145"/>
                    <a:gd name="T47" fmla="*/ 514537 h 143"/>
                    <a:gd name="T48" fmla="*/ 472966 w 145"/>
                    <a:gd name="T49" fmla="*/ 514537 h 143"/>
                    <a:gd name="T50" fmla="*/ 454047 w 145"/>
                    <a:gd name="T51" fmla="*/ 514537 h 143"/>
                    <a:gd name="T52" fmla="*/ 408642 w 145"/>
                    <a:gd name="T53" fmla="*/ 514537 h 143"/>
                    <a:gd name="T54" fmla="*/ 363238 w 145"/>
                    <a:gd name="T55" fmla="*/ 514537 h 143"/>
                    <a:gd name="T56" fmla="*/ 321617 w 145"/>
                    <a:gd name="T57" fmla="*/ 514537 h 143"/>
                    <a:gd name="T58" fmla="*/ 279996 w 145"/>
                    <a:gd name="T59" fmla="*/ 514537 h 143"/>
                    <a:gd name="T60" fmla="*/ 238375 w 145"/>
                    <a:gd name="T61" fmla="*/ 514537 h 143"/>
                    <a:gd name="T62" fmla="*/ 192970 w 145"/>
                    <a:gd name="T63" fmla="*/ 514537 h 143"/>
                    <a:gd name="T64" fmla="*/ 151349 w 145"/>
                    <a:gd name="T65" fmla="*/ 514537 h 143"/>
                    <a:gd name="T66" fmla="*/ 124863 w 145"/>
                    <a:gd name="T67" fmla="*/ 522103 h 143"/>
                    <a:gd name="T68" fmla="*/ 113512 w 145"/>
                    <a:gd name="T69" fmla="*/ 525887 h 143"/>
                    <a:gd name="T70" fmla="*/ 102161 w 145"/>
                    <a:gd name="T71" fmla="*/ 533453 h 143"/>
                    <a:gd name="T72" fmla="*/ 87026 w 145"/>
                    <a:gd name="T73" fmla="*/ 541020 h 143"/>
                    <a:gd name="T74" fmla="*/ 79458 w 145"/>
                    <a:gd name="T75" fmla="*/ 533453 h 143"/>
                    <a:gd name="T76" fmla="*/ 52972 w 145"/>
                    <a:gd name="T77" fmla="*/ 514537 h 143"/>
                    <a:gd name="T78" fmla="*/ 26486 w 145"/>
                    <a:gd name="T79" fmla="*/ 491836 h 143"/>
                    <a:gd name="T80" fmla="*/ 26486 w 145"/>
                    <a:gd name="T81" fmla="*/ 484270 h 143"/>
                    <a:gd name="T82" fmla="*/ 18919 w 145"/>
                    <a:gd name="T83" fmla="*/ 465353 h 143"/>
                    <a:gd name="T84" fmla="*/ 11351 w 145"/>
                    <a:gd name="T85" fmla="*/ 457786 h 143"/>
                    <a:gd name="T86" fmla="*/ 11351 w 145"/>
                    <a:gd name="T87" fmla="*/ 446436 h 143"/>
                    <a:gd name="T88" fmla="*/ 0 w 145"/>
                    <a:gd name="T89" fmla="*/ 438869 h 143"/>
                    <a:gd name="T90" fmla="*/ 34054 w 145"/>
                    <a:gd name="T91" fmla="*/ 416169 h 143"/>
                    <a:gd name="T92" fmla="*/ 49188 w 145"/>
                    <a:gd name="T93" fmla="*/ 397252 h 143"/>
                    <a:gd name="T94" fmla="*/ 52972 w 145"/>
                    <a:gd name="T95" fmla="*/ 366986 h 143"/>
                    <a:gd name="T96" fmla="*/ 68107 w 145"/>
                    <a:gd name="T97" fmla="*/ 332935 h 143"/>
                    <a:gd name="T98" fmla="*/ 90809 w 145"/>
                    <a:gd name="T99" fmla="*/ 306452 h 143"/>
                    <a:gd name="T100" fmla="*/ 113512 w 145"/>
                    <a:gd name="T101" fmla="*/ 276185 h 143"/>
                    <a:gd name="T102" fmla="*/ 98377 w 145"/>
                    <a:gd name="T103" fmla="*/ 242135 h 143"/>
                    <a:gd name="T104" fmla="*/ 90809 w 145"/>
                    <a:gd name="T105" fmla="*/ 211868 h 143"/>
                    <a:gd name="T106" fmla="*/ 79458 w 145"/>
                    <a:gd name="T107" fmla="*/ 192951 h 143"/>
                    <a:gd name="T108" fmla="*/ 87026 w 145"/>
                    <a:gd name="T109" fmla="*/ 174034 h 143"/>
                    <a:gd name="T110" fmla="*/ 87026 w 145"/>
                    <a:gd name="T111" fmla="*/ 151334 h 143"/>
                    <a:gd name="T112" fmla="*/ 105944 w 145"/>
                    <a:gd name="T113" fmla="*/ 121067 h 143"/>
                    <a:gd name="T114" fmla="*/ 121079 w 145"/>
                    <a:gd name="T115" fmla="*/ 105934 h 1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5" h="143">
                      <a:moveTo>
                        <a:pt x="35" y="26"/>
                      </a:moveTo>
                      <a:lnTo>
                        <a:pt x="38" y="22"/>
                      </a:lnTo>
                      <a:lnTo>
                        <a:pt x="42" y="18"/>
                      </a:lnTo>
                      <a:lnTo>
                        <a:pt x="45" y="12"/>
                      </a:lnTo>
                      <a:lnTo>
                        <a:pt x="47" y="8"/>
                      </a:lnTo>
                      <a:lnTo>
                        <a:pt x="49" y="4"/>
                      </a:lnTo>
                      <a:lnTo>
                        <a:pt x="53" y="3"/>
                      </a:lnTo>
                      <a:lnTo>
                        <a:pt x="59" y="3"/>
                      </a:lnTo>
                      <a:lnTo>
                        <a:pt x="65" y="3"/>
                      </a:lnTo>
                      <a:lnTo>
                        <a:pt x="73" y="5"/>
                      </a:lnTo>
                      <a:lnTo>
                        <a:pt x="77" y="4"/>
                      </a:lnTo>
                      <a:lnTo>
                        <a:pt x="82" y="2"/>
                      </a:lnTo>
                      <a:lnTo>
                        <a:pt x="86" y="0"/>
                      </a:lnTo>
                      <a:lnTo>
                        <a:pt x="87" y="5"/>
                      </a:lnTo>
                      <a:lnTo>
                        <a:pt x="90" y="11"/>
                      </a:lnTo>
                      <a:lnTo>
                        <a:pt x="90" y="16"/>
                      </a:lnTo>
                      <a:lnTo>
                        <a:pt x="91" y="21"/>
                      </a:lnTo>
                      <a:lnTo>
                        <a:pt x="92" y="26"/>
                      </a:lnTo>
                      <a:lnTo>
                        <a:pt x="95" y="31"/>
                      </a:lnTo>
                      <a:lnTo>
                        <a:pt x="99" y="36"/>
                      </a:lnTo>
                      <a:lnTo>
                        <a:pt x="99" y="41"/>
                      </a:lnTo>
                      <a:lnTo>
                        <a:pt x="99" y="45"/>
                      </a:lnTo>
                      <a:lnTo>
                        <a:pt x="101" y="51"/>
                      </a:lnTo>
                      <a:lnTo>
                        <a:pt x="108" y="56"/>
                      </a:lnTo>
                      <a:lnTo>
                        <a:pt x="109" y="60"/>
                      </a:lnTo>
                      <a:lnTo>
                        <a:pt x="109" y="64"/>
                      </a:lnTo>
                      <a:lnTo>
                        <a:pt x="110" y="69"/>
                      </a:lnTo>
                      <a:lnTo>
                        <a:pt x="111" y="72"/>
                      </a:lnTo>
                      <a:lnTo>
                        <a:pt x="113" y="74"/>
                      </a:lnTo>
                      <a:lnTo>
                        <a:pt x="113" y="77"/>
                      </a:lnTo>
                      <a:lnTo>
                        <a:pt x="111" y="79"/>
                      </a:lnTo>
                      <a:lnTo>
                        <a:pt x="111" y="83"/>
                      </a:lnTo>
                      <a:lnTo>
                        <a:pt x="111" y="87"/>
                      </a:lnTo>
                      <a:lnTo>
                        <a:pt x="114" y="92"/>
                      </a:lnTo>
                      <a:lnTo>
                        <a:pt x="118" y="93"/>
                      </a:lnTo>
                      <a:lnTo>
                        <a:pt x="120" y="92"/>
                      </a:lnTo>
                      <a:lnTo>
                        <a:pt x="122" y="88"/>
                      </a:lnTo>
                      <a:lnTo>
                        <a:pt x="125" y="91"/>
                      </a:lnTo>
                      <a:lnTo>
                        <a:pt x="129" y="92"/>
                      </a:lnTo>
                      <a:lnTo>
                        <a:pt x="131" y="96"/>
                      </a:lnTo>
                      <a:lnTo>
                        <a:pt x="132" y="100"/>
                      </a:lnTo>
                      <a:lnTo>
                        <a:pt x="136" y="106"/>
                      </a:lnTo>
                      <a:lnTo>
                        <a:pt x="138" y="109"/>
                      </a:lnTo>
                      <a:lnTo>
                        <a:pt x="142" y="113"/>
                      </a:lnTo>
                      <a:lnTo>
                        <a:pt x="145" y="118"/>
                      </a:lnTo>
                      <a:lnTo>
                        <a:pt x="145" y="120"/>
                      </a:lnTo>
                      <a:lnTo>
                        <a:pt x="141" y="127"/>
                      </a:lnTo>
                      <a:lnTo>
                        <a:pt x="134" y="136"/>
                      </a:lnTo>
                      <a:lnTo>
                        <a:pt x="131" y="136"/>
                      </a:lnTo>
                      <a:lnTo>
                        <a:pt x="125" y="136"/>
                      </a:lnTo>
                      <a:lnTo>
                        <a:pt x="123" y="136"/>
                      </a:lnTo>
                      <a:lnTo>
                        <a:pt x="120" y="136"/>
                      </a:lnTo>
                      <a:lnTo>
                        <a:pt x="114" y="136"/>
                      </a:lnTo>
                      <a:lnTo>
                        <a:pt x="108" y="136"/>
                      </a:lnTo>
                      <a:lnTo>
                        <a:pt x="102" y="136"/>
                      </a:lnTo>
                      <a:lnTo>
                        <a:pt x="96" y="136"/>
                      </a:lnTo>
                      <a:lnTo>
                        <a:pt x="91" y="136"/>
                      </a:lnTo>
                      <a:lnTo>
                        <a:pt x="85" y="136"/>
                      </a:lnTo>
                      <a:lnTo>
                        <a:pt x="79" y="136"/>
                      </a:lnTo>
                      <a:lnTo>
                        <a:pt x="74" y="136"/>
                      </a:lnTo>
                      <a:lnTo>
                        <a:pt x="68" y="136"/>
                      </a:lnTo>
                      <a:lnTo>
                        <a:pt x="63" y="136"/>
                      </a:lnTo>
                      <a:lnTo>
                        <a:pt x="56" y="136"/>
                      </a:lnTo>
                      <a:lnTo>
                        <a:pt x="51" y="136"/>
                      </a:lnTo>
                      <a:lnTo>
                        <a:pt x="45" y="136"/>
                      </a:lnTo>
                      <a:lnTo>
                        <a:pt x="40" y="136"/>
                      </a:lnTo>
                      <a:lnTo>
                        <a:pt x="35" y="138"/>
                      </a:lnTo>
                      <a:lnTo>
                        <a:pt x="33" y="138"/>
                      </a:lnTo>
                      <a:lnTo>
                        <a:pt x="32" y="138"/>
                      </a:lnTo>
                      <a:lnTo>
                        <a:pt x="30" y="139"/>
                      </a:lnTo>
                      <a:lnTo>
                        <a:pt x="28" y="141"/>
                      </a:lnTo>
                      <a:lnTo>
                        <a:pt x="27" y="141"/>
                      </a:lnTo>
                      <a:lnTo>
                        <a:pt x="26" y="142"/>
                      </a:lnTo>
                      <a:lnTo>
                        <a:pt x="23" y="143"/>
                      </a:lnTo>
                      <a:lnTo>
                        <a:pt x="21" y="141"/>
                      </a:lnTo>
                      <a:lnTo>
                        <a:pt x="18" y="138"/>
                      </a:lnTo>
                      <a:lnTo>
                        <a:pt x="14" y="136"/>
                      </a:lnTo>
                      <a:lnTo>
                        <a:pt x="12" y="133"/>
                      </a:lnTo>
                      <a:lnTo>
                        <a:pt x="7" y="130"/>
                      </a:lnTo>
                      <a:lnTo>
                        <a:pt x="7" y="128"/>
                      </a:lnTo>
                      <a:lnTo>
                        <a:pt x="7" y="124"/>
                      </a:lnTo>
                      <a:lnTo>
                        <a:pt x="5" y="123"/>
                      </a:lnTo>
                      <a:lnTo>
                        <a:pt x="4" y="123"/>
                      </a:lnTo>
                      <a:lnTo>
                        <a:pt x="3" y="121"/>
                      </a:lnTo>
                      <a:lnTo>
                        <a:pt x="3" y="120"/>
                      </a:lnTo>
                      <a:lnTo>
                        <a:pt x="3" y="118"/>
                      </a:lnTo>
                      <a:lnTo>
                        <a:pt x="1" y="118"/>
                      </a:lnTo>
                      <a:lnTo>
                        <a:pt x="0" y="116"/>
                      </a:lnTo>
                      <a:lnTo>
                        <a:pt x="4" y="113"/>
                      </a:lnTo>
                      <a:lnTo>
                        <a:pt x="9" y="110"/>
                      </a:lnTo>
                      <a:lnTo>
                        <a:pt x="13" y="107"/>
                      </a:lnTo>
                      <a:lnTo>
                        <a:pt x="13" y="105"/>
                      </a:lnTo>
                      <a:lnTo>
                        <a:pt x="13" y="102"/>
                      </a:lnTo>
                      <a:lnTo>
                        <a:pt x="14" y="97"/>
                      </a:lnTo>
                      <a:lnTo>
                        <a:pt x="14" y="93"/>
                      </a:lnTo>
                      <a:lnTo>
                        <a:pt x="18" y="88"/>
                      </a:lnTo>
                      <a:lnTo>
                        <a:pt x="22" y="85"/>
                      </a:lnTo>
                      <a:lnTo>
                        <a:pt x="24" y="81"/>
                      </a:lnTo>
                      <a:lnTo>
                        <a:pt x="28" y="77"/>
                      </a:lnTo>
                      <a:lnTo>
                        <a:pt x="30" y="73"/>
                      </a:lnTo>
                      <a:lnTo>
                        <a:pt x="26" y="68"/>
                      </a:lnTo>
                      <a:lnTo>
                        <a:pt x="26" y="64"/>
                      </a:lnTo>
                      <a:lnTo>
                        <a:pt x="26" y="60"/>
                      </a:lnTo>
                      <a:lnTo>
                        <a:pt x="24" y="56"/>
                      </a:lnTo>
                      <a:lnTo>
                        <a:pt x="23" y="55"/>
                      </a:lnTo>
                      <a:lnTo>
                        <a:pt x="21" y="51"/>
                      </a:lnTo>
                      <a:lnTo>
                        <a:pt x="22" y="48"/>
                      </a:lnTo>
                      <a:lnTo>
                        <a:pt x="23" y="46"/>
                      </a:lnTo>
                      <a:lnTo>
                        <a:pt x="26" y="42"/>
                      </a:lnTo>
                      <a:lnTo>
                        <a:pt x="23" y="40"/>
                      </a:lnTo>
                      <a:lnTo>
                        <a:pt x="27" y="36"/>
                      </a:lnTo>
                      <a:lnTo>
                        <a:pt x="28" y="32"/>
                      </a:lnTo>
                      <a:lnTo>
                        <a:pt x="28" y="30"/>
                      </a:lnTo>
                      <a:lnTo>
                        <a:pt x="32" y="28"/>
                      </a:lnTo>
                      <a:lnTo>
                        <a:pt x="35" y="26"/>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6" name="ZS: COZO">
                  <a:extLst>
                    <a:ext uri="{FF2B5EF4-FFF2-40B4-BE49-F238E27FC236}">
                      <a16:creationId xmlns:a16="http://schemas.microsoft.com/office/drawing/2014/main" id="{78247066-F477-3142-97AB-5B051B439CC0}"/>
                    </a:ext>
                  </a:extLst>
                </p:cNvPr>
                <p:cNvSpPr>
                  <a:spLocks/>
                </p:cNvSpPr>
                <p:nvPr/>
              </p:nvSpPr>
              <p:spPr bwMode="auto">
                <a:xfrm>
                  <a:off x="1347938" y="4695239"/>
                  <a:ext cx="427548" cy="565627"/>
                </a:xfrm>
                <a:custGeom>
                  <a:avLst/>
                  <a:gdLst>
                    <a:gd name="T0" fmla="*/ 236220 w 138"/>
                    <a:gd name="T1" fmla="*/ 628111 h 191"/>
                    <a:gd name="T2" fmla="*/ 209550 w 138"/>
                    <a:gd name="T3" fmla="*/ 589812 h 191"/>
                    <a:gd name="T4" fmla="*/ 217170 w 138"/>
                    <a:gd name="T5" fmla="*/ 555342 h 191"/>
                    <a:gd name="T6" fmla="*/ 201930 w 138"/>
                    <a:gd name="T7" fmla="*/ 517043 h 191"/>
                    <a:gd name="T8" fmla="*/ 171450 w 138"/>
                    <a:gd name="T9" fmla="*/ 467254 h 191"/>
                    <a:gd name="T10" fmla="*/ 163830 w 138"/>
                    <a:gd name="T11" fmla="*/ 409804 h 191"/>
                    <a:gd name="T12" fmla="*/ 133350 w 138"/>
                    <a:gd name="T13" fmla="*/ 352355 h 191"/>
                    <a:gd name="T14" fmla="*/ 118110 w 138"/>
                    <a:gd name="T15" fmla="*/ 291076 h 191"/>
                    <a:gd name="T16" fmla="*/ 110490 w 138"/>
                    <a:gd name="T17" fmla="*/ 233627 h 191"/>
                    <a:gd name="T18" fmla="*/ 76200 w 138"/>
                    <a:gd name="T19" fmla="*/ 180008 h 191"/>
                    <a:gd name="T20" fmla="*/ 68580 w 138"/>
                    <a:gd name="T21" fmla="*/ 103409 h 191"/>
                    <a:gd name="T22" fmla="*/ 45720 w 138"/>
                    <a:gd name="T23" fmla="*/ 76599 h 191"/>
                    <a:gd name="T24" fmla="*/ 15240 w 138"/>
                    <a:gd name="T25" fmla="*/ 49789 h 191"/>
                    <a:gd name="T26" fmla="*/ 0 w 138"/>
                    <a:gd name="T27" fmla="*/ 3830 h 191"/>
                    <a:gd name="T28" fmla="*/ 53340 w 138"/>
                    <a:gd name="T29" fmla="*/ 11490 h 191"/>
                    <a:gd name="T30" fmla="*/ 114300 w 138"/>
                    <a:gd name="T31" fmla="*/ 19150 h 191"/>
                    <a:gd name="T32" fmla="*/ 167640 w 138"/>
                    <a:gd name="T33" fmla="*/ 53619 h 191"/>
                    <a:gd name="T34" fmla="*/ 220980 w 138"/>
                    <a:gd name="T35" fmla="*/ 88089 h 191"/>
                    <a:gd name="T36" fmla="*/ 259080 w 138"/>
                    <a:gd name="T37" fmla="*/ 122558 h 191"/>
                    <a:gd name="T38" fmla="*/ 346710 w 138"/>
                    <a:gd name="T39" fmla="*/ 145538 h 191"/>
                    <a:gd name="T40" fmla="*/ 361950 w 138"/>
                    <a:gd name="T41" fmla="*/ 157028 h 191"/>
                    <a:gd name="T42" fmla="*/ 361950 w 138"/>
                    <a:gd name="T43" fmla="*/ 180008 h 191"/>
                    <a:gd name="T44" fmla="*/ 373380 w 138"/>
                    <a:gd name="T45" fmla="*/ 195327 h 191"/>
                    <a:gd name="T46" fmla="*/ 377190 w 138"/>
                    <a:gd name="T47" fmla="*/ 214477 h 191"/>
                    <a:gd name="T48" fmla="*/ 373380 w 138"/>
                    <a:gd name="T49" fmla="*/ 233627 h 191"/>
                    <a:gd name="T50" fmla="*/ 365760 w 138"/>
                    <a:gd name="T51" fmla="*/ 252777 h 191"/>
                    <a:gd name="T52" fmla="*/ 381000 w 138"/>
                    <a:gd name="T53" fmla="*/ 271926 h 191"/>
                    <a:gd name="T54" fmla="*/ 381000 w 138"/>
                    <a:gd name="T55" fmla="*/ 291076 h 191"/>
                    <a:gd name="T56" fmla="*/ 396240 w 138"/>
                    <a:gd name="T57" fmla="*/ 340865 h 191"/>
                    <a:gd name="T58" fmla="*/ 415290 w 138"/>
                    <a:gd name="T59" fmla="*/ 409804 h 191"/>
                    <a:gd name="T60" fmla="*/ 430530 w 138"/>
                    <a:gd name="T61" fmla="*/ 428954 h 191"/>
                    <a:gd name="T62" fmla="*/ 445770 w 138"/>
                    <a:gd name="T63" fmla="*/ 444274 h 191"/>
                    <a:gd name="T64" fmla="*/ 461010 w 138"/>
                    <a:gd name="T65" fmla="*/ 455764 h 191"/>
                    <a:gd name="T66" fmla="*/ 480060 w 138"/>
                    <a:gd name="T67" fmla="*/ 463424 h 191"/>
                    <a:gd name="T68" fmla="*/ 499110 w 138"/>
                    <a:gd name="T69" fmla="*/ 474914 h 191"/>
                    <a:gd name="T70" fmla="*/ 499110 w 138"/>
                    <a:gd name="T71" fmla="*/ 486403 h 191"/>
                    <a:gd name="T72" fmla="*/ 483870 w 138"/>
                    <a:gd name="T73" fmla="*/ 501723 h 191"/>
                    <a:gd name="T74" fmla="*/ 487680 w 138"/>
                    <a:gd name="T75" fmla="*/ 517043 h 191"/>
                    <a:gd name="T76" fmla="*/ 499110 w 138"/>
                    <a:gd name="T77" fmla="*/ 532363 h 191"/>
                    <a:gd name="T78" fmla="*/ 499110 w 138"/>
                    <a:gd name="T79" fmla="*/ 555342 h 191"/>
                    <a:gd name="T80" fmla="*/ 499110 w 138"/>
                    <a:gd name="T81" fmla="*/ 582152 h 191"/>
                    <a:gd name="T82" fmla="*/ 506730 w 138"/>
                    <a:gd name="T83" fmla="*/ 597472 h 191"/>
                    <a:gd name="T84" fmla="*/ 514350 w 138"/>
                    <a:gd name="T85" fmla="*/ 616622 h 191"/>
                    <a:gd name="T86" fmla="*/ 518160 w 138"/>
                    <a:gd name="T87" fmla="*/ 635771 h 191"/>
                    <a:gd name="T88" fmla="*/ 521970 w 138"/>
                    <a:gd name="T89" fmla="*/ 654921 h 191"/>
                    <a:gd name="T90" fmla="*/ 521970 w 138"/>
                    <a:gd name="T91" fmla="*/ 677901 h 191"/>
                    <a:gd name="T92" fmla="*/ 525780 w 138"/>
                    <a:gd name="T93" fmla="*/ 697050 h 191"/>
                    <a:gd name="T94" fmla="*/ 518160 w 138"/>
                    <a:gd name="T95" fmla="*/ 712370 h 191"/>
                    <a:gd name="T96" fmla="*/ 487680 w 138"/>
                    <a:gd name="T97" fmla="*/ 712370 h 191"/>
                    <a:gd name="T98" fmla="*/ 400050 w 138"/>
                    <a:gd name="T99" fmla="*/ 712370 h 191"/>
                    <a:gd name="T100" fmla="*/ 339090 w 138"/>
                    <a:gd name="T101" fmla="*/ 723860 h 191"/>
                    <a:gd name="T102" fmla="*/ 304800 w 138"/>
                    <a:gd name="T103" fmla="*/ 677901 h 191"/>
                    <a:gd name="T104" fmla="*/ 278130 w 138"/>
                    <a:gd name="T105" fmla="*/ 624281 h 1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8" h="191">
                      <a:moveTo>
                        <a:pt x="66" y="159"/>
                      </a:moveTo>
                      <a:lnTo>
                        <a:pt x="64" y="163"/>
                      </a:lnTo>
                      <a:lnTo>
                        <a:pt x="62" y="164"/>
                      </a:lnTo>
                      <a:lnTo>
                        <a:pt x="58" y="163"/>
                      </a:lnTo>
                      <a:lnTo>
                        <a:pt x="55" y="158"/>
                      </a:lnTo>
                      <a:lnTo>
                        <a:pt x="55" y="154"/>
                      </a:lnTo>
                      <a:lnTo>
                        <a:pt x="55" y="150"/>
                      </a:lnTo>
                      <a:lnTo>
                        <a:pt x="57" y="148"/>
                      </a:lnTo>
                      <a:lnTo>
                        <a:pt x="57" y="145"/>
                      </a:lnTo>
                      <a:lnTo>
                        <a:pt x="55" y="143"/>
                      </a:lnTo>
                      <a:lnTo>
                        <a:pt x="54" y="140"/>
                      </a:lnTo>
                      <a:lnTo>
                        <a:pt x="53" y="135"/>
                      </a:lnTo>
                      <a:lnTo>
                        <a:pt x="53" y="131"/>
                      </a:lnTo>
                      <a:lnTo>
                        <a:pt x="52" y="127"/>
                      </a:lnTo>
                      <a:lnTo>
                        <a:pt x="45" y="122"/>
                      </a:lnTo>
                      <a:lnTo>
                        <a:pt x="43" y="116"/>
                      </a:lnTo>
                      <a:lnTo>
                        <a:pt x="43" y="112"/>
                      </a:lnTo>
                      <a:lnTo>
                        <a:pt x="43" y="107"/>
                      </a:lnTo>
                      <a:lnTo>
                        <a:pt x="39" y="102"/>
                      </a:lnTo>
                      <a:lnTo>
                        <a:pt x="36" y="97"/>
                      </a:lnTo>
                      <a:lnTo>
                        <a:pt x="35" y="92"/>
                      </a:lnTo>
                      <a:lnTo>
                        <a:pt x="34" y="87"/>
                      </a:lnTo>
                      <a:lnTo>
                        <a:pt x="34" y="82"/>
                      </a:lnTo>
                      <a:lnTo>
                        <a:pt x="31" y="76"/>
                      </a:lnTo>
                      <a:lnTo>
                        <a:pt x="30" y="71"/>
                      </a:lnTo>
                      <a:lnTo>
                        <a:pt x="29" y="66"/>
                      </a:lnTo>
                      <a:lnTo>
                        <a:pt x="29" y="61"/>
                      </a:lnTo>
                      <a:lnTo>
                        <a:pt x="26" y="56"/>
                      </a:lnTo>
                      <a:lnTo>
                        <a:pt x="23" y="51"/>
                      </a:lnTo>
                      <a:lnTo>
                        <a:pt x="20" y="47"/>
                      </a:lnTo>
                      <a:lnTo>
                        <a:pt x="18" y="43"/>
                      </a:lnTo>
                      <a:lnTo>
                        <a:pt x="16" y="36"/>
                      </a:lnTo>
                      <a:lnTo>
                        <a:pt x="18" y="27"/>
                      </a:lnTo>
                      <a:lnTo>
                        <a:pt x="14" y="25"/>
                      </a:lnTo>
                      <a:lnTo>
                        <a:pt x="13" y="24"/>
                      </a:lnTo>
                      <a:lnTo>
                        <a:pt x="12" y="20"/>
                      </a:lnTo>
                      <a:lnTo>
                        <a:pt x="13" y="19"/>
                      </a:lnTo>
                      <a:lnTo>
                        <a:pt x="11" y="15"/>
                      </a:lnTo>
                      <a:lnTo>
                        <a:pt x="4" y="13"/>
                      </a:lnTo>
                      <a:lnTo>
                        <a:pt x="3" y="10"/>
                      </a:lnTo>
                      <a:lnTo>
                        <a:pt x="0" y="6"/>
                      </a:lnTo>
                      <a:lnTo>
                        <a:pt x="0" y="1"/>
                      </a:lnTo>
                      <a:lnTo>
                        <a:pt x="7" y="0"/>
                      </a:lnTo>
                      <a:lnTo>
                        <a:pt x="11" y="1"/>
                      </a:lnTo>
                      <a:lnTo>
                        <a:pt x="14" y="3"/>
                      </a:lnTo>
                      <a:lnTo>
                        <a:pt x="22" y="4"/>
                      </a:lnTo>
                      <a:lnTo>
                        <a:pt x="25" y="5"/>
                      </a:lnTo>
                      <a:lnTo>
                        <a:pt x="30" y="5"/>
                      </a:lnTo>
                      <a:lnTo>
                        <a:pt x="34" y="8"/>
                      </a:lnTo>
                      <a:lnTo>
                        <a:pt x="39" y="10"/>
                      </a:lnTo>
                      <a:lnTo>
                        <a:pt x="44" y="14"/>
                      </a:lnTo>
                      <a:lnTo>
                        <a:pt x="49" y="17"/>
                      </a:lnTo>
                      <a:lnTo>
                        <a:pt x="54" y="20"/>
                      </a:lnTo>
                      <a:lnTo>
                        <a:pt x="58" y="23"/>
                      </a:lnTo>
                      <a:lnTo>
                        <a:pt x="60" y="25"/>
                      </a:lnTo>
                      <a:lnTo>
                        <a:pt x="64" y="29"/>
                      </a:lnTo>
                      <a:lnTo>
                        <a:pt x="68" y="32"/>
                      </a:lnTo>
                      <a:lnTo>
                        <a:pt x="73" y="36"/>
                      </a:lnTo>
                      <a:lnTo>
                        <a:pt x="78" y="37"/>
                      </a:lnTo>
                      <a:lnTo>
                        <a:pt x="91" y="38"/>
                      </a:lnTo>
                      <a:lnTo>
                        <a:pt x="92" y="39"/>
                      </a:lnTo>
                      <a:lnTo>
                        <a:pt x="94" y="41"/>
                      </a:lnTo>
                      <a:lnTo>
                        <a:pt x="95" y="41"/>
                      </a:lnTo>
                      <a:lnTo>
                        <a:pt x="95" y="43"/>
                      </a:lnTo>
                      <a:lnTo>
                        <a:pt x="95" y="46"/>
                      </a:lnTo>
                      <a:lnTo>
                        <a:pt x="95" y="47"/>
                      </a:lnTo>
                      <a:lnTo>
                        <a:pt x="95" y="50"/>
                      </a:lnTo>
                      <a:lnTo>
                        <a:pt x="96" y="51"/>
                      </a:lnTo>
                      <a:lnTo>
                        <a:pt x="98" y="51"/>
                      </a:lnTo>
                      <a:lnTo>
                        <a:pt x="99" y="52"/>
                      </a:lnTo>
                      <a:lnTo>
                        <a:pt x="100" y="55"/>
                      </a:lnTo>
                      <a:lnTo>
                        <a:pt x="99" y="56"/>
                      </a:lnTo>
                      <a:lnTo>
                        <a:pt x="98" y="59"/>
                      </a:lnTo>
                      <a:lnTo>
                        <a:pt x="98" y="60"/>
                      </a:lnTo>
                      <a:lnTo>
                        <a:pt x="98" y="61"/>
                      </a:lnTo>
                      <a:lnTo>
                        <a:pt x="96" y="64"/>
                      </a:lnTo>
                      <a:lnTo>
                        <a:pt x="96" y="66"/>
                      </a:lnTo>
                      <a:lnTo>
                        <a:pt x="98" y="68"/>
                      </a:lnTo>
                      <a:lnTo>
                        <a:pt x="100" y="69"/>
                      </a:lnTo>
                      <a:lnTo>
                        <a:pt x="100" y="71"/>
                      </a:lnTo>
                      <a:lnTo>
                        <a:pt x="100" y="73"/>
                      </a:lnTo>
                      <a:lnTo>
                        <a:pt x="100" y="75"/>
                      </a:lnTo>
                      <a:lnTo>
                        <a:pt x="100" y="76"/>
                      </a:lnTo>
                      <a:lnTo>
                        <a:pt x="100" y="79"/>
                      </a:lnTo>
                      <a:lnTo>
                        <a:pt x="101" y="83"/>
                      </a:lnTo>
                      <a:lnTo>
                        <a:pt x="104" y="89"/>
                      </a:lnTo>
                      <a:lnTo>
                        <a:pt x="105" y="96"/>
                      </a:lnTo>
                      <a:lnTo>
                        <a:pt x="106" y="101"/>
                      </a:lnTo>
                      <a:lnTo>
                        <a:pt x="109" y="107"/>
                      </a:lnTo>
                      <a:lnTo>
                        <a:pt x="109" y="111"/>
                      </a:lnTo>
                      <a:lnTo>
                        <a:pt x="112" y="112"/>
                      </a:lnTo>
                      <a:lnTo>
                        <a:pt x="113" y="112"/>
                      </a:lnTo>
                      <a:lnTo>
                        <a:pt x="114" y="113"/>
                      </a:lnTo>
                      <a:lnTo>
                        <a:pt x="115" y="115"/>
                      </a:lnTo>
                      <a:lnTo>
                        <a:pt x="117" y="116"/>
                      </a:lnTo>
                      <a:lnTo>
                        <a:pt x="118" y="117"/>
                      </a:lnTo>
                      <a:lnTo>
                        <a:pt x="121" y="117"/>
                      </a:lnTo>
                      <a:lnTo>
                        <a:pt x="121" y="119"/>
                      </a:lnTo>
                      <a:lnTo>
                        <a:pt x="123" y="120"/>
                      </a:lnTo>
                      <a:lnTo>
                        <a:pt x="124" y="121"/>
                      </a:lnTo>
                      <a:lnTo>
                        <a:pt x="126" y="121"/>
                      </a:lnTo>
                      <a:lnTo>
                        <a:pt x="127" y="122"/>
                      </a:lnTo>
                      <a:lnTo>
                        <a:pt x="130" y="122"/>
                      </a:lnTo>
                      <a:lnTo>
                        <a:pt x="131" y="124"/>
                      </a:lnTo>
                      <a:lnTo>
                        <a:pt x="131" y="125"/>
                      </a:lnTo>
                      <a:lnTo>
                        <a:pt x="131" y="127"/>
                      </a:lnTo>
                      <a:lnTo>
                        <a:pt x="130" y="127"/>
                      </a:lnTo>
                      <a:lnTo>
                        <a:pt x="128" y="129"/>
                      </a:lnTo>
                      <a:lnTo>
                        <a:pt x="127" y="131"/>
                      </a:lnTo>
                      <a:lnTo>
                        <a:pt x="127" y="133"/>
                      </a:lnTo>
                      <a:lnTo>
                        <a:pt x="128" y="133"/>
                      </a:lnTo>
                      <a:lnTo>
                        <a:pt x="128" y="135"/>
                      </a:lnTo>
                      <a:lnTo>
                        <a:pt x="130" y="136"/>
                      </a:lnTo>
                      <a:lnTo>
                        <a:pt x="131" y="138"/>
                      </a:lnTo>
                      <a:lnTo>
                        <a:pt x="131" y="139"/>
                      </a:lnTo>
                      <a:lnTo>
                        <a:pt x="131" y="141"/>
                      </a:lnTo>
                      <a:lnTo>
                        <a:pt x="131" y="143"/>
                      </a:lnTo>
                      <a:lnTo>
                        <a:pt x="131" y="145"/>
                      </a:lnTo>
                      <a:lnTo>
                        <a:pt x="131" y="148"/>
                      </a:lnTo>
                      <a:lnTo>
                        <a:pt x="131" y="149"/>
                      </a:lnTo>
                      <a:lnTo>
                        <a:pt x="131" y="152"/>
                      </a:lnTo>
                      <a:lnTo>
                        <a:pt x="132" y="153"/>
                      </a:lnTo>
                      <a:lnTo>
                        <a:pt x="132" y="154"/>
                      </a:lnTo>
                      <a:lnTo>
                        <a:pt x="133" y="156"/>
                      </a:lnTo>
                      <a:lnTo>
                        <a:pt x="133" y="158"/>
                      </a:lnTo>
                      <a:lnTo>
                        <a:pt x="135" y="158"/>
                      </a:lnTo>
                      <a:lnTo>
                        <a:pt x="135" y="161"/>
                      </a:lnTo>
                      <a:lnTo>
                        <a:pt x="136" y="162"/>
                      </a:lnTo>
                      <a:lnTo>
                        <a:pt x="136" y="163"/>
                      </a:lnTo>
                      <a:lnTo>
                        <a:pt x="136" y="166"/>
                      </a:lnTo>
                      <a:lnTo>
                        <a:pt x="136" y="167"/>
                      </a:lnTo>
                      <a:lnTo>
                        <a:pt x="136" y="168"/>
                      </a:lnTo>
                      <a:lnTo>
                        <a:pt x="137" y="171"/>
                      </a:lnTo>
                      <a:lnTo>
                        <a:pt x="136" y="173"/>
                      </a:lnTo>
                      <a:lnTo>
                        <a:pt x="137" y="175"/>
                      </a:lnTo>
                      <a:lnTo>
                        <a:pt x="137" y="177"/>
                      </a:lnTo>
                      <a:lnTo>
                        <a:pt x="137" y="178"/>
                      </a:lnTo>
                      <a:lnTo>
                        <a:pt x="137" y="180"/>
                      </a:lnTo>
                      <a:lnTo>
                        <a:pt x="138" y="182"/>
                      </a:lnTo>
                      <a:lnTo>
                        <a:pt x="138" y="184"/>
                      </a:lnTo>
                      <a:lnTo>
                        <a:pt x="137" y="185"/>
                      </a:lnTo>
                      <a:lnTo>
                        <a:pt x="136" y="186"/>
                      </a:lnTo>
                      <a:lnTo>
                        <a:pt x="135" y="186"/>
                      </a:lnTo>
                      <a:lnTo>
                        <a:pt x="132" y="187"/>
                      </a:lnTo>
                      <a:lnTo>
                        <a:pt x="128" y="186"/>
                      </a:lnTo>
                      <a:lnTo>
                        <a:pt x="122" y="186"/>
                      </a:lnTo>
                      <a:lnTo>
                        <a:pt x="118" y="186"/>
                      </a:lnTo>
                      <a:lnTo>
                        <a:pt x="105" y="186"/>
                      </a:lnTo>
                      <a:lnTo>
                        <a:pt x="91" y="185"/>
                      </a:lnTo>
                      <a:lnTo>
                        <a:pt x="89" y="191"/>
                      </a:lnTo>
                      <a:lnTo>
                        <a:pt x="89" y="189"/>
                      </a:lnTo>
                      <a:lnTo>
                        <a:pt x="86" y="184"/>
                      </a:lnTo>
                      <a:lnTo>
                        <a:pt x="82" y="180"/>
                      </a:lnTo>
                      <a:lnTo>
                        <a:pt x="80" y="177"/>
                      </a:lnTo>
                      <a:lnTo>
                        <a:pt x="76" y="171"/>
                      </a:lnTo>
                      <a:lnTo>
                        <a:pt x="75" y="167"/>
                      </a:lnTo>
                      <a:lnTo>
                        <a:pt x="73" y="163"/>
                      </a:lnTo>
                      <a:lnTo>
                        <a:pt x="69" y="162"/>
                      </a:lnTo>
                      <a:lnTo>
                        <a:pt x="66" y="159"/>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7" name="ZS: PAK">
                  <a:extLst>
                    <a:ext uri="{FF2B5EF4-FFF2-40B4-BE49-F238E27FC236}">
                      <a16:creationId xmlns:a16="http://schemas.microsoft.com/office/drawing/2014/main" id="{70A88D4C-FFCA-1842-8B57-6AB1FC53E76C}"/>
                    </a:ext>
                  </a:extLst>
                </p:cNvPr>
                <p:cNvSpPr>
                  <a:spLocks/>
                </p:cNvSpPr>
                <p:nvPr/>
              </p:nvSpPr>
              <p:spPr bwMode="auto">
                <a:xfrm>
                  <a:off x="1628527" y="4596844"/>
                  <a:ext cx="375871" cy="785518"/>
                </a:xfrm>
                <a:custGeom>
                  <a:avLst/>
                  <a:gdLst>
                    <a:gd name="T0" fmla="*/ 426720 w 128"/>
                    <a:gd name="T1" fmla="*/ 937572 h 269"/>
                    <a:gd name="T2" fmla="*/ 346710 w 128"/>
                    <a:gd name="T3" fmla="*/ 979326 h 269"/>
                    <a:gd name="T4" fmla="*/ 293370 w 128"/>
                    <a:gd name="T5" fmla="*/ 1009692 h 269"/>
                    <a:gd name="T6" fmla="*/ 179070 w 128"/>
                    <a:gd name="T7" fmla="*/ 1021080 h 269"/>
                    <a:gd name="T8" fmla="*/ 129540 w 128"/>
                    <a:gd name="T9" fmla="*/ 979326 h 269"/>
                    <a:gd name="T10" fmla="*/ 121920 w 128"/>
                    <a:gd name="T11" fmla="*/ 835084 h 269"/>
                    <a:gd name="T12" fmla="*/ 179070 w 128"/>
                    <a:gd name="T13" fmla="*/ 831288 h 269"/>
                    <a:gd name="T14" fmla="*/ 179070 w 128"/>
                    <a:gd name="T15" fmla="*/ 800921 h 269"/>
                    <a:gd name="T16" fmla="*/ 175260 w 128"/>
                    <a:gd name="T17" fmla="*/ 762963 h 269"/>
                    <a:gd name="T18" fmla="*/ 171450 w 128"/>
                    <a:gd name="T19" fmla="*/ 728801 h 269"/>
                    <a:gd name="T20" fmla="*/ 156210 w 128"/>
                    <a:gd name="T21" fmla="*/ 706026 h 269"/>
                    <a:gd name="T22" fmla="*/ 156210 w 128"/>
                    <a:gd name="T23" fmla="*/ 664271 h 269"/>
                    <a:gd name="T24" fmla="*/ 144780 w 128"/>
                    <a:gd name="T25" fmla="*/ 633905 h 269"/>
                    <a:gd name="T26" fmla="*/ 156210 w 128"/>
                    <a:gd name="T27" fmla="*/ 611130 h 269"/>
                    <a:gd name="T28" fmla="*/ 140970 w 128"/>
                    <a:gd name="T29" fmla="*/ 592150 h 269"/>
                    <a:gd name="T30" fmla="*/ 118110 w 128"/>
                    <a:gd name="T31" fmla="*/ 573171 h 269"/>
                    <a:gd name="T32" fmla="*/ 87630 w 128"/>
                    <a:gd name="T33" fmla="*/ 554192 h 269"/>
                    <a:gd name="T34" fmla="*/ 57150 w 128"/>
                    <a:gd name="T35" fmla="*/ 493459 h 269"/>
                    <a:gd name="T36" fmla="*/ 38100 w 128"/>
                    <a:gd name="T37" fmla="*/ 413746 h 269"/>
                    <a:gd name="T38" fmla="*/ 22860 w 128"/>
                    <a:gd name="T39" fmla="*/ 379584 h 269"/>
                    <a:gd name="T40" fmla="*/ 30480 w 128"/>
                    <a:gd name="T41" fmla="*/ 353013 h 269"/>
                    <a:gd name="T42" fmla="*/ 22860 w 128"/>
                    <a:gd name="T43" fmla="*/ 322646 h 269"/>
                    <a:gd name="T44" fmla="*/ 19050 w 128"/>
                    <a:gd name="T45" fmla="*/ 284688 h 269"/>
                    <a:gd name="T46" fmla="*/ 0 w 128"/>
                    <a:gd name="T47" fmla="*/ 265709 h 269"/>
                    <a:gd name="T48" fmla="*/ 7620 w 128"/>
                    <a:gd name="T49" fmla="*/ 231546 h 269"/>
                    <a:gd name="T50" fmla="*/ 22860 w 128"/>
                    <a:gd name="T51" fmla="*/ 204975 h 269"/>
                    <a:gd name="T52" fmla="*/ 41910 w 128"/>
                    <a:gd name="T53" fmla="*/ 178404 h 269"/>
                    <a:gd name="T54" fmla="*/ 57150 w 128"/>
                    <a:gd name="T55" fmla="*/ 148038 h 269"/>
                    <a:gd name="T56" fmla="*/ 87630 w 128"/>
                    <a:gd name="T57" fmla="*/ 132854 h 269"/>
                    <a:gd name="T58" fmla="*/ 87630 w 128"/>
                    <a:gd name="T59" fmla="*/ 110079 h 269"/>
                    <a:gd name="T60" fmla="*/ 83820 w 128"/>
                    <a:gd name="T61" fmla="*/ 72121 h 269"/>
                    <a:gd name="T62" fmla="*/ 87630 w 128"/>
                    <a:gd name="T63" fmla="*/ 30367 h 269"/>
                    <a:gd name="T64" fmla="*/ 102870 w 128"/>
                    <a:gd name="T65" fmla="*/ 7592 h 269"/>
                    <a:gd name="T66" fmla="*/ 137160 w 128"/>
                    <a:gd name="T67" fmla="*/ 3796 h 269"/>
                    <a:gd name="T68" fmla="*/ 205740 w 128"/>
                    <a:gd name="T69" fmla="*/ 3796 h 269"/>
                    <a:gd name="T70" fmla="*/ 270510 w 128"/>
                    <a:gd name="T71" fmla="*/ 3796 h 269"/>
                    <a:gd name="T72" fmla="*/ 331470 w 128"/>
                    <a:gd name="T73" fmla="*/ 3796 h 269"/>
                    <a:gd name="T74" fmla="*/ 392430 w 128"/>
                    <a:gd name="T75" fmla="*/ 3796 h 269"/>
                    <a:gd name="T76" fmla="*/ 400050 w 128"/>
                    <a:gd name="T77" fmla="*/ 98692 h 269"/>
                    <a:gd name="T78" fmla="*/ 419100 w 128"/>
                    <a:gd name="T79" fmla="*/ 129058 h 269"/>
                    <a:gd name="T80" fmla="*/ 422910 w 128"/>
                    <a:gd name="T81" fmla="*/ 167017 h 269"/>
                    <a:gd name="T82" fmla="*/ 438150 w 128"/>
                    <a:gd name="T83" fmla="*/ 178404 h 269"/>
                    <a:gd name="T84" fmla="*/ 487680 w 128"/>
                    <a:gd name="T85" fmla="*/ 223954 h 269"/>
                    <a:gd name="T86" fmla="*/ 468630 w 128"/>
                    <a:gd name="T87" fmla="*/ 303667 h 269"/>
                    <a:gd name="T88" fmla="*/ 419100 w 128"/>
                    <a:gd name="T89" fmla="*/ 364400 h 269"/>
                    <a:gd name="T90" fmla="*/ 422910 w 128"/>
                    <a:gd name="T91" fmla="*/ 485867 h 269"/>
                    <a:gd name="T92" fmla="*/ 438150 w 128"/>
                    <a:gd name="T93" fmla="*/ 516234 h 269"/>
                    <a:gd name="T94" fmla="*/ 468630 w 128"/>
                    <a:gd name="T95" fmla="*/ 626313 h 269"/>
                    <a:gd name="T96" fmla="*/ 419100 w 128"/>
                    <a:gd name="T97" fmla="*/ 709821 h 269"/>
                    <a:gd name="T98" fmla="*/ 468630 w 128"/>
                    <a:gd name="T99" fmla="*/ 759167 h 269"/>
                    <a:gd name="T100" fmla="*/ 426720 w 128"/>
                    <a:gd name="T101" fmla="*/ 800921 h 269"/>
                    <a:gd name="T102" fmla="*/ 384810 w 128"/>
                    <a:gd name="T103" fmla="*/ 903409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8" h="269">
                      <a:moveTo>
                        <a:pt x="101" y="238"/>
                      </a:moveTo>
                      <a:lnTo>
                        <a:pt x="102" y="239"/>
                      </a:lnTo>
                      <a:lnTo>
                        <a:pt x="103" y="241"/>
                      </a:lnTo>
                      <a:lnTo>
                        <a:pt x="111" y="242"/>
                      </a:lnTo>
                      <a:lnTo>
                        <a:pt x="112" y="247"/>
                      </a:lnTo>
                      <a:lnTo>
                        <a:pt x="112" y="248"/>
                      </a:lnTo>
                      <a:lnTo>
                        <a:pt x="101" y="248"/>
                      </a:lnTo>
                      <a:lnTo>
                        <a:pt x="97" y="252"/>
                      </a:lnTo>
                      <a:lnTo>
                        <a:pt x="93" y="255"/>
                      </a:lnTo>
                      <a:lnTo>
                        <a:pt x="91" y="258"/>
                      </a:lnTo>
                      <a:lnTo>
                        <a:pt x="87" y="261"/>
                      </a:lnTo>
                      <a:lnTo>
                        <a:pt x="87" y="263"/>
                      </a:lnTo>
                      <a:lnTo>
                        <a:pt x="84" y="269"/>
                      </a:lnTo>
                      <a:lnTo>
                        <a:pt x="79" y="269"/>
                      </a:lnTo>
                      <a:lnTo>
                        <a:pt x="77" y="266"/>
                      </a:lnTo>
                      <a:lnTo>
                        <a:pt x="70" y="265"/>
                      </a:lnTo>
                      <a:lnTo>
                        <a:pt x="65" y="265"/>
                      </a:lnTo>
                      <a:lnTo>
                        <a:pt x="60" y="265"/>
                      </a:lnTo>
                      <a:lnTo>
                        <a:pt x="55" y="265"/>
                      </a:lnTo>
                      <a:lnTo>
                        <a:pt x="47" y="269"/>
                      </a:lnTo>
                      <a:lnTo>
                        <a:pt x="46" y="265"/>
                      </a:lnTo>
                      <a:lnTo>
                        <a:pt x="42" y="262"/>
                      </a:lnTo>
                      <a:lnTo>
                        <a:pt x="38" y="261"/>
                      </a:lnTo>
                      <a:lnTo>
                        <a:pt x="34" y="258"/>
                      </a:lnTo>
                      <a:lnTo>
                        <a:pt x="32" y="255"/>
                      </a:lnTo>
                      <a:lnTo>
                        <a:pt x="31" y="251"/>
                      </a:lnTo>
                      <a:lnTo>
                        <a:pt x="31" y="247"/>
                      </a:lnTo>
                      <a:lnTo>
                        <a:pt x="31" y="243"/>
                      </a:lnTo>
                      <a:lnTo>
                        <a:pt x="32" y="220"/>
                      </a:lnTo>
                      <a:lnTo>
                        <a:pt x="38" y="220"/>
                      </a:lnTo>
                      <a:lnTo>
                        <a:pt x="42" y="221"/>
                      </a:lnTo>
                      <a:lnTo>
                        <a:pt x="45" y="220"/>
                      </a:lnTo>
                      <a:lnTo>
                        <a:pt x="46" y="220"/>
                      </a:lnTo>
                      <a:lnTo>
                        <a:pt x="47" y="219"/>
                      </a:lnTo>
                      <a:lnTo>
                        <a:pt x="48" y="218"/>
                      </a:lnTo>
                      <a:lnTo>
                        <a:pt x="48" y="216"/>
                      </a:lnTo>
                      <a:lnTo>
                        <a:pt x="47" y="214"/>
                      </a:lnTo>
                      <a:lnTo>
                        <a:pt x="47" y="212"/>
                      </a:lnTo>
                      <a:lnTo>
                        <a:pt x="47" y="211"/>
                      </a:lnTo>
                      <a:lnTo>
                        <a:pt x="47" y="209"/>
                      </a:lnTo>
                      <a:lnTo>
                        <a:pt x="46" y="207"/>
                      </a:lnTo>
                      <a:lnTo>
                        <a:pt x="47" y="205"/>
                      </a:lnTo>
                      <a:lnTo>
                        <a:pt x="46" y="202"/>
                      </a:lnTo>
                      <a:lnTo>
                        <a:pt x="46" y="201"/>
                      </a:lnTo>
                      <a:lnTo>
                        <a:pt x="46" y="200"/>
                      </a:lnTo>
                      <a:lnTo>
                        <a:pt x="46" y="197"/>
                      </a:lnTo>
                      <a:lnTo>
                        <a:pt x="46" y="196"/>
                      </a:lnTo>
                      <a:lnTo>
                        <a:pt x="45" y="195"/>
                      </a:lnTo>
                      <a:lnTo>
                        <a:pt x="45" y="192"/>
                      </a:lnTo>
                      <a:lnTo>
                        <a:pt x="43" y="192"/>
                      </a:lnTo>
                      <a:lnTo>
                        <a:pt x="43" y="190"/>
                      </a:lnTo>
                      <a:lnTo>
                        <a:pt x="42" y="188"/>
                      </a:lnTo>
                      <a:lnTo>
                        <a:pt x="42" y="187"/>
                      </a:lnTo>
                      <a:lnTo>
                        <a:pt x="41" y="186"/>
                      </a:lnTo>
                      <a:lnTo>
                        <a:pt x="41" y="183"/>
                      </a:lnTo>
                      <a:lnTo>
                        <a:pt x="41" y="182"/>
                      </a:lnTo>
                      <a:lnTo>
                        <a:pt x="41" y="179"/>
                      </a:lnTo>
                      <a:lnTo>
                        <a:pt x="41" y="177"/>
                      </a:lnTo>
                      <a:lnTo>
                        <a:pt x="41" y="175"/>
                      </a:lnTo>
                      <a:lnTo>
                        <a:pt x="41" y="173"/>
                      </a:lnTo>
                      <a:lnTo>
                        <a:pt x="41" y="172"/>
                      </a:lnTo>
                      <a:lnTo>
                        <a:pt x="40" y="170"/>
                      </a:lnTo>
                      <a:lnTo>
                        <a:pt x="38" y="169"/>
                      </a:lnTo>
                      <a:lnTo>
                        <a:pt x="38" y="167"/>
                      </a:lnTo>
                      <a:lnTo>
                        <a:pt x="37" y="167"/>
                      </a:lnTo>
                      <a:lnTo>
                        <a:pt x="37" y="165"/>
                      </a:lnTo>
                      <a:lnTo>
                        <a:pt x="38" y="163"/>
                      </a:lnTo>
                      <a:lnTo>
                        <a:pt x="40" y="161"/>
                      </a:lnTo>
                      <a:lnTo>
                        <a:pt x="41" y="161"/>
                      </a:lnTo>
                      <a:lnTo>
                        <a:pt x="41" y="159"/>
                      </a:lnTo>
                      <a:lnTo>
                        <a:pt x="41" y="158"/>
                      </a:lnTo>
                      <a:lnTo>
                        <a:pt x="40" y="156"/>
                      </a:lnTo>
                      <a:lnTo>
                        <a:pt x="37" y="156"/>
                      </a:lnTo>
                      <a:lnTo>
                        <a:pt x="36" y="155"/>
                      </a:lnTo>
                      <a:lnTo>
                        <a:pt x="34" y="155"/>
                      </a:lnTo>
                      <a:lnTo>
                        <a:pt x="33" y="154"/>
                      </a:lnTo>
                      <a:lnTo>
                        <a:pt x="31" y="153"/>
                      </a:lnTo>
                      <a:lnTo>
                        <a:pt x="31" y="151"/>
                      </a:lnTo>
                      <a:lnTo>
                        <a:pt x="28" y="151"/>
                      </a:lnTo>
                      <a:lnTo>
                        <a:pt x="27" y="150"/>
                      </a:lnTo>
                      <a:lnTo>
                        <a:pt x="25" y="149"/>
                      </a:lnTo>
                      <a:lnTo>
                        <a:pt x="24" y="147"/>
                      </a:lnTo>
                      <a:lnTo>
                        <a:pt x="23" y="146"/>
                      </a:lnTo>
                      <a:lnTo>
                        <a:pt x="22" y="146"/>
                      </a:lnTo>
                      <a:lnTo>
                        <a:pt x="19" y="145"/>
                      </a:lnTo>
                      <a:lnTo>
                        <a:pt x="19" y="141"/>
                      </a:lnTo>
                      <a:lnTo>
                        <a:pt x="16" y="135"/>
                      </a:lnTo>
                      <a:lnTo>
                        <a:pt x="15" y="130"/>
                      </a:lnTo>
                      <a:lnTo>
                        <a:pt x="14" y="123"/>
                      </a:lnTo>
                      <a:lnTo>
                        <a:pt x="11" y="117"/>
                      </a:lnTo>
                      <a:lnTo>
                        <a:pt x="10" y="113"/>
                      </a:lnTo>
                      <a:lnTo>
                        <a:pt x="10" y="110"/>
                      </a:lnTo>
                      <a:lnTo>
                        <a:pt x="10" y="109"/>
                      </a:lnTo>
                      <a:lnTo>
                        <a:pt x="10" y="107"/>
                      </a:lnTo>
                      <a:lnTo>
                        <a:pt x="10" y="105"/>
                      </a:lnTo>
                      <a:lnTo>
                        <a:pt x="10" y="103"/>
                      </a:lnTo>
                      <a:lnTo>
                        <a:pt x="8" y="102"/>
                      </a:lnTo>
                      <a:lnTo>
                        <a:pt x="6" y="100"/>
                      </a:lnTo>
                      <a:lnTo>
                        <a:pt x="6" y="98"/>
                      </a:lnTo>
                      <a:lnTo>
                        <a:pt x="8" y="95"/>
                      </a:lnTo>
                      <a:lnTo>
                        <a:pt x="8" y="94"/>
                      </a:lnTo>
                      <a:lnTo>
                        <a:pt x="8" y="93"/>
                      </a:lnTo>
                      <a:lnTo>
                        <a:pt x="9" y="90"/>
                      </a:lnTo>
                      <a:lnTo>
                        <a:pt x="10" y="89"/>
                      </a:lnTo>
                      <a:lnTo>
                        <a:pt x="9" y="86"/>
                      </a:lnTo>
                      <a:lnTo>
                        <a:pt x="8" y="85"/>
                      </a:lnTo>
                      <a:lnTo>
                        <a:pt x="6" y="85"/>
                      </a:lnTo>
                      <a:lnTo>
                        <a:pt x="5" y="84"/>
                      </a:lnTo>
                      <a:lnTo>
                        <a:pt x="5" y="81"/>
                      </a:lnTo>
                      <a:lnTo>
                        <a:pt x="5" y="80"/>
                      </a:lnTo>
                      <a:lnTo>
                        <a:pt x="5" y="77"/>
                      </a:lnTo>
                      <a:lnTo>
                        <a:pt x="5" y="75"/>
                      </a:lnTo>
                      <a:lnTo>
                        <a:pt x="4" y="75"/>
                      </a:lnTo>
                      <a:lnTo>
                        <a:pt x="2" y="73"/>
                      </a:lnTo>
                      <a:lnTo>
                        <a:pt x="1" y="72"/>
                      </a:lnTo>
                      <a:lnTo>
                        <a:pt x="0" y="70"/>
                      </a:lnTo>
                      <a:lnTo>
                        <a:pt x="0" y="68"/>
                      </a:lnTo>
                      <a:lnTo>
                        <a:pt x="1" y="66"/>
                      </a:lnTo>
                      <a:lnTo>
                        <a:pt x="1" y="65"/>
                      </a:lnTo>
                      <a:lnTo>
                        <a:pt x="1" y="62"/>
                      </a:lnTo>
                      <a:lnTo>
                        <a:pt x="2" y="61"/>
                      </a:lnTo>
                      <a:lnTo>
                        <a:pt x="4" y="59"/>
                      </a:lnTo>
                      <a:lnTo>
                        <a:pt x="4" y="58"/>
                      </a:lnTo>
                      <a:lnTo>
                        <a:pt x="5" y="56"/>
                      </a:lnTo>
                      <a:lnTo>
                        <a:pt x="5" y="54"/>
                      </a:lnTo>
                      <a:lnTo>
                        <a:pt x="6" y="54"/>
                      </a:lnTo>
                      <a:lnTo>
                        <a:pt x="8" y="52"/>
                      </a:lnTo>
                      <a:lnTo>
                        <a:pt x="9" y="51"/>
                      </a:lnTo>
                      <a:lnTo>
                        <a:pt x="10" y="49"/>
                      </a:lnTo>
                      <a:lnTo>
                        <a:pt x="10" y="48"/>
                      </a:lnTo>
                      <a:lnTo>
                        <a:pt x="11" y="47"/>
                      </a:lnTo>
                      <a:lnTo>
                        <a:pt x="13" y="45"/>
                      </a:lnTo>
                      <a:lnTo>
                        <a:pt x="14" y="44"/>
                      </a:lnTo>
                      <a:lnTo>
                        <a:pt x="14" y="43"/>
                      </a:lnTo>
                      <a:lnTo>
                        <a:pt x="15" y="40"/>
                      </a:lnTo>
                      <a:lnTo>
                        <a:pt x="15" y="39"/>
                      </a:lnTo>
                      <a:lnTo>
                        <a:pt x="16" y="39"/>
                      </a:lnTo>
                      <a:lnTo>
                        <a:pt x="19" y="38"/>
                      </a:lnTo>
                      <a:lnTo>
                        <a:pt x="20" y="38"/>
                      </a:lnTo>
                      <a:lnTo>
                        <a:pt x="22" y="37"/>
                      </a:lnTo>
                      <a:lnTo>
                        <a:pt x="23" y="35"/>
                      </a:lnTo>
                      <a:lnTo>
                        <a:pt x="24" y="34"/>
                      </a:lnTo>
                      <a:lnTo>
                        <a:pt x="24" y="33"/>
                      </a:lnTo>
                      <a:lnTo>
                        <a:pt x="24" y="30"/>
                      </a:lnTo>
                      <a:lnTo>
                        <a:pt x="23" y="29"/>
                      </a:lnTo>
                      <a:lnTo>
                        <a:pt x="23" y="26"/>
                      </a:lnTo>
                      <a:lnTo>
                        <a:pt x="22" y="24"/>
                      </a:lnTo>
                      <a:lnTo>
                        <a:pt x="22" y="22"/>
                      </a:lnTo>
                      <a:lnTo>
                        <a:pt x="22" y="20"/>
                      </a:lnTo>
                      <a:lnTo>
                        <a:pt x="22" y="19"/>
                      </a:lnTo>
                      <a:lnTo>
                        <a:pt x="20" y="16"/>
                      </a:lnTo>
                      <a:lnTo>
                        <a:pt x="22" y="14"/>
                      </a:lnTo>
                      <a:lnTo>
                        <a:pt x="23" y="11"/>
                      </a:lnTo>
                      <a:lnTo>
                        <a:pt x="23" y="8"/>
                      </a:lnTo>
                      <a:lnTo>
                        <a:pt x="24" y="8"/>
                      </a:lnTo>
                      <a:lnTo>
                        <a:pt x="25" y="6"/>
                      </a:lnTo>
                      <a:lnTo>
                        <a:pt x="25" y="5"/>
                      </a:lnTo>
                      <a:lnTo>
                        <a:pt x="27" y="3"/>
                      </a:lnTo>
                      <a:lnTo>
                        <a:pt x="27" y="2"/>
                      </a:lnTo>
                      <a:lnTo>
                        <a:pt x="28" y="1"/>
                      </a:lnTo>
                      <a:lnTo>
                        <a:pt x="28" y="0"/>
                      </a:lnTo>
                      <a:lnTo>
                        <a:pt x="29" y="0"/>
                      </a:lnTo>
                      <a:lnTo>
                        <a:pt x="32" y="1"/>
                      </a:lnTo>
                      <a:lnTo>
                        <a:pt x="36" y="1"/>
                      </a:lnTo>
                      <a:lnTo>
                        <a:pt x="40" y="1"/>
                      </a:lnTo>
                      <a:lnTo>
                        <a:pt x="43" y="1"/>
                      </a:lnTo>
                      <a:lnTo>
                        <a:pt x="46" y="1"/>
                      </a:lnTo>
                      <a:lnTo>
                        <a:pt x="50" y="1"/>
                      </a:lnTo>
                      <a:lnTo>
                        <a:pt x="54" y="1"/>
                      </a:lnTo>
                      <a:lnTo>
                        <a:pt x="56" y="1"/>
                      </a:lnTo>
                      <a:lnTo>
                        <a:pt x="61" y="1"/>
                      </a:lnTo>
                      <a:lnTo>
                        <a:pt x="64" y="1"/>
                      </a:lnTo>
                      <a:lnTo>
                        <a:pt x="66" y="1"/>
                      </a:lnTo>
                      <a:lnTo>
                        <a:pt x="71" y="1"/>
                      </a:lnTo>
                      <a:lnTo>
                        <a:pt x="74" y="1"/>
                      </a:lnTo>
                      <a:lnTo>
                        <a:pt x="77" y="1"/>
                      </a:lnTo>
                      <a:lnTo>
                        <a:pt x="82" y="1"/>
                      </a:lnTo>
                      <a:lnTo>
                        <a:pt x="84" y="1"/>
                      </a:lnTo>
                      <a:lnTo>
                        <a:pt x="87" y="1"/>
                      </a:lnTo>
                      <a:lnTo>
                        <a:pt x="92" y="1"/>
                      </a:lnTo>
                      <a:lnTo>
                        <a:pt x="94" y="1"/>
                      </a:lnTo>
                      <a:lnTo>
                        <a:pt x="98" y="1"/>
                      </a:lnTo>
                      <a:lnTo>
                        <a:pt x="102" y="1"/>
                      </a:lnTo>
                      <a:lnTo>
                        <a:pt x="103" y="1"/>
                      </a:lnTo>
                      <a:lnTo>
                        <a:pt x="102" y="3"/>
                      </a:lnTo>
                      <a:lnTo>
                        <a:pt x="105" y="12"/>
                      </a:lnTo>
                      <a:lnTo>
                        <a:pt x="103" y="16"/>
                      </a:lnTo>
                      <a:lnTo>
                        <a:pt x="105" y="20"/>
                      </a:lnTo>
                      <a:lnTo>
                        <a:pt x="105" y="26"/>
                      </a:lnTo>
                      <a:lnTo>
                        <a:pt x="106" y="29"/>
                      </a:lnTo>
                      <a:lnTo>
                        <a:pt x="106" y="30"/>
                      </a:lnTo>
                      <a:lnTo>
                        <a:pt x="107" y="31"/>
                      </a:lnTo>
                      <a:lnTo>
                        <a:pt x="110" y="34"/>
                      </a:lnTo>
                      <a:lnTo>
                        <a:pt x="111" y="38"/>
                      </a:lnTo>
                      <a:lnTo>
                        <a:pt x="110" y="39"/>
                      </a:lnTo>
                      <a:lnTo>
                        <a:pt x="111" y="44"/>
                      </a:lnTo>
                      <a:lnTo>
                        <a:pt x="112" y="45"/>
                      </a:lnTo>
                      <a:lnTo>
                        <a:pt x="115" y="47"/>
                      </a:lnTo>
                      <a:lnTo>
                        <a:pt x="119" y="49"/>
                      </a:lnTo>
                      <a:lnTo>
                        <a:pt x="123" y="53"/>
                      </a:lnTo>
                      <a:lnTo>
                        <a:pt x="124" y="54"/>
                      </a:lnTo>
                      <a:lnTo>
                        <a:pt x="125" y="54"/>
                      </a:lnTo>
                      <a:lnTo>
                        <a:pt x="128" y="59"/>
                      </a:lnTo>
                      <a:lnTo>
                        <a:pt x="128" y="73"/>
                      </a:lnTo>
                      <a:lnTo>
                        <a:pt x="128" y="77"/>
                      </a:lnTo>
                      <a:lnTo>
                        <a:pt x="126" y="79"/>
                      </a:lnTo>
                      <a:lnTo>
                        <a:pt x="123" y="80"/>
                      </a:lnTo>
                      <a:lnTo>
                        <a:pt x="115" y="80"/>
                      </a:lnTo>
                      <a:lnTo>
                        <a:pt x="114" y="80"/>
                      </a:lnTo>
                      <a:lnTo>
                        <a:pt x="111" y="80"/>
                      </a:lnTo>
                      <a:lnTo>
                        <a:pt x="110" y="96"/>
                      </a:lnTo>
                      <a:lnTo>
                        <a:pt x="111" y="116"/>
                      </a:lnTo>
                      <a:lnTo>
                        <a:pt x="111" y="121"/>
                      </a:lnTo>
                      <a:lnTo>
                        <a:pt x="111" y="127"/>
                      </a:lnTo>
                      <a:lnTo>
                        <a:pt x="111" y="128"/>
                      </a:lnTo>
                      <a:lnTo>
                        <a:pt x="111" y="130"/>
                      </a:lnTo>
                      <a:lnTo>
                        <a:pt x="111" y="131"/>
                      </a:lnTo>
                      <a:lnTo>
                        <a:pt x="112" y="132"/>
                      </a:lnTo>
                      <a:lnTo>
                        <a:pt x="112" y="135"/>
                      </a:lnTo>
                      <a:lnTo>
                        <a:pt x="115" y="136"/>
                      </a:lnTo>
                      <a:lnTo>
                        <a:pt x="119" y="141"/>
                      </a:lnTo>
                      <a:lnTo>
                        <a:pt x="121" y="153"/>
                      </a:lnTo>
                      <a:lnTo>
                        <a:pt x="123" y="158"/>
                      </a:lnTo>
                      <a:lnTo>
                        <a:pt x="123" y="159"/>
                      </a:lnTo>
                      <a:lnTo>
                        <a:pt x="123" y="165"/>
                      </a:lnTo>
                      <a:lnTo>
                        <a:pt x="120" y="175"/>
                      </a:lnTo>
                      <a:lnTo>
                        <a:pt x="117" y="179"/>
                      </a:lnTo>
                      <a:lnTo>
                        <a:pt x="112" y="182"/>
                      </a:lnTo>
                      <a:lnTo>
                        <a:pt x="110" y="186"/>
                      </a:lnTo>
                      <a:lnTo>
                        <a:pt x="110" y="187"/>
                      </a:lnTo>
                      <a:lnTo>
                        <a:pt x="112" y="192"/>
                      </a:lnTo>
                      <a:lnTo>
                        <a:pt x="114" y="195"/>
                      </a:lnTo>
                      <a:lnTo>
                        <a:pt x="116" y="196"/>
                      </a:lnTo>
                      <a:lnTo>
                        <a:pt x="117" y="196"/>
                      </a:lnTo>
                      <a:lnTo>
                        <a:pt x="123" y="200"/>
                      </a:lnTo>
                      <a:lnTo>
                        <a:pt x="125" y="204"/>
                      </a:lnTo>
                      <a:lnTo>
                        <a:pt x="123" y="206"/>
                      </a:lnTo>
                      <a:lnTo>
                        <a:pt x="119" y="207"/>
                      </a:lnTo>
                      <a:lnTo>
                        <a:pt x="117" y="209"/>
                      </a:lnTo>
                      <a:lnTo>
                        <a:pt x="112" y="211"/>
                      </a:lnTo>
                      <a:lnTo>
                        <a:pt x="109" y="214"/>
                      </a:lnTo>
                      <a:lnTo>
                        <a:pt x="105" y="218"/>
                      </a:lnTo>
                      <a:lnTo>
                        <a:pt x="103" y="219"/>
                      </a:lnTo>
                      <a:lnTo>
                        <a:pt x="102" y="223"/>
                      </a:lnTo>
                      <a:lnTo>
                        <a:pt x="101" y="23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8" name="ZS: SAKIF">
                  <a:extLst>
                    <a:ext uri="{FF2B5EF4-FFF2-40B4-BE49-F238E27FC236}">
                      <a16:creationId xmlns:a16="http://schemas.microsoft.com/office/drawing/2014/main" id="{6056E832-6E31-0A46-8DDB-CB923EF442FA}"/>
                    </a:ext>
                  </a:extLst>
                </p:cNvPr>
                <p:cNvSpPr>
                  <a:spLocks/>
                </p:cNvSpPr>
                <p:nvPr/>
              </p:nvSpPr>
              <p:spPr bwMode="auto">
                <a:xfrm>
                  <a:off x="1764559" y="5324279"/>
                  <a:ext cx="227269" cy="403055"/>
                </a:xfrm>
                <a:custGeom>
                  <a:avLst/>
                  <a:gdLst>
                    <a:gd name="T0" fmla="*/ 289560 w 77"/>
                    <a:gd name="T1" fmla="*/ 198120 h 138"/>
                    <a:gd name="T2" fmla="*/ 285799 w 77"/>
                    <a:gd name="T3" fmla="*/ 232410 h 138"/>
                    <a:gd name="T4" fmla="*/ 285799 w 77"/>
                    <a:gd name="T5" fmla="*/ 274320 h 138"/>
                    <a:gd name="T6" fmla="*/ 255715 w 77"/>
                    <a:gd name="T7" fmla="*/ 293370 h 138"/>
                    <a:gd name="T8" fmla="*/ 218110 w 77"/>
                    <a:gd name="T9" fmla="*/ 350520 h 138"/>
                    <a:gd name="T10" fmla="*/ 233152 w 77"/>
                    <a:gd name="T11" fmla="*/ 400050 h 138"/>
                    <a:gd name="T12" fmla="*/ 244434 w 77"/>
                    <a:gd name="T13" fmla="*/ 426720 h 138"/>
                    <a:gd name="T14" fmla="*/ 233152 w 77"/>
                    <a:gd name="T15" fmla="*/ 457200 h 138"/>
                    <a:gd name="T16" fmla="*/ 206829 w 77"/>
                    <a:gd name="T17" fmla="*/ 480060 h 138"/>
                    <a:gd name="T18" fmla="*/ 206829 w 77"/>
                    <a:gd name="T19" fmla="*/ 521970 h 138"/>
                    <a:gd name="T20" fmla="*/ 199308 w 77"/>
                    <a:gd name="T21" fmla="*/ 525780 h 138"/>
                    <a:gd name="T22" fmla="*/ 188026 w 77"/>
                    <a:gd name="T23" fmla="*/ 487680 h 138"/>
                    <a:gd name="T24" fmla="*/ 176744 w 77"/>
                    <a:gd name="T25" fmla="*/ 457200 h 138"/>
                    <a:gd name="T26" fmla="*/ 165463 w 77"/>
                    <a:gd name="T27" fmla="*/ 419100 h 138"/>
                    <a:gd name="T28" fmla="*/ 150421 w 77"/>
                    <a:gd name="T29" fmla="*/ 392430 h 138"/>
                    <a:gd name="T30" fmla="*/ 120337 w 77"/>
                    <a:gd name="T31" fmla="*/ 384810 h 138"/>
                    <a:gd name="T32" fmla="*/ 105295 w 77"/>
                    <a:gd name="T33" fmla="*/ 381000 h 138"/>
                    <a:gd name="T34" fmla="*/ 90252 w 77"/>
                    <a:gd name="T35" fmla="*/ 365760 h 138"/>
                    <a:gd name="T36" fmla="*/ 86492 w 77"/>
                    <a:gd name="T37" fmla="*/ 350520 h 138"/>
                    <a:gd name="T38" fmla="*/ 60168 w 77"/>
                    <a:gd name="T39" fmla="*/ 350520 h 138"/>
                    <a:gd name="T40" fmla="*/ 26324 w 77"/>
                    <a:gd name="T41" fmla="*/ 350520 h 138"/>
                    <a:gd name="T42" fmla="*/ 15042 w 77"/>
                    <a:gd name="T43" fmla="*/ 312420 h 138"/>
                    <a:gd name="T44" fmla="*/ 26324 w 77"/>
                    <a:gd name="T45" fmla="*/ 251460 h 138"/>
                    <a:gd name="T46" fmla="*/ 33845 w 77"/>
                    <a:gd name="T47" fmla="*/ 198120 h 138"/>
                    <a:gd name="T48" fmla="*/ 33845 w 77"/>
                    <a:gd name="T49" fmla="*/ 156210 h 138"/>
                    <a:gd name="T50" fmla="*/ 18803 w 77"/>
                    <a:gd name="T51" fmla="*/ 118110 h 138"/>
                    <a:gd name="T52" fmla="*/ 15042 w 77"/>
                    <a:gd name="T53" fmla="*/ 91440 h 138"/>
                    <a:gd name="T54" fmla="*/ 30084 w 77"/>
                    <a:gd name="T55" fmla="*/ 64770 h 138"/>
                    <a:gd name="T56" fmla="*/ 67689 w 77"/>
                    <a:gd name="T57" fmla="*/ 64770 h 138"/>
                    <a:gd name="T58" fmla="*/ 112816 w 77"/>
                    <a:gd name="T59" fmla="*/ 68580 h 138"/>
                    <a:gd name="T60" fmla="*/ 139139 w 77"/>
                    <a:gd name="T61" fmla="*/ 80010 h 138"/>
                    <a:gd name="T62" fmla="*/ 150421 w 77"/>
                    <a:gd name="T63" fmla="*/ 49530 h 138"/>
                    <a:gd name="T64" fmla="*/ 172984 w 77"/>
                    <a:gd name="T65" fmla="*/ 26670 h 138"/>
                    <a:gd name="T66" fmla="*/ 203068 w 77"/>
                    <a:gd name="T67" fmla="*/ 0 h 138"/>
                    <a:gd name="T68" fmla="*/ 244434 w 77"/>
                    <a:gd name="T69" fmla="*/ 19050 h 138"/>
                    <a:gd name="T70" fmla="*/ 236913 w 77"/>
                    <a:gd name="T71" fmla="*/ 53340 h 138"/>
                    <a:gd name="T72" fmla="*/ 233152 w 77"/>
                    <a:gd name="T73" fmla="*/ 68580 h 138"/>
                    <a:gd name="T74" fmla="*/ 240673 w 77"/>
                    <a:gd name="T75" fmla="*/ 87630 h 138"/>
                    <a:gd name="T76" fmla="*/ 210589 w 77"/>
                    <a:gd name="T77" fmla="*/ 137160 h 138"/>
                    <a:gd name="T78" fmla="*/ 218110 w 77"/>
                    <a:gd name="T79" fmla="*/ 156210 h 138"/>
                    <a:gd name="T80" fmla="*/ 225631 w 77"/>
                    <a:gd name="T81" fmla="*/ 179070 h 138"/>
                    <a:gd name="T82" fmla="*/ 244434 w 77"/>
                    <a:gd name="T83" fmla="*/ 186690 h 138"/>
                    <a:gd name="T84" fmla="*/ 244434 w 77"/>
                    <a:gd name="T85" fmla="*/ 190500 h 138"/>
                    <a:gd name="T86" fmla="*/ 263236 w 77"/>
                    <a:gd name="T87" fmla="*/ 190500 h 138"/>
                    <a:gd name="T88" fmla="*/ 285799 w 77"/>
                    <a:gd name="T89" fmla="*/ 194310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7" h="138">
                      <a:moveTo>
                        <a:pt x="77" y="51"/>
                      </a:moveTo>
                      <a:lnTo>
                        <a:pt x="77" y="52"/>
                      </a:lnTo>
                      <a:lnTo>
                        <a:pt x="77" y="56"/>
                      </a:lnTo>
                      <a:lnTo>
                        <a:pt x="76" y="61"/>
                      </a:lnTo>
                      <a:lnTo>
                        <a:pt x="76" y="70"/>
                      </a:lnTo>
                      <a:lnTo>
                        <a:pt x="76" y="72"/>
                      </a:lnTo>
                      <a:lnTo>
                        <a:pt x="70" y="75"/>
                      </a:lnTo>
                      <a:lnTo>
                        <a:pt x="68" y="77"/>
                      </a:lnTo>
                      <a:lnTo>
                        <a:pt x="65" y="80"/>
                      </a:lnTo>
                      <a:lnTo>
                        <a:pt x="58" y="92"/>
                      </a:lnTo>
                      <a:lnTo>
                        <a:pt x="60" y="98"/>
                      </a:lnTo>
                      <a:lnTo>
                        <a:pt x="62" y="105"/>
                      </a:lnTo>
                      <a:lnTo>
                        <a:pt x="63" y="107"/>
                      </a:lnTo>
                      <a:lnTo>
                        <a:pt x="65" y="112"/>
                      </a:lnTo>
                      <a:lnTo>
                        <a:pt x="64" y="116"/>
                      </a:lnTo>
                      <a:lnTo>
                        <a:pt x="62" y="120"/>
                      </a:lnTo>
                      <a:lnTo>
                        <a:pt x="58" y="123"/>
                      </a:lnTo>
                      <a:lnTo>
                        <a:pt x="55" y="126"/>
                      </a:lnTo>
                      <a:lnTo>
                        <a:pt x="55" y="133"/>
                      </a:lnTo>
                      <a:lnTo>
                        <a:pt x="55" y="137"/>
                      </a:lnTo>
                      <a:lnTo>
                        <a:pt x="54" y="138"/>
                      </a:lnTo>
                      <a:lnTo>
                        <a:pt x="53" y="138"/>
                      </a:lnTo>
                      <a:lnTo>
                        <a:pt x="51" y="133"/>
                      </a:lnTo>
                      <a:lnTo>
                        <a:pt x="50" y="128"/>
                      </a:lnTo>
                      <a:lnTo>
                        <a:pt x="49" y="123"/>
                      </a:lnTo>
                      <a:lnTo>
                        <a:pt x="47" y="120"/>
                      </a:lnTo>
                      <a:lnTo>
                        <a:pt x="47" y="116"/>
                      </a:lnTo>
                      <a:lnTo>
                        <a:pt x="44" y="110"/>
                      </a:lnTo>
                      <a:lnTo>
                        <a:pt x="41" y="106"/>
                      </a:lnTo>
                      <a:lnTo>
                        <a:pt x="40" y="103"/>
                      </a:lnTo>
                      <a:lnTo>
                        <a:pt x="35" y="100"/>
                      </a:lnTo>
                      <a:lnTo>
                        <a:pt x="32" y="101"/>
                      </a:lnTo>
                      <a:lnTo>
                        <a:pt x="30" y="101"/>
                      </a:lnTo>
                      <a:lnTo>
                        <a:pt x="28" y="100"/>
                      </a:lnTo>
                      <a:lnTo>
                        <a:pt x="24" y="97"/>
                      </a:lnTo>
                      <a:lnTo>
                        <a:pt x="24" y="96"/>
                      </a:lnTo>
                      <a:lnTo>
                        <a:pt x="23" y="92"/>
                      </a:lnTo>
                      <a:lnTo>
                        <a:pt x="19" y="92"/>
                      </a:lnTo>
                      <a:lnTo>
                        <a:pt x="16" y="92"/>
                      </a:lnTo>
                      <a:lnTo>
                        <a:pt x="12" y="92"/>
                      </a:lnTo>
                      <a:lnTo>
                        <a:pt x="7" y="92"/>
                      </a:lnTo>
                      <a:lnTo>
                        <a:pt x="4" y="86"/>
                      </a:lnTo>
                      <a:lnTo>
                        <a:pt x="4" y="82"/>
                      </a:lnTo>
                      <a:lnTo>
                        <a:pt x="5" y="75"/>
                      </a:lnTo>
                      <a:lnTo>
                        <a:pt x="7" y="66"/>
                      </a:lnTo>
                      <a:lnTo>
                        <a:pt x="8" y="60"/>
                      </a:lnTo>
                      <a:lnTo>
                        <a:pt x="9" y="52"/>
                      </a:lnTo>
                      <a:lnTo>
                        <a:pt x="9" y="46"/>
                      </a:lnTo>
                      <a:lnTo>
                        <a:pt x="9" y="41"/>
                      </a:lnTo>
                      <a:lnTo>
                        <a:pt x="8" y="35"/>
                      </a:lnTo>
                      <a:lnTo>
                        <a:pt x="5" y="31"/>
                      </a:lnTo>
                      <a:lnTo>
                        <a:pt x="4" y="27"/>
                      </a:lnTo>
                      <a:lnTo>
                        <a:pt x="4" y="24"/>
                      </a:lnTo>
                      <a:lnTo>
                        <a:pt x="0" y="21"/>
                      </a:lnTo>
                      <a:lnTo>
                        <a:pt x="8" y="17"/>
                      </a:lnTo>
                      <a:lnTo>
                        <a:pt x="13" y="17"/>
                      </a:lnTo>
                      <a:lnTo>
                        <a:pt x="18" y="17"/>
                      </a:lnTo>
                      <a:lnTo>
                        <a:pt x="23" y="17"/>
                      </a:lnTo>
                      <a:lnTo>
                        <a:pt x="30" y="18"/>
                      </a:lnTo>
                      <a:lnTo>
                        <a:pt x="32" y="21"/>
                      </a:lnTo>
                      <a:lnTo>
                        <a:pt x="37" y="21"/>
                      </a:lnTo>
                      <a:lnTo>
                        <a:pt x="40" y="15"/>
                      </a:lnTo>
                      <a:lnTo>
                        <a:pt x="40" y="13"/>
                      </a:lnTo>
                      <a:lnTo>
                        <a:pt x="44" y="10"/>
                      </a:lnTo>
                      <a:lnTo>
                        <a:pt x="46" y="7"/>
                      </a:lnTo>
                      <a:lnTo>
                        <a:pt x="50" y="4"/>
                      </a:lnTo>
                      <a:lnTo>
                        <a:pt x="54" y="0"/>
                      </a:lnTo>
                      <a:lnTo>
                        <a:pt x="65" y="0"/>
                      </a:lnTo>
                      <a:lnTo>
                        <a:pt x="65" y="5"/>
                      </a:lnTo>
                      <a:lnTo>
                        <a:pt x="64" y="8"/>
                      </a:lnTo>
                      <a:lnTo>
                        <a:pt x="63" y="14"/>
                      </a:lnTo>
                      <a:lnTo>
                        <a:pt x="62" y="17"/>
                      </a:lnTo>
                      <a:lnTo>
                        <a:pt x="62" y="18"/>
                      </a:lnTo>
                      <a:lnTo>
                        <a:pt x="63" y="21"/>
                      </a:lnTo>
                      <a:lnTo>
                        <a:pt x="64" y="23"/>
                      </a:lnTo>
                      <a:lnTo>
                        <a:pt x="58" y="33"/>
                      </a:lnTo>
                      <a:lnTo>
                        <a:pt x="56" y="36"/>
                      </a:lnTo>
                      <a:lnTo>
                        <a:pt x="58" y="38"/>
                      </a:lnTo>
                      <a:lnTo>
                        <a:pt x="58" y="41"/>
                      </a:lnTo>
                      <a:lnTo>
                        <a:pt x="59" y="42"/>
                      </a:lnTo>
                      <a:lnTo>
                        <a:pt x="60" y="47"/>
                      </a:lnTo>
                      <a:lnTo>
                        <a:pt x="62" y="47"/>
                      </a:lnTo>
                      <a:lnTo>
                        <a:pt x="65" y="49"/>
                      </a:lnTo>
                      <a:lnTo>
                        <a:pt x="65" y="50"/>
                      </a:lnTo>
                      <a:lnTo>
                        <a:pt x="68" y="50"/>
                      </a:lnTo>
                      <a:lnTo>
                        <a:pt x="70" y="50"/>
                      </a:lnTo>
                      <a:lnTo>
                        <a:pt x="74" y="49"/>
                      </a:lnTo>
                      <a:lnTo>
                        <a:pt x="76" y="51"/>
                      </a:lnTo>
                      <a:lnTo>
                        <a:pt x="77" y="5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79" name="ZS: AAA">
                  <a:extLst>
                    <a:ext uri="{FF2B5EF4-FFF2-40B4-BE49-F238E27FC236}">
                      <a16:creationId xmlns:a16="http://schemas.microsoft.com/office/drawing/2014/main" id="{58338BFC-702A-4846-943F-D4479FA57CF6}"/>
                    </a:ext>
                  </a:extLst>
                </p:cNvPr>
                <p:cNvSpPr>
                  <a:spLocks/>
                </p:cNvSpPr>
                <p:nvPr/>
              </p:nvSpPr>
              <p:spPr bwMode="auto">
                <a:xfrm>
                  <a:off x="1768549" y="5594579"/>
                  <a:ext cx="161525" cy="215675"/>
                </a:xfrm>
                <a:custGeom>
                  <a:avLst/>
                  <a:gdLst>
                    <a:gd name="T0" fmla="*/ 149629 w 55"/>
                    <a:gd name="T1" fmla="*/ 259080 h 74"/>
                    <a:gd name="T2" fmla="*/ 142148 w 55"/>
                    <a:gd name="T3" fmla="*/ 232410 h 74"/>
                    <a:gd name="T4" fmla="*/ 134666 w 55"/>
                    <a:gd name="T5" fmla="*/ 213360 h 74"/>
                    <a:gd name="T6" fmla="*/ 123444 w 55"/>
                    <a:gd name="T7" fmla="*/ 198120 h 74"/>
                    <a:gd name="T8" fmla="*/ 115963 w 55"/>
                    <a:gd name="T9" fmla="*/ 179070 h 74"/>
                    <a:gd name="T10" fmla="*/ 101000 w 55"/>
                    <a:gd name="T11" fmla="*/ 163830 h 74"/>
                    <a:gd name="T12" fmla="*/ 101000 w 55"/>
                    <a:gd name="T13" fmla="*/ 163830 h 74"/>
                    <a:gd name="T14" fmla="*/ 89777 w 55"/>
                    <a:gd name="T15" fmla="*/ 156210 h 74"/>
                    <a:gd name="T16" fmla="*/ 41148 w 55"/>
                    <a:gd name="T17" fmla="*/ 198120 h 74"/>
                    <a:gd name="T18" fmla="*/ 33667 w 55"/>
                    <a:gd name="T19" fmla="*/ 182880 h 74"/>
                    <a:gd name="T20" fmla="*/ 18704 w 55"/>
                    <a:gd name="T21" fmla="*/ 175260 h 74"/>
                    <a:gd name="T22" fmla="*/ 14963 w 55"/>
                    <a:gd name="T23" fmla="*/ 163830 h 74"/>
                    <a:gd name="T24" fmla="*/ 0 w 55"/>
                    <a:gd name="T25" fmla="*/ 156210 h 74"/>
                    <a:gd name="T26" fmla="*/ 0 w 55"/>
                    <a:gd name="T27" fmla="*/ 140970 h 74"/>
                    <a:gd name="T28" fmla="*/ 0 w 55"/>
                    <a:gd name="T29" fmla="*/ 137160 h 74"/>
                    <a:gd name="T30" fmla="*/ 7481 w 55"/>
                    <a:gd name="T31" fmla="*/ 129540 h 74"/>
                    <a:gd name="T32" fmla="*/ 18704 w 55"/>
                    <a:gd name="T33" fmla="*/ 118110 h 74"/>
                    <a:gd name="T34" fmla="*/ 18704 w 55"/>
                    <a:gd name="T35" fmla="*/ 110490 h 74"/>
                    <a:gd name="T36" fmla="*/ 18704 w 55"/>
                    <a:gd name="T37" fmla="*/ 102870 h 74"/>
                    <a:gd name="T38" fmla="*/ 22444 w 55"/>
                    <a:gd name="T39" fmla="*/ 91440 h 74"/>
                    <a:gd name="T40" fmla="*/ 22444 w 55"/>
                    <a:gd name="T41" fmla="*/ 76200 h 74"/>
                    <a:gd name="T42" fmla="*/ 29926 w 55"/>
                    <a:gd name="T43" fmla="*/ 64770 h 74"/>
                    <a:gd name="T44" fmla="*/ 18704 w 55"/>
                    <a:gd name="T45" fmla="*/ 53340 h 74"/>
                    <a:gd name="T46" fmla="*/ 14963 w 55"/>
                    <a:gd name="T47" fmla="*/ 38100 h 74"/>
                    <a:gd name="T48" fmla="*/ 3741 w 55"/>
                    <a:gd name="T49" fmla="*/ 22860 h 74"/>
                    <a:gd name="T50" fmla="*/ 29926 w 55"/>
                    <a:gd name="T51" fmla="*/ 0 h 74"/>
                    <a:gd name="T52" fmla="*/ 48629 w 55"/>
                    <a:gd name="T53" fmla="*/ 0 h 74"/>
                    <a:gd name="T54" fmla="*/ 63592 w 55"/>
                    <a:gd name="T55" fmla="*/ 0 h 74"/>
                    <a:gd name="T56" fmla="*/ 74815 w 55"/>
                    <a:gd name="T57" fmla="*/ 0 h 74"/>
                    <a:gd name="T58" fmla="*/ 89777 w 55"/>
                    <a:gd name="T59" fmla="*/ 0 h 74"/>
                    <a:gd name="T60" fmla="*/ 93518 w 55"/>
                    <a:gd name="T61" fmla="*/ 15240 h 74"/>
                    <a:gd name="T62" fmla="*/ 93518 w 55"/>
                    <a:gd name="T63" fmla="*/ 15240 h 74"/>
                    <a:gd name="T64" fmla="*/ 93518 w 55"/>
                    <a:gd name="T65" fmla="*/ 19050 h 74"/>
                    <a:gd name="T66" fmla="*/ 108481 w 55"/>
                    <a:gd name="T67" fmla="*/ 30480 h 74"/>
                    <a:gd name="T68" fmla="*/ 115963 w 55"/>
                    <a:gd name="T69" fmla="*/ 34290 h 74"/>
                    <a:gd name="T70" fmla="*/ 123444 w 55"/>
                    <a:gd name="T71" fmla="*/ 34290 h 74"/>
                    <a:gd name="T72" fmla="*/ 134666 w 55"/>
                    <a:gd name="T73" fmla="*/ 30480 h 74"/>
                    <a:gd name="T74" fmla="*/ 153370 w 55"/>
                    <a:gd name="T75" fmla="*/ 41910 h 74"/>
                    <a:gd name="T76" fmla="*/ 157111 w 55"/>
                    <a:gd name="T77" fmla="*/ 53340 h 74"/>
                    <a:gd name="T78" fmla="*/ 168333 w 55"/>
                    <a:gd name="T79" fmla="*/ 68580 h 74"/>
                    <a:gd name="T80" fmla="*/ 179555 w 55"/>
                    <a:gd name="T81" fmla="*/ 91440 h 74"/>
                    <a:gd name="T82" fmla="*/ 179555 w 55"/>
                    <a:gd name="T83" fmla="*/ 106680 h 74"/>
                    <a:gd name="T84" fmla="*/ 187036 w 55"/>
                    <a:gd name="T85" fmla="*/ 118110 h 74"/>
                    <a:gd name="T86" fmla="*/ 190777 w 55"/>
                    <a:gd name="T87" fmla="*/ 137160 h 74"/>
                    <a:gd name="T88" fmla="*/ 194518 w 55"/>
                    <a:gd name="T89" fmla="*/ 156210 h 74"/>
                    <a:gd name="T90" fmla="*/ 201999 w 55"/>
                    <a:gd name="T91" fmla="*/ 175260 h 74"/>
                    <a:gd name="T92" fmla="*/ 205740 w 55"/>
                    <a:gd name="T93" fmla="*/ 175260 h 74"/>
                    <a:gd name="T94" fmla="*/ 205740 w 55"/>
                    <a:gd name="T95" fmla="*/ 182880 h 74"/>
                    <a:gd name="T96" fmla="*/ 205740 w 55"/>
                    <a:gd name="T97" fmla="*/ 194310 h 74"/>
                    <a:gd name="T98" fmla="*/ 205740 w 55"/>
                    <a:gd name="T99" fmla="*/ 194310 h 74"/>
                    <a:gd name="T100" fmla="*/ 205740 w 55"/>
                    <a:gd name="T101" fmla="*/ 198120 h 74"/>
                    <a:gd name="T102" fmla="*/ 194518 w 55"/>
                    <a:gd name="T103" fmla="*/ 224790 h 74"/>
                    <a:gd name="T104" fmla="*/ 190777 w 55"/>
                    <a:gd name="T105" fmla="*/ 251460 h 74"/>
                    <a:gd name="T106" fmla="*/ 190777 w 55"/>
                    <a:gd name="T107" fmla="*/ 278130 h 74"/>
                    <a:gd name="T108" fmla="*/ 190777 w 55"/>
                    <a:gd name="T109" fmla="*/ 281940 h 74"/>
                    <a:gd name="T110" fmla="*/ 149629 w 55"/>
                    <a:gd name="T111" fmla="*/ 259080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 h="74">
                      <a:moveTo>
                        <a:pt x="40" y="68"/>
                      </a:moveTo>
                      <a:lnTo>
                        <a:pt x="38" y="61"/>
                      </a:lnTo>
                      <a:lnTo>
                        <a:pt x="36" y="56"/>
                      </a:lnTo>
                      <a:lnTo>
                        <a:pt x="33" y="52"/>
                      </a:lnTo>
                      <a:lnTo>
                        <a:pt x="31" y="47"/>
                      </a:lnTo>
                      <a:lnTo>
                        <a:pt x="27" y="43"/>
                      </a:lnTo>
                      <a:lnTo>
                        <a:pt x="24" y="41"/>
                      </a:lnTo>
                      <a:lnTo>
                        <a:pt x="11" y="52"/>
                      </a:lnTo>
                      <a:lnTo>
                        <a:pt x="9" y="48"/>
                      </a:lnTo>
                      <a:lnTo>
                        <a:pt x="5" y="46"/>
                      </a:lnTo>
                      <a:lnTo>
                        <a:pt x="4" y="43"/>
                      </a:lnTo>
                      <a:lnTo>
                        <a:pt x="0" y="41"/>
                      </a:lnTo>
                      <a:lnTo>
                        <a:pt x="0" y="37"/>
                      </a:lnTo>
                      <a:lnTo>
                        <a:pt x="0" y="36"/>
                      </a:lnTo>
                      <a:lnTo>
                        <a:pt x="2" y="34"/>
                      </a:lnTo>
                      <a:lnTo>
                        <a:pt x="5" y="31"/>
                      </a:lnTo>
                      <a:lnTo>
                        <a:pt x="5" y="29"/>
                      </a:lnTo>
                      <a:lnTo>
                        <a:pt x="5" y="27"/>
                      </a:lnTo>
                      <a:lnTo>
                        <a:pt x="6" y="24"/>
                      </a:lnTo>
                      <a:lnTo>
                        <a:pt x="6" y="20"/>
                      </a:lnTo>
                      <a:lnTo>
                        <a:pt x="8" y="17"/>
                      </a:lnTo>
                      <a:lnTo>
                        <a:pt x="5" y="14"/>
                      </a:lnTo>
                      <a:lnTo>
                        <a:pt x="4" y="10"/>
                      </a:lnTo>
                      <a:lnTo>
                        <a:pt x="1" y="6"/>
                      </a:lnTo>
                      <a:lnTo>
                        <a:pt x="8" y="0"/>
                      </a:lnTo>
                      <a:lnTo>
                        <a:pt x="13" y="0"/>
                      </a:lnTo>
                      <a:lnTo>
                        <a:pt x="17" y="0"/>
                      </a:lnTo>
                      <a:lnTo>
                        <a:pt x="20" y="0"/>
                      </a:lnTo>
                      <a:lnTo>
                        <a:pt x="24" y="0"/>
                      </a:lnTo>
                      <a:lnTo>
                        <a:pt x="25" y="4"/>
                      </a:lnTo>
                      <a:lnTo>
                        <a:pt x="25" y="5"/>
                      </a:lnTo>
                      <a:lnTo>
                        <a:pt x="29" y="8"/>
                      </a:lnTo>
                      <a:lnTo>
                        <a:pt x="31" y="9"/>
                      </a:lnTo>
                      <a:lnTo>
                        <a:pt x="33" y="9"/>
                      </a:lnTo>
                      <a:lnTo>
                        <a:pt x="36" y="8"/>
                      </a:lnTo>
                      <a:lnTo>
                        <a:pt x="41" y="11"/>
                      </a:lnTo>
                      <a:lnTo>
                        <a:pt x="42" y="14"/>
                      </a:lnTo>
                      <a:lnTo>
                        <a:pt x="45" y="18"/>
                      </a:lnTo>
                      <a:lnTo>
                        <a:pt x="48" y="24"/>
                      </a:lnTo>
                      <a:lnTo>
                        <a:pt x="48" y="28"/>
                      </a:lnTo>
                      <a:lnTo>
                        <a:pt x="50" y="31"/>
                      </a:lnTo>
                      <a:lnTo>
                        <a:pt x="51" y="36"/>
                      </a:lnTo>
                      <a:lnTo>
                        <a:pt x="52" y="41"/>
                      </a:lnTo>
                      <a:lnTo>
                        <a:pt x="54" y="46"/>
                      </a:lnTo>
                      <a:lnTo>
                        <a:pt x="55" y="46"/>
                      </a:lnTo>
                      <a:lnTo>
                        <a:pt x="55" y="48"/>
                      </a:lnTo>
                      <a:lnTo>
                        <a:pt x="55" y="51"/>
                      </a:lnTo>
                      <a:lnTo>
                        <a:pt x="55" y="52"/>
                      </a:lnTo>
                      <a:lnTo>
                        <a:pt x="52" y="59"/>
                      </a:lnTo>
                      <a:lnTo>
                        <a:pt x="51" y="66"/>
                      </a:lnTo>
                      <a:lnTo>
                        <a:pt x="51" y="73"/>
                      </a:lnTo>
                      <a:lnTo>
                        <a:pt x="51" y="74"/>
                      </a:lnTo>
                      <a:lnTo>
                        <a:pt x="40" y="6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0" name="ZS: PAS">
                  <a:extLst>
                    <a:ext uri="{FF2B5EF4-FFF2-40B4-BE49-F238E27FC236}">
                      <a16:creationId xmlns:a16="http://schemas.microsoft.com/office/drawing/2014/main" id="{8F75F387-ACA3-3A42-931F-EE96533A4EE9}"/>
                    </a:ext>
                  </a:extLst>
                </p:cNvPr>
                <p:cNvSpPr>
                  <a:spLocks/>
                </p:cNvSpPr>
                <p:nvPr/>
              </p:nvSpPr>
              <p:spPr bwMode="auto">
                <a:xfrm>
                  <a:off x="1673967" y="5688553"/>
                  <a:ext cx="242794" cy="169300"/>
                </a:xfrm>
                <a:custGeom>
                  <a:avLst/>
                  <a:gdLst>
                    <a:gd name="T0" fmla="*/ 30480 w 82"/>
                    <a:gd name="T1" fmla="*/ 93044 h 57"/>
                    <a:gd name="T2" fmla="*/ 118110 w 82"/>
                    <a:gd name="T3" fmla="*/ 34892 h 57"/>
                    <a:gd name="T4" fmla="*/ 236220 w 82"/>
                    <a:gd name="T5" fmla="*/ 58153 h 57"/>
                    <a:gd name="T6" fmla="*/ 312420 w 82"/>
                    <a:gd name="T7" fmla="*/ 201596 h 57"/>
                    <a:gd name="T8" fmla="*/ 308610 w 82"/>
                    <a:gd name="T9" fmla="*/ 201596 h 57"/>
                    <a:gd name="T10" fmla="*/ 300990 w 82"/>
                    <a:gd name="T11" fmla="*/ 201596 h 57"/>
                    <a:gd name="T12" fmla="*/ 293370 w 82"/>
                    <a:gd name="T13" fmla="*/ 201596 h 57"/>
                    <a:gd name="T14" fmla="*/ 293370 w 82"/>
                    <a:gd name="T15" fmla="*/ 201596 h 57"/>
                    <a:gd name="T16" fmla="*/ 289560 w 82"/>
                    <a:gd name="T17" fmla="*/ 201596 h 57"/>
                    <a:gd name="T18" fmla="*/ 281940 w 82"/>
                    <a:gd name="T19" fmla="*/ 205473 h 57"/>
                    <a:gd name="T20" fmla="*/ 274320 w 82"/>
                    <a:gd name="T21" fmla="*/ 205473 h 57"/>
                    <a:gd name="T22" fmla="*/ 274320 w 82"/>
                    <a:gd name="T23" fmla="*/ 205473 h 57"/>
                    <a:gd name="T24" fmla="*/ 270510 w 82"/>
                    <a:gd name="T25" fmla="*/ 205473 h 57"/>
                    <a:gd name="T26" fmla="*/ 259080 w 82"/>
                    <a:gd name="T27" fmla="*/ 205473 h 57"/>
                    <a:gd name="T28" fmla="*/ 255270 w 82"/>
                    <a:gd name="T29" fmla="*/ 205473 h 57"/>
                    <a:gd name="T30" fmla="*/ 255270 w 82"/>
                    <a:gd name="T31" fmla="*/ 213226 h 57"/>
                    <a:gd name="T32" fmla="*/ 243840 w 82"/>
                    <a:gd name="T33" fmla="*/ 213226 h 57"/>
                    <a:gd name="T34" fmla="*/ 240030 w 82"/>
                    <a:gd name="T35" fmla="*/ 213226 h 57"/>
                    <a:gd name="T36" fmla="*/ 236220 w 82"/>
                    <a:gd name="T37" fmla="*/ 213226 h 57"/>
                    <a:gd name="T38" fmla="*/ 236220 w 82"/>
                    <a:gd name="T39" fmla="*/ 213226 h 57"/>
                    <a:gd name="T40" fmla="*/ 228600 w 82"/>
                    <a:gd name="T41" fmla="*/ 213226 h 57"/>
                    <a:gd name="T42" fmla="*/ 224790 w 82"/>
                    <a:gd name="T43" fmla="*/ 213226 h 57"/>
                    <a:gd name="T44" fmla="*/ 220980 w 82"/>
                    <a:gd name="T45" fmla="*/ 213226 h 57"/>
                    <a:gd name="T46" fmla="*/ 213360 w 82"/>
                    <a:gd name="T47" fmla="*/ 213226 h 57"/>
                    <a:gd name="T48" fmla="*/ 205740 w 82"/>
                    <a:gd name="T49" fmla="*/ 213226 h 57"/>
                    <a:gd name="T50" fmla="*/ 201930 w 82"/>
                    <a:gd name="T51" fmla="*/ 217103 h 57"/>
                    <a:gd name="T52" fmla="*/ 194310 w 82"/>
                    <a:gd name="T53" fmla="*/ 217103 h 57"/>
                    <a:gd name="T54" fmla="*/ 194310 w 82"/>
                    <a:gd name="T55" fmla="*/ 217103 h 57"/>
                    <a:gd name="T56" fmla="*/ 190500 w 82"/>
                    <a:gd name="T57" fmla="*/ 217103 h 57"/>
                    <a:gd name="T58" fmla="*/ 186690 w 82"/>
                    <a:gd name="T59" fmla="*/ 213226 h 57"/>
                    <a:gd name="T60" fmla="*/ 182880 w 82"/>
                    <a:gd name="T61" fmla="*/ 217103 h 57"/>
                    <a:gd name="T62" fmla="*/ 175260 w 82"/>
                    <a:gd name="T63" fmla="*/ 217103 h 57"/>
                    <a:gd name="T64" fmla="*/ 167640 w 82"/>
                    <a:gd name="T65" fmla="*/ 217103 h 57"/>
                    <a:gd name="T66" fmla="*/ 156210 w 82"/>
                    <a:gd name="T67" fmla="*/ 217103 h 57"/>
                    <a:gd name="T68" fmla="*/ 156210 w 82"/>
                    <a:gd name="T69" fmla="*/ 217103 h 57"/>
                    <a:gd name="T70" fmla="*/ 148590 w 82"/>
                    <a:gd name="T71" fmla="*/ 217103 h 57"/>
                    <a:gd name="T72" fmla="*/ 140970 w 82"/>
                    <a:gd name="T73" fmla="*/ 220980 h 57"/>
                    <a:gd name="T74" fmla="*/ 137160 w 82"/>
                    <a:gd name="T75" fmla="*/ 220980 h 57"/>
                    <a:gd name="T76" fmla="*/ 121920 w 82"/>
                    <a:gd name="T77" fmla="*/ 220980 h 57"/>
                    <a:gd name="T78" fmla="*/ 118110 w 82"/>
                    <a:gd name="T79" fmla="*/ 220980 h 57"/>
                    <a:gd name="T80" fmla="*/ 114300 w 82"/>
                    <a:gd name="T81" fmla="*/ 217103 h 57"/>
                    <a:gd name="T82" fmla="*/ 106680 w 82"/>
                    <a:gd name="T83" fmla="*/ 217103 h 57"/>
                    <a:gd name="T84" fmla="*/ 106680 w 82"/>
                    <a:gd name="T85" fmla="*/ 220980 h 57"/>
                    <a:gd name="T86" fmla="*/ 99060 w 82"/>
                    <a:gd name="T87" fmla="*/ 220980 h 57"/>
                    <a:gd name="T88" fmla="*/ 99060 w 82"/>
                    <a:gd name="T89" fmla="*/ 220980 h 57"/>
                    <a:gd name="T90" fmla="*/ 87630 w 82"/>
                    <a:gd name="T91" fmla="*/ 220980 h 57"/>
                    <a:gd name="T92" fmla="*/ 83820 w 82"/>
                    <a:gd name="T93" fmla="*/ 220980 h 57"/>
                    <a:gd name="T94" fmla="*/ 83820 w 82"/>
                    <a:gd name="T95" fmla="*/ 220980 h 57"/>
                    <a:gd name="T96" fmla="*/ 80010 w 82"/>
                    <a:gd name="T97" fmla="*/ 220980 h 57"/>
                    <a:gd name="T98" fmla="*/ 72390 w 82"/>
                    <a:gd name="T99" fmla="*/ 220980 h 57"/>
                    <a:gd name="T100" fmla="*/ 64770 w 82"/>
                    <a:gd name="T101" fmla="*/ 220980 h 57"/>
                    <a:gd name="T102" fmla="*/ 53340 w 82"/>
                    <a:gd name="T103" fmla="*/ 220980 h 57"/>
                    <a:gd name="T104" fmla="*/ 49530 w 82"/>
                    <a:gd name="T105" fmla="*/ 220980 h 57"/>
                    <a:gd name="T106" fmla="*/ 38100 w 82"/>
                    <a:gd name="T107" fmla="*/ 220980 h 57"/>
                    <a:gd name="T108" fmla="*/ 38100 w 82"/>
                    <a:gd name="T109" fmla="*/ 220980 h 57"/>
                    <a:gd name="T110" fmla="*/ 38100 w 82"/>
                    <a:gd name="T111" fmla="*/ 220980 h 57"/>
                    <a:gd name="T112" fmla="*/ 30480 w 82"/>
                    <a:gd name="T113" fmla="*/ 220980 h 57"/>
                    <a:gd name="T114" fmla="*/ 30480 w 82"/>
                    <a:gd name="T115" fmla="*/ 217103 h 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2" h="57">
                      <a:moveTo>
                        <a:pt x="0" y="52"/>
                      </a:moveTo>
                      <a:lnTo>
                        <a:pt x="0" y="51"/>
                      </a:lnTo>
                      <a:lnTo>
                        <a:pt x="0" y="50"/>
                      </a:lnTo>
                      <a:lnTo>
                        <a:pt x="0" y="48"/>
                      </a:lnTo>
                      <a:lnTo>
                        <a:pt x="1" y="43"/>
                      </a:lnTo>
                      <a:lnTo>
                        <a:pt x="4" y="36"/>
                      </a:lnTo>
                      <a:lnTo>
                        <a:pt x="5" y="29"/>
                      </a:lnTo>
                      <a:lnTo>
                        <a:pt x="8" y="24"/>
                      </a:lnTo>
                      <a:lnTo>
                        <a:pt x="10" y="19"/>
                      </a:lnTo>
                      <a:lnTo>
                        <a:pt x="10" y="16"/>
                      </a:lnTo>
                      <a:lnTo>
                        <a:pt x="10" y="14"/>
                      </a:lnTo>
                      <a:lnTo>
                        <a:pt x="19" y="9"/>
                      </a:lnTo>
                      <a:lnTo>
                        <a:pt x="25" y="0"/>
                      </a:lnTo>
                      <a:lnTo>
                        <a:pt x="31" y="4"/>
                      </a:lnTo>
                      <a:lnTo>
                        <a:pt x="31" y="5"/>
                      </a:lnTo>
                      <a:lnTo>
                        <a:pt x="31" y="9"/>
                      </a:lnTo>
                      <a:lnTo>
                        <a:pt x="35" y="11"/>
                      </a:lnTo>
                      <a:lnTo>
                        <a:pt x="36" y="14"/>
                      </a:lnTo>
                      <a:lnTo>
                        <a:pt x="40" y="16"/>
                      </a:lnTo>
                      <a:lnTo>
                        <a:pt x="42" y="20"/>
                      </a:lnTo>
                      <a:lnTo>
                        <a:pt x="55" y="9"/>
                      </a:lnTo>
                      <a:lnTo>
                        <a:pt x="58" y="11"/>
                      </a:lnTo>
                      <a:lnTo>
                        <a:pt x="62" y="15"/>
                      </a:lnTo>
                      <a:lnTo>
                        <a:pt x="64" y="20"/>
                      </a:lnTo>
                      <a:lnTo>
                        <a:pt x="67" y="24"/>
                      </a:lnTo>
                      <a:lnTo>
                        <a:pt x="69" y="29"/>
                      </a:lnTo>
                      <a:lnTo>
                        <a:pt x="71" y="36"/>
                      </a:lnTo>
                      <a:lnTo>
                        <a:pt x="82" y="42"/>
                      </a:lnTo>
                      <a:lnTo>
                        <a:pt x="82" y="50"/>
                      </a:lnTo>
                      <a:lnTo>
                        <a:pt x="82" y="52"/>
                      </a:lnTo>
                      <a:lnTo>
                        <a:pt x="81" y="52"/>
                      </a:lnTo>
                      <a:lnTo>
                        <a:pt x="79" y="52"/>
                      </a:lnTo>
                      <a:lnTo>
                        <a:pt x="78" y="52"/>
                      </a:lnTo>
                      <a:lnTo>
                        <a:pt x="77" y="52"/>
                      </a:lnTo>
                      <a:lnTo>
                        <a:pt x="76" y="52"/>
                      </a:lnTo>
                      <a:lnTo>
                        <a:pt x="76" y="53"/>
                      </a:lnTo>
                      <a:lnTo>
                        <a:pt x="76" y="52"/>
                      </a:lnTo>
                      <a:lnTo>
                        <a:pt x="76" y="53"/>
                      </a:lnTo>
                      <a:lnTo>
                        <a:pt x="74" y="53"/>
                      </a:lnTo>
                      <a:lnTo>
                        <a:pt x="73" y="53"/>
                      </a:lnTo>
                      <a:lnTo>
                        <a:pt x="72" y="53"/>
                      </a:lnTo>
                      <a:lnTo>
                        <a:pt x="71" y="53"/>
                      </a:lnTo>
                      <a:lnTo>
                        <a:pt x="69" y="53"/>
                      </a:lnTo>
                      <a:lnTo>
                        <a:pt x="68" y="53"/>
                      </a:lnTo>
                      <a:lnTo>
                        <a:pt x="67" y="53"/>
                      </a:lnTo>
                      <a:lnTo>
                        <a:pt x="67" y="55"/>
                      </a:lnTo>
                      <a:lnTo>
                        <a:pt x="65" y="55"/>
                      </a:lnTo>
                      <a:lnTo>
                        <a:pt x="64" y="55"/>
                      </a:lnTo>
                      <a:lnTo>
                        <a:pt x="63" y="55"/>
                      </a:lnTo>
                      <a:lnTo>
                        <a:pt x="62" y="55"/>
                      </a:lnTo>
                      <a:lnTo>
                        <a:pt x="60" y="55"/>
                      </a:lnTo>
                      <a:lnTo>
                        <a:pt x="59" y="55"/>
                      </a:lnTo>
                      <a:lnTo>
                        <a:pt x="58" y="55"/>
                      </a:lnTo>
                      <a:lnTo>
                        <a:pt x="56" y="55"/>
                      </a:lnTo>
                      <a:lnTo>
                        <a:pt x="55" y="55"/>
                      </a:lnTo>
                      <a:lnTo>
                        <a:pt x="54" y="55"/>
                      </a:lnTo>
                      <a:lnTo>
                        <a:pt x="53" y="55"/>
                      </a:lnTo>
                      <a:lnTo>
                        <a:pt x="53" y="56"/>
                      </a:lnTo>
                      <a:lnTo>
                        <a:pt x="51" y="56"/>
                      </a:lnTo>
                      <a:lnTo>
                        <a:pt x="51" y="55"/>
                      </a:lnTo>
                      <a:lnTo>
                        <a:pt x="51" y="56"/>
                      </a:lnTo>
                      <a:lnTo>
                        <a:pt x="50" y="56"/>
                      </a:lnTo>
                      <a:lnTo>
                        <a:pt x="49" y="56"/>
                      </a:lnTo>
                      <a:lnTo>
                        <a:pt x="49" y="55"/>
                      </a:lnTo>
                      <a:lnTo>
                        <a:pt x="49" y="56"/>
                      </a:lnTo>
                      <a:lnTo>
                        <a:pt x="48" y="56"/>
                      </a:lnTo>
                      <a:lnTo>
                        <a:pt x="46" y="56"/>
                      </a:lnTo>
                      <a:lnTo>
                        <a:pt x="45" y="56"/>
                      </a:lnTo>
                      <a:lnTo>
                        <a:pt x="44" y="56"/>
                      </a:lnTo>
                      <a:lnTo>
                        <a:pt x="42" y="56"/>
                      </a:lnTo>
                      <a:lnTo>
                        <a:pt x="41" y="56"/>
                      </a:lnTo>
                      <a:lnTo>
                        <a:pt x="40" y="56"/>
                      </a:lnTo>
                      <a:lnTo>
                        <a:pt x="39" y="56"/>
                      </a:lnTo>
                      <a:lnTo>
                        <a:pt x="37" y="56"/>
                      </a:lnTo>
                      <a:lnTo>
                        <a:pt x="37" y="57"/>
                      </a:lnTo>
                      <a:lnTo>
                        <a:pt x="37" y="56"/>
                      </a:lnTo>
                      <a:lnTo>
                        <a:pt x="37" y="57"/>
                      </a:lnTo>
                      <a:lnTo>
                        <a:pt x="36" y="57"/>
                      </a:lnTo>
                      <a:lnTo>
                        <a:pt x="33" y="57"/>
                      </a:lnTo>
                      <a:lnTo>
                        <a:pt x="32" y="57"/>
                      </a:lnTo>
                      <a:lnTo>
                        <a:pt x="31" y="57"/>
                      </a:lnTo>
                      <a:lnTo>
                        <a:pt x="30" y="57"/>
                      </a:lnTo>
                      <a:lnTo>
                        <a:pt x="30" y="56"/>
                      </a:lnTo>
                      <a:lnTo>
                        <a:pt x="28" y="56"/>
                      </a:lnTo>
                      <a:lnTo>
                        <a:pt x="28" y="57"/>
                      </a:lnTo>
                      <a:lnTo>
                        <a:pt x="27" y="57"/>
                      </a:lnTo>
                      <a:lnTo>
                        <a:pt x="26" y="57"/>
                      </a:lnTo>
                      <a:lnTo>
                        <a:pt x="25" y="57"/>
                      </a:lnTo>
                      <a:lnTo>
                        <a:pt x="23" y="57"/>
                      </a:lnTo>
                      <a:lnTo>
                        <a:pt x="22" y="57"/>
                      </a:lnTo>
                      <a:lnTo>
                        <a:pt x="21" y="57"/>
                      </a:lnTo>
                      <a:lnTo>
                        <a:pt x="19" y="57"/>
                      </a:lnTo>
                      <a:lnTo>
                        <a:pt x="17" y="57"/>
                      </a:lnTo>
                      <a:lnTo>
                        <a:pt x="16" y="57"/>
                      </a:lnTo>
                      <a:lnTo>
                        <a:pt x="14" y="57"/>
                      </a:lnTo>
                      <a:lnTo>
                        <a:pt x="13" y="57"/>
                      </a:lnTo>
                      <a:lnTo>
                        <a:pt x="12" y="57"/>
                      </a:lnTo>
                      <a:lnTo>
                        <a:pt x="10" y="57"/>
                      </a:lnTo>
                      <a:lnTo>
                        <a:pt x="10" y="56"/>
                      </a:lnTo>
                      <a:lnTo>
                        <a:pt x="10" y="57"/>
                      </a:lnTo>
                      <a:lnTo>
                        <a:pt x="9" y="57"/>
                      </a:lnTo>
                      <a:lnTo>
                        <a:pt x="8" y="57"/>
                      </a:lnTo>
                      <a:lnTo>
                        <a:pt x="8" y="56"/>
                      </a:lnTo>
                      <a:lnTo>
                        <a:pt x="8" y="55"/>
                      </a:lnTo>
                      <a:lnTo>
                        <a:pt x="5" y="55"/>
                      </a:lnTo>
                      <a:lnTo>
                        <a:pt x="4" y="55"/>
                      </a:lnTo>
                      <a:lnTo>
                        <a:pt x="1" y="55"/>
                      </a:lnTo>
                      <a:lnTo>
                        <a:pt x="0" y="53"/>
                      </a:lnTo>
                      <a:lnTo>
                        <a:pt x="0" y="52"/>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1" name="ZS: ABD">
                  <a:extLst>
                    <a:ext uri="{FF2B5EF4-FFF2-40B4-BE49-F238E27FC236}">
                      <a16:creationId xmlns:a16="http://schemas.microsoft.com/office/drawing/2014/main" id="{EF7E405A-7B78-104A-A037-5B4B4E8A4F69}"/>
                    </a:ext>
                  </a:extLst>
                </p:cNvPr>
                <p:cNvSpPr>
                  <a:spLocks/>
                </p:cNvSpPr>
                <p:nvPr/>
              </p:nvSpPr>
              <p:spPr bwMode="auto">
                <a:xfrm>
                  <a:off x="1591697" y="5237771"/>
                  <a:ext cx="207242" cy="488339"/>
                </a:xfrm>
                <a:custGeom>
                  <a:avLst/>
                  <a:gdLst>
                    <a:gd name="T0" fmla="*/ 76200 w 68"/>
                    <a:gd name="T1" fmla="*/ 413944 h 167"/>
                    <a:gd name="T2" fmla="*/ 68580 w 68"/>
                    <a:gd name="T3" fmla="*/ 371783 h 167"/>
                    <a:gd name="T4" fmla="*/ 68580 w 68"/>
                    <a:gd name="T5" fmla="*/ 325789 h 167"/>
                    <a:gd name="T6" fmla="*/ 64770 w 68"/>
                    <a:gd name="T7" fmla="*/ 283628 h 167"/>
                    <a:gd name="T8" fmla="*/ 64770 w 68"/>
                    <a:gd name="T9" fmla="*/ 264464 h 167"/>
                    <a:gd name="T10" fmla="*/ 64770 w 68"/>
                    <a:gd name="T11" fmla="*/ 218470 h 167"/>
                    <a:gd name="T12" fmla="*/ 60960 w 68"/>
                    <a:gd name="T13" fmla="*/ 168644 h 167"/>
                    <a:gd name="T14" fmla="*/ 30480 w 68"/>
                    <a:gd name="T15" fmla="*/ 130316 h 167"/>
                    <a:gd name="T16" fmla="*/ 0 w 68"/>
                    <a:gd name="T17" fmla="*/ 84322 h 167"/>
                    <a:gd name="T18" fmla="*/ 26670 w 68"/>
                    <a:gd name="T19" fmla="*/ 49827 h 167"/>
                    <a:gd name="T20" fmla="*/ 49530 w 68"/>
                    <a:gd name="T21" fmla="*/ 0 h 167"/>
                    <a:gd name="T22" fmla="*/ 152400 w 68"/>
                    <a:gd name="T23" fmla="*/ 3833 h 167"/>
                    <a:gd name="T24" fmla="*/ 163830 w 68"/>
                    <a:gd name="T25" fmla="*/ 91988 h 167"/>
                    <a:gd name="T26" fmla="*/ 163830 w 68"/>
                    <a:gd name="T27" fmla="*/ 122650 h 167"/>
                    <a:gd name="T28" fmla="*/ 175260 w 68"/>
                    <a:gd name="T29" fmla="*/ 149480 h 167"/>
                    <a:gd name="T30" fmla="*/ 205740 w 68"/>
                    <a:gd name="T31" fmla="*/ 164811 h 167"/>
                    <a:gd name="T32" fmla="*/ 224790 w 68"/>
                    <a:gd name="T33" fmla="*/ 191641 h 167"/>
                    <a:gd name="T34" fmla="*/ 240030 w 68"/>
                    <a:gd name="T35" fmla="*/ 203139 h 167"/>
                    <a:gd name="T36" fmla="*/ 243840 w 68"/>
                    <a:gd name="T37" fmla="*/ 229969 h 167"/>
                    <a:gd name="T38" fmla="*/ 259080 w 68"/>
                    <a:gd name="T39" fmla="*/ 268297 h 167"/>
                    <a:gd name="T40" fmla="*/ 259080 w 68"/>
                    <a:gd name="T41" fmla="*/ 310458 h 167"/>
                    <a:gd name="T42" fmla="*/ 251460 w 68"/>
                    <a:gd name="T43" fmla="*/ 364117 h 167"/>
                    <a:gd name="T44" fmla="*/ 240030 w 68"/>
                    <a:gd name="T45" fmla="*/ 425442 h 167"/>
                    <a:gd name="T46" fmla="*/ 251460 w 68"/>
                    <a:gd name="T47" fmla="*/ 463771 h 167"/>
                    <a:gd name="T48" fmla="*/ 236220 w 68"/>
                    <a:gd name="T49" fmla="*/ 502099 h 167"/>
                    <a:gd name="T50" fmla="*/ 251460 w 68"/>
                    <a:gd name="T51" fmla="*/ 528928 h 167"/>
                    <a:gd name="T52" fmla="*/ 243840 w 68"/>
                    <a:gd name="T53" fmla="*/ 555758 h 167"/>
                    <a:gd name="T54" fmla="*/ 240030 w 68"/>
                    <a:gd name="T55" fmla="*/ 574922 h 167"/>
                    <a:gd name="T56" fmla="*/ 228600 w 68"/>
                    <a:gd name="T57" fmla="*/ 594086 h 167"/>
                    <a:gd name="T58" fmla="*/ 198120 w 68"/>
                    <a:gd name="T59" fmla="*/ 586421 h 167"/>
                    <a:gd name="T60" fmla="*/ 140970 w 68"/>
                    <a:gd name="T61" fmla="*/ 640080 h 167"/>
                    <a:gd name="T62" fmla="*/ 133350 w 68"/>
                    <a:gd name="T63" fmla="*/ 628582 h 167"/>
                    <a:gd name="T64" fmla="*/ 129540 w 68"/>
                    <a:gd name="T65" fmla="*/ 620916 h 167"/>
                    <a:gd name="T66" fmla="*/ 118110 w 68"/>
                    <a:gd name="T67" fmla="*/ 609417 h 167"/>
                    <a:gd name="T68" fmla="*/ 102870 w 68"/>
                    <a:gd name="T69" fmla="*/ 605585 h 167"/>
                    <a:gd name="T70" fmla="*/ 87630 w 68"/>
                    <a:gd name="T71" fmla="*/ 601752 h 167"/>
                    <a:gd name="T72" fmla="*/ 80010 w 68"/>
                    <a:gd name="T73" fmla="*/ 586421 h 167"/>
                    <a:gd name="T74" fmla="*/ 80010 w 68"/>
                    <a:gd name="T75" fmla="*/ 540427 h 167"/>
                    <a:gd name="T76" fmla="*/ 80010 w 68"/>
                    <a:gd name="T77" fmla="*/ 502099 h 167"/>
                    <a:gd name="T78" fmla="*/ 76200 w 68"/>
                    <a:gd name="T79" fmla="*/ 479102 h 167"/>
                    <a:gd name="T80" fmla="*/ 76200 w 68"/>
                    <a:gd name="T81" fmla="*/ 433108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 h="167">
                      <a:moveTo>
                        <a:pt x="20" y="109"/>
                      </a:moveTo>
                      <a:lnTo>
                        <a:pt x="20" y="108"/>
                      </a:lnTo>
                      <a:lnTo>
                        <a:pt x="20" y="102"/>
                      </a:lnTo>
                      <a:lnTo>
                        <a:pt x="18" y="97"/>
                      </a:lnTo>
                      <a:lnTo>
                        <a:pt x="18" y="90"/>
                      </a:lnTo>
                      <a:lnTo>
                        <a:pt x="18" y="85"/>
                      </a:lnTo>
                      <a:lnTo>
                        <a:pt x="18" y="80"/>
                      </a:lnTo>
                      <a:lnTo>
                        <a:pt x="17" y="74"/>
                      </a:lnTo>
                      <a:lnTo>
                        <a:pt x="17" y="70"/>
                      </a:lnTo>
                      <a:lnTo>
                        <a:pt x="17" y="69"/>
                      </a:lnTo>
                      <a:lnTo>
                        <a:pt x="17" y="62"/>
                      </a:lnTo>
                      <a:lnTo>
                        <a:pt x="17" y="57"/>
                      </a:lnTo>
                      <a:lnTo>
                        <a:pt x="17" y="51"/>
                      </a:lnTo>
                      <a:lnTo>
                        <a:pt x="16" y="44"/>
                      </a:lnTo>
                      <a:lnTo>
                        <a:pt x="12" y="39"/>
                      </a:lnTo>
                      <a:lnTo>
                        <a:pt x="8" y="34"/>
                      </a:lnTo>
                      <a:lnTo>
                        <a:pt x="4" y="28"/>
                      </a:lnTo>
                      <a:lnTo>
                        <a:pt x="0" y="22"/>
                      </a:lnTo>
                      <a:lnTo>
                        <a:pt x="7" y="13"/>
                      </a:lnTo>
                      <a:lnTo>
                        <a:pt x="11" y="6"/>
                      </a:lnTo>
                      <a:lnTo>
                        <a:pt x="13" y="0"/>
                      </a:lnTo>
                      <a:lnTo>
                        <a:pt x="27" y="1"/>
                      </a:lnTo>
                      <a:lnTo>
                        <a:pt x="40" y="1"/>
                      </a:lnTo>
                      <a:lnTo>
                        <a:pt x="44" y="1"/>
                      </a:lnTo>
                      <a:lnTo>
                        <a:pt x="43" y="24"/>
                      </a:lnTo>
                      <a:lnTo>
                        <a:pt x="43" y="28"/>
                      </a:lnTo>
                      <a:lnTo>
                        <a:pt x="43" y="32"/>
                      </a:lnTo>
                      <a:lnTo>
                        <a:pt x="44" y="36"/>
                      </a:lnTo>
                      <a:lnTo>
                        <a:pt x="46" y="39"/>
                      </a:lnTo>
                      <a:lnTo>
                        <a:pt x="50" y="42"/>
                      </a:lnTo>
                      <a:lnTo>
                        <a:pt x="54" y="43"/>
                      </a:lnTo>
                      <a:lnTo>
                        <a:pt x="58" y="46"/>
                      </a:lnTo>
                      <a:lnTo>
                        <a:pt x="59" y="50"/>
                      </a:lnTo>
                      <a:lnTo>
                        <a:pt x="63" y="53"/>
                      </a:lnTo>
                      <a:lnTo>
                        <a:pt x="63" y="56"/>
                      </a:lnTo>
                      <a:lnTo>
                        <a:pt x="64" y="60"/>
                      </a:lnTo>
                      <a:lnTo>
                        <a:pt x="67" y="64"/>
                      </a:lnTo>
                      <a:lnTo>
                        <a:pt x="68" y="70"/>
                      </a:lnTo>
                      <a:lnTo>
                        <a:pt x="68" y="75"/>
                      </a:lnTo>
                      <a:lnTo>
                        <a:pt x="68" y="81"/>
                      </a:lnTo>
                      <a:lnTo>
                        <a:pt x="67" y="89"/>
                      </a:lnTo>
                      <a:lnTo>
                        <a:pt x="66" y="95"/>
                      </a:lnTo>
                      <a:lnTo>
                        <a:pt x="64" y="104"/>
                      </a:lnTo>
                      <a:lnTo>
                        <a:pt x="63" y="111"/>
                      </a:lnTo>
                      <a:lnTo>
                        <a:pt x="63" y="115"/>
                      </a:lnTo>
                      <a:lnTo>
                        <a:pt x="66" y="121"/>
                      </a:lnTo>
                      <a:lnTo>
                        <a:pt x="59" y="127"/>
                      </a:lnTo>
                      <a:lnTo>
                        <a:pt x="62" y="131"/>
                      </a:lnTo>
                      <a:lnTo>
                        <a:pt x="63" y="135"/>
                      </a:lnTo>
                      <a:lnTo>
                        <a:pt x="66" y="138"/>
                      </a:lnTo>
                      <a:lnTo>
                        <a:pt x="64" y="141"/>
                      </a:lnTo>
                      <a:lnTo>
                        <a:pt x="64" y="145"/>
                      </a:lnTo>
                      <a:lnTo>
                        <a:pt x="63" y="148"/>
                      </a:lnTo>
                      <a:lnTo>
                        <a:pt x="63" y="150"/>
                      </a:lnTo>
                      <a:lnTo>
                        <a:pt x="63" y="152"/>
                      </a:lnTo>
                      <a:lnTo>
                        <a:pt x="60" y="155"/>
                      </a:lnTo>
                      <a:lnTo>
                        <a:pt x="58" y="157"/>
                      </a:lnTo>
                      <a:lnTo>
                        <a:pt x="52" y="153"/>
                      </a:lnTo>
                      <a:lnTo>
                        <a:pt x="46" y="162"/>
                      </a:lnTo>
                      <a:lnTo>
                        <a:pt x="37" y="167"/>
                      </a:lnTo>
                      <a:lnTo>
                        <a:pt x="36" y="166"/>
                      </a:lnTo>
                      <a:lnTo>
                        <a:pt x="35" y="164"/>
                      </a:lnTo>
                      <a:lnTo>
                        <a:pt x="35" y="162"/>
                      </a:lnTo>
                      <a:lnTo>
                        <a:pt x="34" y="162"/>
                      </a:lnTo>
                      <a:lnTo>
                        <a:pt x="32" y="160"/>
                      </a:lnTo>
                      <a:lnTo>
                        <a:pt x="31" y="159"/>
                      </a:lnTo>
                      <a:lnTo>
                        <a:pt x="30" y="158"/>
                      </a:lnTo>
                      <a:lnTo>
                        <a:pt x="27" y="158"/>
                      </a:lnTo>
                      <a:lnTo>
                        <a:pt x="26" y="157"/>
                      </a:lnTo>
                      <a:lnTo>
                        <a:pt x="23" y="157"/>
                      </a:lnTo>
                      <a:lnTo>
                        <a:pt x="22" y="157"/>
                      </a:lnTo>
                      <a:lnTo>
                        <a:pt x="21" y="153"/>
                      </a:lnTo>
                      <a:lnTo>
                        <a:pt x="21" y="146"/>
                      </a:lnTo>
                      <a:lnTo>
                        <a:pt x="21" y="141"/>
                      </a:lnTo>
                      <a:lnTo>
                        <a:pt x="21" y="136"/>
                      </a:lnTo>
                      <a:lnTo>
                        <a:pt x="21" y="131"/>
                      </a:lnTo>
                      <a:lnTo>
                        <a:pt x="20" y="125"/>
                      </a:lnTo>
                      <a:lnTo>
                        <a:pt x="20" y="120"/>
                      </a:lnTo>
                      <a:lnTo>
                        <a:pt x="20" y="113"/>
                      </a:lnTo>
                      <a:lnTo>
                        <a:pt x="20" y="109"/>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2" name="ZS: AS">
                  <a:extLst>
                    <a:ext uri="{FF2B5EF4-FFF2-40B4-BE49-F238E27FC236}">
                      <a16:creationId xmlns:a16="http://schemas.microsoft.com/office/drawing/2014/main" id="{FB9D495E-7048-C44A-9BDA-19A845FC014A}"/>
                    </a:ext>
                  </a:extLst>
                </p:cNvPr>
                <p:cNvSpPr>
                  <a:spLocks/>
                </p:cNvSpPr>
                <p:nvPr/>
              </p:nvSpPr>
              <p:spPr bwMode="auto">
                <a:xfrm>
                  <a:off x="1425691" y="5543361"/>
                  <a:ext cx="278863" cy="328577"/>
                </a:xfrm>
                <a:custGeom>
                  <a:avLst/>
                  <a:gdLst>
                    <a:gd name="T0" fmla="*/ 342731 w 90"/>
                    <a:gd name="T1" fmla="*/ 272992 h 109"/>
                    <a:gd name="T2" fmla="*/ 311573 w 90"/>
                    <a:gd name="T3" fmla="*/ 365271 h 109"/>
                    <a:gd name="T4" fmla="*/ 311573 w 90"/>
                    <a:gd name="T5" fmla="*/ 380650 h 109"/>
                    <a:gd name="T6" fmla="*/ 198628 w 90"/>
                    <a:gd name="T7" fmla="*/ 361426 h 109"/>
                    <a:gd name="T8" fmla="*/ 186944 w 90"/>
                    <a:gd name="T9" fmla="*/ 411410 h 109"/>
                    <a:gd name="T10" fmla="*/ 186944 w 90"/>
                    <a:gd name="T11" fmla="*/ 411410 h 109"/>
                    <a:gd name="T12" fmla="*/ 183049 w 90"/>
                    <a:gd name="T13" fmla="*/ 411410 h 109"/>
                    <a:gd name="T14" fmla="*/ 179155 w 90"/>
                    <a:gd name="T15" fmla="*/ 411410 h 109"/>
                    <a:gd name="T16" fmla="*/ 171365 w 90"/>
                    <a:gd name="T17" fmla="*/ 411410 h 109"/>
                    <a:gd name="T18" fmla="*/ 171365 w 90"/>
                    <a:gd name="T19" fmla="*/ 411410 h 109"/>
                    <a:gd name="T20" fmla="*/ 167471 w 90"/>
                    <a:gd name="T21" fmla="*/ 411410 h 109"/>
                    <a:gd name="T22" fmla="*/ 163576 w 90"/>
                    <a:gd name="T23" fmla="*/ 411410 h 109"/>
                    <a:gd name="T24" fmla="*/ 159681 w 90"/>
                    <a:gd name="T25" fmla="*/ 411410 h 109"/>
                    <a:gd name="T26" fmla="*/ 159681 w 90"/>
                    <a:gd name="T27" fmla="*/ 411410 h 109"/>
                    <a:gd name="T28" fmla="*/ 151892 w 90"/>
                    <a:gd name="T29" fmla="*/ 411410 h 109"/>
                    <a:gd name="T30" fmla="*/ 151892 w 90"/>
                    <a:gd name="T31" fmla="*/ 411410 h 109"/>
                    <a:gd name="T32" fmla="*/ 147997 w 90"/>
                    <a:gd name="T33" fmla="*/ 411410 h 109"/>
                    <a:gd name="T34" fmla="*/ 144103 w 90"/>
                    <a:gd name="T35" fmla="*/ 411410 h 109"/>
                    <a:gd name="T36" fmla="*/ 144103 w 90"/>
                    <a:gd name="T37" fmla="*/ 411410 h 109"/>
                    <a:gd name="T38" fmla="*/ 136313 w 90"/>
                    <a:gd name="T39" fmla="*/ 411410 h 109"/>
                    <a:gd name="T40" fmla="*/ 136313 w 90"/>
                    <a:gd name="T41" fmla="*/ 415255 h 109"/>
                    <a:gd name="T42" fmla="*/ 132419 w 90"/>
                    <a:gd name="T43" fmla="*/ 415255 h 109"/>
                    <a:gd name="T44" fmla="*/ 132419 w 90"/>
                    <a:gd name="T45" fmla="*/ 415255 h 109"/>
                    <a:gd name="T46" fmla="*/ 128524 w 90"/>
                    <a:gd name="T47" fmla="*/ 415255 h 109"/>
                    <a:gd name="T48" fmla="*/ 116840 w 90"/>
                    <a:gd name="T49" fmla="*/ 415255 h 109"/>
                    <a:gd name="T50" fmla="*/ 112945 w 90"/>
                    <a:gd name="T51" fmla="*/ 415255 h 109"/>
                    <a:gd name="T52" fmla="*/ 112945 w 90"/>
                    <a:gd name="T53" fmla="*/ 415255 h 109"/>
                    <a:gd name="T54" fmla="*/ 112945 w 90"/>
                    <a:gd name="T55" fmla="*/ 415255 h 109"/>
                    <a:gd name="T56" fmla="*/ 112945 w 90"/>
                    <a:gd name="T57" fmla="*/ 415255 h 109"/>
                    <a:gd name="T58" fmla="*/ 109051 w 90"/>
                    <a:gd name="T59" fmla="*/ 415255 h 109"/>
                    <a:gd name="T60" fmla="*/ 109051 w 90"/>
                    <a:gd name="T61" fmla="*/ 415255 h 109"/>
                    <a:gd name="T62" fmla="*/ 105156 w 90"/>
                    <a:gd name="T63" fmla="*/ 415255 h 109"/>
                    <a:gd name="T64" fmla="*/ 97367 w 90"/>
                    <a:gd name="T65" fmla="*/ 415255 h 109"/>
                    <a:gd name="T66" fmla="*/ 93472 w 90"/>
                    <a:gd name="T67" fmla="*/ 415255 h 109"/>
                    <a:gd name="T68" fmla="*/ 93472 w 90"/>
                    <a:gd name="T69" fmla="*/ 415255 h 109"/>
                    <a:gd name="T70" fmla="*/ 89577 w 90"/>
                    <a:gd name="T71" fmla="*/ 415255 h 109"/>
                    <a:gd name="T72" fmla="*/ 89577 w 90"/>
                    <a:gd name="T73" fmla="*/ 419100 h 109"/>
                    <a:gd name="T74" fmla="*/ 77893 w 90"/>
                    <a:gd name="T75" fmla="*/ 419100 h 109"/>
                    <a:gd name="T76" fmla="*/ 73999 w 90"/>
                    <a:gd name="T77" fmla="*/ 419100 h 109"/>
                    <a:gd name="T78" fmla="*/ 73999 w 90"/>
                    <a:gd name="T79" fmla="*/ 419100 h 109"/>
                    <a:gd name="T80" fmla="*/ 70104 w 90"/>
                    <a:gd name="T81" fmla="*/ 419100 h 109"/>
                    <a:gd name="T82" fmla="*/ 62315 w 90"/>
                    <a:gd name="T83" fmla="*/ 419100 h 109"/>
                    <a:gd name="T84" fmla="*/ 58420 w 90"/>
                    <a:gd name="T85" fmla="*/ 419100 h 109"/>
                    <a:gd name="T86" fmla="*/ 54525 w 90"/>
                    <a:gd name="T87" fmla="*/ 419100 h 109"/>
                    <a:gd name="T88" fmla="*/ 46736 w 90"/>
                    <a:gd name="T89" fmla="*/ 419100 h 109"/>
                    <a:gd name="T90" fmla="*/ 23368 w 90"/>
                    <a:gd name="T91" fmla="*/ 399875 h 109"/>
                    <a:gd name="T92" fmla="*/ 7789 w 90"/>
                    <a:gd name="T93" fmla="*/ 346046 h 109"/>
                    <a:gd name="T94" fmla="*/ 3895 w 90"/>
                    <a:gd name="T95" fmla="*/ 284527 h 109"/>
                    <a:gd name="T96" fmla="*/ 38947 w 90"/>
                    <a:gd name="T97" fmla="*/ 234542 h 109"/>
                    <a:gd name="T98" fmla="*/ 73999 w 90"/>
                    <a:gd name="T99" fmla="*/ 176868 h 109"/>
                    <a:gd name="T100" fmla="*/ 116840 w 90"/>
                    <a:gd name="T101" fmla="*/ 115349 h 109"/>
                    <a:gd name="T102" fmla="*/ 151892 w 90"/>
                    <a:gd name="T103" fmla="*/ 61519 h 109"/>
                    <a:gd name="T104" fmla="*/ 179155 w 90"/>
                    <a:gd name="T105" fmla="*/ 0 h 109"/>
                    <a:gd name="T106" fmla="*/ 284311 w 90"/>
                    <a:gd name="T107" fmla="*/ 11535 h 109"/>
                    <a:gd name="T108" fmla="*/ 284311 w 90"/>
                    <a:gd name="T109" fmla="*/ 73054 h 109"/>
                    <a:gd name="T110" fmla="*/ 288205 w 90"/>
                    <a:gd name="T111" fmla="*/ 153798 h 109"/>
                    <a:gd name="T112" fmla="*/ 307679 w 90"/>
                    <a:gd name="T113" fmla="*/ 196093 h 109"/>
                    <a:gd name="T114" fmla="*/ 331047 w 90"/>
                    <a:gd name="T115" fmla="*/ 207628 h 109"/>
                    <a:gd name="T116" fmla="*/ 346625 w 90"/>
                    <a:gd name="T117" fmla="*/ 23069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 h="109">
                      <a:moveTo>
                        <a:pt x="90" y="61"/>
                      </a:moveTo>
                      <a:lnTo>
                        <a:pt x="90" y="63"/>
                      </a:lnTo>
                      <a:lnTo>
                        <a:pt x="90" y="66"/>
                      </a:lnTo>
                      <a:lnTo>
                        <a:pt x="88" y="71"/>
                      </a:lnTo>
                      <a:lnTo>
                        <a:pt x="85" y="76"/>
                      </a:lnTo>
                      <a:lnTo>
                        <a:pt x="84" y="83"/>
                      </a:lnTo>
                      <a:lnTo>
                        <a:pt x="81" y="90"/>
                      </a:lnTo>
                      <a:lnTo>
                        <a:pt x="80" y="95"/>
                      </a:lnTo>
                      <a:lnTo>
                        <a:pt x="80" y="97"/>
                      </a:lnTo>
                      <a:lnTo>
                        <a:pt x="80" y="98"/>
                      </a:lnTo>
                      <a:lnTo>
                        <a:pt x="80" y="99"/>
                      </a:lnTo>
                      <a:lnTo>
                        <a:pt x="70" y="98"/>
                      </a:lnTo>
                      <a:lnTo>
                        <a:pt x="67" y="97"/>
                      </a:lnTo>
                      <a:lnTo>
                        <a:pt x="62" y="97"/>
                      </a:lnTo>
                      <a:lnTo>
                        <a:pt x="51" y="94"/>
                      </a:lnTo>
                      <a:lnTo>
                        <a:pt x="50" y="95"/>
                      </a:lnTo>
                      <a:lnTo>
                        <a:pt x="50" y="97"/>
                      </a:lnTo>
                      <a:lnTo>
                        <a:pt x="48" y="102"/>
                      </a:lnTo>
                      <a:lnTo>
                        <a:pt x="48" y="107"/>
                      </a:lnTo>
                      <a:lnTo>
                        <a:pt x="47" y="107"/>
                      </a:lnTo>
                      <a:lnTo>
                        <a:pt x="46" y="107"/>
                      </a:lnTo>
                      <a:lnTo>
                        <a:pt x="44" y="107"/>
                      </a:lnTo>
                      <a:lnTo>
                        <a:pt x="43" y="107"/>
                      </a:lnTo>
                      <a:lnTo>
                        <a:pt x="42" y="107"/>
                      </a:lnTo>
                      <a:lnTo>
                        <a:pt x="41" y="107"/>
                      </a:lnTo>
                      <a:lnTo>
                        <a:pt x="39" y="107"/>
                      </a:lnTo>
                      <a:lnTo>
                        <a:pt x="38" y="107"/>
                      </a:lnTo>
                      <a:lnTo>
                        <a:pt x="37" y="107"/>
                      </a:lnTo>
                      <a:lnTo>
                        <a:pt x="35" y="107"/>
                      </a:lnTo>
                      <a:lnTo>
                        <a:pt x="35" y="108"/>
                      </a:lnTo>
                      <a:lnTo>
                        <a:pt x="35" y="107"/>
                      </a:lnTo>
                      <a:lnTo>
                        <a:pt x="34" y="107"/>
                      </a:lnTo>
                      <a:lnTo>
                        <a:pt x="34" y="108"/>
                      </a:lnTo>
                      <a:lnTo>
                        <a:pt x="33" y="108"/>
                      </a:lnTo>
                      <a:lnTo>
                        <a:pt x="32" y="108"/>
                      </a:lnTo>
                      <a:lnTo>
                        <a:pt x="30" y="108"/>
                      </a:lnTo>
                      <a:lnTo>
                        <a:pt x="29" y="108"/>
                      </a:lnTo>
                      <a:lnTo>
                        <a:pt x="28" y="108"/>
                      </a:lnTo>
                      <a:lnTo>
                        <a:pt x="27" y="108"/>
                      </a:lnTo>
                      <a:lnTo>
                        <a:pt x="25" y="108"/>
                      </a:lnTo>
                      <a:lnTo>
                        <a:pt x="24" y="108"/>
                      </a:lnTo>
                      <a:lnTo>
                        <a:pt x="23" y="108"/>
                      </a:lnTo>
                      <a:lnTo>
                        <a:pt x="23" y="109"/>
                      </a:lnTo>
                      <a:lnTo>
                        <a:pt x="21" y="109"/>
                      </a:lnTo>
                      <a:lnTo>
                        <a:pt x="20" y="109"/>
                      </a:lnTo>
                      <a:lnTo>
                        <a:pt x="19" y="109"/>
                      </a:lnTo>
                      <a:lnTo>
                        <a:pt x="18" y="109"/>
                      </a:lnTo>
                      <a:lnTo>
                        <a:pt x="16" y="109"/>
                      </a:lnTo>
                      <a:lnTo>
                        <a:pt x="15" y="109"/>
                      </a:lnTo>
                      <a:lnTo>
                        <a:pt x="14" y="109"/>
                      </a:lnTo>
                      <a:lnTo>
                        <a:pt x="12" y="109"/>
                      </a:lnTo>
                      <a:lnTo>
                        <a:pt x="9" y="107"/>
                      </a:lnTo>
                      <a:lnTo>
                        <a:pt x="6" y="104"/>
                      </a:lnTo>
                      <a:lnTo>
                        <a:pt x="2" y="100"/>
                      </a:lnTo>
                      <a:lnTo>
                        <a:pt x="0" y="97"/>
                      </a:lnTo>
                      <a:lnTo>
                        <a:pt x="1" y="94"/>
                      </a:lnTo>
                      <a:lnTo>
                        <a:pt x="2" y="90"/>
                      </a:lnTo>
                      <a:lnTo>
                        <a:pt x="4" y="86"/>
                      </a:lnTo>
                      <a:lnTo>
                        <a:pt x="1" y="83"/>
                      </a:lnTo>
                      <a:lnTo>
                        <a:pt x="0" y="79"/>
                      </a:lnTo>
                      <a:lnTo>
                        <a:pt x="1" y="74"/>
                      </a:lnTo>
                      <a:lnTo>
                        <a:pt x="2" y="71"/>
                      </a:lnTo>
                      <a:lnTo>
                        <a:pt x="4" y="67"/>
                      </a:lnTo>
                      <a:lnTo>
                        <a:pt x="6" y="65"/>
                      </a:lnTo>
                      <a:lnTo>
                        <a:pt x="10" y="61"/>
                      </a:lnTo>
                      <a:lnTo>
                        <a:pt x="11" y="56"/>
                      </a:lnTo>
                      <a:lnTo>
                        <a:pt x="12" y="53"/>
                      </a:lnTo>
                      <a:lnTo>
                        <a:pt x="14" y="49"/>
                      </a:lnTo>
                      <a:lnTo>
                        <a:pt x="19" y="46"/>
                      </a:lnTo>
                      <a:lnTo>
                        <a:pt x="21" y="42"/>
                      </a:lnTo>
                      <a:lnTo>
                        <a:pt x="27" y="39"/>
                      </a:lnTo>
                      <a:lnTo>
                        <a:pt x="29" y="35"/>
                      </a:lnTo>
                      <a:lnTo>
                        <a:pt x="30" y="30"/>
                      </a:lnTo>
                      <a:lnTo>
                        <a:pt x="32" y="28"/>
                      </a:lnTo>
                      <a:lnTo>
                        <a:pt x="33" y="24"/>
                      </a:lnTo>
                      <a:lnTo>
                        <a:pt x="37" y="20"/>
                      </a:lnTo>
                      <a:lnTo>
                        <a:pt x="39" y="16"/>
                      </a:lnTo>
                      <a:lnTo>
                        <a:pt x="41" y="11"/>
                      </a:lnTo>
                      <a:lnTo>
                        <a:pt x="42" y="5"/>
                      </a:lnTo>
                      <a:lnTo>
                        <a:pt x="42" y="1"/>
                      </a:lnTo>
                      <a:lnTo>
                        <a:pt x="46" y="0"/>
                      </a:lnTo>
                      <a:lnTo>
                        <a:pt x="50" y="0"/>
                      </a:lnTo>
                      <a:lnTo>
                        <a:pt x="53" y="2"/>
                      </a:lnTo>
                      <a:lnTo>
                        <a:pt x="58" y="3"/>
                      </a:lnTo>
                      <a:lnTo>
                        <a:pt x="73" y="3"/>
                      </a:lnTo>
                      <a:lnTo>
                        <a:pt x="73" y="7"/>
                      </a:lnTo>
                      <a:lnTo>
                        <a:pt x="73" y="14"/>
                      </a:lnTo>
                      <a:lnTo>
                        <a:pt x="73" y="19"/>
                      </a:lnTo>
                      <a:lnTo>
                        <a:pt x="74" y="25"/>
                      </a:lnTo>
                      <a:lnTo>
                        <a:pt x="74" y="30"/>
                      </a:lnTo>
                      <a:lnTo>
                        <a:pt x="74" y="35"/>
                      </a:lnTo>
                      <a:lnTo>
                        <a:pt x="74" y="40"/>
                      </a:lnTo>
                      <a:lnTo>
                        <a:pt x="74" y="47"/>
                      </a:lnTo>
                      <a:lnTo>
                        <a:pt x="75" y="51"/>
                      </a:lnTo>
                      <a:lnTo>
                        <a:pt x="76" y="51"/>
                      </a:lnTo>
                      <a:lnTo>
                        <a:pt x="79" y="51"/>
                      </a:lnTo>
                      <a:lnTo>
                        <a:pt x="80" y="52"/>
                      </a:lnTo>
                      <a:lnTo>
                        <a:pt x="83" y="52"/>
                      </a:lnTo>
                      <a:lnTo>
                        <a:pt x="84" y="53"/>
                      </a:lnTo>
                      <a:lnTo>
                        <a:pt x="85" y="54"/>
                      </a:lnTo>
                      <a:lnTo>
                        <a:pt x="87" y="56"/>
                      </a:lnTo>
                      <a:lnTo>
                        <a:pt x="88" y="56"/>
                      </a:lnTo>
                      <a:lnTo>
                        <a:pt x="88" y="58"/>
                      </a:lnTo>
                      <a:lnTo>
                        <a:pt x="89" y="60"/>
                      </a:lnTo>
                      <a:lnTo>
                        <a:pt x="90" y="6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3" name="ZS: OKT">
                  <a:extLst>
                    <a:ext uri="{FF2B5EF4-FFF2-40B4-BE49-F238E27FC236}">
                      <a16:creationId xmlns:a16="http://schemas.microsoft.com/office/drawing/2014/main" id="{056A71A4-FD5F-2045-ACD1-453575BBF299}"/>
                    </a:ext>
                  </a:extLst>
                </p:cNvPr>
                <p:cNvSpPr>
                  <a:spLocks/>
                </p:cNvSpPr>
                <p:nvPr/>
              </p:nvSpPr>
              <p:spPr bwMode="auto">
                <a:xfrm>
                  <a:off x="1179623" y="5612110"/>
                  <a:ext cx="291407" cy="296582"/>
                </a:xfrm>
                <a:custGeom>
                  <a:avLst/>
                  <a:gdLst>
                    <a:gd name="T0" fmla="*/ 0 w 100"/>
                    <a:gd name="T1" fmla="*/ 281940 h 100"/>
                    <a:gd name="T2" fmla="*/ 29870 w 100"/>
                    <a:gd name="T3" fmla="*/ 186690 h 100"/>
                    <a:gd name="T4" fmla="*/ 48539 w 100"/>
                    <a:gd name="T5" fmla="*/ 95250 h 100"/>
                    <a:gd name="T6" fmla="*/ 67208 w 100"/>
                    <a:gd name="T7" fmla="*/ 26670 h 100"/>
                    <a:gd name="T8" fmla="*/ 302438 w 100"/>
                    <a:gd name="T9" fmla="*/ 3810 h 100"/>
                    <a:gd name="T10" fmla="*/ 324841 w 100"/>
                    <a:gd name="T11" fmla="*/ 194310 h 100"/>
                    <a:gd name="T12" fmla="*/ 362179 w 100"/>
                    <a:gd name="T13" fmla="*/ 327660 h 100"/>
                    <a:gd name="T14" fmla="*/ 354711 w 100"/>
                    <a:gd name="T15" fmla="*/ 327660 h 100"/>
                    <a:gd name="T16" fmla="*/ 343510 w 100"/>
                    <a:gd name="T17" fmla="*/ 335280 h 100"/>
                    <a:gd name="T18" fmla="*/ 336042 w 100"/>
                    <a:gd name="T19" fmla="*/ 335280 h 100"/>
                    <a:gd name="T20" fmla="*/ 321107 w 100"/>
                    <a:gd name="T21" fmla="*/ 335280 h 100"/>
                    <a:gd name="T22" fmla="*/ 313639 w 100"/>
                    <a:gd name="T23" fmla="*/ 335280 h 100"/>
                    <a:gd name="T24" fmla="*/ 302438 w 100"/>
                    <a:gd name="T25" fmla="*/ 339090 h 100"/>
                    <a:gd name="T26" fmla="*/ 291236 w 100"/>
                    <a:gd name="T27" fmla="*/ 339090 h 100"/>
                    <a:gd name="T28" fmla="*/ 276301 w 100"/>
                    <a:gd name="T29" fmla="*/ 339090 h 100"/>
                    <a:gd name="T30" fmla="*/ 261366 w 100"/>
                    <a:gd name="T31" fmla="*/ 339090 h 100"/>
                    <a:gd name="T32" fmla="*/ 257632 w 100"/>
                    <a:gd name="T33" fmla="*/ 339090 h 100"/>
                    <a:gd name="T34" fmla="*/ 242697 w 100"/>
                    <a:gd name="T35" fmla="*/ 342900 h 100"/>
                    <a:gd name="T36" fmla="*/ 238963 w 100"/>
                    <a:gd name="T37" fmla="*/ 342900 h 100"/>
                    <a:gd name="T38" fmla="*/ 227762 w 100"/>
                    <a:gd name="T39" fmla="*/ 342900 h 100"/>
                    <a:gd name="T40" fmla="*/ 220294 w 100"/>
                    <a:gd name="T41" fmla="*/ 342900 h 100"/>
                    <a:gd name="T42" fmla="*/ 209093 w 100"/>
                    <a:gd name="T43" fmla="*/ 342900 h 100"/>
                    <a:gd name="T44" fmla="*/ 201625 w 100"/>
                    <a:gd name="T45" fmla="*/ 346710 h 100"/>
                    <a:gd name="T46" fmla="*/ 190424 w 100"/>
                    <a:gd name="T47" fmla="*/ 346710 h 100"/>
                    <a:gd name="T48" fmla="*/ 182956 w 100"/>
                    <a:gd name="T49" fmla="*/ 354330 h 100"/>
                    <a:gd name="T50" fmla="*/ 171755 w 100"/>
                    <a:gd name="T51" fmla="*/ 354330 h 100"/>
                    <a:gd name="T52" fmla="*/ 160553 w 100"/>
                    <a:gd name="T53" fmla="*/ 358140 h 100"/>
                    <a:gd name="T54" fmla="*/ 153086 w 100"/>
                    <a:gd name="T55" fmla="*/ 358140 h 100"/>
                    <a:gd name="T56" fmla="*/ 141884 w 100"/>
                    <a:gd name="T57" fmla="*/ 358140 h 100"/>
                    <a:gd name="T58" fmla="*/ 130683 w 100"/>
                    <a:gd name="T59" fmla="*/ 358140 h 100"/>
                    <a:gd name="T60" fmla="*/ 119482 w 100"/>
                    <a:gd name="T61" fmla="*/ 361950 h 100"/>
                    <a:gd name="T62" fmla="*/ 108280 w 100"/>
                    <a:gd name="T63" fmla="*/ 361950 h 100"/>
                    <a:gd name="T64" fmla="*/ 104546 w 100"/>
                    <a:gd name="T65" fmla="*/ 361950 h 100"/>
                    <a:gd name="T66" fmla="*/ 97079 w 100"/>
                    <a:gd name="T67" fmla="*/ 369570 h 100"/>
                    <a:gd name="T68" fmla="*/ 85877 w 100"/>
                    <a:gd name="T69" fmla="*/ 369570 h 100"/>
                    <a:gd name="T70" fmla="*/ 85877 w 100"/>
                    <a:gd name="T71" fmla="*/ 369570 h 100"/>
                    <a:gd name="T72" fmla="*/ 74676 w 100"/>
                    <a:gd name="T73" fmla="*/ 373380 h 100"/>
                    <a:gd name="T74" fmla="*/ 67208 w 100"/>
                    <a:gd name="T75" fmla="*/ 373380 h 100"/>
                    <a:gd name="T76" fmla="*/ 63475 w 100"/>
                    <a:gd name="T77" fmla="*/ 377190 h 100"/>
                    <a:gd name="T78" fmla="*/ 48539 w 100"/>
                    <a:gd name="T79" fmla="*/ 377190 h 100"/>
                    <a:gd name="T80" fmla="*/ 33604 w 100"/>
                    <a:gd name="T81" fmla="*/ 377190 h 100"/>
                    <a:gd name="T82" fmla="*/ 18669 w 100"/>
                    <a:gd name="T83" fmla="*/ 377190 h 100"/>
                    <a:gd name="T84" fmla="*/ 3734 w 100"/>
                    <a:gd name="T85" fmla="*/ 381000 h 100"/>
                    <a:gd name="T86" fmla="*/ 3734 w 100"/>
                    <a:gd name="T87" fmla="*/ 377190 h 100"/>
                    <a:gd name="T88" fmla="*/ 11201 w 100"/>
                    <a:gd name="T89" fmla="*/ 377190 h 100"/>
                    <a:gd name="T90" fmla="*/ 14935 w 100"/>
                    <a:gd name="T91" fmla="*/ 377190 h 100"/>
                    <a:gd name="T92" fmla="*/ 29870 w 100"/>
                    <a:gd name="T93" fmla="*/ 377190 h 100"/>
                    <a:gd name="T94" fmla="*/ 44806 w 100"/>
                    <a:gd name="T95" fmla="*/ 377190 h 100"/>
                    <a:gd name="T96" fmla="*/ 48539 w 100"/>
                    <a:gd name="T97" fmla="*/ 373380 h 100"/>
                    <a:gd name="T98" fmla="*/ 52273 w 100"/>
                    <a:gd name="T99" fmla="*/ 373380 h 100"/>
                    <a:gd name="T100" fmla="*/ 52273 w 100"/>
                    <a:gd name="T101" fmla="*/ 369570 h 100"/>
                    <a:gd name="T102" fmla="*/ 48539 w 100"/>
                    <a:gd name="T103" fmla="*/ 373380 h 100"/>
                    <a:gd name="T104" fmla="*/ 37338 w 100"/>
                    <a:gd name="T105" fmla="*/ 373380 h 100"/>
                    <a:gd name="T106" fmla="*/ 29870 w 100"/>
                    <a:gd name="T107" fmla="*/ 373380 h 100"/>
                    <a:gd name="T108" fmla="*/ 33604 w 100"/>
                    <a:gd name="T109" fmla="*/ 373380 h 100"/>
                    <a:gd name="T110" fmla="*/ 44806 w 100"/>
                    <a:gd name="T111" fmla="*/ 369570 h 100"/>
                    <a:gd name="T112" fmla="*/ 48539 w 100"/>
                    <a:gd name="T113" fmla="*/ 361950 h 100"/>
                    <a:gd name="T114" fmla="*/ 48539 w 100"/>
                    <a:gd name="T115" fmla="*/ 358140 h 100"/>
                    <a:gd name="T116" fmla="*/ 48539 w 100"/>
                    <a:gd name="T117" fmla="*/ 358140 h 100"/>
                    <a:gd name="T118" fmla="*/ 44806 w 100"/>
                    <a:gd name="T119" fmla="*/ 361950 h 100"/>
                    <a:gd name="T120" fmla="*/ 44806 w 100"/>
                    <a:gd name="T121" fmla="*/ 369570 h 100"/>
                    <a:gd name="T122" fmla="*/ 33604 w 100"/>
                    <a:gd name="T123" fmla="*/ 369570 h 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0" h="100">
                      <a:moveTo>
                        <a:pt x="8" y="94"/>
                      </a:moveTo>
                      <a:lnTo>
                        <a:pt x="8" y="91"/>
                      </a:lnTo>
                      <a:lnTo>
                        <a:pt x="8" y="89"/>
                      </a:lnTo>
                      <a:lnTo>
                        <a:pt x="8" y="88"/>
                      </a:lnTo>
                      <a:lnTo>
                        <a:pt x="8" y="86"/>
                      </a:lnTo>
                      <a:lnTo>
                        <a:pt x="6" y="85"/>
                      </a:lnTo>
                      <a:lnTo>
                        <a:pt x="5" y="85"/>
                      </a:lnTo>
                      <a:lnTo>
                        <a:pt x="3" y="84"/>
                      </a:lnTo>
                      <a:lnTo>
                        <a:pt x="3" y="81"/>
                      </a:lnTo>
                      <a:lnTo>
                        <a:pt x="3" y="79"/>
                      </a:lnTo>
                      <a:lnTo>
                        <a:pt x="1" y="79"/>
                      </a:lnTo>
                      <a:lnTo>
                        <a:pt x="1" y="76"/>
                      </a:lnTo>
                      <a:lnTo>
                        <a:pt x="0" y="74"/>
                      </a:lnTo>
                      <a:lnTo>
                        <a:pt x="0" y="72"/>
                      </a:lnTo>
                      <a:lnTo>
                        <a:pt x="0" y="70"/>
                      </a:lnTo>
                      <a:lnTo>
                        <a:pt x="0" y="68"/>
                      </a:lnTo>
                      <a:lnTo>
                        <a:pt x="0" y="66"/>
                      </a:lnTo>
                      <a:lnTo>
                        <a:pt x="1" y="63"/>
                      </a:lnTo>
                      <a:lnTo>
                        <a:pt x="3" y="63"/>
                      </a:lnTo>
                      <a:lnTo>
                        <a:pt x="3" y="61"/>
                      </a:lnTo>
                      <a:lnTo>
                        <a:pt x="3" y="60"/>
                      </a:lnTo>
                      <a:lnTo>
                        <a:pt x="4" y="58"/>
                      </a:lnTo>
                      <a:lnTo>
                        <a:pt x="4" y="57"/>
                      </a:lnTo>
                      <a:lnTo>
                        <a:pt x="5" y="54"/>
                      </a:lnTo>
                      <a:lnTo>
                        <a:pt x="6" y="53"/>
                      </a:lnTo>
                      <a:lnTo>
                        <a:pt x="6" y="52"/>
                      </a:lnTo>
                      <a:lnTo>
                        <a:pt x="8" y="49"/>
                      </a:lnTo>
                      <a:lnTo>
                        <a:pt x="8" y="48"/>
                      </a:lnTo>
                      <a:lnTo>
                        <a:pt x="8" y="47"/>
                      </a:lnTo>
                      <a:lnTo>
                        <a:pt x="9" y="44"/>
                      </a:lnTo>
                      <a:lnTo>
                        <a:pt x="9" y="43"/>
                      </a:lnTo>
                      <a:lnTo>
                        <a:pt x="10" y="42"/>
                      </a:lnTo>
                      <a:lnTo>
                        <a:pt x="12" y="39"/>
                      </a:lnTo>
                      <a:lnTo>
                        <a:pt x="12" y="38"/>
                      </a:lnTo>
                      <a:lnTo>
                        <a:pt x="12" y="37"/>
                      </a:lnTo>
                      <a:lnTo>
                        <a:pt x="13" y="34"/>
                      </a:lnTo>
                      <a:lnTo>
                        <a:pt x="13" y="33"/>
                      </a:lnTo>
                      <a:lnTo>
                        <a:pt x="13" y="30"/>
                      </a:lnTo>
                      <a:lnTo>
                        <a:pt x="13" y="28"/>
                      </a:lnTo>
                      <a:lnTo>
                        <a:pt x="13" y="25"/>
                      </a:lnTo>
                      <a:lnTo>
                        <a:pt x="13" y="23"/>
                      </a:lnTo>
                      <a:lnTo>
                        <a:pt x="13" y="21"/>
                      </a:lnTo>
                      <a:lnTo>
                        <a:pt x="13" y="19"/>
                      </a:lnTo>
                      <a:lnTo>
                        <a:pt x="13" y="17"/>
                      </a:lnTo>
                      <a:lnTo>
                        <a:pt x="12" y="14"/>
                      </a:lnTo>
                      <a:lnTo>
                        <a:pt x="12" y="12"/>
                      </a:lnTo>
                      <a:lnTo>
                        <a:pt x="10" y="10"/>
                      </a:lnTo>
                      <a:lnTo>
                        <a:pt x="10" y="7"/>
                      </a:lnTo>
                      <a:lnTo>
                        <a:pt x="10" y="6"/>
                      </a:lnTo>
                      <a:lnTo>
                        <a:pt x="10" y="3"/>
                      </a:lnTo>
                      <a:lnTo>
                        <a:pt x="10" y="2"/>
                      </a:lnTo>
                      <a:lnTo>
                        <a:pt x="13" y="3"/>
                      </a:lnTo>
                      <a:lnTo>
                        <a:pt x="18" y="7"/>
                      </a:lnTo>
                      <a:lnTo>
                        <a:pt x="19" y="12"/>
                      </a:lnTo>
                      <a:lnTo>
                        <a:pt x="22" y="14"/>
                      </a:lnTo>
                      <a:lnTo>
                        <a:pt x="26" y="14"/>
                      </a:lnTo>
                      <a:lnTo>
                        <a:pt x="28" y="12"/>
                      </a:lnTo>
                      <a:lnTo>
                        <a:pt x="33" y="10"/>
                      </a:lnTo>
                      <a:lnTo>
                        <a:pt x="37" y="7"/>
                      </a:lnTo>
                      <a:lnTo>
                        <a:pt x="40" y="3"/>
                      </a:lnTo>
                      <a:lnTo>
                        <a:pt x="43" y="1"/>
                      </a:lnTo>
                      <a:lnTo>
                        <a:pt x="47" y="0"/>
                      </a:lnTo>
                      <a:lnTo>
                        <a:pt x="54" y="0"/>
                      </a:lnTo>
                      <a:lnTo>
                        <a:pt x="59" y="0"/>
                      </a:lnTo>
                      <a:lnTo>
                        <a:pt x="67" y="0"/>
                      </a:lnTo>
                      <a:lnTo>
                        <a:pt x="73" y="0"/>
                      </a:lnTo>
                      <a:lnTo>
                        <a:pt x="81" y="1"/>
                      </a:lnTo>
                      <a:lnTo>
                        <a:pt x="84" y="3"/>
                      </a:lnTo>
                      <a:lnTo>
                        <a:pt x="87" y="6"/>
                      </a:lnTo>
                      <a:lnTo>
                        <a:pt x="91" y="9"/>
                      </a:lnTo>
                      <a:lnTo>
                        <a:pt x="93" y="12"/>
                      </a:lnTo>
                      <a:lnTo>
                        <a:pt x="95" y="16"/>
                      </a:lnTo>
                      <a:lnTo>
                        <a:pt x="97" y="19"/>
                      </a:lnTo>
                      <a:lnTo>
                        <a:pt x="100" y="26"/>
                      </a:lnTo>
                      <a:lnTo>
                        <a:pt x="98" y="30"/>
                      </a:lnTo>
                      <a:lnTo>
                        <a:pt x="97" y="33"/>
                      </a:lnTo>
                      <a:lnTo>
                        <a:pt x="96" y="38"/>
                      </a:lnTo>
                      <a:lnTo>
                        <a:pt x="92" y="42"/>
                      </a:lnTo>
                      <a:lnTo>
                        <a:pt x="90" y="44"/>
                      </a:lnTo>
                      <a:lnTo>
                        <a:pt x="88" y="48"/>
                      </a:lnTo>
                      <a:lnTo>
                        <a:pt x="87" y="51"/>
                      </a:lnTo>
                      <a:lnTo>
                        <a:pt x="86" y="56"/>
                      </a:lnTo>
                      <a:lnTo>
                        <a:pt x="87" y="60"/>
                      </a:lnTo>
                      <a:lnTo>
                        <a:pt x="90" y="63"/>
                      </a:lnTo>
                      <a:lnTo>
                        <a:pt x="88" y="67"/>
                      </a:lnTo>
                      <a:lnTo>
                        <a:pt x="87" y="71"/>
                      </a:lnTo>
                      <a:lnTo>
                        <a:pt x="86" y="74"/>
                      </a:lnTo>
                      <a:lnTo>
                        <a:pt x="88" y="77"/>
                      </a:lnTo>
                      <a:lnTo>
                        <a:pt x="92" y="81"/>
                      </a:lnTo>
                      <a:lnTo>
                        <a:pt x="95" y="84"/>
                      </a:lnTo>
                      <a:lnTo>
                        <a:pt x="98" y="86"/>
                      </a:lnTo>
                      <a:lnTo>
                        <a:pt x="97" y="86"/>
                      </a:lnTo>
                      <a:lnTo>
                        <a:pt x="96" y="86"/>
                      </a:lnTo>
                      <a:lnTo>
                        <a:pt x="95" y="86"/>
                      </a:lnTo>
                      <a:lnTo>
                        <a:pt x="93" y="86"/>
                      </a:lnTo>
                      <a:lnTo>
                        <a:pt x="93" y="88"/>
                      </a:lnTo>
                      <a:lnTo>
                        <a:pt x="93" y="86"/>
                      </a:lnTo>
                      <a:lnTo>
                        <a:pt x="93" y="88"/>
                      </a:lnTo>
                      <a:lnTo>
                        <a:pt x="92" y="88"/>
                      </a:lnTo>
                      <a:lnTo>
                        <a:pt x="92" y="86"/>
                      </a:lnTo>
                      <a:lnTo>
                        <a:pt x="92" y="88"/>
                      </a:lnTo>
                      <a:lnTo>
                        <a:pt x="92" y="86"/>
                      </a:lnTo>
                      <a:lnTo>
                        <a:pt x="92" y="88"/>
                      </a:lnTo>
                      <a:lnTo>
                        <a:pt x="91" y="88"/>
                      </a:lnTo>
                      <a:lnTo>
                        <a:pt x="90" y="88"/>
                      </a:lnTo>
                      <a:lnTo>
                        <a:pt x="88" y="88"/>
                      </a:lnTo>
                      <a:lnTo>
                        <a:pt x="87" y="88"/>
                      </a:lnTo>
                      <a:lnTo>
                        <a:pt x="86" y="88"/>
                      </a:lnTo>
                      <a:lnTo>
                        <a:pt x="84" y="88"/>
                      </a:lnTo>
                      <a:lnTo>
                        <a:pt x="83" y="88"/>
                      </a:lnTo>
                      <a:lnTo>
                        <a:pt x="83" y="89"/>
                      </a:lnTo>
                      <a:lnTo>
                        <a:pt x="83" y="88"/>
                      </a:lnTo>
                      <a:lnTo>
                        <a:pt x="82" y="88"/>
                      </a:lnTo>
                      <a:lnTo>
                        <a:pt x="82" y="89"/>
                      </a:lnTo>
                      <a:lnTo>
                        <a:pt x="81" y="89"/>
                      </a:lnTo>
                      <a:lnTo>
                        <a:pt x="79" y="89"/>
                      </a:lnTo>
                      <a:lnTo>
                        <a:pt x="78" y="89"/>
                      </a:lnTo>
                      <a:lnTo>
                        <a:pt x="77" y="89"/>
                      </a:lnTo>
                      <a:lnTo>
                        <a:pt x="75" y="89"/>
                      </a:lnTo>
                      <a:lnTo>
                        <a:pt x="74" y="89"/>
                      </a:lnTo>
                      <a:lnTo>
                        <a:pt x="73" y="89"/>
                      </a:lnTo>
                      <a:lnTo>
                        <a:pt x="72" y="89"/>
                      </a:lnTo>
                      <a:lnTo>
                        <a:pt x="70" y="89"/>
                      </a:lnTo>
                      <a:lnTo>
                        <a:pt x="69" y="89"/>
                      </a:lnTo>
                      <a:lnTo>
                        <a:pt x="68" y="89"/>
                      </a:lnTo>
                      <a:lnTo>
                        <a:pt x="67" y="89"/>
                      </a:lnTo>
                      <a:lnTo>
                        <a:pt x="65" y="89"/>
                      </a:lnTo>
                      <a:lnTo>
                        <a:pt x="65" y="90"/>
                      </a:lnTo>
                      <a:lnTo>
                        <a:pt x="65" y="89"/>
                      </a:lnTo>
                      <a:lnTo>
                        <a:pt x="65" y="90"/>
                      </a:lnTo>
                      <a:lnTo>
                        <a:pt x="64" y="90"/>
                      </a:lnTo>
                      <a:lnTo>
                        <a:pt x="63" y="90"/>
                      </a:lnTo>
                      <a:lnTo>
                        <a:pt x="61" y="90"/>
                      </a:lnTo>
                      <a:lnTo>
                        <a:pt x="60" y="90"/>
                      </a:lnTo>
                      <a:lnTo>
                        <a:pt x="59" y="90"/>
                      </a:lnTo>
                      <a:lnTo>
                        <a:pt x="58" y="90"/>
                      </a:lnTo>
                      <a:lnTo>
                        <a:pt x="58" y="91"/>
                      </a:lnTo>
                      <a:lnTo>
                        <a:pt x="58" y="90"/>
                      </a:lnTo>
                      <a:lnTo>
                        <a:pt x="56" y="90"/>
                      </a:lnTo>
                      <a:lnTo>
                        <a:pt x="56" y="91"/>
                      </a:lnTo>
                      <a:lnTo>
                        <a:pt x="55" y="91"/>
                      </a:lnTo>
                      <a:lnTo>
                        <a:pt x="54" y="91"/>
                      </a:lnTo>
                      <a:lnTo>
                        <a:pt x="52" y="91"/>
                      </a:lnTo>
                      <a:lnTo>
                        <a:pt x="51" y="91"/>
                      </a:lnTo>
                      <a:lnTo>
                        <a:pt x="50" y="91"/>
                      </a:lnTo>
                      <a:lnTo>
                        <a:pt x="50" y="93"/>
                      </a:lnTo>
                      <a:lnTo>
                        <a:pt x="50" y="91"/>
                      </a:lnTo>
                      <a:lnTo>
                        <a:pt x="50" y="93"/>
                      </a:lnTo>
                      <a:lnTo>
                        <a:pt x="49" y="93"/>
                      </a:lnTo>
                      <a:lnTo>
                        <a:pt x="47" y="93"/>
                      </a:lnTo>
                      <a:lnTo>
                        <a:pt x="46" y="93"/>
                      </a:lnTo>
                      <a:lnTo>
                        <a:pt x="45" y="93"/>
                      </a:lnTo>
                      <a:lnTo>
                        <a:pt x="43" y="93"/>
                      </a:lnTo>
                      <a:lnTo>
                        <a:pt x="43" y="94"/>
                      </a:lnTo>
                      <a:lnTo>
                        <a:pt x="42" y="94"/>
                      </a:lnTo>
                      <a:lnTo>
                        <a:pt x="41" y="94"/>
                      </a:lnTo>
                      <a:lnTo>
                        <a:pt x="40" y="94"/>
                      </a:lnTo>
                      <a:lnTo>
                        <a:pt x="38" y="94"/>
                      </a:lnTo>
                      <a:lnTo>
                        <a:pt x="37" y="94"/>
                      </a:lnTo>
                      <a:lnTo>
                        <a:pt x="36" y="94"/>
                      </a:lnTo>
                      <a:lnTo>
                        <a:pt x="35" y="94"/>
                      </a:lnTo>
                      <a:lnTo>
                        <a:pt x="33" y="94"/>
                      </a:lnTo>
                      <a:lnTo>
                        <a:pt x="33" y="95"/>
                      </a:lnTo>
                      <a:lnTo>
                        <a:pt x="32" y="95"/>
                      </a:lnTo>
                      <a:lnTo>
                        <a:pt x="31" y="95"/>
                      </a:lnTo>
                      <a:lnTo>
                        <a:pt x="29" y="95"/>
                      </a:lnTo>
                      <a:lnTo>
                        <a:pt x="28" y="95"/>
                      </a:lnTo>
                      <a:lnTo>
                        <a:pt x="28" y="97"/>
                      </a:lnTo>
                      <a:lnTo>
                        <a:pt x="28" y="95"/>
                      </a:lnTo>
                      <a:lnTo>
                        <a:pt x="28" y="97"/>
                      </a:lnTo>
                      <a:lnTo>
                        <a:pt x="27" y="97"/>
                      </a:lnTo>
                      <a:lnTo>
                        <a:pt x="26" y="97"/>
                      </a:lnTo>
                      <a:lnTo>
                        <a:pt x="24" y="97"/>
                      </a:lnTo>
                      <a:lnTo>
                        <a:pt x="23" y="97"/>
                      </a:lnTo>
                      <a:lnTo>
                        <a:pt x="23" y="98"/>
                      </a:lnTo>
                      <a:lnTo>
                        <a:pt x="23" y="97"/>
                      </a:lnTo>
                      <a:lnTo>
                        <a:pt x="23" y="98"/>
                      </a:lnTo>
                      <a:lnTo>
                        <a:pt x="23" y="97"/>
                      </a:lnTo>
                      <a:lnTo>
                        <a:pt x="22" y="97"/>
                      </a:lnTo>
                      <a:lnTo>
                        <a:pt x="22" y="98"/>
                      </a:lnTo>
                      <a:lnTo>
                        <a:pt x="20" y="98"/>
                      </a:lnTo>
                      <a:lnTo>
                        <a:pt x="19" y="98"/>
                      </a:lnTo>
                      <a:lnTo>
                        <a:pt x="18" y="98"/>
                      </a:lnTo>
                      <a:lnTo>
                        <a:pt x="17" y="98"/>
                      </a:lnTo>
                      <a:lnTo>
                        <a:pt x="17" y="99"/>
                      </a:lnTo>
                      <a:lnTo>
                        <a:pt x="15" y="99"/>
                      </a:lnTo>
                      <a:lnTo>
                        <a:pt x="14" y="99"/>
                      </a:lnTo>
                      <a:lnTo>
                        <a:pt x="13" y="99"/>
                      </a:lnTo>
                      <a:lnTo>
                        <a:pt x="10" y="99"/>
                      </a:lnTo>
                      <a:lnTo>
                        <a:pt x="9" y="99"/>
                      </a:lnTo>
                      <a:lnTo>
                        <a:pt x="8" y="99"/>
                      </a:lnTo>
                      <a:lnTo>
                        <a:pt x="6" y="99"/>
                      </a:lnTo>
                      <a:lnTo>
                        <a:pt x="5" y="99"/>
                      </a:lnTo>
                      <a:lnTo>
                        <a:pt x="4" y="99"/>
                      </a:lnTo>
                      <a:lnTo>
                        <a:pt x="3" y="99"/>
                      </a:lnTo>
                      <a:lnTo>
                        <a:pt x="1" y="99"/>
                      </a:lnTo>
                      <a:lnTo>
                        <a:pt x="1" y="100"/>
                      </a:lnTo>
                      <a:lnTo>
                        <a:pt x="0" y="100"/>
                      </a:lnTo>
                      <a:lnTo>
                        <a:pt x="0" y="99"/>
                      </a:lnTo>
                      <a:lnTo>
                        <a:pt x="1" y="99"/>
                      </a:lnTo>
                      <a:lnTo>
                        <a:pt x="3" y="99"/>
                      </a:lnTo>
                      <a:lnTo>
                        <a:pt x="4" y="99"/>
                      </a:lnTo>
                      <a:lnTo>
                        <a:pt x="5" y="99"/>
                      </a:lnTo>
                      <a:lnTo>
                        <a:pt x="6" y="99"/>
                      </a:lnTo>
                      <a:lnTo>
                        <a:pt x="8" y="99"/>
                      </a:lnTo>
                      <a:lnTo>
                        <a:pt x="9" y="99"/>
                      </a:lnTo>
                      <a:lnTo>
                        <a:pt x="10" y="99"/>
                      </a:lnTo>
                      <a:lnTo>
                        <a:pt x="12" y="99"/>
                      </a:lnTo>
                      <a:lnTo>
                        <a:pt x="12" y="98"/>
                      </a:lnTo>
                      <a:lnTo>
                        <a:pt x="13" y="98"/>
                      </a:lnTo>
                      <a:lnTo>
                        <a:pt x="14" y="98"/>
                      </a:lnTo>
                      <a:lnTo>
                        <a:pt x="14" y="97"/>
                      </a:lnTo>
                      <a:lnTo>
                        <a:pt x="14" y="98"/>
                      </a:lnTo>
                      <a:lnTo>
                        <a:pt x="15" y="98"/>
                      </a:lnTo>
                      <a:lnTo>
                        <a:pt x="15" y="97"/>
                      </a:lnTo>
                      <a:lnTo>
                        <a:pt x="14" y="97"/>
                      </a:lnTo>
                      <a:lnTo>
                        <a:pt x="13" y="97"/>
                      </a:lnTo>
                      <a:lnTo>
                        <a:pt x="13" y="98"/>
                      </a:lnTo>
                      <a:lnTo>
                        <a:pt x="12" y="98"/>
                      </a:lnTo>
                      <a:lnTo>
                        <a:pt x="10" y="98"/>
                      </a:lnTo>
                      <a:lnTo>
                        <a:pt x="9" y="98"/>
                      </a:lnTo>
                      <a:lnTo>
                        <a:pt x="8" y="98"/>
                      </a:lnTo>
                      <a:lnTo>
                        <a:pt x="8" y="97"/>
                      </a:lnTo>
                      <a:lnTo>
                        <a:pt x="9" y="97"/>
                      </a:lnTo>
                      <a:lnTo>
                        <a:pt x="9" y="98"/>
                      </a:lnTo>
                      <a:lnTo>
                        <a:pt x="10" y="98"/>
                      </a:lnTo>
                      <a:lnTo>
                        <a:pt x="10" y="97"/>
                      </a:lnTo>
                      <a:lnTo>
                        <a:pt x="12" y="97"/>
                      </a:lnTo>
                      <a:lnTo>
                        <a:pt x="12" y="95"/>
                      </a:lnTo>
                      <a:lnTo>
                        <a:pt x="13" y="95"/>
                      </a:lnTo>
                      <a:lnTo>
                        <a:pt x="13" y="94"/>
                      </a:lnTo>
                      <a:lnTo>
                        <a:pt x="13" y="95"/>
                      </a:lnTo>
                      <a:lnTo>
                        <a:pt x="12" y="95"/>
                      </a:lnTo>
                      <a:lnTo>
                        <a:pt x="12" y="97"/>
                      </a:lnTo>
                      <a:lnTo>
                        <a:pt x="10" y="97"/>
                      </a:lnTo>
                      <a:lnTo>
                        <a:pt x="9" y="97"/>
                      </a:lnTo>
                      <a:lnTo>
                        <a:pt x="8" y="95"/>
                      </a:lnTo>
                      <a:lnTo>
                        <a:pt x="8" y="94"/>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4" name="ZS: AZT">
                  <a:extLst>
                    <a:ext uri="{FF2B5EF4-FFF2-40B4-BE49-F238E27FC236}">
                      <a16:creationId xmlns:a16="http://schemas.microsoft.com/office/drawing/2014/main" id="{30B71499-D09B-8347-B68B-FE92127F32D4}"/>
                    </a:ext>
                  </a:extLst>
                </p:cNvPr>
                <p:cNvSpPr>
                  <a:spLocks/>
                </p:cNvSpPr>
                <p:nvPr/>
              </p:nvSpPr>
              <p:spPr bwMode="auto">
                <a:xfrm>
                  <a:off x="1198525" y="5306322"/>
                  <a:ext cx="455826" cy="393688"/>
                </a:xfrm>
                <a:custGeom>
                  <a:avLst/>
                  <a:gdLst>
                    <a:gd name="T0" fmla="*/ 60551 w 149"/>
                    <a:gd name="T1" fmla="*/ 261028 h 133"/>
                    <a:gd name="T2" fmla="*/ 64335 w 149"/>
                    <a:gd name="T3" fmla="*/ 237996 h 133"/>
                    <a:gd name="T4" fmla="*/ 60551 w 149"/>
                    <a:gd name="T5" fmla="*/ 214964 h 133"/>
                    <a:gd name="T6" fmla="*/ 60551 w 149"/>
                    <a:gd name="T7" fmla="*/ 195771 h 133"/>
                    <a:gd name="T8" fmla="*/ 68120 w 149"/>
                    <a:gd name="T9" fmla="*/ 172739 h 133"/>
                    <a:gd name="T10" fmla="*/ 79473 w 149"/>
                    <a:gd name="T11" fmla="*/ 153546 h 133"/>
                    <a:gd name="T12" fmla="*/ 94611 w 149"/>
                    <a:gd name="T13" fmla="*/ 138191 h 133"/>
                    <a:gd name="T14" fmla="*/ 102180 w 149"/>
                    <a:gd name="T15" fmla="*/ 126675 h 133"/>
                    <a:gd name="T16" fmla="*/ 102180 w 149"/>
                    <a:gd name="T17" fmla="*/ 99805 h 133"/>
                    <a:gd name="T18" fmla="*/ 105964 w 149"/>
                    <a:gd name="T19" fmla="*/ 76773 h 133"/>
                    <a:gd name="T20" fmla="*/ 117317 w 149"/>
                    <a:gd name="T21" fmla="*/ 65257 h 133"/>
                    <a:gd name="T22" fmla="*/ 132455 w 149"/>
                    <a:gd name="T23" fmla="*/ 53741 h 133"/>
                    <a:gd name="T24" fmla="*/ 132455 w 149"/>
                    <a:gd name="T25" fmla="*/ 38386 h 133"/>
                    <a:gd name="T26" fmla="*/ 124886 w 149"/>
                    <a:gd name="T27" fmla="*/ 19193 h 133"/>
                    <a:gd name="T28" fmla="*/ 113533 w 149"/>
                    <a:gd name="T29" fmla="*/ 7677 h 133"/>
                    <a:gd name="T30" fmla="*/ 174084 w 149"/>
                    <a:gd name="T31" fmla="*/ 0 h 133"/>
                    <a:gd name="T32" fmla="*/ 238419 w 149"/>
                    <a:gd name="T33" fmla="*/ 0 h 133"/>
                    <a:gd name="T34" fmla="*/ 302754 w 149"/>
                    <a:gd name="T35" fmla="*/ 0 h 133"/>
                    <a:gd name="T36" fmla="*/ 367090 w 149"/>
                    <a:gd name="T37" fmla="*/ 0 h 133"/>
                    <a:gd name="T38" fmla="*/ 435209 w 149"/>
                    <a:gd name="T39" fmla="*/ 0 h 133"/>
                    <a:gd name="T40" fmla="*/ 476838 w 149"/>
                    <a:gd name="T41" fmla="*/ 0 h 133"/>
                    <a:gd name="T42" fmla="*/ 503329 w 149"/>
                    <a:gd name="T43" fmla="*/ 23032 h 133"/>
                    <a:gd name="T44" fmla="*/ 548742 w 149"/>
                    <a:gd name="T45" fmla="*/ 84450 h 133"/>
                    <a:gd name="T46" fmla="*/ 552527 w 149"/>
                    <a:gd name="T47" fmla="*/ 153546 h 133"/>
                    <a:gd name="T48" fmla="*/ 552527 w 149"/>
                    <a:gd name="T49" fmla="*/ 199610 h 133"/>
                    <a:gd name="T50" fmla="*/ 556311 w 149"/>
                    <a:gd name="T51" fmla="*/ 261028 h 133"/>
                    <a:gd name="T52" fmla="*/ 563880 w 149"/>
                    <a:gd name="T53" fmla="*/ 330124 h 133"/>
                    <a:gd name="T54" fmla="*/ 488191 w 149"/>
                    <a:gd name="T55" fmla="*/ 330124 h 133"/>
                    <a:gd name="T56" fmla="*/ 446563 w 149"/>
                    <a:gd name="T57" fmla="*/ 326285 h 133"/>
                    <a:gd name="T58" fmla="*/ 435209 w 149"/>
                    <a:gd name="T59" fmla="*/ 383865 h 133"/>
                    <a:gd name="T60" fmla="*/ 408718 w 149"/>
                    <a:gd name="T61" fmla="*/ 429928 h 133"/>
                    <a:gd name="T62" fmla="*/ 389796 w 149"/>
                    <a:gd name="T63" fmla="*/ 472154 h 133"/>
                    <a:gd name="T64" fmla="*/ 340599 w 149"/>
                    <a:gd name="T65" fmla="*/ 510540 h 133"/>
                    <a:gd name="T66" fmla="*/ 314108 w 149"/>
                    <a:gd name="T67" fmla="*/ 456799 h 133"/>
                    <a:gd name="T68" fmla="*/ 280048 w 149"/>
                    <a:gd name="T69" fmla="*/ 422251 h 133"/>
                    <a:gd name="T70" fmla="*/ 215712 w 149"/>
                    <a:gd name="T71" fmla="*/ 410735 h 133"/>
                    <a:gd name="T72" fmla="*/ 140024 w 149"/>
                    <a:gd name="T73" fmla="*/ 410735 h 133"/>
                    <a:gd name="T74" fmla="*/ 102180 w 149"/>
                    <a:gd name="T75" fmla="*/ 437606 h 133"/>
                    <a:gd name="T76" fmla="*/ 60551 w 149"/>
                    <a:gd name="T77" fmla="*/ 464476 h 133"/>
                    <a:gd name="T78" fmla="*/ 30275 w 149"/>
                    <a:gd name="T79" fmla="*/ 437606 h 133"/>
                    <a:gd name="T80" fmla="*/ 0 w 149"/>
                    <a:gd name="T81" fmla="*/ 403058 h 133"/>
                    <a:gd name="T82" fmla="*/ 11353 w 149"/>
                    <a:gd name="T83" fmla="*/ 383865 h 133"/>
                    <a:gd name="T84" fmla="*/ 18922 w 149"/>
                    <a:gd name="T85" fmla="*/ 376187 h 133"/>
                    <a:gd name="T86" fmla="*/ 34060 w 149"/>
                    <a:gd name="T87" fmla="*/ 360833 h 133"/>
                    <a:gd name="T88" fmla="*/ 37844 w 149"/>
                    <a:gd name="T89" fmla="*/ 341640 h 133"/>
                    <a:gd name="T90" fmla="*/ 37844 w 149"/>
                    <a:gd name="T91" fmla="*/ 322446 h 133"/>
                    <a:gd name="T92" fmla="*/ 34060 w 149"/>
                    <a:gd name="T93" fmla="*/ 303253 h 133"/>
                    <a:gd name="T94" fmla="*/ 45413 w 149"/>
                    <a:gd name="T95" fmla="*/ 280221 h 133"/>
                    <a:gd name="T96" fmla="*/ 52982 w 149"/>
                    <a:gd name="T97" fmla="*/ 272544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9" h="133">
                      <a:moveTo>
                        <a:pt x="14" y="71"/>
                      </a:moveTo>
                      <a:lnTo>
                        <a:pt x="14" y="70"/>
                      </a:lnTo>
                      <a:lnTo>
                        <a:pt x="16" y="68"/>
                      </a:lnTo>
                      <a:lnTo>
                        <a:pt x="16" y="66"/>
                      </a:lnTo>
                      <a:lnTo>
                        <a:pt x="17" y="63"/>
                      </a:lnTo>
                      <a:lnTo>
                        <a:pt x="17" y="62"/>
                      </a:lnTo>
                      <a:lnTo>
                        <a:pt x="17" y="59"/>
                      </a:lnTo>
                      <a:lnTo>
                        <a:pt x="16" y="58"/>
                      </a:lnTo>
                      <a:lnTo>
                        <a:pt x="16" y="56"/>
                      </a:lnTo>
                      <a:lnTo>
                        <a:pt x="14" y="54"/>
                      </a:lnTo>
                      <a:lnTo>
                        <a:pt x="14" y="53"/>
                      </a:lnTo>
                      <a:lnTo>
                        <a:pt x="16" y="51"/>
                      </a:lnTo>
                      <a:lnTo>
                        <a:pt x="16" y="48"/>
                      </a:lnTo>
                      <a:lnTo>
                        <a:pt x="17" y="48"/>
                      </a:lnTo>
                      <a:lnTo>
                        <a:pt x="18" y="45"/>
                      </a:lnTo>
                      <a:lnTo>
                        <a:pt x="18" y="44"/>
                      </a:lnTo>
                      <a:lnTo>
                        <a:pt x="18" y="43"/>
                      </a:lnTo>
                      <a:lnTo>
                        <a:pt x="21" y="40"/>
                      </a:lnTo>
                      <a:lnTo>
                        <a:pt x="22" y="38"/>
                      </a:lnTo>
                      <a:lnTo>
                        <a:pt x="23" y="38"/>
                      </a:lnTo>
                      <a:lnTo>
                        <a:pt x="25" y="36"/>
                      </a:lnTo>
                      <a:lnTo>
                        <a:pt x="26" y="35"/>
                      </a:lnTo>
                      <a:lnTo>
                        <a:pt x="27" y="34"/>
                      </a:lnTo>
                      <a:lnTo>
                        <a:pt x="27" y="33"/>
                      </a:lnTo>
                      <a:lnTo>
                        <a:pt x="27" y="30"/>
                      </a:lnTo>
                      <a:lnTo>
                        <a:pt x="28" y="28"/>
                      </a:lnTo>
                      <a:lnTo>
                        <a:pt x="27" y="26"/>
                      </a:lnTo>
                      <a:lnTo>
                        <a:pt x="27" y="24"/>
                      </a:lnTo>
                      <a:lnTo>
                        <a:pt x="27" y="22"/>
                      </a:lnTo>
                      <a:lnTo>
                        <a:pt x="28" y="20"/>
                      </a:lnTo>
                      <a:lnTo>
                        <a:pt x="28" y="19"/>
                      </a:lnTo>
                      <a:lnTo>
                        <a:pt x="30" y="17"/>
                      </a:lnTo>
                      <a:lnTo>
                        <a:pt x="31" y="17"/>
                      </a:lnTo>
                      <a:lnTo>
                        <a:pt x="32" y="16"/>
                      </a:lnTo>
                      <a:lnTo>
                        <a:pt x="33" y="15"/>
                      </a:lnTo>
                      <a:lnTo>
                        <a:pt x="35" y="14"/>
                      </a:lnTo>
                      <a:lnTo>
                        <a:pt x="36" y="12"/>
                      </a:lnTo>
                      <a:lnTo>
                        <a:pt x="36" y="11"/>
                      </a:lnTo>
                      <a:lnTo>
                        <a:pt x="35" y="10"/>
                      </a:lnTo>
                      <a:lnTo>
                        <a:pt x="33" y="7"/>
                      </a:lnTo>
                      <a:lnTo>
                        <a:pt x="33" y="5"/>
                      </a:lnTo>
                      <a:lnTo>
                        <a:pt x="32" y="3"/>
                      </a:lnTo>
                      <a:lnTo>
                        <a:pt x="31" y="2"/>
                      </a:lnTo>
                      <a:lnTo>
                        <a:pt x="30" y="2"/>
                      </a:lnTo>
                      <a:lnTo>
                        <a:pt x="35" y="0"/>
                      </a:lnTo>
                      <a:lnTo>
                        <a:pt x="40" y="0"/>
                      </a:lnTo>
                      <a:lnTo>
                        <a:pt x="46" y="0"/>
                      </a:lnTo>
                      <a:lnTo>
                        <a:pt x="51" y="0"/>
                      </a:lnTo>
                      <a:lnTo>
                        <a:pt x="58" y="0"/>
                      </a:lnTo>
                      <a:lnTo>
                        <a:pt x="63" y="0"/>
                      </a:lnTo>
                      <a:lnTo>
                        <a:pt x="69" y="0"/>
                      </a:lnTo>
                      <a:lnTo>
                        <a:pt x="74" y="0"/>
                      </a:lnTo>
                      <a:lnTo>
                        <a:pt x="80" y="0"/>
                      </a:lnTo>
                      <a:lnTo>
                        <a:pt x="86" y="0"/>
                      </a:lnTo>
                      <a:lnTo>
                        <a:pt x="91" y="0"/>
                      </a:lnTo>
                      <a:lnTo>
                        <a:pt x="97" y="0"/>
                      </a:lnTo>
                      <a:lnTo>
                        <a:pt x="103" y="0"/>
                      </a:lnTo>
                      <a:lnTo>
                        <a:pt x="109" y="0"/>
                      </a:lnTo>
                      <a:lnTo>
                        <a:pt x="115" y="0"/>
                      </a:lnTo>
                      <a:lnTo>
                        <a:pt x="118" y="0"/>
                      </a:lnTo>
                      <a:lnTo>
                        <a:pt x="120" y="0"/>
                      </a:lnTo>
                      <a:lnTo>
                        <a:pt x="126" y="0"/>
                      </a:lnTo>
                      <a:lnTo>
                        <a:pt x="129" y="0"/>
                      </a:lnTo>
                      <a:lnTo>
                        <a:pt x="133" y="6"/>
                      </a:lnTo>
                      <a:lnTo>
                        <a:pt x="137" y="12"/>
                      </a:lnTo>
                      <a:lnTo>
                        <a:pt x="141" y="17"/>
                      </a:lnTo>
                      <a:lnTo>
                        <a:pt x="145" y="22"/>
                      </a:lnTo>
                      <a:lnTo>
                        <a:pt x="146" y="29"/>
                      </a:lnTo>
                      <a:lnTo>
                        <a:pt x="146" y="35"/>
                      </a:lnTo>
                      <a:lnTo>
                        <a:pt x="146" y="40"/>
                      </a:lnTo>
                      <a:lnTo>
                        <a:pt x="146" y="47"/>
                      </a:lnTo>
                      <a:lnTo>
                        <a:pt x="146" y="48"/>
                      </a:lnTo>
                      <a:lnTo>
                        <a:pt x="146" y="52"/>
                      </a:lnTo>
                      <a:lnTo>
                        <a:pt x="147" y="58"/>
                      </a:lnTo>
                      <a:lnTo>
                        <a:pt x="147" y="63"/>
                      </a:lnTo>
                      <a:lnTo>
                        <a:pt x="147" y="68"/>
                      </a:lnTo>
                      <a:lnTo>
                        <a:pt x="147" y="75"/>
                      </a:lnTo>
                      <a:lnTo>
                        <a:pt x="149" y="80"/>
                      </a:lnTo>
                      <a:lnTo>
                        <a:pt x="149" y="86"/>
                      </a:lnTo>
                      <a:lnTo>
                        <a:pt x="149" y="87"/>
                      </a:lnTo>
                      <a:lnTo>
                        <a:pt x="134" y="87"/>
                      </a:lnTo>
                      <a:lnTo>
                        <a:pt x="129" y="86"/>
                      </a:lnTo>
                      <a:lnTo>
                        <a:pt x="126" y="84"/>
                      </a:lnTo>
                      <a:lnTo>
                        <a:pt x="122" y="84"/>
                      </a:lnTo>
                      <a:lnTo>
                        <a:pt x="118" y="85"/>
                      </a:lnTo>
                      <a:lnTo>
                        <a:pt x="118" y="89"/>
                      </a:lnTo>
                      <a:lnTo>
                        <a:pt x="117" y="95"/>
                      </a:lnTo>
                      <a:lnTo>
                        <a:pt x="115" y="100"/>
                      </a:lnTo>
                      <a:lnTo>
                        <a:pt x="113" y="104"/>
                      </a:lnTo>
                      <a:lnTo>
                        <a:pt x="109" y="108"/>
                      </a:lnTo>
                      <a:lnTo>
                        <a:pt x="108" y="112"/>
                      </a:lnTo>
                      <a:lnTo>
                        <a:pt x="106" y="114"/>
                      </a:lnTo>
                      <a:lnTo>
                        <a:pt x="105" y="119"/>
                      </a:lnTo>
                      <a:lnTo>
                        <a:pt x="103" y="123"/>
                      </a:lnTo>
                      <a:lnTo>
                        <a:pt x="97" y="126"/>
                      </a:lnTo>
                      <a:lnTo>
                        <a:pt x="95" y="130"/>
                      </a:lnTo>
                      <a:lnTo>
                        <a:pt x="90" y="133"/>
                      </a:lnTo>
                      <a:lnTo>
                        <a:pt x="87" y="126"/>
                      </a:lnTo>
                      <a:lnTo>
                        <a:pt x="85" y="123"/>
                      </a:lnTo>
                      <a:lnTo>
                        <a:pt x="83" y="119"/>
                      </a:lnTo>
                      <a:lnTo>
                        <a:pt x="81" y="116"/>
                      </a:lnTo>
                      <a:lnTo>
                        <a:pt x="77" y="113"/>
                      </a:lnTo>
                      <a:lnTo>
                        <a:pt x="74" y="110"/>
                      </a:lnTo>
                      <a:lnTo>
                        <a:pt x="71" y="108"/>
                      </a:lnTo>
                      <a:lnTo>
                        <a:pt x="63" y="107"/>
                      </a:lnTo>
                      <a:lnTo>
                        <a:pt x="57" y="107"/>
                      </a:lnTo>
                      <a:lnTo>
                        <a:pt x="49" y="107"/>
                      </a:lnTo>
                      <a:lnTo>
                        <a:pt x="44" y="107"/>
                      </a:lnTo>
                      <a:lnTo>
                        <a:pt x="37" y="107"/>
                      </a:lnTo>
                      <a:lnTo>
                        <a:pt x="33" y="108"/>
                      </a:lnTo>
                      <a:lnTo>
                        <a:pt x="30" y="110"/>
                      </a:lnTo>
                      <a:lnTo>
                        <a:pt x="27" y="114"/>
                      </a:lnTo>
                      <a:lnTo>
                        <a:pt x="23" y="117"/>
                      </a:lnTo>
                      <a:lnTo>
                        <a:pt x="18" y="119"/>
                      </a:lnTo>
                      <a:lnTo>
                        <a:pt x="16" y="121"/>
                      </a:lnTo>
                      <a:lnTo>
                        <a:pt x="12" y="121"/>
                      </a:lnTo>
                      <a:lnTo>
                        <a:pt x="9" y="119"/>
                      </a:lnTo>
                      <a:lnTo>
                        <a:pt x="8" y="114"/>
                      </a:lnTo>
                      <a:lnTo>
                        <a:pt x="3" y="110"/>
                      </a:lnTo>
                      <a:lnTo>
                        <a:pt x="0" y="109"/>
                      </a:lnTo>
                      <a:lnTo>
                        <a:pt x="0" y="105"/>
                      </a:lnTo>
                      <a:lnTo>
                        <a:pt x="0" y="104"/>
                      </a:lnTo>
                      <a:lnTo>
                        <a:pt x="2" y="103"/>
                      </a:lnTo>
                      <a:lnTo>
                        <a:pt x="3" y="100"/>
                      </a:lnTo>
                      <a:lnTo>
                        <a:pt x="3" y="99"/>
                      </a:lnTo>
                      <a:lnTo>
                        <a:pt x="4" y="99"/>
                      </a:lnTo>
                      <a:lnTo>
                        <a:pt x="5" y="98"/>
                      </a:lnTo>
                      <a:lnTo>
                        <a:pt x="7" y="96"/>
                      </a:lnTo>
                      <a:lnTo>
                        <a:pt x="8" y="95"/>
                      </a:lnTo>
                      <a:lnTo>
                        <a:pt x="9" y="94"/>
                      </a:lnTo>
                      <a:lnTo>
                        <a:pt x="9" y="93"/>
                      </a:lnTo>
                      <a:lnTo>
                        <a:pt x="10" y="91"/>
                      </a:lnTo>
                      <a:lnTo>
                        <a:pt x="10" y="89"/>
                      </a:lnTo>
                      <a:lnTo>
                        <a:pt x="12" y="87"/>
                      </a:lnTo>
                      <a:lnTo>
                        <a:pt x="10" y="85"/>
                      </a:lnTo>
                      <a:lnTo>
                        <a:pt x="10" y="84"/>
                      </a:lnTo>
                      <a:lnTo>
                        <a:pt x="9" y="81"/>
                      </a:lnTo>
                      <a:lnTo>
                        <a:pt x="9" y="80"/>
                      </a:lnTo>
                      <a:lnTo>
                        <a:pt x="9" y="79"/>
                      </a:lnTo>
                      <a:lnTo>
                        <a:pt x="10" y="76"/>
                      </a:lnTo>
                      <a:lnTo>
                        <a:pt x="10" y="75"/>
                      </a:lnTo>
                      <a:lnTo>
                        <a:pt x="12" y="73"/>
                      </a:lnTo>
                      <a:lnTo>
                        <a:pt x="13" y="72"/>
                      </a:lnTo>
                      <a:lnTo>
                        <a:pt x="14" y="7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5" name="ZS: ADD">
                  <a:extLst>
                    <a:ext uri="{FF2B5EF4-FFF2-40B4-BE49-F238E27FC236}">
                      <a16:creationId xmlns:a16="http://schemas.microsoft.com/office/drawing/2014/main" id="{FCE42CB7-47A4-504D-B13D-F7B05A81A0D0}"/>
                    </a:ext>
                  </a:extLst>
                </p:cNvPr>
                <p:cNvSpPr>
                  <a:spLocks/>
                </p:cNvSpPr>
                <p:nvPr/>
              </p:nvSpPr>
              <p:spPr bwMode="auto">
                <a:xfrm>
                  <a:off x="778998" y="4754722"/>
                  <a:ext cx="375086" cy="771202"/>
                </a:xfrm>
                <a:custGeom>
                  <a:avLst/>
                  <a:gdLst>
                    <a:gd name="T0" fmla="*/ 26670 w 124"/>
                    <a:gd name="T1" fmla="*/ 730456 h 265"/>
                    <a:gd name="T2" fmla="*/ 0 w 124"/>
                    <a:gd name="T3" fmla="*/ 673090 h 265"/>
                    <a:gd name="T4" fmla="*/ 45720 w 124"/>
                    <a:gd name="T5" fmla="*/ 642495 h 265"/>
                    <a:gd name="T6" fmla="*/ 102870 w 124"/>
                    <a:gd name="T7" fmla="*/ 462750 h 265"/>
                    <a:gd name="T8" fmla="*/ 99060 w 124"/>
                    <a:gd name="T9" fmla="*/ 290653 h 265"/>
                    <a:gd name="T10" fmla="*/ 99060 w 124"/>
                    <a:gd name="T11" fmla="*/ 126204 h 265"/>
                    <a:gd name="T12" fmla="*/ 121920 w 124"/>
                    <a:gd name="T13" fmla="*/ 7649 h 265"/>
                    <a:gd name="T14" fmla="*/ 148590 w 124"/>
                    <a:gd name="T15" fmla="*/ 0 h 265"/>
                    <a:gd name="T16" fmla="*/ 163830 w 124"/>
                    <a:gd name="T17" fmla="*/ 19122 h 265"/>
                    <a:gd name="T18" fmla="*/ 167640 w 124"/>
                    <a:gd name="T19" fmla="*/ 49717 h 265"/>
                    <a:gd name="T20" fmla="*/ 182880 w 124"/>
                    <a:gd name="T21" fmla="*/ 68839 h 265"/>
                    <a:gd name="T22" fmla="*/ 190500 w 124"/>
                    <a:gd name="T23" fmla="*/ 87961 h 265"/>
                    <a:gd name="T24" fmla="*/ 201930 w 124"/>
                    <a:gd name="T25" fmla="*/ 107083 h 265"/>
                    <a:gd name="T26" fmla="*/ 209550 w 124"/>
                    <a:gd name="T27" fmla="*/ 130029 h 265"/>
                    <a:gd name="T28" fmla="*/ 220980 w 124"/>
                    <a:gd name="T29" fmla="*/ 156799 h 265"/>
                    <a:gd name="T30" fmla="*/ 228600 w 124"/>
                    <a:gd name="T31" fmla="*/ 183570 h 265"/>
                    <a:gd name="T32" fmla="*/ 240030 w 124"/>
                    <a:gd name="T33" fmla="*/ 202692 h 265"/>
                    <a:gd name="T34" fmla="*/ 240030 w 124"/>
                    <a:gd name="T35" fmla="*/ 221814 h 265"/>
                    <a:gd name="T36" fmla="*/ 255270 w 124"/>
                    <a:gd name="T37" fmla="*/ 248585 h 265"/>
                    <a:gd name="T38" fmla="*/ 270510 w 124"/>
                    <a:gd name="T39" fmla="*/ 267706 h 265"/>
                    <a:gd name="T40" fmla="*/ 293370 w 124"/>
                    <a:gd name="T41" fmla="*/ 283004 h 265"/>
                    <a:gd name="T42" fmla="*/ 308610 w 124"/>
                    <a:gd name="T43" fmla="*/ 302126 h 265"/>
                    <a:gd name="T44" fmla="*/ 316230 w 124"/>
                    <a:gd name="T45" fmla="*/ 321248 h 265"/>
                    <a:gd name="T46" fmla="*/ 339090 w 124"/>
                    <a:gd name="T47" fmla="*/ 340370 h 265"/>
                    <a:gd name="T48" fmla="*/ 346710 w 124"/>
                    <a:gd name="T49" fmla="*/ 359491 h 265"/>
                    <a:gd name="T50" fmla="*/ 361950 w 124"/>
                    <a:gd name="T51" fmla="*/ 378613 h 265"/>
                    <a:gd name="T52" fmla="*/ 308610 w 124"/>
                    <a:gd name="T53" fmla="*/ 466574 h 265"/>
                    <a:gd name="T54" fmla="*/ 240030 w 124"/>
                    <a:gd name="T55" fmla="*/ 535413 h 265"/>
                    <a:gd name="T56" fmla="*/ 220980 w 124"/>
                    <a:gd name="T57" fmla="*/ 634847 h 265"/>
                    <a:gd name="T58" fmla="*/ 262890 w 124"/>
                    <a:gd name="T59" fmla="*/ 711334 h 265"/>
                    <a:gd name="T60" fmla="*/ 240030 w 124"/>
                    <a:gd name="T61" fmla="*/ 749578 h 265"/>
                    <a:gd name="T62" fmla="*/ 270510 w 124"/>
                    <a:gd name="T63" fmla="*/ 806944 h 265"/>
                    <a:gd name="T64" fmla="*/ 316230 w 124"/>
                    <a:gd name="T65" fmla="*/ 849012 h 265"/>
                    <a:gd name="T66" fmla="*/ 400050 w 124"/>
                    <a:gd name="T67" fmla="*/ 860485 h 265"/>
                    <a:gd name="T68" fmla="*/ 464820 w 124"/>
                    <a:gd name="T69" fmla="*/ 902553 h 265"/>
                    <a:gd name="T70" fmla="*/ 449580 w 124"/>
                    <a:gd name="T71" fmla="*/ 925499 h 265"/>
                    <a:gd name="T72" fmla="*/ 365760 w 124"/>
                    <a:gd name="T73" fmla="*/ 936972 h 265"/>
                    <a:gd name="T74" fmla="*/ 297180 w 124"/>
                    <a:gd name="T75" fmla="*/ 963743 h 265"/>
                    <a:gd name="T76" fmla="*/ 236220 w 124"/>
                    <a:gd name="T77" fmla="*/ 994338 h 265"/>
                    <a:gd name="T78" fmla="*/ 121920 w 124"/>
                    <a:gd name="T79" fmla="*/ 1013460 h 265"/>
                    <a:gd name="T80" fmla="*/ 49530 w 124"/>
                    <a:gd name="T81" fmla="*/ 979041 h 265"/>
                    <a:gd name="T82" fmla="*/ 80010 w 124"/>
                    <a:gd name="T83" fmla="*/ 959919 h 265"/>
                    <a:gd name="T84" fmla="*/ 83820 w 124"/>
                    <a:gd name="T85" fmla="*/ 929324 h 265"/>
                    <a:gd name="T86" fmla="*/ 64770 w 124"/>
                    <a:gd name="T87" fmla="*/ 906377 h 265"/>
                    <a:gd name="T88" fmla="*/ 49530 w 124"/>
                    <a:gd name="T89" fmla="*/ 887256 h 265"/>
                    <a:gd name="T90" fmla="*/ 64770 w 124"/>
                    <a:gd name="T91" fmla="*/ 860485 h 265"/>
                    <a:gd name="T92" fmla="*/ 49530 w 124"/>
                    <a:gd name="T93" fmla="*/ 849012 h 265"/>
                    <a:gd name="T94" fmla="*/ 45720 w 124"/>
                    <a:gd name="T95" fmla="*/ 806944 h 265"/>
                    <a:gd name="T96" fmla="*/ 60960 w 124"/>
                    <a:gd name="T97" fmla="*/ 768700 h 265"/>
                    <a:gd name="T98" fmla="*/ 34290 w 124"/>
                    <a:gd name="T99" fmla="*/ 745754 h 2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4" h="265">
                      <a:moveTo>
                        <a:pt x="9" y="195"/>
                      </a:moveTo>
                      <a:lnTo>
                        <a:pt x="9" y="195"/>
                      </a:lnTo>
                      <a:lnTo>
                        <a:pt x="7" y="192"/>
                      </a:lnTo>
                      <a:lnTo>
                        <a:pt x="7" y="191"/>
                      </a:lnTo>
                      <a:lnTo>
                        <a:pt x="7" y="189"/>
                      </a:lnTo>
                      <a:lnTo>
                        <a:pt x="5" y="183"/>
                      </a:lnTo>
                      <a:lnTo>
                        <a:pt x="0" y="176"/>
                      </a:lnTo>
                      <a:lnTo>
                        <a:pt x="0" y="166"/>
                      </a:lnTo>
                      <a:lnTo>
                        <a:pt x="9" y="166"/>
                      </a:lnTo>
                      <a:lnTo>
                        <a:pt x="11" y="167"/>
                      </a:lnTo>
                      <a:lnTo>
                        <a:pt x="12" y="168"/>
                      </a:lnTo>
                      <a:lnTo>
                        <a:pt x="16" y="167"/>
                      </a:lnTo>
                      <a:lnTo>
                        <a:pt x="27" y="167"/>
                      </a:lnTo>
                      <a:lnTo>
                        <a:pt x="27" y="163"/>
                      </a:lnTo>
                      <a:lnTo>
                        <a:pt x="27" y="121"/>
                      </a:lnTo>
                      <a:lnTo>
                        <a:pt x="27" y="120"/>
                      </a:lnTo>
                      <a:lnTo>
                        <a:pt x="27" y="89"/>
                      </a:lnTo>
                      <a:lnTo>
                        <a:pt x="26" y="79"/>
                      </a:lnTo>
                      <a:lnTo>
                        <a:pt x="26" y="76"/>
                      </a:lnTo>
                      <a:lnTo>
                        <a:pt x="26" y="75"/>
                      </a:lnTo>
                      <a:lnTo>
                        <a:pt x="26" y="41"/>
                      </a:lnTo>
                      <a:lnTo>
                        <a:pt x="26" y="38"/>
                      </a:lnTo>
                      <a:lnTo>
                        <a:pt x="26" y="33"/>
                      </a:lnTo>
                      <a:lnTo>
                        <a:pt x="26" y="28"/>
                      </a:lnTo>
                      <a:lnTo>
                        <a:pt x="28" y="6"/>
                      </a:lnTo>
                      <a:lnTo>
                        <a:pt x="30" y="2"/>
                      </a:lnTo>
                      <a:lnTo>
                        <a:pt x="32" y="2"/>
                      </a:lnTo>
                      <a:lnTo>
                        <a:pt x="36" y="2"/>
                      </a:lnTo>
                      <a:lnTo>
                        <a:pt x="39" y="2"/>
                      </a:lnTo>
                      <a:lnTo>
                        <a:pt x="39" y="0"/>
                      </a:lnTo>
                      <a:lnTo>
                        <a:pt x="40" y="1"/>
                      </a:lnTo>
                      <a:lnTo>
                        <a:pt x="41" y="2"/>
                      </a:lnTo>
                      <a:lnTo>
                        <a:pt x="43" y="2"/>
                      </a:lnTo>
                      <a:lnTo>
                        <a:pt x="43" y="5"/>
                      </a:lnTo>
                      <a:lnTo>
                        <a:pt x="43" y="7"/>
                      </a:lnTo>
                      <a:lnTo>
                        <a:pt x="43" y="9"/>
                      </a:lnTo>
                      <a:lnTo>
                        <a:pt x="44" y="10"/>
                      </a:lnTo>
                      <a:lnTo>
                        <a:pt x="44" y="13"/>
                      </a:lnTo>
                      <a:lnTo>
                        <a:pt x="45" y="13"/>
                      </a:lnTo>
                      <a:lnTo>
                        <a:pt x="45" y="15"/>
                      </a:lnTo>
                      <a:lnTo>
                        <a:pt x="46" y="16"/>
                      </a:lnTo>
                      <a:lnTo>
                        <a:pt x="48" y="18"/>
                      </a:lnTo>
                      <a:lnTo>
                        <a:pt x="48" y="19"/>
                      </a:lnTo>
                      <a:lnTo>
                        <a:pt x="49" y="20"/>
                      </a:lnTo>
                      <a:lnTo>
                        <a:pt x="50" y="23"/>
                      </a:lnTo>
                      <a:lnTo>
                        <a:pt x="52" y="23"/>
                      </a:lnTo>
                      <a:lnTo>
                        <a:pt x="53" y="24"/>
                      </a:lnTo>
                      <a:lnTo>
                        <a:pt x="53" y="25"/>
                      </a:lnTo>
                      <a:lnTo>
                        <a:pt x="53" y="28"/>
                      </a:lnTo>
                      <a:lnTo>
                        <a:pt x="54" y="29"/>
                      </a:lnTo>
                      <a:lnTo>
                        <a:pt x="54" y="32"/>
                      </a:lnTo>
                      <a:lnTo>
                        <a:pt x="55" y="33"/>
                      </a:lnTo>
                      <a:lnTo>
                        <a:pt x="55" y="34"/>
                      </a:lnTo>
                      <a:lnTo>
                        <a:pt x="57" y="36"/>
                      </a:lnTo>
                      <a:lnTo>
                        <a:pt x="58" y="37"/>
                      </a:lnTo>
                      <a:lnTo>
                        <a:pt x="58" y="38"/>
                      </a:lnTo>
                      <a:lnTo>
                        <a:pt x="58" y="41"/>
                      </a:lnTo>
                      <a:lnTo>
                        <a:pt x="59" y="42"/>
                      </a:lnTo>
                      <a:lnTo>
                        <a:pt x="59" y="43"/>
                      </a:lnTo>
                      <a:lnTo>
                        <a:pt x="59" y="46"/>
                      </a:lnTo>
                      <a:lnTo>
                        <a:pt x="60" y="48"/>
                      </a:lnTo>
                      <a:lnTo>
                        <a:pt x="60" y="50"/>
                      </a:lnTo>
                      <a:lnTo>
                        <a:pt x="62" y="51"/>
                      </a:lnTo>
                      <a:lnTo>
                        <a:pt x="63" y="52"/>
                      </a:lnTo>
                      <a:lnTo>
                        <a:pt x="63" y="53"/>
                      </a:lnTo>
                      <a:lnTo>
                        <a:pt x="64" y="53"/>
                      </a:lnTo>
                      <a:lnTo>
                        <a:pt x="64" y="56"/>
                      </a:lnTo>
                      <a:lnTo>
                        <a:pt x="64" y="57"/>
                      </a:lnTo>
                      <a:lnTo>
                        <a:pt x="63" y="58"/>
                      </a:lnTo>
                      <a:lnTo>
                        <a:pt x="63" y="61"/>
                      </a:lnTo>
                      <a:lnTo>
                        <a:pt x="64" y="64"/>
                      </a:lnTo>
                      <a:lnTo>
                        <a:pt x="66" y="64"/>
                      </a:lnTo>
                      <a:lnTo>
                        <a:pt x="67" y="65"/>
                      </a:lnTo>
                      <a:lnTo>
                        <a:pt x="68" y="66"/>
                      </a:lnTo>
                      <a:lnTo>
                        <a:pt x="68" y="69"/>
                      </a:lnTo>
                      <a:lnTo>
                        <a:pt x="69" y="69"/>
                      </a:lnTo>
                      <a:lnTo>
                        <a:pt x="71" y="70"/>
                      </a:lnTo>
                      <a:lnTo>
                        <a:pt x="73" y="70"/>
                      </a:lnTo>
                      <a:lnTo>
                        <a:pt x="76" y="70"/>
                      </a:lnTo>
                      <a:lnTo>
                        <a:pt x="76" y="71"/>
                      </a:lnTo>
                      <a:lnTo>
                        <a:pt x="77" y="74"/>
                      </a:lnTo>
                      <a:lnTo>
                        <a:pt x="77" y="75"/>
                      </a:lnTo>
                      <a:lnTo>
                        <a:pt x="78" y="76"/>
                      </a:lnTo>
                      <a:lnTo>
                        <a:pt x="80" y="78"/>
                      </a:lnTo>
                      <a:lnTo>
                        <a:pt x="81" y="79"/>
                      </a:lnTo>
                      <a:lnTo>
                        <a:pt x="81" y="80"/>
                      </a:lnTo>
                      <a:lnTo>
                        <a:pt x="82" y="81"/>
                      </a:lnTo>
                      <a:lnTo>
                        <a:pt x="83" y="83"/>
                      </a:lnTo>
                      <a:lnTo>
                        <a:pt x="83" y="84"/>
                      </a:lnTo>
                      <a:lnTo>
                        <a:pt x="85" y="85"/>
                      </a:lnTo>
                      <a:lnTo>
                        <a:pt x="86" y="87"/>
                      </a:lnTo>
                      <a:lnTo>
                        <a:pt x="87" y="88"/>
                      </a:lnTo>
                      <a:lnTo>
                        <a:pt x="89" y="89"/>
                      </a:lnTo>
                      <a:lnTo>
                        <a:pt x="89" y="90"/>
                      </a:lnTo>
                      <a:lnTo>
                        <a:pt x="89" y="94"/>
                      </a:lnTo>
                      <a:lnTo>
                        <a:pt x="91" y="94"/>
                      </a:lnTo>
                      <a:lnTo>
                        <a:pt x="94" y="95"/>
                      </a:lnTo>
                      <a:lnTo>
                        <a:pt x="94" y="97"/>
                      </a:lnTo>
                      <a:lnTo>
                        <a:pt x="94" y="99"/>
                      </a:lnTo>
                      <a:lnTo>
                        <a:pt x="95" y="99"/>
                      </a:lnTo>
                      <a:lnTo>
                        <a:pt x="95" y="101"/>
                      </a:lnTo>
                      <a:lnTo>
                        <a:pt x="85" y="111"/>
                      </a:lnTo>
                      <a:lnTo>
                        <a:pt x="83" y="117"/>
                      </a:lnTo>
                      <a:lnTo>
                        <a:pt x="81" y="122"/>
                      </a:lnTo>
                      <a:lnTo>
                        <a:pt x="78" y="127"/>
                      </a:lnTo>
                      <a:lnTo>
                        <a:pt x="72" y="132"/>
                      </a:lnTo>
                      <a:lnTo>
                        <a:pt x="64" y="138"/>
                      </a:lnTo>
                      <a:lnTo>
                        <a:pt x="63" y="140"/>
                      </a:lnTo>
                      <a:lnTo>
                        <a:pt x="62" y="145"/>
                      </a:lnTo>
                      <a:lnTo>
                        <a:pt x="60" y="153"/>
                      </a:lnTo>
                      <a:lnTo>
                        <a:pt x="58" y="160"/>
                      </a:lnTo>
                      <a:lnTo>
                        <a:pt x="58" y="166"/>
                      </a:lnTo>
                      <a:lnTo>
                        <a:pt x="58" y="173"/>
                      </a:lnTo>
                      <a:lnTo>
                        <a:pt x="58" y="182"/>
                      </a:lnTo>
                      <a:lnTo>
                        <a:pt x="66" y="185"/>
                      </a:lnTo>
                      <a:lnTo>
                        <a:pt x="69" y="186"/>
                      </a:lnTo>
                      <a:lnTo>
                        <a:pt x="68" y="191"/>
                      </a:lnTo>
                      <a:lnTo>
                        <a:pt x="68" y="194"/>
                      </a:lnTo>
                      <a:lnTo>
                        <a:pt x="64" y="195"/>
                      </a:lnTo>
                      <a:lnTo>
                        <a:pt x="63" y="196"/>
                      </a:lnTo>
                      <a:lnTo>
                        <a:pt x="64" y="200"/>
                      </a:lnTo>
                      <a:lnTo>
                        <a:pt x="67" y="204"/>
                      </a:lnTo>
                      <a:lnTo>
                        <a:pt x="69" y="209"/>
                      </a:lnTo>
                      <a:lnTo>
                        <a:pt x="71" y="211"/>
                      </a:lnTo>
                      <a:lnTo>
                        <a:pt x="69" y="217"/>
                      </a:lnTo>
                      <a:lnTo>
                        <a:pt x="73" y="217"/>
                      </a:lnTo>
                      <a:lnTo>
                        <a:pt x="77" y="219"/>
                      </a:lnTo>
                      <a:lnTo>
                        <a:pt x="83" y="222"/>
                      </a:lnTo>
                      <a:lnTo>
                        <a:pt x="89" y="222"/>
                      </a:lnTo>
                      <a:lnTo>
                        <a:pt x="94" y="222"/>
                      </a:lnTo>
                      <a:lnTo>
                        <a:pt x="100" y="222"/>
                      </a:lnTo>
                      <a:lnTo>
                        <a:pt x="105" y="225"/>
                      </a:lnTo>
                      <a:lnTo>
                        <a:pt x="109" y="227"/>
                      </a:lnTo>
                      <a:lnTo>
                        <a:pt x="113" y="229"/>
                      </a:lnTo>
                      <a:lnTo>
                        <a:pt x="118" y="232"/>
                      </a:lnTo>
                      <a:lnTo>
                        <a:pt x="122" y="236"/>
                      </a:lnTo>
                      <a:lnTo>
                        <a:pt x="123" y="238"/>
                      </a:lnTo>
                      <a:lnTo>
                        <a:pt x="124" y="245"/>
                      </a:lnTo>
                      <a:lnTo>
                        <a:pt x="123" y="243"/>
                      </a:lnTo>
                      <a:lnTo>
                        <a:pt x="118" y="242"/>
                      </a:lnTo>
                      <a:lnTo>
                        <a:pt x="115" y="242"/>
                      </a:lnTo>
                      <a:lnTo>
                        <a:pt x="110" y="242"/>
                      </a:lnTo>
                      <a:lnTo>
                        <a:pt x="104" y="243"/>
                      </a:lnTo>
                      <a:lnTo>
                        <a:pt x="96" y="245"/>
                      </a:lnTo>
                      <a:lnTo>
                        <a:pt x="90" y="246"/>
                      </a:lnTo>
                      <a:lnTo>
                        <a:pt x="87" y="247"/>
                      </a:lnTo>
                      <a:lnTo>
                        <a:pt x="83" y="250"/>
                      </a:lnTo>
                      <a:lnTo>
                        <a:pt x="78" y="252"/>
                      </a:lnTo>
                      <a:lnTo>
                        <a:pt x="75" y="256"/>
                      </a:lnTo>
                      <a:lnTo>
                        <a:pt x="71" y="257"/>
                      </a:lnTo>
                      <a:lnTo>
                        <a:pt x="67" y="260"/>
                      </a:lnTo>
                      <a:lnTo>
                        <a:pt x="62" y="260"/>
                      </a:lnTo>
                      <a:lnTo>
                        <a:pt x="54" y="259"/>
                      </a:lnTo>
                      <a:lnTo>
                        <a:pt x="48" y="261"/>
                      </a:lnTo>
                      <a:lnTo>
                        <a:pt x="39" y="264"/>
                      </a:lnTo>
                      <a:lnTo>
                        <a:pt x="32" y="265"/>
                      </a:lnTo>
                      <a:lnTo>
                        <a:pt x="27" y="265"/>
                      </a:lnTo>
                      <a:lnTo>
                        <a:pt x="12" y="257"/>
                      </a:lnTo>
                      <a:lnTo>
                        <a:pt x="12" y="256"/>
                      </a:lnTo>
                      <a:lnTo>
                        <a:pt x="13" y="256"/>
                      </a:lnTo>
                      <a:lnTo>
                        <a:pt x="14" y="254"/>
                      </a:lnTo>
                      <a:lnTo>
                        <a:pt x="17" y="252"/>
                      </a:lnTo>
                      <a:lnTo>
                        <a:pt x="20" y="252"/>
                      </a:lnTo>
                      <a:lnTo>
                        <a:pt x="21" y="251"/>
                      </a:lnTo>
                      <a:lnTo>
                        <a:pt x="20" y="248"/>
                      </a:lnTo>
                      <a:lnTo>
                        <a:pt x="20" y="247"/>
                      </a:lnTo>
                      <a:lnTo>
                        <a:pt x="22" y="245"/>
                      </a:lnTo>
                      <a:lnTo>
                        <a:pt x="22" y="243"/>
                      </a:lnTo>
                      <a:lnTo>
                        <a:pt x="18" y="242"/>
                      </a:lnTo>
                      <a:lnTo>
                        <a:pt x="17" y="242"/>
                      </a:lnTo>
                      <a:lnTo>
                        <a:pt x="17" y="237"/>
                      </a:lnTo>
                      <a:lnTo>
                        <a:pt x="17" y="234"/>
                      </a:lnTo>
                      <a:lnTo>
                        <a:pt x="17" y="232"/>
                      </a:lnTo>
                      <a:lnTo>
                        <a:pt x="13" y="232"/>
                      </a:lnTo>
                      <a:lnTo>
                        <a:pt x="12" y="229"/>
                      </a:lnTo>
                      <a:lnTo>
                        <a:pt x="13" y="227"/>
                      </a:lnTo>
                      <a:lnTo>
                        <a:pt x="17" y="225"/>
                      </a:lnTo>
                      <a:lnTo>
                        <a:pt x="18" y="223"/>
                      </a:lnTo>
                      <a:lnTo>
                        <a:pt x="18" y="222"/>
                      </a:lnTo>
                      <a:lnTo>
                        <a:pt x="16" y="223"/>
                      </a:lnTo>
                      <a:lnTo>
                        <a:pt x="13" y="222"/>
                      </a:lnTo>
                      <a:lnTo>
                        <a:pt x="14" y="217"/>
                      </a:lnTo>
                      <a:lnTo>
                        <a:pt x="14" y="214"/>
                      </a:lnTo>
                      <a:lnTo>
                        <a:pt x="12" y="211"/>
                      </a:lnTo>
                      <a:lnTo>
                        <a:pt x="12" y="209"/>
                      </a:lnTo>
                      <a:lnTo>
                        <a:pt x="12" y="206"/>
                      </a:lnTo>
                      <a:lnTo>
                        <a:pt x="16" y="204"/>
                      </a:lnTo>
                      <a:lnTo>
                        <a:pt x="16" y="201"/>
                      </a:lnTo>
                      <a:lnTo>
                        <a:pt x="16" y="200"/>
                      </a:lnTo>
                      <a:lnTo>
                        <a:pt x="16" y="197"/>
                      </a:lnTo>
                      <a:lnTo>
                        <a:pt x="16" y="196"/>
                      </a:lnTo>
                      <a:lnTo>
                        <a:pt x="9" y="195"/>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6" name="ZS: KTL">
                  <a:extLst>
                    <a:ext uri="{FF2B5EF4-FFF2-40B4-BE49-F238E27FC236}">
                      <a16:creationId xmlns:a16="http://schemas.microsoft.com/office/drawing/2014/main" id="{861167DE-09C3-EA48-9BFC-0EC897DCF9C7}"/>
                    </a:ext>
                  </a:extLst>
                </p:cNvPr>
                <p:cNvSpPr>
                  <a:spLocks/>
                </p:cNvSpPr>
                <p:nvPr/>
              </p:nvSpPr>
              <p:spPr bwMode="auto">
                <a:xfrm>
                  <a:off x="949406" y="5042752"/>
                  <a:ext cx="366229" cy="473577"/>
                </a:xfrm>
                <a:custGeom>
                  <a:avLst/>
                  <a:gdLst>
                    <a:gd name="T0" fmla="*/ 0 w 120"/>
                    <a:gd name="T1" fmla="*/ 249208 h 159"/>
                    <a:gd name="T2" fmla="*/ 15494 w 120"/>
                    <a:gd name="T3" fmla="*/ 168694 h 159"/>
                    <a:gd name="T4" fmla="*/ 54229 w 120"/>
                    <a:gd name="T5" fmla="*/ 118853 h 159"/>
                    <a:gd name="T6" fmla="*/ 96838 w 120"/>
                    <a:gd name="T7" fmla="*/ 61343 h 159"/>
                    <a:gd name="T8" fmla="*/ 147193 w 120"/>
                    <a:gd name="T9" fmla="*/ 3834 h 159"/>
                    <a:gd name="T10" fmla="*/ 158814 w 120"/>
                    <a:gd name="T11" fmla="*/ 11502 h 159"/>
                    <a:gd name="T12" fmla="*/ 162687 w 120"/>
                    <a:gd name="T13" fmla="*/ 38340 h 159"/>
                    <a:gd name="T14" fmla="*/ 166561 w 120"/>
                    <a:gd name="T15" fmla="*/ 57509 h 159"/>
                    <a:gd name="T16" fmla="*/ 178181 w 120"/>
                    <a:gd name="T17" fmla="*/ 76679 h 159"/>
                    <a:gd name="T18" fmla="*/ 174308 w 120"/>
                    <a:gd name="T19" fmla="*/ 92015 h 159"/>
                    <a:gd name="T20" fmla="*/ 182055 w 120"/>
                    <a:gd name="T21" fmla="*/ 111185 h 159"/>
                    <a:gd name="T22" fmla="*/ 185928 w 120"/>
                    <a:gd name="T23" fmla="*/ 130355 h 159"/>
                    <a:gd name="T24" fmla="*/ 197549 w 120"/>
                    <a:gd name="T25" fmla="*/ 145691 h 159"/>
                    <a:gd name="T26" fmla="*/ 201422 w 120"/>
                    <a:gd name="T27" fmla="*/ 164860 h 159"/>
                    <a:gd name="T28" fmla="*/ 220790 w 120"/>
                    <a:gd name="T29" fmla="*/ 168694 h 159"/>
                    <a:gd name="T30" fmla="*/ 236284 w 120"/>
                    <a:gd name="T31" fmla="*/ 180196 h 159"/>
                    <a:gd name="T32" fmla="*/ 247904 w 120"/>
                    <a:gd name="T33" fmla="*/ 195532 h 159"/>
                    <a:gd name="T34" fmla="*/ 255651 w 120"/>
                    <a:gd name="T35" fmla="*/ 207034 h 159"/>
                    <a:gd name="T36" fmla="*/ 267272 w 120"/>
                    <a:gd name="T37" fmla="*/ 222370 h 159"/>
                    <a:gd name="T38" fmla="*/ 275019 w 120"/>
                    <a:gd name="T39" fmla="*/ 237706 h 159"/>
                    <a:gd name="T40" fmla="*/ 286639 w 120"/>
                    <a:gd name="T41" fmla="*/ 253042 h 159"/>
                    <a:gd name="T42" fmla="*/ 306007 w 120"/>
                    <a:gd name="T43" fmla="*/ 260709 h 159"/>
                    <a:gd name="T44" fmla="*/ 317627 w 120"/>
                    <a:gd name="T45" fmla="*/ 268377 h 159"/>
                    <a:gd name="T46" fmla="*/ 321501 w 120"/>
                    <a:gd name="T47" fmla="*/ 287547 h 159"/>
                    <a:gd name="T48" fmla="*/ 333121 w 120"/>
                    <a:gd name="T49" fmla="*/ 306717 h 159"/>
                    <a:gd name="T50" fmla="*/ 352489 w 120"/>
                    <a:gd name="T51" fmla="*/ 325887 h 159"/>
                    <a:gd name="T52" fmla="*/ 387350 w 120"/>
                    <a:gd name="T53" fmla="*/ 356558 h 159"/>
                    <a:gd name="T54" fmla="*/ 406718 w 120"/>
                    <a:gd name="T55" fmla="*/ 360392 h 159"/>
                    <a:gd name="T56" fmla="*/ 422212 w 120"/>
                    <a:gd name="T57" fmla="*/ 348891 h 159"/>
                    <a:gd name="T58" fmla="*/ 441579 w 120"/>
                    <a:gd name="T59" fmla="*/ 345057 h 159"/>
                    <a:gd name="T60" fmla="*/ 453200 w 120"/>
                    <a:gd name="T61" fmla="*/ 356558 h 159"/>
                    <a:gd name="T62" fmla="*/ 460947 w 120"/>
                    <a:gd name="T63" fmla="*/ 375728 h 159"/>
                    <a:gd name="T64" fmla="*/ 460947 w 120"/>
                    <a:gd name="T65" fmla="*/ 391064 h 159"/>
                    <a:gd name="T66" fmla="*/ 445453 w 120"/>
                    <a:gd name="T67" fmla="*/ 402566 h 159"/>
                    <a:gd name="T68" fmla="*/ 433832 w 120"/>
                    <a:gd name="T69" fmla="*/ 414068 h 159"/>
                    <a:gd name="T70" fmla="*/ 429959 w 120"/>
                    <a:gd name="T71" fmla="*/ 437072 h 159"/>
                    <a:gd name="T72" fmla="*/ 429959 w 120"/>
                    <a:gd name="T73" fmla="*/ 463909 h 159"/>
                    <a:gd name="T74" fmla="*/ 422212 w 120"/>
                    <a:gd name="T75" fmla="*/ 475411 h 159"/>
                    <a:gd name="T76" fmla="*/ 406718 w 120"/>
                    <a:gd name="T77" fmla="*/ 490747 h 159"/>
                    <a:gd name="T78" fmla="*/ 395097 w 120"/>
                    <a:gd name="T79" fmla="*/ 509917 h 159"/>
                    <a:gd name="T80" fmla="*/ 387350 w 120"/>
                    <a:gd name="T81" fmla="*/ 532921 h 159"/>
                    <a:gd name="T82" fmla="*/ 387350 w 120"/>
                    <a:gd name="T83" fmla="*/ 552091 h 159"/>
                    <a:gd name="T84" fmla="*/ 391224 w 120"/>
                    <a:gd name="T85" fmla="*/ 575094 h 159"/>
                    <a:gd name="T86" fmla="*/ 387350 w 120"/>
                    <a:gd name="T87" fmla="*/ 598098 h 159"/>
                    <a:gd name="T88" fmla="*/ 360236 w 120"/>
                    <a:gd name="T89" fmla="*/ 605766 h 159"/>
                    <a:gd name="T90" fmla="*/ 298260 w 120"/>
                    <a:gd name="T91" fmla="*/ 575094 h 159"/>
                    <a:gd name="T92" fmla="*/ 251778 w 120"/>
                    <a:gd name="T93" fmla="*/ 525253 h 159"/>
                    <a:gd name="T94" fmla="*/ 213043 w 120"/>
                    <a:gd name="T95" fmla="*/ 490747 h 159"/>
                    <a:gd name="T96" fmla="*/ 162687 w 120"/>
                    <a:gd name="T97" fmla="*/ 463909 h 159"/>
                    <a:gd name="T98" fmla="*/ 96838 w 120"/>
                    <a:gd name="T99" fmla="*/ 463909 h 159"/>
                    <a:gd name="T100" fmla="*/ 42609 w 120"/>
                    <a:gd name="T101" fmla="*/ 444740 h 159"/>
                    <a:gd name="T102" fmla="*/ 34862 w 120"/>
                    <a:gd name="T103" fmla="*/ 394898 h 159"/>
                    <a:gd name="T104" fmla="*/ 23241 w 120"/>
                    <a:gd name="T105" fmla="*/ 360392 h 159"/>
                    <a:gd name="T106" fmla="*/ 42609 w 120"/>
                    <a:gd name="T107" fmla="*/ 325887 h 1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159">
                      <a:moveTo>
                        <a:pt x="0" y="81"/>
                      </a:moveTo>
                      <a:lnTo>
                        <a:pt x="0" y="72"/>
                      </a:lnTo>
                      <a:lnTo>
                        <a:pt x="0" y="65"/>
                      </a:lnTo>
                      <a:lnTo>
                        <a:pt x="0" y="59"/>
                      </a:lnTo>
                      <a:lnTo>
                        <a:pt x="2" y="52"/>
                      </a:lnTo>
                      <a:lnTo>
                        <a:pt x="4" y="44"/>
                      </a:lnTo>
                      <a:lnTo>
                        <a:pt x="5" y="39"/>
                      </a:lnTo>
                      <a:lnTo>
                        <a:pt x="6" y="37"/>
                      </a:lnTo>
                      <a:lnTo>
                        <a:pt x="14" y="31"/>
                      </a:lnTo>
                      <a:lnTo>
                        <a:pt x="20" y="26"/>
                      </a:lnTo>
                      <a:lnTo>
                        <a:pt x="23" y="21"/>
                      </a:lnTo>
                      <a:lnTo>
                        <a:pt x="25" y="16"/>
                      </a:lnTo>
                      <a:lnTo>
                        <a:pt x="27" y="10"/>
                      </a:lnTo>
                      <a:lnTo>
                        <a:pt x="37" y="0"/>
                      </a:lnTo>
                      <a:lnTo>
                        <a:pt x="38" y="1"/>
                      </a:lnTo>
                      <a:lnTo>
                        <a:pt x="41" y="1"/>
                      </a:lnTo>
                      <a:lnTo>
                        <a:pt x="41" y="2"/>
                      </a:lnTo>
                      <a:lnTo>
                        <a:pt x="41" y="3"/>
                      </a:lnTo>
                      <a:lnTo>
                        <a:pt x="41" y="6"/>
                      </a:lnTo>
                      <a:lnTo>
                        <a:pt x="42" y="8"/>
                      </a:lnTo>
                      <a:lnTo>
                        <a:pt x="42" y="10"/>
                      </a:lnTo>
                      <a:lnTo>
                        <a:pt x="42" y="12"/>
                      </a:lnTo>
                      <a:lnTo>
                        <a:pt x="42" y="14"/>
                      </a:lnTo>
                      <a:lnTo>
                        <a:pt x="43" y="15"/>
                      </a:lnTo>
                      <a:lnTo>
                        <a:pt x="45" y="16"/>
                      </a:lnTo>
                      <a:lnTo>
                        <a:pt x="46" y="17"/>
                      </a:lnTo>
                      <a:lnTo>
                        <a:pt x="46" y="20"/>
                      </a:lnTo>
                      <a:lnTo>
                        <a:pt x="46" y="22"/>
                      </a:lnTo>
                      <a:lnTo>
                        <a:pt x="45" y="24"/>
                      </a:lnTo>
                      <a:lnTo>
                        <a:pt x="46" y="25"/>
                      </a:lnTo>
                      <a:lnTo>
                        <a:pt x="46" y="28"/>
                      </a:lnTo>
                      <a:lnTo>
                        <a:pt x="47" y="29"/>
                      </a:lnTo>
                      <a:lnTo>
                        <a:pt x="48" y="29"/>
                      </a:lnTo>
                      <a:lnTo>
                        <a:pt x="48" y="31"/>
                      </a:lnTo>
                      <a:lnTo>
                        <a:pt x="48" y="34"/>
                      </a:lnTo>
                      <a:lnTo>
                        <a:pt x="48" y="37"/>
                      </a:lnTo>
                      <a:lnTo>
                        <a:pt x="50" y="38"/>
                      </a:lnTo>
                      <a:lnTo>
                        <a:pt x="51" y="38"/>
                      </a:lnTo>
                      <a:lnTo>
                        <a:pt x="51" y="39"/>
                      </a:lnTo>
                      <a:lnTo>
                        <a:pt x="52" y="40"/>
                      </a:lnTo>
                      <a:lnTo>
                        <a:pt x="52" y="43"/>
                      </a:lnTo>
                      <a:lnTo>
                        <a:pt x="55" y="43"/>
                      </a:lnTo>
                      <a:lnTo>
                        <a:pt x="56" y="43"/>
                      </a:lnTo>
                      <a:lnTo>
                        <a:pt x="57" y="44"/>
                      </a:lnTo>
                      <a:lnTo>
                        <a:pt x="60" y="44"/>
                      </a:lnTo>
                      <a:lnTo>
                        <a:pt x="61" y="45"/>
                      </a:lnTo>
                      <a:lnTo>
                        <a:pt x="61" y="47"/>
                      </a:lnTo>
                      <a:lnTo>
                        <a:pt x="61" y="49"/>
                      </a:lnTo>
                      <a:lnTo>
                        <a:pt x="63" y="49"/>
                      </a:lnTo>
                      <a:lnTo>
                        <a:pt x="64" y="51"/>
                      </a:lnTo>
                      <a:lnTo>
                        <a:pt x="66" y="52"/>
                      </a:lnTo>
                      <a:lnTo>
                        <a:pt x="66" y="54"/>
                      </a:lnTo>
                      <a:lnTo>
                        <a:pt x="68" y="56"/>
                      </a:lnTo>
                      <a:lnTo>
                        <a:pt x="69" y="58"/>
                      </a:lnTo>
                      <a:lnTo>
                        <a:pt x="69" y="59"/>
                      </a:lnTo>
                      <a:lnTo>
                        <a:pt x="70" y="61"/>
                      </a:lnTo>
                      <a:lnTo>
                        <a:pt x="71" y="62"/>
                      </a:lnTo>
                      <a:lnTo>
                        <a:pt x="73" y="63"/>
                      </a:lnTo>
                      <a:lnTo>
                        <a:pt x="74" y="65"/>
                      </a:lnTo>
                      <a:lnTo>
                        <a:pt x="74" y="66"/>
                      </a:lnTo>
                      <a:lnTo>
                        <a:pt x="77" y="66"/>
                      </a:lnTo>
                      <a:lnTo>
                        <a:pt x="77" y="67"/>
                      </a:lnTo>
                      <a:lnTo>
                        <a:pt x="79" y="68"/>
                      </a:lnTo>
                      <a:lnTo>
                        <a:pt x="80" y="70"/>
                      </a:lnTo>
                      <a:lnTo>
                        <a:pt x="82" y="70"/>
                      </a:lnTo>
                      <a:lnTo>
                        <a:pt x="82" y="72"/>
                      </a:lnTo>
                      <a:lnTo>
                        <a:pt x="82" y="73"/>
                      </a:lnTo>
                      <a:lnTo>
                        <a:pt x="83" y="75"/>
                      </a:lnTo>
                      <a:lnTo>
                        <a:pt x="84" y="75"/>
                      </a:lnTo>
                      <a:lnTo>
                        <a:pt x="86" y="76"/>
                      </a:lnTo>
                      <a:lnTo>
                        <a:pt x="86" y="80"/>
                      </a:lnTo>
                      <a:lnTo>
                        <a:pt x="86" y="82"/>
                      </a:lnTo>
                      <a:lnTo>
                        <a:pt x="91" y="85"/>
                      </a:lnTo>
                      <a:lnTo>
                        <a:pt x="93" y="88"/>
                      </a:lnTo>
                      <a:lnTo>
                        <a:pt x="97" y="90"/>
                      </a:lnTo>
                      <a:lnTo>
                        <a:pt x="100" y="93"/>
                      </a:lnTo>
                      <a:lnTo>
                        <a:pt x="102" y="95"/>
                      </a:lnTo>
                      <a:lnTo>
                        <a:pt x="105" y="94"/>
                      </a:lnTo>
                      <a:lnTo>
                        <a:pt x="106" y="93"/>
                      </a:lnTo>
                      <a:lnTo>
                        <a:pt x="107" y="93"/>
                      </a:lnTo>
                      <a:lnTo>
                        <a:pt x="109" y="91"/>
                      </a:lnTo>
                      <a:lnTo>
                        <a:pt x="111" y="90"/>
                      </a:lnTo>
                      <a:lnTo>
                        <a:pt x="112" y="90"/>
                      </a:lnTo>
                      <a:lnTo>
                        <a:pt x="114" y="90"/>
                      </a:lnTo>
                      <a:lnTo>
                        <a:pt x="115" y="90"/>
                      </a:lnTo>
                      <a:lnTo>
                        <a:pt x="116" y="91"/>
                      </a:lnTo>
                      <a:lnTo>
                        <a:pt x="117" y="93"/>
                      </a:lnTo>
                      <a:lnTo>
                        <a:pt x="117" y="95"/>
                      </a:lnTo>
                      <a:lnTo>
                        <a:pt x="119" y="98"/>
                      </a:lnTo>
                      <a:lnTo>
                        <a:pt x="120" y="99"/>
                      </a:lnTo>
                      <a:lnTo>
                        <a:pt x="120" y="100"/>
                      </a:lnTo>
                      <a:lnTo>
                        <a:pt x="119" y="102"/>
                      </a:lnTo>
                      <a:lnTo>
                        <a:pt x="117" y="103"/>
                      </a:lnTo>
                      <a:lnTo>
                        <a:pt x="116" y="104"/>
                      </a:lnTo>
                      <a:lnTo>
                        <a:pt x="115" y="105"/>
                      </a:lnTo>
                      <a:lnTo>
                        <a:pt x="114" y="105"/>
                      </a:lnTo>
                      <a:lnTo>
                        <a:pt x="112" y="107"/>
                      </a:lnTo>
                      <a:lnTo>
                        <a:pt x="112" y="108"/>
                      </a:lnTo>
                      <a:lnTo>
                        <a:pt x="111" y="110"/>
                      </a:lnTo>
                      <a:lnTo>
                        <a:pt x="111" y="112"/>
                      </a:lnTo>
                      <a:lnTo>
                        <a:pt x="111" y="114"/>
                      </a:lnTo>
                      <a:lnTo>
                        <a:pt x="112" y="116"/>
                      </a:lnTo>
                      <a:lnTo>
                        <a:pt x="111" y="118"/>
                      </a:lnTo>
                      <a:lnTo>
                        <a:pt x="111" y="121"/>
                      </a:lnTo>
                      <a:lnTo>
                        <a:pt x="111" y="122"/>
                      </a:lnTo>
                      <a:lnTo>
                        <a:pt x="110" y="123"/>
                      </a:lnTo>
                      <a:lnTo>
                        <a:pt x="109" y="124"/>
                      </a:lnTo>
                      <a:lnTo>
                        <a:pt x="107" y="126"/>
                      </a:lnTo>
                      <a:lnTo>
                        <a:pt x="106" y="126"/>
                      </a:lnTo>
                      <a:lnTo>
                        <a:pt x="105" y="128"/>
                      </a:lnTo>
                      <a:lnTo>
                        <a:pt x="102" y="131"/>
                      </a:lnTo>
                      <a:lnTo>
                        <a:pt x="102" y="132"/>
                      </a:lnTo>
                      <a:lnTo>
                        <a:pt x="102" y="133"/>
                      </a:lnTo>
                      <a:lnTo>
                        <a:pt x="101" y="136"/>
                      </a:lnTo>
                      <a:lnTo>
                        <a:pt x="100" y="136"/>
                      </a:lnTo>
                      <a:lnTo>
                        <a:pt x="100" y="139"/>
                      </a:lnTo>
                      <a:lnTo>
                        <a:pt x="98" y="141"/>
                      </a:lnTo>
                      <a:lnTo>
                        <a:pt x="98" y="142"/>
                      </a:lnTo>
                      <a:lnTo>
                        <a:pt x="100" y="144"/>
                      </a:lnTo>
                      <a:lnTo>
                        <a:pt x="100" y="146"/>
                      </a:lnTo>
                      <a:lnTo>
                        <a:pt x="101" y="147"/>
                      </a:lnTo>
                      <a:lnTo>
                        <a:pt x="101" y="150"/>
                      </a:lnTo>
                      <a:lnTo>
                        <a:pt x="101" y="151"/>
                      </a:lnTo>
                      <a:lnTo>
                        <a:pt x="100" y="154"/>
                      </a:lnTo>
                      <a:lnTo>
                        <a:pt x="100" y="156"/>
                      </a:lnTo>
                      <a:lnTo>
                        <a:pt x="98" y="158"/>
                      </a:lnTo>
                      <a:lnTo>
                        <a:pt x="98" y="159"/>
                      </a:lnTo>
                      <a:lnTo>
                        <a:pt x="93" y="158"/>
                      </a:lnTo>
                      <a:lnTo>
                        <a:pt x="87" y="156"/>
                      </a:lnTo>
                      <a:lnTo>
                        <a:pt x="82" y="153"/>
                      </a:lnTo>
                      <a:lnTo>
                        <a:pt x="77" y="150"/>
                      </a:lnTo>
                      <a:lnTo>
                        <a:pt x="71" y="146"/>
                      </a:lnTo>
                      <a:lnTo>
                        <a:pt x="66" y="144"/>
                      </a:lnTo>
                      <a:lnTo>
                        <a:pt x="65" y="137"/>
                      </a:lnTo>
                      <a:lnTo>
                        <a:pt x="64" y="135"/>
                      </a:lnTo>
                      <a:lnTo>
                        <a:pt x="60" y="131"/>
                      </a:lnTo>
                      <a:lnTo>
                        <a:pt x="55" y="128"/>
                      </a:lnTo>
                      <a:lnTo>
                        <a:pt x="51" y="126"/>
                      </a:lnTo>
                      <a:lnTo>
                        <a:pt x="47" y="124"/>
                      </a:lnTo>
                      <a:lnTo>
                        <a:pt x="42" y="121"/>
                      </a:lnTo>
                      <a:lnTo>
                        <a:pt x="36" y="121"/>
                      </a:lnTo>
                      <a:lnTo>
                        <a:pt x="31" y="121"/>
                      </a:lnTo>
                      <a:lnTo>
                        <a:pt x="25" y="121"/>
                      </a:lnTo>
                      <a:lnTo>
                        <a:pt x="19" y="118"/>
                      </a:lnTo>
                      <a:lnTo>
                        <a:pt x="15" y="116"/>
                      </a:lnTo>
                      <a:lnTo>
                        <a:pt x="11" y="116"/>
                      </a:lnTo>
                      <a:lnTo>
                        <a:pt x="13" y="110"/>
                      </a:lnTo>
                      <a:lnTo>
                        <a:pt x="11" y="108"/>
                      </a:lnTo>
                      <a:lnTo>
                        <a:pt x="9" y="103"/>
                      </a:lnTo>
                      <a:lnTo>
                        <a:pt x="6" y="99"/>
                      </a:lnTo>
                      <a:lnTo>
                        <a:pt x="5" y="95"/>
                      </a:lnTo>
                      <a:lnTo>
                        <a:pt x="6" y="94"/>
                      </a:lnTo>
                      <a:lnTo>
                        <a:pt x="10" y="93"/>
                      </a:lnTo>
                      <a:lnTo>
                        <a:pt x="10" y="90"/>
                      </a:lnTo>
                      <a:lnTo>
                        <a:pt x="11" y="85"/>
                      </a:lnTo>
                      <a:lnTo>
                        <a:pt x="8" y="84"/>
                      </a:lnTo>
                      <a:lnTo>
                        <a:pt x="0" y="81"/>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7" name="ZS: LA">
                  <a:extLst>
                    <a:ext uri="{FF2B5EF4-FFF2-40B4-BE49-F238E27FC236}">
                      <a16:creationId xmlns:a16="http://schemas.microsoft.com/office/drawing/2014/main" id="{FC55CFFA-6A2B-8D47-8E22-AD7D655AF2B6}"/>
                    </a:ext>
                  </a:extLst>
                </p:cNvPr>
                <p:cNvSpPr>
                  <a:spLocks/>
                </p:cNvSpPr>
                <p:nvPr/>
              </p:nvSpPr>
              <p:spPr bwMode="auto">
                <a:xfrm>
                  <a:off x="789743" y="5458399"/>
                  <a:ext cx="340001" cy="324383"/>
                </a:xfrm>
                <a:custGeom>
                  <a:avLst/>
                  <a:gdLst>
                    <a:gd name="T0" fmla="*/ 285750 w 110"/>
                    <a:gd name="T1" fmla="*/ 194310 h 112"/>
                    <a:gd name="T2" fmla="*/ 251460 w 110"/>
                    <a:gd name="T3" fmla="*/ 232410 h 112"/>
                    <a:gd name="T4" fmla="*/ 274320 w 110"/>
                    <a:gd name="T5" fmla="*/ 266700 h 112"/>
                    <a:gd name="T6" fmla="*/ 255270 w 110"/>
                    <a:gd name="T7" fmla="*/ 293370 h 112"/>
                    <a:gd name="T8" fmla="*/ 255270 w 110"/>
                    <a:gd name="T9" fmla="*/ 316230 h 112"/>
                    <a:gd name="T10" fmla="*/ 274320 w 110"/>
                    <a:gd name="T11" fmla="*/ 365760 h 112"/>
                    <a:gd name="T12" fmla="*/ 251460 w 110"/>
                    <a:gd name="T13" fmla="*/ 392430 h 112"/>
                    <a:gd name="T14" fmla="*/ 236220 w 110"/>
                    <a:gd name="T15" fmla="*/ 426720 h 112"/>
                    <a:gd name="T16" fmla="*/ 220980 w 110"/>
                    <a:gd name="T17" fmla="*/ 392430 h 112"/>
                    <a:gd name="T18" fmla="*/ 220980 w 110"/>
                    <a:gd name="T19" fmla="*/ 384810 h 112"/>
                    <a:gd name="T20" fmla="*/ 209550 w 110"/>
                    <a:gd name="T21" fmla="*/ 369570 h 112"/>
                    <a:gd name="T22" fmla="*/ 205740 w 110"/>
                    <a:gd name="T23" fmla="*/ 358140 h 112"/>
                    <a:gd name="T24" fmla="*/ 198120 w 110"/>
                    <a:gd name="T25" fmla="*/ 350520 h 112"/>
                    <a:gd name="T26" fmla="*/ 186690 w 110"/>
                    <a:gd name="T27" fmla="*/ 339090 h 112"/>
                    <a:gd name="T28" fmla="*/ 179070 w 110"/>
                    <a:gd name="T29" fmla="*/ 335280 h 112"/>
                    <a:gd name="T30" fmla="*/ 152400 w 110"/>
                    <a:gd name="T31" fmla="*/ 335280 h 112"/>
                    <a:gd name="T32" fmla="*/ 156210 w 110"/>
                    <a:gd name="T33" fmla="*/ 320040 h 112"/>
                    <a:gd name="T34" fmla="*/ 163830 w 110"/>
                    <a:gd name="T35" fmla="*/ 293370 h 112"/>
                    <a:gd name="T36" fmla="*/ 156210 w 110"/>
                    <a:gd name="T37" fmla="*/ 278130 h 112"/>
                    <a:gd name="T38" fmla="*/ 137160 w 110"/>
                    <a:gd name="T39" fmla="*/ 262890 h 112"/>
                    <a:gd name="T40" fmla="*/ 121920 w 110"/>
                    <a:gd name="T41" fmla="*/ 266700 h 112"/>
                    <a:gd name="T42" fmla="*/ 129540 w 110"/>
                    <a:gd name="T43" fmla="*/ 232410 h 112"/>
                    <a:gd name="T44" fmla="*/ 114300 w 110"/>
                    <a:gd name="T45" fmla="*/ 232410 h 112"/>
                    <a:gd name="T46" fmla="*/ 99060 w 110"/>
                    <a:gd name="T47" fmla="*/ 240030 h 112"/>
                    <a:gd name="T48" fmla="*/ 76200 w 110"/>
                    <a:gd name="T49" fmla="*/ 213360 h 112"/>
                    <a:gd name="T50" fmla="*/ 57150 w 110"/>
                    <a:gd name="T51" fmla="*/ 213360 h 112"/>
                    <a:gd name="T52" fmla="*/ 45720 w 110"/>
                    <a:gd name="T53" fmla="*/ 194310 h 112"/>
                    <a:gd name="T54" fmla="*/ 34290 w 110"/>
                    <a:gd name="T55" fmla="*/ 163830 h 112"/>
                    <a:gd name="T56" fmla="*/ 34290 w 110"/>
                    <a:gd name="T57" fmla="*/ 129540 h 112"/>
                    <a:gd name="T58" fmla="*/ 7620 w 110"/>
                    <a:gd name="T59" fmla="*/ 102870 h 112"/>
                    <a:gd name="T60" fmla="*/ 7620 w 110"/>
                    <a:gd name="T61" fmla="*/ 99060 h 112"/>
                    <a:gd name="T62" fmla="*/ 22860 w 110"/>
                    <a:gd name="T63" fmla="*/ 83820 h 112"/>
                    <a:gd name="T64" fmla="*/ 26670 w 110"/>
                    <a:gd name="T65" fmla="*/ 64770 h 112"/>
                    <a:gd name="T66" fmla="*/ 102870 w 110"/>
                    <a:gd name="T67" fmla="*/ 87630 h 112"/>
                    <a:gd name="T68" fmla="*/ 186690 w 110"/>
                    <a:gd name="T69" fmla="*/ 64770 h 112"/>
                    <a:gd name="T70" fmla="*/ 251460 w 110"/>
                    <a:gd name="T71" fmla="*/ 57150 h 112"/>
                    <a:gd name="T72" fmla="*/ 297180 w 110"/>
                    <a:gd name="T73" fmla="*/ 30480 h 112"/>
                    <a:gd name="T74" fmla="*/ 346710 w 110"/>
                    <a:gd name="T75" fmla="*/ 11430 h 112"/>
                    <a:gd name="T76" fmla="*/ 419100 w 110"/>
                    <a:gd name="T77" fmla="*/ 0 h 112"/>
                    <a:gd name="T78" fmla="*/ 377190 w 110"/>
                    <a:gd name="T79" fmla="*/ 45720 h 112"/>
                    <a:gd name="T80" fmla="*/ 320040 w 110"/>
                    <a:gd name="T81" fmla="*/ 83820 h 112"/>
                    <a:gd name="T82" fmla="*/ 308610 w 110"/>
                    <a:gd name="T83" fmla="*/ 129540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112">
                      <a:moveTo>
                        <a:pt x="82" y="42"/>
                      </a:moveTo>
                      <a:lnTo>
                        <a:pt x="78" y="47"/>
                      </a:lnTo>
                      <a:lnTo>
                        <a:pt x="75" y="51"/>
                      </a:lnTo>
                      <a:lnTo>
                        <a:pt x="70" y="56"/>
                      </a:lnTo>
                      <a:lnTo>
                        <a:pt x="68" y="59"/>
                      </a:lnTo>
                      <a:lnTo>
                        <a:pt x="66" y="61"/>
                      </a:lnTo>
                      <a:lnTo>
                        <a:pt x="66" y="65"/>
                      </a:lnTo>
                      <a:lnTo>
                        <a:pt x="68" y="68"/>
                      </a:lnTo>
                      <a:lnTo>
                        <a:pt x="72" y="70"/>
                      </a:lnTo>
                      <a:lnTo>
                        <a:pt x="73" y="73"/>
                      </a:lnTo>
                      <a:lnTo>
                        <a:pt x="72" y="77"/>
                      </a:lnTo>
                      <a:lnTo>
                        <a:pt x="67" y="77"/>
                      </a:lnTo>
                      <a:lnTo>
                        <a:pt x="63" y="78"/>
                      </a:lnTo>
                      <a:lnTo>
                        <a:pt x="63" y="82"/>
                      </a:lnTo>
                      <a:lnTo>
                        <a:pt x="67" y="83"/>
                      </a:lnTo>
                      <a:lnTo>
                        <a:pt x="68" y="88"/>
                      </a:lnTo>
                      <a:lnTo>
                        <a:pt x="71" y="92"/>
                      </a:lnTo>
                      <a:lnTo>
                        <a:pt x="72" y="96"/>
                      </a:lnTo>
                      <a:lnTo>
                        <a:pt x="68" y="101"/>
                      </a:lnTo>
                      <a:lnTo>
                        <a:pt x="66" y="103"/>
                      </a:lnTo>
                      <a:lnTo>
                        <a:pt x="66" y="107"/>
                      </a:lnTo>
                      <a:lnTo>
                        <a:pt x="64" y="110"/>
                      </a:lnTo>
                      <a:lnTo>
                        <a:pt x="62" y="112"/>
                      </a:lnTo>
                      <a:lnTo>
                        <a:pt x="61" y="110"/>
                      </a:lnTo>
                      <a:lnTo>
                        <a:pt x="59" y="105"/>
                      </a:lnTo>
                      <a:lnTo>
                        <a:pt x="58" y="103"/>
                      </a:lnTo>
                      <a:lnTo>
                        <a:pt x="58" y="102"/>
                      </a:lnTo>
                      <a:lnTo>
                        <a:pt x="58" y="101"/>
                      </a:lnTo>
                      <a:lnTo>
                        <a:pt x="57" y="98"/>
                      </a:lnTo>
                      <a:lnTo>
                        <a:pt x="55" y="97"/>
                      </a:lnTo>
                      <a:lnTo>
                        <a:pt x="54" y="97"/>
                      </a:lnTo>
                      <a:lnTo>
                        <a:pt x="53" y="97"/>
                      </a:lnTo>
                      <a:lnTo>
                        <a:pt x="54" y="94"/>
                      </a:lnTo>
                      <a:lnTo>
                        <a:pt x="53" y="93"/>
                      </a:lnTo>
                      <a:lnTo>
                        <a:pt x="52" y="93"/>
                      </a:lnTo>
                      <a:lnTo>
                        <a:pt x="52" y="92"/>
                      </a:lnTo>
                      <a:lnTo>
                        <a:pt x="52" y="91"/>
                      </a:lnTo>
                      <a:lnTo>
                        <a:pt x="52" y="89"/>
                      </a:lnTo>
                      <a:lnTo>
                        <a:pt x="49" y="89"/>
                      </a:lnTo>
                      <a:lnTo>
                        <a:pt x="48" y="91"/>
                      </a:lnTo>
                      <a:lnTo>
                        <a:pt x="47" y="88"/>
                      </a:lnTo>
                      <a:lnTo>
                        <a:pt x="44" y="91"/>
                      </a:lnTo>
                      <a:lnTo>
                        <a:pt x="43" y="89"/>
                      </a:lnTo>
                      <a:lnTo>
                        <a:pt x="40" y="88"/>
                      </a:lnTo>
                      <a:lnTo>
                        <a:pt x="40" y="87"/>
                      </a:lnTo>
                      <a:lnTo>
                        <a:pt x="40" y="85"/>
                      </a:lnTo>
                      <a:lnTo>
                        <a:pt x="41" y="84"/>
                      </a:lnTo>
                      <a:lnTo>
                        <a:pt x="43" y="84"/>
                      </a:lnTo>
                      <a:lnTo>
                        <a:pt x="43" y="83"/>
                      </a:lnTo>
                      <a:lnTo>
                        <a:pt x="43" y="77"/>
                      </a:lnTo>
                      <a:lnTo>
                        <a:pt x="41" y="75"/>
                      </a:lnTo>
                      <a:lnTo>
                        <a:pt x="40" y="74"/>
                      </a:lnTo>
                      <a:lnTo>
                        <a:pt x="41" y="73"/>
                      </a:lnTo>
                      <a:lnTo>
                        <a:pt x="41" y="71"/>
                      </a:lnTo>
                      <a:lnTo>
                        <a:pt x="38" y="71"/>
                      </a:lnTo>
                      <a:lnTo>
                        <a:pt x="36" y="69"/>
                      </a:lnTo>
                      <a:lnTo>
                        <a:pt x="32" y="70"/>
                      </a:lnTo>
                      <a:lnTo>
                        <a:pt x="31" y="68"/>
                      </a:lnTo>
                      <a:lnTo>
                        <a:pt x="32" y="65"/>
                      </a:lnTo>
                      <a:lnTo>
                        <a:pt x="34" y="61"/>
                      </a:lnTo>
                      <a:lnTo>
                        <a:pt x="32" y="61"/>
                      </a:lnTo>
                      <a:lnTo>
                        <a:pt x="30" y="61"/>
                      </a:lnTo>
                      <a:lnTo>
                        <a:pt x="27" y="63"/>
                      </a:lnTo>
                      <a:lnTo>
                        <a:pt x="26" y="63"/>
                      </a:lnTo>
                      <a:lnTo>
                        <a:pt x="22" y="61"/>
                      </a:lnTo>
                      <a:lnTo>
                        <a:pt x="20" y="56"/>
                      </a:lnTo>
                      <a:lnTo>
                        <a:pt x="18" y="56"/>
                      </a:lnTo>
                      <a:lnTo>
                        <a:pt x="17" y="56"/>
                      </a:lnTo>
                      <a:lnTo>
                        <a:pt x="15" y="56"/>
                      </a:lnTo>
                      <a:lnTo>
                        <a:pt x="12" y="54"/>
                      </a:lnTo>
                      <a:lnTo>
                        <a:pt x="12" y="52"/>
                      </a:lnTo>
                      <a:lnTo>
                        <a:pt x="12" y="51"/>
                      </a:lnTo>
                      <a:lnTo>
                        <a:pt x="12" y="50"/>
                      </a:lnTo>
                      <a:lnTo>
                        <a:pt x="9" y="46"/>
                      </a:lnTo>
                      <a:lnTo>
                        <a:pt x="9" y="43"/>
                      </a:lnTo>
                      <a:lnTo>
                        <a:pt x="12" y="42"/>
                      </a:lnTo>
                      <a:lnTo>
                        <a:pt x="12" y="41"/>
                      </a:lnTo>
                      <a:lnTo>
                        <a:pt x="9" y="34"/>
                      </a:lnTo>
                      <a:lnTo>
                        <a:pt x="7" y="31"/>
                      </a:lnTo>
                      <a:lnTo>
                        <a:pt x="6" y="28"/>
                      </a:lnTo>
                      <a:lnTo>
                        <a:pt x="2" y="27"/>
                      </a:lnTo>
                      <a:lnTo>
                        <a:pt x="0" y="26"/>
                      </a:lnTo>
                      <a:lnTo>
                        <a:pt x="2" y="26"/>
                      </a:lnTo>
                      <a:lnTo>
                        <a:pt x="4" y="22"/>
                      </a:lnTo>
                      <a:lnTo>
                        <a:pt x="6" y="22"/>
                      </a:lnTo>
                      <a:lnTo>
                        <a:pt x="7" y="20"/>
                      </a:lnTo>
                      <a:lnTo>
                        <a:pt x="6" y="17"/>
                      </a:lnTo>
                      <a:lnTo>
                        <a:pt x="7" y="17"/>
                      </a:lnTo>
                      <a:lnTo>
                        <a:pt x="7" y="15"/>
                      </a:lnTo>
                      <a:lnTo>
                        <a:pt x="22" y="23"/>
                      </a:lnTo>
                      <a:lnTo>
                        <a:pt x="27" y="23"/>
                      </a:lnTo>
                      <a:lnTo>
                        <a:pt x="34" y="22"/>
                      </a:lnTo>
                      <a:lnTo>
                        <a:pt x="43" y="19"/>
                      </a:lnTo>
                      <a:lnTo>
                        <a:pt x="49" y="17"/>
                      </a:lnTo>
                      <a:lnTo>
                        <a:pt x="57" y="18"/>
                      </a:lnTo>
                      <a:lnTo>
                        <a:pt x="62" y="18"/>
                      </a:lnTo>
                      <a:lnTo>
                        <a:pt x="66" y="15"/>
                      </a:lnTo>
                      <a:lnTo>
                        <a:pt x="70" y="14"/>
                      </a:lnTo>
                      <a:lnTo>
                        <a:pt x="73" y="10"/>
                      </a:lnTo>
                      <a:lnTo>
                        <a:pt x="78" y="8"/>
                      </a:lnTo>
                      <a:lnTo>
                        <a:pt x="82" y="5"/>
                      </a:lnTo>
                      <a:lnTo>
                        <a:pt x="85" y="4"/>
                      </a:lnTo>
                      <a:lnTo>
                        <a:pt x="91" y="3"/>
                      </a:lnTo>
                      <a:lnTo>
                        <a:pt x="99" y="1"/>
                      </a:lnTo>
                      <a:lnTo>
                        <a:pt x="105" y="0"/>
                      </a:lnTo>
                      <a:lnTo>
                        <a:pt x="110" y="0"/>
                      </a:lnTo>
                      <a:lnTo>
                        <a:pt x="109" y="5"/>
                      </a:lnTo>
                      <a:lnTo>
                        <a:pt x="107" y="9"/>
                      </a:lnTo>
                      <a:lnTo>
                        <a:pt x="99" y="12"/>
                      </a:lnTo>
                      <a:lnTo>
                        <a:pt x="93" y="15"/>
                      </a:lnTo>
                      <a:lnTo>
                        <a:pt x="87" y="19"/>
                      </a:lnTo>
                      <a:lnTo>
                        <a:pt x="84" y="22"/>
                      </a:lnTo>
                      <a:lnTo>
                        <a:pt x="80" y="26"/>
                      </a:lnTo>
                      <a:lnTo>
                        <a:pt x="81" y="28"/>
                      </a:lnTo>
                      <a:lnTo>
                        <a:pt x="81" y="34"/>
                      </a:lnTo>
                      <a:lnTo>
                        <a:pt x="81" y="37"/>
                      </a:lnTo>
                      <a:lnTo>
                        <a:pt x="82" y="42"/>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sp>
              <p:nvSpPr>
                <p:cNvPr id="88" name="ZS: CBGH">
                  <a:extLst>
                    <a:ext uri="{FF2B5EF4-FFF2-40B4-BE49-F238E27FC236}">
                      <a16:creationId xmlns:a16="http://schemas.microsoft.com/office/drawing/2014/main" id="{DADB9704-9CBF-9542-B851-E0E174BA84E1}"/>
                    </a:ext>
                  </a:extLst>
                </p:cNvPr>
                <p:cNvSpPr>
                  <a:spLocks/>
                </p:cNvSpPr>
                <p:nvPr/>
              </p:nvSpPr>
              <p:spPr bwMode="auto">
                <a:xfrm>
                  <a:off x="849338" y="5455972"/>
                  <a:ext cx="402352" cy="515177"/>
                </a:xfrm>
                <a:custGeom>
                  <a:avLst/>
                  <a:gdLst>
                    <a:gd name="T0" fmla="*/ 491347 w 133"/>
                    <a:gd name="T1" fmla="*/ 102870 h 176"/>
                    <a:gd name="T2" fmla="*/ 468315 w 133"/>
                    <a:gd name="T3" fmla="*/ 285750 h 176"/>
                    <a:gd name="T4" fmla="*/ 418412 w 133"/>
                    <a:gd name="T5" fmla="*/ 472440 h 176"/>
                    <a:gd name="T6" fmla="*/ 449122 w 133"/>
                    <a:gd name="T7" fmla="*/ 579120 h 176"/>
                    <a:gd name="T8" fmla="*/ 441444 w 133"/>
                    <a:gd name="T9" fmla="*/ 579120 h 176"/>
                    <a:gd name="T10" fmla="*/ 429928 w 133"/>
                    <a:gd name="T11" fmla="*/ 579120 h 176"/>
                    <a:gd name="T12" fmla="*/ 418412 w 133"/>
                    <a:gd name="T13" fmla="*/ 579120 h 176"/>
                    <a:gd name="T14" fmla="*/ 403058 w 133"/>
                    <a:gd name="T15" fmla="*/ 579120 h 176"/>
                    <a:gd name="T16" fmla="*/ 399219 w 133"/>
                    <a:gd name="T17" fmla="*/ 575310 h 176"/>
                    <a:gd name="T18" fmla="*/ 380026 w 133"/>
                    <a:gd name="T19" fmla="*/ 579120 h 176"/>
                    <a:gd name="T20" fmla="*/ 368510 w 133"/>
                    <a:gd name="T21" fmla="*/ 582930 h 176"/>
                    <a:gd name="T22" fmla="*/ 360833 w 133"/>
                    <a:gd name="T23" fmla="*/ 586740 h 176"/>
                    <a:gd name="T24" fmla="*/ 349317 w 133"/>
                    <a:gd name="T25" fmla="*/ 594360 h 176"/>
                    <a:gd name="T26" fmla="*/ 330124 w 133"/>
                    <a:gd name="T27" fmla="*/ 598170 h 176"/>
                    <a:gd name="T28" fmla="*/ 310930 w 133"/>
                    <a:gd name="T29" fmla="*/ 601980 h 176"/>
                    <a:gd name="T30" fmla="*/ 291737 w 133"/>
                    <a:gd name="T31" fmla="*/ 601980 h 176"/>
                    <a:gd name="T32" fmla="*/ 280221 w 133"/>
                    <a:gd name="T33" fmla="*/ 605790 h 176"/>
                    <a:gd name="T34" fmla="*/ 272544 w 133"/>
                    <a:gd name="T35" fmla="*/ 605790 h 176"/>
                    <a:gd name="T36" fmla="*/ 257189 w 133"/>
                    <a:gd name="T37" fmla="*/ 601980 h 176"/>
                    <a:gd name="T38" fmla="*/ 272544 w 133"/>
                    <a:gd name="T39" fmla="*/ 605790 h 176"/>
                    <a:gd name="T40" fmla="*/ 287898 w 133"/>
                    <a:gd name="T41" fmla="*/ 605790 h 176"/>
                    <a:gd name="T42" fmla="*/ 264867 w 133"/>
                    <a:gd name="T43" fmla="*/ 613410 h 176"/>
                    <a:gd name="T44" fmla="*/ 253351 w 133"/>
                    <a:gd name="T45" fmla="*/ 617220 h 176"/>
                    <a:gd name="T46" fmla="*/ 230319 w 133"/>
                    <a:gd name="T47" fmla="*/ 621030 h 176"/>
                    <a:gd name="T48" fmla="*/ 207287 w 133"/>
                    <a:gd name="T49" fmla="*/ 628650 h 176"/>
                    <a:gd name="T50" fmla="*/ 191932 w 133"/>
                    <a:gd name="T51" fmla="*/ 632460 h 176"/>
                    <a:gd name="T52" fmla="*/ 168900 w 133"/>
                    <a:gd name="T53" fmla="*/ 636270 h 176"/>
                    <a:gd name="T54" fmla="*/ 149707 w 133"/>
                    <a:gd name="T55" fmla="*/ 640080 h 176"/>
                    <a:gd name="T56" fmla="*/ 122837 w 133"/>
                    <a:gd name="T57" fmla="*/ 640080 h 176"/>
                    <a:gd name="T58" fmla="*/ 99805 w 133"/>
                    <a:gd name="T59" fmla="*/ 647700 h 176"/>
                    <a:gd name="T60" fmla="*/ 80612 w 133"/>
                    <a:gd name="T61" fmla="*/ 651510 h 176"/>
                    <a:gd name="T62" fmla="*/ 69096 w 133"/>
                    <a:gd name="T63" fmla="*/ 655320 h 176"/>
                    <a:gd name="T64" fmla="*/ 46064 w 133"/>
                    <a:gd name="T65" fmla="*/ 659130 h 176"/>
                    <a:gd name="T66" fmla="*/ 26871 w 133"/>
                    <a:gd name="T67" fmla="*/ 666750 h 176"/>
                    <a:gd name="T68" fmla="*/ 19193 w 133"/>
                    <a:gd name="T69" fmla="*/ 655320 h 176"/>
                    <a:gd name="T70" fmla="*/ 191932 w 133"/>
                    <a:gd name="T71" fmla="*/ 499110 h 176"/>
                    <a:gd name="T72" fmla="*/ 184255 w 133"/>
                    <a:gd name="T73" fmla="*/ 232410 h 176"/>
                    <a:gd name="T74" fmla="*/ 403058 w 133"/>
                    <a:gd name="T75" fmla="*/ 579120 h 176"/>
                    <a:gd name="T76" fmla="*/ 406897 w 133"/>
                    <a:gd name="T77" fmla="*/ 579120 h 176"/>
                    <a:gd name="T78" fmla="*/ 418412 w 133"/>
                    <a:gd name="T79" fmla="*/ 582930 h 176"/>
                    <a:gd name="T80" fmla="*/ 403058 w 133"/>
                    <a:gd name="T81" fmla="*/ 582930 h 176"/>
                    <a:gd name="T82" fmla="*/ 383865 w 133"/>
                    <a:gd name="T83" fmla="*/ 586740 h 176"/>
                    <a:gd name="T84" fmla="*/ 383865 w 133"/>
                    <a:gd name="T85" fmla="*/ 579120 h 176"/>
                    <a:gd name="T86" fmla="*/ 368510 w 133"/>
                    <a:gd name="T87" fmla="*/ 582930 h 176"/>
                    <a:gd name="T88" fmla="*/ 376187 w 133"/>
                    <a:gd name="T89" fmla="*/ 586740 h 176"/>
                    <a:gd name="T90" fmla="*/ 406897 w 133"/>
                    <a:gd name="T91" fmla="*/ 586740 h 176"/>
                    <a:gd name="T92" fmla="*/ 403058 w 133"/>
                    <a:gd name="T93" fmla="*/ 586740 h 176"/>
                    <a:gd name="T94" fmla="*/ 368510 w 133"/>
                    <a:gd name="T95" fmla="*/ 594360 h 176"/>
                    <a:gd name="T96" fmla="*/ 387703 w 133"/>
                    <a:gd name="T97" fmla="*/ 594360 h 176"/>
                    <a:gd name="T98" fmla="*/ 395381 w 133"/>
                    <a:gd name="T99" fmla="*/ 598170 h 176"/>
                    <a:gd name="T100" fmla="*/ 395381 w 133"/>
                    <a:gd name="T101" fmla="*/ 594360 h 176"/>
                    <a:gd name="T102" fmla="*/ 387703 w 133"/>
                    <a:gd name="T103" fmla="*/ 598170 h 176"/>
                    <a:gd name="T104" fmla="*/ 341640 w 133"/>
                    <a:gd name="T105" fmla="*/ 598170 h 176"/>
                    <a:gd name="T106" fmla="*/ 349317 w 133"/>
                    <a:gd name="T107" fmla="*/ 598170 h 176"/>
                    <a:gd name="T108" fmla="*/ 341640 w 133"/>
                    <a:gd name="T109" fmla="*/ 601980 h 176"/>
                    <a:gd name="T110" fmla="*/ 314769 w 133"/>
                    <a:gd name="T111" fmla="*/ 601980 h 176"/>
                    <a:gd name="T112" fmla="*/ 291737 w 133"/>
                    <a:gd name="T113" fmla="*/ 605790 h 176"/>
                    <a:gd name="T114" fmla="*/ 310930 w 133"/>
                    <a:gd name="T115" fmla="*/ 601980 h 176"/>
                    <a:gd name="T116" fmla="*/ 330124 w 133"/>
                    <a:gd name="T117" fmla="*/ 601980 h 176"/>
                    <a:gd name="T118" fmla="*/ 310930 w 133"/>
                    <a:gd name="T119" fmla="*/ 601980 h 176"/>
                    <a:gd name="T120" fmla="*/ 291737 w 133"/>
                    <a:gd name="T121" fmla="*/ 601980 h 176"/>
                    <a:gd name="T122" fmla="*/ 291737 w 133"/>
                    <a:gd name="T123" fmla="*/ 601980 h 176"/>
                    <a:gd name="T124" fmla="*/ 310930 w 133"/>
                    <a:gd name="T125" fmla="*/ 601980 h 1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3" h="176">
                      <a:moveTo>
                        <a:pt x="64" y="42"/>
                      </a:moveTo>
                      <a:lnTo>
                        <a:pt x="63" y="37"/>
                      </a:lnTo>
                      <a:lnTo>
                        <a:pt x="63" y="34"/>
                      </a:lnTo>
                      <a:lnTo>
                        <a:pt x="63" y="28"/>
                      </a:lnTo>
                      <a:lnTo>
                        <a:pt x="62" y="26"/>
                      </a:lnTo>
                      <a:lnTo>
                        <a:pt x="66" y="22"/>
                      </a:lnTo>
                      <a:lnTo>
                        <a:pt x="69" y="19"/>
                      </a:lnTo>
                      <a:lnTo>
                        <a:pt x="75" y="15"/>
                      </a:lnTo>
                      <a:lnTo>
                        <a:pt x="81" y="12"/>
                      </a:lnTo>
                      <a:lnTo>
                        <a:pt x="89" y="9"/>
                      </a:lnTo>
                      <a:lnTo>
                        <a:pt x="91" y="5"/>
                      </a:lnTo>
                      <a:lnTo>
                        <a:pt x="92" y="0"/>
                      </a:lnTo>
                      <a:lnTo>
                        <a:pt x="95" y="0"/>
                      </a:lnTo>
                      <a:lnTo>
                        <a:pt x="100" y="1"/>
                      </a:lnTo>
                      <a:lnTo>
                        <a:pt x="101" y="3"/>
                      </a:lnTo>
                      <a:lnTo>
                        <a:pt x="106" y="5"/>
                      </a:lnTo>
                      <a:lnTo>
                        <a:pt x="112" y="9"/>
                      </a:lnTo>
                      <a:lnTo>
                        <a:pt x="117" y="12"/>
                      </a:lnTo>
                      <a:lnTo>
                        <a:pt x="122" y="15"/>
                      </a:lnTo>
                      <a:lnTo>
                        <a:pt x="128" y="17"/>
                      </a:lnTo>
                      <a:lnTo>
                        <a:pt x="133" y="18"/>
                      </a:lnTo>
                      <a:lnTo>
                        <a:pt x="132" y="19"/>
                      </a:lnTo>
                      <a:lnTo>
                        <a:pt x="131" y="20"/>
                      </a:lnTo>
                      <a:lnTo>
                        <a:pt x="129" y="22"/>
                      </a:lnTo>
                      <a:lnTo>
                        <a:pt x="129" y="23"/>
                      </a:lnTo>
                      <a:lnTo>
                        <a:pt x="128" y="26"/>
                      </a:lnTo>
                      <a:lnTo>
                        <a:pt x="128" y="27"/>
                      </a:lnTo>
                      <a:lnTo>
                        <a:pt x="128" y="28"/>
                      </a:lnTo>
                      <a:lnTo>
                        <a:pt x="129" y="31"/>
                      </a:lnTo>
                      <a:lnTo>
                        <a:pt x="129" y="32"/>
                      </a:lnTo>
                      <a:lnTo>
                        <a:pt x="131" y="34"/>
                      </a:lnTo>
                      <a:lnTo>
                        <a:pt x="129" y="36"/>
                      </a:lnTo>
                      <a:lnTo>
                        <a:pt x="129" y="38"/>
                      </a:lnTo>
                      <a:lnTo>
                        <a:pt x="128" y="40"/>
                      </a:lnTo>
                      <a:lnTo>
                        <a:pt x="128" y="41"/>
                      </a:lnTo>
                      <a:lnTo>
                        <a:pt x="127" y="42"/>
                      </a:lnTo>
                      <a:lnTo>
                        <a:pt x="126" y="43"/>
                      </a:lnTo>
                      <a:lnTo>
                        <a:pt x="124" y="45"/>
                      </a:lnTo>
                      <a:lnTo>
                        <a:pt x="123" y="46"/>
                      </a:lnTo>
                      <a:lnTo>
                        <a:pt x="122" y="46"/>
                      </a:lnTo>
                      <a:lnTo>
                        <a:pt x="122" y="47"/>
                      </a:lnTo>
                      <a:lnTo>
                        <a:pt x="121" y="50"/>
                      </a:lnTo>
                      <a:lnTo>
                        <a:pt x="119" y="51"/>
                      </a:lnTo>
                      <a:lnTo>
                        <a:pt x="119" y="52"/>
                      </a:lnTo>
                      <a:lnTo>
                        <a:pt x="119" y="56"/>
                      </a:lnTo>
                      <a:lnTo>
                        <a:pt x="119" y="57"/>
                      </a:lnTo>
                      <a:lnTo>
                        <a:pt x="119" y="60"/>
                      </a:lnTo>
                      <a:lnTo>
                        <a:pt x="119" y="61"/>
                      </a:lnTo>
                      <a:lnTo>
                        <a:pt x="119" y="64"/>
                      </a:lnTo>
                      <a:lnTo>
                        <a:pt x="121" y="66"/>
                      </a:lnTo>
                      <a:lnTo>
                        <a:pt x="121" y="68"/>
                      </a:lnTo>
                      <a:lnTo>
                        <a:pt x="122" y="71"/>
                      </a:lnTo>
                      <a:lnTo>
                        <a:pt x="122" y="73"/>
                      </a:lnTo>
                      <a:lnTo>
                        <a:pt x="122" y="75"/>
                      </a:lnTo>
                      <a:lnTo>
                        <a:pt x="122" y="77"/>
                      </a:lnTo>
                      <a:lnTo>
                        <a:pt x="122" y="79"/>
                      </a:lnTo>
                      <a:lnTo>
                        <a:pt x="122" y="82"/>
                      </a:lnTo>
                      <a:lnTo>
                        <a:pt x="122" y="84"/>
                      </a:lnTo>
                      <a:lnTo>
                        <a:pt x="122" y="87"/>
                      </a:lnTo>
                      <a:lnTo>
                        <a:pt x="122" y="88"/>
                      </a:lnTo>
                      <a:lnTo>
                        <a:pt x="121" y="91"/>
                      </a:lnTo>
                      <a:lnTo>
                        <a:pt x="121" y="92"/>
                      </a:lnTo>
                      <a:lnTo>
                        <a:pt x="121" y="93"/>
                      </a:lnTo>
                      <a:lnTo>
                        <a:pt x="119" y="96"/>
                      </a:lnTo>
                      <a:lnTo>
                        <a:pt x="118" y="97"/>
                      </a:lnTo>
                      <a:lnTo>
                        <a:pt x="118" y="98"/>
                      </a:lnTo>
                      <a:lnTo>
                        <a:pt x="117" y="101"/>
                      </a:lnTo>
                      <a:lnTo>
                        <a:pt x="117" y="102"/>
                      </a:lnTo>
                      <a:lnTo>
                        <a:pt x="117" y="103"/>
                      </a:lnTo>
                      <a:lnTo>
                        <a:pt x="115" y="106"/>
                      </a:lnTo>
                      <a:lnTo>
                        <a:pt x="115" y="107"/>
                      </a:lnTo>
                      <a:lnTo>
                        <a:pt x="114" y="108"/>
                      </a:lnTo>
                      <a:lnTo>
                        <a:pt x="113" y="111"/>
                      </a:lnTo>
                      <a:lnTo>
                        <a:pt x="113" y="112"/>
                      </a:lnTo>
                      <a:lnTo>
                        <a:pt x="112" y="114"/>
                      </a:lnTo>
                      <a:lnTo>
                        <a:pt x="112" y="115"/>
                      </a:lnTo>
                      <a:lnTo>
                        <a:pt x="112" y="117"/>
                      </a:lnTo>
                      <a:lnTo>
                        <a:pt x="110" y="117"/>
                      </a:lnTo>
                      <a:lnTo>
                        <a:pt x="109" y="120"/>
                      </a:lnTo>
                      <a:lnTo>
                        <a:pt x="109" y="122"/>
                      </a:lnTo>
                      <a:lnTo>
                        <a:pt x="109" y="124"/>
                      </a:lnTo>
                      <a:lnTo>
                        <a:pt x="109" y="126"/>
                      </a:lnTo>
                      <a:lnTo>
                        <a:pt x="109" y="128"/>
                      </a:lnTo>
                      <a:lnTo>
                        <a:pt x="110" y="130"/>
                      </a:lnTo>
                      <a:lnTo>
                        <a:pt x="110" y="133"/>
                      </a:lnTo>
                      <a:lnTo>
                        <a:pt x="112" y="133"/>
                      </a:lnTo>
                      <a:lnTo>
                        <a:pt x="112" y="135"/>
                      </a:lnTo>
                      <a:lnTo>
                        <a:pt x="112" y="138"/>
                      </a:lnTo>
                      <a:lnTo>
                        <a:pt x="114" y="139"/>
                      </a:lnTo>
                      <a:lnTo>
                        <a:pt x="115" y="139"/>
                      </a:lnTo>
                      <a:lnTo>
                        <a:pt x="117" y="140"/>
                      </a:lnTo>
                      <a:lnTo>
                        <a:pt x="117" y="142"/>
                      </a:lnTo>
                      <a:lnTo>
                        <a:pt x="117" y="143"/>
                      </a:lnTo>
                      <a:lnTo>
                        <a:pt x="117" y="145"/>
                      </a:lnTo>
                      <a:lnTo>
                        <a:pt x="117" y="148"/>
                      </a:lnTo>
                      <a:lnTo>
                        <a:pt x="117" y="149"/>
                      </a:lnTo>
                      <a:lnTo>
                        <a:pt x="118" y="151"/>
                      </a:lnTo>
                      <a:lnTo>
                        <a:pt x="117" y="151"/>
                      </a:lnTo>
                      <a:lnTo>
                        <a:pt x="117" y="152"/>
                      </a:lnTo>
                      <a:lnTo>
                        <a:pt x="115" y="152"/>
                      </a:lnTo>
                      <a:lnTo>
                        <a:pt x="117" y="152"/>
                      </a:lnTo>
                      <a:lnTo>
                        <a:pt x="115" y="152"/>
                      </a:lnTo>
                      <a:lnTo>
                        <a:pt x="114" y="152"/>
                      </a:lnTo>
                      <a:lnTo>
                        <a:pt x="114" y="151"/>
                      </a:lnTo>
                      <a:lnTo>
                        <a:pt x="114" y="152"/>
                      </a:lnTo>
                      <a:lnTo>
                        <a:pt x="113" y="152"/>
                      </a:lnTo>
                      <a:lnTo>
                        <a:pt x="112" y="152"/>
                      </a:lnTo>
                      <a:lnTo>
                        <a:pt x="112" y="151"/>
                      </a:lnTo>
                      <a:lnTo>
                        <a:pt x="112" y="152"/>
                      </a:lnTo>
                      <a:lnTo>
                        <a:pt x="112" y="151"/>
                      </a:lnTo>
                      <a:lnTo>
                        <a:pt x="110" y="151"/>
                      </a:lnTo>
                      <a:lnTo>
                        <a:pt x="110" y="152"/>
                      </a:lnTo>
                      <a:lnTo>
                        <a:pt x="109" y="152"/>
                      </a:lnTo>
                      <a:lnTo>
                        <a:pt x="108" y="152"/>
                      </a:lnTo>
                      <a:lnTo>
                        <a:pt x="106" y="152"/>
                      </a:lnTo>
                      <a:lnTo>
                        <a:pt x="106" y="153"/>
                      </a:lnTo>
                      <a:lnTo>
                        <a:pt x="106" y="152"/>
                      </a:lnTo>
                      <a:lnTo>
                        <a:pt x="105" y="152"/>
                      </a:lnTo>
                      <a:lnTo>
                        <a:pt x="104" y="152"/>
                      </a:lnTo>
                      <a:lnTo>
                        <a:pt x="104" y="151"/>
                      </a:lnTo>
                      <a:lnTo>
                        <a:pt x="103" y="151"/>
                      </a:lnTo>
                      <a:lnTo>
                        <a:pt x="101" y="151"/>
                      </a:lnTo>
                      <a:lnTo>
                        <a:pt x="100" y="151"/>
                      </a:lnTo>
                      <a:lnTo>
                        <a:pt x="100" y="152"/>
                      </a:lnTo>
                      <a:lnTo>
                        <a:pt x="99" y="152"/>
                      </a:lnTo>
                      <a:lnTo>
                        <a:pt x="99" y="153"/>
                      </a:lnTo>
                      <a:lnTo>
                        <a:pt x="98" y="153"/>
                      </a:lnTo>
                      <a:lnTo>
                        <a:pt x="96" y="153"/>
                      </a:lnTo>
                      <a:lnTo>
                        <a:pt x="95" y="153"/>
                      </a:lnTo>
                      <a:lnTo>
                        <a:pt x="95" y="154"/>
                      </a:lnTo>
                      <a:lnTo>
                        <a:pt x="96" y="154"/>
                      </a:lnTo>
                      <a:lnTo>
                        <a:pt x="95" y="154"/>
                      </a:lnTo>
                      <a:lnTo>
                        <a:pt x="94" y="154"/>
                      </a:lnTo>
                      <a:lnTo>
                        <a:pt x="94" y="156"/>
                      </a:lnTo>
                      <a:lnTo>
                        <a:pt x="92" y="156"/>
                      </a:lnTo>
                      <a:lnTo>
                        <a:pt x="91" y="156"/>
                      </a:lnTo>
                      <a:lnTo>
                        <a:pt x="90" y="156"/>
                      </a:lnTo>
                      <a:lnTo>
                        <a:pt x="90" y="157"/>
                      </a:lnTo>
                      <a:lnTo>
                        <a:pt x="89" y="157"/>
                      </a:lnTo>
                      <a:lnTo>
                        <a:pt x="87" y="157"/>
                      </a:lnTo>
                      <a:lnTo>
                        <a:pt x="86" y="157"/>
                      </a:lnTo>
                      <a:lnTo>
                        <a:pt x="85" y="157"/>
                      </a:lnTo>
                      <a:lnTo>
                        <a:pt x="83" y="157"/>
                      </a:lnTo>
                      <a:lnTo>
                        <a:pt x="82" y="157"/>
                      </a:lnTo>
                      <a:lnTo>
                        <a:pt x="81" y="157"/>
                      </a:lnTo>
                      <a:lnTo>
                        <a:pt x="81" y="158"/>
                      </a:lnTo>
                      <a:lnTo>
                        <a:pt x="80" y="158"/>
                      </a:lnTo>
                      <a:lnTo>
                        <a:pt x="78" y="158"/>
                      </a:lnTo>
                      <a:lnTo>
                        <a:pt x="77" y="158"/>
                      </a:lnTo>
                      <a:lnTo>
                        <a:pt x="76" y="158"/>
                      </a:lnTo>
                      <a:lnTo>
                        <a:pt x="75" y="158"/>
                      </a:lnTo>
                      <a:lnTo>
                        <a:pt x="73" y="158"/>
                      </a:lnTo>
                      <a:lnTo>
                        <a:pt x="73" y="159"/>
                      </a:lnTo>
                      <a:lnTo>
                        <a:pt x="72" y="159"/>
                      </a:lnTo>
                      <a:lnTo>
                        <a:pt x="71" y="159"/>
                      </a:lnTo>
                      <a:lnTo>
                        <a:pt x="69" y="159"/>
                      </a:lnTo>
                      <a:lnTo>
                        <a:pt x="69" y="158"/>
                      </a:lnTo>
                      <a:lnTo>
                        <a:pt x="68" y="158"/>
                      </a:lnTo>
                      <a:lnTo>
                        <a:pt x="67" y="158"/>
                      </a:lnTo>
                      <a:lnTo>
                        <a:pt x="68" y="158"/>
                      </a:lnTo>
                      <a:lnTo>
                        <a:pt x="68" y="159"/>
                      </a:lnTo>
                      <a:lnTo>
                        <a:pt x="69" y="159"/>
                      </a:lnTo>
                      <a:lnTo>
                        <a:pt x="71" y="159"/>
                      </a:lnTo>
                      <a:lnTo>
                        <a:pt x="71" y="161"/>
                      </a:lnTo>
                      <a:lnTo>
                        <a:pt x="72" y="161"/>
                      </a:lnTo>
                      <a:lnTo>
                        <a:pt x="72" y="159"/>
                      </a:lnTo>
                      <a:lnTo>
                        <a:pt x="73" y="159"/>
                      </a:lnTo>
                      <a:lnTo>
                        <a:pt x="75" y="159"/>
                      </a:lnTo>
                      <a:lnTo>
                        <a:pt x="75" y="161"/>
                      </a:lnTo>
                      <a:lnTo>
                        <a:pt x="73" y="161"/>
                      </a:lnTo>
                      <a:lnTo>
                        <a:pt x="72" y="161"/>
                      </a:lnTo>
                      <a:lnTo>
                        <a:pt x="71" y="161"/>
                      </a:lnTo>
                      <a:lnTo>
                        <a:pt x="69" y="161"/>
                      </a:lnTo>
                      <a:lnTo>
                        <a:pt x="68" y="161"/>
                      </a:lnTo>
                      <a:lnTo>
                        <a:pt x="68" y="162"/>
                      </a:lnTo>
                      <a:lnTo>
                        <a:pt x="67" y="162"/>
                      </a:lnTo>
                      <a:lnTo>
                        <a:pt x="66" y="162"/>
                      </a:lnTo>
                      <a:lnTo>
                        <a:pt x="64" y="162"/>
                      </a:lnTo>
                      <a:lnTo>
                        <a:pt x="64" y="163"/>
                      </a:lnTo>
                      <a:lnTo>
                        <a:pt x="63" y="163"/>
                      </a:lnTo>
                      <a:lnTo>
                        <a:pt x="62" y="163"/>
                      </a:lnTo>
                      <a:lnTo>
                        <a:pt x="60" y="163"/>
                      </a:lnTo>
                      <a:lnTo>
                        <a:pt x="59" y="163"/>
                      </a:lnTo>
                      <a:lnTo>
                        <a:pt x="58" y="163"/>
                      </a:lnTo>
                      <a:lnTo>
                        <a:pt x="57" y="163"/>
                      </a:lnTo>
                      <a:lnTo>
                        <a:pt x="55" y="163"/>
                      </a:lnTo>
                      <a:lnTo>
                        <a:pt x="55" y="165"/>
                      </a:lnTo>
                      <a:lnTo>
                        <a:pt x="54" y="165"/>
                      </a:lnTo>
                      <a:lnTo>
                        <a:pt x="53" y="165"/>
                      </a:lnTo>
                      <a:lnTo>
                        <a:pt x="52" y="165"/>
                      </a:lnTo>
                      <a:lnTo>
                        <a:pt x="52" y="166"/>
                      </a:lnTo>
                      <a:lnTo>
                        <a:pt x="50" y="166"/>
                      </a:lnTo>
                      <a:lnTo>
                        <a:pt x="49" y="166"/>
                      </a:lnTo>
                      <a:lnTo>
                        <a:pt x="48" y="166"/>
                      </a:lnTo>
                      <a:lnTo>
                        <a:pt x="48" y="167"/>
                      </a:lnTo>
                      <a:lnTo>
                        <a:pt x="46" y="167"/>
                      </a:lnTo>
                      <a:lnTo>
                        <a:pt x="45" y="167"/>
                      </a:lnTo>
                      <a:lnTo>
                        <a:pt x="44" y="167"/>
                      </a:lnTo>
                      <a:lnTo>
                        <a:pt x="43" y="167"/>
                      </a:lnTo>
                      <a:lnTo>
                        <a:pt x="41" y="167"/>
                      </a:lnTo>
                      <a:lnTo>
                        <a:pt x="41" y="168"/>
                      </a:lnTo>
                      <a:lnTo>
                        <a:pt x="40" y="168"/>
                      </a:lnTo>
                      <a:lnTo>
                        <a:pt x="39" y="168"/>
                      </a:lnTo>
                      <a:lnTo>
                        <a:pt x="37" y="168"/>
                      </a:lnTo>
                      <a:lnTo>
                        <a:pt x="36" y="168"/>
                      </a:lnTo>
                      <a:lnTo>
                        <a:pt x="35" y="168"/>
                      </a:lnTo>
                      <a:lnTo>
                        <a:pt x="34" y="168"/>
                      </a:lnTo>
                      <a:lnTo>
                        <a:pt x="32" y="168"/>
                      </a:lnTo>
                      <a:lnTo>
                        <a:pt x="31" y="168"/>
                      </a:lnTo>
                      <a:lnTo>
                        <a:pt x="31" y="170"/>
                      </a:lnTo>
                      <a:lnTo>
                        <a:pt x="30" y="170"/>
                      </a:lnTo>
                      <a:lnTo>
                        <a:pt x="29" y="170"/>
                      </a:lnTo>
                      <a:lnTo>
                        <a:pt x="27" y="170"/>
                      </a:lnTo>
                      <a:lnTo>
                        <a:pt x="26" y="170"/>
                      </a:lnTo>
                      <a:lnTo>
                        <a:pt x="26" y="171"/>
                      </a:lnTo>
                      <a:lnTo>
                        <a:pt x="25" y="171"/>
                      </a:lnTo>
                      <a:lnTo>
                        <a:pt x="23" y="171"/>
                      </a:lnTo>
                      <a:lnTo>
                        <a:pt x="22" y="171"/>
                      </a:lnTo>
                      <a:lnTo>
                        <a:pt x="21" y="171"/>
                      </a:lnTo>
                      <a:lnTo>
                        <a:pt x="21" y="172"/>
                      </a:lnTo>
                      <a:lnTo>
                        <a:pt x="20" y="172"/>
                      </a:lnTo>
                      <a:lnTo>
                        <a:pt x="18" y="172"/>
                      </a:lnTo>
                      <a:lnTo>
                        <a:pt x="17" y="172"/>
                      </a:lnTo>
                      <a:lnTo>
                        <a:pt x="17" y="173"/>
                      </a:lnTo>
                      <a:lnTo>
                        <a:pt x="16" y="173"/>
                      </a:lnTo>
                      <a:lnTo>
                        <a:pt x="14" y="173"/>
                      </a:lnTo>
                      <a:lnTo>
                        <a:pt x="13" y="173"/>
                      </a:lnTo>
                      <a:lnTo>
                        <a:pt x="12" y="173"/>
                      </a:lnTo>
                      <a:lnTo>
                        <a:pt x="11" y="173"/>
                      </a:lnTo>
                      <a:lnTo>
                        <a:pt x="9" y="173"/>
                      </a:lnTo>
                      <a:lnTo>
                        <a:pt x="8" y="173"/>
                      </a:lnTo>
                      <a:lnTo>
                        <a:pt x="8" y="175"/>
                      </a:lnTo>
                      <a:lnTo>
                        <a:pt x="7" y="175"/>
                      </a:lnTo>
                      <a:lnTo>
                        <a:pt x="5" y="175"/>
                      </a:lnTo>
                      <a:lnTo>
                        <a:pt x="4" y="175"/>
                      </a:lnTo>
                      <a:lnTo>
                        <a:pt x="3" y="175"/>
                      </a:lnTo>
                      <a:lnTo>
                        <a:pt x="3" y="176"/>
                      </a:lnTo>
                      <a:lnTo>
                        <a:pt x="2" y="176"/>
                      </a:lnTo>
                      <a:lnTo>
                        <a:pt x="0" y="176"/>
                      </a:lnTo>
                      <a:lnTo>
                        <a:pt x="0" y="173"/>
                      </a:lnTo>
                      <a:lnTo>
                        <a:pt x="5" y="172"/>
                      </a:lnTo>
                      <a:lnTo>
                        <a:pt x="9" y="172"/>
                      </a:lnTo>
                      <a:lnTo>
                        <a:pt x="13" y="172"/>
                      </a:lnTo>
                      <a:lnTo>
                        <a:pt x="17" y="170"/>
                      </a:lnTo>
                      <a:lnTo>
                        <a:pt x="20" y="170"/>
                      </a:lnTo>
                      <a:lnTo>
                        <a:pt x="22" y="168"/>
                      </a:lnTo>
                      <a:lnTo>
                        <a:pt x="27" y="168"/>
                      </a:lnTo>
                      <a:lnTo>
                        <a:pt x="31" y="168"/>
                      </a:lnTo>
                      <a:lnTo>
                        <a:pt x="36" y="166"/>
                      </a:lnTo>
                      <a:lnTo>
                        <a:pt x="40" y="163"/>
                      </a:lnTo>
                      <a:lnTo>
                        <a:pt x="45" y="163"/>
                      </a:lnTo>
                      <a:lnTo>
                        <a:pt x="46" y="163"/>
                      </a:lnTo>
                      <a:lnTo>
                        <a:pt x="46" y="161"/>
                      </a:lnTo>
                      <a:lnTo>
                        <a:pt x="50" y="161"/>
                      </a:lnTo>
                      <a:lnTo>
                        <a:pt x="57" y="161"/>
                      </a:lnTo>
                      <a:lnTo>
                        <a:pt x="59" y="159"/>
                      </a:lnTo>
                      <a:lnTo>
                        <a:pt x="58" y="158"/>
                      </a:lnTo>
                      <a:lnTo>
                        <a:pt x="55" y="157"/>
                      </a:lnTo>
                      <a:lnTo>
                        <a:pt x="54" y="153"/>
                      </a:lnTo>
                      <a:lnTo>
                        <a:pt x="55" y="153"/>
                      </a:lnTo>
                      <a:lnTo>
                        <a:pt x="55" y="151"/>
                      </a:lnTo>
                      <a:lnTo>
                        <a:pt x="54" y="145"/>
                      </a:lnTo>
                      <a:lnTo>
                        <a:pt x="53" y="145"/>
                      </a:lnTo>
                      <a:lnTo>
                        <a:pt x="50" y="142"/>
                      </a:lnTo>
                      <a:lnTo>
                        <a:pt x="52" y="142"/>
                      </a:lnTo>
                      <a:lnTo>
                        <a:pt x="53" y="140"/>
                      </a:lnTo>
                      <a:lnTo>
                        <a:pt x="54" y="138"/>
                      </a:lnTo>
                      <a:lnTo>
                        <a:pt x="52" y="133"/>
                      </a:lnTo>
                      <a:lnTo>
                        <a:pt x="50" y="131"/>
                      </a:lnTo>
                      <a:lnTo>
                        <a:pt x="48" y="129"/>
                      </a:lnTo>
                      <a:lnTo>
                        <a:pt x="48" y="124"/>
                      </a:lnTo>
                      <a:lnTo>
                        <a:pt x="49" y="122"/>
                      </a:lnTo>
                      <a:lnTo>
                        <a:pt x="46" y="122"/>
                      </a:lnTo>
                      <a:lnTo>
                        <a:pt x="46" y="117"/>
                      </a:lnTo>
                      <a:lnTo>
                        <a:pt x="49" y="117"/>
                      </a:lnTo>
                      <a:lnTo>
                        <a:pt x="49" y="116"/>
                      </a:lnTo>
                      <a:lnTo>
                        <a:pt x="48" y="115"/>
                      </a:lnTo>
                      <a:lnTo>
                        <a:pt x="45" y="112"/>
                      </a:lnTo>
                      <a:lnTo>
                        <a:pt x="44" y="112"/>
                      </a:lnTo>
                      <a:lnTo>
                        <a:pt x="46" y="110"/>
                      </a:lnTo>
                      <a:lnTo>
                        <a:pt x="48" y="107"/>
                      </a:lnTo>
                      <a:lnTo>
                        <a:pt x="48" y="103"/>
                      </a:lnTo>
                      <a:lnTo>
                        <a:pt x="50" y="101"/>
                      </a:lnTo>
                      <a:lnTo>
                        <a:pt x="54" y="96"/>
                      </a:lnTo>
                      <a:lnTo>
                        <a:pt x="53" y="92"/>
                      </a:lnTo>
                      <a:lnTo>
                        <a:pt x="50" y="88"/>
                      </a:lnTo>
                      <a:lnTo>
                        <a:pt x="49" y="83"/>
                      </a:lnTo>
                      <a:lnTo>
                        <a:pt x="45" y="82"/>
                      </a:lnTo>
                      <a:lnTo>
                        <a:pt x="45" y="78"/>
                      </a:lnTo>
                      <a:lnTo>
                        <a:pt x="49" y="77"/>
                      </a:lnTo>
                      <a:lnTo>
                        <a:pt x="54" y="77"/>
                      </a:lnTo>
                      <a:lnTo>
                        <a:pt x="55" y="73"/>
                      </a:lnTo>
                      <a:lnTo>
                        <a:pt x="54" y="70"/>
                      </a:lnTo>
                      <a:lnTo>
                        <a:pt x="50" y="68"/>
                      </a:lnTo>
                      <a:lnTo>
                        <a:pt x="48" y="65"/>
                      </a:lnTo>
                      <a:lnTo>
                        <a:pt x="48" y="61"/>
                      </a:lnTo>
                      <a:lnTo>
                        <a:pt x="50" y="59"/>
                      </a:lnTo>
                      <a:lnTo>
                        <a:pt x="52" y="56"/>
                      </a:lnTo>
                      <a:lnTo>
                        <a:pt x="57" y="51"/>
                      </a:lnTo>
                      <a:lnTo>
                        <a:pt x="60" y="47"/>
                      </a:lnTo>
                      <a:lnTo>
                        <a:pt x="64" y="42"/>
                      </a:lnTo>
                      <a:close/>
                      <a:moveTo>
                        <a:pt x="103" y="151"/>
                      </a:moveTo>
                      <a:lnTo>
                        <a:pt x="103" y="151"/>
                      </a:lnTo>
                      <a:lnTo>
                        <a:pt x="104" y="151"/>
                      </a:lnTo>
                      <a:lnTo>
                        <a:pt x="104" y="152"/>
                      </a:lnTo>
                      <a:lnTo>
                        <a:pt x="105" y="152"/>
                      </a:lnTo>
                      <a:lnTo>
                        <a:pt x="105" y="153"/>
                      </a:lnTo>
                      <a:lnTo>
                        <a:pt x="106" y="153"/>
                      </a:lnTo>
                      <a:lnTo>
                        <a:pt x="106" y="152"/>
                      </a:lnTo>
                      <a:lnTo>
                        <a:pt x="108" y="152"/>
                      </a:lnTo>
                      <a:lnTo>
                        <a:pt x="109" y="152"/>
                      </a:lnTo>
                      <a:lnTo>
                        <a:pt x="110" y="152"/>
                      </a:lnTo>
                      <a:lnTo>
                        <a:pt x="109" y="152"/>
                      </a:lnTo>
                      <a:lnTo>
                        <a:pt x="109" y="153"/>
                      </a:lnTo>
                      <a:lnTo>
                        <a:pt x="110" y="153"/>
                      </a:lnTo>
                      <a:lnTo>
                        <a:pt x="109" y="153"/>
                      </a:lnTo>
                      <a:lnTo>
                        <a:pt x="108" y="153"/>
                      </a:lnTo>
                      <a:lnTo>
                        <a:pt x="106" y="153"/>
                      </a:lnTo>
                      <a:lnTo>
                        <a:pt x="105" y="153"/>
                      </a:lnTo>
                      <a:lnTo>
                        <a:pt x="105" y="154"/>
                      </a:lnTo>
                      <a:lnTo>
                        <a:pt x="105" y="153"/>
                      </a:lnTo>
                      <a:lnTo>
                        <a:pt x="104" y="153"/>
                      </a:lnTo>
                      <a:lnTo>
                        <a:pt x="104" y="154"/>
                      </a:lnTo>
                      <a:lnTo>
                        <a:pt x="103" y="154"/>
                      </a:lnTo>
                      <a:lnTo>
                        <a:pt x="101" y="154"/>
                      </a:lnTo>
                      <a:lnTo>
                        <a:pt x="100" y="154"/>
                      </a:lnTo>
                      <a:lnTo>
                        <a:pt x="99" y="154"/>
                      </a:lnTo>
                      <a:lnTo>
                        <a:pt x="99" y="153"/>
                      </a:lnTo>
                      <a:lnTo>
                        <a:pt x="100" y="153"/>
                      </a:lnTo>
                      <a:lnTo>
                        <a:pt x="100" y="152"/>
                      </a:lnTo>
                      <a:lnTo>
                        <a:pt x="100" y="151"/>
                      </a:lnTo>
                      <a:lnTo>
                        <a:pt x="101" y="151"/>
                      </a:lnTo>
                      <a:lnTo>
                        <a:pt x="103" y="151"/>
                      </a:lnTo>
                      <a:close/>
                      <a:moveTo>
                        <a:pt x="96" y="153"/>
                      </a:moveTo>
                      <a:lnTo>
                        <a:pt x="96" y="153"/>
                      </a:lnTo>
                      <a:lnTo>
                        <a:pt x="98" y="153"/>
                      </a:lnTo>
                      <a:lnTo>
                        <a:pt x="99" y="153"/>
                      </a:lnTo>
                      <a:lnTo>
                        <a:pt x="99" y="154"/>
                      </a:lnTo>
                      <a:lnTo>
                        <a:pt x="98" y="154"/>
                      </a:lnTo>
                      <a:lnTo>
                        <a:pt x="96" y="154"/>
                      </a:lnTo>
                      <a:lnTo>
                        <a:pt x="96" y="153"/>
                      </a:lnTo>
                      <a:close/>
                      <a:moveTo>
                        <a:pt x="106" y="154"/>
                      </a:moveTo>
                      <a:lnTo>
                        <a:pt x="106" y="154"/>
                      </a:lnTo>
                      <a:lnTo>
                        <a:pt x="106" y="153"/>
                      </a:lnTo>
                      <a:lnTo>
                        <a:pt x="106" y="154"/>
                      </a:lnTo>
                      <a:lnTo>
                        <a:pt x="108" y="154"/>
                      </a:lnTo>
                      <a:lnTo>
                        <a:pt x="106" y="154"/>
                      </a:lnTo>
                      <a:close/>
                      <a:moveTo>
                        <a:pt x="104" y="154"/>
                      </a:moveTo>
                      <a:lnTo>
                        <a:pt x="104" y="154"/>
                      </a:lnTo>
                      <a:lnTo>
                        <a:pt x="105" y="154"/>
                      </a:lnTo>
                      <a:lnTo>
                        <a:pt x="104" y="154"/>
                      </a:lnTo>
                      <a:close/>
                      <a:moveTo>
                        <a:pt x="106" y="154"/>
                      </a:moveTo>
                      <a:lnTo>
                        <a:pt x="106" y="154"/>
                      </a:lnTo>
                      <a:lnTo>
                        <a:pt x="105" y="154"/>
                      </a:lnTo>
                      <a:lnTo>
                        <a:pt x="106" y="154"/>
                      </a:lnTo>
                      <a:close/>
                      <a:moveTo>
                        <a:pt x="96" y="154"/>
                      </a:moveTo>
                      <a:lnTo>
                        <a:pt x="96" y="156"/>
                      </a:lnTo>
                      <a:lnTo>
                        <a:pt x="95" y="156"/>
                      </a:lnTo>
                      <a:lnTo>
                        <a:pt x="94" y="156"/>
                      </a:lnTo>
                      <a:lnTo>
                        <a:pt x="95" y="156"/>
                      </a:lnTo>
                      <a:lnTo>
                        <a:pt x="95" y="154"/>
                      </a:lnTo>
                      <a:lnTo>
                        <a:pt x="96" y="154"/>
                      </a:lnTo>
                      <a:close/>
                      <a:moveTo>
                        <a:pt x="101" y="156"/>
                      </a:moveTo>
                      <a:lnTo>
                        <a:pt x="101" y="156"/>
                      </a:lnTo>
                      <a:close/>
                      <a:moveTo>
                        <a:pt x="103" y="156"/>
                      </a:moveTo>
                      <a:lnTo>
                        <a:pt x="103" y="156"/>
                      </a:lnTo>
                      <a:lnTo>
                        <a:pt x="103" y="157"/>
                      </a:lnTo>
                      <a:lnTo>
                        <a:pt x="101" y="157"/>
                      </a:lnTo>
                      <a:lnTo>
                        <a:pt x="101" y="156"/>
                      </a:lnTo>
                      <a:lnTo>
                        <a:pt x="103" y="156"/>
                      </a:lnTo>
                      <a:close/>
                      <a:moveTo>
                        <a:pt x="91" y="156"/>
                      </a:moveTo>
                      <a:lnTo>
                        <a:pt x="91" y="157"/>
                      </a:lnTo>
                      <a:lnTo>
                        <a:pt x="91" y="156"/>
                      </a:lnTo>
                      <a:close/>
                      <a:moveTo>
                        <a:pt x="100" y="157"/>
                      </a:moveTo>
                      <a:lnTo>
                        <a:pt x="100" y="157"/>
                      </a:lnTo>
                      <a:lnTo>
                        <a:pt x="101" y="157"/>
                      </a:lnTo>
                      <a:lnTo>
                        <a:pt x="100" y="157"/>
                      </a:lnTo>
                      <a:close/>
                      <a:moveTo>
                        <a:pt x="86" y="157"/>
                      </a:moveTo>
                      <a:lnTo>
                        <a:pt x="86" y="157"/>
                      </a:lnTo>
                      <a:lnTo>
                        <a:pt x="87" y="157"/>
                      </a:lnTo>
                      <a:lnTo>
                        <a:pt x="87" y="158"/>
                      </a:lnTo>
                      <a:lnTo>
                        <a:pt x="89" y="158"/>
                      </a:lnTo>
                      <a:lnTo>
                        <a:pt x="89" y="157"/>
                      </a:lnTo>
                      <a:lnTo>
                        <a:pt x="90" y="157"/>
                      </a:lnTo>
                      <a:lnTo>
                        <a:pt x="90" y="158"/>
                      </a:lnTo>
                      <a:lnTo>
                        <a:pt x="91" y="158"/>
                      </a:lnTo>
                      <a:lnTo>
                        <a:pt x="91" y="157"/>
                      </a:lnTo>
                      <a:lnTo>
                        <a:pt x="92" y="157"/>
                      </a:lnTo>
                      <a:lnTo>
                        <a:pt x="92" y="158"/>
                      </a:lnTo>
                      <a:lnTo>
                        <a:pt x="91" y="158"/>
                      </a:lnTo>
                      <a:lnTo>
                        <a:pt x="90" y="158"/>
                      </a:lnTo>
                      <a:lnTo>
                        <a:pt x="89" y="158"/>
                      </a:lnTo>
                      <a:lnTo>
                        <a:pt x="87" y="158"/>
                      </a:lnTo>
                      <a:lnTo>
                        <a:pt x="86" y="158"/>
                      </a:lnTo>
                      <a:lnTo>
                        <a:pt x="85" y="158"/>
                      </a:lnTo>
                      <a:lnTo>
                        <a:pt x="83" y="158"/>
                      </a:lnTo>
                      <a:lnTo>
                        <a:pt x="82" y="158"/>
                      </a:lnTo>
                      <a:lnTo>
                        <a:pt x="81" y="158"/>
                      </a:lnTo>
                      <a:lnTo>
                        <a:pt x="81" y="159"/>
                      </a:lnTo>
                      <a:lnTo>
                        <a:pt x="80" y="159"/>
                      </a:lnTo>
                      <a:lnTo>
                        <a:pt x="78" y="159"/>
                      </a:lnTo>
                      <a:lnTo>
                        <a:pt x="77" y="159"/>
                      </a:lnTo>
                      <a:lnTo>
                        <a:pt x="76" y="159"/>
                      </a:lnTo>
                      <a:lnTo>
                        <a:pt x="76" y="158"/>
                      </a:lnTo>
                      <a:lnTo>
                        <a:pt x="77" y="158"/>
                      </a:lnTo>
                      <a:lnTo>
                        <a:pt x="78" y="158"/>
                      </a:lnTo>
                      <a:lnTo>
                        <a:pt x="80" y="158"/>
                      </a:lnTo>
                      <a:lnTo>
                        <a:pt x="81" y="158"/>
                      </a:lnTo>
                      <a:lnTo>
                        <a:pt x="82" y="158"/>
                      </a:lnTo>
                      <a:lnTo>
                        <a:pt x="83" y="158"/>
                      </a:lnTo>
                      <a:lnTo>
                        <a:pt x="85" y="158"/>
                      </a:lnTo>
                      <a:lnTo>
                        <a:pt x="86" y="158"/>
                      </a:lnTo>
                      <a:lnTo>
                        <a:pt x="86" y="157"/>
                      </a:lnTo>
                      <a:close/>
                      <a:moveTo>
                        <a:pt x="82" y="157"/>
                      </a:moveTo>
                      <a:lnTo>
                        <a:pt x="82" y="158"/>
                      </a:lnTo>
                      <a:lnTo>
                        <a:pt x="81" y="158"/>
                      </a:lnTo>
                      <a:lnTo>
                        <a:pt x="82" y="158"/>
                      </a:lnTo>
                      <a:lnTo>
                        <a:pt x="82" y="157"/>
                      </a:lnTo>
                      <a:close/>
                      <a:moveTo>
                        <a:pt x="76" y="158"/>
                      </a:moveTo>
                      <a:lnTo>
                        <a:pt x="76" y="158"/>
                      </a:lnTo>
                      <a:lnTo>
                        <a:pt x="77" y="158"/>
                      </a:lnTo>
                      <a:lnTo>
                        <a:pt x="76" y="158"/>
                      </a:lnTo>
                      <a:lnTo>
                        <a:pt x="75" y="158"/>
                      </a:lnTo>
                      <a:lnTo>
                        <a:pt x="75" y="159"/>
                      </a:lnTo>
                      <a:lnTo>
                        <a:pt x="75" y="158"/>
                      </a:lnTo>
                      <a:lnTo>
                        <a:pt x="76" y="158"/>
                      </a:lnTo>
                      <a:close/>
                      <a:moveTo>
                        <a:pt x="81" y="158"/>
                      </a:moveTo>
                      <a:lnTo>
                        <a:pt x="81" y="158"/>
                      </a:lnTo>
                      <a:lnTo>
                        <a:pt x="80" y="158"/>
                      </a:lnTo>
                      <a:lnTo>
                        <a:pt x="81" y="158"/>
                      </a:lnTo>
                      <a:close/>
                    </a:path>
                  </a:pathLst>
                </a:custGeom>
                <a:grpFill/>
                <a:ln w="0">
                  <a:solidFill>
                    <a:srgbClr val="000000"/>
                  </a:solidFill>
                  <a:prstDash val="solid"/>
                  <a:round/>
                  <a:headEnd/>
                  <a:tailEnd/>
                </a:ln>
                <a:effectLst>
                  <a:outerShdw blurRad="50800" dist="38100" dir="5400000" algn="t" rotWithShape="0">
                    <a:prstClr val="black">
                      <a:alpha val="40000"/>
                    </a:prstClr>
                  </a:outerShdw>
                </a:effectLst>
              </p:spPr>
              <p:txBody>
                <a:bodyPr/>
                <a:lstStyle/>
                <a:p>
                  <a:endParaRPr lang="fr-FR"/>
                </a:p>
              </p:txBody>
            </p:sp>
          </p:grpSp>
          <p:sp>
            <p:nvSpPr>
              <p:cNvPr id="56" name="Zone de texte 1586691806">
                <a:extLst>
                  <a:ext uri="{FF2B5EF4-FFF2-40B4-BE49-F238E27FC236}">
                    <a16:creationId xmlns:a16="http://schemas.microsoft.com/office/drawing/2014/main" id="{3ABAC50C-4320-D445-B5D0-2FF06E75FFE3}"/>
                  </a:ext>
                </a:extLst>
              </p:cNvPr>
              <p:cNvSpPr txBox="1"/>
              <p:nvPr/>
            </p:nvSpPr>
            <p:spPr>
              <a:xfrm>
                <a:off x="351133" y="1745762"/>
                <a:ext cx="469900" cy="1632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NBT</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Zone de texte 1586691807">
                <a:extLst>
                  <a:ext uri="{FF2B5EF4-FFF2-40B4-BE49-F238E27FC236}">
                    <a16:creationId xmlns:a16="http://schemas.microsoft.com/office/drawing/2014/main" id="{18369BBF-0082-084A-A35F-1E63C8CADB70}"/>
                  </a:ext>
                </a:extLst>
              </p:cNvPr>
              <p:cNvSpPr txBox="1"/>
              <p:nvPr/>
            </p:nvSpPr>
            <p:spPr>
              <a:xfrm>
                <a:off x="903794" y="1514649"/>
                <a:ext cx="458872" cy="2103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2KP</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1" name="Zone de texte 1586691806">
              <a:extLst>
                <a:ext uri="{FF2B5EF4-FFF2-40B4-BE49-F238E27FC236}">
                  <a16:creationId xmlns:a16="http://schemas.microsoft.com/office/drawing/2014/main" id="{E557D645-A7C0-DF4C-B6C8-D5ECA81AA17A}"/>
                </a:ext>
              </a:extLst>
            </p:cNvPr>
            <p:cNvSpPr txBox="1"/>
            <p:nvPr/>
          </p:nvSpPr>
          <p:spPr>
            <a:xfrm>
              <a:off x="1283828" y="3811958"/>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latin typeface="Calibri" panose="020F0502020204030204" pitchFamily="34" charset="0"/>
                  <a:ea typeface="Calibri" panose="020F0502020204030204" pitchFamily="34" charset="0"/>
                  <a:cs typeface="Calibri" panose="020F0502020204030204" pitchFamily="34" charset="0"/>
                </a:rPr>
                <a:t>TMC</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Zone de texte 1586691806">
              <a:extLst>
                <a:ext uri="{FF2B5EF4-FFF2-40B4-BE49-F238E27FC236}">
                  <a16:creationId xmlns:a16="http://schemas.microsoft.com/office/drawing/2014/main" id="{0A3E0A78-5105-4142-AFC5-85C16CDAE972}"/>
                </a:ext>
              </a:extLst>
            </p:cNvPr>
            <p:cNvSpPr txBox="1"/>
            <p:nvPr/>
          </p:nvSpPr>
          <p:spPr>
            <a:xfrm>
              <a:off x="2268156" y="3431935"/>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BNK</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Zone de texte 1586691806">
              <a:extLst>
                <a:ext uri="{FF2B5EF4-FFF2-40B4-BE49-F238E27FC236}">
                  <a16:creationId xmlns:a16="http://schemas.microsoft.com/office/drawing/2014/main" id="{2B3D931F-428C-9E41-8942-4829C481F85B}"/>
                </a:ext>
              </a:extLst>
            </p:cNvPr>
            <p:cNvSpPr txBox="1"/>
            <p:nvPr/>
          </p:nvSpPr>
          <p:spPr>
            <a:xfrm>
              <a:off x="2641972" y="2970980"/>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MK</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Zone de texte 1586691806">
              <a:extLst>
                <a:ext uri="{FF2B5EF4-FFF2-40B4-BE49-F238E27FC236}">
                  <a16:creationId xmlns:a16="http://schemas.microsoft.com/office/drawing/2014/main" id="{39BDF6B0-DB31-DC46-BFC4-2D36D2CC924C}"/>
                </a:ext>
              </a:extLst>
            </p:cNvPr>
            <p:cNvSpPr txBox="1"/>
            <p:nvPr/>
          </p:nvSpPr>
          <p:spPr>
            <a:xfrm>
              <a:off x="2776232" y="3758164"/>
              <a:ext cx="457200" cy="300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800" dirty="0">
                  <a:effectLst/>
                  <a:latin typeface="Calibri" panose="020F0502020204030204" pitchFamily="34" charset="0"/>
                  <a:ea typeface="Calibri" panose="020F0502020204030204" pitchFamily="34" charset="0"/>
                  <a:cs typeface="Calibri" panose="020F0502020204030204" pitchFamily="34" charset="0"/>
                </a:rPr>
                <a:t>KGS</a:t>
              </a:r>
              <a:endParaRPr lang="fr-BJ"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5" dirty="0">
                <a:solidFill>
                  <a:srgbClr val="000000"/>
                </a:solidFill>
              </a:rPr>
              <a:t>Priorités de </a:t>
            </a:r>
            <a:r>
              <a:rPr lang="fr-FR" sz="2000" spc="-545" dirty="0">
                <a:solidFill>
                  <a:srgbClr val="000000"/>
                </a:solidFill>
              </a:rPr>
              <a:t> </a:t>
            </a:r>
            <a:r>
              <a:rPr lang="fr-FR" sz="2000" dirty="0">
                <a:solidFill>
                  <a:srgbClr val="000000"/>
                </a:solidFill>
              </a:rPr>
              <a:t>recherche et </a:t>
            </a:r>
            <a:r>
              <a:rPr lang="fr-FR" sz="2000" spc="-5" dirty="0">
                <a:solidFill>
                  <a:srgbClr val="000000"/>
                </a:solidFill>
              </a:rPr>
              <a:t>calendrier d’exécution (1)</a:t>
            </a:r>
            <a:endParaRPr sz="2000" dirty="0"/>
          </a:p>
        </p:txBody>
      </p:sp>
      <p:sp>
        <p:nvSpPr>
          <p:cNvPr id="6" name="object 6"/>
          <p:cNvSpPr txBox="1"/>
          <p:nvPr/>
        </p:nvSpPr>
        <p:spPr>
          <a:xfrm>
            <a:off x="774701" y="1764258"/>
            <a:ext cx="9372598" cy="2702967"/>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065" marR="5080" indent="0">
              <a:lnSpc>
                <a:spcPct val="80000"/>
              </a:lnSpc>
              <a:spcBef>
                <a:spcPts val="585"/>
              </a:spcBef>
              <a:buNone/>
              <a:tabLst>
                <a:tab pos="697865" algn="l"/>
                <a:tab pos="698500" algn="l"/>
              </a:tabLst>
            </a:pPr>
            <a:r>
              <a:rPr lang="fr-FR" sz="2400" u="heavy" spc="-5" dirty="0">
                <a:uFill>
                  <a:solidFill>
                    <a:srgbClr val="000000"/>
                  </a:solidFill>
                </a:uFill>
                <a:cs typeface="Calibri"/>
              </a:rPr>
              <a:t>Quelles sont les priorités de recherche que vous avez mises en œuvre en 2021</a:t>
            </a:r>
          </a:p>
          <a:p>
            <a:pPr marL="354965" marR="5080" indent="-342900">
              <a:lnSpc>
                <a:spcPct val="80000"/>
              </a:lnSpc>
              <a:spcBef>
                <a:spcPts val="585"/>
              </a:spcBef>
              <a:tabLst>
                <a:tab pos="697865" algn="l"/>
                <a:tab pos="698500" algn="l"/>
              </a:tabLst>
            </a:pPr>
            <a:r>
              <a:rPr lang="fr-BJ" sz="2400" spc="-5" dirty="0">
                <a:uFill>
                  <a:solidFill>
                    <a:srgbClr val="000000"/>
                  </a:solidFill>
                </a:uFill>
                <a:latin typeface="Calibri"/>
                <a:cs typeface="Calibri"/>
              </a:rPr>
              <a:t>Enquête de couverture de la campagne CPS 2022</a:t>
            </a:r>
          </a:p>
          <a:p>
            <a:pPr marL="354965" marR="5080" indent="-342900">
              <a:lnSpc>
                <a:spcPct val="80000"/>
              </a:lnSpc>
              <a:spcBef>
                <a:spcPts val="585"/>
              </a:spcBef>
              <a:tabLst>
                <a:tab pos="697865" algn="l"/>
                <a:tab pos="698500" algn="l"/>
              </a:tabLst>
            </a:pPr>
            <a:r>
              <a:rPr lang="fr-FR" sz="2400" spc="-5" dirty="0">
                <a:uFill>
                  <a:solidFill>
                    <a:srgbClr val="000000"/>
                  </a:solidFill>
                </a:uFill>
                <a:cs typeface="Calibri"/>
              </a:rPr>
              <a:t>Etude des facteurs (comportementaux, sociologiques, environnementaux……) qui expliquant la charge élevée du paludisme chez les enfants de moins de cinq ans dans les zones d’application de la CPS au Bénin</a:t>
            </a:r>
            <a:endParaRPr lang="fr-BJ" sz="2400" spc="-5" dirty="0">
              <a:uFill>
                <a:solidFill>
                  <a:srgbClr val="000000"/>
                </a:solidFill>
              </a:uFill>
              <a:cs typeface="Calibri"/>
            </a:endParaRPr>
          </a:p>
          <a:p>
            <a:pPr marL="354965" marR="5080" indent="-342900">
              <a:lnSpc>
                <a:spcPct val="80000"/>
              </a:lnSpc>
              <a:spcBef>
                <a:spcPts val="585"/>
              </a:spcBef>
              <a:tabLst>
                <a:tab pos="697865" algn="l"/>
                <a:tab pos="698500" algn="l"/>
              </a:tabLst>
            </a:pPr>
            <a:r>
              <a:rPr lang="fr-FR" sz="2400" spc="-5" dirty="0">
                <a:uFill>
                  <a:solidFill>
                    <a:srgbClr val="000000"/>
                  </a:solidFill>
                </a:uFill>
                <a:cs typeface="Calibri"/>
              </a:rPr>
              <a:t>Etude sur la recherche des marqueurs de résistance à la SP-AQ</a:t>
            </a:r>
            <a:endParaRPr sz="2400" spc="-5" dirty="0">
              <a:uFill>
                <a:solidFill>
                  <a:srgbClr val="000000"/>
                </a:solidFill>
              </a:uFill>
              <a:latin typeface="Calibri"/>
              <a:cs typeface="Calibri"/>
            </a:endParaRPr>
          </a:p>
        </p:txBody>
      </p:sp>
      <p:sp>
        <p:nvSpPr>
          <p:cNvPr id="8" name="object 8"/>
          <p:cNvSpPr txBox="1"/>
          <p:nvPr/>
        </p:nvSpPr>
        <p:spPr>
          <a:xfrm>
            <a:off x="1049502" y="6250901"/>
            <a:ext cx="6985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MT"/>
                <a:cs typeface="Arial MT"/>
              </a:rPr>
              <a:t>•</a:t>
            </a:r>
            <a:endParaRPr sz="1000">
              <a:latin typeface="Arial MT"/>
              <a:cs typeface="Arial MT"/>
            </a:endParaRPr>
          </a:p>
        </p:txBody>
      </p:sp>
      <p:sp>
        <p:nvSpPr>
          <p:cNvPr id="11" name="object 6">
            <a:extLst>
              <a:ext uri="{FF2B5EF4-FFF2-40B4-BE49-F238E27FC236}">
                <a16:creationId xmlns:a16="http://schemas.microsoft.com/office/drawing/2014/main" id="{30C002DB-EA35-5B4D-A07B-C633388E649D}"/>
              </a:ext>
            </a:extLst>
          </p:cNvPr>
          <p:cNvSpPr txBox="1"/>
          <p:nvPr/>
        </p:nvSpPr>
        <p:spPr>
          <a:xfrm>
            <a:off x="698500" y="4725772"/>
            <a:ext cx="9448799" cy="2560853"/>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065" marR="5080" indent="0">
              <a:lnSpc>
                <a:spcPct val="80000"/>
              </a:lnSpc>
              <a:spcBef>
                <a:spcPts val="585"/>
              </a:spcBef>
              <a:buNone/>
              <a:tabLst>
                <a:tab pos="697865" algn="l"/>
                <a:tab pos="698500" algn="l"/>
              </a:tabLst>
            </a:pPr>
            <a:r>
              <a:rPr lang="fr-FR" sz="2400" u="heavy" spc="-5" dirty="0">
                <a:uFill>
                  <a:solidFill>
                    <a:srgbClr val="000000"/>
                  </a:solidFill>
                </a:uFill>
                <a:cs typeface="Calibri"/>
              </a:rPr>
              <a:t>Quelles sont les deux priorités de recherche du SMC pour l'avenir et quand comptez-vous les  mettre en œuvre ?</a:t>
            </a:r>
          </a:p>
          <a:p>
            <a:pPr marL="354965" marR="5080" indent="-342900">
              <a:lnSpc>
                <a:spcPct val="80000"/>
              </a:lnSpc>
              <a:spcBef>
                <a:spcPts val="585"/>
              </a:spcBef>
              <a:tabLst>
                <a:tab pos="697865" algn="l"/>
                <a:tab pos="698500" algn="l"/>
              </a:tabLst>
            </a:pPr>
            <a:r>
              <a:rPr lang="fr-BJ" sz="2400" spc="-5" dirty="0">
                <a:uFill>
                  <a:solidFill>
                    <a:srgbClr val="000000"/>
                  </a:solidFill>
                </a:uFill>
                <a:cs typeface="Calibri"/>
              </a:rPr>
              <a:t>Enquête de couverture de la campagne CPS 2022 </a:t>
            </a:r>
            <a:r>
              <a:rPr lang="fr-BJ" sz="2400" b="1" i="1" spc="-5" dirty="0">
                <a:uFill>
                  <a:solidFill>
                    <a:srgbClr val="000000"/>
                  </a:solidFill>
                </a:uFill>
                <a:cs typeface="Calibri"/>
              </a:rPr>
              <a:t>---------&gt; en 2022</a:t>
            </a:r>
          </a:p>
          <a:p>
            <a:pPr marL="354965" marR="5080" indent="-342900">
              <a:lnSpc>
                <a:spcPct val="80000"/>
              </a:lnSpc>
              <a:spcBef>
                <a:spcPts val="585"/>
              </a:spcBef>
              <a:tabLst>
                <a:tab pos="697865" algn="l"/>
                <a:tab pos="698500" algn="l"/>
              </a:tabLst>
            </a:pPr>
            <a:r>
              <a:rPr lang="fr-FR" sz="2400" spc="-5" dirty="0">
                <a:uFill>
                  <a:solidFill>
                    <a:srgbClr val="000000"/>
                  </a:solidFill>
                </a:uFill>
                <a:cs typeface="Calibri"/>
              </a:rPr>
              <a:t>Etude des facteurs (comportementaux, sociologiques, environnementaux……) qui expliquant la charge élevée du paludisme chez les enfants de moins de cinq ans dans les zones d’application de la CPS au Bénin</a:t>
            </a:r>
            <a:r>
              <a:rPr lang="fr-BJ" sz="2400" b="1" i="1" spc="-5" dirty="0">
                <a:uFill>
                  <a:solidFill>
                    <a:srgbClr val="000000"/>
                  </a:solidFill>
                </a:uFill>
                <a:cs typeface="Calibri"/>
              </a:rPr>
              <a:t>---------&gt; en 2023</a:t>
            </a:r>
          </a:p>
          <a:p>
            <a:pPr marL="354965" marR="5080" indent="-342900">
              <a:lnSpc>
                <a:spcPct val="80000"/>
              </a:lnSpc>
              <a:spcBef>
                <a:spcPts val="585"/>
              </a:spcBef>
              <a:tabLst>
                <a:tab pos="697865" algn="l"/>
                <a:tab pos="698500" algn="l"/>
              </a:tabLst>
            </a:pPr>
            <a:endParaRPr lang="fr-BJ" sz="2400" spc="-5" dirty="0">
              <a:uFill>
                <a:solidFill>
                  <a:srgbClr val="000000"/>
                </a:solidFill>
              </a:uFill>
              <a:cs typeface="Calibri"/>
            </a:endParaRPr>
          </a:p>
        </p:txBody>
      </p:sp>
    </p:spTree>
    <p:extLst>
      <p:ext uri="{BB962C8B-B14F-4D97-AF65-F5344CB8AC3E}">
        <p14:creationId xmlns:p14="http://schemas.microsoft.com/office/powerpoint/2010/main" val="501555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873215" y="130975"/>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044676" y="296202"/>
            <a:ext cx="4004945" cy="594995"/>
          </a:xfrm>
          <a:prstGeom prst="rect">
            <a:avLst/>
          </a:prstGeom>
        </p:spPr>
        <p:txBody>
          <a:bodyPr vert="horz" wrap="square" lIns="0" tIns="55880" rIns="0" bIns="0" rtlCol="0">
            <a:spAutoFit/>
          </a:bodyPr>
          <a:lstStyle/>
          <a:p>
            <a:pPr marL="12700" marR="5080">
              <a:lnSpc>
                <a:spcPts val="2080"/>
              </a:lnSpc>
              <a:spcBef>
                <a:spcPts val="440"/>
              </a:spcBef>
            </a:pPr>
            <a:r>
              <a:rPr lang="fr-FR" sz="2000" spc="-5" dirty="0">
                <a:solidFill>
                  <a:srgbClr val="000000"/>
                </a:solidFill>
              </a:rPr>
              <a:t>Priorités de </a:t>
            </a:r>
            <a:r>
              <a:rPr lang="fr-FR" sz="2000" spc="-545" dirty="0">
                <a:solidFill>
                  <a:srgbClr val="000000"/>
                </a:solidFill>
              </a:rPr>
              <a:t> </a:t>
            </a:r>
            <a:r>
              <a:rPr lang="fr-FR" sz="2000" dirty="0">
                <a:solidFill>
                  <a:srgbClr val="000000"/>
                </a:solidFill>
              </a:rPr>
              <a:t>recherche et </a:t>
            </a:r>
            <a:r>
              <a:rPr lang="fr-FR" sz="2000" spc="-5" dirty="0">
                <a:solidFill>
                  <a:srgbClr val="000000"/>
                </a:solidFill>
              </a:rPr>
              <a:t>calendrier d’exécution (2)</a:t>
            </a:r>
            <a:endParaRPr sz="2000" dirty="0"/>
          </a:p>
        </p:txBody>
      </p:sp>
      <p:sp>
        <p:nvSpPr>
          <p:cNvPr id="6" name="object 6"/>
          <p:cNvSpPr txBox="1"/>
          <p:nvPr/>
        </p:nvSpPr>
        <p:spPr>
          <a:xfrm>
            <a:off x="469900" y="1324590"/>
            <a:ext cx="9906000" cy="2702967"/>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065" marR="5080" indent="0">
              <a:lnSpc>
                <a:spcPct val="80000"/>
              </a:lnSpc>
              <a:spcBef>
                <a:spcPts val="585"/>
              </a:spcBef>
              <a:buNone/>
              <a:tabLst>
                <a:tab pos="697865" algn="l"/>
                <a:tab pos="698500" algn="l"/>
              </a:tabLst>
            </a:pPr>
            <a:r>
              <a:rPr lang="fr-FR" sz="2400" u="heavy" spc="-5" dirty="0">
                <a:uFill>
                  <a:solidFill>
                    <a:srgbClr val="000000"/>
                  </a:solidFill>
                </a:uFill>
                <a:cs typeface="Calibri"/>
              </a:rPr>
              <a:t>S'ils sont connus, quels sont les partenaires identifiés pour mener à bien cette recherche ?</a:t>
            </a:r>
          </a:p>
          <a:p>
            <a:pPr marL="354965" marR="5080" indent="-342900">
              <a:lnSpc>
                <a:spcPct val="80000"/>
              </a:lnSpc>
              <a:spcBef>
                <a:spcPts val="585"/>
              </a:spcBef>
              <a:tabLst>
                <a:tab pos="697865" algn="l"/>
                <a:tab pos="698500" algn="l"/>
              </a:tabLst>
            </a:pPr>
            <a:r>
              <a:rPr lang="fr-BJ" sz="2400" spc="-5" dirty="0">
                <a:uFill>
                  <a:solidFill>
                    <a:srgbClr val="000000"/>
                  </a:solidFill>
                </a:uFill>
                <a:cs typeface="Calibri"/>
              </a:rPr>
              <a:t>Enquête de couverture de la campagne CPS 2022 </a:t>
            </a:r>
            <a:r>
              <a:rPr lang="fr-BJ" sz="2400" b="1" i="1" spc="-5" dirty="0">
                <a:uFill>
                  <a:solidFill>
                    <a:srgbClr val="000000"/>
                  </a:solidFill>
                </a:uFill>
                <a:cs typeface="Calibri"/>
              </a:rPr>
              <a:t>---------&gt; FM, PMI</a:t>
            </a:r>
          </a:p>
          <a:p>
            <a:pPr marL="354965" marR="5080" indent="-342900">
              <a:lnSpc>
                <a:spcPct val="80000"/>
              </a:lnSpc>
              <a:spcBef>
                <a:spcPts val="585"/>
              </a:spcBef>
              <a:tabLst>
                <a:tab pos="697865" algn="l"/>
                <a:tab pos="698500" algn="l"/>
              </a:tabLst>
            </a:pPr>
            <a:r>
              <a:rPr lang="fr-FR" sz="2400" spc="-5" dirty="0">
                <a:uFill>
                  <a:solidFill>
                    <a:srgbClr val="000000"/>
                  </a:solidFill>
                </a:uFill>
                <a:cs typeface="Calibri"/>
              </a:rPr>
              <a:t>Etude des facteurs (comportementaux, sociologiques, environnementaux……) qui expliquant la charge élevée du paludisme chez les enfants de moins de cinq ans dans les zones d’application de la CPS au Bénin</a:t>
            </a:r>
            <a:r>
              <a:rPr lang="fr-BJ" sz="2400" b="1" i="1" spc="-5" dirty="0">
                <a:uFill>
                  <a:solidFill>
                    <a:srgbClr val="000000"/>
                  </a:solidFill>
                </a:uFill>
                <a:cs typeface="Calibri"/>
              </a:rPr>
              <a:t>---------&gt; A rechercher</a:t>
            </a:r>
          </a:p>
          <a:p>
            <a:pPr marL="354965" marR="5080" indent="-342900">
              <a:lnSpc>
                <a:spcPct val="80000"/>
              </a:lnSpc>
              <a:spcBef>
                <a:spcPts val="585"/>
              </a:spcBef>
              <a:tabLst>
                <a:tab pos="697865" algn="l"/>
                <a:tab pos="698500" algn="l"/>
              </a:tabLst>
            </a:pPr>
            <a:r>
              <a:rPr lang="fr-FR" sz="2400" spc="-5" dirty="0">
                <a:uFill>
                  <a:solidFill>
                    <a:srgbClr val="000000"/>
                  </a:solidFill>
                </a:uFill>
                <a:cs typeface="Calibri"/>
              </a:rPr>
              <a:t>Etude sur la recherche des marqueurs de résistance à la SP-AQ </a:t>
            </a:r>
            <a:r>
              <a:rPr lang="fr-BJ" sz="2400" b="1" i="1" spc="-5" dirty="0">
                <a:uFill>
                  <a:solidFill>
                    <a:srgbClr val="000000"/>
                  </a:solidFill>
                </a:uFill>
                <a:cs typeface="Calibri"/>
              </a:rPr>
              <a:t>--------&gt; A rechercher</a:t>
            </a:r>
          </a:p>
          <a:p>
            <a:pPr marL="354965" marR="5080" indent="-342900">
              <a:lnSpc>
                <a:spcPct val="80000"/>
              </a:lnSpc>
              <a:spcBef>
                <a:spcPts val="585"/>
              </a:spcBef>
              <a:tabLst>
                <a:tab pos="697865" algn="l"/>
                <a:tab pos="698500" algn="l"/>
              </a:tabLst>
            </a:pPr>
            <a:endParaRPr lang="fr-FR" sz="2400" spc="-5" dirty="0">
              <a:uFill>
                <a:solidFill>
                  <a:srgbClr val="000000"/>
                </a:solidFill>
              </a:uFill>
              <a:cs typeface="Calibri"/>
            </a:endParaRPr>
          </a:p>
        </p:txBody>
      </p:sp>
      <p:sp>
        <p:nvSpPr>
          <p:cNvPr id="8" name="object 8"/>
          <p:cNvSpPr txBox="1"/>
          <p:nvPr/>
        </p:nvSpPr>
        <p:spPr>
          <a:xfrm>
            <a:off x="1049502" y="6250901"/>
            <a:ext cx="6985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MT"/>
                <a:cs typeface="Arial MT"/>
              </a:rPr>
              <a:t>•</a:t>
            </a:r>
            <a:endParaRPr sz="1000">
              <a:latin typeface="Arial MT"/>
              <a:cs typeface="Arial MT"/>
            </a:endParaRPr>
          </a:p>
        </p:txBody>
      </p:sp>
      <p:sp>
        <p:nvSpPr>
          <p:cNvPr id="11" name="object 6">
            <a:extLst>
              <a:ext uri="{FF2B5EF4-FFF2-40B4-BE49-F238E27FC236}">
                <a16:creationId xmlns:a16="http://schemas.microsoft.com/office/drawing/2014/main" id="{30C002DB-EA35-5B4D-A07B-C633388E649D}"/>
              </a:ext>
            </a:extLst>
          </p:cNvPr>
          <p:cNvSpPr txBox="1"/>
          <p:nvPr/>
        </p:nvSpPr>
        <p:spPr>
          <a:xfrm>
            <a:off x="476909" y="4314825"/>
            <a:ext cx="9906000" cy="2819400"/>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12065" marR="5080" indent="0">
              <a:lnSpc>
                <a:spcPct val="80000"/>
              </a:lnSpc>
              <a:spcBef>
                <a:spcPts val="585"/>
              </a:spcBef>
              <a:buNone/>
              <a:tabLst>
                <a:tab pos="697865" algn="l"/>
                <a:tab pos="698500" algn="l"/>
              </a:tabLst>
            </a:pPr>
            <a:r>
              <a:rPr lang="fr-FR" sz="2400" u="heavy" spc="-5" dirty="0">
                <a:uFill>
                  <a:solidFill>
                    <a:srgbClr val="000000"/>
                  </a:solidFill>
                </a:uFill>
                <a:cs typeface="Calibri"/>
              </a:rPr>
              <a:t>Estimation du budget nécessaire</a:t>
            </a:r>
            <a:endParaRPr lang="fr-BJ" sz="2400" u="heavy" spc="-5" dirty="0">
              <a:uFill>
                <a:solidFill>
                  <a:srgbClr val="000000"/>
                </a:solidFill>
              </a:uFill>
              <a:latin typeface="Calibri"/>
              <a:cs typeface="Calibri"/>
            </a:endParaRPr>
          </a:p>
          <a:p>
            <a:pPr marL="354965" marR="5080" indent="-342900">
              <a:lnSpc>
                <a:spcPct val="80000"/>
              </a:lnSpc>
              <a:spcBef>
                <a:spcPts val="585"/>
              </a:spcBef>
              <a:tabLst>
                <a:tab pos="697865" algn="l"/>
                <a:tab pos="698500" algn="l"/>
              </a:tabLst>
            </a:pPr>
            <a:r>
              <a:rPr lang="fr-BJ" sz="2400" spc="-5" dirty="0">
                <a:uFill>
                  <a:solidFill>
                    <a:srgbClr val="000000"/>
                  </a:solidFill>
                </a:uFill>
                <a:cs typeface="Calibri"/>
              </a:rPr>
              <a:t>Enquête de couverture de la campagne CPS 2022 </a:t>
            </a:r>
            <a:r>
              <a:rPr lang="fr-BJ" sz="2400" b="1" i="1" spc="-5" dirty="0">
                <a:uFill>
                  <a:solidFill>
                    <a:srgbClr val="000000"/>
                  </a:solidFill>
                </a:uFill>
                <a:cs typeface="Calibri"/>
              </a:rPr>
              <a:t>---------&gt; FM (40M) PMI (20M)</a:t>
            </a:r>
          </a:p>
          <a:p>
            <a:pPr marL="354965" marR="5080" indent="-342900">
              <a:lnSpc>
                <a:spcPct val="80000"/>
              </a:lnSpc>
              <a:spcBef>
                <a:spcPts val="585"/>
              </a:spcBef>
              <a:tabLst>
                <a:tab pos="697865" algn="l"/>
                <a:tab pos="698500" algn="l"/>
              </a:tabLst>
            </a:pPr>
            <a:r>
              <a:rPr lang="fr-FR" sz="2400" spc="-5" dirty="0">
                <a:uFill>
                  <a:solidFill>
                    <a:srgbClr val="000000"/>
                  </a:solidFill>
                </a:uFill>
                <a:cs typeface="Calibri"/>
              </a:rPr>
              <a:t>Etude des facteurs (comportementaux, sociologiques, environnementaux……) qui expliquant la charge élevée du paludisme chez les enfants de moins de cinq ans dans les zones d’application de la CPS au Bénin</a:t>
            </a:r>
            <a:r>
              <a:rPr lang="fr-BJ" sz="2400" b="1" i="1" spc="-5" dirty="0">
                <a:uFill>
                  <a:solidFill>
                    <a:srgbClr val="000000"/>
                  </a:solidFill>
                </a:uFill>
                <a:cs typeface="Calibri"/>
              </a:rPr>
              <a:t>---------&gt;  50M</a:t>
            </a:r>
          </a:p>
          <a:p>
            <a:pPr marL="354965" marR="5080" indent="-342900">
              <a:lnSpc>
                <a:spcPct val="80000"/>
              </a:lnSpc>
              <a:spcBef>
                <a:spcPts val="585"/>
              </a:spcBef>
              <a:tabLst>
                <a:tab pos="697865" algn="l"/>
                <a:tab pos="698500" algn="l"/>
              </a:tabLst>
            </a:pPr>
            <a:r>
              <a:rPr lang="fr-FR" sz="2400" spc="-5" dirty="0">
                <a:uFill>
                  <a:solidFill>
                    <a:srgbClr val="000000"/>
                  </a:solidFill>
                </a:uFill>
                <a:cs typeface="Calibri"/>
              </a:rPr>
              <a:t>Etude sur la recherche des marqueurs de résistance à la SP-AQ </a:t>
            </a:r>
            <a:r>
              <a:rPr lang="fr-BJ" sz="2400" b="1" i="1" spc="-5" dirty="0">
                <a:uFill>
                  <a:solidFill>
                    <a:srgbClr val="000000"/>
                  </a:solidFill>
                </a:uFill>
                <a:cs typeface="Calibri"/>
              </a:rPr>
              <a:t>--------&gt; 30M</a:t>
            </a:r>
          </a:p>
          <a:p>
            <a:pPr marL="354965" marR="5080" indent="-342900">
              <a:lnSpc>
                <a:spcPct val="80000"/>
              </a:lnSpc>
              <a:spcBef>
                <a:spcPts val="585"/>
              </a:spcBef>
              <a:tabLst>
                <a:tab pos="697865" algn="l"/>
                <a:tab pos="698500" algn="l"/>
              </a:tabLst>
            </a:pPr>
            <a:endParaRPr lang="fr-BJ" sz="2400" spc="-5" dirty="0">
              <a:uFill>
                <a:solidFill>
                  <a:srgbClr val="000000"/>
                </a:solidFill>
              </a:uFill>
              <a:cs typeface="Calibri"/>
            </a:endParaRPr>
          </a:p>
        </p:txBody>
      </p:sp>
    </p:spTree>
    <p:extLst>
      <p:ext uri="{BB962C8B-B14F-4D97-AF65-F5344CB8AC3E}">
        <p14:creationId xmlns:p14="http://schemas.microsoft.com/office/powerpoint/2010/main" val="36061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629734" y="128621"/>
          <a:ext cx="9481493" cy="111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523298" y="1399160"/>
            <a:ext cx="9667340" cy="6051631"/>
          </a:xfrm>
          <a:prstGeom prst="rect">
            <a:avLst/>
          </a:prstGeom>
        </p:spPr>
        <p:txBody>
          <a:bodyPr vert="horz" lIns="100838" tIns="50419" rIns="100838" bIns="50419"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529" u="sng"/>
          </a:p>
          <a:p>
            <a:pPr>
              <a:buFont typeface="Calibri"/>
              <a:buAutoNum type="arabicPeriod"/>
            </a:pPr>
            <a:endParaRPr lang="en-US" sz="3529" u="sng"/>
          </a:p>
          <a:p>
            <a:endParaRPr lang="en-US" sz="3529" u="sng"/>
          </a:p>
          <a:p>
            <a:pPr>
              <a:buFont typeface="+mj-lt"/>
              <a:buAutoNum type="arabicPeriod"/>
            </a:pPr>
            <a:endParaRPr lang="en-US" sz="3529" u="sng"/>
          </a:p>
          <a:p>
            <a:pPr>
              <a:buFont typeface="+mj-lt"/>
              <a:buAutoNum type="arabicPeriod"/>
            </a:pPr>
            <a:endParaRPr lang="en-US" sz="3529" u="sng"/>
          </a:p>
          <a:p>
            <a:endParaRPr lang="en-US" sz="3529" u="sng"/>
          </a:p>
          <a:p>
            <a:endParaRPr lang="en-US" sz="3529" u="sng"/>
          </a:p>
          <a:p>
            <a:endParaRPr lang="en-US" sz="3529" u="sng"/>
          </a:p>
          <a:p>
            <a:pPr marL="283613" indent="-283613"/>
            <a:endParaRPr lang="en-US" sz="3529" u="sng" dirty="0">
              <a:cs typeface="Calibri"/>
            </a:endParaRPr>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p:txBody>
      </p:sp>
      <p:sp>
        <p:nvSpPr>
          <p:cNvPr id="5" name="object 6">
            <a:extLst>
              <a:ext uri="{FF2B5EF4-FFF2-40B4-BE49-F238E27FC236}">
                <a16:creationId xmlns:a16="http://schemas.microsoft.com/office/drawing/2014/main" id="{459F2F51-385B-F744-8B8D-08944B46FCD9}"/>
              </a:ext>
            </a:extLst>
          </p:cNvPr>
          <p:cNvSpPr txBox="1"/>
          <p:nvPr/>
        </p:nvSpPr>
        <p:spPr>
          <a:xfrm>
            <a:off x="88900" y="1399160"/>
            <a:ext cx="10210800" cy="6163690"/>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526415" marR="5080" indent="-514350">
              <a:lnSpc>
                <a:spcPct val="80000"/>
              </a:lnSpc>
              <a:spcBef>
                <a:spcPts val="585"/>
              </a:spcBef>
              <a:buFont typeface="+mj-lt"/>
              <a:buAutoNum type="arabicPeriod"/>
              <a:tabLst>
                <a:tab pos="697865" algn="l"/>
                <a:tab pos="698500" algn="l"/>
              </a:tabLst>
            </a:pPr>
            <a:r>
              <a:rPr lang="fr-FR" sz="2800" b="1" u="heavy" spc="-5" dirty="0">
                <a:uFill>
                  <a:solidFill>
                    <a:srgbClr val="000000"/>
                  </a:solidFill>
                </a:uFill>
                <a:cs typeface="Calibri"/>
              </a:rPr>
              <a:t>Le suivi </a:t>
            </a:r>
            <a:r>
              <a:rPr lang="fr-FR" sz="2800" b="1" u="heavy" spc="-5" dirty="0" err="1">
                <a:uFill>
                  <a:solidFill>
                    <a:srgbClr val="000000"/>
                  </a:solidFill>
                </a:uFill>
                <a:cs typeface="Calibri"/>
              </a:rPr>
              <a:t>géospacial</a:t>
            </a:r>
            <a:r>
              <a:rPr lang="fr-FR" sz="2800" b="1" u="heavy" spc="-5" dirty="0">
                <a:uFill>
                  <a:solidFill>
                    <a:srgbClr val="000000"/>
                  </a:solidFill>
                </a:uFill>
                <a:cs typeface="Calibri"/>
              </a:rPr>
              <a:t> de l’administration des médicaments</a:t>
            </a:r>
            <a:endParaRPr lang="fr-BJ" sz="2000" u="heavy" spc="-5" dirty="0">
              <a:uFill>
                <a:solidFill>
                  <a:srgbClr val="000000"/>
                </a:solidFill>
              </a:uFill>
              <a:latin typeface="Calibri"/>
              <a:cs typeface="Calibri"/>
            </a:endParaRPr>
          </a:p>
          <a:p>
            <a:pPr marL="0" indent="0" algn="just">
              <a:buNone/>
            </a:pPr>
            <a:r>
              <a:rPr lang="fr-FR" sz="2200" dirty="0"/>
              <a:t>Il a permis de suivre en temps réel l’activité des agents d’administration et des superviseurs de proximité. </a:t>
            </a:r>
          </a:p>
          <a:p>
            <a:pPr marL="0" indent="0" algn="just">
              <a:buNone/>
            </a:pPr>
            <a:r>
              <a:rPr lang="fr-FR" sz="2200" dirty="0"/>
              <a:t>Grâce à des filtres sur la date, la hiérarchie géographique, les identifiants des agents/superviseur de proximité et les indicateurs, il était possible d’avoir le détail sur l’activité de chaque agent/superviseur de proximité. Ceci a permis :</a:t>
            </a:r>
          </a:p>
          <a:p>
            <a:pPr marL="800100" lvl="1" indent="-342900">
              <a:buFont typeface="Wingdings" pitchFamily="2" charset="2"/>
              <a:buChar char="q"/>
            </a:pPr>
            <a:r>
              <a:rPr lang="fr-FR" sz="2200" dirty="0"/>
              <a:t>D’identifier les agents d’administration qui ont de comportements déviants, par exemple, l’administration groupée des cibles au lieu de porte à porte, administration fictive, le retard de démarrage de l’activité, les poches oubliées/négligées</a:t>
            </a:r>
          </a:p>
          <a:p>
            <a:pPr marL="800100" lvl="1" indent="-342900">
              <a:buFont typeface="Wingdings" pitchFamily="2" charset="2"/>
              <a:buChar char="q"/>
            </a:pPr>
            <a:endParaRPr lang="fr-BJ" sz="2200" dirty="0"/>
          </a:p>
          <a:p>
            <a:pPr marL="354965" marR="5080" indent="-342900">
              <a:lnSpc>
                <a:spcPct val="80000"/>
              </a:lnSpc>
              <a:spcBef>
                <a:spcPts val="585"/>
              </a:spcBef>
              <a:tabLst>
                <a:tab pos="697865" algn="l"/>
                <a:tab pos="698500" algn="l"/>
              </a:tabLst>
            </a:pPr>
            <a:endParaRPr lang="fr-FR" sz="2000" spc="-5" dirty="0">
              <a:uFill>
                <a:solidFill>
                  <a:srgbClr val="000000"/>
                </a:solidFill>
              </a:uFill>
              <a:cs typeface="Calibri"/>
            </a:endParaRPr>
          </a:p>
        </p:txBody>
      </p:sp>
      <p:pic>
        <p:nvPicPr>
          <p:cNvPr id="6" name="Picture 5" descr="A screenshot of a computer&#10;&#10;Description automatically generated with medium confidence">
            <a:extLst>
              <a:ext uri="{FF2B5EF4-FFF2-40B4-BE49-F238E27FC236}">
                <a16:creationId xmlns:a16="http://schemas.microsoft.com/office/drawing/2014/main" id="{843CEFB8-A669-C54D-A08B-D9F3C4A828D2}"/>
              </a:ext>
            </a:extLst>
          </p:cNvPr>
          <p:cNvPicPr>
            <a:picLocks noChangeAspect="1"/>
          </p:cNvPicPr>
          <p:nvPr/>
        </p:nvPicPr>
        <p:blipFill>
          <a:blip r:embed="rId7"/>
          <a:stretch>
            <a:fillRect/>
          </a:stretch>
        </p:blipFill>
        <p:spPr>
          <a:xfrm>
            <a:off x="4053292" y="4639795"/>
            <a:ext cx="6246408" cy="2867025"/>
          </a:xfrm>
          <a:prstGeom prst="rect">
            <a:avLst/>
          </a:prstGeom>
        </p:spPr>
      </p:pic>
    </p:spTree>
    <p:extLst>
      <p:ext uri="{BB962C8B-B14F-4D97-AF65-F5344CB8AC3E}">
        <p14:creationId xmlns:p14="http://schemas.microsoft.com/office/powerpoint/2010/main" val="1440458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629734" y="128621"/>
          <a:ext cx="9481493" cy="111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523298" y="1399160"/>
            <a:ext cx="9667340" cy="6051631"/>
          </a:xfrm>
          <a:prstGeom prst="rect">
            <a:avLst/>
          </a:prstGeom>
        </p:spPr>
        <p:txBody>
          <a:bodyPr vert="horz" lIns="100838" tIns="50419" rIns="100838" bIns="50419"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529" u="sng"/>
          </a:p>
          <a:p>
            <a:pPr>
              <a:buFont typeface="Calibri"/>
              <a:buAutoNum type="arabicPeriod"/>
            </a:pPr>
            <a:endParaRPr lang="en-US" sz="3529" u="sng"/>
          </a:p>
          <a:p>
            <a:endParaRPr lang="en-US" sz="3529" u="sng"/>
          </a:p>
          <a:p>
            <a:pPr>
              <a:buFont typeface="+mj-lt"/>
              <a:buAutoNum type="arabicPeriod"/>
            </a:pPr>
            <a:endParaRPr lang="en-US" sz="3529" u="sng"/>
          </a:p>
          <a:p>
            <a:pPr>
              <a:buFont typeface="+mj-lt"/>
              <a:buAutoNum type="arabicPeriod"/>
            </a:pPr>
            <a:endParaRPr lang="en-US" sz="3529" u="sng"/>
          </a:p>
          <a:p>
            <a:endParaRPr lang="en-US" sz="3529" u="sng"/>
          </a:p>
          <a:p>
            <a:endParaRPr lang="en-US" sz="3529" u="sng"/>
          </a:p>
          <a:p>
            <a:endParaRPr lang="en-US" sz="3529" u="sng"/>
          </a:p>
          <a:p>
            <a:pPr marL="283613" indent="-283613"/>
            <a:endParaRPr lang="en-US" sz="3529" u="sng" dirty="0">
              <a:cs typeface="Calibri"/>
            </a:endParaRPr>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p:txBody>
      </p:sp>
      <p:sp>
        <p:nvSpPr>
          <p:cNvPr id="5" name="object 6">
            <a:extLst>
              <a:ext uri="{FF2B5EF4-FFF2-40B4-BE49-F238E27FC236}">
                <a16:creationId xmlns:a16="http://schemas.microsoft.com/office/drawing/2014/main" id="{64E7B9CF-0572-6341-B002-8A91805366C7}"/>
              </a:ext>
            </a:extLst>
          </p:cNvPr>
          <p:cNvSpPr txBox="1"/>
          <p:nvPr/>
        </p:nvSpPr>
        <p:spPr>
          <a:xfrm>
            <a:off x="165100" y="1311194"/>
            <a:ext cx="10363200" cy="6051631"/>
          </a:xfrm>
          <a:prstGeom prst="rect">
            <a:avLst/>
          </a:prstGeom>
          <a:ln>
            <a:solidFill>
              <a:schemeClr val="accent1"/>
            </a:solidFill>
          </a:ln>
        </p:spPr>
        <p:txBody>
          <a:bodyPr wrap="square" anchor="t">
            <a:noAutofit/>
          </a:bodyPr>
          <a:lstStyle>
            <a:defPPr>
              <a:defRPr lang="fr-FR"/>
            </a:defPPr>
            <a:lvl1pPr marL="285750" lvl="0" indent="-285750">
              <a:buFont typeface="Wingdings" pitchFamily="2" charset="2"/>
              <a:buChar char="ü"/>
              <a:defRPr sz="1600"/>
            </a:lvl1pPr>
          </a:lstStyle>
          <a:p>
            <a:pPr marL="800100" marR="5080" lvl="1" indent="-342900">
              <a:lnSpc>
                <a:spcPct val="80000"/>
              </a:lnSpc>
              <a:spcBef>
                <a:spcPts val="585"/>
              </a:spcBef>
              <a:buFont typeface="Wingdings" pitchFamily="2" charset="2"/>
              <a:buChar char="q"/>
              <a:tabLst>
                <a:tab pos="697865" algn="l"/>
                <a:tab pos="698500" algn="l"/>
              </a:tabLst>
            </a:pPr>
            <a:r>
              <a:rPr lang="fr-FR" sz="2200" dirty="0"/>
              <a:t>D’identifier les superviseurs de proximité qui font la supervision sur place et qui ne se rendent pas sur le terrain pour le suivi rapproché des agents</a:t>
            </a:r>
          </a:p>
          <a:p>
            <a:pPr marR="5080" indent="0">
              <a:lnSpc>
                <a:spcPct val="80000"/>
              </a:lnSpc>
              <a:spcBef>
                <a:spcPts val="585"/>
              </a:spcBef>
              <a:buNone/>
              <a:tabLst>
                <a:tab pos="697865" algn="l"/>
                <a:tab pos="698500" algn="l"/>
              </a:tabLst>
            </a:pPr>
            <a:r>
              <a:rPr lang="fr-FR" sz="2400" b="1" i="1" dirty="0"/>
              <a:t>Pour tout cas de déviance, les alertes sont émises sur le forum des acteurs pour corrections nécessaires</a:t>
            </a:r>
          </a:p>
          <a:p>
            <a:pPr marL="800100" marR="5080" lvl="1" indent="-342900">
              <a:lnSpc>
                <a:spcPct val="80000"/>
              </a:lnSpc>
              <a:spcBef>
                <a:spcPts val="585"/>
              </a:spcBef>
              <a:buFont typeface="Wingdings" pitchFamily="2" charset="2"/>
              <a:buChar char="q"/>
              <a:tabLst>
                <a:tab pos="697865" algn="l"/>
                <a:tab pos="698500" algn="l"/>
              </a:tabLst>
            </a:pPr>
            <a:endParaRPr lang="fr-BJ" sz="2200" dirty="0"/>
          </a:p>
          <a:p>
            <a:pPr marL="12065" marR="5080" indent="0">
              <a:lnSpc>
                <a:spcPct val="80000"/>
              </a:lnSpc>
              <a:spcBef>
                <a:spcPts val="585"/>
              </a:spcBef>
              <a:buNone/>
              <a:tabLst>
                <a:tab pos="697865" algn="l"/>
                <a:tab pos="698500" algn="l"/>
              </a:tabLst>
            </a:pPr>
            <a:r>
              <a:rPr lang="fr-FR" sz="2800" b="1" u="heavy" spc="-5" dirty="0">
                <a:uFill>
                  <a:solidFill>
                    <a:srgbClr val="000000"/>
                  </a:solidFill>
                </a:uFill>
                <a:cs typeface="Calibri"/>
              </a:rPr>
              <a:t>2- La réunion de suivi journalier </a:t>
            </a:r>
          </a:p>
          <a:p>
            <a:pPr marL="640715" marR="5080" lvl="1" indent="-457200">
              <a:lnSpc>
                <a:spcPct val="80000"/>
              </a:lnSpc>
              <a:spcBef>
                <a:spcPts val="585"/>
              </a:spcBef>
              <a:buFont typeface="Wingdings" pitchFamily="2" charset="2"/>
              <a:buChar char="q"/>
              <a:tabLst>
                <a:tab pos="697865" algn="l"/>
                <a:tab pos="698500" algn="l"/>
              </a:tabLst>
            </a:pPr>
            <a:r>
              <a:rPr lang="fr-FR" sz="2800" spc="-5" dirty="0">
                <a:uFill>
                  <a:solidFill>
                    <a:srgbClr val="000000"/>
                  </a:solidFill>
                </a:uFill>
                <a:cs typeface="Calibri"/>
              </a:rPr>
              <a:t>C’est une réunion par vidéo conférence organisée chaque jour pour faire le point d’avancement de chaque étape à savoir </a:t>
            </a:r>
            <a:r>
              <a:rPr lang="fr-FR" sz="2800" b="1" i="1" spc="-5" dirty="0">
                <a:uFill>
                  <a:solidFill>
                    <a:srgbClr val="000000"/>
                  </a:solidFill>
                </a:uFill>
                <a:cs typeface="Calibri"/>
              </a:rPr>
              <a:t>la formation des acteurs opérationnels (Relais et SP), la mise en place des intrants et l’administration des médicaments</a:t>
            </a:r>
          </a:p>
          <a:p>
            <a:pPr marL="640715" marR="5080" lvl="1" indent="-457200">
              <a:lnSpc>
                <a:spcPct val="80000"/>
              </a:lnSpc>
              <a:spcBef>
                <a:spcPts val="585"/>
              </a:spcBef>
              <a:buFont typeface="Wingdings" pitchFamily="2" charset="2"/>
              <a:buChar char="q"/>
              <a:tabLst>
                <a:tab pos="697865" algn="l"/>
                <a:tab pos="698500" algn="l"/>
              </a:tabLst>
            </a:pPr>
            <a:r>
              <a:rPr lang="fr-FR" sz="2800" spc="-5" dirty="0">
                <a:uFill>
                  <a:solidFill>
                    <a:srgbClr val="000000"/>
                  </a:solidFill>
                </a:uFill>
                <a:cs typeface="Calibri"/>
              </a:rPr>
              <a:t>Elle regroupe les acteurs opérationnels (Médecin de communes, Médecin Coordonnateurs de Zone sanitaire) et les décideurs et partenaires (DDS, Coordination PNLP, Partenaires)</a:t>
            </a:r>
          </a:p>
          <a:p>
            <a:pPr marL="640715" marR="5080" lvl="1" indent="-457200">
              <a:lnSpc>
                <a:spcPct val="80000"/>
              </a:lnSpc>
              <a:spcBef>
                <a:spcPts val="585"/>
              </a:spcBef>
              <a:buFont typeface="Wingdings" pitchFamily="2" charset="2"/>
              <a:buChar char="q"/>
              <a:tabLst>
                <a:tab pos="697865" algn="l"/>
                <a:tab pos="698500" algn="l"/>
              </a:tabLst>
            </a:pPr>
            <a:r>
              <a:rPr lang="fr-FR" sz="2800" spc="-5" dirty="0">
                <a:uFill>
                  <a:solidFill>
                    <a:srgbClr val="000000"/>
                  </a:solidFill>
                </a:uFill>
                <a:cs typeface="Calibri"/>
              </a:rPr>
              <a:t>Elle a permis de faire le point des résultats, des goulots/difficultés et les prises de décisions pour les corrections éventuelles.</a:t>
            </a:r>
          </a:p>
          <a:p>
            <a:pPr marL="354965" marR="5080" indent="-342900">
              <a:lnSpc>
                <a:spcPct val="80000"/>
              </a:lnSpc>
              <a:spcBef>
                <a:spcPts val="585"/>
              </a:spcBef>
              <a:buFont typeface="Wingdings" pitchFamily="2" charset="2"/>
              <a:buChar char="§"/>
              <a:tabLst>
                <a:tab pos="697865" algn="l"/>
                <a:tab pos="698500" algn="l"/>
              </a:tabLst>
            </a:pPr>
            <a:endParaRPr lang="fr-BJ" sz="2800" b="1" u="heavy" spc="-5" dirty="0">
              <a:uFill>
                <a:solidFill>
                  <a:srgbClr val="000000"/>
                </a:solidFill>
              </a:uFill>
              <a:cs typeface="Calibri"/>
            </a:endParaRPr>
          </a:p>
          <a:p>
            <a:pPr marL="354965" marR="5080" indent="-342900">
              <a:lnSpc>
                <a:spcPct val="80000"/>
              </a:lnSpc>
              <a:spcBef>
                <a:spcPts val="585"/>
              </a:spcBef>
              <a:tabLst>
                <a:tab pos="697865" algn="l"/>
                <a:tab pos="698500" algn="l"/>
              </a:tabLst>
            </a:pPr>
            <a:endParaRPr lang="fr-FR" sz="2000" spc="-5" dirty="0">
              <a:uFill>
                <a:solidFill>
                  <a:srgbClr val="000000"/>
                </a:solidFill>
              </a:uFill>
              <a:cs typeface="Calibri"/>
            </a:endParaRPr>
          </a:p>
        </p:txBody>
      </p:sp>
    </p:spTree>
    <p:extLst>
      <p:ext uri="{BB962C8B-B14F-4D97-AF65-F5344CB8AC3E}">
        <p14:creationId xmlns:p14="http://schemas.microsoft.com/office/powerpoint/2010/main" val="3306168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60292" y="3081527"/>
            <a:ext cx="2562510" cy="68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Diagramme 6">
            <a:extLst>
              <a:ext uri="{FF2B5EF4-FFF2-40B4-BE49-F238E27FC236}">
                <a16:creationId xmlns:a16="http://schemas.microsoft.com/office/drawing/2014/main" id="{0D4863B2-EBC4-4C4F-981F-C038FB354C62}"/>
              </a:ext>
            </a:extLst>
          </p:cNvPr>
          <p:cNvGraphicFramePr/>
          <p:nvPr>
            <p:extLst>
              <p:ext uri="{D42A27DB-BD31-4B8C-83A1-F6EECF244321}">
                <p14:modId xmlns:p14="http://schemas.microsoft.com/office/powerpoint/2010/main" val="2597181180"/>
              </p:ext>
            </p:extLst>
          </p:nvPr>
        </p:nvGraphicFramePr>
        <p:xfrm>
          <a:off x="241300" y="657225"/>
          <a:ext cx="10210800" cy="99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au 7">
            <a:extLst>
              <a:ext uri="{FF2B5EF4-FFF2-40B4-BE49-F238E27FC236}">
                <a16:creationId xmlns:a16="http://schemas.microsoft.com/office/drawing/2014/main" id="{9D7DE15D-E1E4-4668-88D4-9BD4BAC6E55E}"/>
              </a:ext>
            </a:extLst>
          </p:cNvPr>
          <p:cNvGraphicFramePr>
            <a:graphicFrameLocks noGrp="1"/>
          </p:cNvGraphicFramePr>
          <p:nvPr>
            <p:extLst>
              <p:ext uri="{D42A27DB-BD31-4B8C-83A1-F6EECF244321}">
                <p14:modId xmlns:p14="http://schemas.microsoft.com/office/powerpoint/2010/main" val="2631557221"/>
              </p:ext>
            </p:extLst>
          </p:nvPr>
        </p:nvGraphicFramePr>
        <p:xfrm>
          <a:off x="317501" y="1800226"/>
          <a:ext cx="10134601" cy="5029202"/>
        </p:xfrm>
        <a:graphic>
          <a:graphicData uri="http://schemas.openxmlformats.org/drawingml/2006/table">
            <a:tbl>
              <a:tblPr>
                <a:tableStyleId>{BC89EF96-8CEA-46FF-86C4-4CE0E7609802}</a:tableStyleId>
              </a:tblPr>
              <a:tblGrid>
                <a:gridCol w="1192833">
                  <a:extLst>
                    <a:ext uri="{9D8B030D-6E8A-4147-A177-3AD203B41FA5}">
                      <a16:colId xmlns:a16="http://schemas.microsoft.com/office/drawing/2014/main" val="2015507435"/>
                    </a:ext>
                  </a:extLst>
                </a:gridCol>
                <a:gridCol w="608875">
                  <a:extLst>
                    <a:ext uri="{9D8B030D-6E8A-4147-A177-3AD203B41FA5}">
                      <a16:colId xmlns:a16="http://schemas.microsoft.com/office/drawing/2014/main" val="277995850"/>
                    </a:ext>
                  </a:extLst>
                </a:gridCol>
                <a:gridCol w="675647">
                  <a:extLst>
                    <a:ext uri="{9D8B030D-6E8A-4147-A177-3AD203B41FA5}">
                      <a16:colId xmlns:a16="http://schemas.microsoft.com/office/drawing/2014/main" val="2606132977"/>
                    </a:ext>
                  </a:extLst>
                </a:gridCol>
                <a:gridCol w="642261">
                  <a:extLst>
                    <a:ext uri="{9D8B030D-6E8A-4147-A177-3AD203B41FA5}">
                      <a16:colId xmlns:a16="http://schemas.microsoft.com/office/drawing/2014/main" val="232381338"/>
                    </a:ext>
                  </a:extLst>
                </a:gridCol>
                <a:gridCol w="642261">
                  <a:extLst>
                    <a:ext uri="{9D8B030D-6E8A-4147-A177-3AD203B41FA5}">
                      <a16:colId xmlns:a16="http://schemas.microsoft.com/office/drawing/2014/main" val="1142615821"/>
                    </a:ext>
                  </a:extLst>
                </a:gridCol>
                <a:gridCol w="642261">
                  <a:extLst>
                    <a:ext uri="{9D8B030D-6E8A-4147-A177-3AD203B41FA5}">
                      <a16:colId xmlns:a16="http://schemas.microsoft.com/office/drawing/2014/main" val="1771606427"/>
                    </a:ext>
                  </a:extLst>
                </a:gridCol>
                <a:gridCol w="642261">
                  <a:extLst>
                    <a:ext uri="{9D8B030D-6E8A-4147-A177-3AD203B41FA5}">
                      <a16:colId xmlns:a16="http://schemas.microsoft.com/office/drawing/2014/main" val="2921461495"/>
                    </a:ext>
                  </a:extLst>
                </a:gridCol>
                <a:gridCol w="642261">
                  <a:extLst>
                    <a:ext uri="{9D8B030D-6E8A-4147-A177-3AD203B41FA5}">
                      <a16:colId xmlns:a16="http://schemas.microsoft.com/office/drawing/2014/main" val="3290851733"/>
                    </a:ext>
                  </a:extLst>
                </a:gridCol>
                <a:gridCol w="642261">
                  <a:extLst>
                    <a:ext uri="{9D8B030D-6E8A-4147-A177-3AD203B41FA5}">
                      <a16:colId xmlns:a16="http://schemas.microsoft.com/office/drawing/2014/main" val="2724847378"/>
                    </a:ext>
                  </a:extLst>
                </a:gridCol>
                <a:gridCol w="642261">
                  <a:extLst>
                    <a:ext uri="{9D8B030D-6E8A-4147-A177-3AD203B41FA5}">
                      <a16:colId xmlns:a16="http://schemas.microsoft.com/office/drawing/2014/main" val="376583196"/>
                    </a:ext>
                  </a:extLst>
                </a:gridCol>
                <a:gridCol w="642261">
                  <a:extLst>
                    <a:ext uri="{9D8B030D-6E8A-4147-A177-3AD203B41FA5}">
                      <a16:colId xmlns:a16="http://schemas.microsoft.com/office/drawing/2014/main" val="4096880556"/>
                    </a:ext>
                  </a:extLst>
                </a:gridCol>
                <a:gridCol w="642261">
                  <a:extLst>
                    <a:ext uri="{9D8B030D-6E8A-4147-A177-3AD203B41FA5}">
                      <a16:colId xmlns:a16="http://schemas.microsoft.com/office/drawing/2014/main" val="2408955852"/>
                    </a:ext>
                  </a:extLst>
                </a:gridCol>
                <a:gridCol w="642261">
                  <a:extLst>
                    <a:ext uri="{9D8B030D-6E8A-4147-A177-3AD203B41FA5}">
                      <a16:colId xmlns:a16="http://schemas.microsoft.com/office/drawing/2014/main" val="2958394271"/>
                    </a:ext>
                  </a:extLst>
                </a:gridCol>
                <a:gridCol w="642261">
                  <a:extLst>
                    <a:ext uri="{9D8B030D-6E8A-4147-A177-3AD203B41FA5}">
                      <a16:colId xmlns:a16="http://schemas.microsoft.com/office/drawing/2014/main" val="527677235"/>
                    </a:ext>
                  </a:extLst>
                </a:gridCol>
                <a:gridCol w="592375">
                  <a:extLst>
                    <a:ext uri="{9D8B030D-6E8A-4147-A177-3AD203B41FA5}">
                      <a16:colId xmlns:a16="http://schemas.microsoft.com/office/drawing/2014/main" val="139478406"/>
                    </a:ext>
                  </a:extLst>
                </a:gridCol>
              </a:tblGrid>
              <a:tr h="652587">
                <a:tc rowSpan="2">
                  <a:txBody>
                    <a:bodyPr/>
                    <a:lstStyle/>
                    <a:p>
                      <a:pPr algn="ctr"/>
                      <a:r>
                        <a:rPr lang="fr-FR" sz="1600"/>
                        <a:t>Localisation</a:t>
                      </a:r>
                    </a:p>
                  </a:txBody>
                  <a:tcPr/>
                </a:tc>
                <a:tc rowSpan="2">
                  <a:txBody>
                    <a:bodyPr/>
                    <a:lstStyle/>
                    <a:p>
                      <a:pPr algn="ctr" fontAlgn="b"/>
                      <a:r>
                        <a:rPr lang="fr-FR" sz="1100" b="1" u="none" strike="noStrike" dirty="0" err="1">
                          <a:effectLst/>
                        </a:rPr>
                        <a:t>Microplan</a:t>
                      </a:r>
                      <a:r>
                        <a:rPr lang="fr-FR" sz="1100" b="1" u="none" strike="noStrike" dirty="0">
                          <a:effectLst/>
                        </a:rPr>
                        <a:t> </a:t>
                      </a:r>
                      <a:endParaRPr lang="fr-FR" sz="1100" b="1" i="0" u="none" strike="noStrike" dirty="0">
                        <a:solidFill>
                          <a:srgbClr val="000000"/>
                        </a:solidFill>
                        <a:effectLst/>
                        <a:latin typeface="Times New Roman" panose="02020603050405020304" pitchFamily="18" charset="0"/>
                      </a:endParaRPr>
                    </a:p>
                  </a:txBody>
                  <a:tcPr marL="2877" marR="2877" marT="2877" marB="0" anchor="ctr"/>
                </a:tc>
                <a:tc gridSpan="3">
                  <a:txBody>
                    <a:bodyPr/>
                    <a:lstStyle/>
                    <a:p>
                      <a:pPr algn="ctr"/>
                      <a:r>
                        <a:rPr lang="fr-FR"/>
                        <a:t>P1</a:t>
                      </a:r>
                    </a:p>
                  </a:txBody>
                  <a:tcPr/>
                </a:tc>
                <a:tc hMerge="1">
                  <a:txBody>
                    <a:bodyPr/>
                    <a:lstStyle/>
                    <a:p>
                      <a:endParaRPr lang="fr-FR"/>
                    </a:p>
                  </a:txBody>
                  <a:tcPr/>
                </a:tc>
                <a:tc hMerge="1">
                  <a:txBody>
                    <a:bodyPr/>
                    <a:lstStyle/>
                    <a:p>
                      <a:endParaRPr lang="fr-FR"/>
                    </a:p>
                  </a:txBody>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a:t>P2</a:t>
                      </a:r>
                    </a:p>
                  </a:txBody>
                  <a:tcPr/>
                </a:tc>
                <a:tc hMerge="1">
                  <a:txBody>
                    <a:bodyPr/>
                    <a:lstStyle/>
                    <a:p>
                      <a:endParaRPr lang="fr-FR"/>
                    </a:p>
                  </a:txBody>
                  <a:tcPr/>
                </a:tc>
                <a:tc hMerge="1">
                  <a:txBody>
                    <a:bodyPr/>
                    <a:lstStyle/>
                    <a:p>
                      <a:endParaRPr lang="fr-FR"/>
                    </a:p>
                  </a:txBody>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a:t>P3</a:t>
                      </a:r>
                    </a:p>
                  </a:txBody>
                  <a:tcPr/>
                </a:tc>
                <a:tc hMerge="1">
                  <a:txBody>
                    <a:bodyPr/>
                    <a:lstStyle/>
                    <a:p>
                      <a:endParaRPr lang="fr-FR"/>
                    </a:p>
                  </a:txBody>
                  <a:tcPr/>
                </a:tc>
                <a:tc hMerge="1">
                  <a:txBody>
                    <a:bodyPr/>
                    <a:lstStyle/>
                    <a:p>
                      <a:endParaRPr lang="fr-FR"/>
                    </a:p>
                  </a:txBody>
                  <a:tcPr/>
                </a:tc>
                <a:tc gridSpan="3">
                  <a:txBody>
                    <a:bodyPr/>
                    <a:lstStyle/>
                    <a:p>
                      <a:pPr algn="ctr"/>
                      <a:r>
                        <a:rPr lang="fr-FR"/>
                        <a:t>P4</a:t>
                      </a:r>
                    </a:p>
                  </a:txBody>
                  <a:tcPr/>
                </a:tc>
                <a:tc hMerge="1">
                  <a:txBody>
                    <a:bodyPr/>
                    <a:lstStyle/>
                    <a:p>
                      <a:endParaRPr lang="fr-FR"/>
                    </a:p>
                  </a:txBody>
                  <a:tcPr/>
                </a:tc>
                <a:tc hMerge="1">
                  <a:txBody>
                    <a:bodyPr/>
                    <a:lstStyle/>
                    <a:p>
                      <a:endParaRPr lang="fr-FR"/>
                    </a:p>
                  </a:txBody>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fr-FR" sz="1200" b="1">
                          <a:solidFill>
                            <a:schemeClr val="tx1"/>
                          </a:solidFill>
                          <a:latin typeface="+mn-lt"/>
                          <a:ea typeface="+mn-ea"/>
                          <a:cs typeface="+mn-cs"/>
                        </a:rPr>
                        <a:t>Cycle complet</a:t>
                      </a:r>
                    </a:p>
                    <a:p>
                      <a:pPr algn="l"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3236801939"/>
                  </a:ext>
                </a:extLst>
              </a:tr>
              <a:tr h="652587">
                <a:tc vMerge="1">
                  <a:txBody>
                    <a:bodyPr/>
                    <a:lstStyle/>
                    <a:p>
                      <a:endParaRPr lang="fr-FR"/>
                    </a:p>
                  </a:txBody>
                  <a:tcPr/>
                </a:tc>
                <a:tc vMerge="1">
                  <a:txBody>
                    <a:bodyPr/>
                    <a:lstStyle/>
                    <a:p>
                      <a:pPr algn="ctr" fontAlgn="b"/>
                      <a:r>
                        <a:rPr lang="fr-FR" sz="1200" b="1" u="none" strike="noStrike" err="1">
                          <a:effectLst/>
                        </a:rPr>
                        <a:t>Microplan</a:t>
                      </a:r>
                      <a:r>
                        <a:rPr lang="fr-FR" sz="1200" b="1" u="none" strike="noStrike">
                          <a:effectLst/>
                        </a:rPr>
                        <a:t> </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i="0" u="none" strike="noStrike">
                          <a:solidFill>
                            <a:srgbClr val="000000"/>
                          </a:solidFill>
                          <a:effectLst/>
                          <a:latin typeface="Times New Roman" panose="02020603050405020304" pitchFamily="18" charset="0"/>
                        </a:rPr>
                        <a:t>Dose 1</a:t>
                      </a:r>
                    </a:p>
                  </a:txBody>
                  <a:tcPr marL="2877" marR="2877" marT="2877" marB="0" anchor="b"/>
                </a:tc>
                <a:tc>
                  <a:txBody>
                    <a:bodyPr/>
                    <a:lstStyle/>
                    <a:p>
                      <a:pPr algn="ctr" fontAlgn="b"/>
                      <a:r>
                        <a:rPr lang="fr-FR" sz="1200" b="1" u="none" strike="noStrike">
                          <a:effectLst/>
                        </a:rPr>
                        <a:t>Dose 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u="none" strike="noStrike">
                          <a:effectLst/>
                        </a:rPr>
                        <a:t>Dose 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i="0" u="none" strike="noStrike" dirty="0">
                          <a:solidFill>
                            <a:srgbClr val="000000"/>
                          </a:solidFill>
                          <a:effectLst/>
                          <a:latin typeface="Times New Roman" panose="02020603050405020304" pitchFamily="18" charset="0"/>
                        </a:rPr>
                        <a:t>Dose 1</a:t>
                      </a:r>
                    </a:p>
                  </a:txBody>
                  <a:tcPr marL="2877" marR="2877" marT="2877" marB="0" anchor="b"/>
                </a:tc>
                <a:tc>
                  <a:txBody>
                    <a:bodyPr/>
                    <a:lstStyle/>
                    <a:p>
                      <a:pPr algn="ctr" fontAlgn="b"/>
                      <a:r>
                        <a:rPr lang="fr-FR" sz="1200" b="1" u="none" strike="noStrike">
                          <a:effectLst/>
                        </a:rPr>
                        <a:t>Dose 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u="none" strike="noStrike">
                          <a:effectLst/>
                        </a:rPr>
                        <a:t>Dose 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i="0" u="none" strike="noStrike">
                          <a:solidFill>
                            <a:srgbClr val="000000"/>
                          </a:solidFill>
                          <a:effectLst/>
                          <a:latin typeface="Times New Roman" panose="02020603050405020304" pitchFamily="18" charset="0"/>
                        </a:rPr>
                        <a:t>Dose 1</a:t>
                      </a:r>
                    </a:p>
                  </a:txBody>
                  <a:tcPr marL="2877" marR="2877" marT="2877" marB="0" anchor="b"/>
                </a:tc>
                <a:tc>
                  <a:txBody>
                    <a:bodyPr/>
                    <a:lstStyle/>
                    <a:p>
                      <a:pPr algn="ctr" fontAlgn="b"/>
                      <a:r>
                        <a:rPr lang="fr-FR" sz="1200" b="1" u="none" strike="noStrike">
                          <a:effectLst/>
                        </a:rPr>
                        <a:t>Dose 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u="none" strike="noStrike">
                          <a:effectLst/>
                        </a:rPr>
                        <a:t>Dose 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i="0" u="none" strike="noStrike">
                          <a:solidFill>
                            <a:srgbClr val="000000"/>
                          </a:solidFill>
                          <a:effectLst/>
                          <a:latin typeface="Times New Roman" panose="02020603050405020304" pitchFamily="18" charset="0"/>
                        </a:rPr>
                        <a:t>Dose 1</a:t>
                      </a:r>
                    </a:p>
                  </a:txBody>
                  <a:tcPr marL="2877" marR="2877" marT="2877" marB="0" anchor="b"/>
                </a:tc>
                <a:tc>
                  <a:txBody>
                    <a:bodyPr/>
                    <a:lstStyle/>
                    <a:p>
                      <a:pPr algn="ctr" fontAlgn="b"/>
                      <a:r>
                        <a:rPr lang="fr-FR" sz="1200" b="1" u="none" strike="noStrike">
                          <a:effectLst/>
                        </a:rPr>
                        <a:t>Dose 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u="none" strike="noStrike">
                          <a:effectLst/>
                        </a:rPr>
                        <a:t>Dose 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ctr" fontAlgn="b"/>
                      <a:r>
                        <a:rPr lang="fr-FR" sz="1200" b="1" u="none" strike="noStrike">
                          <a:effectLst/>
                        </a:rPr>
                        <a:t>TOTAL</a:t>
                      </a:r>
                      <a:endParaRPr lang="fr-FR" sz="1200" b="1" i="0" u="none" strike="noStrike">
                        <a:solidFill>
                          <a:srgbClr val="000000"/>
                        </a:solidFill>
                        <a:effectLst/>
                        <a:latin typeface="Times New Roman" panose="02020603050405020304" pitchFamily="18" charset="0"/>
                      </a:endParaRPr>
                    </a:p>
                  </a:txBody>
                  <a:tcPr marL="2877" marR="2877" marT="2877" marB="0" anchor="b"/>
                </a:tc>
                <a:extLst>
                  <a:ext uri="{0D108BD9-81ED-4DB2-BD59-A6C34878D82A}">
                    <a16:rowId xmlns:a16="http://schemas.microsoft.com/office/drawing/2014/main" val="81971781"/>
                  </a:ext>
                </a:extLst>
              </a:tr>
              <a:tr h="532004">
                <a:tc>
                  <a:txBody>
                    <a:bodyPr/>
                    <a:lstStyle/>
                    <a:p>
                      <a:pPr algn="l" fontAlgn="b"/>
                      <a:r>
                        <a:rPr lang="fr-FR" sz="1200" b="1" u="none" strike="noStrike">
                          <a:effectLst/>
                        </a:rPr>
                        <a:t>ZS_BANIKOARA</a:t>
                      </a:r>
                      <a:endParaRPr lang="fr-FR" sz="1200" b="1" i="0" u="none" strike="noStrike">
                        <a:solidFill>
                          <a:srgbClr val="000000"/>
                        </a:solidFill>
                        <a:effectLst/>
                        <a:latin typeface="Calibri" panose="020F0502020204030204" pitchFamily="34" charset="0"/>
                      </a:endParaRPr>
                    </a:p>
                  </a:txBody>
                  <a:tcPr marL="34525" marR="2877" marT="2877" marB="0" anchor="b"/>
                </a:tc>
                <a:tc>
                  <a:txBody>
                    <a:bodyPr/>
                    <a:lstStyle/>
                    <a:p>
                      <a:pPr algn="r" fontAlgn="b"/>
                      <a:r>
                        <a:rPr lang="fr-FR" sz="1200" u="none" strike="noStrike">
                          <a:effectLst/>
                        </a:rPr>
                        <a:t>62236</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63953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57555</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52330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67441</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62555</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60250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65494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64574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62513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65292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63964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62339</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30140</a:t>
                      </a:r>
                      <a:endParaRPr lang="fr-FR" sz="1200" b="0" i="0" u="none" strike="noStrike">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136684820"/>
                  </a:ext>
                </a:extLst>
              </a:tr>
              <a:tr h="532004">
                <a:tc>
                  <a:txBody>
                    <a:bodyPr/>
                    <a:lstStyle/>
                    <a:p>
                      <a:pPr algn="l" fontAlgn="b"/>
                      <a:r>
                        <a:rPr lang="fr-FR" sz="1200" b="1" u="none" strike="noStrike">
                          <a:effectLst/>
                        </a:rPr>
                        <a:t>ZS_KGS</a:t>
                      </a:r>
                      <a:endParaRPr lang="fr-FR" sz="1200" b="1" i="0" u="none" strike="noStrike">
                        <a:solidFill>
                          <a:srgbClr val="000000"/>
                        </a:solidFill>
                        <a:effectLst/>
                        <a:latin typeface="Calibri" panose="020F0502020204030204" pitchFamily="34" charset="0"/>
                      </a:endParaRPr>
                    </a:p>
                  </a:txBody>
                  <a:tcPr marL="34525" marR="2877" marT="2877" marB="0" anchor="b"/>
                </a:tc>
                <a:tc>
                  <a:txBody>
                    <a:bodyPr/>
                    <a:lstStyle/>
                    <a:p>
                      <a:pPr algn="r" fontAlgn="b"/>
                      <a:r>
                        <a:rPr lang="fr-FR" sz="1200" u="none" strike="noStrike">
                          <a:effectLst/>
                        </a:rPr>
                        <a:t>97401</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95222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85188</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77483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97770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92792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88772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97013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94864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91830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96802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94472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91702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44683</a:t>
                      </a:r>
                      <a:endParaRPr lang="fr-FR" sz="1200" b="0" i="0" u="none" strike="noStrike">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3621650116"/>
                  </a:ext>
                </a:extLst>
              </a:tr>
              <a:tr h="532004">
                <a:tc>
                  <a:txBody>
                    <a:bodyPr/>
                    <a:lstStyle/>
                    <a:p>
                      <a:pPr algn="l" fontAlgn="b"/>
                      <a:r>
                        <a:rPr lang="fr-FR" sz="1200" b="1" u="none" strike="noStrike">
                          <a:effectLst/>
                        </a:rPr>
                        <a:t>ZS_MK</a:t>
                      </a:r>
                      <a:endParaRPr lang="fr-FR" sz="1200" b="1" i="0" u="none" strike="noStrike">
                        <a:solidFill>
                          <a:srgbClr val="000000"/>
                        </a:solidFill>
                        <a:effectLst/>
                        <a:latin typeface="Calibri" panose="020F0502020204030204" pitchFamily="34" charset="0"/>
                      </a:endParaRPr>
                    </a:p>
                  </a:txBody>
                  <a:tcPr marL="34525" marR="2877" marT="2877" marB="0" anchor="b"/>
                </a:tc>
                <a:tc>
                  <a:txBody>
                    <a:bodyPr/>
                    <a:lstStyle/>
                    <a:p>
                      <a:pPr algn="r" fontAlgn="b"/>
                      <a:r>
                        <a:rPr lang="fr-FR" sz="1200" u="none" strike="noStrike">
                          <a:effectLst/>
                        </a:rPr>
                        <a:t>59313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53097</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55083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54776</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dirty="0">
                          <a:effectLst/>
                        </a:rPr>
                        <a:t>0</a:t>
                      </a:r>
                      <a:endParaRPr lang="fr-FR" sz="1200" b="1" i="0" u="none" strike="noStrike" dirty="0">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53905</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21231</a:t>
                      </a:r>
                      <a:endParaRPr lang="fr-FR" sz="1200" b="0" i="0" u="none" strike="noStrike">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3534440609"/>
                  </a:ext>
                </a:extLst>
              </a:tr>
              <a:tr h="532004">
                <a:tc>
                  <a:txBody>
                    <a:bodyPr/>
                    <a:lstStyle/>
                    <a:p>
                      <a:pPr algn="l" fontAlgn="b"/>
                      <a:r>
                        <a:rPr lang="fr-FR" sz="1200" b="1" u="none" strike="noStrike">
                          <a:effectLst/>
                        </a:rPr>
                        <a:t>ZS_2KP</a:t>
                      </a:r>
                      <a:endParaRPr lang="fr-FR" sz="1200" b="1" i="0" u="none" strike="noStrike">
                        <a:solidFill>
                          <a:srgbClr val="000000"/>
                        </a:solidFill>
                        <a:effectLst/>
                        <a:latin typeface="Calibri" panose="020F0502020204030204" pitchFamily="34" charset="0"/>
                      </a:endParaRPr>
                    </a:p>
                  </a:txBody>
                  <a:tcPr marL="34525" marR="2877" marT="2877" marB="0" anchor="b"/>
                </a:tc>
                <a:tc>
                  <a:txBody>
                    <a:bodyPr/>
                    <a:lstStyle/>
                    <a:p>
                      <a:pPr algn="r" fontAlgn="b"/>
                      <a:r>
                        <a:rPr lang="fr-FR" sz="1200" u="none" strike="noStrike">
                          <a:effectLst/>
                        </a:rPr>
                        <a:t>73004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67731</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61889</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56852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70213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67080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63936</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71035</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68848</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66000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70044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67890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65216</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33184</a:t>
                      </a:r>
                      <a:endParaRPr lang="fr-FR" sz="1200" b="0" i="0" u="none" strike="noStrike">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3951680301"/>
                  </a:ext>
                </a:extLst>
              </a:tr>
              <a:tr h="532004">
                <a:tc>
                  <a:txBody>
                    <a:bodyPr/>
                    <a:lstStyle/>
                    <a:p>
                      <a:pPr algn="l" fontAlgn="b"/>
                      <a:r>
                        <a:rPr lang="fr-FR" sz="1200" b="1" u="none" strike="noStrike">
                          <a:effectLst/>
                        </a:rPr>
                        <a:t>ZS_NBT</a:t>
                      </a:r>
                      <a:endParaRPr lang="fr-FR" sz="1200" b="1" i="0" u="none" strike="noStrike">
                        <a:solidFill>
                          <a:srgbClr val="000000"/>
                        </a:solidFill>
                        <a:effectLst/>
                        <a:latin typeface="Calibri" panose="020F0502020204030204" pitchFamily="34" charset="0"/>
                      </a:endParaRPr>
                    </a:p>
                  </a:txBody>
                  <a:tcPr marL="34525" marR="2877" marT="2877" marB="0" anchor="b"/>
                </a:tc>
                <a:tc>
                  <a:txBody>
                    <a:bodyPr/>
                    <a:lstStyle/>
                    <a:p>
                      <a:pPr algn="r" fontAlgn="b"/>
                      <a:r>
                        <a:rPr lang="fr-FR" sz="1200" u="none" strike="noStrike">
                          <a:effectLst/>
                        </a:rPr>
                        <a:t>59297</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51085</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48006</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45306</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51853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50662</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49399</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51558</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50744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49548</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51473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50497</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49394</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30830</a:t>
                      </a:r>
                      <a:endParaRPr lang="fr-FR" sz="1200" b="0" i="0" u="none" strike="noStrike">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126754183"/>
                  </a:ext>
                </a:extLst>
              </a:tr>
              <a:tr h="532004">
                <a:tc>
                  <a:txBody>
                    <a:bodyPr/>
                    <a:lstStyle/>
                    <a:p>
                      <a:pPr algn="l" fontAlgn="b"/>
                      <a:r>
                        <a:rPr lang="fr-FR" sz="1200" b="1" u="none" strike="noStrike">
                          <a:effectLst/>
                        </a:rPr>
                        <a:t>ZS_TMC</a:t>
                      </a:r>
                      <a:endParaRPr lang="fr-FR" sz="1200" b="1" i="0" u="none" strike="noStrike">
                        <a:solidFill>
                          <a:srgbClr val="000000"/>
                        </a:solidFill>
                        <a:effectLst/>
                        <a:latin typeface="Calibri" panose="020F0502020204030204" pitchFamily="34" charset="0"/>
                      </a:endParaRPr>
                    </a:p>
                  </a:txBody>
                  <a:tcPr marL="34525" marR="2877" marT="2877" marB="0" anchor="b"/>
                </a:tc>
                <a:tc>
                  <a:txBody>
                    <a:bodyPr/>
                    <a:lstStyle/>
                    <a:p>
                      <a:pPr algn="r" fontAlgn="b"/>
                      <a:r>
                        <a:rPr lang="fr-FR" sz="1200" u="none" strike="noStrike">
                          <a:effectLst/>
                        </a:rPr>
                        <a:t>64503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59263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62300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63027</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dirty="0">
                          <a:effectLst/>
                        </a:rPr>
                        <a:t>0</a:t>
                      </a:r>
                      <a:endParaRPr lang="fr-FR" sz="1200" b="1" i="0" u="none" strike="noStrike" dirty="0">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63919</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u="none" strike="noStrike">
                          <a:effectLst/>
                        </a:rPr>
                        <a:t>35061</a:t>
                      </a:r>
                      <a:endParaRPr lang="fr-FR" sz="1200" b="0" i="0" u="none" strike="noStrike">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809606000"/>
                  </a:ext>
                </a:extLst>
              </a:tr>
              <a:tr h="532004">
                <a:tc>
                  <a:txBody>
                    <a:bodyPr/>
                    <a:lstStyle/>
                    <a:p>
                      <a:pPr algn="l" fontAlgn="b"/>
                      <a:r>
                        <a:rPr lang="fr-FR" sz="1200" b="1" u="none" strike="noStrike">
                          <a:effectLst/>
                        </a:rPr>
                        <a:t>Grand Total</a:t>
                      </a:r>
                      <a:endParaRPr lang="fr-FR" sz="1200" b="1" i="0" u="none" strike="noStrike">
                        <a:solidFill>
                          <a:srgbClr val="000000"/>
                        </a:solidFill>
                        <a:effectLst/>
                        <a:latin typeface="Calibri" panose="020F0502020204030204" pitchFamily="34" charset="0"/>
                      </a:endParaRPr>
                    </a:p>
                  </a:txBody>
                  <a:tcPr marL="2877" marR="2877" marT="2877" marB="0" anchor="b"/>
                </a:tc>
                <a:tc>
                  <a:txBody>
                    <a:bodyPr/>
                    <a:lstStyle/>
                    <a:p>
                      <a:pPr algn="r" fontAlgn="b"/>
                      <a:r>
                        <a:rPr lang="fr-FR" sz="1200" b="1" u="none" strike="noStrike">
                          <a:effectLst/>
                        </a:rPr>
                        <a:t>415755</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390351</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252638</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231971</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404660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273089</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262357</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402903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279030</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269891</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401435</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276823</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a:effectLst/>
                        </a:rPr>
                        <a:t>268651</a:t>
                      </a:r>
                      <a:endParaRPr lang="fr-FR" sz="1200" b="1" i="0" u="none" strike="noStrike">
                        <a:solidFill>
                          <a:srgbClr val="000000"/>
                        </a:solidFill>
                        <a:effectLst/>
                        <a:latin typeface="Times New Roman" panose="02020603050405020304" pitchFamily="18" charset="0"/>
                      </a:endParaRPr>
                    </a:p>
                  </a:txBody>
                  <a:tcPr marL="2877" marR="2877" marT="2877" marB="0" anchor="b"/>
                </a:tc>
                <a:tc>
                  <a:txBody>
                    <a:bodyPr/>
                    <a:lstStyle/>
                    <a:p>
                      <a:pPr algn="r" fontAlgn="b"/>
                      <a:r>
                        <a:rPr lang="fr-FR" sz="1200" b="1" u="none" strike="noStrike" dirty="0">
                          <a:effectLst/>
                        </a:rPr>
                        <a:t>195129</a:t>
                      </a:r>
                      <a:endParaRPr lang="fr-FR" sz="1200" b="1" i="0" u="none" strike="noStrike" dirty="0">
                        <a:solidFill>
                          <a:srgbClr val="000000"/>
                        </a:solidFill>
                        <a:effectLst/>
                        <a:latin typeface="Calibri" panose="020F0502020204030204" pitchFamily="34" charset="0"/>
                      </a:endParaRPr>
                    </a:p>
                  </a:txBody>
                  <a:tcPr marL="2877" marR="2877" marT="2877" marB="0" anchor="b"/>
                </a:tc>
                <a:extLst>
                  <a:ext uri="{0D108BD9-81ED-4DB2-BD59-A6C34878D82A}">
                    <a16:rowId xmlns:a16="http://schemas.microsoft.com/office/drawing/2014/main" val="1539384603"/>
                  </a:ext>
                </a:extLst>
              </a:tr>
            </a:tbl>
          </a:graphicData>
        </a:graphic>
      </p:graphicFrame>
      <p:sp>
        <p:nvSpPr>
          <p:cNvPr id="12" name="object 3">
            <a:extLst>
              <a:ext uri="{FF2B5EF4-FFF2-40B4-BE49-F238E27FC236}">
                <a16:creationId xmlns:a16="http://schemas.microsoft.com/office/drawing/2014/main" id="{C0AC3053-EB99-416E-B11E-2E94ED9ECC9F}"/>
              </a:ext>
            </a:extLst>
          </p:cNvPr>
          <p:cNvSpPr txBox="1"/>
          <p:nvPr/>
        </p:nvSpPr>
        <p:spPr>
          <a:xfrm>
            <a:off x="4127500" y="200025"/>
            <a:ext cx="2346960" cy="391160"/>
          </a:xfrm>
          <a:prstGeom prst="rect">
            <a:avLst/>
          </a:prstGeom>
        </p:spPr>
        <p:txBody>
          <a:bodyPr vert="horz" wrap="square" lIns="0" tIns="12700" rIns="0" bIns="0" rtlCol="0">
            <a:spAutoFit/>
          </a:bodyPr>
          <a:lstStyle/>
          <a:p>
            <a:pPr marL="12700">
              <a:lnSpc>
                <a:spcPct val="100000"/>
              </a:lnSpc>
              <a:spcBef>
                <a:spcPts val="100"/>
              </a:spcBef>
            </a:pPr>
            <a:r>
              <a:rPr sz="2400" b="1" spc="-5" dirty="0" err="1">
                <a:latin typeface="Arial"/>
                <a:cs typeface="Arial"/>
              </a:rPr>
              <a:t>Campagne</a:t>
            </a:r>
            <a:r>
              <a:rPr sz="2400" b="1" spc="-60" dirty="0">
                <a:latin typeface="Arial"/>
                <a:cs typeface="Arial"/>
              </a:rPr>
              <a:t> </a:t>
            </a:r>
            <a:r>
              <a:rPr sz="2400" b="1" spc="-5" dirty="0">
                <a:latin typeface="Arial"/>
                <a:cs typeface="Arial"/>
              </a:rPr>
              <a:t>2021</a:t>
            </a:r>
            <a:endParaRPr sz="2400" dirty="0">
              <a:latin typeface="Arial"/>
              <a:cs typeface="Arial"/>
            </a:endParaRPr>
          </a:p>
        </p:txBody>
      </p:sp>
    </p:spTree>
    <p:extLst>
      <p:ext uri="{BB962C8B-B14F-4D97-AF65-F5344CB8AC3E}">
        <p14:creationId xmlns:p14="http://schemas.microsoft.com/office/powerpoint/2010/main" val="429462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5870F921-1686-4811-920F-C800B8E36ED3}"/>
              </a:ext>
            </a:extLst>
          </p:cNvPr>
          <p:cNvGraphicFramePr>
            <a:graphicFrameLocks/>
          </p:cNvGraphicFramePr>
          <p:nvPr>
            <p:extLst>
              <p:ext uri="{D42A27DB-BD31-4B8C-83A1-F6EECF244321}">
                <p14:modId xmlns:p14="http://schemas.microsoft.com/office/powerpoint/2010/main" val="2542748859"/>
              </p:ext>
            </p:extLst>
          </p:nvPr>
        </p:nvGraphicFramePr>
        <p:xfrm>
          <a:off x="393700" y="700405"/>
          <a:ext cx="9677400" cy="4791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me 10">
            <a:extLst>
              <a:ext uri="{FF2B5EF4-FFF2-40B4-BE49-F238E27FC236}">
                <a16:creationId xmlns:a16="http://schemas.microsoft.com/office/drawing/2014/main" id="{FB68F948-8D6B-4BE3-B26B-ADF2A600439B}"/>
              </a:ext>
            </a:extLst>
          </p:cNvPr>
          <p:cNvGraphicFramePr/>
          <p:nvPr/>
        </p:nvGraphicFramePr>
        <p:xfrm>
          <a:off x="1417320" y="5492378"/>
          <a:ext cx="8016240" cy="203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bject 3">
            <a:extLst>
              <a:ext uri="{FF2B5EF4-FFF2-40B4-BE49-F238E27FC236}">
                <a16:creationId xmlns:a16="http://schemas.microsoft.com/office/drawing/2014/main" id="{C0AC3053-EB99-416E-B11E-2E94ED9ECC9F}"/>
              </a:ext>
            </a:extLst>
          </p:cNvPr>
          <p:cNvSpPr txBox="1"/>
          <p:nvPr/>
        </p:nvSpPr>
        <p:spPr>
          <a:xfrm>
            <a:off x="4173218" y="309245"/>
            <a:ext cx="2346960" cy="391160"/>
          </a:xfrm>
          <a:prstGeom prst="rect">
            <a:avLst/>
          </a:prstGeom>
        </p:spPr>
        <p:txBody>
          <a:bodyPr vert="horz" wrap="square" lIns="0" tIns="12700" rIns="0" bIns="0" rtlCol="0">
            <a:spAutoFit/>
          </a:bodyPr>
          <a:lstStyle/>
          <a:p>
            <a:pPr marL="12700">
              <a:lnSpc>
                <a:spcPct val="100000"/>
              </a:lnSpc>
              <a:spcBef>
                <a:spcPts val="100"/>
              </a:spcBef>
            </a:pPr>
            <a:r>
              <a:rPr sz="2400" b="1" spc="-5">
                <a:latin typeface="Arial"/>
                <a:cs typeface="Arial"/>
              </a:rPr>
              <a:t>Campagne</a:t>
            </a:r>
            <a:r>
              <a:rPr sz="2400" b="1" spc="-60">
                <a:latin typeface="Arial"/>
                <a:cs typeface="Arial"/>
              </a:rPr>
              <a:t> </a:t>
            </a:r>
            <a:r>
              <a:rPr sz="2400" b="1" spc="-5">
                <a:latin typeface="Arial"/>
                <a:cs typeface="Arial"/>
              </a:rPr>
              <a:t>2021</a:t>
            </a:r>
            <a:endParaRPr sz="2400">
              <a:latin typeface="Arial"/>
              <a:cs typeface="Arial"/>
            </a:endParaRPr>
          </a:p>
        </p:txBody>
      </p:sp>
    </p:spTree>
    <p:extLst>
      <p:ext uri="{BB962C8B-B14F-4D97-AF65-F5344CB8AC3E}">
        <p14:creationId xmlns:p14="http://schemas.microsoft.com/office/powerpoint/2010/main" val="209976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4" name="object 14"/>
          <p:cNvGrpSpPr/>
          <p:nvPr/>
        </p:nvGrpSpPr>
        <p:grpSpPr>
          <a:xfrm>
            <a:off x="393700" y="422147"/>
            <a:ext cx="9093327" cy="1056640"/>
            <a:chOff x="724662" y="422147"/>
            <a:chExt cx="8762365"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724662" y="452627"/>
              <a:ext cx="4807966" cy="1007619"/>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724662" y="763944"/>
            <a:ext cx="4728591" cy="372794"/>
          </a:xfrm>
          <a:prstGeom prst="rect">
            <a:avLst/>
          </a:prstGeom>
        </p:spPr>
        <p:txBody>
          <a:bodyPr vert="horz" wrap="square" lIns="0" tIns="54610" rIns="0" bIns="0" rtlCol="0">
            <a:spAutoFit/>
          </a:bodyPr>
          <a:lstStyle/>
          <a:p>
            <a:pPr marL="12700" marR="5080">
              <a:lnSpc>
                <a:spcPct val="86300"/>
              </a:lnSpc>
              <a:spcBef>
                <a:spcPts val="430"/>
              </a:spcBef>
            </a:pPr>
            <a:r>
              <a:rPr lang="en-GB" spc="-10" dirty="0" err="1">
                <a:solidFill>
                  <a:srgbClr val="000000"/>
                </a:solidFill>
              </a:rPr>
              <a:t>Suivi</a:t>
            </a:r>
            <a:r>
              <a:rPr lang="en-GB" spc="-10" dirty="0">
                <a:solidFill>
                  <a:srgbClr val="000000"/>
                </a:solidFill>
              </a:rPr>
              <a:t> et </a:t>
            </a:r>
            <a:r>
              <a:rPr lang="en-GB" spc="-10" dirty="0" err="1">
                <a:solidFill>
                  <a:srgbClr val="000000"/>
                </a:solidFill>
              </a:rPr>
              <a:t>évaluation</a:t>
            </a:r>
            <a:r>
              <a:rPr lang="en-GB" spc="-10" dirty="0">
                <a:solidFill>
                  <a:srgbClr val="000000"/>
                </a:solidFill>
              </a:rPr>
              <a:t> de la CPS (1) </a:t>
            </a:r>
            <a:endParaRPr dirty="0"/>
          </a:p>
        </p:txBody>
      </p:sp>
      <p:pic>
        <p:nvPicPr>
          <p:cNvPr id="25" name="Content Placeholder 5" descr="A picture containing diagram&#10;&#10;Description automatically generated">
            <a:extLst>
              <a:ext uri="{FF2B5EF4-FFF2-40B4-BE49-F238E27FC236}">
                <a16:creationId xmlns:a16="http://schemas.microsoft.com/office/drawing/2014/main" id="{4A57FB67-7453-40AD-8FBF-81E0BE82B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2" y="1759078"/>
            <a:ext cx="9563100" cy="5381625"/>
          </a:xfrm>
          <a:prstGeom prst="rect">
            <a:avLst/>
          </a:prstGeom>
        </p:spPr>
      </p:pic>
      <p:sp>
        <p:nvSpPr>
          <p:cNvPr id="26" name="TextBox 25">
            <a:extLst>
              <a:ext uri="{FF2B5EF4-FFF2-40B4-BE49-F238E27FC236}">
                <a16:creationId xmlns:a16="http://schemas.microsoft.com/office/drawing/2014/main" id="{32CE0F6A-6985-45EE-B2D4-D797640457C5}"/>
              </a:ext>
            </a:extLst>
          </p:cNvPr>
          <p:cNvSpPr txBox="1"/>
          <p:nvPr/>
        </p:nvSpPr>
        <p:spPr>
          <a:xfrm>
            <a:off x="622300" y="1507093"/>
            <a:ext cx="9448800" cy="369332"/>
          </a:xfrm>
          <a:prstGeom prst="rect">
            <a:avLst/>
          </a:prstGeom>
          <a:noFill/>
        </p:spPr>
        <p:txBody>
          <a:bodyPr wrap="square" rtlCol="0">
            <a:spAutoFit/>
          </a:bodyPr>
          <a:lstStyle/>
          <a:p>
            <a:r>
              <a:rPr lang="en-GB" dirty="0" err="1"/>
              <a:t>Diagramme</a:t>
            </a:r>
            <a:r>
              <a:rPr lang="en-GB" dirty="0"/>
              <a:t> </a:t>
            </a:r>
            <a:r>
              <a:rPr lang="en-GB" dirty="0" err="1"/>
              <a:t>présentant</a:t>
            </a:r>
            <a:r>
              <a:rPr lang="en-GB" dirty="0"/>
              <a:t> les </a:t>
            </a:r>
            <a:r>
              <a:rPr lang="en-GB" dirty="0" err="1"/>
              <a:t>facteurs</a:t>
            </a:r>
            <a:r>
              <a:rPr lang="en-GB" dirty="0"/>
              <a:t> </a:t>
            </a:r>
            <a:r>
              <a:rPr lang="en-GB" dirty="0" err="1"/>
              <a:t>influencant</a:t>
            </a:r>
            <a:r>
              <a:rPr lang="en-GB" dirty="0"/>
              <a:t> </a:t>
            </a:r>
            <a:r>
              <a:rPr lang="en-GB" dirty="0" err="1"/>
              <a:t>l’efficacité</a:t>
            </a:r>
            <a:r>
              <a:rPr lang="en-GB" dirty="0"/>
              <a:t> d’un programme de CPS </a:t>
            </a:r>
            <a:endParaRPr lang="fr-CH"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765768" y="1915746"/>
            <a:ext cx="88265" cy="1306195"/>
          </a:xfrm>
          <a:prstGeom prst="rect">
            <a:avLst/>
          </a:prstGeom>
        </p:spPr>
        <p:txBody>
          <a:bodyPr vert="horz" wrap="square" lIns="0" tIns="55244" rIns="0" bIns="0" rtlCol="0">
            <a:spAutoFit/>
          </a:bodyPr>
          <a:lstStyle/>
          <a:p>
            <a:pPr marL="12700">
              <a:lnSpc>
                <a:spcPct val="100000"/>
              </a:lnSpc>
              <a:spcBef>
                <a:spcPts val="434"/>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40"/>
              </a:spcBef>
            </a:pPr>
            <a:r>
              <a:rPr sz="1400" dirty="0">
                <a:latin typeface="Arial MT"/>
                <a:cs typeface="Arial MT"/>
              </a:rPr>
              <a:t>•</a:t>
            </a:r>
            <a:endParaRPr sz="1400">
              <a:latin typeface="Arial MT"/>
              <a:cs typeface="Arial MT"/>
            </a:endParaRPr>
          </a:p>
        </p:txBody>
      </p:sp>
      <p:sp>
        <p:nvSpPr>
          <p:cNvPr id="3" name="object 3"/>
          <p:cNvSpPr txBox="1"/>
          <p:nvPr/>
        </p:nvSpPr>
        <p:spPr>
          <a:xfrm>
            <a:off x="698501" y="1579277"/>
            <a:ext cx="8686800" cy="3541995"/>
          </a:xfrm>
          <a:prstGeom prst="rect">
            <a:avLst/>
          </a:prstGeom>
        </p:spPr>
        <p:txBody>
          <a:bodyPr vert="horz" wrap="square" lIns="0" tIns="71120" rIns="0" bIns="0" rtlCol="0">
            <a:spAutoFit/>
          </a:bodyPr>
          <a:lstStyle/>
          <a:p>
            <a:pPr marL="12700">
              <a:lnSpc>
                <a:spcPct val="100000"/>
              </a:lnSpc>
              <a:spcBef>
                <a:spcPts val="560"/>
              </a:spcBef>
              <a:tabLst>
                <a:tab pos="697865" algn="l"/>
                <a:tab pos="698500" algn="l"/>
              </a:tabLst>
            </a:pPr>
            <a:r>
              <a:rPr lang="fr-FR" sz="2400" b="1" u="heavy" spc="-5" dirty="0">
                <a:uFill>
                  <a:solidFill>
                    <a:srgbClr val="000000"/>
                  </a:solidFill>
                </a:uFill>
                <a:latin typeface="Calibri"/>
                <a:cs typeface="Calibri"/>
              </a:rPr>
              <a:t>Comment</a:t>
            </a:r>
            <a:r>
              <a:rPr lang="fr-FR" sz="2400" b="1" u="heavy" spc="-30" dirty="0">
                <a:uFill>
                  <a:solidFill>
                    <a:srgbClr val="000000"/>
                  </a:solidFill>
                </a:uFill>
                <a:latin typeface="Calibri"/>
                <a:cs typeface="Calibri"/>
              </a:rPr>
              <a:t> </a:t>
            </a:r>
            <a:r>
              <a:rPr lang="fr-FR" sz="2400" b="1" u="heavy" spc="-10" dirty="0">
                <a:uFill>
                  <a:solidFill>
                    <a:srgbClr val="000000"/>
                  </a:solidFill>
                </a:uFill>
                <a:latin typeface="Calibri"/>
                <a:cs typeface="Calibri"/>
              </a:rPr>
              <a:t>évaluez-vous l’intégralité </a:t>
            </a:r>
            <a:r>
              <a:rPr lang="fr-FR" sz="2400" b="1" u="heavy" spc="-60" dirty="0">
                <a:uFill>
                  <a:solidFill>
                    <a:srgbClr val="000000"/>
                  </a:solidFill>
                </a:uFill>
                <a:latin typeface="Calibri"/>
                <a:cs typeface="Calibri"/>
              </a:rPr>
              <a:t> </a:t>
            </a:r>
            <a:r>
              <a:rPr lang="fr-FR" sz="2400" b="1" u="heavy" dirty="0">
                <a:uFill>
                  <a:solidFill>
                    <a:srgbClr val="000000"/>
                  </a:solidFill>
                </a:uFill>
                <a:latin typeface="Calibri"/>
                <a:cs typeface="Calibri"/>
              </a:rPr>
              <a:t>de la</a:t>
            </a:r>
            <a:r>
              <a:rPr lang="fr-FR" sz="2400" b="1" u="heavy" spc="-5" dirty="0">
                <a:uFill>
                  <a:solidFill>
                    <a:srgbClr val="000000"/>
                  </a:solidFill>
                </a:uFill>
                <a:latin typeface="Calibri"/>
                <a:cs typeface="Calibri"/>
              </a:rPr>
              <a:t> </a:t>
            </a:r>
            <a:r>
              <a:rPr lang="fr-FR" sz="2400" b="1" u="heavy" spc="-10" dirty="0">
                <a:uFill>
                  <a:solidFill>
                    <a:srgbClr val="000000"/>
                  </a:solidFill>
                </a:uFill>
                <a:latin typeface="Calibri"/>
                <a:cs typeface="Calibri"/>
              </a:rPr>
              <a:t>couverture</a:t>
            </a:r>
            <a:r>
              <a:rPr lang="fr-FR" sz="2400" b="1" u="heavy" spc="-20" dirty="0">
                <a:uFill>
                  <a:solidFill>
                    <a:srgbClr val="000000"/>
                  </a:solidFill>
                </a:uFill>
                <a:latin typeface="Calibri"/>
                <a:cs typeface="Calibri"/>
              </a:rPr>
              <a:t> </a:t>
            </a:r>
            <a:r>
              <a:rPr lang="fr-FR" sz="2400" b="1" u="heavy" dirty="0">
                <a:uFill>
                  <a:solidFill>
                    <a:srgbClr val="000000"/>
                  </a:solidFill>
                </a:uFill>
                <a:latin typeface="Calibri"/>
                <a:cs typeface="Calibri"/>
              </a:rPr>
              <a:t>?</a:t>
            </a:r>
            <a:endParaRPr lang="fr-FR" b="1" u="sng" spc="-15" dirty="0">
              <a:uFill>
                <a:solidFill>
                  <a:srgbClr val="000000"/>
                </a:solidFill>
              </a:uFill>
              <a:latin typeface="Calibri"/>
              <a:cs typeface="Calibri"/>
            </a:endParaRPr>
          </a:p>
          <a:p>
            <a:pPr marL="12700">
              <a:lnSpc>
                <a:spcPct val="100000"/>
              </a:lnSpc>
              <a:spcBef>
                <a:spcPts val="560"/>
              </a:spcBef>
              <a:tabLst>
                <a:tab pos="697865" algn="l"/>
                <a:tab pos="698500" algn="l"/>
              </a:tabLst>
            </a:pPr>
            <a:r>
              <a:rPr lang="fr-FR" spc="-15" dirty="0">
                <a:uFill>
                  <a:solidFill>
                    <a:srgbClr val="000000"/>
                  </a:solidFill>
                </a:uFill>
                <a:latin typeface="Calibri"/>
                <a:cs typeface="Calibri"/>
              </a:rPr>
              <a:t>Le contrôle de la couverture est assurée par :</a:t>
            </a:r>
          </a:p>
          <a:p>
            <a:pPr marL="755650" lvl="1" indent="-285750">
              <a:spcBef>
                <a:spcPts val="560"/>
              </a:spcBef>
              <a:buFont typeface="Wingdings" panose="05000000000000000000" pitchFamily="2" charset="2"/>
              <a:buChar char="§"/>
              <a:tabLst>
                <a:tab pos="697865" algn="l"/>
                <a:tab pos="698500" algn="l"/>
              </a:tabLst>
            </a:pPr>
            <a:r>
              <a:rPr lang="fr-FR" spc="-15" dirty="0">
                <a:uFill>
                  <a:solidFill>
                    <a:srgbClr val="000000"/>
                  </a:solidFill>
                </a:uFill>
                <a:latin typeface="Calibri"/>
                <a:cs typeface="Calibri"/>
              </a:rPr>
              <a:t>Les supervisions de proximité, organisées pendant l’administration des médicaments</a:t>
            </a:r>
          </a:p>
          <a:p>
            <a:pPr marL="755650" lvl="1" indent="-285750">
              <a:spcBef>
                <a:spcPts val="560"/>
              </a:spcBef>
              <a:buFont typeface="Wingdings" panose="05000000000000000000" pitchFamily="2" charset="2"/>
              <a:buChar char="§"/>
              <a:tabLst>
                <a:tab pos="697865" algn="l"/>
                <a:tab pos="698500" algn="l"/>
              </a:tabLst>
            </a:pPr>
            <a:r>
              <a:rPr lang="fr-FR" spc="-15" dirty="0">
                <a:uFill>
                  <a:solidFill>
                    <a:srgbClr val="000000"/>
                  </a:solidFill>
                </a:uFill>
                <a:latin typeface="Calibri"/>
                <a:cs typeface="Calibri"/>
              </a:rPr>
              <a:t>Les supervisions de zones sanitaires, des départements</a:t>
            </a:r>
          </a:p>
          <a:p>
            <a:pPr marL="755650" lvl="1" indent="-285750">
              <a:spcBef>
                <a:spcPts val="560"/>
              </a:spcBef>
              <a:buFont typeface="Wingdings" panose="05000000000000000000" pitchFamily="2" charset="2"/>
              <a:buChar char="§"/>
              <a:tabLst>
                <a:tab pos="697865" algn="l"/>
                <a:tab pos="698500" algn="l"/>
              </a:tabLst>
            </a:pPr>
            <a:r>
              <a:rPr lang="fr-FR" spc="-15" dirty="0">
                <a:uFill>
                  <a:solidFill>
                    <a:srgbClr val="000000"/>
                  </a:solidFill>
                </a:uFill>
                <a:latin typeface="Calibri"/>
                <a:cs typeface="Calibri"/>
              </a:rPr>
              <a:t>Le suivi géo </a:t>
            </a:r>
            <a:r>
              <a:rPr lang="fr-FR" sz="2000" spc="-15" dirty="0">
                <a:uFill>
                  <a:solidFill>
                    <a:srgbClr val="000000"/>
                  </a:solidFill>
                </a:uFill>
                <a:latin typeface="Calibri"/>
                <a:cs typeface="Calibri"/>
              </a:rPr>
              <a:t>spatial</a:t>
            </a:r>
            <a:r>
              <a:rPr lang="fr-FR" spc="-15" dirty="0">
                <a:uFill>
                  <a:solidFill>
                    <a:srgbClr val="000000"/>
                  </a:solidFill>
                </a:uFill>
                <a:latin typeface="Calibri"/>
                <a:cs typeface="Calibri"/>
              </a:rPr>
              <a:t> de couverture des doses à travers un tableau de bord interactif</a:t>
            </a:r>
          </a:p>
          <a:p>
            <a:pPr marL="755650" lvl="1" indent="-285750">
              <a:spcBef>
                <a:spcPts val="560"/>
              </a:spcBef>
              <a:buFont typeface="Wingdings" panose="05000000000000000000" pitchFamily="2" charset="2"/>
              <a:buChar char="§"/>
              <a:tabLst>
                <a:tab pos="697865" algn="l"/>
                <a:tab pos="698500" algn="l"/>
              </a:tabLst>
            </a:pPr>
            <a:r>
              <a:rPr lang="fr-FR" spc="-15" dirty="0">
                <a:uFill>
                  <a:solidFill>
                    <a:srgbClr val="000000"/>
                  </a:solidFill>
                </a:uFill>
                <a:latin typeface="Calibri"/>
                <a:cs typeface="Calibri"/>
              </a:rPr>
              <a:t>Les réunions journalières de l’analyse de couverture</a:t>
            </a:r>
          </a:p>
          <a:p>
            <a:pPr marL="1155700" lvl="1" indent="-685800">
              <a:spcBef>
                <a:spcPts val="560"/>
              </a:spcBef>
              <a:buFont typeface="Arial MT"/>
              <a:buChar char="•"/>
              <a:tabLst>
                <a:tab pos="697865" algn="l"/>
                <a:tab pos="698500" algn="l"/>
              </a:tabLst>
            </a:pPr>
            <a:endParaRPr lang="fr-FR" u="sng" spc="-15" dirty="0">
              <a:uFill>
                <a:solidFill>
                  <a:srgbClr val="000000"/>
                </a:solidFill>
              </a:uFill>
              <a:latin typeface="Calibri"/>
              <a:cs typeface="Calibri"/>
            </a:endParaRPr>
          </a:p>
          <a:p>
            <a:pPr marL="1155700">
              <a:lnSpc>
                <a:spcPct val="100000"/>
              </a:lnSpc>
              <a:spcBef>
                <a:spcPts val="340"/>
              </a:spcBef>
            </a:pPr>
            <a:endParaRPr lang="fr-FR" u="sng" dirty="0">
              <a:uFill>
                <a:solidFill>
                  <a:srgbClr val="000000"/>
                </a:solidFill>
              </a:uFill>
              <a:latin typeface="Calibri"/>
              <a:cs typeface="Calibri"/>
            </a:endParaRPr>
          </a:p>
          <a:p>
            <a:pPr marL="1155700">
              <a:lnSpc>
                <a:spcPct val="100000"/>
              </a:lnSpc>
              <a:spcBef>
                <a:spcPts val="340"/>
              </a:spcBef>
            </a:pPr>
            <a:endParaRPr lang="fr-FR" u="sng" dirty="0">
              <a:uFill>
                <a:solidFill>
                  <a:srgbClr val="000000"/>
                </a:solidFill>
              </a:uFill>
              <a:latin typeface="Calibri"/>
              <a:cs typeface="Calibri"/>
            </a:endParaRPr>
          </a:p>
          <a:p>
            <a:pPr marL="1155700">
              <a:lnSpc>
                <a:spcPct val="100000"/>
              </a:lnSpc>
              <a:spcBef>
                <a:spcPts val="340"/>
              </a:spcBef>
            </a:pPr>
            <a:endParaRPr lang="fr-FR" dirty="0">
              <a:latin typeface="Calibri"/>
              <a:cs typeface="Calibri"/>
            </a:endParaRPr>
          </a:p>
        </p:txBody>
      </p:sp>
      <p:grpSp>
        <p:nvGrpSpPr>
          <p:cNvPr id="14" name="object 14"/>
          <p:cNvGrpSpPr/>
          <p:nvPr/>
        </p:nvGrpSpPr>
        <p:grpSpPr>
          <a:xfrm>
            <a:off x="963168" y="422148"/>
            <a:ext cx="8524240" cy="1056640"/>
            <a:chOff x="963168" y="422148"/>
            <a:chExt cx="8524240"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496315"/>
            <a:ext cx="4260592"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(2)</a:t>
            </a:r>
            <a:endParaRPr sz="2000" dirty="0"/>
          </a:p>
        </p:txBody>
      </p:sp>
      <p:pic>
        <p:nvPicPr>
          <p:cNvPr id="9" name="Picture 5" descr="A screenshot of a computer&#10;&#10;Description automatically generated with medium confidence">
            <a:extLst>
              <a:ext uri="{FF2B5EF4-FFF2-40B4-BE49-F238E27FC236}">
                <a16:creationId xmlns:a16="http://schemas.microsoft.com/office/drawing/2014/main" id="{6FADD56E-F9DD-7145-8799-94BE38CBFE34}"/>
              </a:ext>
            </a:extLst>
          </p:cNvPr>
          <p:cNvPicPr>
            <a:picLocks noChangeAspect="1"/>
          </p:cNvPicPr>
          <p:nvPr/>
        </p:nvPicPr>
        <p:blipFill>
          <a:blip r:embed="rId2"/>
          <a:stretch>
            <a:fillRect/>
          </a:stretch>
        </p:blipFill>
        <p:spPr>
          <a:xfrm>
            <a:off x="1012869" y="4011968"/>
            <a:ext cx="7736332" cy="3550882"/>
          </a:xfrm>
          <a:prstGeom prst="rect">
            <a:avLst/>
          </a:prstGeom>
        </p:spPr>
      </p:pic>
    </p:spTree>
    <p:extLst>
      <p:ext uri="{BB962C8B-B14F-4D97-AF65-F5344CB8AC3E}">
        <p14:creationId xmlns:p14="http://schemas.microsoft.com/office/powerpoint/2010/main" val="243404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765768" y="1915746"/>
            <a:ext cx="88265" cy="1306195"/>
          </a:xfrm>
          <a:prstGeom prst="rect">
            <a:avLst/>
          </a:prstGeom>
        </p:spPr>
        <p:txBody>
          <a:bodyPr vert="horz" wrap="square" lIns="0" tIns="55244" rIns="0" bIns="0" rtlCol="0">
            <a:spAutoFit/>
          </a:bodyPr>
          <a:lstStyle/>
          <a:p>
            <a:pPr marL="12700">
              <a:lnSpc>
                <a:spcPct val="100000"/>
              </a:lnSpc>
              <a:spcBef>
                <a:spcPts val="434"/>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40"/>
              </a:spcBef>
            </a:pPr>
            <a:r>
              <a:rPr sz="1400" dirty="0">
                <a:latin typeface="Arial MT"/>
                <a:cs typeface="Arial MT"/>
              </a:rPr>
              <a:t>•</a:t>
            </a:r>
            <a:endParaRPr sz="1400">
              <a:latin typeface="Arial MT"/>
              <a:cs typeface="Arial MT"/>
            </a:endParaRPr>
          </a:p>
        </p:txBody>
      </p:sp>
      <p:sp>
        <p:nvSpPr>
          <p:cNvPr id="3" name="object 3"/>
          <p:cNvSpPr txBox="1"/>
          <p:nvPr/>
        </p:nvSpPr>
        <p:spPr>
          <a:xfrm>
            <a:off x="88900" y="1158679"/>
            <a:ext cx="9982200" cy="6662530"/>
          </a:xfrm>
          <a:prstGeom prst="rect">
            <a:avLst/>
          </a:prstGeom>
        </p:spPr>
        <p:txBody>
          <a:bodyPr vert="horz" wrap="square" lIns="0" tIns="71120" rIns="0" bIns="0" rtlCol="0">
            <a:spAutoFit/>
          </a:bodyPr>
          <a:lstStyle/>
          <a:p>
            <a:pPr marL="1155700" marR="2234565">
              <a:lnSpc>
                <a:spcPct val="150000"/>
              </a:lnSpc>
              <a:spcBef>
                <a:spcPts val="25"/>
              </a:spcBef>
            </a:pPr>
            <a:r>
              <a:rPr lang="fr-FR" sz="2400" b="1" u="sng" spc="-15" dirty="0">
                <a:uFill>
                  <a:solidFill>
                    <a:srgbClr val="000000"/>
                  </a:solidFill>
                </a:uFill>
                <a:latin typeface="Calibri"/>
                <a:cs typeface="Calibri"/>
              </a:rPr>
              <a:t>Avantages</a:t>
            </a:r>
            <a:r>
              <a:rPr lang="fr-FR" sz="2400" b="1" u="sng" spc="5" dirty="0">
                <a:uFill>
                  <a:solidFill>
                    <a:srgbClr val="000000"/>
                  </a:solidFill>
                </a:uFill>
                <a:latin typeface="Calibri"/>
                <a:cs typeface="Calibri"/>
              </a:rPr>
              <a:t> </a:t>
            </a:r>
            <a:r>
              <a:rPr lang="fr-FR" sz="2400" b="1" u="sng" spc="-5" dirty="0">
                <a:uFill>
                  <a:solidFill>
                    <a:srgbClr val="000000"/>
                  </a:solidFill>
                </a:uFill>
                <a:latin typeface="Calibri"/>
                <a:cs typeface="Calibri"/>
              </a:rPr>
              <a:t>de</a:t>
            </a:r>
            <a:r>
              <a:rPr lang="fr-FR" sz="2400" b="1" u="sng" spc="-10" dirty="0">
                <a:uFill>
                  <a:solidFill>
                    <a:srgbClr val="000000"/>
                  </a:solidFill>
                </a:uFill>
                <a:latin typeface="Calibri"/>
                <a:cs typeface="Calibri"/>
              </a:rPr>
              <a:t> </a:t>
            </a:r>
            <a:r>
              <a:rPr lang="fr-FR" sz="2400" b="1" u="sng" dirty="0">
                <a:uFill>
                  <a:solidFill>
                    <a:srgbClr val="000000"/>
                  </a:solidFill>
                </a:uFill>
                <a:latin typeface="Calibri"/>
                <a:cs typeface="Calibri"/>
              </a:rPr>
              <a:t>la </a:t>
            </a:r>
            <a:r>
              <a:rPr lang="fr-FR" sz="2400" b="1" u="sng" spc="-5" dirty="0">
                <a:uFill>
                  <a:solidFill>
                    <a:srgbClr val="000000"/>
                  </a:solidFill>
                </a:uFill>
                <a:latin typeface="Calibri"/>
                <a:cs typeface="Calibri"/>
              </a:rPr>
              <a:t>méthodologie</a:t>
            </a:r>
            <a:r>
              <a:rPr lang="fr-FR" sz="2400" b="1" u="sng" dirty="0">
                <a:uFill>
                  <a:solidFill>
                    <a:srgbClr val="000000"/>
                  </a:solidFill>
                </a:uFill>
                <a:latin typeface="Calibri"/>
                <a:cs typeface="Calibri"/>
              </a:rPr>
              <a:t> utilisée </a:t>
            </a:r>
          </a:p>
          <a:p>
            <a:pPr lvl="1">
              <a:lnSpc>
                <a:spcPct val="150000"/>
              </a:lnSpc>
            </a:pPr>
            <a:r>
              <a:rPr lang="fr-FR" sz="2400" dirty="0"/>
              <a:t>Cette méthodologie permet de :</a:t>
            </a:r>
          </a:p>
          <a:p>
            <a:pPr marL="800100" lvl="1" indent="-342900">
              <a:lnSpc>
                <a:spcPct val="150000"/>
              </a:lnSpc>
              <a:buFont typeface="Wingdings" panose="05000000000000000000" pitchFamily="2" charset="2"/>
              <a:buChar char="§"/>
            </a:pPr>
            <a:r>
              <a:rPr lang="fr-FR" sz="2400" dirty="0"/>
              <a:t>Suivre la couverture géographique de l’administration des médicaments </a:t>
            </a:r>
            <a:endParaRPr lang="fr-BJ" sz="2400" dirty="0"/>
          </a:p>
          <a:p>
            <a:pPr marL="800100" lvl="1" indent="-342900">
              <a:lnSpc>
                <a:spcPct val="150000"/>
              </a:lnSpc>
              <a:buFont typeface="Wingdings" panose="05000000000000000000" pitchFamily="2" charset="2"/>
              <a:buChar char="§"/>
            </a:pPr>
            <a:r>
              <a:rPr lang="fr-FR" sz="2400" dirty="0"/>
              <a:t>Connaitre les données sur l’administration des médicaments </a:t>
            </a:r>
            <a:endParaRPr lang="fr-BJ" sz="2400" dirty="0"/>
          </a:p>
          <a:p>
            <a:pPr marL="800100" lvl="1" indent="-342900">
              <a:lnSpc>
                <a:spcPct val="150000"/>
              </a:lnSpc>
              <a:buFont typeface="Wingdings" panose="05000000000000000000" pitchFamily="2" charset="2"/>
              <a:buChar char="§"/>
            </a:pPr>
            <a:r>
              <a:rPr lang="fr-FR" sz="2400" dirty="0"/>
              <a:t>Suivre l’activité de chaque équipe</a:t>
            </a:r>
            <a:endParaRPr lang="fr-BJ" sz="2400" dirty="0"/>
          </a:p>
          <a:p>
            <a:pPr marL="800100" lvl="1" indent="-342900">
              <a:lnSpc>
                <a:spcPct val="150000"/>
              </a:lnSpc>
              <a:buFont typeface="Wingdings" panose="05000000000000000000" pitchFamily="2" charset="2"/>
              <a:buChar char="§"/>
            </a:pPr>
            <a:r>
              <a:rPr lang="fr-FR" sz="2400" dirty="0"/>
              <a:t>Connaitre les taux de couverture géographique</a:t>
            </a:r>
            <a:endParaRPr lang="fr-BJ" sz="2400" dirty="0"/>
          </a:p>
          <a:p>
            <a:pPr marL="800100" lvl="1" indent="-342900">
              <a:lnSpc>
                <a:spcPct val="150000"/>
              </a:lnSpc>
              <a:buFont typeface="Wingdings" panose="05000000000000000000" pitchFamily="2" charset="2"/>
              <a:buChar char="§"/>
            </a:pPr>
            <a:r>
              <a:rPr lang="fr-FR" sz="2400" dirty="0"/>
              <a:t>Connaitre les taux de couverture thérapeutique</a:t>
            </a:r>
            <a:endParaRPr lang="fr-BJ" sz="2400" dirty="0"/>
          </a:p>
          <a:p>
            <a:pPr marL="800100" lvl="1" indent="-342900">
              <a:lnSpc>
                <a:spcPct val="150000"/>
              </a:lnSpc>
              <a:buFont typeface="Wingdings" panose="05000000000000000000" pitchFamily="2" charset="2"/>
              <a:buChar char="§"/>
            </a:pPr>
            <a:r>
              <a:rPr lang="fr-FR" sz="2400" dirty="0"/>
              <a:t>Partager au fur et à mesure les données avec les acteurs à différents niveaux pour prises de décisions à l’effet d’améliorer la couverture</a:t>
            </a:r>
          </a:p>
          <a:p>
            <a:pPr marL="800100" lvl="1" indent="-342900">
              <a:lnSpc>
                <a:spcPct val="150000"/>
              </a:lnSpc>
              <a:buFont typeface="Wingdings" panose="05000000000000000000" pitchFamily="2" charset="2"/>
              <a:buChar char="§"/>
            </a:pPr>
            <a:r>
              <a:rPr lang="fr-FR" sz="2400" dirty="0"/>
              <a:t>Identifier les pratiques non conformes au protocole de la campagne et de prendre les mesures nécessaires</a:t>
            </a:r>
          </a:p>
          <a:p>
            <a:pPr lvl="1">
              <a:lnSpc>
                <a:spcPct val="150000"/>
              </a:lnSpc>
            </a:pPr>
            <a:endParaRPr lang="fr-FR" sz="2400" spc="-305" dirty="0">
              <a:latin typeface="Calibri"/>
              <a:cs typeface="Calibri"/>
            </a:endParaRPr>
          </a:p>
        </p:txBody>
      </p:sp>
      <p:grpSp>
        <p:nvGrpSpPr>
          <p:cNvPr id="14" name="object 14"/>
          <p:cNvGrpSpPr/>
          <p:nvPr/>
        </p:nvGrpSpPr>
        <p:grpSpPr>
          <a:xfrm>
            <a:off x="850900" y="130267"/>
            <a:ext cx="8523859" cy="1073150"/>
            <a:chOff x="963168" y="422147"/>
            <a:chExt cx="8523859" cy="1561916"/>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6185" y="798031"/>
              <a:ext cx="4543425" cy="1007619"/>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543627"/>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496315"/>
            <a:ext cx="4260592"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a:t>
            </a:r>
            <a:r>
              <a:rPr sz="2000" spc="-5" dirty="0">
                <a:solidFill>
                  <a:srgbClr val="000000"/>
                </a:solidFill>
              </a:rPr>
              <a:t>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(3)</a:t>
            </a:r>
            <a:endParaRPr sz="2000" dirty="0"/>
          </a:p>
        </p:txBody>
      </p:sp>
    </p:spTree>
    <p:extLst>
      <p:ext uri="{BB962C8B-B14F-4D97-AF65-F5344CB8AC3E}">
        <p14:creationId xmlns:p14="http://schemas.microsoft.com/office/powerpoint/2010/main" val="112679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765768" y="1915746"/>
            <a:ext cx="88265" cy="1306195"/>
          </a:xfrm>
          <a:prstGeom prst="rect">
            <a:avLst/>
          </a:prstGeom>
        </p:spPr>
        <p:txBody>
          <a:bodyPr vert="horz" wrap="square" lIns="0" tIns="55244" rIns="0" bIns="0" rtlCol="0">
            <a:spAutoFit/>
          </a:bodyPr>
          <a:lstStyle/>
          <a:p>
            <a:pPr marL="12700">
              <a:lnSpc>
                <a:spcPct val="100000"/>
              </a:lnSpc>
              <a:spcBef>
                <a:spcPts val="434"/>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40"/>
              </a:spcBef>
            </a:pPr>
            <a:r>
              <a:rPr sz="1400" dirty="0">
                <a:latin typeface="Arial MT"/>
                <a:cs typeface="Arial MT"/>
              </a:rPr>
              <a:t>•</a:t>
            </a:r>
            <a:endParaRPr sz="1400">
              <a:latin typeface="Arial MT"/>
              <a:cs typeface="Arial MT"/>
            </a:endParaRPr>
          </a:p>
        </p:txBody>
      </p:sp>
      <p:sp>
        <p:nvSpPr>
          <p:cNvPr id="3" name="object 3"/>
          <p:cNvSpPr txBox="1"/>
          <p:nvPr/>
        </p:nvSpPr>
        <p:spPr>
          <a:xfrm>
            <a:off x="431800" y="1348348"/>
            <a:ext cx="10020300" cy="5319405"/>
          </a:xfrm>
          <a:prstGeom prst="rect">
            <a:avLst/>
          </a:prstGeom>
        </p:spPr>
        <p:txBody>
          <a:bodyPr vert="horz" wrap="square" lIns="0" tIns="71120" rIns="0" bIns="0" rtlCol="0">
            <a:spAutoFit/>
          </a:bodyPr>
          <a:lstStyle/>
          <a:p>
            <a:pPr marL="1155700" marR="2234565">
              <a:lnSpc>
                <a:spcPct val="120000"/>
              </a:lnSpc>
              <a:spcBef>
                <a:spcPts val="25"/>
              </a:spcBef>
            </a:pPr>
            <a:r>
              <a:rPr lang="fr-FR" sz="2400" b="1" u="sng" spc="-10" dirty="0">
                <a:uFill>
                  <a:solidFill>
                    <a:srgbClr val="000000"/>
                  </a:solidFill>
                </a:uFill>
                <a:latin typeface="Calibri"/>
                <a:cs typeface="Calibri"/>
              </a:rPr>
              <a:t>Inconvénients</a:t>
            </a:r>
          </a:p>
          <a:p>
            <a:pPr marL="742950" marR="2234565" lvl="1" indent="-285750">
              <a:lnSpc>
                <a:spcPct val="120000"/>
              </a:lnSpc>
              <a:spcBef>
                <a:spcPts val="25"/>
              </a:spcBef>
              <a:buFont typeface="Arial" panose="020B0604020202020204" pitchFamily="34" charset="0"/>
              <a:buChar char="•"/>
            </a:pPr>
            <a:r>
              <a:rPr lang="fr-FR" sz="2400" dirty="0"/>
              <a:t>Si les données introduites ne sont pas de qualité on aura pas de bons résultats,</a:t>
            </a:r>
          </a:p>
          <a:p>
            <a:pPr marL="742950" marR="2234565" lvl="1" indent="-285750">
              <a:lnSpc>
                <a:spcPct val="120000"/>
              </a:lnSpc>
              <a:spcBef>
                <a:spcPts val="25"/>
              </a:spcBef>
              <a:buFont typeface="Arial" panose="020B0604020202020204" pitchFamily="34" charset="0"/>
              <a:buChar char="•"/>
            </a:pPr>
            <a:r>
              <a:rPr lang="fr-FR" sz="2400" dirty="0"/>
              <a:t>Cela demande plus d’efforts dans le suivi des acteurs opérationnels</a:t>
            </a:r>
          </a:p>
          <a:p>
            <a:pPr marR="2234565" lvl="1">
              <a:lnSpc>
                <a:spcPct val="120000"/>
              </a:lnSpc>
              <a:spcBef>
                <a:spcPts val="25"/>
              </a:spcBef>
            </a:pPr>
            <a:r>
              <a:rPr lang="fr-FR" sz="2400" b="1" u="sng" spc="-10" dirty="0">
                <a:uFill>
                  <a:solidFill>
                    <a:srgbClr val="000000"/>
                  </a:solidFill>
                </a:uFill>
                <a:latin typeface="Calibri"/>
                <a:cs typeface="Calibri"/>
              </a:rPr>
              <a:t>Avez-vous </a:t>
            </a:r>
            <a:r>
              <a:rPr lang="fr-FR" sz="2400" b="1" u="sng" spc="-5" dirty="0">
                <a:uFill>
                  <a:solidFill>
                    <a:srgbClr val="000000"/>
                  </a:solidFill>
                </a:uFill>
                <a:latin typeface="Calibri"/>
                <a:cs typeface="Calibri"/>
              </a:rPr>
              <a:t>déjà</a:t>
            </a:r>
            <a:r>
              <a:rPr lang="fr-FR" sz="2400" b="1" u="sng" spc="5" dirty="0">
                <a:uFill>
                  <a:solidFill>
                    <a:srgbClr val="000000"/>
                  </a:solidFill>
                </a:uFill>
                <a:latin typeface="Calibri"/>
                <a:cs typeface="Calibri"/>
              </a:rPr>
              <a:t> </a:t>
            </a:r>
            <a:r>
              <a:rPr lang="fr-FR" sz="2400" b="1" u="sng" spc="-5" dirty="0">
                <a:uFill>
                  <a:solidFill>
                    <a:srgbClr val="000000"/>
                  </a:solidFill>
                </a:uFill>
                <a:latin typeface="Calibri"/>
                <a:cs typeface="Calibri"/>
              </a:rPr>
              <a:t>effectué</a:t>
            </a:r>
            <a:r>
              <a:rPr lang="fr-FR" sz="2400" b="1" u="sng" dirty="0">
                <a:uFill>
                  <a:solidFill>
                    <a:srgbClr val="000000"/>
                  </a:solidFill>
                </a:uFill>
                <a:latin typeface="Calibri"/>
                <a:cs typeface="Calibri"/>
              </a:rPr>
              <a:t> une</a:t>
            </a:r>
            <a:r>
              <a:rPr lang="fr-FR" sz="2400" b="1" u="sng" spc="-5" dirty="0">
                <a:uFill>
                  <a:solidFill>
                    <a:srgbClr val="000000"/>
                  </a:solidFill>
                </a:uFill>
                <a:latin typeface="Calibri"/>
                <a:cs typeface="Calibri"/>
              </a:rPr>
              <a:t> </a:t>
            </a:r>
            <a:r>
              <a:rPr lang="fr-FR" sz="2400" b="1" u="sng" spc="-10" dirty="0">
                <a:uFill>
                  <a:solidFill>
                    <a:srgbClr val="000000"/>
                  </a:solidFill>
                </a:uFill>
                <a:latin typeface="Calibri"/>
                <a:cs typeface="Calibri"/>
              </a:rPr>
              <a:t>enquête</a:t>
            </a:r>
            <a:r>
              <a:rPr lang="fr-FR" sz="2400" b="1" u="sng" spc="55" dirty="0">
                <a:uFill>
                  <a:solidFill>
                    <a:srgbClr val="000000"/>
                  </a:solidFill>
                </a:uFill>
                <a:latin typeface="Calibri"/>
                <a:cs typeface="Calibri"/>
              </a:rPr>
              <a:t> </a:t>
            </a:r>
            <a:r>
              <a:rPr lang="fr-FR" sz="2400" b="1" u="sng" spc="-5" dirty="0">
                <a:uFill>
                  <a:solidFill>
                    <a:srgbClr val="000000"/>
                  </a:solidFill>
                </a:uFill>
                <a:latin typeface="Calibri"/>
                <a:cs typeface="Calibri"/>
              </a:rPr>
              <a:t>de </a:t>
            </a:r>
            <a:r>
              <a:rPr lang="fr-FR" sz="2400" b="1" u="sng" spc="-10" dirty="0">
                <a:uFill>
                  <a:solidFill>
                    <a:srgbClr val="000000"/>
                  </a:solidFill>
                </a:uFill>
                <a:latin typeface="Calibri"/>
                <a:cs typeface="Calibri"/>
              </a:rPr>
              <a:t>couverture</a:t>
            </a:r>
            <a:r>
              <a:rPr lang="fr-FR" sz="2400" b="1" u="sng" spc="5" dirty="0">
                <a:uFill>
                  <a:solidFill>
                    <a:srgbClr val="000000"/>
                  </a:solidFill>
                </a:uFill>
                <a:latin typeface="Calibri"/>
                <a:cs typeface="Calibri"/>
              </a:rPr>
              <a:t> </a:t>
            </a:r>
            <a:r>
              <a:rPr lang="fr-FR" sz="2400" b="1" u="sng" spc="-5" dirty="0">
                <a:uFill>
                  <a:solidFill>
                    <a:srgbClr val="000000"/>
                  </a:solidFill>
                </a:uFill>
                <a:latin typeface="Calibri"/>
                <a:cs typeface="Calibri"/>
              </a:rPr>
              <a:t>dans</a:t>
            </a:r>
            <a:r>
              <a:rPr lang="fr-FR" sz="2400" b="1" u="sng" spc="20" dirty="0">
                <a:uFill>
                  <a:solidFill>
                    <a:srgbClr val="000000"/>
                  </a:solidFill>
                </a:uFill>
                <a:latin typeface="Calibri"/>
                <a:cs typeface="Calibri"/>
              </a:rPr>
              <a:t> </a:t>
            </a:r>
            <a:r>
              <a:rPr lang="fr-FR" sz="2400" b="1" u="sng" dirty="0">
                <a:uFill>
                  <a:solidFill>
                    <a:srgbClr val="000000"/>
                  </a:solidFill>
                </a:uFill>
                <a:latin typeface="Calibri"/>
                <a:cs typeface="Calibri"/>
              </a:rPr>
              <a:t>le</a:t>
            </a:r>
            <a:r>
              <a:rPr lang="fr-FR" sz="2400" b="1" u="sng" spc="-5" dirty="0">
                <a:uFill>
                  <a:solidFill>
                    <a:srgbClr val="000000"/>
                  </a:solidFill>
                </a:uFill>
                <a:latin typeface="Calibri"/>
                <a:cs typeface="Calibri"/>
              </a:rPr>
              <a:t> </a:t>
            </a:r>
            <a:r>
              <a:rPr lang="fr-FR" sz="2400" b="1" u="sng" spc="-15" dirty="0">
                <a:uFill>
                  <a:solidFill>
                    <a:srgbClr val="000000"/>
                  </a:solidFill>
                </a:uFill>
                <a:latin typeface="Calibri"/>
                <a:cs typeface="Calibri"/>
              </a:rPr>
              <a:t>pays</a:t>
            </a:r>
            <a:r>
              <a:rPr lang="fr-FR" sz="2400" b="1" u="sng" spc="20" dirty="0">
                <a:uFill>
                  <a:solidFill>
                    <a:srgbClr val="000000"/>
                  </a:solidFill>
                </a:uFill>
                <a:latin typeface="Calibri"/>
                <a:cs typeface="Calibri"/>
              </a:rPr>
              <a:t> </a:t>
            </a:r>
            <a:r>
              <a:rPr lang="fr-FR" sz="2400" b="1" u="sng" dirty="0">
                <a:uFill>
                  <a:solidFill>
                    <a:srgbClr val="000000"/>
                  </a:solidFill>
                </a:uFill>
                <a:latin typeface="Calibri"/>
                <a:cs typeface="Calibri"/>
              </a:rPr>
              <a:t>? </a:t>
            </a:r>
            <a:r>
              <a:rPr lang="fr-FR" sz="2400" b="1" spc="-305" dirty="0">
                <a:latin typeface="Calibri"/>
                <a:cs typeface="Calibri"/>
              </a:rPr>
              <a:t> </a:t>
            </a:r>
            <a:r>
              <a:rPr lang="fr-FR" sz="2400" b="1" u="sng" dirty="0">
                <a:uFill>
                  <a:solidFill>
                    <a:srgbClr val="000000"/>
                  </a:solidFill>
                </a:uFill>
                <a:latin typeface="Calibri"/>
                <a:cs typeface="Calibri"/>
              </a:rPr>
              <a:t>A</a:t>
            </a:r>
            <a:r>
              <a:rPr lang="fr-FR" sz="2400" b="1" u="sng" spc="-15" dirty="0">
                <a:uFill>
                  <a:solidFill>
                    <a:srgbClr val="000000"/>
                  </a:solidFill>
                </a:uFill>
                <a:latin typeface="Calibri"/>
                <a:cs typeface="Calibri"/>
              </a:rPr>
              <a:t> </a:t>
            </a:r>
            <a:r>
              <a:rPr lang="fr-FR" sz="2400" b="1" u="sng" spc="-5" dirty="0">
                <a:uFill>
                  <a:solidFill>
                    <a:srgbClr val="000000"/>
                  </a:solidFill>
                </a:uFill>
                <a:latin typeface="Calibri"/>
                <a:cs typeface="Calibri"/>
              </a:rPr>
              <a:t>quand</a:t>
            </a:r>
            <a:r>
              <a:rPr lang="fr-FR" sz="2400" b="1" u="sng" spc="10" dirty="0">
                <a:uFill>
                  <a:solidFill>
                    <a:srgbClr val="000000"/>
                  </a:solidFill>
                </a:uFill>
                <a:latin typeface="Calibri"/>
                <a:cs typeface="Calibri"/>
              </a:rPr>
              <a:t> </a:t>
            </a:r>
            <a:r>
              <a:rPr lang="fr-FR" sz="2400" b="1" u="sng" spc="-10" dirty="0">
                <a:uFill>
                  <a:solidFill>
                    <a:srgbClr val="000000"/>
                  </a:solidFill>
                </a:uFill>
                <a:latin typeface="Calibri"/>
                <a:cs typeface="Calibri"/>
              </a:rPr>
              <a:t>remonte</a:t>
            </a:r>
            <a:r>
              <a:rPr lang="fr-FR" sz="2400" b="1" u="sng" spc="5" dirty="0">
                <a:uFill>
                  <a:solidFill>
                    <a:srgbClr val="000000"/>
                  </a:solidFill>
                </a:uFill>
                <a:latin typeface="Calibri"/>
                <a:cs typeface="Calibri"/>
              </a:rPr>
              <a:t> </a:t>
            </a:r>
            <a:r>
              <a:rPr lang="fr-FR" sz="2400" b="1" u="sng" dirty="0">
                <a:uFill>
                  <a:solidFill>
                    <a:srgbClr val="000000"/>
                  </a:solidFill>
                </a:uFill>
                <a:latin typeface="Calibri"/>
                <a:cs typeface="Calibri"/>
              </a:rPr>
              <a:t>la</a:t>
            </a:r>
            <a:r>
              <a:rPr lang="fr-FR" sz="2400" b="1" u="sng" spc="-10" dirty="0">
                <a:uFill>
                  <a:solidFill>
                    <a:srgbClr val="000000"/>
                  </a:solidFill>
                </a:uFill>
                <a:latin typeface="Calibri"/>
                <a:cs typeface="Calibri"/>
              </a:rPr>
              <a:t> </a:t>
            </a:r>
            <a:r>
              <a:rPr lang="fr-FR" sz="2400" b="1" u="sng" spc="-5" dirty="0">
                <a:uFill>
                  <a:solidFill>
                    <a:srgbClr val="000000"/>
                  </a:solidFill>
                </a:uFill>
                <a:latin typeface="Calibri"/>
                <a:cs typeface="Calibri"/>
              </a:rPr>
              <a:t>dernière</a:t>
            </a:r>
            <a:r>
              <a:rPr lang="fr-FR" sz="2400" b="1" u="sng" spc="5" dirty="0">
                <a:uFill>
                  <a:solidFill>
                    <a:srgbClr val="000000"/>
                  </a:solidFill>
                </a:uFill>
                <a:latin typeface="Calibri"/>
                <a:cs typeface="Calibri"/>
              </a:rPr>
              <a:t> enquête </a:t>
            </a:r>
            <a:r>
              <a:rPr lang="fr-FR" sz="2400" b="1" u="sng" dirty="0">
                <a:uFill>
                  <a:solidFill>
                    <a:srgbClr val="000000"/>
                  </a:solidFill>
                </a:uFill>
                <a:latin typeface="Calibri"/>
                <a:cs typeface="Calibri"/>
              </a:rPr>
              <a:t>?</a:t>
            </a:r>
          </a:p>
          <a:p>
            <a:pPr marL="1441450" marR="332740" indent="-285750" algn="just">
              <a:lnSpc>
                <a:spcPct val="120000"/>
              </a:lnSpc>
              <a:buFont typeface="Arial" panose="020B0604020202020204" pitchFamily="34" charset="0"/>
              <a:buChar char="•"/>
            </a:pPr>
            <a:r>
              <a:rPr lang="fr-FR" sz="2400" dirty="0">
                <a:uFill>
                  <a:solidFill>
                    <a:srgbClr val="000000"/>
                  </a:solidFill>
                </a:uFill>
                <a:latin typeface="Calibri"/>
                <a:cs typeface="Calibri"/>
              </a:rPr>
              <a:t>Non, le pays n’a pas encore réalisé une enquête de couverture depuis le démarrage de la mise en œuvre de la CPS</a:t>
            </a:r>
            <a:endParaRPr lang="fr-FR" sz="2400" dirty="0">
              <a:latin typeface="Calibri"/>
              <a:cs typeface="Calibri"/>
            </a:endParaRPr>
          </a:p>
          <a:p>
            <a:pPr marL="1155700" marR="332740">
              <a:lnSpc>
                <a:spcPct val="120000"/>
              </a:lnSpc>
            </a:pPr>
            <a:r>
              <a:rPr lang="fr-FR" sz="2400" b="1" u="sng" spc="-5" dirty="0">
                <a:uFill>
                  <a:solidFill>
                    <a:srgbClr val="000000"/>
                  </a:solidFill>
                </a:uFill>
                <a:latin typeface="Calibri"/>
                <a:cs typeface="Calibri"/>
              </a:rPr>
              <a:t>Une</a:t>
            </a:r>
            <a:r>
              <a:rPr lang="fr-FR" sz="2400" b="1" u="sng" spc="5" dirty="0">
                <a:uFill>
                  <a:solidFill>
                    <a:srgbClr val="000000"/>
                  </a:solidFill>
                </a:uFill>
                <a:latin typeface="Calibri"/>
                <a:cs typeface="Calibri"/>
              </a:rPr>
              <a:t> </a:t>
            </a:r>
            <a:r>
              <a:rPr lang="fr-FR" sz="2400" b="1" u="sng" spc="-10" dirty="0">
                <a:uFill>
                  <a:solidFill>
                    <a:srgbClr val="000000"/>
                  </a:solidFill>
                </a:uFill>
                <a:latin typeface="Calibri"/>
                <a:cs typeface="Calibri"/>
              </a:rPr>
              <a:t>enquête</a:t>
            </a:r>
            <a:r>
              <a:rPr lang="fr-FR" sz="2400" b="1" u="sng" spc="25" dirty="0">
                <a:uFill>
                  <a:solidFill>
                    <a:srgbClr val="000000"/>
                  </a:solidFill>
                </a:uFill>
                <a:latin typeface="Calibri"/>
                <a:cs typeface="Calibri"/>
              </a:rPr>
              <a:t> </a:t>
            </a:r>
            <a:r>
              <a:rPr lang="fr-FR" sz="2400" b="1" u="sng" dirty="0">
                <a:uFill>
                  <a:solidFill>
                    <a:srgbClr val="000000"/>
                  </a:solidFill>
                </a:uFill>
                <a:latin typeface="Calibri"/>
                <a:cs typeface="Calibri"/>
              </a:rPr>
              <a:t>de </a:t>
            </a:r>
            <a:r>
              <a:rPr lang="fr-FR" sz="2400" b="1" u="sng" spc="-10" dirty="0">
                <a:uFill>
                  <a:solidFill>
                    <a:srgbClr val="000000"/>
                  </a:solidFill>
                </a:uFill>
                <a:latin typeface="Calibri"/>
                <a:cs typeface="Calibri"/>
              </a:rPr>
              <a:t>couverture</a:t>
            </a:r>
            <a:r>
              <a:rPr lang="fr-FR" sz="2400" b="1" u="sng" spc="5" dirty="0">
                <a:uFill>
                  <a:solidFill>
                    <a:srgbClr val="000000"/>
                  </a:solidFill>
                </a:uFill>
                <a:latin typeface="Calibri"/>
                <a:cs typeface="Calibri"/>
              </a:rPr>
              <a:t> </a:t>
            </a:r>
            <a:r>
              <a:rPr lang="fr-FR" sz="2400" b="1" u="sng" spc="-5" dirty="0">
                <a:uFill>
                  <a:solidFill>
                    <a:srgbClr val="000000"/>
                  </a:solidFill>
                </a:uFill>
                <a:latin typeface="Calibri"/>
                <a:cs typeface="Calibri"/>
              </a:rPr>
              <a:t>est-elle</a:t>
            </a:r>
            <a:r>
              <a:rPr lang="fr-FR" sz="2400" b="1" u="sng" dirty="0">
                <a:uFill>
                  <a:solidFill>
                    <a:srgbClr val="000000"/>
                  </a:solidFill>
                </a:uFill>
                <a:latin typeface="Calibri"/>
                <a:cs typeface="Calibri"/>
              </a:rPr>
              <a:t> </a:t>
            </a:r>
            <a:r>
              <a:rPr lang="fr-FR" sz="2400" b="1" u="sng" spc="-10" dirty="0">
                <a:uFill>
                  <a:solidFill>
                    <a:srgbClr val="000000"/>
                  </a:solidFill>
                </a:uFill>
                <a:latin typeface="Calibri"/>
                <a:cs typeface="Calibri"/>
              </a:rPr>
              <a:t>prévue</a:t>
            </a:r>
            <a:r>
              <a:rPr lang="fr-FR" sz="2400" b="1" u="sng" spc="25" dirty="0">
                <a:uFill>
                  <a:solidFill>
                    <a:srgbClr val="000000"/>
                  </a:solidFill>
                </a:uFill>
                <a:latin typeface="Calibri"/>
                <a:cs typeface="Calibri"/>
              </a:rPr>
              <a:t> </a:t>
            </a:r>
            <a:r>
              <a:rPr lang="fr-FR" sz="2400" b="1" u="sng" spc="-10" dirty="0">
                <a:uFill>
                  <a:solidFill>
                    <a:srgbClr val="000000"/>
                  </a:solidFill>
                </a:uFill>
                <a:latin typeface="Calibri"/>
                <a:cs typeface="Calibri"/>
              </a:rPr>
              <a:t>en</a:t>
            </a:r>
            <a:r>
              <a:rPr lang="fr-FR" sz="2400" b="1" u="sng" dirty="0">
                <a:uFill>
                  <a:solidFill>
                    <a:srgbClr val="000000"/>
                  </a:solidFill>
                </a:uFill>
                <a:latin typeface="Calibri"/>
                <a:cs typeface="Calibri"/>
              </a:rPr>
              <a:t> </a:t>
            </a:r>
            <a:r>
              <a:rPr lang="fr-FR" sz="2400" b="1" u="sng" spc="-5" dirty="0">
                <a:uFill>
                  <a:solidFill>
                    <a:srgbClr val="000000"/>
                  </a:solidFill>
                </a:uFill>
                <a:latin typeface="Calibri"/>
                <a:cs typeface="Calibri"/>
              </a:rPr>
              <a:t>2021</a:t>
            </a:r>
            <a:r>
              <a:rPr lang="fr-FR" sz="2400" b="1" u="sng" spc="10" dirty="0">
                <a:uFill>
                  <a:solidFill>
                    <a:srgbClr val="000000"/>
                  </a:solidFill>
                </a:uFill>
                <a:latin typeface="Calibri"/>
                <a:cs typeface="Calibri"/>
              </a:rPr>
              <a:t> </a:t>
            </a:r>
            <a:r>
              <a:rPr lang="fr-FR" sz="2400" b="1" u="sng" dirty="0">
                <a:uFill>
                  <a:solidFill>
                    <a:srgbClr val="000000"/>
                  </a:solidFill>
                </a:uFill>
                <a:latin typeface="Calibri"/>
                <a:cs typeface="Calibri"/>
              </a:rPr>
              <a:t>?</a:t>
            </a:r>
          </a:p>
          <a:p>
            <a:pPr marL="1441450" indent="-285750">
              <a:spcBef>
                <a:spcPts val="340"/>
              </a:spcBef>
              <a:buFont typeface="Arial" panose="020B0604020202020204" pitchFamily="34" charset="0"/>
              <a:buChar char="•"/>
            </a:pPr>
            <a:r>
              <a:rPr lang="fr-FR" sz="2400" dirty="0">
                <a:uFill>
                  <a:solidFill>
                    <a:srgbClr val="000000"/>
                  </a:solidFill>
                </a:uFill>
                <a:cs typeface="Calibri"/>
              </a:rPr>
              <a:t>Non. Pas de financement disponible </a:t>
            </a:r>
          </a:p>
          <a:p>
            <a:pPr marL="1441450" indent="-285750">
              <a:spcBef>
                <a:spcPts val="340"/>
              </a:spcBef>
              <a:buFont typeface="Arial" panose="020B0604020202020204" pitchFamily="34" charset="0"/>
              <a:buChar char="•"/>
            </a:pPr>
            <a:r>
              <a:rPr lang="fr-FR" sz="2400" dirty="0">
                <a:uFill>
                  <a:solidFill>
                    <a:srgbClr val="000000"/>
                  </a:solidFill>
                </a:uFill>
                <a:cs typeface="Calibri"/>
              </a:rPr>
              <a:t>Le pays compte réaliser l’enquête de couverture cette année (2022)</a:t>
            </a:r>
          </a:p>
        </p:txBody>
      </p:sp>
      <p:grpSp>
        <p:nvGrpSpPr>
          <p:cNvPr id="14" name="object 14"/>
          <p:cNvGrpSpPr/>
          <p:nvPr/>
        </p:nvGrpSpPr>
        <p:grpSpPr>
          <a:xfrm>
            <a:off x="963168" y="422146"/>
            <a:ext cx="8523859" cy="966519"/>
            <a:chOff x="963168" y="422147"/>
            <a:chExt cx="8523859" cy="1024255"/>
          </a:xfrm>
        </p:grpSpPr>
        <p:sp>
          <p:nvSpPr>
            <p:cNvPr id="15" name="object 15"/>
            <p:cNvSpPr/>
            <p:nvPr/>
          </p:nvSpPr>
          <p:spPr>
            <a:xfrm>
              <a:off x="5506212" y="422147"/>
              <a:ext cx="3980815" cy="814384"/>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7"/>
              <a:ext cx="4569460" cy="738278"/>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496315"/>
            <a:ext cx="4260592"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a:t>
            </a:r>
            <a:r>
              <a:rPr sz="2000" spc="-5" dirty="0">
                <a:solidFill>
                  <a:srgbClr val="000000"/>
                </a:solidFill>
              </a:rPr>
              <a:t>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(3)</a:t>
            </a:r>
            <a:endParaRPr sz="2000" dirty="0"/>
          </a:p>
        </p:txBody>
      </p:sp>
    </p:spTree>
    <p:extLst>
      <p:ext uri="{BB962C8B-B14F-4D97-AF65-F5344CB8AC3E}">
        <p14:creationId xmlns:p14="http://schemas.microsoft.com/office/powerpoint/2010/main" val="3921723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7752</TotalTime>
  <Words>3027</Words>
  <Application>Microsoft Office PowerPoint</Application>
  <PresentationFormat>Custom</PresentationFormat>
  <Paragraphs>569</Paragraphs>
  <Slides>34</Slides>
  <Notes>0</Notes>
  <HiddenSlides>30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Algerian</vt:lpstr>
      <vt:lpstr>Arial</vt:lpstr>
      <vt:lpstr>Arial MT</vt:lpstr>
      <vt:lpstr>Calibri</vt:lpstr>
      <vt:lpstr>Montserrat Light</vt:lpstr>
      <vt:lpstr>Times New Roman</vt:lpstr>
      <vt:lpstr>Wingdings</vt:lpstr>
      <vt:lpstr>Office Theme</vt:lpstr>
      <vt:lpstr>Chimioprévention du Paludisme Saisonier  (CPS) digitalisée</vt:lpstr>
      <vt:lpstr>PowerPoint Presentation</vt:lpstr>
      <vt:lpstr>Carte du pays montrant les districts bénéficiant de la mise en  œuvre de la CPS</vt:lpstr>
      <vt:lpstr>PowerPoint Presentation</vt:lpstr>
      <vt:lpstr>PowerPoint Presentation</vt:lpstr>
      <vt:lpstr>Suivi et évaluation de la CPS (1) </vt:lpstr>
      <vt:lpstr>Suivi des passages, adhérence et efficacité de la CPS (2)</vt:lpstr>
      <vt:lpstr>Suivi des passages, adhérence  et efficacité de la CPS (3)</vt:lpstr>
      <vt:lpstr>Suivi des passages, adhérence  et efficacité de la CPS (3)</vt:lpstr>
      <vt:lpstr>Suivi des passages, adhérence  et efficacité de la CPS (4)</vt:lpstr>
      <vt:lpstr>Suivi des passages, adhérence  et efficacité de la CPS (5)</vt:lpstr>
      <vt:lpstr>Suivi des passages, adhérence à et efficacité de la CPS (6)</vt:lpstr>
      <vt:lpstr>Suivi des passages, adhérence à et efficacité de la CPS (7)</vt:lpstr>
      <vt:lpstr>Suivi des passages, adhérence à et efficacité de la CPS (8)</vt:lpstr>
      <vt:lpstr>Suivi des passages, adhérence à et efficacité de la CPS (9)</vt:lpstr>
      <vt:lpstr>Suivi des passages, adhérence à et efficacité de la CPS (10)</vt:lpstr>
      <vt:lpstr>Suivi des passages, adhérence à et efficacité de la CPS (11)</vt:lpstr>
      <vt:lpstr>Nombre de cas de paludisme confirmés dans les zones CPS en 2021,  par mois</vt:lpstr>
      <vt:lpstr>PowerPoint Presentation</vt:lpstr>
      <vt:lpstr>PowerPoint Presentation</vt:lpstr>
      <vt:lpstr>PowerPoint Presentation</vt:lpstr>
      <vt:lpstr>PowerPoint Presentation</vt:lpstr>
      <vt:lpstr>Pharmacovigilance</vt:lpstr>
      <vt:lpstr>Principaux succès relevés suite à  la  planification et à l‘exécution de la CPS</vt:lpstr>
      <vt:lpstr>Principaux défis de  planification et de mise en œuvre  de la CPS </vt:lpstr>
      <vt:lpstr>Cibles - Campagnes à venir</vt:lpstr>
      <vt:lpstr>Financement du SMC : financement prévu  vs décaissements et gaps </vt:lpstr>
      <vt:lpstr>Assistance technique reçue /  prévue / demandée</vt:lpstr>
      <vt:lpstr>Adaptations de la mise en œuvre  en 2022</vt:lpstr>
      <vt:lpstr>Priorités de  recherche et calendrier d’exécution (1)</vt:lpstr>
      <vt:lpstr>Priorités de  recherche et calendrier d’exécution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Template - SMC meeting information collection_ 2022_Clean_ENG_28.01.22 fr [Lecture seule]</dc:title>
  <dc:creator>user</dc:creator>
  <cp:lastModifiedBy>Andre Marie Tchouatieu</cp:lastModifiedBy>
  <cp:revision>34</cp:revision>
  <dcterms:created xsi:type="dcterms:W3CDTF">2022-02-08T18:37:23Z</dcterms:created>
  <dcterms:modified xsi:type="dcterms:W3CDTF">2022-03-01T14:07:07Z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2022-02-08T00:00:00Z</vt:filetime>
  </property>
  <property fmtid="{D5CDD505-2E9C-101B-9397-08002B2CF9AE}" pid="3" name="LastSaved">
    <vt:filetime>2022-02-08T00:00:00Z</vt:filetime>
  </property>
</Properties>
</file>