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30" r:id="rId2"/>
    <p:sldId id="258" r:id="rId3"/>
    <p:sldId id="331" r:id="rId4"/>
    <p:sldId id="261" r:id="rId5"/>
    <p:sldId id="332" r:id="rId6"/>
    <p:sldId id="333" r:id="rId7"/>
    <p:sldId id="312" r:id="rId8"/>
    <p:sldId id="276" r:id="rId9"/>
    <p:sldId id="315" r:id="rId10"/>
    <p:sldId id="310" r:id="rId11"/>
    <p:sldId id="264" r:id="rId12"/>
    <p:sldId id="265" r:id="rId13"/>
    <p:sldId id="317" r:id="rId14"/>
    <p:sldId id="334" r:id="rId15"/>
    <p:sldId id="335" r:id="rId16"/>
    <p:sldId id="322" r:id="rId17"/>
    <p:sldId id="320" r:id="rId18"/>
    <p:sldId id="321" r:id="rId19"/>
    <p:sldId id="269" r:id="rId20"/>
    <p:sldId id="270" r:id="rId21"/>
    <p:sldId id="316" r:id="rId22"/>
    <p:sldId id="272" r:id="rId23"/>
    <p:sldId id="273" r:id="rId24"/>
    <p:sldId id="319" r:id="rId25"/>
    <p:sldId id="304" r:id="rId26"/>
    <p:sldId id="323" r:id="rId27"/>
    <p:sldId id="327" r:id="rId28"/>
    <p:sldId id="328" r:id="rId29"/>
    <p:sldId id="326" r:id="rId30"/>
    <p:sldId id="329" r:id="rId31"/>
    <p:sldId id="325" r:id="rId32"/>
    <p:sldId id="275" r:id="rId33"/>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e Microsoft" initials="CM" lastIdx="1" clrIdx="0">
    <p:extLst>
      <p:ext uri="{19B8F6BF-5375-455C-9EA6-DF929625EA0E}">
        <p15:presenceInfo xmlns:p15="http://schemas.microsoft.com/office/powerpoint/2012/main" userId="a0d0776cc754b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p:cViewPr varScale="1">
        <p:scale>
          <a:sx n="98" d="100"/>
          <a:sy n="98" d="100"/>
        </p:scale>
        <p:origin x="368"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ropbox\Dossier%20Soulama\Dossier%20SOULAMA\Dossiers%20Etudiants\Niliema\Donn&#233;es%20Th&#232;se\CPS%20SAPONE%20NIKIEMA%20SENI%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fr-FR"/>
              <a:t>Cas postifs par microscopie P1 et P2 </a:t>
            </a:r>
          </a:p>
        </c:rich>
      </c:tx>
      <c:overlay val="0"/>
      <c:spPr>
        <a:noFill/>
        <a:ln>
          <a:noFill/>
        </a:ln>
        <a:effectLst/>
      </c:spPr>
      <c:txPr>
        <a:bodyPr rot="0" spcFirstLastPara="1" vertOverflow="ellipsis" vert="horz" wrap="square" anchor="ctr" anchorCtr="1"/>
        <a:lstStyle/>
        <a:p>
          <a:pPr>
            <a:defRPr sz="144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fr-BF"/>
        </a:p>
      </c:txPr>
    </c:title>
    <c:autoTitleDeleted val="0"/>
    <c:plotArea>
      <c:layout/>
      <c:barChart>
        <c:barDir val="bar"/>
        <c:grouping val="clustered"/>
        <c:varyColors val="0"/>
        <c:ser>
          <c:idx val="0"/>
          <c:order val="0"/>
          <c:tx>
            <c:strRef>
              <c:f>Feuil2!$D$50</c:f>
              <c:strCache>
                <c:ptCount val="1"/>
                <c:pt idx="0">
                  <c:v>J0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multiLvlStrRef>
              <c:f>Feuil2!$E$48:$H$49</c:f>
              <c:multiLvlStrCache>
                <c:ptCount val="4"/>
                <c:lvl>
                  <c:pt idx="0">
                    <c:v>Positifs</c:v>
                  </c:pt>
                  <c:pt idx="1">
                    <c:v>Negatifs</c:v>
                  </c:pt>
                  <c:pt idx="2">
                    <c:v>Positifs</c:v>
                  </c:pt>
                  <c:pt idx="3">
                    <c:v>Negatifs</c:v>
                  </c:pt>
                </c:lvl>
                <c:lvl>
                  <c:pt idx="0">
                    <c:v>P1</c:v>
                  </c:pt>
                  <c:pt idx="2">
                    <c:v>P2</c:v>
                  </c:pt>
                </c:lvl>
              </c:multiLvlStrCache>
            </c:multiLvlStrRef>
          </c:cat>
          <c:val>
            <c:numRef>
              <c:f>Feuil2!$E$50:$H$50</c:f>
              <c:numCache>
                <c:formatCode>General</c:formatCode>
                <c:ptCount val="4"/>
                <c:pt idx="0">
                  <c:v>14</c:v>
                </c:pt>
                <c:pt idx="1">
                  <c:v>220</c:v>
                </c:pt>
                <c:pt idx="2">
                  <c:v>21</c:v>
                </c:pt>
                <c:pt idx="3">
                  <c:v>179</c:v>
                </c:pt>
              </c:numCache>
            </c:numRef>
          </c:val>
          <c:extLst>
            <c:ext xmlns:c16="http://schemas.microsoft.com/office/drawing/2014/chart" uri="{C3380CC4-5D6E-409C-BE32-E72D297353CC}">
              <c16:uniqueId val="{00000000-BFEF-AE46-889F-529407F0462E}"/>
            </c:ext>
          </c:extLst>
        </c:ser>
        <c:ser>
          <c:idx val="1"/>
          <c:order val="1"/>
          <c:tx>
            <c:strRef>
              <c:f>Feuil2!$D$51</c:f>
              <c:strCache>
                <c:ptCount val="1"/>
                <c:pt idx="0">
                  <c:v>J7</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multiLvlStrRef>
              <c:f>Feuil2!$E$48:$H$49</c:f>
              <c:multiLvlStrCache>
                <c:ptCount val="4"/>
                <c:lvl>
                  <c:pt idx="0">
                    <c:v>Positifs</c:v>
                  </c:pt>
                  <c:pt idx="1">
                    <c:v>Negatifs</c:v>
                  </c:pt>
                  <c:pt idx="2">
                    <c:v>Positifs</c:v>
                  </c:pt>
                  <c:pt idx="3">
                    <c:v>Negatifs</c:v>
                  </c:pt>
                </c:lvl>
                <c:lvl>
                  <c:pt idx="0">
                    <c:v>P1</c:v>
                  </c:pt>
                  <c:pt idx="2">
                    <c:v>P2</c:v>
                  </c:pt>
                </c:lvl>
              </c:multiLvlStrCache>
            </c:multiLvlStrRef>
          </c:cat>
          <c:val>
            <c:numRef>
              <c:f>Feuil2!$E$51:$H$51</c:f>
              <c:numCache>
                <c:formatCode>General</c:formatCode>
                <c:ptCount val="4"/>
                <c:pt idx="0">
                  <c:v>1</c:v>
                </c:pt>
                <c:pt idx="1">
                  <c:v>217</c:v>
                </c:pt>
                <c:pt idx="2">
                  <c:v>14</c:v>
                </c:pt>
                <c:pt idx="3">
                  <c:v>174</c:v>
                </c:pt>
              </c:numCache>
            </c:numRef>
          </c:val>
          <c:extLst>
            <c:ext xmlns:c16="http://schemas.microsoft.com/office/drawing/2014/chart" uri="{C3380CC4-5D6E-409C-BE32-E72D297353CC}">
              <c16:uniqueId val="{00000001-BFEF-AE46-889F-529407F0462E}"/>
            </c:ext>
          </c:extLst>
        </c:ser>
        <c:dLbls>
          <c:showLegendKey val="0"/>
          <c:showVal val="0"/>
          <c:showCatName val="0"/>
          <c:showSerName val="0"/>
          <c:showPercent val="0"/>
          <c:showBubbleSize val="0"/>
        </c:dLbls>
        <c:gapWidth val="115"/>
        <c:overlap val="-20"/>
        <c:axId val="-1965522464"/>
        <c:axId val="-1965521920"/>
        <c:extLst>
          <c:ext xmlns:c15="http://schemas.microsoft.com/office/drawing/2012/chart" uri="{02D57815-91ED-43cb-92C2-25804820EDAC}">
            <c15:filteredBarSeries>
              <c15:ser>
                <c:idx val="2"/>
                <c:order val="2"/>
                <c:tx>
                  <c:strRef>
                    <c:extLst>
                      <c:ext uri="{02D57815-91ED-43cb-92C2-25804820EDAC}">
                        <c15:formulaRef>
                          <c15:sqref>Feuil2!$D$52</c15:sqref>
                        </c15:formulaRef>
                      </c:ext>
                    </c:extLst>
                    <c:strCache>
                      <c:ptCount val="1"/>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multiLvlStrRef>
                    <c:extLst>
                      <c:ext uri="{02D57815-91ED-43cb-92C2-25804820EDAC}">
                        <c15:formulaRef>
                          <c15:sqref>Feuil2!$E$48:$H$49</c15:sqref>
                        </c15:formulaRef>
                      </c:ext>
                    </c:extLst>
                    <c:multiLvlStrCache>
                      <c:ptCount val="4"/>
                      <c:lvl>
                        <c:pt idx="0">
                          <c:v>Positifs</c:v>
                        </c:pt>
                        <c:pt idx="1">
                          <c:v>Negatifs</c:v>
                        </c:pt>
                        <c:pt idx="2">
                          <c:v>Positifs</c:v>
                        </c:pt>
                        <c:pt idx="3">
                          <c:v>Negatifs</c:v>
                        </c:pt>
                      </c:lvl>
                      <c:lvl>
                        <c:pt idx="0">
                          <c:v>P1</c:v>
                        </c:pt>
                        <c:pt idx="2">
                          <c:v>P2</c:v>
                        </c:pt>
                      </c:lvl>
                    </c:multiLvlStrCache>
                  </c:multiLvlStrRef>
                </c:cat>
                <c:val>
                  <c:numRef>
                    <c:extLst>
                      <c:ext uri="{02D57815-91ED-43cb-92C2-25804820EDAC}">
                        <c15:formulaRef>
                          <c15:sqref>Feuil2!$E$52:$H$52</c15:sqref>
                        </c15:formulaRef>
                      </c:ext>
                    </c:extLst>
                    <c:numCache>
                      <c:formatCode>General</c:formatCode>
                      <c:ptCount val="4"/>
                    </c:numCache>
                  </c:numRef>
                </c:val>
                <c:extLst>
                  <c:ext xmlns:c16="http://schemas.microsoft.com/office/drawing/2014/chart" uri="{C3380CC4-5D6E-409C-BE32-E72D297353CC}">
                    <c16:uniqueId val="{00000002-BFEF-AE46-889F-529407F0462E}"/>
                  </c:ext>
                </c:extLst>
              </c15:ser>
            </c15:filteredBarSeries>
          </c:ext>
        </c:extLst>
      </c:barChart>
      <c:catAx>
        <c:axId val="-196552246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BF"/>
          </a:p>
        </c:txPr>
        <c:crossAx val="-1965521920"/>
        <c:crosses val="autoZero"/>
        <c:auto val="1"/>
        <c:lblAlgn val="ctr"/>
        <c:lblOffset val="100"/>
        <c:noMultiLvlLbl val="0"/>
      </c:catAx>
      <c:valAx>
        <c:axId val="-1965521920"/>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BF"/>
          </a:p>
        </c:txPr>
        <c:crossAx val="-196552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BF"/>
        </a:p>
      </c:txPr>
    </c:legend>
    <c:plotVisOnly val="1"/>
    <c:dispBlanksAs val="gap"/>
    <c:showDLblsOverMax val="0"/>
  </c:chart>
  <c:spPr>
    <a:noFill/>
    <a:ln>
      <a:noFill/>
    </a:ln>
    <a:effectLst/>
  </c:spPr>
  <c:txPr>
    <a:bodyPr/>
    <a:lstStyle/>
    <a:p>
      <a:pPr>
        <a:defRPr sz="1200">
          <a:solidFill>
            <a:schemeClr val="tx1"/>
          </a:solidFill>
        </a:defRPr>
      </a:pPr>
      <a:endParaRPr lang="fr-BF"/>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CH" sz="2000" b="1" kern="1200" noProof="0" dirty="0">
              <a:solidFill>
                <a:schemeClr val="tx1"/>
              </a:solidFill>
              <a:latin typeface="Arial" panose="020B0604020202020204" pitchFamily="34" charset="0"/>
              <a:cs typeface="Arial" panose="020B0604020202020204" pitchFamily="34" charset="0"/>
            </a:rPr>
            <a:t>Objectifs et résultats d’évaluations et d’études faites en 2020</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55955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BD44EBB9-1CCE-466A-9A73-F90352E2959C}" type="presOf" srcId="{C49401E3-DF30-4512-88B2-ED671CC217E1}" destId="{75D67C9F-E5F2-49A9-8335-FA9E37C2F517}" srcOrd="0" destOrd="0" presId="urn:microsoft.com/office/officeart/2005/8/layout/vList6"/>
    <dgm:cxn modelId="{7D96BFDB-651C-4FA2-B160-DA4900727C6B}" type="presOf" srcId="{90C5E267-8534-4B62-8098-F595D6ABBEB8}" destId="{FC079A4F-EDCB-4C6F-A1E1-7B5158F137B4}" srcOrd="0" destOrd="0" presId="urn:microsoft.com/office/officeart/2005/8/layout/vList6"/>
    <dgm:cxn modelId="{C81792C5-CEBB-48D9-B3A6-D457BEEC1E7A}" type="presParOf" srcId="{75D67C9F-E5F2-49A9-8335-FA9E37C2F517}" destId="{0A83CC42-C306-4517-B44A-4E2B9A94947E}" srcOrd="0" destOrd="0" presId="urn:microsoft.com/office/officeart/2005/8/layout/vList6"/>
    <dgm:cxn modelId="{5B9FDA1E-C722-4DAF-A120-F949C44B6D94}" type="presParOf" srcId="{0A83CC42-C306-4517-B44A-4E2B9A94947E}" destId="{FC079A4F-EDCB-4C6F-A1E1-7B5158F137B4}" srcOrd="0" destOrd="0" presId="urn:microsoft.com/office/officeart/2005/8/layout/vList6"/>
    <dgm:cxn modelId="{8F1CFE0D-7A5E-407E-ADEA-519E386AE302}" type="presParOf" srcId="{0A83CC42-C306-4517-B44A-4E2B9A94947E}" destId="{777DBCAA-FD7A-41FC-9640-F7241779E643}" srcOrd="1" destOrd="0" presId="urn:microsoft.com/office/officeart/2005/8/layout/vList6"/>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11101">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A298A125-1592-4B33-B165-E4FF7F449E4A}" type="presOf" srcId="{C49401E3-DF30-4512-88B2-ED671CC217E1}" destId="{75D67C9F-E5F2-49A9-8335-FA9E37C2F517}" srcOrd="0" destOrd="0" presId="urn:microsoft.com/office/officeart/2005/8/layout/vList6"/>
    <dgm:cxn modelId="{9678C637-C4CB-4440-B782-5E31E6CF9FFB}" srcId="{C49401E3-DF30-4512-88B2-ED671CC217E1}" destId="{90C5E267-8534-4B62-8098-F595D6ABBEB8}" srcOrd="0" destOrd="0" parTransId="{B514A23D-8504-431B-A020-4DE6BCC71827}" sibTransId="{05735894-61B9-482C-85CE-24714EE090AB}"/>
    <dgm:cxn modelId="{2816B9A2-D79B-4221-82FC-53E5D40DEBD7}" type="presOf" srcId="{90C5E267-8534-4B62-8098-F595D6ABBEB8}" destId="{FC079A4F-EDCB-4C6F-A1E1-7B5158F137B4}" srcOrd="0" destOrd="0" presId="urn:microsoft.com/office/officeart/2005/8/layout/vList6"/>
    <dgm:cxn modelId="{FE80D355-AD2E-454B-AFCE-CECC966C162C}" type="presParOf" srcId="{75D67C9F-E5F2-49A9-8335-FA9E37C2F517}" destId="{0A83CC42-C306-4517-B44A-4E2B9A94947E}" srcOrd="0" destOrd="0" presId="urn:microsoft.com/office/officeart/2005/8/layout/vList6"/>
    <dgm:cxn modelId="{74E725DA-73A7-4DC0-840A-4BC056E5AA57}" type="presParOf" srcId="{0A83CC42-C306-4517-B44A-4E2B9A94947E}" destId="{FC079A4F-EDCB-4C6F-A1E1-7B5158F137B4}" srcOrd="0" destOrd="0" presId="urn:microsoft.com/office/officeart/2005/8/layout/vList6"/>
    <dgm:cxn modelId="{8E53E452-A333-4619-82B7-C06480B6AAFE}"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11101">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1219319F-BBA7-4B1A-82DC-6B386B8E99DD}" type="presOf" srcId="{C49401E3-DF30-4512-88B2-ED671CC217E1}" destId="{75D67C9F-E5F2-49A9-8335-FA9E37C2F517}" srcOrd="0" destOrd="0" presId="urn:microsoft.com/office/officeart/2005/8/layout/vList6"/>
    <dgm:cxn modelId="{FE2F56D9-6A0C-4766-8FB8-9BE69FFA1EF8}" type="presOf" srcId="{90C5E267-8534-4B62-8098-F595D6ABBEB8}" destId="{FC079A4F-EDCB-4C6F-A1E1-7B5158F137B4}" srcOrd="0" destOrd="0" presId="urn:microsoft.com/office/officeart/2005/8/layout/vList6"/>
    <dgm:cxn modelId="{3CA91181-9CB1-476B-BDAE-CDD877567E5E}" type="presParOf" srcId="{75D67C9F-E5F2-49A9-8335-FA9E37C2F517}" destId="{0A83CC42-C306-4517-B44A-4E2B9A94947E}" srcOrd="0" destOrd="0" presId="urn:microsoft.com/office/officeart/2005/8/layout/vList6"/>
    <dgm:cxn modelId="{22B148A0-C116-404B-AD3F-15138B9E3AB8}" type="presParOf" srcId="{0A83CC42-C306-4517-B44A-4E2B9A94947E}" destId="{FC079A4F-EDCB-4C6F-A1E1-7B5158F137B4}" srcOrd="0" destOrd="0" presId="urn:microsoft.com/office/officeart/2005/8/layout/vList6"/>
    <dgm:cxn modelId="{A6669149-5C01-406A-9636-EAA5DD83390E}"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11101">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50077F44-35C9-4F52-9FB7-1D5B5A2A4DC0}" type="presOf" srcId="{C49401E3-DF30-4512-88B2-ED671CC217E1}" destId="{75D67C9F-E5F2-49A9-8335-FA9E37C2F517}" srcOrd="0" destOrd="0" presId="urn:microsoft.com/office/officeart/2005/8/layout/vList6"/>
    <dgm:cxn modelId="{74CCEBF6-F5EB-419E-B826-95563EC08B67}" type="presOf" srcId="{90C5E267-8534-4B62-8098-F595D6ABBEB8}" destId="{FC079A4F-EDCB-4C6F-A1E1-7B5158F137B4}" srcOrd="0" destOrd="0" presId="urn:microsoft.com/office/officeart/2005/8/layout/vList6"/>
    <dgm:cxn modelId="{26F39F01-A381-4DD4-BFA6-8764747A2488}" type="presParOf" srcId="{75D67C9F-E5F2-49A9-8335-FA9E37C2F517}" destId="{0A83CC42-C306-4517-B44A-4E2B9A94947E}" srcOrd="0" destOrd="0" presId="urn:microsoft.com/office/officeart/2005/8/layout/vList6"/>
    <dgm:cxn modelId="{0027B2DF-8D2D-4D0B-AC0D-E6FBA88A20E3}" type="presParOf" srcId="{0A83CC42-C306-4517-B44A-4E2B9A94947E}" destId="{FC079A4F-EDCB-4C6F-A1E1-7B5158F137B4}" srcOrd="0" destOrd="0" presId="urn:microsoft.com/office/officeart/2005/8/layout/vList6"/>
    <dgm:cxn modelId="{DA3B10B9-B290-4D1C-A7FA-87172488035A}"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11101">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4921204C-864D-456C-844E-0F6BDD87CA6F}" type="presOf" srcId="{90C5E267-8534-4B62-8098-F595D6ABBEB8}" destId="{FC079A4F-EDCB-4C6F-A1E1-7B5158F137B4}" srcOrd="0" destOrd="0" presId="urn:microsoft.com/office/officeart/2005/8/layout/vList6"/>
    <dgm:cxn modelId="{4D08CD4D-EE46-44D1-8940-D099E7EEAD64}" type="presOf" srcId="{C49401E3-DF30-4512-88B2-ED671CC217E1}" destId="{75D67C9F-E5F2-49A9-8335-FA9E37C2F517}" srcOrd="0" destOrd="0" presId="urn:microsoft.com/office/officeart/2005/8/layout/vList6"/>
    <dgm:cxn modelId="{1185CA85-D9A3-4AEC-B99E-C7C0DBED3EF5}" type="presParOf" srcId="{75D67C9F-E5F2-49A9-8335-FA9E37C2F517}" destId="{0A83CC42-C306-4517-B44A-4E2B9A94947E}" srcOrd="0" destOrd="0" presId="urn:microsoft.com/office/officeart/2005/8/layout/vList6"/>
    <dgm:cxn modelId="{949C319F-10EE-4BD6-BA07-9FFF16DA7BD5}" type="presParOf" srcId="{0A83CC42-C306-4517-B44A-4E2B9A94947E}" destId="{FC079A4F-EDCB-4C6F-A1E1-7B5158F137B4}" srcOrd="0" destOrd="0" presId="urn:microsoft.com/office/officeart/2005/8/layout/vList6"/>
    <dgm:cxn modelId="{11DEE484-AE45-4F21-9AEC-DD9890C861AB}"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11101">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92BFA2A6-1CAF-440E-9B25-FE6FE61567EB}" type="presOf" srcId="{90C5E267-8534-4B62-8098-F595D6ABBEB8}" destId="{FC079A4F-EDCB-4C6F-A1E1-7B5158F137B4}" srcOrd="0" destOrd="0" presId="urn:microsoft.com/office/officeart/2005/8/layout/vList6"/>
    <dgm:cxn modelId="{F90D12B5-543E-48B2-AE38-D4BDD9F90DA6}" type="presOf" srcId="{C49401E3-DF30-4512-88B2-ED671CC217E1}" destId="{75D67C9F-E5F2-49A9-8335-FA9E37C2F517}" srcOrd="0" destOrd="0" presId="urn:microsoft.com/office/officeart/2005/8/layout/vList6"/>
    <dgm:cxn modelId="{C6D9CB8F-DEEC-4C1F-BA96-E2AA2D3B2561}" type="presParOf" srcId="{75D67C9F-E5F2-49A9-8335-FA9E37C2F517}" destId="{0A83CC42-C306-4517-B44A-4E2B9A94947E}" srcOrd="0" destOrd="0" presId="urn:microsoft.com/office/officeart/2005/8/layout/vList6"/>
    <dgm:cxn modelId="{EA7B58C8-ECB4-4022-9D6A-FCE5698267AA}" type="presParOf" srcId="{0A83CC42-C306-4517-B44A-4E2B9A94947E}" destId="{FC079A4F-EDCB-4C6F-A1E1-7B5158F137B4}" srcOrd="0" destOrd="0" presId="urn:microsoft.com/office/officeart/2005/8/layout/vList6"/>
    <dgm:cxn modelId="{BCBE6DF3-45D2-48D8-823B-155D33AD4A7E}"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11101">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EF525C34-6F6E-46F9-93A3-BE5913BD5F49}" type="presOf" srcId="{C49401E3-DF30-4512-88B2-ED671CC217E1}" destId="{75D67C9F-E5F2-49A9-8335-FA9E37C2F517}" srcOrd="0" destOrd="0" presId="urn:microsoft.com/office/officeart/2005/8/layout/vList6"/>
    <dgm:cxn modelId="{9678C637-C4CB-4440-B782-5E31E6CF9FFB}" srcId="{C49401E3-DF30-4512-88B2-ED671CC217E1}" destId="{90C5E267-8534-4B62-8098-F595D6ABBEB8}" srcOrd="0" destOrd="0" parTransId="{B514A23D-8504-431B-A020-4DE6BCC71827}" sibTransId="{05735894-61B9-482C-85CE-24714EE090AB}"/>
    <dgm:cxn modelId="{EF20AE8E-E782-468C-9835-1C8431277F62}" type="presOf" srcId="{90C5E267-8534-4B62-8098-F595D6ABBEB8}" destId="{FC079A4F-EDCB-4C6F-A1E1-7B5158F137B4}" srcOrd="0" destOrd="0" presId="urn:microsoft.com/office/officeart/2005/8/layout/vList6"/>
    <dgm:cxn modelId="{0290090E-FBA1-4514-AE51-4BA38A35D0C6}" type="presParOf" srcId="{75D67C9F-E5F2-49A9-8335-FA9E37C2F517}" destId="{0A83CC42-C306-4517-B44A-4E2B9A94947E}" srcOrd="0" destOrd="0" presId="urn:microsoft.com/office/officeart/2005/8/layout/vList6"/>
    <dgm:cxn modelId="{FC10018B-2F37-450B-BB29-718D16FF1567}" type="presParOf" srcId="{0A83CC42-C306-4517-B44A-4E2B9A94947E}" destId="{FC079A4F-EDCB-4C6F-A1E1-7B5158F137B4}" srcOrd="0" destOrd="0" presId="urn:microsoft.com/office/officeart/2005/8/layout/vList6"/>
    <dgm:cxn modelId="{73CBB631-1A8F-4247-ABE7-B7783D1792BC}"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CH" sz="2000" b="1" kern="1200" noProof="0" dirty="0">
              <a:solidFill>
                <a:schemeClr val="tx1"/>
              </a:solidFill>
              <a:latin typeface="Arial" panose="020B0604020202020204" pitchFamily="34" charset="0"/>
              <a:cs typeface="Arial" panose="020B0604020202020204" pitchFamily="34" charset="0"/>
            </a:rPr>
            <a:t>Objectifs et résultats d’évaluations et d’études faites en 2020</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55955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BD44EBB9-1CCE-466A-9A73-F90352E2959C}" type="presOf" srcId="{C49401E3-DF30-4512-88B2-ED671CC217E1}" destId="{75D67C9F-E5F2-49A9-8335-FA9E37C2F517}" srcOrd="0" destOrd="0" presId="urn:microsoft.com/office/officeart/2005/8/layout/vList6"/>
    <dgm:cxn modelId="{7D96BFDB-651C-4FA2-B160-DA4900727C6B}" type="presOf" srcId="{90C5E267-8534-4B62-8098-F595D6ABBEB8}" destId="{FC079A4F-EDCB-4C6F-A1E1-7B5158F137B4}" srcOrd="0" destOrd="0" presId="urn:microsoft.com/office/officeart/2005/8/layout/vList6"/>
    <dgm:cxn modelId="{C81792C5-CEBB-48D9-B3A6-D457BEEC1E7A}" type="presParOf" srcId="{75D67C9F-E5F2-49A9-8335-FA9E37C2F517}" destId="{0A83CC42-C306-4517-B44A-4E2B9A94947E}" srcOrd="0" destOrd="0" presId="urn:microsoft.com/office/officeart/2005/8/layout/vList6"/>
    <dgm:cxn modelId="{5B9FDA1E-C722-4DAF-A120-F949C44B6D94}" type="presParOf" srcId="{0A83CC42-C306-4517-B44A-4E2B9A94947E}" destId="{FC079A4F-EDCB-4C6F-A1E1-7B5158F137B4}" srcOrd="0" destOrd="0" presId="urn:microsoft.com/office/officeart/2005/8/layout/vList6"/>
    <dgm:cxn modelId="{8F1CFE0D-7A5E-407E-ADEA-519E386AE302}" type="presParOf" srcId="{0A83CC42-C306-4517-B44A-4E2B9A94947E}" destId="{777DBCAA-FD7A-41FC-9640-F7241779E643}" srcOrd="1" destOrd="0" presId="urn:microsoft.com/office/officeart/2005/8/layout/vList6"/>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CH" sz="2000" b="1" kern="1200" noProof="0" dirty="0">
              <a:solidFill>
                <a:schemeClr val="tx1"/>
              </a:solidFill>
              <a:latin typeface="Arial" panose="020B0604020202020204" pitchFamily="34" charset="0"/>
              <a:cs typeface="Arial" panose="020B0604020202020204" pitchFamily="34" charset="0"/>
            </a:rPr>
            <a:t>Objectifs et résultats d’évaluations et d’études faites en 2020</a:t>
          </a: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55955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BD44EBB9-1CCE-466A-9A73-F90352E2959C}" type="presOf" srcId="{C49401E3-DF30-4512-88B2-ED671CC217E1}" destId="{75D67C9F-E5F2-49A9-8335-FA9E37C2F517}" srcOrd="0" destOrd="0" presId="urn:microsoft.com/office/officeart/2005/8/layout/vList6"/>
    <dgm:cxn modelId="{7D96BFDB-651C-4FA2-B160-DA4900727C6B}" type="presOf" srcId="{90C5E267-8534-4B62-8098-F595D6ABBEB8}" destId="{FC079A4F-EDCB-4C6F-A1E1-7B5158F137B4}" srcOrd="0" destOrd="0" presId="urn:microsoft.com/office/officeart/2005/8/layout/vList6"/>
    <dgm:cxn modelId="{C81792C5-CEBB-48D9-B3A6-D457BEEC1E7A}" type="presParOf" srcId="{75D67C9F-E5F2-49A9-8335-FA9E37C2F517}" destId="{0A83CC42-C306-4517-B44A-4E2B9A94947E}" srcOrd="0" destOrd="0" presId="urn:microsoft.com/office/officeart/2005/8/layout/vList6"/>
    <dgm:cxn modelId="{5B9FDA1E-C722-4DAF-A120-F949C44B6D94}" type="presParOf" srcId="{0A83CC42-C306-4517-B44A-4E2B9A94947E}" destId="{FC079A4F-EDCB-4C6F-A1E1-7B5158F137B4}" srcOrd="0" destOrd="0" presId="urn:microsoft.com/office/officeart/2005/8/layout/vList6"/>
    <dgm:cxn modelId="{8F1CFE0D-7A5E-407E-ADEA-519E386AE302}" type="presParOf" srcId="{0A83CC42-C306-4517-B44A-4E2B9A94947E}" destId="{777DBCAA-FD7A-41FC-9640-F7241779E643}" srcOrd="1" destOrd="0" presId="urn:microsoft.com/office/officeart/2005/8/layout/vList6"/>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01E3-DF30-4512-88B2-ED671CC217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3C3B40-2757-44D1-A663-6F6BCE320B63}" type="pres">
      <dgm:prSet presAssocID="{C49401E3-DF30-4512-88B2-ED671CC217E1}" presName="linear" presStyleCnt="0">
        <dgm:presLayoutVars>
          <dgm:animLvl val="lvl"/>
          <dgm:resizeHandles val="exact"/>
        </dgm:presLayoutVars>
      </dgm:prSet>
      <dgm:spPr/>
    </dgm:pt>
  </dgm:ptLst>
  <dgm:cxnLst>
    <dgm:cxn modelId="{938279F2-B9E6-40FB-A5CE-E39980EB5758}" type="presOf" srcId="{C49401E3-DF30-4512-88B2-ED671CC217E1}" destId="{963C3B40-2757-44D1-A663-6F6BCE320B6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tx2">
              <a:lumMod val="60000"/>
              <a:lumOff val="40000"/>
            </a:schemeClr>
          </a:solidFill>
        </a:ln>
      </dgm:spPr>
      <dgm:t>
        <a:bodyPr/>
        <a:lstStyle/>
        <a:p>
          <a:pPr marL="12700" algn="l">
            <a:lnSpc>
              <a:spcPct val="100000"/>
            </a:lnSpc>
            <a:spcBef>
              <a:spcPts val="105"/>
            </a:spcBef>
          </a:pPr>
          <a:r>
            <a:rPr lang="fr-FR" sz="2000" b="1" i="0" spc="-5" dirty="0">
              <a:solidFill>
                <a:srgbClr val="000000"/>
              </a:solidFill>
              <a:latin typeface="Arial"/>
              <a:ea typeface="+mj-ea"/>
              <a:cs typeface="Arial"/>
            </a:rPr>
            <a:t>Pharmacovigilance</a:t>
          </a:r>
          <a:endParaRPr lang="fr-FR" sz="2000" b="1" i="0" spc="-5" noProof="0" dirty="0">
            <a:solidFill>
              <a:srgbClr val="000000"/>
            </a:solidFill>
            <a:latin typeface="Arial"/>
            <a:ea typeface="+mj-ea"/>
            <a:cs typeface="Arial"/>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00000" custLinFactNeighborX="-3909" custLinFactNeighborY="2847">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D7AE0928-9E18-4207-B040-FC9A2515E4A3}" type="presOf" srcId="{C49401E3-DF30-4512-88B2-ED671CC217E1}" destId="{75D67C9F-E5F2-49A9-8335-FA9E37C2F517}" srcOrd="0" destOrd="0" presId="urn:microsoft.com/office/officeart/2005/8/layout/vList6"/>
    <dgm:cxn modelId="{9678C637-C4CB-4440-B782-5E31E6CF9FFB}" srcId="{C49401E3-DF30-4512-88B2-ED671CC217E1}" destId="{90C5E267-8534-4B62-8098-F595D6ABBEB8}" srcOrd="0" destOrd="0" parTransId="{B514A23D-8504-431B-A020-4DE6BCC71827}" sibTransId="{05735894-61B9-482C-85CE-24714EE090AB}"/>
    <dgm:cxn modelId="{8A6E5EE2-E927-4995-B504-C9C4F70C0CDF}" type="presOf" srcId="{90C5E267-8534-4B62-8098-F595D6ABBEB8}" destId="{FC079A4F-EDCB-4C6F-A1E1-7B5158F137B4}" srcOrd="0" destOrd="0" presId="urn:microsoft.com/office/officeart/2005/8/layout/vList6"/>
    <dgm:cxn modelId="{44528F6E-E906-4167-8A48-C8871423E5AE}" type="presParOf" srcId="{75D67C9F-E5F2-49A9-8335-FA9E37C2F517}" destId="{0A83CC42-C306-4517-B44A-4E2B9A94947E}" srcOrd="0" destOrd="0" presId="urn:microsoft.com/office/officeart/2005/8/layout/vList6"/>
    <dgm:cxn modelId="{93611E5E-4052-4497-81BA-90606261C157}" type="presParOf" srcId="{0A83CC42-C306-4517-B44A-4E2B9A94947E}" destId="{FC079A4F-EDCB-4C6F-A1E1-7B5158F137B4}" srcOrd="0" destOrd="0" presId="urn:microsoft.com/office/officeart/2005/8/layout/vList6"/>
    <dgm:cxn modelId="{ECDBFBE1-B53D-4124-AD2A-BBC62C0E0359}" type="presParOf" srcId="{0A83CC42-C306-4517-B44A-4E2B9A94947E}" destId="{777DBCAA-FD7A-41FC-9640-F7241779E643}" srcOrd="1" destOrd="0" presId="urn:microsoft.com/office/officeart/2005/8/layout/vList6"/>
  </dgm:cxnLst>
  <dgm:bg>
    <a:solidFill>
      <a:schemeClr val="bg1"/>
    </a:solid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Principaux succès relevés suite à  la  planification et à l‘exécution de la CPS</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94460">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DB6EDCE4-CF0F-4254-8995-12D685A9B3C5}" type="presOf" srcId="{C49401E3-DF30-4512-88B2-ED671CC217E1}" destId="{75D67C9F-E5F2-49A9-8335-FA9E37C2F517}" srcOrd="0" destOrd="0" presId="urn:microsoft.com/office/officeart/2005/8/layout/vList6"/>
    <dgm:cxn modelId="{2D7C14F5-8D32-4E54-A808-59BEA9272B4B}" type="presOf" srcId="{90C5E267-8534-4B62-8098-F595D6ABBEB8}" destId="{FC079A4F-EDCB-4C6F-A1E1-7B5158F137B4}" srcOrd="0" destOrd="0" presId="urn:microsoft.com/office/officeart/2005/8/layout/vList6"/>
    <dgm:cxn modelId="{262F2450-B4E6-4C91-9B6D-BC0075CCCEDC}" type="presParOf" srcId="{75D67C9F-E5F2-49A9-8335-FA9E37C2F517}" destId="{0A83CC42-C306-4517-B44A-4E2B9A94947E}" srcOrd="0" destOrd="0" presId="urn:microsoft.com/office/officeart/2005/8/layout/vList6"/>
    <dgm:cxn modelId="{10AFA334-F0EA-4043-9CE8-306C78B832A9}" type="presParOf" srcId="{0A83CC42-C306-4517-B44A-4E2B9A94947E}" destId="{FC079A4F-EDCB-4C6F-A1E1-7B5158F137B4}" srcOrd="0" destOrd="0" presId="urn:microsoft.com/office/officeart/2005/8/layout/vList6"/>
    <dgm:cxn modelId="{C9CAB9F7-1F41-4D35-9BBE-5119F54704FF}"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FR"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Principaux succès relevés suite à  la  planification et à l‘exécution de la CPS</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p>
      </dgm:t>
    </dgm:pt>
    <dgm:pt modelId="{05735894-61B9-482C-85CE-24714EE090AB}" type="sibTrans" cxnId="{9678C637-C4CB-4440-B782-5E31E6CF9FFB}">
      <dgm:prSet/>
      <dgm:spPr/>
      <dgm:t>
        <a:bodyPr/>
        <a:lstStyle/>
        <a:p>
          <a:endParaRPr lang="en-US"/>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94460">
        <dgm:presLayoutVars>
          <dgm:bulletEnabled val="1"/>
        </dgm:presLayoutVars>
      </dgm:prSet>
      <dgm:spPr/>
    </dgm:pt>
    <dgm:pt modelId="{777DBCAA-FD7A-41FC-9640-F7241779E643}" type="pres">
      <dgm:prSet presAssocID="{90C5E267-8534-4B62-8098-F595D6ABBEB8}" presName="childShp" presStyleLbl="bgAccFollowNode1" presStyleIdx="0" presStyleCnt="1" custLinFactNeighborY="-3066">
        <dgm:presLayoutVars>
          <dgm:bulletEnabled val="1"/>
        </dgm:presLayoutVars>
      </dgm:prSet>
      <dgm:spPr/>
    </dgm:pt>
  </dgm:ptLst>
  <dgm:cxnLst>
    <dgm:cxn modelId="{ED873720-A135-494B-A95E-6BA4F7A1DD54}" type="presOf" srcId="{90C5E267-8534-4B62-8098-F595D6ABBEB8}" destId="{FC079A4F-EDCB-4C6F-A1E1-7B5158F137B4}" srcOrd="0" destOrd="0" presId="urn:microsoft.com/office/officeart/2005/8/layout/vList6"/>
    <dgm:cxn modelId="{9678C637-C4CB-4440-B782-5E31E6CF9FFB}" srcId="{C49401E3-DF30-4512-88B2-ED671CC217E1}" destId="{90C5E267-8534-4B62-8098-F595D6ABBEB8}" srcOrd="0" destOrd="0" parTransId="{B514A23D-8504-431B-A020-4DE6BCC71827}" sibTransId="{05735894-61B9-482C-85CE-24714EE090AB}"/>
    <dgm:cxn modelId="{41D533F1-D8A2-4E99-B3C0-F1032EE252F3}" type="presOf" srcId="{C49401E3-DF30-4512-88B2-ED671CC217E1}" destId="{75D67C9F-E5F2-49A9-8335-FA9E37C2F517}" srcOrd="0" destOrd="0" presId="urn:microsoft.com/office/officeart/2005/8/layout/vList6"/>
    <dgm:cxn modelId="{78C9E4E7-FDB9-42B8-B093-DB0DEED28295}" type="presParOf" srcId="{75D67C9F-E5F2-49A9-8335-FA9E37C2F517}" destId="{0A83CC42-C306-4517-B44A-4E2B9A94947E}" srcOrd="0" destOrd="0" presId="urn:microsoft.com/office/officeart/2005/8/layout/vList6"/>
    <dgm:cxn modelId="{E6D156A4-D180-4038-8BF8-3E5FF85BA2BE}" type="presParOf" srcId="{0A83CC42-C306-4517-B44A-4E2B9A94947E}" destId="{FC079A4F-EDCB-4C6F-A1E1-7B5158F137B4}" srcOrd="0" destOrd="0" presId="urn:microsoft.com/office/officeart/2005/8/layout/vList6"/>
    <dgm:cxn modelId="{082E8FE6-4674-4015-BA3A-73499462CD21}"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a:r>
            <a:rPr lang="fr-CH" sz="2000" b="1" kern="1200" noProof="0" dirty="0">
              <a:solidFill>
                <a:schemeClr val="tx1"/>
              </a:solidFill>
              <a:latin typeface="Arial" panose="020B0604020202020204" pitchFamily="34" charset="0"/>
              <a:cs typeface="Arial" panose="020B0604020202020204" pitchFamily="34" charset="0"/>
            </a:rPr>
            <a:t>Priorités de recherche futures et leurs délais de mise en œuvre    </a:t>
          </a:r>
          <a:endParaRPr lang="fr-CH"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A9AD5120-2435-4E7F-990D-AD768E4CA063}" type="presOf" srcId="{C49401E3-DF30-4512-88B2-ED671CC217E1}" destId="{75D67C9F-E5F2-49A9-8335-FA9E37C2F517}" srcOrd="0" destOrd="0" presId="urn:microsoft.com/office/officeart/2005/8/layout/vList6"/>
    <dgm:cxn modelId="{9678C637-C4CB-4440-B782-5E31E6CF9FFB}" srcId="{C49401E3-DF30-4512-88B2-ED671CC217E1}" destId="{90C5E267-8534-4B62-8098-F595D6ABBEB8}" srcOrd="0" destOrd="0" parTransId="{B514A23D-8504-431B-A020-4DE6BCC71827}" sibTransId="{05735894-61B9-482C-85CE-24714EE090AB}"/>
    <dgm:cxn modelId="{18FEEFDB-005E-401F-B2AC-BB58561F563A}" type="presOf" srcId="{90C5E267-8534-4B62-8098-F595D6ABBEB8}" destId="{FC079A4F-EDCB-4C6F-A1E1-7B5158F137B4}" srcOrd="0" destOrd="0" presId="urn:microsoft.com/office/officeart/2005/8/layout/vList6"/>
    <dgm:cxn modelId="{6F2E41F2-5C5F-40F1-9933-709708D5CEAC}" type="presParOf" srcId="{75D67C9F-E5F2-49A9-8335-FA9E37C2F517}" destId="{0A83CC42-C306-4517-B44A-4E2B9A94947E}" srcOrd="0" destOrd="0" presId="urn:microsoft.com/office/officeart/2005/8/layout/vList6"/>
    <dgm:cxn modelId="{5BC32C62-F75F-410D-9B05-5D7407D0471C}" type="presParOf" srcId="{0A83CC42-C306-4517-B44A-4E2B9A94947E}" destId="{FC079A4F-EDCB-4C6F-A1E1-7B5158F137B4}" srcOrd="0" destOrd="0" presId="urn:microsoft.com/office/officeart/2005/8/layout/vList6"/>
    <dgm:cxn modelId="{5B7A490E-837C-4444-8233-311B381E2880}"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9401E3-DF30-4512-88B2-ED671CC217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0C5E267-8534-4B62-8098-F595D6ABBEB8}">
      <dgm:prSet custT="1"/>
      <dgm:spPr>
        <a:solidFill>
          <a:schemeClr val="bg1"/>
        </a:solidFill>
        <a:ln>
          <a:solidFill>
            <a:schemeClr val="accent1">
              <a:lumMod val="75000"/>
            </a:schemeClr>
          </a:solidFill>
        </a:ln>
      </dgm:spPr>
      <dgm:t>
        <a:bodyPr/>
        <a:lstStyle/>
        <a:p>
          <a:pPr algn="l" rtl="0"/>
          <a:r>
            <a:rPr lang="en-US" sz="2000" b="1" kern="1200" dirty="0" err="1">
              <a:solidFill>
                <a:schemeClr val="tx1"/>
              </a:solidFill>
              <a:latin typeface="Arial"/>
              <a:cs typeface="Arial"/>
            </a:rPr>
            <a:t>Leçons</a:t>
          </a:r>
          <a:r>
            <a:rPr lang="en-US" sz="2000" b="1" kern="1200" dirty="0">
              <a:solidFill>
                <a:schemeClr val="tx1"/>
              </a:solidFill>
              <a:latin typeface="Arial"/>
              <a:cs typeface="Arial"/>
            </a:rPr>
            <a:t> et innovations </a:t>
          </a:r>
          <a:r>
            <a:rPr lang="en-US" sz="2000" b="1" kern="1200" dirty="0" err="1">
              <a:solidFill>
                <a:schemeClr val="tx1"/>
              </a:solidFill>
              <a:latin typeface="Arial"/>
              <a:cs typeface="Arial"/>
            </a:rPr>
            <a:t>en</a:t>
          </a:r>
          <a:r>
            <a:rPr lang="en-US" sz="2000" b="1" kern="1200" dirty="0">
              <a:solidFill>
                <a:schemeClr val="tx1"/>
              </a:solidFill>
              <a:latin typeface="Arial"/>
              <a:cs typeface="Arial"/>
            </a:rPr>
            <a:t> 2021</a:t>
          </a:r>
          <a:endParaRPr lang="fr-FR" sz="2000" kern="1200" noProof="0" dirty="0">
            <a:solidFill>
              <a:schemeClr val="tx1"/>
            </a:solidFill>
            <a:latin typeface="Arial" panose="020B0604020202020204" pitchFamily="34" charset="0"/>
            <a:cs typeface="Arial" panose="020B0604020202020204" pitchFamily="34" charset="0"/>
          </a:endParaRPr>
        </a:p>
      </dgm:t>
    </dgm:pt>
    <dgm:pt modelId="{B514A23D-8504-431B-A020-4DE6BCC71827}" type="parTrans" cxnId="{9678C637-C4CB-4440-B782-5E31E6CF9FFB}">
      <dgm:prSet/>
      <dgm:spPr/>
      <dgm:t>
        <a:bodyPr/>
        <a:lstStyle/>
        <a:p>
          <a:endParaRPr lang="en-US">
            <a:solidFill>
              <a:schemeClr val="tx1"/>
            </a:solidFill>
          </a:endParaRPr>
        </a:p>
      </dgm:t>
    </dgm:pt>
    <dgm:pt modelId="{05735894-61B9-482C-85CE-24714EE090AB}" type="sibTrans" cxnId="{9678C637-C4CB-4440-B782-5E31E6CF9FFB}">
      <dgm:prSet/>
      <dgm:spPr/>
      <dgm:t>
        <a:bodyPr/>
        <a:lstStyle/>
        <a:p>
          <a:endParaRPr lang="en-US">
            <a:solidFill>
              <a:schemeClr val="tx1"/>
            </a:solidFill>
          </a:endParaRPr>
        </a:p>
      </dgm:t>
    </dgm:pt>
    <dgm:pt modelId="{75D67C9F-E5F2-49A9-8335-FA9E37C2F517}" type="pres">
      <dgm:prSet presAssocID="{C49401E3-DF30-4512-88B2-ED671CC217E1}" presName="Name0" presStyleCnt="0">
        <dgm:presLayoutVars>
          <dgm:dir/>
          <dgm:animLvl val="lvl"/>
          <dgm:resizeHandles/>
        </dgm:presLayoutVars>
      </dgm:prSet>
      <dgm:spPr/>
    </dgm:pt>
    <dgm:pt modelId="{0A83CC42-C306-4517-B44A-4E2B9A94947E}" type="pres">
      <dgm:prSet presAssocID="{90C5E267-8534-4B62-8098-F595D6ABBEB8}" presName="linNode" presStyleCnt="0"/>
      <dgm:spPr/>
    </dgm:pt>
    <dgm:pt modelId="{FC079A4F-EDCB-4C6F-A1E1-7B5158F137B4}" type="pres">
      <dgm:prSet presAssocID="{90C5E267-8534-4B62-8098-F595D6ABBEB8}" presName="parentShp" presStyleLbl="node1" presStyleIdx="0" presStyleCnt="1" custScaleX="148730" custScaleY="100098" custLinFactNeighborX="-1124" custLinFactNeighborY="-4686">
        <dgm:presLayoutVars>
          <dgm:bulletEnabled val="1"/>
        </dgm:presLayoutVars>
      </dgm:prSet>
      <dgm:spPr/>
    </dgm:pt>
    <dgm:pt modelId="{777DBCAA-FD7A-41FC-9640-F7241779E643}" type="pres">
      <dgm:prSet presAssocID="{90C5E267-8534-4B62-8098-F595D6ABBEB8}" presName="childShp" presStyleLbl="bgAccFollowNode1" presStyleIdx="0" presStyleCnt="1">
        <dgm:presLayoutVars>
          <dgm:bulletEnabled val="1"/>
        </dgm:presLayoutVars>
      </dgm:prSet>
      <dgm:spPr/>
    </dgm:pt>
  </dgm:ptLst>
  <dgm:cxnLst>
    <dgm:cxn modelId="{9678C637-C4CB-4440-B782-5E31E6CF9FFB}" srcId="{C49401E3-DF30-4512-88B2-ED671CC217E1}" destId="{90C5E267-8534-4B62-8098-F595D6ABBEB8}" srcOrd="0" destOrd="0" parTransId="{B514A23D-8504-431B-A020-4DE6BCC71827}" sibTransId="{05735894-61B9-482C-85CE-24714EE090AB}"/>
    <dgm:cxn modelId="{A880F07C-7585-4B84-A3B9-A1C470CE4E1F}" type="presOf" srcId="{C49401E3-DF30-4512-88B2-ED671CC217E1}" destId="{75D67C9F-E5F2-49A9-8335-FA9E37C2F517}" srcOrd="0" destOrd="0" presId="urn:microsoft.com/office/officeart/2005/8/layout/vList6"/>
    <dgm:cxn modelId="{96E45088-3A0D-41A9-AF51-4C70D3F11248}" type="presOf" srcId="{90C5E267-8534-4B62-8098-F595D6ABBEB8}" destId="{FC079A4F-EDCB-4C6F-A1E1-7B5158F137B4}" srcOrd="0" destOrd="0" presId="urn:microsoft.com/office/officeart/2005/8/layout/vList6"/>
    <dgm:cxn modelId="{8A749B7F-88A8-4624-8AC3-5544591AEB8F}" type="presParOf" srcId="{75D67C9F-E5F2-49A9-8335-FA9E37C2F517}" destId="{0A83CC42-C306-4517-B44A-4E2B9A94947E}" srcOrd="0" destOrd="0" presId="urn:microsoft.com/office/officeart/2005/8/layout/vList6"/>
    <dgm:cxn modelId="{52D7FB50-02E5-4540-8502-E4EACDF4BDB5}" type="presParOf" srcId="{0A83CC42-C306-4517-B44A-4E2B9A94947E}" destId="{FC079A4F-EDCB-4C6F-A1E1-7B5158F137B4}" srcOrd="0" destOrd="0" presId="urn:microsoft.com/office/officeart/2005/8/layout/vList6"/>
    <dgm:cxn modelId="{35196C7E-1858-49FE-A335-8D324BF1B57D}" type="presParOf" srcId="{0A83CC42-C306-4517-B44A-4E2B9A94947E}" destId="{777DBCAA-FD7A-41FC-9640-F7241779E643}"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7777498" y="0"/>
          <a:ext cx="2083852"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3951" y="0"/>
          <a:ext cx="7773547"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CH" sz="2000" b="1" kern="1200" noProof="0" dirty="0">
              <a:solidFill>
                <a:schemeClr val="tx1"/>
              </a:solidFill>
              <a:latin typeface="Arial" panose="020B0604020202020204" pitchFamily="34" charset="0"/>
              <a:cs typeface="Arial" panose="020B0604020202020204" pitchFamily="34" charset="0"/>
            </a:rPr>
            <a:t>Objectifs et résultats d’évaluations et d’études faites en 2020</a:t>
          </a:r>
        </a:p>
      </dsp:txBody>
      <dsp:txXfrm>
        <a:off x="57468" y="53517"/>
        <a:ext cx="7666513" cy="9892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7171" y="0"/>
          <a:ext cx="5258737"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164" y="0"/>
          <a:ext cx="389500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sp:txBody>
      <dsp:txXfrm>
        <a:off x="55681" y="53517"/>
        <a:ext cx="3787972" cy="9892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7171" y="0"/>
          <a:ext cx="5258737"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164" y="0"/>
          <a:ext cx="389500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sp:txBody>
      <dsp:txXfrm>
        <a:off x="55681" y="53517"/>
        <a:ext cx="3787972" cy="9892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7171" y="0"/>
          <a:ext cx="5258737"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164" y="0"/>
          <a:ext cx="389500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sp:txBody>
      <dsp:txXfrm>
        <a:off x="55681" y="53517"/>
        <a:ext cx="3787972" cy="9892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7171" y="0"/>
          <a:ext cx="5258737"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164" y="0"/>
          <a:ext cx="389500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sp:txBody>
      <dsp:txXfrm>
        <a:off x="55681" y="53517"/>
        <a:ext cx="3787972" cy="9892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7171" y="0"/>
          <a:ext cx="5258737"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164" y="0"/>
          <a:ext cx="389500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sp:txBody>
      <dsp:txXfrm>
        <a:off x="55681" y="53517"/>
        <a:ext cx="3787972" cy="9892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7171" y="0"/>
          <a:ext cx="5258737"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2164" y="0"/>
          <a:ext cx="389500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fr-FR" sz="24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Leçons apprises/innovations </a:t>
          </a:r>
          <a:endParaRPr lang="fr-FR" sz="2400" kern="1200" noProof="0" dirty="0">
            <a:solidFill>
              <a:schemeClr val="tx1"/>
            </a:solidFill>
            <a:latin typeface="Arial" panose="020B0604020202020204" pitchFamily="34" charset="0"/>
            <a:cs typeface="Arial" panose="020B0604020202020204" pitchFamily="34" charset="0"/>
          </a:endParaRPr>
        </a:p>
      </dsp:txBody>
      <dsp:txXfrm>
        <a:off x="55681" y="53517"/>
        <a:ext cx="3787972" cy="989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7777498" y="0"/>
          <a:ext cx="2083852"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3951" y="0"/>
          <a:ext cx="7773547"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CH" sz="2000" b="1" kern="1200" noProof="0" dirty="0">
              <a:solidFill>
                <a:schemeClr val="tx1"/>
              </a:solidFill>
              <a:latin typeface="Arial" panose="020B0604020202020204" pitchFamily="34" charset="0"/>
              <a:cs typeface="Arial" panose="020B0604020202020204" pitchFamily="34" charset="0"/>
            </a:rPr>
            <a:t>Objectifs et résultats d’évaluations et d’études faites en 2020</a:t>
          </a:r>
        </a:p>
      </dsp:txBody>
      <dsp:txXfrm>
        <a:off x="57468" y="53517"/>
        <a:ext cx="7666513" cy="989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7777498" y="0"/>
          <a:ext cx="2083852"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3951" y="0"/>
          <a:ext cx="7773547"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CH" sz="2000" b="1" kern="1200" noProof="0" dirty="0">
              <a:solidFill>
                <a:schemeClr val="tx1"/>
              </a:solidFill>
              <a:latin typeface="Arial" panose="020B0604020202020204" pitchFamily="34" charset="0"/>
              <a:cs typeface="Arial" panose="020B0604020202020204" pitchFamily="34" charset="0"/>
            </a:rPr>
            <a:t>Objectifs et résultats d’évaluations et d’études faites en 2020</a:t>
          </a:r>
        </a:p>
      </dsp:txBody>
      <dsp:txXfrm>
        <a:off x="57468" y="53517"/>
        <a:ext cx="7666513" cy="989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898699" y="0"/>
          <a:ext cx="5848049"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3898699" cy="1096296"/>
        </a:xfrm>
        <a:prstGeom prst="roundRect">
          <a:avLst/>
        </a:prstGeom>
        <a:solidFill>
          <a:schemeClr val="bg1"/>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12700" lvl="0" indent="0" algn="l" defTabSz="889000">
            <a:lnSpc>
              <a:spcPct val="100000"/>
            </a:lnSpc>
            <a:spcBef>
              <a:spcPct val="0"/>
            </a:spcBef>
            <a:spcAft>
              <a:spcPct val="35000"/>
            </a:spcAft>
            <a:buNone/>
          </a:pPr>
          <a:r>
            <a:rPr lang="fr-FR" sz="2000" b="1" i="0" kern="1200" spc="-5" dirty="0">
              <a:solidFill>
                <a:srgbClr val="000000"/>
              </a:solidFill>
              <a:latin typeface="Arial"/>
              <a:ea typeface="+mj-ea"/>
              <a:cs typeface="Arial"/>
            </a:rPr>
            <a:t>Pharmacovigilance</a:t>
          </a:r>
          <a:endParaRPr lang="fr-FR" sz="2000" b="1" i="0" kern="1200" spc="-5" noProof="0" dirty="0">
            <a:solidFill>
              <a:srgbClr val="000000"/>
            </a:solidFill>
            <a:latin typeface="Arial"/>
            <a:ea typeface="+mj-ea"/>
            <a:cs typeface="Arial"/>
          </a:endParaRPr>
        </a:p>
      </dsp:txBody>
      <dsp:txXfrm>
        <a:off x="53517" y="53517"/>
        <a:ext cx="3791665" cy="9892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561757" y="0"/>
          <a:ext cx="5494843"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101471" y="0"/>
          <a:ext cx="346028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Principaux succès relevés suite à  la  planification et à l‘exécution de la CPS</a:t>
          </a:r>
          <a:endParaRPr lang="fr-FR" sz="2000" kern="1200" noProof="0" dirty="0">
            <a:solidFill>
              <a:schemeClr val="tx1"/>
            </a:solidFill>
            <a:latin typeface="Arial" panose="020B0604020202020204" pitchFamily="34" charset="0"/>
            <a:cs typeface="Arial" panose="020B0604020202020204" pitchFamily="34" charset="0"/>
          </a:endParaRPr>
        </a:p>
      </dsp:txBody>
      <dsp:txXfrm>
        <a:off x="154988" y="53517"/>
        <a:ext cx="3353252" cy="9892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3561757" y="0"/>
          <a:ext cx="5494843" cy="10962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101471" y="0"/>
          <a:ext cx="3460286" cy="1096296"/>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Principaux succès relevés suite à  la  planification et à l‘exécution de la CPS</a:t>
          </a:r>
          <a:endParaRPr lang="fr-FR" sz="2000" kern="1200" noProof="0" dirty="0">
            <a:solidFill>
              <a:schemeClr val="tx1"/>
            </a:solidFill>
            <a:latin typeface="Arial" panose="020B0604020202020204" pitchFamily="34" charset="0"/>
            <a:cs typeface="Arial" panose="020B0604020202020204" pitchFamily="34" charset="0"/>
          </a:endParaRPr>
        </a:p>
      </dsp:txBody>
      <dsp:txXfrm>
        <a:off x="154988" y="53517"/>
        <a:ext cx="3353252" cy="989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20614" y="1085"/>
          <a:ext cx="4755561" cy="1109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715297" cy="111063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fr-CH" sz="2000" b="1" kern="1200" noProof="0" dirty="0">
              <a:solidFill>
                <a:schemeClr val="tx1"/>
              </a:solidFill>
              <a:latin typeface="Arial" panose="020B0604020202020204" pitchFamily="34" charset="0"/>
              <a:cs typeface="Arial" panose="020B0604020202020204" pitchFamily="34" charset="0"/>
            </a:rPr>
            <a:t>Priorités de recherche futures et leurs délais de mise en œuvre    </a:t>
          </a:r>
          <a:endParaRPr lang="fr-CH" sz="2000" kern="1200" noProof="0" dirty="0">
            <a:solidFill>
              <a:schemeClr val="tx1"/>
            </a:solidFill>
            <a:latin typeface="Arial" panose="020B0604020202020204" pitchFamily="34" charset="0"/>
            <a:cs typeface="Arial" panose="020B0604020202020204" pitchFamily="34" charset="0"/>
          </a:endParaRPr>
        </a:p>
      </dsp:txBody>
      <dsp:txXfrm>
        <a:off x="54217" y="54217"/>
        <a:ext cx="4606863" cy="1002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BCAA-FD7A-41FC-9640-F7241779E643}">
      <dsp:nvSpPr>
        <dsp:cNvPr id="0" name=""/>
        <dsp:cNvSpPr/>
      </dsp:nvSpPr>
      <dsp:spPr>
        <a:xfrm>
          <a:off x="4720614" y="1085"/>
          <a:ext cx="4755561" cy="11095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79A4F-EDCB-4C6F-A1E1-7B5158F137B4}">
      <dsp:nvSpPr>
        <dsp:cNvPr id="0" name=""/>
        <dsp:cNvSpPr/>
      </dsp:nvSpPr>
      <dsp:spPr>
        <a:xfrm>
          <a:off x="0" y="0"/>
          <a:ext cx="4715297" cy="1110638"/>
        </a:xfrm>
        <a:prstGeom prst="round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en-US" sz="2000" b="1" kern="1200" dirty="0" err="1">
              <a:solidFill>
                <a:schemeClr val="tx1"/>
              </a:solidFill>
              <a:latin typeface="Arial"/>
              <a:cs typeface="Arial"/>
            </a:rPr>
            <a:t>Leçons</a:t>
          </a:r>
          <a:r>
            <a:rPr lang="en-US" sz="2000" b="1" kern="1200" dirty="0">
              <a:solidFill>
                <a:schemeClr val="tx1"/>
              </a:solidFill>
              <a:latin typeface="Arial"/>
              <a:cs typeface="Arial"/>
            </a:rPr>
            <a:t> et innovations </a:t>
          </a:r>
          <a:r>
            <a:rPr lang="en-US" sz="2000" b="1" kern="1200" dirty="0" err="1">
              <a:solidFill>
                <a:schemeClr val="tx1"/>
              </a:solidFill>
              <a:latin typeface="Arial"/>
              <a:cs typeface="Arial"/>
            </a:rPr>
            <a:t>en</a:t>
          </a:r>
          <a:r>
            <a:rPr lang="en-US" sz="2000" b="1" kern="1200" dirty="0">
              <a:solidFill>
                <a:schemeClr val="tx1"/>
              </a:solidFill>
              <a:latin typeface="Arial"/>
              <a:cs typeface="Arial"/>
            </a:rPr>
            <a:t> 2021</a:t>
          </a:r>
          <a:endParaRPr lang="fr-FR" sz="2000" kern="1200" noProof="0" dirty="0">
            <a:solidFill>
              <a:schemeClr val="tx1"/>
            </a:solidFill>
            <a:latin typeface="Arial" panose="020B0604020202020204" pitchFamily="34" charset="0"/>
            <a:cs typeface="Arial" panose="020B0604020202020204" pitchFamily="34" charset="0"/>
          </a:endParaRPr>
        </a:p>
      </dsp:txBody>
      <dsp:txXfrm>
        <a:off x="54217" y="54217"/>
        <a:ext cx="4606863" cy="100220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FFA5D45-96EF-4DA7-B5AB-847B9B9DA908}" type="datetimeFigureOut">
              <a:rPr lang="fr-FR" smtClean="0"/>
              <a:t>28/02/2022</a:t>
            </a:fld>
            <a:endParaRPr lang="fr-FR"/>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7C823DF-820A-4368-B43E-31042D73932F}" type="slidenum">
              <a:rPr lang="fr-FR" smtClean="0"/>
              <a:t>‹N°›</a:t>
            </a:fld>
            <a:endParaRPr lang="fr-FR"/>
          </a:p>
        </p:txBody>
      </p:sp>
    </p:spTree>
    <p:extLst>
      <p:ext uri="{BB962C8B-B14F-4D97-AF65-F5344CB8AC3E}">
        <p14:creationId xmlns:p14="http://schemas.microsoft.com/office/powerpoint/2010/main" val="31798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F2B24F-4BD3-44CB-A8FC-B4A6CCEED207}" type="slidenum">
              <a:rPr lang="fr-FR" smtClean="0"/>
              <a:t>13</a:t>
            </a:fld>
            <a:endParaRPr lang="fr-FR" dirty="0"/>
          </a:p>
        </p:txBody>
      </p:sp>
    </p:spTree>
    <p:extLst>
      <p:ext uri="{BB962C8B-B14F-4D97-AF65-F5344CB8AC3E}">
        <p14:creationId xmlns:p14="http://schemas.microsoft.com/office/powerpoint/2010/main" val="187230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F2B24F-4BD3-44CB-A8FC-B4A6CCEED207}" type="slidenum">
              <a:rPr lang="fr-FR" smtClean="0"/>
              <a:t>14</a:t>
            </a:fld>
            <a:endParaRPr lang="fr-FR" dirty="0"/>
          </a:p>
        </p:txBody>
      </p:sp>
    </p:spTree>
    <p:extLst>
      <p:ext uri="{BB962C8B-B14F-4D97-AF65-F5344CB8AC3E}">
        <p14:creationId xmlns:p14="http://schemas.microsoft.com/office/powerpoint/2010/main" val="16203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DF2B24F-4BD3-44CB-A8FC-B4A6CCEED207}" type="slidenum">
              <a:rPr lang="fr-FR" smtClean="0"/>
              <a:t>15</a:t>
            </a:fld>
            <a:endParaRPr lang="fr-FR" dirty="0"/>
          </a:p>
        </p:txBody>
      </p:sp>
    </p:spTree>
    <p:extLst>
      <p:ext uri="{BB962C8B-B14F-4D97-AF65-F5344CB8AC3E}">
        <p14:creationId xmlns:p14="http://schemas.microsoft.com/office/powerpoint/2010/main" val="268152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6108" y="496315"/>
            <a:ext cx="8521182" cy="8566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3705" y="2149915"/>
            <a:ext cx="7685988" cy="369332"/>
          </a:xfrm>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534670" y="1991048"/>
            <a:ext cx="4724775" cy="407356"/>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8404"/>
            <a:ext cx="4724775" cy="1595245"/>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5432099" y="1991048"/>
            <a:ext cx="4726631" cy="407356"/>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8404"/>
            <a:ext cx="4726631" cy="1595245"/>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a:xfrm>
            <a:off x="534670" y="7033450"/>
            <a:ext cx="2459482" cy="276999"/>
          </a:xfrm>
        </p:spPr>
        <p:txBody>
          <a:bodyPr/>
          <a:lstStyle/>
          <a:p>
            <a:fld id="{E3B145A1-8341-4F1B-9E78-323800B95EA8}" type="datetimeFigureOut">
              <a:rPr lang="fr-CH" smtClean="0"/>
              <a:t>28.02.22</a:t>
            </a:fld>
            <a:endParaRPr lang="fr-CH" dirty="0"/>
          </a:p>
        </p:txBody>
      </p:sp>
      <p:sp>
        <p:nvSpPr>
          <p:cNvPr id="8" name="Footer Placeholder 7"/>
          <p:cNvSpPr>
            <a:spLocks noGrp="1"/>
          </p:cNvSpPr>
          <p:nvPr>
            <p:ph type="ftr" sz="quarter" idx="11"/>
          </p:nvPr>
        </p:nvSpPr>
        <p:spPr>
          <a:xfrm>
            <a:off x="3635756" y="7033450"/>
            <a:ext cx="3421888" cy="276999"/>
          </a:xfrm>
        </p:spPr>
        <p:txBody>
          <a:bodyPr/>
          <a:lstStyle/>
          <a:p>
            <a:endParaRPr lang="fr-CH" dirty="0"/>
          </a:p>
        </p:txBody>
      </p:sp>
      <p:sp>
        <p:nvSpPr>
          <p:cNvPr id="9" name="Slide Number Placeholder 8"/>
          <p:cNvSpPr>
            <a:spLocks noGrp="1"/>
          </p:cNvSpPr>
          <p:nvPr>
            <p:ph type="sldNum" sz="quarter" idx="12"/>
          </p:nvPr>
        </p:nvSpPr>
        <p:spPr>
          <a:xfrm>
            <a:off x="7699248" y="7033450"/>
            <a:ext cx="2459482" cy="276999"/>
          </a:xfrm>
        </p:spPr>
        <p:txBody>
          <a:bodyPr/>
          <a:lstStyle/>
          <a:p>
            <a:fld id="{BED14984-676B-47D6-867A-98CD1FFFAB12}" type="slidenum">
              <a:rPr lang="fr-CH" smtClean="0"/>
              <a:t>‹N°›</a:t>
            </a:fld>
            <a:endParaRPr lang="fr-CH" dirty="0"/>
          </a:p>
        </p:txBody>
      </p:sp>
    </p:spTree>
    <p:extLst>
      <p:ext uri="{BB962C8B-B14F-4D97-AF65-F5344CB8AC3E}">
        <p14:creationId xmlns:p14="http://schemas.microsoft.com/office/powerpoint/2010/main" val="3379903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03705" y="2149915"/>
            <a:ext cx="7685988" cy="706755"/>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1062227" y="1901952"/>
            <a:ext cx="8586470" cy="49091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2/28/22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Layout" Target="../diagrams/layout9.xml"/><Relationship Id="rId7" Type="http://schemas.openxmlformats.org/officeDocument/2006/relationships/image" Target="../media/image17.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50619" y="1419225"/>
            <a:ext cx="8317992" cy="3678892"/>
          </a:xfrm>
          <a:prstGeom prst="rect">
            <a:avLst/>
          </a:prstGeom>
        </p:spPr>
      </p:pic>
      <p:sp>
        <p:nvSpPr>
          <p:cNvPr id="3" name="object 3"/>
          <p:cNvSpPr txBox="1">
            <a:spLocks noGrp="1"/>
          </p:cNvSpPr>
          <p:nvPr>
            <p:ph type="title"/>
          </p:nvPr>
        </p:nvSpPr>
        <p:spPr>
          <a:xfrm>
            <a:off x="1503705" y="2149915"/>
            <a:ext cx="7685988" cy="386644"/>
          </a:xfrm>
          <a:prstGeom prst="rect">
            <a:avLst/>
          </a:prstGeom>
        </p:spPr>
        <p:txBody>
          <a:bodyPr vert="horz" wrap="square" lIns="0" tIns="65405" rIns="0" bIns="0" rtlCol="0">
            <a:spAutoFit/>
          </a:bodyPr>
          <a:lstStyle/>
          <a:p>
            <a:pPr marL="1458595" marR="5080" indent="-1446530">
              <a:lnSpc>
                <a:spcPts val="2480"/>
              </a:lnSpc>
              <a:spcBef>
                <a:spcPts val="515"/>
              </a:spcBef>
            </a:pPr>
            <a:r>
              <a:rPr spc="-5" dirty="0" err="1"/>
              <a:t>Chimiop</a:t>
            </a:r>
            <a:r>
              <a:rPr lang="en-GB" spc="-5" dirty="0" err="1"/>
              <a:t>ré</a:t>
            </a:r>
            <a:r>
              <a:rPr spc="-5" dirty="0" err="1"/>
              <a:t>vention</a:t>
            </a:r>
            <a:r>
              <a:rPr spc="-5" dirty="0"/>
              <a:t> </a:t>
            </a:r>
            <a:r>
              <a:rPr lang="en-GB" spc="-5" dirty="0"/>
              <a:t>du </a:t>
            </a:r>
            <a:r>
              <a:rPr spc="-5" dirty="0" err="1"/>
              <a:t>Paludisme</a:t>
            </a:r>
            <a:r>
              <a:rPr lang="en-GB" spc="-5" dirty="0"/>
              <a:t> </a:t>
            </a:r>
            <a:r>
              <a:rPr lang="fr-CH" spc="-5" dirty="0" err="1"/>
              <a:t>Saisonier</a:t>
            </a:r>
            <a:r>
              <a:rPr lang="fr-CH" spc="20" dirty="0"/>
              <a:t> </a:t>
            </a:r>
            <a:r>
              <a:rPr spc="-10" dirty="0"/>
              <a:t> </a:t>
            </a:r>
            <a:r>
              <a:rPr dirty="0"/>
              <a:t>(C</a:t>
            </a:r>
            <a:r>
              <a:rPr lang="en-US" dirty="0"/>
              <a:t>PS</a:t>
            </a:r>
            <a:r>
              <a:rPr dirty="0"/>
              <a:t>)</a:t>
            </a:r>
          </a:p>
        </p:txBody>
      </p:sp>
      <p:sp>
        <p:nvSpPr>
          <p:cNvPr id="4" name="object 4"/>
          <p:cNvSpPr txBox="1"/>
          <p:nvPr/>
        </p:nvSpPr>
        <p:spPr>
          <a:xfrm>
            <a:off x="3111492" y="3340091"/>
            <a:ext cx="6176645" cy="1159292"/>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Bilan </a:t>
            </a:r>
            <a:r>
              <a:rPr sz="2400" b="1" spc="-10" dirty="0">
                <a:solidFill>
                  <a:srgbClr val="FFFFFF"/>
                </a:solidFill>
                <a:latin typeface="Arial"/>
                <a:cs typeface="Arial"/>
              </a:rPr>
              <a:t>des</a:t>
            </a:r>
            <a:r>
              <a:rPr sz="2400" b="1" spc="35" dirty="0">
                <a:solidFill>
                  <a:srgbClr val="FFFFFF"/>
                </a:solidFill>
                <a:latin typeface="Arial"/>
                <a:cs typeface="Arial"/>
              </a:rPr>
              <a:t> </a:t>
            </a:r>
            <a:r>
              <a:rPr sz="2400" b="1" spc="-5" dirty="0" err="1">
                <a:solidFill>
                  <a:srgbClr val="FFFFFF"/>
                </a:solidFill>
                <a:latin typeface="Arial"/>
                <a:cs typeface="Arial"/>
              </a:rPr>
              <a:t>activités</a:t>
            </a:r>
            <a:r>
              <a:rPr sz="2400" b="1" spc="-10" dirty="0">
                <a:solidFill>
                  <a:srgbClr val="FFFFFF"/>
                </a:solidFill>
                <a:latin typeface="Arial"/>
                <a:cs typeface="Arial"/>
              </a:rPr>
              <a:t> </a:t>
            </a:r>
            <a:r>
              <a:rPr sz="2400" b="1" spc="10" dirty="0">
                <a:solidFill>
                  <a:srgbClr val="FFFFFF"/>
                </a:solidFill>
                <a:latin typeface="Arial"/>
                <a:cs typeface="Arial"/>
              </a:rPr>
              <a:t>de</a:t>
            </a:r>
            <a:r>
              <a:rPr sz="2400" b="1" spc="-10" dirty="0">
                <a:solidFill>
                  <a:srgbClr val="FFFFFF"/>
                </a:solidFill>
                <a:latin typeface="Arial"/>
                <a:cs typeface="Arial"/>
              </a:rPr>
              <a:t> </a:t>
            </a:r>
            <a:r>
              <a:rPr sz="2400" b="1" dirty="0">
                <a:solidFill>
                  <a:srgbClr val="FFFFFF"/>
                </a:solidFill>
                <a:latin typeface="Arial"/>
                <a:cs typeface="Arial"/>
              </a:rPr>
              <a:t>la</a:t>
            </a:r>
            <a:r>
              <a:rPr sz="2400" b="1" spc="-10" dirty="0">
                <a:solidFill>
                  <a:srgbClr val="FFFFFF"/>
                </a:solidFill>
                <a:latin typeface="Arial"/>
                <a:cs typeface="Arial"/>
              </a:rPr>
              <a:t> campagne</a:t>
            </a:r>
            <a:r>
              <a:rPr sz="2400" b="1" spc="35" dirty="0">
                <a:solidFill>
                  <a:srgbClr val="FFFFFF"/>
                </a:solidFill>
                <a:latin typeface="Arial"/>
                <a:cs typeface="Arial"/>
              </a:rPr>
              <a:t> </a:t>
            </a:r>
            <a:r>
              <a:rPr sz="2400" b="1" spc="-10" dirty="0">
                <a:solidFill>
                  <a:srgbClr val="FFFFFF"/>
                </a:solidFill>
                <a:latin typeface="Arial"/>
                <a:cs typeface="Arial"/>
              </a:rPr>
              <a:t>2021</a:t>
            </a:r>
            <a:endParaRPr sz="2400" dirty="0">
              <a:latin typeface="Arial"/>
              <a:cs typeface="Arial"/>
            </a:endParaRPr>
          </a:p>
          <a:p>
            <a:pPr>
              <a:lnSpc>
                <a:spcPct val="100000"/>
              </a:lnSpc>
              <a:spcBef>
                <a:spcPts val="10"/>
              </a:spcBef>
            </a:pPr>
            <a:endParaRPr sz="2650" dirty="0">
              <a:latin typeface="Arial"/>
              <a:cs typeface="Arial"/>
            </a:endParaRPr>
          </a:p>
          <a:p>
            <a:pPr marL="95885">
              <a:lnSpc>
                <a:spcPct val="100000"/>
              </a:lnSpc>
            </a:pPr>
            <a:r>
              <a:rPr sz="2400" b="1" spc="-5" dirty="0">
                <a:solidFill>
                  <a:srgbClr val="FFFFFF"/>
                </a:solidFill>
                <a:latin typeface="Arial"/>
                <a:cs typeface="Arial"/>
              </a:rPr>
              <a:t>Planification</a:t>
            </a:r>
            <a:r>
              <a:rPr sz="2400" b="1" dirty="0">
                <a:solidFill>
                  <a:srgbClr val="FFFFFF"/>
                </a:solidFill>
                <a:latin typeface="Arial"/>
                <a:cs typeface="Arial"/>
              </a:rPr>
              <a:t> </a:t>
            </a:r>
            <a:r>
              <a:rPr sz="2400" b="1" spc="-10" dirty="0">
                <a:solidFill>
                  <a:srgbClr val="FFFFFF"/>
                </a:solidFill>
                <a:latin typeface="Arial"/>
                <a:cs typeface="Arial"/>
              </a:rPr>
              <a:t>des</a:t>
            </a:r>
            <a:r>
              <a:rPr sz="2400" b="1" spc="10" dirty="0">
                <a:solidFill>
                  <a:srgbClr val="FFFFFF"/>
                </a:solidFill>
                <a:latin typeface="Arial"/>
                <a:cs typeface="Arial"/>
              </a:rPr>
              <a:t> </a:t>
            </a:r>
            <a:r>
              <a:rPr sz="2400" b="1" spc="-5" dirty="0">
                <a:solidFill>
                  <a:srgbClr val="FFFFFF"/>
                </a:solidFill>
                <a:latin typeface="Arial"/>
                <a:cs typeface="Arial"/>
              </a:rPr>
              <a:t>campagnes</a:t>
            </a:r>
            <a:r>
              <a:rPr sz="2400" b="1" spc="10" dirty="0">
                <a:solidFill>
                  <a:srgbClr val="FFFFFF"/>
                </a:solidFill>
                <a:latin typeface="Arial"/>
                <a:cs typeface="Arial"/>
              </a:rPr>
              <a:t> </a:t>
            </a:r>
            <a:r>
              <a:rPr sz="2400" b="1" spc="-5" dirty="0">
                <a:solidFill>
                  <a:srgbClr val="FFFFFF"/>
                </a:solidFill>
                <a:latin typeface="Arial"/>
                <a:cs typeface="Arial"/>
              </a:rPr>
              <a:t>2022</a:t>
            </a:r>
            <a:r>
              <a:rPr sz="2400" b="1" spc="-10" dirty="0">
                <a:solidFill>
                  <a:srgbClr val="FFFFFF"/>
                </a:solidFill>
                <a:latin typeface="Arial"/>
                <a:cs typeface="Arial"/>
              </a:rPr>
              <a:t> et</a:t>
            </a:r>
            <a:r>
              <a:rPr sz="2400" b="1" spc="20" dirty="0">
                <a:solidFill>
                  <a:srgbClr val="FFFFFF"/>
                </a:solidFill>
                <a:latin typeface="Arial"/>
                <a:cs typeface="Arial"/>
              </a:rPr>
              <a:t> </a:t>
            </a:r>
            <a:r>
              <a:rPr sz="2400" b="1" spc="-5" dirty="0">
                <a:solidFill>
                  <a:srgbClr val="FFFFFF"/>
                </a:solidFill>
                <a:latin typeface="Arial"/>
                <a:cs typeface="Arial"/>
              </a:rPr>
              <a:t>2023</a:t>
            </a:r>
            <a:endParaRPr sz="2400" dirty="0">
              <a:latin typeface="Arial"/>
              <a:cs typeface="Arial"/>
            </a:endParaRPr>
          </a:p>
        </p:txBody>
      </p:sp>
      <p:sp>
        <p:nvSpPr>
          <p:cNvPr id="5" name="object 5"/>
          <p:cNvSpPr/>
          <p:nvPr/>
        </p:nvSpPr>
        <p:spPr>
          <a:xfrm>
            <a:off x="2832099" y="5534025"/>
            <a:ext cx="5105401" cy="629557"/>
          </a:xfrm>
          <a:custGeom>
            <a:avLst/>
            <a:gdLst/>
            <a:ahLst/>
            <a:cxnLst/>
            <a:rect l="l" t="t" r="r" b="b"/>
            <a:pathLst>
              <a:path w="4834255" h="570229">
                <a:moveTo>
                  <a:pt x="4831080" y="569976"/>
                </a:moveTo>
                <a:lnTo>
                  <a:pt x="1524" y="569976"/>
                </a:lnTo>
                <a:lnTo>
                  <a:pt x="0" y="568452"/>
                </a:lnTo>
                <a:lnTo>
                  <a:pt x="0" y="1524"/>
                </a:lnTo>
                <a:lnTo>
                  <a:pt x="1524" y="0"/>
                </a:lnTo>
                <a:lnTo>
                  <a:pt x="4831080" y="0"/>
                </a:lnTo>
                <a:lnTo>
                  <a:pt x="4834128" y="1524"/>
                </a:lnTo>
                <a:lnTo>
                  <a:pt x="4834128" y="4572"/>
                </a:lnTo>
                <a:lnTo>
                  <a:pt x="9144" y="4572"/>
                </a:lnTo>
                <a:lnTo>
                  <a:pt x="4572" y="9144"/>
                </a:lnTo>
                <a:lnTo>
                  <a:pt x="9144" y="9144"/>
                </a:lnTo>
                <a:lnTo>
                  <a:pt x="9144" y="560832"/>
                </a:lnTo>
                <a:lnTo>
                  <a:pt x="4572" y="560832"/>
                </a:lnTo>
                <a:lnTo>
                  <a:pt x="9144" y="565404"/>
                </a:lnTo>
                <a:lnTo>
                  <a:pt x="4834128" y="565404"/>
                </a:lnTo>
                <a:lnTo>
                  <a:pt x="4834128" y="568452"/>
                </a:lnTo>
                <a:lnTo>
                  <a:pt x="4831080" y="569976"/>
                </a:lnTo>
                <a:close/>
              </a:path>
              <a:path w="4834255" h="570229">
                <a:moveTo>
                  <a:pt x="9144" y="9144"/>
                </a:moveTo>
                <a:lnTo>
                  <a:pt x="4572" y="9144"/>
                </a:lnTo>
                <a:lnTo>
                  <a:pt x="9144" y="4572"/>
                </a:lnTo>
                <a:lnTo>
                  <a:pt x="9144" y="9144"/>
                </a:lnTo>
                <a:close/>
              </a:path>
              <a:path w="4834255" h="570229">
                <a:moveTo>
                  <a:pt x="4823460" y="9144"/>
                </a:moveTo>
                <a:lnTo>
                  <a:pt x="9144" y="9144"/>
                </a:lnTo>
                <a:lnTo>
                  <a:pt x="9144" y="4572"/>
                </a:lnTo>
                <a:lnTo>
                  <a:pt x="4823460" y="4572"/>
                </a:lnTo>
                <a:lnTo>
                  <a:pt x="4823460" y="9144"/>
                </a:lnTo>
                <a:close/>
              </a:path>
              <a:path w="4834255" h="570229">
                <a:moveTo>
                  <a:pt x="4823460" y="565404"/>
                </a:moveTo>
                <a:lnTo>
                  <a:pt x="4823460" y="4572"/>
                </a:lnTo>
                <a:lnTo>
                  <a:pt x="4828032" y="9144"/>
                </a:lnTo>
                <a:lnTo>
                  <a:pt x="4834128" y="9144"/>
                </a:lnTo>
                <a:lnTo>
                  <a:pt x="4834128" y="560832"/>
                </a:lnTo>
                <a:lnTo>
                  <a:pt x="4828032" y="560832"/>
                </a:lnTo>
                <a:lnTo>
                  <a:pt x="4823460" y="565404"/>
                </a:lnTo>
                <a:close/>
              </a:path>
              <a:path w="4834255" h="570229">
                <a:moveTo>
                  <a:pt x="4834128" y="9144"/>
                </a:moveTo>
                <a:lnTo>
                  <a:pt x="4828032" y="9144"/>
                </a:lnTo>
                <a:lnTo>
                  <a:pt x="4823460" y="4572"/>
                </a:lnTo>
                <a:lnTo>
                  <a:pt x="4834128" y="4572"/>
                </a:lnTo>
                <a:lnTo>
                  <a:pt x="4834128" y="9144"/>
                </a:lnTo>
                <a:close/>
              </a:path>
              <a:path w="4834255" h="570229">
                <a:moveTo>
                  <a:pt x="9144" y="565404"/>
                </a:moveTo>
                <a:lnTo>
                  <a:pt x="4572" y="560832"/>
                </a:lnTo>
                <a:lnTo>
                  <a:pt x="9144" y="560832"/>
                </a:lnTo>
                <a:lnTo>
                  <a:pt x="9144" y="565404"/>
                </a:lnTo>
                <a:close/>
              </a:path>
              <a:path w="4834255" h="570229">
                <a:moveTo>
                  <a:pt x="4823460" y="565404"/>
                </a:moveTo>
                <a:lnTo>
                  <a:pt x="9144" y="565404"/>
                </a:lnTo>
                <a:lnTo>
                  <a:pt x="9144" y="560832"/>
                </a:lnTo>
                <a:lnTo>
                  <a:pt x="4823460" y="560832"/>
                </a:lnTo>
                <a:lnTo>
                  <a:pt x="4823460" y="565404"/>
                </a:lnTo>
                <a:close/>
              </a:path>
              <a:path w="4834255" h="570229">
                <a:moveTo>
                  <a:pt x="4834128" y="565404"/>
                </a:moveTo>
                <a:lnTo>
                  <a:pt x="4823460" y="565404"/>
                </a:lnTo>
                <a:lnTo>
                  <a:pt x="4828032" y="560832"/>
                </a:lnTo>
                <a:lnTo>
                  <a:pt x="4834128" y="560832"/>
                </a:lnTo>
                <a:lnTo>
                  <a:pt x="4834128" y="565404"/>
                </a:lnTo>
                <a:close/>
              </a:path>
            </a:pathLst>
          </a:custGeom>
          <a:solidFill>
            <a:srgbClr val="000000"/>
          </a:solidFill>
        </p:spPr>
        <p:txBody>
          <a:bodyPr wrap="square" lIns="0" tIns="0" rIns="0" bIns="0" rtlCol="0"/>
          <a:lstStyle/>
          <a:p>
            <a:pPr algn="ctr"/>
            <a:r>
              <a:rPr lang="en-GB" sz="3600" b="1" dirty="0">
                <a:solidFill>
                  <a:srgbClr val="0070C0"/>
                </a:solidFill>
                <a:effectLst>
                  <a:outerShdw blurRad="38100" dist="38100" dir="2700000" algn="tl">
                    <a:srgbClr val="000000">
                      <a:alpha val="43137"/>
                    </a:srgbClr>
                  </a:outerShdw>
                </a:effectLst>
              </a:rPr>
              <a:t>BURKINA FASO</a:t>
            </a:r>
          </a:p>
          <a:p>
            <a:pPr algn="ctr"/>
            <a:endParaRPr lang="en-GB" sz="3600" dirty="0"/>
          </a:p>
          <a:p>
            <a:pPr algn="ctr"/>
            <a:endParaRPr sz="3600" dirty="0"/>
          </a:p>
        </p:txBody>
      </p:sp>
      <p:grpSp>
        <p:nvGrpSpPr>
          <p:cNvPr id="7" name="object 7"/>
          <p:cNvGrpSpPr/>
          <p:nvPr/>
        </p:nvGrpSpPr>
        <p:grpSpPr>
          <a:xfrm>
            <a:off x="2140018" y="3282487"/>
            <a:ext cx="894715" cy="1286510"/>
            <a:chOff x="2164079" y="3101339"/>
            <a:chExt cx="894715" cy="1286510"/>
          </a:xfrm>
        </p:grpSpPr>
        <p:sp>
          <p:nvSpPr>
            <p:cNvPr id="8" name="object 8"/>
            <p:cNvSpPr/>
            <p:nvPr/>
          </p:nvSpPr>
          <p:spPr>
            <a:xfrm>
              <a:off x="2176271" y="3131819"/>
              <a:ext cx="864235" cy="433070"/>
            </a:xfrm>
            <a:custGeom>
              <a:avLst/>
              <a:gdLst/>
              <a:ahLst/>
              <a:cxnLst/>
              <a:rect l="l" t="t" r="r" b="b"/>
              <a:pathLst>
                <a:path w="864235" h="433070">
                  <a:moveTo>
                    <a:pt x="649224" y="432816"/>
                  </a:moveTo>
                  <a:lnTo>
                    <a:pt x="649224" y="324612"/>
                  </a:lnTo>
                  <a:lnTo>
                    <a:pt x="0" y="324612"/>
                  </a:lnTo>
                  <a:lnTo>
                    <a:pt x="0" y="108204"/>
                  </a:lnTo>
                  <a:lnTo>
                    <a:pt x="649224" y="108204"/>
                  </a:lnTo>
                  <a:lnTo>
                    <a:pt x="649224" y="0"/>
                  </a:lnTo>
                  <a:lnTo>
                    <a:pt x="864108" y="216408"/>
                  </a:lnTo>
                  <a:lnTo>
                    <a:pt x="649224" y="432816"/>
                  </a:lnTo>
                  <a:close/>
                </a:path>
              </a:pathLst>
            </a:custGeom>
            <a:solidFill>
              <a:srgbClr val="FFFFFF"/>
            </a:solidFill>
          </p:spPr>
          <p:txBody>
            <a:bodyPr wrap="square" lIns="0" tIns="0" rIns="0" bIns="0" rtlCol="0"/>
            <a:lstStyle/>
            <a:p>
              <a:endParaRPr/>
            </a:p>
          </p:txBody>
        </p:sp>
        <p:sp>
          <p:nvSpPr>
            <p:cNvPr id="9" name="object 9"/>
            <p:cNvSpPr/>
            <p:nvPr/>
          </p:nvSpPr>
          <p:spPr>
            <a:xfrm>
              <a:off x="2164079" y="3101339"/>
              <a:ext cx="894715" cy="494030"/>
            </a:xfrm>
            <a:custGeom>
              <a:avLst/>
              <a:gdLst/>
              <a:ahLst/>
              <a:cxnLst/>
              <a:rect l="l" t="t" r="r" b="b"/>
              <a:pathLst>
                <a:path w="894714" h="494029">
                  <a:moveTo>
                    <a:pt x="647700" y="138684"/>
                  </a:moveTo>
                  <a:lnTo>
                    <a:pt x="647700" y="0"/>
                  </a:lnTo>
                  <a:lnTo>
                    <a:pt x="678180" y="30480"/>
                  </a:lnTo>
                  <a:lnTo>
                    <a:pt x="673608" y="30480"/>
                  </a:lnTo>
                  <a:lnTo>
                    <a:pt x="652272" y="39624"/>
                  </a:lnTo>
                  <a:lnTo>
                    <a:pt x="673608" y="60959"/>
                  </a:lnTo>
                  <a:lnTo>
                    <a:pt x="673608" y="126492"/>
                  </a:lnTo>
                  <a:lnTo>
                    <a:pt x="661416" y="126492"/>
                  </a:lnTo>
                  <a:lnTo>
                    <a:pt x="647700" y="138684"/>
                  </a:lnTo>
                  <a:close/>
                </a:path>
                <a:path w="894714" h="494029">
                  <a:moveTo>
                    <a:pt x="673608" y="60959"/>
                  </a:moveTo>
                  <a:lnTo>
                    <a:pt x="652272" y="39624"/>
                  </a:lnTo>
                  <a:lnTo>
                    <a:pt x="673608" y="30480"/>
                  </a:lnTo>
                  <a:lnTo>
                    <a:pt x="673608" y="60959"/>
                  </a:lnTo>
                  <a:close/>
                </a:path>
                <a:path w="894714" h="494029">
                  <a:moveTo>
                    <a:pt x="859535" y="246888"/>
                  </a:moveTo>
                  <a:lnTo>
                    <a:pt x="673608" y="60959"/>
                  </a:lnTo>
                  <a:lnTo>
                    <a:pt x="673608" y="30480"/>
                  </a:lnTo>
                  <a:lnTo>
                    <a:pt x="678180" y="30480"/>
                  </a:lnTo>
                  <a:lnTo>
                    <a:pt x="885444" y="237744"/>
                  </a:lnTo>
                  <a:lnTo>
                    <a:pt x="868679" y="237744"/>
                  </a:lnTo>
                  <a:lnTo>
                    <a:pt x="859535" y="246888"/>
                  </a:lnTo>
                  <a:close/>
                </a:path>
                <a:path w="894714" h="494029">
                  <a:moveTo>
                    <a:pt x="647700" y="367284"/>
                  </a:moveTo>
                  <a:lnTo>
                    <a:pt x="0" y="367284"/>
                  </a:lnTo>
                  <a:lnTo>
                    <a:pt x="0" y="126492"/>
                  </a:lnTo>
                  <a:lnTo>
                    <a:pt x="647700" y="126492"/>
                  </a:lnTo>
                  <a:lnTo>
                    <a:pt x="647700" y="138684"/>
                  </a:lnTo>
                  <a:lnTo>
                    <a:pt x="25908" y="138684"/>
                  </a:lnTo>
                  <a:lnTo>
                    <a:pt x="12192" y="150876"/>
                  </a:lnTo>
                  <a:lnTo>
                    <a:pt x="25908" y="150876"/>
                  </a:lnTo>
                  <a:lnTo>
                    <a:pt x="25908" y="342900"/>
                  </a:lnTo>
                  <a:lnTo>
                    <a:pt x="12192" y="342900"/>
                  </a:lnTo>
                  <a:lnTo>
                    <a:pt x="25908" y="355092"/>
                  </a:lnTo>
                  <a:lnTo>
                    <a:pt x="647700" y="355092"/>
                  </a:lnTo>
                  <a:lnTo>
                    <a:pt x="647700" y="367284"/>
                  </a:lnTo>
                  <a:close/>
                </a:path>
                <a:path w="894714" h="494029">
                  <a:moveTo>
                    <a:pt x="673608" y="150876"/>
                  </a:moveTo>
                  <a:lnTo>
                    <a:pt x="25908" y="150876"/>
                  </a:lnTo>
                  <a:lnTo>
                    <a:pt x="25908" y="138684"/>
                  </a:lnTo>
                  <a:lnTo>
                    <a:pt x="647700" y="138684"/>
                  </a:lnTo>
                  <a:lnTo>
                    <a:pt x="661416" y="126492"/>
                  </a:lnTo>
                  <a:lnTo>
                    <a:pt x="673608" y="126492"/>
                  </a:lnTo>
                  <a:lnTo>
                    <a:pt x="673608" y="150876"/>
                  </a:lnTo>
                  <a:close/>
                </a:path>
                <a:path w="894714" h="494029">
                  <a:moveTo>
                    <a:pt x="25908" y="150876"/>
                  </a:moveTo>
                  <a:lnTo>
                    <a:pt x="12192" y="150876"/>
                  </a:lnTo>
                  <a:lnTo>
                    <a:pt x="25908" y="138684"/>
                  </a:lnTo>
                  <a:lnTo>
                    <a:pt x="25908" y="150876"/>
                  </a:lnTo>
                  <a:close/>
                </a:path>
                <a:path w="894714" h="494029">
                  <a:moveTo>
                    <a:pt x="868679" y="256032"/>
                  </a:moveTo>
                  <a:lnTo>
                    <a:pt x="859536" y="246888"/>
                  </a:lnTo>
                  <a:lnTo>
                    <a:pt x="868679" y="237744"/>
                  </a:lnTo>
                  <a:lnTo>
                    <a:pt x="868679" y="256032"/>
                  </a:lnTo>
                  <a:close/>
                </a:path>
                <a:path w="894714" h="494029">
                  <a:moveTo>
                    <a:pt x="885444" y="256032"/>
                  </a:moveTo>
                  <a:lnTo>
                    <a:pt x="868679" y="256032"/>
                  </a:lnTo>
                  <a:lnTo>
                    <a:pt x="868679" y="237744"/>
                  </a:lnTo>
                  <a:lnTo>
                    <a:pt x="885444" y="237744"/>
                  </a:lnTo>
                  <a:lnTo>
                    <a:pt x="894588" y="246888"/>
                  </a:lnTo>
                  <a:lnTo>
                    <a:pt x="885444" y="256032"/>
                  </a:lnTo>
                  <a:close/>
                </a:path>
                <a:path w="894714" h="494029">
                  <a:moveTo>
                    <a:pt x="678180" y="463296"/>
                  </a:moveTo>
                  <a:lnTo>
                    <a:pt x="673608" y="463296"/>
                  </a:lnTo>
                  <a:lnTo>
                    <a:pt x="673608" y="432816"/>
                  </a:lnTo>
                  <a:lnTo>
                    <a:pt x="859535" y="246888"/>
                  </a:lnTo>
                  <a:lnTo>
                    <a:pt x="868679" y="256032"/>
                  </a:lnTo>
                  <a:lnTo>
                    <a:pt x="885444" y="256032"/>
                  </a:lnTo>
                  <a:lnTo>
                    <a:pt x="678180" y="463296"/>
                  </a:lnTo>
                  <a:close/>
                </a:path>
                <a:path w="894714" h="494029">
                  <a:moveTo>
                    <a:pt x="25908" y="355092"/>
                  </a:moveTo>
                  <a:lnTo>
                    <a:pt x="12192" y="342900"/>
                  </a:lnTo>
                  <a:lnTo>
                    <a:pt x="25908" y="342900"/>
                  </a:lnTo>
                  <a:lnTo>
                    <a:pt x="25908" y="355092"/>
                  </a:lnTo>
                  <a:close/>
                </a:path>
                <a:path w="894714" h="494029">
                  <a:moveTo>
                    <a:pt x="673608" y="367284"/>
                  </a:moveTo>
                  <a:lnTo>
                    <a:pt x="661416" y="367284"/>
                  </a:lnTo>
                  <a:lnTo>
                    <a:pt x="647700" y="355092"/>
                  </a:lnTo>
                  <a:lnTo>
                    <a:pt x="25908" y="355092"/>
                  </a:lnTo>
                  <a:lnTo>
                    <a:pt x="25908" y="342900"/>
                  </a:lnTo>
                  <a:lnTo>
                    <a:pt x="673608" y="342900"/>
                  </a:lnTo>
                  <a:lnTo>
                    <a:pt x="673608" y="367284"/>
                  </a:lnTo>
                  <a:close/>
                </a:path>
                <a:path w="894714" h="494029">
                  <a:moveTo>
                    <a:pt x="647700" y="493776"/>
                  </a:moveTo>
                  <a:lnTo>
                    <a:pt x="647700" y="355092"/>
                  </a:lnTo>
                  <a:lnTo>
                    <a:pt x="661416" y="367284"/>
                  </a:lnTo>
                  <a:lnTo>
                    <a:pt x="673608" y="367284"/>
                  </a:lnTo>
                  <a:lnTo>
                    <a:pt x="673608" y="432816"/>
                  </a:lnTo>
                  <a:lnTo>
                    <a:pt x="652272" y="454152"/>
                  </a:lnTo>
                  <a:lnTo>
                    <a:pt x="673608" y="463296"/>
                  </a:lnTo>
                  <a:lnTo>
                    <a:pt x="678180" y="463296"/>
                  </a:lnTo>
                  <a:lnTo>
                    <a:pt x="647700" y="493776"/>
                  </a:lnTo>
                  <a:close/>
                </a:path>
                <a:path w="894714" h="494029">
                  <a:moveTo>
                    <a:pt x="673608" y="463296"/>
                  </a:moveTo>
                  <a:lnTo>
                    <a:pt x="652272" y="454152"/>
                  </a:lnTo>
                  <a:lnTo>
                    <a:pt x="673608" y="432816"/>
                  </a:lnTo>
                  <a:lnTo>
                    <a:pt x="673608" y="463296"/>
                  </a:lnTo>
                  <a:close/>
                </a:path>
              </a:pathLst>
            </a:custGeom>
            <a:solidFill>
              <a:srgbClr val="385D89"/>
            </a:solidFill>
          </p:spPr>
          <p:txBody>
            <a:bodyPr wrap="square" lIns="0" tIns="0" rIns="0" bIns="0" rtlCol="0"/>
            <a:lstStyle/>
            <a:p>
              <a:endParaRPr/>
            </a:p>
          </p:txBody>
        </p:sp>
        <p:sp>
          <p:nvSpPr>
            <p:cNvPr id="10" name="object 10"/>
            <p:cNvSpPr/>
            <p:nvPr/>
          </p:nvSpPr>
          <p:spPr>
            <a:xfrm>
              <a:off x="2176271" y="3924299"/>
              <a:ext cx="864235" cy="431800"/>
            </a:xfrm>
            <a:custGeom>
              <a:avLst/>
              <a:gdLst/>
              <a:ahLst/>
              <a:cxnLst/>
              <a:rect l="l" t="t" r="r" b="b"/>
              <a:pathLst>
                <a:path w="864235" h="431800">
                  <a:moveTo>
                    <a:pt x="649224" y="431291"/>
                  </a:moveTo>
                  <a:lnTo>
                    <a:pt x="649224" y="324611"/>
                  </a:lnTo>
                  <a:lnTo>
                    <a:pt x="0" y="324611"/>
                  </a:lnTo>
                  <a:lnTo>
                    <a:pt x="0" y="108203"/>
                  </a:lnTo>
                  <a:lnTo>
                    <a:pt x="649224" y="108203"/>
                  </a:lnTo>
                  <a:lnTo>
                    <a:pt x="649224" y="0"/>
                  </a:lnTo>
                  <a:lnTo>
                    <a:pt x="864108" y="216408"/>
                  </a:lnTo>
                  <a:lnTo>
                    <a:pt x="649224" y="431291"/>
                  </a:lnTo>
                  <a:close/>
                </a:path>
              </a:pathLst>
            </a:custGeom>
            <a:solidFill>
              <a:srgbClr val="FFFFFF"/>
            </a:solidFill>
          </p:spPr>
          <p:txBody>
            <a:bodyPr wrap="square" lIns="0" tIns="0" rIns="0" bIns="0" rtlCol="0"/>
            <a:lstStyle/>
            <a:p>
              <a:endParaRPr/>
            </a:p>
          </p:txBody>
        </p:sp>
        <p:sp>
          <p:nvSpPr>
            <p:cNvPr id="11" name="object 11"/>
            <p:cNvSpPr/>
            <p:nvPr/>
          </p:nvSpPr>
          <p:spPr>
            <a:xfrm>
              <a:off x="2164079" y="3893819"/>
              <a:ext cx="894715" cy="494030"/>
            </a:xfrm>
            <a:custGeom>
              <a:avLst/>
              <a:gdLst/>
              <a:ahLst/>
              <a:cxnLst/>
              <a:rect l="l" t="t" r="r" b="b"/>
              <a:pathLst>
                <a:path w="894714" h="494029">
                  <a:moveTo>
                    <a:pt x="647700" y="138684"/>
                  </a:moveTo>
                  <a:lnTo>
                    <a:pt x="647700" y="0"/>
                  </a:lnTo>
                  <a:lnTo>
                    <a:pt x="678180" y="30480"/>
                  </a:lnTo>
                  <a:lnTo>
                    <a:pt x="673608" y="30480"/>
                  </a:lnTo>
                  <a:lnTo>
                    <a:pt x="652272" y="39624"/>
                  </a:lnTo>
                  <a:lnTo>
                    <a:pt x="673608" y="60959"/>
                  </a:lnTo>
                  <a:lnTo>
                    <a:pt x="673608" y="126492"/>
                  </a:lnTo>
                  <a:lnTo>
                    <a:pt x="661416" y="126492"/>
                  </a:lnTo>
                  <a:lnTo>
                    <a:pt x="647700" y="138684"/>
                  </a:lnTo>
                  <a:close/>
                </a:path>
                <a:path w="894714" h="494029">
                  <a:moveTo>
                    <a:pt x="673608" y="60959"/>
                  </a:moveTo>
                  <a:lnTo>
                    <a:pt x="652272" y="39624"/>
                  </a:lnTo>
                  <a:lnTo>
                    <a:pt x="673608" y="30480"/>
                  </a:lnTo>
                  <a:lnTo>
                    <a:pt x="673608" y="60959"/>
                  </a:lnTo>
                  <a:close/>
                </a:path>
                <a:path w="894714" h="494029">
                  <a:moveTo>
                    <a:pt x="859535" y="246888"/>
                  </a:moveTo>
                  <a:lnTo>
                    <a:pt x="673608" y="60959"/>
                  </a:lnTo>
                  <a:lnTo>
                    <a:pt x="673608" y="30480"/>
                  </a:lnTo>
                  <a:lnTo>
                    <a:pt x="678180" y="30480"/>
                  </a:lnTo>
                  <a:lnTo>
                    <a:pt x="885444" y="237744"/>
                  </a:lnTo>
                  <a:lnTo>
                    <a:pt x="868679" y="237744"/>
                  </a:lnTo>
                  <a:lnTo>
                    <a:pt x="859535" y="246888"/>
                  </a:lnTo>
                  <a:close/>
                </a:path>
                <a:path w="894714" h="494029">
                  <a:moveTo>
                    <a:pt x="647700" y="367284"/>
                  </a:moveTo>
                  <a:lnTo>
                    <a:pt x="0" y="367284"/>
                  </a:lnTo>
                  <a:lnTo>
                    <a:pt x="0" y="126492"/>
                  </a:lnTo>
                  <a:lnTo>
                    <a:pt x="647700" y="126492"/>
                  </a:lnTo>
                  <a:lnTo>
                    <a:pt x="647700" y="138684"/>
                  </a:lnTo>
                  <a:lnTo>
                    <a:pt x="25908" y="138684"/>
                  </a:lnTo>
                  <a:lnTo>
                    <a:pt x="12192" y="150876"/>
                  </a:lnTo>
                  <a:lnTo>
                    <a:pt x="25908" y="150876"/>
                  </a:lnTo>
                  <a:lnTo>
                    <a:pt x="25908" y="341376"/>
                  </a:lnTo>
                  <a:lnTo>
                    <a:pt x="12192" y="341376"/>
                  </a:lnTo>
                  <a:lnTo>
                    <a:pt x="25908" y="355092"/>
                  </a:lnTo>
                  <a:lnTo>
                    <a:pt x="647700" y="355092"/>
                  </a:lnTo>
                  <a:lnTo>
                    <a:pt x="647700" y="367284"/>
                  </a:lnTo>
                  <a:close/>
                </a:path>
                <a:path w="894714" h="494029">
                  <a:moveTo>
                    <a:pt x="673608" y="150876"/>
                  </a:moveTo>
                  <a:lnTo>
                    <a:pt x="25908" y="150876"/>
                  </a:lnTo>
                  <a:lnTo>
                    <a:pt x="25908" y="138684"/>
                  </a:lnTo>
                  <a:lnTo>
                    <a:pt x="647700" y="138684"/>
                  </a:lnTo>
                  <a:lnTo>
                    <a:pt x="661416" y="126492"/>
                  </a:lnTo>
                  <a:lnTo>
                    <a:pt x="673608" y="126492"/>
                  </a:lnTo>
                  <a:lnTo>
                    <a:pt x="673608" y="150876"/>
                  </a:lnTo>
                  <a:close/>
                </a:path>
                <a:path w="894714" h="494029">
                  <a:moveTo>
                    <a:pt x="25908" y="150876"/>
                  </a:moveTo>
                  <a:lnTo>
                    <a:pt x="12192" y="150876"/>
                  </a:lnTo>
                  <a:lnTo>
                    <a:pt x="25908" y="138684"/>
                  </a:lnTo>
                  <a:lnTo>
                    <a:pt x="25908" y="150876"/>
                  </a:lnTo>
                  <a:close/>
                </a:path>
                <a:path w="894714" h="494029">
                  <a:moveTo>
                    <a:pt x="868679" y="256032"/>
                  </a:moveTo>
                  <a:lnTo>
                    <a:pt x="859536" y="246888"/>
                  </a:lnTo>
                  <a:lnTo>
                    <a:pt x="868679" y="237744"/>
                  </a:lnTo>
                  <a:lnTo>
                    <a:pt x="868679" y="256032"/>
                  </a:lnTo>
                  <a:close/>
                </a:path>
                <a:path w="894714" h="494029">
                  <a:moveTo>
                    <a:pt x="885444" y="256032"/>
                  </a:moveTo>
                  <a:lnTo>
                    <a:pt x="868679" y="256032"/>
                  </a:lnTo>
                  <a:lnTo>
                    <a:pt x="868679" y="237744"/>
                  </a:lnTo>
                  <a:lnTo>
                    <a:pt x="885444" y="237744"/>
                  </a:lnTo>
                  <a:lnTo>
                    <a:pt x="894588" y="246888"/>
                  </a:lnTo>
                  <a:lnTo>
                    <a:pt x="885444" y="256032"/>
                  </a:lnTo>
                  <a:close/>
                </a:path>
                <a:path w="894714" h="494029">
                  <a:moveTo>
                    <a:pt x="679704" y="461772"/>
                  </a:moveTo>
                  <a:lnTo>
                    <a:pt x="673608" y="461772"/>
                  </a:lnTo>
                  <a:lnTo>
                    <a:pt x="673608" y="432816"/>
                  </a:lnTo>
                  <a:lnTo>
                    <a:pt x="859535" y="246888"/>
                  </a:lnTo>
                  <a:lnTo>
                    <a:pt x="868679" y="256032"/>
                  </a:lnTo>
                  <a:lnTo>
                    <a:pt x="885444" y="256032"/>
                  </a:lnTo>
                  <a:lnTo>
                    <a:pt x="679704" y="461772"/>
                  </a:lnTo>
                  <a:close/>
                </a:path>
                <a:path w="894714" h="494029">
                  <a:moveTo>
                    <a:pt x="25908" y="355092"/>
                  </a:moveTo>
                  <a:lnTo>
                    <a:pt x="12192" y="341376"/>
                  </a:lnTo>
                  <a:lnTo>
                    <a:pt x="25908" y="341376"/>
                  </a:lnTo>
                  <a:lnTo>
                    <a:pt x="25908" y="355092"/>
                  </a:lnTo>
                  <a:close/>
                </a:path>
                <a:path w="894714" h="494029">
                  <a:moveTo>
                    <a:pt x="673608" y="367284"/>
                  </a:moveTo>
                  <a:lnTo>
                    <a:pt x="661416" y="367284"/>
                  </a:lnTo>
                  <a:lnTo>
                    <a:pt x="647700" y="355092"/>
                  </a:lnTo>
                  <a:lnTo>
                    <a:pt x="25908" y="355092"/>
                  </a:lnTo>
                  <a:lnTo>
                    <a:pt x="25908" y="341376"/>
                  </a:lnTo>
                  <a:lnTo>
                    <a:pt x="673608" y="341376"/>
                  </a:lnTo>
                  <a:lnTo>
                    <a:pt x="673608" y="367284"/>
                  </a:lnTo>
                  <a:close/>
                </a:path>
                <a:path w="894714" h="494029">
                  <a:moveTo>
                    <a:pt x="647700" y="493776"/>
                  </a:moveTo>
                  <a:lnTo>
                    <a:pt x="647700" y="355092"/>
                  </a:lnTo>
                  <a:lnTo>
                    <a:pt x="661416" y="367284"/>
                  </a:lnTo>
                  <a:lnTo>
                    <a:pt x="673608" y="367284"/>
                  </a:lnTo>
                  <a:lnTo>
                    <a:pt x="673608" y="432816"/>
                  </a:lnTo>
                  <a:lnTo>
                    <a:pt x="652272" y="454152"/>
                  </a:lnTo>
                  <a:lnTo>
                    <a:pt x="673608" y="461772"/>
                  </a:lnTo>
                  <a:lnTo>
                    <a:pt x="679704" y="461772"/>
                  </a:lnTo>
                  <a:lnTo>
                    <a:pt x="647700" y="493776"/>
                  </a:lnTo>
                  <a:close/>
                </a:path>
                <a:path w="894714" h="494029">
                  <a:moveTo>
                    <a:pt x="673608" y="461772"/>
                  </a:moveTo>
                  <a:lnTo>
                    <a:pt x="652272" y="454152"/>
                  </a:lnTo>
                  <a:lnTo>
                    <a:pt x="673608" y="432816"/>
                  </a:lnTo>
                  <a:lnTo>
                    <a:pt x="673608" y="461772"/>
                  </a:lnTo>
                  <a:close/>
                </a:path>
              </a:pathLst>
            </a:custGeom>
            <a:solidFill>
              <a:srgbClr val="385D89"/>
            </a:solidFill>
          </p:spPr>
          <p:txBody>
            <a:bodyPr wrap="square" lIns="0" tIns="0" rIns="0" bIns="0" rtlCol="0"/>
            <a:lstStyle/>
            <a:p>
              <a:endParaRPr/>
            </a:p>
          </p:txBody>
        </p:sp>
      </p:grpSp>
      <p:sp>
        <p:nvSpPr>
          <p:cNvPr id="12" name="ZoneTexte 11">
            <a:extLst>
              <a:ext uri="{FF2B5EF4-FFF2-40B4-BE49-F238E27FC236}">
                <a16:creationId xmlns:a16="http://schemas.microsoft.com/office/drawing/2014/main" id="{8C73FB25-A492-4193-B289-9B2BAAA8A235}"/>
              </a:ext>
            </a:extLst>
          </p:cNvPr>
          <p:cNvSpPr txBox="1"/>
          <p:nvPr/>
        </p:nvSpPr>
        <p:spPr>
          <a:xfrm>
            <a:off x="1308101" y="6600824"/>
            <a:ext cx="8160510" cy="369332"/>
          </a:xfrm>
          <a:prstGeom prst="rect">
            <a:avLst/>
          </a:prstGeom>
          <a:blipFill>
            <a:blip r:embed="rId3"/>
            <a:tile tx="0" ty="0" sx="100000" sy="100000" flip="none" algn="tl"/>
          </a:blipFill>
        </p:spPr>
        <p:txBody>
          <a:bodyPr wrap="square" rtlCol="0">
            <a:spAutoFit/>
          </a:bodyPr>
          <a:lstStyle/>
          <a:p>
            <a:pPr algn="ctr"/>
            <a:r>
              <a:rPr lang="fr-FR" b="1" dirty="0"/>
              <a:t>Dr  Gauthier TOUGRI, MD, </a:t>
            </a:r>
            <a:r>
              <a:rPr lang="fr-FR" b="1" dirty="0" err="1"/>
              <a:t>Ms.C</a:t>
            </a:r>
            <a:r>
              <a:rPr lang="fr-FR" b="1" dirty="0"/>
              <a:t>, Coordonnateur du PNLP</a:t>
            </a:r>
          </a:p>
        </p:txBody>
      </p:sp>
    </p:spTree>
    <p:extLst>
      <p:ext uri="{BB962C8B-B14F-4D97-AF65-F5344CB8AC3E}">
        <p14:creationId xmlns:p14="http://schemas.microsoft.com/office/powerpoint/2010/main" val="417973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76697613"/>
              </p:ext>
            </p:extLst>
          </p:nvPr>
        </p:nvGraphicFramePr>
        <p:xfrm>
          <a:off x="646452" y="1622688"/>
          <a:ext cx="9164321" cy="5748909"/>
        </p:xfrm>
        <a:graphic>
          <a:graphicData uri="http://schemas.openxmlformats.org/drawingml/2006/table">
            <a:tbl>
              <a:tblPr firstRow="1" bandRow="1">
                <a:tableStyleId>{2D5ABB26-0587-4C30-8999-92F81FD0307C}</a:tableStyleId>
              </a:tblPr>
              <a:tblGrid>
                <a:gridCol w="1960562">
                  <a:extLst>
                    <a:ext uri="{9D8B030D-6E8A-4147-A177-3AD203B41FA5}">
                      <a16:colId xmlns:a16="http://schemas.microsoft.com/office/drawing/2014/main" val="20000"/>
                    </a:ext>
                  </a:extLst>
                </a:gridCol>
                <a:gridCol w="1740561">
                  <a:extLst>
                    <a:ext uri="{9D8B030D-6E8A-4147-A177-3AD203B41FA5}">
                      <a16:colId xmlns:a16="http://schemas.microsoft.com/office/drawing/2014/main" val="20001"/>
                    </a:ext>
                  </a:extLst>
                </a:gridCol>
                <a:gridCol w="1740561">
                  <a:extLst>
                    <a:ext uri="{9D8B030D-6E8A-4147-A177-3AD203B41FA5}">
                      <a16:colId xmlns:a16="http://schemas.microsoft.com/office/drawing/2014/main" val="20002"/>
                    </a:ext>
                  </a:extLst>
                </a:gridCol>
                <a:gridCol w="1740561">
                  <a:extLst>
                    <a:ext uri="{9D8B030D-6E8A-4147-A177-3AD203B41FA5}">
                      <a16:colId xmlns:a16="http://schemas.microsoft.com/office/drawing/2014/main" val="20003"/>
                    </a:ext>
                  </a:extLst>
                </a:gridCol>
                <a:gridCol w="1982076">
                  <a:extLst>
                    <a:ext uri="{9D8B030D-6E8A-4147-A177-3AD203B41FA5}">
                      <a16:colId xmlns:a16="http://schemas.microsoft.com/office/drawing/2014/main" val="20004"/>
                    </a:ext>
                  </a:extLst>
                </a:gridCol>
              </a:tblGrid>
              <a:tr h="410636">
                <a:tc rowSpan="2">
                  <a:txBody>
                    <a:bodyPr/>
                    <a:lstStyle/>
                    <a:p>
                      <a:pPr algn="ctr">
                        <a:lnSpc>
                          <a:spcPct val="100000"/>
                        </a:lnSpc>
                        <a:spcBef>
                          <a:spcPts val="240"/>
                        </a:spcBef>
                      </a:pPr>
                      <a:r>
                        <a:rPr sz="1800" b="1" spc="-5" dirty="0">
                          <a:solidFill>
                            <a:srgbClr val="FFFFFF"/>
                          </a:solidFill>
                          <a:latin typeface="Calibri"/>
                          <a:cs typeface="Calibri"/>
                        </a:rPr>
                        <a:t>Mois</a:t>
                      </a:r>
                      <a:endParaRPr sz="1800" dirty="0">
                        <a:latin typeface="Calibri"/>
                        <a:cs typeface="Calibri"/>
                      </a:endParaRPr>
                    </a:p>
                  </a:txBody>
                  <a:tcPr marL="0" marR="0" marT="3048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0BC"/>
                    </a:solidFill>
                  </a:tcPr>
                </a:tc>
                <a:tc gridSpan="2">
                  <a:txBody>
                    <a:bodyPr/>
                    <a:lstStyle/>
                    <a:p>
                      <a:pPr marL="877569">
                        <a:lnSpc>
                          <a:spcPct val="100000"/>
                        </a:lnSpc>
                        <a:spcBef>
                          <a:spcPts val="240"/>
                        </a:spcBef>
                      </a:pPr>
                      <a:r>
                        <a:rPr sz="1800" b="1" dirty="0">
                          <a:solidFill>
                            <a:srgbClr val="FFFFFF"/>
                          </a:solidFill>
                          <a:latin typeface="Calibri"/>
                          <a:cs typeface="Calibri"/>
                        </a:rPr>
                        <a:t>Moins</a:t>
                      </a:r>
                      <a:r>
                        <a:rPr sz="1800" b="1" spc="-55" dirty="0">
                          <a:solidFill>
                            <a:srgbClr val="FFFFFF"/>
                          </a:solidFill>
                          <a:latin typeface="Calibri"/>
                          <a:cs typeface="Calibri"/>
                        </a:rPr>
                        <a:t> </a:t>
                      </a:r>
                      <a:r>
                        <a:rPr sz="1800" b="1" dirty="0">
                          <a:solidFill>
                            <a:srgbClr val="FFFFFF"/>
                          </a:solidFill>
                          <a:latin typeface="Calibri"/>
                          <a:cs typeface="Calibri"/>
                        </a:rPr>
                        <a:t>de</a:t>
                      </a:r>
                      <a:r>
                        <a:rPr sz="1800" b="1" spc="-40" dirty="0">
                          <a:solidFill>
                            <a:srgbClr val="FFFFFF"/>
                          </a:solidFill>
                          <a:latin typeface="Calibri"/>
                          <a:cs typeface="Calibri"/>
                        </a:rPr>
                        <a:t> </a:t>
                      </a:r>
                      <a:r>
                        <a:rPr sz="1800" b="1" dirty="0">
                          <a:solidFill>
                            <a:srgbClr val="FFFFFF"/>
                          </a:solidFill>
                          <a:latin typeface="Calibri"/>
                          <a:cs typeface="Calibri"/>
                        </a:rPr>
                        <a:t>5</a:t>
                      </a:r>
                      <a:r>
                        <a:rPr sz="1800" b="1" spc="-10" dirty="0">
                          <a:solidFill>
                            <a:srgbClr val="FFFFFF"/>
                          </a:solidFill>
                          <a:latin typeface="Calibri"/>
                          <a:cs typeface="Calibri"/>
                        </a:rPr>
                        <a:t> </a:t>
                      </a:r>
                      <a:r>
                        <a:rPr sz="1800" b="1" spc="5" dirty="0">
                          <a:solidFill>
                            <a:srgbClr val="FFFFFF"/>
                          </a:solidFill>
                          <a:latin typeface="Calibri"/>
                          <a:cs typeface="Calibri"/>
                        </a:rPr>
                        <a:t>ans</a:t>
                      </a:r>
                      <a:endParaRPr sz="1800" dirty="0">
                        <a:latin typeface="Calibri"/>
                        <a:cs typeface="Calibri"/>
                      </a:endParaRPr>
                    </a:p>
                  </a:txBody>
                  <a:tcPr marL="0" marR="0" marT="3048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hMerge="1">
                  <a:txBody>
                    <a:bodyPr/>
                    <a:lstStyle/>
                    <a:p>
                      <a:endParaRPr/>
                    </a:p>
                  </a:txBody>
                  <a:tcPr marL="0" marR="0" marT="0" marB="0"/>
                </a:tc>
                <a:tc gridSpan="2">
                  <a:txBody>
                    <a:bodyPr/>
                    <a:lstStyle/>
                    <a:p>
                      <a:pPr algn="ctr">
                        <a:lnSpc>
                          <a:spcPct val="100000"/>
                        </a:lnSpc>
                        <a:spcBef>
                          <a:spcPts val="240"/>
                        </a:spcBef>
                      </a:pPr>
                      <a:r>
                        <a:rPr sz="1800" b="1" dirty="0">
                          <a:solidFill>
                            <a:srgbClr val="FFFFFF"/>
                          </a:solidFill>
                          <a:latin typeface="Calibri"/>
                          <a:cs typeface="Calibri"/>
                        </a:rPr>
                        <a:t>&gt;</a:t>
                      </a:r>
                      <a:r>
                        <a:rPr sz="1800" b="1" spc="-40" dirty="0">
                          <a:solidFill>
                            <a:srgbClr val="FFFFFF"/>
                          </a:solidFill>
                          <a:latin typeface="Calibri"/>
                          <a:cs typeface="Calibri"/>
                        </a:rPr>
                        <a:t> </a:t>
                      </a:r>
                      <a:r>
                        <a:rPr sz="1800" b="1" dirty="0">
                          <a:solidFill>
                            <a:srgbClr val="FFFFFF"/>
                          </a:solidFill>
                          <a:latin typeface="Calibri"/>
                          <a:cs typeface="Calibri"/>
                        </a:rPr>
                        <a:t>5</a:t>
                      </a:r>
                      <a:r>
                        <a:rPr sz="1800" b="1" spc="-20" dirty="0">
                          <a:solidFill>
                            <a:srgbClr val="FFFFFF"/>
                          </a:solidFill>
                          <a:latin typeface="Calibri"/>
                          <a:cs typeface="Calibri"/>
                        </a:rPr>
                        <a:t> </a:t>
                      </a:r>
                      <a:r>
                        <a:rPr sz="1800" b="1" spc="5" dirty="0">
                          <a:solidFill>
                            <a:srgbClr val="FFFFFF"/>
                          </a:solidFill>
                          <a:latin typeface="Calibri"/>
                          <a:cs typeface="Calibri"/>
                        </a:rPr>
                        <a:t>ans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hMerge="1">
                  <a:txBody>
                    <a:bodyPr/>
                    <a:lstStyle/>
                    <a:p>
                      <a:endParaRPr/>
                    </a:p>
                  </a:txBody>
                  <a:tcPr marL="0" marR="0" marT="0" marB="0"/>
                </a:tc>
                <a:extLst>
                  <a:ext uri="{0D108BD9-81ED-4DB2-BD59-A6C34878D82A}">
                    <a16:rowId xmlns:a16="http://schemas.microsoft.com/office/drawing/2014/main" val="10000"/>
                  </a:ext>
                </a:extLst>
              </a:tr>
              <a:tr h="410637">
                <a:tc vMerge="1">
                  <a:txBody>
                    <a:bodyPr/>
                    <a:lstStyle/>
                    <a:p>
                      <a:endParaRPr/>
                    </a:p>
                  </a:txBody>
                  <a:tcPr marL="0" marR="0" marT="3048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algn="ctr">
                        <a:lnSpc>
                          <a:spcPct val="100000"/>
                        </a:lnSpc>
                        <a:spcBef>
                          <a:spcPts val="240"/>
                        </a:spcBef>
                      </a:pPr>
                      <a:r>
                        <a:rPr sz="1800" b="1" dirty="0">
                          <a:solidFill>
                            <a:srgbClr val="FFFFFF"/>
                          </a:solidFill>
                          <a:latin typeface="Calibri"/>
                          <a:cs typeface="Calibri"/>
                        </a:rPr>
                        <a:t>Filles</a:t>
                      </a:r>
                      <a:endParaRPr sz="1800">
                        <a:latin typeface="Calibri"/>
                        <a:cs typeface="Calibri"/>
                      </a:endParaRPr>
                    </a:p>
                  </a:txBody>
                  <a:tcPr marL="0" marR="0" marT="30480" marB="0">
                    <a:lnL w="381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tc>
                  <a:txBody>
                    <a:bodyPr/>
                    <a:lstStyle/>
                    <a:p>
                      <a:pPr marL="410845">
                        <a:lnSpc>
                          <a:spcPct val="100000"/>
                        </a:lnSpc>
                        <a:spcBef>
                          <a:spcPts val="240"/>
                        </a:spcBef>
                      </a:pPr>
                      <a:r>
                        <a:rPr sz="1800" b="1" spc="-5" dirty="0">
                          <a:solidFill>
                            <a:srgbClr val="FFFFFF"/>
                          </a:solidFill>
                          <a:latin typeface="Calibri"/>
                          <a:cs typeface="Calibri"/>
                        </a:rPr>
                        <a:t>Garçons</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tc>
                  <a:txBody>
                    <a:bodyPr/>
                    <a:lstStyle/>
                    <a:p>
                      <a:pPr marL="1270" algn="ctr">
                        <a:lnSpc>
                          <a:spcPct val="100000"/>
                        </a:lnSpc>
                        <a:spcBef>
                          <a:spcPts val="240"/>
                        </a:spcBef>
                      </a:pPr>
                      <a:r>
                        <a:rPr sz="1800" b="1" dirty="0">
                          <a:solidFill>
                            <a:srgbClr val="FFFFFF"/>
                          </a:solidFill>
                          <a:latin typeface="Calibri"/>
                          <a:cs typeface="Calibri"/>
                        </a:rPr>
                        <a:t>Filles</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tc>
                  <a:txBody>
                    <a:bodyPr/>
                    <a:lstStyle/>
                    <a:p>
                      <a:pPr marL="520065">
                        <a:lnSpc>
                          <a:spcPct val="100000"/>
                        </a:lnSpc>
                        <a:spcBef>
                          <a:spcPts val="240"/>
                        </a:spcBef>
                      </a:pPr>
                      <a:r>
                        <a:rPr sz="1800" b="1" spc="-5" dirty="0">
                          <a:solidFill>
                            <a:srgbClr val="FFFFFF"/>
                          </a:solidFill>
                          <a:latin typeface="Calibri"/>
                          <a:cs typeface="Calibri"/>
                        </a:rPr>
                        <a:t>Garçons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4F80BC"/>
                    </a:solidFill>
                  </a:tcPr>
                </a:tc>
                <a:extLst>
                  <a:ext uri="{0D108BD9-81ED-4DB2-BD59-A6C34878D82A}">
                    <a16:rowId xmlns:a16="http://schemas.microsoft.com/office/drawing/2014/main" val="10001"/>
                  </a:ext>
                </a:extLst>
              </a:tr>
              <a:tr h="410636">
                <a:tc>
                  <a:txBody>
                    <a:bodyPr/>
                    <a:lstStyle/>
                    <a:p>
                      <a:pPr marL="91440">
                        <a:lnSpc>
                          <a:spcPct val="100000"/>
                        </a:lnSpc>
                        <a:spcBef>
                          <a:spcPts val="240"/>
                        </a:spcBef>
                      </a:pPr>
                      <a:r>
                        <a:rPr sz="1800" b="1" spc="-5" dirty="0">
                          <a:latin typeface="Calibri"/>
                          <a:cs typeface="Calibri"/>
                        </a:rPr>
                        <a:t>Janvier</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dirty="0">
                          <a:solidFill>
                            <a:srgbClr val="000000"/>
                          </a:solidFill>
                          <a:effectLst/>
                          <a:latin typeface="Calibri" panose="020F0502020204030204" pitchFamily="34" charset="0"/>
                        </a:rPr>
                        <a:t>138750</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dirty="0">
                          <a:solidFill>
                            <a:srgbClr val="000000"/>
                          </a:solidFill>
                          <a:effectLst/>
                          <a:latin typeface="Calibri" panose="020F0502020204030204" pitchFamily="34" charset="0"/>
                        </a:rPr>
                        <a:t>151381</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168829</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134195</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2"/>
                  </a:ext>
                </a:extLst>
              </a:tr>
              <a:tr h="410636">
                <a:tc>
                  <a:txBody>
                    <a:bodyPr/>
                    <a:lstStyle/>
                    <a:p>
                      <a:pPr marL="91440">
                        <a:lnSpc>
                          <a:spcPct val="100000"/>
                        </a:lnSpc>
                        <a:spcBef>
                          <a:spcPts val="240"/>
                        </a:spcBef>
                      </a:pPr>
                      <a:r>
                        <a:rPr sz="1800" b="1" spc="-5" dirty="0">
                          <a:latin typeface="Calibri"/>
                          <a:cs typeface="Calibri"/>
                        </a:rPr>
                        <a:t>Février</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127423</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134920</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157680</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114102</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3"/>
                  </a:ext>
                </a:extLst>
              </a:tr>
              <a:tr h="410636">
                <a:tc>
                  <a:txBody>
                    <a:bodyPr/>
                    <a:lstStyle/>
                    <a:p>
                      <a:pPr marL="91440">
                        <a:lnSpc>
                          <a:spcPct val="100000"/>
                        </a:lnSpc>
                        <a:spcBef>
                          <a:spcPts val="240"/>
                        </a:spcBef>
                      </a:pPr>
                      <a:r>
                        <a:rPr sz="1800" b="1" spc="-10" dirty="0">
                          <a:latin typeface="Calibri"/>
                          <a:cs typeface="Calibri"/>
                        </a:rPr>
                        <a:t>Mars</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93837</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99864</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dirty="0">
                          <a:solidFill>
                            <a:srgbClr val="000000"/>
                          </a:solidFill>
                          <a:effectLst/>
                          <a:latin typeface="Calibri" panose="020F0502020204030204" pitchFamily="34" charset="0"/>
                        </a:rPr>
                        <a:t>113801</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81163</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4"/>
                  </a:ext>
                </a:extLst>
              </a:tr>
              <a:tr h="410637">
                <a:tc>
                  <a:txBody>
                    <a:bodyPr/>
                    <a:lstStyle/>
                    <a:p>
                      <a:pPr marL="91440">
                        <a:lnSpc>
                          <a:spcPct val="100000"/>
                        </a:lnSpc>
                        <a:spcBef>
                          <a:spcPts val="240"/>
                        </a:spcBef>
                      </a:pPr>
                      <a:r>
                        <a:rPr sz="1800" b="1" spc="-15" dirty="0">
                          <a:latin typeface="Calibri"/>
                          <a:cs typeface="Calibri"/>
                        </a:rPr>
                        <a:t>Avril</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70229</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76964</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92766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56952</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5"/>
                  </a:ext>
                </a:extLst>
              </a:tr>
              <a:tr h="410636">
                <a:tc>
                  <a:txBody>
                    <a:bodyPr/>
                    <a:lstStyle/>
                    <a:p>
                      <a:pPr marL="91440">
                        <a:lnSpc>
                          <a:spcPct val="100000"/>
                        </a:lnSpc>
                        <a:spcBef>
                          <a:spcPts val="240"/>
                        </a:spcBef>
                      </a:pPr>
                      <a:r>
                        <a:rPr sz="1800" b="1" dirty="0">
                          <a:latin typeface="Calibri"/>
                          <a:cs typeface="Calibri"/>
                        </a:rPr>
                        <a:t>Mai</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56936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61848</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77789</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dirty="0">
                          <a:solidFill>
                            <a:srgbClr val="000000"/>
                          </a:solidFill>
                          <a:effectLst/>
                          <a:latin typeface="Calibri" panose="020F0502020204030204" pitchFamily="34" charset="0"/>
                        </a:rPr>
                        <a:t>47889</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6"/>
                  </a:ext>
                </a:extLst>
              </a:tr>
              <a:tr h="410636">
                <a:tc>
                  <a:txBody>
                    <a:bodyPr/>
                    <a:lstStyle/>
                    <a:p>
                      <a:pPr marL="91440">
                        <a:lnSpc>
                          <a:spcPct val="100000"/>
                        </a:lnSpc>
                        <a:spcBef>
                          <a:spcPts val="240"/>
                        </a:spcBef>
                      </a:pPr>
                      <a:r>
                        <a:rPr sz="1800" b="1" dirty="0">
                          <a:latin typeface="Calibri"/>
                          <a:cs typeface="Calibri"/>
                        </a:rPr>
                        <a:t>Juin</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69626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75406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92606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64129</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7"/>
                  </a:ext>
                </a:extLst>
              </a:tr>
              <a:tr h="410636">
                <a:tc>
                  <a:txBody>
                    <a:bodyPr/>
                    <a:lstStyle/>
                    <a:p>
                      <a:pPr marL="91440">
                        <a:lnSpc>
                          <a:spcPct val="100000"/>
                        </a:lnSpc>
                        <a:spcBef>
                          <a:spcPts val="240"/>
                        </a:spcBef>
                      </a:pPr>
                      <a:r>
                        <a:rPr sz="1800" b="1" spc="-5" dirty="0">
                          <a:latin typeface="Calibri"/>
                          <a:cs typeface="Calibri"/>
                        </a:rPr>
                        <a:t>Juillet</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121765</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131181</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167207</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dirty="0">
                          <a:solidFill>
                            <a:srgbClr val="000000"/>
                          </a:solidFill>
                          <a:effectLst/>
                          <a:latin typeface="Calibri" panose="020F0502020204030204" pitchFamily="34" charset="0"/>
                        </a:rPr>
                        <a:t>127874</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8"/>
                  </a:ext>
                </a:extLst>
              </a:tr>
              <a:tr h="410637">
                <a:tc>
                  <a:txBody>
                    <a:bodyPr/>
                    <a:lstStyle/>
                    <a:p>
                      <a:pPr marL="91440">
                        <a:lnSpc>
                          <a:spcPct val="100000"/>
                        </a:lnSpc>
                        <a:spcBef>
                          <a:spcPts val="240"/>
                        </a:spcBef>
                      </a:pPr>
                      <a:r>
                        <a:rPr sz="1800" b="1" dirty="0">
                          <a:latin typeface="Calibri"/>
                          <a:cs typeface="Calibri"/>
                        </a:rPr>
                        <a:t>Août</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195359</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209048</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398853</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313095</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9"/>
                  </a:ext>
                </a:extLst>
              </a:tr>
              <a:tr h="410636">
                <a:tc>
                  <a:txBody>
                    <a:bodyPr/>
                    <a:lstStyle/>
                    <a:p>
                      <a:pPr marL="91440">
                        <a:lnSpc>
                          <a:spcPct val="100000"/>
                        </a:lnSpc>
                        <a:spcBef>
                          <a:spcPts val="240"/>
                        </a:spcBef>
                      </a:pPr>
                      <a:r>
                        <a:rPr sz="1800" b="1" spc="-10" dirty="0">
                          <a:latin typeface="Calibri"/>
                          <a:cs typeface="Calibri"/>
                        </a:rPr>
                        <a:t>Septembre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290403</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302705</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518033</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dirty="0">
                          <a:solidFill>
                            <a:srgbClr val="000000"/>
                          </a:solidFill>
                          <a:effectLst/>
                          <a:latin typeface="Calibri" panose="020F0502020204030204" pitchFamily="34" charset="0"/>
                        </a:rPr>
                        <a:t>394095</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10"/>
                  </a:ext>
                </a:extLst>
              </a:tr>
              <a:tr h="410637">
                <a:tc>
                  <a:txBody>
                    <a:bodyPr/>
                    <a:lstStyle/>
                    <a:p>
                      <a:pPr marL="91440">
                        <a:lnSpc>
                          <a:spcPct val="100000"/>
                        </a:lnSpc>
                        <a:spcBef>
                          <a:spcPts val="240"/>
                        </a:spcBef>
                      </a:pPr>
                      <a:r>
                        <a:rPr sz="1800" b="1" spc="-10" dirty="0">
                          <a:latin typeface="Calibri"/>
                          <a:cs typeface="Calibri"/>
                        </a:rPr>
                        <a:t>Octobre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383373</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400426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643862</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498707</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11"/>
                  </a:ext>
                </a:extLst>
              </a:tr>
              <a:tr h="410637">
                <a:tc>
                  <a:txBody>
                    <a:bodyPr/>
                    <a:lstStyle/>
                    <a:p>
                      <a:pPr marL="91440">
                        <a:lnSpc>
                          <a:spcPct val="100000"/>
                        </a:lnSpc>
                        <a:spcBef>
                          <a:spcPts val="240"/>
                        </a:spcBef>
                      </a:pPr>
                      <a:r>
                        <a:rPr sz="1800" b="1" spc="-10" dirty="0">
                          <a:latin typeface="Calibri"/>
                          <a:cs typeface="Calibri"/>
                        </a:rPr>
                        <a:t>Novembre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337296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354135</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a:solidFill>
                            <a:srgbClr val="000000"/>
                          </a:solidFill>
                          <a:effectLst/>
                          <a:latin typeface="Calibri" panose="020F0502020204030204" pitchFamily="34" charset="0"/>
                        </a:rPr>
                        <a:t>472147</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algn="ctr" fontAlgn="b"/>
                      <a:r>
                        <a:rPr lang="fr-FR" sz="1400" b="0" i="0" u="none" strike="noStrike" dirty="0">
                          <a:solidFill>
                            <a:srgbClr val="000000"/>
                          </a:solidFill>
                          <a:effectLst/>
                          <a:latin typeface="Calibri" panose="020F0502020204030204" pitchFamily="34" charset="0"/>
                        </a:rPr>
                        <a:t>364568</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12"/>
                  </a:ext>
                </a:extLst>
              </a:tr>
              <a:tr h="410636">
                <a:tc>
                  <a:txBody>
                    <a:bodyPr/>
                    <a:lstStyle/>
                    <a:p>
                      <a:pPr marL="91440">
                        <a:lnSpc>
                          <a:spcPct val="100000"/>
                        </a:lnSpc>
                        <a:spcBef>
                          <a:spcPts val="240"/>
                        </a:spcBef>
                      </a:pPr>
                      <a:r>
                        <a:rPr sz="1800" b="1" spc="-5" dirty="0">
                          <a:latin typeface="Calibri"/>
                          <a:cs typeface="Calibri"/>
                        </a:rPr>
                        <a:t>Décembre</a:t>
                      </a:r>
                      <a:endParaRPr sz="1800">
                        <a:latin typeface="Calibri"/>
                        <a:cs typeface="Calibri"/>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218882</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234636</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a:solidFill>
                            <a:srgbClr val="000000"/>
                          </a:solidFill>
                          <a:effectLst/>
                          <a:latin typeface="Calibri" panose="020F0502020204030204" pitchFamily="34" charset="0"/>
                        </a:rPr>
                        <a:t>254825</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algn="ctr" fontAlgn="b"/>
                      <a:r>
                        <a:rPr lang="fr-FR" sz="1400" b="0" i="0" u="none" strike="noStrike" dirty="0">
                          <a:solidFill>
                            <a:srgbClr val="000000"/>
                          </a:solidFill>
                          <a:effectLst/>
                          <a:latin typeface="Calibri" panose="020F0502020204030204" pitchFamily="34" charset="0"/>
                        </a:rPr>
                        <a:t>199190</a:t>
                      </a:r>
                    </a:p>
                  </a:txBody>
                  <a:tcPr marL="9525" marR="9525" marT="952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13"/>
                  </a:ext>
                </a:extLst>
              </a:tr>
            </a:tbl>
          </a:graphicData>
        </a:graphic>
      </p:graphicFrame>
      <p:grpSp>
        <p:nvGrpSpPr>
          <p:cNvPr id="3" name="object 3"/>
          <p:cNvGrpSpPr/>
          <p:nvPr/>
        </p:nvGrpSpPr>
        <p:grpSpPr>
          <a:xfrm>
            <a:off x="981455" y="437387"/>
            <a:ext cx="8773795" cy="1054735"/>
            <a:chOff x="981455" y="437387"/>
            <a:chExt cx="8773795" cy="1054735"/>
          </a:xfrm>
        </p:grpSpPr>
        <p:sp>
          <p:nvSpPr>
            <p:cNvPr id="4" name="object 4"/>
            <p:cNvSpPr/>
            <p:nvPr/>
          </p:nvSpPr>
          <p:spPr>
            <a:xfrm>
              <a:off x="8702027" y="437387"/>
              <a:ext cx="1053465" cy="1054735"/>
            </a:xfrm>
            <a:custGeom>
              <a:avLst/>
              <a:gdLst/>
              <a:ahLst/>
              <a:cxnLst/>
              <a:rect l="l" t="t" r="r" b="b"/>
              <a:pathLst>
                <a:path w="1053465" h="1054735">
                  <a:moveTo>
                    <a:pt x="1053084" y="527304"/>
                  </a:moveTo>
                  <a:lnTo>
                    <a:pt x="1043940" y="518160"/>
                  </a:lnTo>
                  <a:lnTo>
                    <a:pt x="556260" y="30480"/>
                  </a:lnTo>
                  <a:lnTo>
                    <a:pt x="525780" y="0"/>
                  </a:lnTo>
                  <a:lnTo>
                    <a:pt x="525780" y="141732"/>
                  </a:lnTo>
                  <a:lnTo>
                    <a:pt x="0" y="141732"/>
                  </a:lnTo>
                  <a:lnTo>
                    <a:pt x="0" y="912876"/>
                  </a:lnTo>
                  <a:lnTo>
                    <a:pt x="525780" y="912876"/>
                  </a:lnTo>
                  <a:lnTo>
                    <a:pt x="525780" y="1054608"/>
                  </a:lnTo>
                  <a:lnTo>
                    <a:pt x="556260" y="1024128"/>
                  </a:lnTo>
                  <a:lnTo>
                    <a:pt x="1043940" y="536448"/>
                  </a:lnTo>
                  <a:lnTo>
                    <a:pt x="1053084" y="527304"/>
                  </a:lnTo>
                  <a:close/>
                </a:path>
              </a:pathLst>
            </a:custGeom>
            <a:solidFill>
              <a:srgbClr val="CFD8E8">
                <a:alpha val="89843"/>
              </a:srgbClr>
            </a:solidFill>
          </p:spPr>
          <p:txBody>
            <a:bodyPr wrap="square" lIns="0" tIns="0" rIns="0" bIns="0" rtlCol="0"/>
            <a:lstStyle/>
            <a:p>
              <a:endParaRPr/>
            </a:p>
          </p:txBody>
        </p:sp>
        <p:sp>
          <p:nvSpPr>
            <p:cNvPr id="5" name="object 5"/>
            <p:cNvSpPr/>
            <p:nvPr/>
          </p:nvSpPr>
          <p:spPr>
            <a:xfrm>
              <a:off x="993647" y="467867"/>
              <a:ext cx="7720965" cy="993775"/>
            </a:xfrm>
            <a:custGeom>
              <a:avLst/>
              <a:gdLst/>
              <a:ahLst/>
              <a:cxnLst/>
              <a:rect l="l" t="t" r="r" b="b"/>
              <a:pathLst>
                <a:path w="7720965" h="993775">
                  <a:moveTo>
                    <a:pt x="7554467"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7554467" y="0"/>
                  </a:lnTo>
                  <a:lnTo>
                    <a:pt x="7598522" y="5954"/>
                  </a:lnTo>
                  <a:lnTo>
                    <a:pt x="7638174" y="22747"/>
                  </a:lnTo>
                  <a:lnTo>
                    <a:pt x="7671815" y="48768"/>
                  </a:lnTo>
                  <a:lnTo>
                    <a:pt x="7697836" y="82408"/>
                  </a:lnTo>
                  <a:lnTo>
                    <a:pt x="7714629" y="122061"/>
                  </a:lnTo>
                  <a:lnTo>
                    <a:pt x="7720583" y="166116"/>
                  </a:lnTo>
                  <a:lnTo>
                    <a:pt x="7720583" y="829055"/>
                  </a:lnTo>
                  <a:lnTo>
                    <a:pt x="7714629" y="872997"/>
                  </a:lnTo>
                  <a:lnTo>
                    <a:pt x="7697836" y="912367"/>
                  </a:lnTo>
                  <a:lnTo>
                    <a:pt x="7671815" y="945641"/>
                  </a:lnTo>
                  <a:lnTo>
                    <a:pt x="7638174" y="971295"/>
                  </a:lnTo>
                  <a:lnTo>
                    <a:pt x="7598522" y="987805"/>
                  </a:lnTo>
                  <a:lnTo>
                    <a:pt x="7554467" y="993647"/>
                  </a:lnTo>
                  <a:close/>
                </a:path>
              </a:pathLst>
            </a:custGeom>
            <a:solidFill>
              <a:srgbClr val="FFFFFF"/>
            </a:solidFill>
          </p:spPr>
          <p:txBody>
            <a:bodyPr wrap="square" lIns="0" tIns="0" rIns="0" bIns="0" rtlCol="0"/>
            <a:lstStyle/>
            <a:p>
              <a:endParaRPr/>
            </a:p>
          </p:txBody>
        </p:sp>
        <p:sp>
          <p:nvSpPr>
            <p:cNvPr id="6" name="object 6"/>
            <p:cNvSpPr/>
            <p:nvPr/>
          </p:nvSpPr>
          <p:spPr>
            <a:xfrm>
              <a:off x="981455" y="455675"/>
              <a:ext cx="7745095" cy="1019810"/>
            </a:xfrm>
            <a:custGeom>
              <a:avLst/>
              <a:gdLst/>
              <a:ahLst/>
              <a:cxnLst/>
              <a:rect l="l" t="t" r="r" b="b"/>
              <a:pathLst>
                <a:path w="7745095" h="1019810">
                  <a:moveTo>
                    <a:pt x="7566660" y="1019556"/>
                  </a:moveTo>
                  <a:lnTo>
                    <a:pt x="178307" y="1019556"/>
                  </a:lnTo>
                  <a:lnTo>
                    <a:pt x="160019" y="1018032"/>
                  </a:lnTo>
                  <a:lnTo>
                    <a:pt x="109728" y="1005839"/>
                  </a:lnTo>
                  <a:lnTo>
                    <a:pt x="51816" y="967739"/>
                  </a:lnTo>
                  <a:lnTo>
                    <a:pt x="21336" y="926591"/>
                  </a:lnTo>
                  <a:lnTo>
                    <a:pt x="3048" y="877824"/>
                  </a:lnTo>
                  <a:lnTo>
                    <a:pt x="0" y="841247"/>
                  </a:lnTo>
                  <a:lnTo>
                    <a:pt x="0" y="160019"/>
                  </a:lnTo>
                  <a:lnTo>
                    <a:pt x="13716" y="109727"/>
                  </a:lnTo>
                  <a:lnTo>
                    <a:pt x="39624" y="65531"/>
                  </a:lnTo>
                  <a:lnTo>
                    <a:pt x="77724" y="30479"/>
                  </a:lnTo>
                  <a:lnTo>
                    <a:pt x="124968" y="7619"/>
                  </a:lnTo>
                  <a:lnTo>
                    <a:pt x="160019" y="0"/>
                  </a:lnTo>
                  <a:lnTo>
                    <a:pt x="7584948" y="0"/>
                  </a:lnTo>
                  <a:lnTo>
                    <a:pt x="7601712" y="3047"/>
                  </a:lnTo>
                  <a:lnTo>
                    <a:pt x="7618476" y="7619"/>
                  </a:lnTo>
                  <a:lnTo>
                    <a:pt x="7635239" y="13715"/>
                  </a:lnTo>
                  <a:lnTo>
                    <a:pt x="7656576" y="24383"/>
                  </a:lnTo>
                  <a:lnTo>
                    <a:pt x="178307" y="24383"/>
                  </a:lnTo>
                  <a:lnTo>
                    <a:pt x="147828" y="27431"/>
                  </a:lnTo>
                  <a:lnTo>
                    <a:pt x="134112" y="32003"/>
                  </a:lnTo>
                  <a:lnTo>
                    <a:pt x="118872" y="36575"/>
                  </a:lnTo>
                  <a:lnTo>
                    <a:pt x="105156" y="42671"/>
                  </a:lnTo>
                  <a:lnTo>
                    <a:pt x="70104" y="70103"/>
                  </a:lnTo>
                  <a:lnTo>
                    <a:pt x="44196" y="105155"/>
                  </a:lnTo>
                  <a:lnTo>
                    <a:pt x="28956" y="146303"/>
                  </a:lnTo>
                  <a:lnTo>
                    <a:pt x="25908" y="161543"/>
                  </a:lnTo>
                  <a:lnTo>
                    <a:pt x="25908" y="856487"/>
                  </a:lnTo>
                  <a:lnTo>
                    <a:pt x="36576" y="899160"/>
                  </a:lnTo>
                  <a:lnTo>
                    <a:pt x="59436" y="937260"/>
                  </a:lnTo>
                  <a:lnTo>
                    <a:pt x="91440" y="967739"/>
                  </a:lnTo>
                  <a:lnTo>
                    <a:pt x="146304" y="990600"/>
                  </a:lnTo>
                  <a:lnTo>
                    <a:pt x="178307" y="993648"/>
                  </a:lnTo>
                  <a:lnTo>
                    <a:pt x="7657084" y="993648"/>
                  </a:lnTo>
                  <a:lnTo>
                    <a:pt x="7652004" y="996696"/>
                  </a:lnTo>
                  <a:lnTo>
                    <a:pt x="7636764" y="1004316"/>
                  </a:lnTo>
                  <a:lnTo>
                    <a:pt x="7620000" y="1010412"/>
                  </a:lnTo>
                  <a:lnTo>
                    <a:pt x="7603236" y="1014983"/>
                  </a:lnTo>
                  <a:lnTo>
                    <a:pt x="7584948" y="1018032"/>
                  </a:lnTo>
                  <a:lnTo>
                    <a:pt x="7566660" y="1019556"/>
                  </a:lnTo>
                  <a:close/>
                </a:path>
                <a:path w="7745095" h="1019810">
                  <a:moveTo>
                    <a:pt x="7657084" y="993648"/>
                  </a:moveTo>
                  <a:lnTo>
                    <a:pt x="7581900" y="993648"/>
                  </a:lnTo>
                  <a:lnTo>
                    <a:pt x="7597139" y="990600"/>
                  </a:lnTo>
                  <a:lnTo>
                    <a:pt x="7610856" y="987552"/>
                  </a:lnTo>
                  <a:lnTo>
                    <a:pt x="7652004" y="967739"/>
                  </a:lnTo>
                  <a:lnTo>
                    <a:pt x="7684007" y="938783"/>
                  </a:lnTo>
                  <a:lnTo>
                    <a:pt x="7712964" y="886968"/>
                  </a:lnTo>
                  <a:lnTo>
                    <a:pt x="7719060" y="856487"/>
                  </a:lnTo>
                  <a:lnTo>
                    <a:pt x="7719060" y="163067"/>
                  </a:lnTo>
                  <a:lnTo>
                    <a:pt x="7708392" y="118871"/>
                  </a:lnTo>
                  <a:lnTo>
                    <a:pt x="7685532" y="80771"/>
                  </a:lnTo>
                  <a:lnTo>
                    <a:pt x="7639812" y="44195"/>
                  </a:lnTo>
                  <a:lnTo>
                    <a:pt x="7598664" y="27431"/>
                  </a:lnTo>
                  <a:lnTo>
                    <a:pt x="7566660" y="24383"/>
                  </a:lnTo>
                  <a:lnTo>
                    <a:pt x="7656576" y="24383"/>
                  </a:lnTo>
                  <a:lnTo>
                    <a:pt x="7703820" y="64007"/>
                  </a:lnTo>
                  <a:lnTo>
                    <a:pt x="7731252" y="108203"/>
                  </a:lnTo>
                  <a:lnTo>
                    <a:pt x="7743825" y="163067"/>
                  </a:lnTo>
                  <a:lnTo>
                    <a:pt x="7744968" y="176783"/>
                  </a:lnTo>
                  <a:lnTo>
                    <a:pt x="7744968" y="841247"/>
                  </a:lnTo>
                  <a:lnTo>
                    <a:pt x="7743444" y="858012"/>
                  </a:lnTo>
                  <a:lnTo>
                    <a:pt x="7741920" y="876300"/>
                  </a:lnTo>
                  <a:lnTo>
                    <a:pt x="7723632" y="925068"/>
                  </a:lnTo>
                  <a:lnTo>
                    <a:pt x="7680960" y="978408"/>
                  </a:lnTo>
                  <a:lnTo>
                    <a:pt x="7667244" y="987552"/>
                  </a:lnTo>
                  <a:lnTo>
                    <a:pt x="7657084" y="993648"/>
                  </a:lnTo>
                  <a:close/>
                </a:path>
              </a:pathLst>
            </a:custGeom>
            <a:solidFill>
              <a:srgbClr val="0070BF"/>
            </a:solidFill>
          </p:spPr>
          <p:txBody>
            <a:bodyPr wrap="square" lIns="0" tIns="0" rIns="0" bIns="0" rtlCol="0"/>
            <a:lstStyle/>
            <a:p>
              <a:endParaRPr/>
            </a:p>
          </p:txBody>
        </p:sp>
      </p:grpSp>
      <p:sp>
        <p:nvSpPr>
          <p:cNvPr id="7" name="object 7"/>
          <p:cNvSpPr txBox="1">
            <a:spLocks noGrp="1"/>
          </p:cNvSpPr>
          <p:nvPr>
            <p:ph type="title"/>
          </p:nvPr>
        </p:nvSpPr>
        <p:spPr>
          <a:xfrm>
            <a:off x="1105868" y="628913"/>
            <a:ext cx="7232650" cy="607218"/>
          </a:xfrm>
          <a:prstGeom prst="rect">
            <a:avLst/>
          </a:prstGeom>
        </p:spPr>
        <p:txBody>
          <a:bodyPr vert="horz" wrap="square" lIns="0" tIns="42545" rIns="0" bIns="0" rtlCol="0">
            <a:spAutoFit/>
          </a:bodyPr>
          <a:lstStyle/>
          <a:p>
            <a:pPr marL="12700" marR="5080">
              <a:lnSpc>
                <a:spcPts val="2210"/>
              </a:lnSpc>
              <a:spcBef>
                <a:spcPts val="335"/>
              </a:spcBef>
            </a:pPr>
            <a:r>
              <a:rPr sz="2000" spc="-5" dirty="0">
                <a:solidFill>
                  <a:srgbClr val="000000"/>
                </a:solidFill>
                <a:latin typeface="Calibri"/>
                <a:cs typeface="Calibri"/>
              </a:rPr>
              <a:t>Nombre </a:t>
            </a:r>
            <a:r>
              <a:rPr sz="2000" dirty="0">
                <a:solidFill>
                  <a:srgbClr val="000000"/>
                </a:solidFill>
                <a:latin typeface="Calibri"/>
                <a:cs typeface="Calibri"/>
              </a:rPr>
              <a:t>de </a:t>
            </a:r>
            <a:r>
              <a:rPr sz="2000" spc="-5" dirty="0" err="1">
                <a:solidFill>
                  <a:srgbClr val="000000"/>
                </a:solidFill>
                <a:latin typeface="Calibri"/>
                <a:cs typeface="Calibri"/>
              </a:rPr>
              <a:t>cas</a:t>
            </a:r>
            <a:r>
              <a:rPr sz="2000" spc="-5" dirty="0">
                <a:solidFill>
                  <a:srgbClr val="000000"/>
                </a:solidFill>
                <a:latin typeface="Calibri"/>
                <a:cs typeface="Calibri"/>
              </a:rPr>
              <a:t> </a:t>
            </a:r>
            <a:r>
              <a:rPr lang="fr-FR" sz="2000" dirty="0">
                <a:solidFill>
                  <a:srgbClr val="000000"/>
                </a:solidFill>
                <a:latin typeface="Calibri"/>
                <a:cs typeface="Calibri"/>
              </a:rPr>
              <a:t>de paludisme </a:t>
            </a:r>
            <a:r>
              <a:rPr sz="2000" spc="-5" dirty="0" err="1">
                <a:solidFill>
                  <a:srgbClr val="000000"/>
                </a:solidFill>
                <a:latin typeface="Calibri"/>
                <a:cs typeface="Calibri"/>
              </a:rPr>
              <a:t>confirmés</a:t>
            </a:r>
            <a:r>
              <a:rPr sz="2000" spc="-5" dirty="0">
                <a:solidFill>
                  <a:srgbClr val="000000"/>
                </a:solidFill>
                <a:latin typeface="Calibri"/>
                <a:cs typeface="Calibri"/>
              </a:rPr>
              <a:t> </a:t>
            </a:r>
            <a:r>
              <a:rPr sz="2000" dirty="0" err="1">
                <a:solidFill>
                  <a:srgbClr val="000000"/>
                </a:solidFill>
                <a:latin typeface="Calibri"/>
                <a:cs typeface="Calibri"/>
              </a:rPr>
              <a:t>dans</a:t>
            </a:r>
            <a:r>
              <a:rPr sz="2000" dirty="0">
                <a:solidFill>
                  <a:srgbClr val="000000"/>
                </a:solidFill>
                <a:latin typeface="Calibri"/>
                <a:cs typeface="Calibri"/>
              </a:rPr>
              <a:t> </a:t>
            </a:r>
            <a:r>
              <a:rPr sz="2000" spc="-5" dirty="0">
                <a:solidFill>
                  <a:srgbClr val="000000"/>
                </a:solidFill>
                <a:latin typeface="Calibri"/>
                <a:cs typeface="Calibri"/>
              </a:rPr>
              <a:t>les </a:t>
            </a:r>
            <a:r>
              <a:rPr sz="2000" spc="-10" dirty="0">
                <a:solidFill>
                  <a:srgbClr val="000000"/>
                </a:solidFill>
                <a:latin typeface="Calibri"/>
                <a:cs typeface="Calibri"/>
              </a:rPr>
              <a:t>zones </a:t>
            </a:r>
            <a:r>
              <a:rPr lang="en-US" sz="2000" spc="-5" dirty="0">
                <a:solidFill>
                  <a:srgbClr val="000000"/>
                </a:solidFill>
                <a:latin typeface="Calibri"/>
                <a:cs typeface="Calibri"/>
              </a:rPr>
              <a:t>CPS </a:t>
            </a:r>
            <a:r>
              <a:rPr sz="2000" spc="-5" dirty="0" err="1">
                <a:solidFill>
                  <a:srgbClr val="000000"/>
                </a:solidFill>
                <a:latin typeface="Calibri"/>
                <a:cs typeface="Calibri"/>
              </a:rPr>
              <a:t>en</a:t>
            </a:r>
            <a:r>
              <a:rPr sz="2000" spc="-5" dirty="0">
                <a:solidFill>
                  <a:srgbClr val="000000"/>
                </a:solidFill>
                <a:latin typeface="Calibri"/>
                <a:cs typeface="Calibri"/>
              </a:rPr>
              <a:t> </a:t>
            </a:r>
            <a:r>
              <a:rPr sz="2000" spc="5" dirty="0">
                <a:solidFill>
                  <a:srgbClr val="000000"/>
                </a:solidFill>
                <a:latin typeface="Calibri"/>
                <a:cs typeface="Calibri"/>
              </a:rPr>
              <a:t>2020, </a:t>
            </a:r>
            <a:r>
              <a:rPr sz="2000" spc="-440" dirty="0">
                <a:solidFill>
                  <a:srgbClr val="000000"/>
                </a:solidFill>
                <a:latin typeface="Calibri"/>
                <a:cs typeface="Calibri"/>
              </a:rPr>
              <a:t> </a:t>
            </a:r>
            <a:r>
              <a:rPr sz="2000" dirty="0">
                <a:solidFill>
                  <a:srgbClr val="000000"/>
                </a:solidFill>
                <a:latin typeface="Calibri"/>
                <a:cs typeface="Calibri"/>
              </a:rPr>
              <a:t>par</a:t>
            </a:r>
            <a:r>
              <a:rPr sz="2000" spc="-10" dirty="0">
                <a:solidFill>
                  <a:srgbClr val="000000"/>
                </a:solidFill>
                <a:latin typeface="Calibri"/>
                <a:cs typeface="Calibri"/>
              </a:rPr>
              <a:t> </a:t>
            </a:r>
            <a:r>
              <a:rPr sz="2000" dirty="0">
                <a:solidFill>
                  <a:srgbClr val="000000"/>
                </a:solidFill>
                <a:latin typeface="Calibri"/>
                <a:cs typeface="Calibri"/>
              </a:rPr>
              <a:t>mois</a:t>
            </a:r>
            <a:endParaRPr sz="2000" dirty="0">
              <a:latin typeface="Calibri"/>
              <a:cs typeface="Calibri"/>
            </a:endParaRPr>
          </a:p>
        </p:txBody>
      </p:sp>
    </p:spTree>
    <p:extLst>
      <p:ext uri="{BB962C8B-B14F-4D97-AF65-F5344CB8AC3E}">
        <p14:creationId xmlns:p14="http://schemas.microsoft.com/office/powerpoint/2010/main" val="3408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10055" y="595884"/>
            <a:ext cx="8397240" cy="1054735"/>
            <a:chOff x="1210055" y="595884"/>
            <a:chExt cx="8397240" cy="1054735"/>
          </a:xfrm>
        </p:grpSpPr>
        <p:sp>
          <p:nvSpPr>
            <p:cNvPr id="3" name="object 3"/>
            <p:cNvSpPr/>
            <p:nvPr/>
          </p:nvSpPr>
          <p:spPr>
            <a:xfrm>
              <a:off x="6380975" y="595883"/>
              <a:ext cx="3226435" cy="1054735"/>
            </a:xfrm>
            <a:custGeom>
              <a:avLst/>
              <a:gdLst/>
              <a:ahLst/>
              <a:cxnLst/>
              <a:rect l="l" t="t" r="r" b="b"/>
              <a:pathLst>
                <a:path w="3226434" h="1054735">
                  <a:moveTo>
                    <a:pt x="3226308" y="527304"/>
                  </a:moveTo>
                  <a:lnTo>
                    <a:pt x="3217138" y="518160"/>
                  </a:lnTo>
                  <a:lnTo>
                    <a:pt x="2728049" y="30480"/>
                  </a:lnTo>
                  <a:lnTo>
                    <a:pt x="2697492" y="0"/>
                  </a:lnTo>
                  <a:lnTo>
                    <a:pt x="2697492" y="141732"/>
                  </a:lnTo>
                  <a:lnTo>
                    <a:pt x="0" y="141732"/>
                  </a:lnTo>
                  <a:lnTo>
                    <a:pt x="0" y="912876"/>
                  </a:lnTo>
                  <a:lnTo>
                    <a:pt x="2697492" y="912876"/>
                  </a:lnTo>
                  <a:lnTo>
                    <a:pt x="2697492" y="1054608"/>
                  </a:lnTo>
                  <a:lnTo>
                    <a:pt x="2728049" y="1024128"/>
                  </a:lnTo>
                  <a:lnTo>
                    <a:pt x="3217138" y="536448"/>
                  </a:lnTo>
                  <a:lnTo>
                    <a:pt x="3226308" y="527304"/>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222248" y="626364"/>
              <a:ext cx="5171440" cy="993775"/>
            </a:xfrm>
            <a:custGeom>
              <a:avLst/>
              <a:gdLst/>
              <a:ahLst/>
              <a:cxnLst/>
              <a:rect l="l" t="t" r="r" b="b"/>
              <a:pathLst>
                <a:path w="5171440" h="993775">
                  <a:moveTo>
                    <a:pt x="5006339" y="993648"/>
                  </a:moveTo>
                  <a:lnTo>
                    <a:pt x="166116" y="993648"/>
                  </a:lnTo>
                  <a:lnTo>
                    <a:pt x="122061" y="987693"/>
                  </a:lnTo>
                  <a:lnTo>
                    <a:pt x="82408" y="970900"/>
                  </a:lnTo>
                  <a:lnTo>
                    <a:pt x="48768" y="944880"/>
                  </a:lnTo>
                  <a:lnTo>
                    <a:pt x="22747" y="911239"/>
                  </a:lnTo>
                  <a:lnTo>
                    <a:pt x="5954" y="871586"/>
                  </a:lnTo>
                  <a:lnTo>
                    <a:pt x="0" y="827531"/>
                  </a:lnTo>
                  <a:lnTo>
                    <a:pt x="0" y="164592"/>
                  </a:lnTo>
                  <a:lnTo>
                    <a:pt x="5954" y="120650"/>
                  </a:lnTo>
                  <a:lnTo>
                    <a:pt x="22747" y="81280"/>
                  </a:lnTo>
                  <a:lnTo>
                    <a:pt x="48768" y="48006"/>
                  </a:lnTo>
                  <a:lnTo>
                    <a:pt x="82408" y="22352"/>
                  </a:lnTo>
                  <a:lnTo>
                    <a:pt x="122061" y="5842"/>
                  </a:lnTo>
                  <a:lnTo>
                    <a:pt x="166116" y="0"/>
                  </a:lnTo>
                  <a:lnTo>
                    <a:pt x="5006339" y="0"/>
                  </a:lnTo>
                  <a:lnTo>
                    <a:pt x="5050281" y="5842"/>
                  </a:lnTo>
                  <a:lnTo>
                    <a:pt x="5089651" y="22352"/>
                  </a:lnTo>
                  <a:lnTo>
                    <a:pt x="5122926" y="48006"/>
                  </a:lnTo>
                  <a:lnTo>
                    <a:pt x="5148580" y="81280"/>
                  </a:lnTo>
                  <a:lnTo>
                    <a:pt x="5165090" y="120650"/>
                  </a:lnTo>
                  <a:lnTo>
                    <a:pt x="5170932" y="164592"/>
                  </a:lnTo>
                  <a:lnTo>
                    <a:pt x="5170932" y="827531"/>
                  </a:lnTo>
                  <a:lnTo>
                    <a:pt x="5165090" y="871586"/>
                  </a:lnTo>
                  <a:lnTo>
                    <a:pt x="5148580" y="911239"/>
                  </a:lnTo>
                  <a:lnTo>
                    <a:pt x="5122926" y="944880"/>
                  </a:lnTo>
                  <a:lnTo>
                    <a:pt x="5089651" y="970900"/>
                  </a:lnTo>
                  <a:lnTo>
                    <a:pt x="5050281" y="987693"/>
                  </a:lnTo>
                  <a:lnTo>
                    <a:pt x="5006339" y="993648"/>
                  </a:lnTo>
                  <a:close/>
                </a:path>
              </a:pathLst>
            </a:custGeom>
            <a:solidFill>
              <a:srgbClr val="FFFFFF"/>
            </a:solidFill>
          </p:spPr>
          <p:txBody>
            <a:bodyPr wrap="square" lIns="0" tIns="0" rIns="0" bIns="0" rtlCol="0"/>
            <a:lstStyle/>
            <a:p>
              <a:endParaRPr/>
            </a:p>
          </p:txBody>
        </p:sp>
        <p:sp>
          <p:nvSpPr>
            <p:cNvPr id="5" name="object 5"/>
            <p:cNvSpPr/>
            <p:nvPr/>
          </p:nvSpPr>
          <p:spPr>
            <a:xfrm>
              <a:off x="1210055" y="612648"/>
              <a:ext cx="5196840" cy="1019810"/>
            </a:xfrm>
            <a:custGeom>
              <a:avLst/>
              <a:gdLst/>
              <a:ahLst/>
              <a:cxnLst/>
              <a:rect l="l" t="t" r="r" b="b"/>
              <a:pathLst>
                <a:path w="5196840" h="1019810">
                  <a:moveTo>
                    <a:pt x="5036820" y="1019556"/>
                  </a:moveTo>
                  <a:lnTo>
                    <a:pt x="160019" y="1019556"/>
                  </a:lnTo>
                  <a:lnTo>
                    <a:pt x="143256" y="1016508"/>
                  </a:lnTo>
                  <a:lnTo>
                    <a:pt x="92964" y="998220"/>
                  </a:lnTo>
                  <a:lnTo>
                    <a:pt x="51816" y="967739"/>
                  </a:lnTo>
                  <a:lnTo>
                    <a:pt x="21336" y="926591"/>
                  </a:lnTo>
                  <a:lnTo>
                    <a:pt x="3048" y="877824"/>
                  </a:lnTo>
                  <a:lnTo>
                    <a:pt x="0" y="861060"/>
                  </a:lnTo>
                  <a:lnTo>
                    <a:pt x="0" y="161543"/>
                  </a:lnTo>
                  <a:lnTo>
                    <a:pt x="13716" y="109727"/>
                  </a:lnTo>
                  <a:lnTo>
                    <a:pt x="39624" y="65531"/>
                  </a:lnTo>
                  <a:lnTo>
                    <a:pt x="77724" y="32003"/>
                  </a:lnTo>
                  <a:lnTo>
                    <a:pt x="124968" y="9143"/>
                  </a:lnTo>
                  <a:lnTo>
                    <a:pt x="176783" y="0"/>
                  </a:lnTo>
                  <a:lnTo>
                    <a:pt x="5018532" y="0"/>
                  </a:lnTo>
                  <a:lnTo>
                    <a:pt x="5070348" y="7619"/>
                  </a:lnTo>
                  <a:lnTo>
                    <a:pt x="5109972" y="25907"/>
                  </a:lnTo>
                  <a:lnTo>
                    <a:pt x="163068" y="25907"/>
                  </a:lnTo>
                  <a:lnTo>
                    <a:pt x="132588" y="32003"/>
                  </a:lnTo>
                  <a:lnTo>
                    <a:pt x="92964" y="51815"/>
                  </a:lnTo>
                  <a:lnTo>
                    <a:pt x="60960" y="80771"/>
                  </a:lnTo>
                  <a:lnTo>
                    <a:pt x="36576" y="118871"/>
                  </a:lnTo>
                  <a:lnTo>
                    <a:pt x="24384" y="178307"/>
                  </a:lnTo>
                  <a:lnTo>
                    <a:pt x="24384" y="841247"/>
                  </a:lnTo>
                  <a:lnTo>
                    <a:pt x="32004" y="886968"/>
                  </a:lnTo>
                  <a:lnTo>
                    <a:pt x="50292" y="926591"/>
                  </a:lnTo>
                  <a:lnTo>
                    <a:pt x="91440" y="967739"/>
                  </a:lnTo>
                  <a:lnTo>
                    <a:pt x="105156" y="975360"/>
                  </a:lnTo>
                  <a:lnTo>
                    <a:pt x="117348" y="982980"/>
                  </a:lnTo>
                  <a:lnTo>
                    <a:pt x="132588" y="987552"/>
                  </a:lnTo>
                  <a:lnTo>
                    <a:pt x="146304" y="992124"/>
                  </a:lnTo>
                  <a:lnTo>
                    <a:pt x="178307" y="995172"/>
                  </a:lnTo>
                  <a:lnTo>
                    <a:pt x="5108448" y="995172"/>
                  </a:lnTo>
                  <a:lnTo>
                    <a:pt x="5103876" y="998220"/>
                  </a:lnTo>
                  <a:lnTo>
                    <a:pt x="5088636" y="1005839"/>
                  </a:lnTo>
                  <a:lnTo>
                    <a:pt x="5071871" y="1011935"/>
                  </a:lnTo>
                  <a:lnTo>
                    <a:pt x="5055107" y="1016508"/>
                  </a:lnTo>
                  <a:lnTo>
                    <a:pt x="5036820" y="1019556"/>
                  </a:lnTo>
                  <a:close/>
                </a:path>
                <a:path w="5196840" h="1019810">
                  <a:moveTo>
                    <a:pt x="5108448" y="995172"/>
                  </a:moveTo>
                  <a:lnTo>
                    <a:pt x="5017007" y="995172"/>
                  </a:lnTo>
                  <a:lnTo>
                    <a:pt x="5033771" y="993648"/>
                  </a:lnTo>
                  <a:lnTo>
                    <a:pt x="5047487" y="992124"/>
                  </a:lnTo>
                  <a:lnTo>
                    <a:pt x="5090160" y="976883"/>
                  </a:lnTo>
                  <a:lnTo>
                    <a:pt x="5125212" y="950976"/>
                  </a:lnTo>
                  <a:lnTo>
                    <a:pt x="5152644" y="915924"/>
                  </a:lnTo>
                  <a:lnTo>
                    <a:pt x="5167884" y="873252"/>
                  </a:lnTo>
                  <a:lnTo>
                    <a:pt x="5170932" y="841247"/>
                  </a:lnTo>
                  <a:lnTo>
                    <a:pt x="5170932" y="164591"/>
                  </a:lnTo>
                  <a:lnTo>
                    <a:pt x="5152644" y="106679"/>
                  </a:lnTo>
                  <a:lnTo>
                    <a:pt x="5126736" y="71627"/>
                  </a:lnTo>
                  <a:lnTo>
                    <a:pt x="5091684" y="44195"/>
                  </a:lnTo>
                  <a:lnTo>
                    <a:pt x="5049012" y="28955"/>
                  </a:lnTo>
                  <a:lnTo>
                    <a:pt x="5018532" y="25907"/>
                  </a:lnTo>
                  <a:lnTo>
                    <a:pt x="5109972" y="25907"/>
                  </a:lnTo>
                  <a:lnTo>
                    <a:pt x="5143500" y="51815"/>
                  </a:lnTo>
                  <a:lnTo>
                    <a:pt x="5173980" y="92963"/>
                  </a:lnTo>
                  <a:lnTo>
                    <a:pt x="5192268" y="141731"/>
                  </a:lnTo>
                  <a:lnTo>
                    <a:pt x="5196839" y="178307"/>
                  </a:lnTo>
                  <a:lnTo>
                    <a:pt x="5196839" y="841247"/>
                  </a:lnTo>
                  <a:lnTo>
                    <a:pt x="5195316" y="859535"/>
                  </a:lnTo>
                  <a:lnTo>
                    <a:pt x="5192268" y="876300"/>
                  </a:lnTo>
                  <a:lnTo>
                    <a:pt x="5189220" y="894587"/>
                  </a:lnTo>
                  <a:lnTo>
                    <a:pt x="5166360" y="940308"/>
                  </a:lnTo>
                  <a:lnTo>
                    <a:pt x="5117592" y="989076"/>
                  </a:lnTo>
                  <a:lnTo>
                    <a:pt x="5108448" y="995172"/>
                  </a:lnTo>
                  <a:close/>
                </a:path>
              </a:pathLst>
            </a:custGeom>
            <a:solidFill>
              <a:srgbClr val="0070BF"/>
            </a:solidFill>
          </p:spPr>
          <p:txBody>
            <a:bodyPr wrap="square" lIns="0" tIns="0" rIns="0" bIns="0" rtlCol="0"/>
            <a:lstStyle/>
            <a:p>
              <a:endParaRPr/>
            </a:p>
          </p:txBody>
        </p:sp>
      </p:grpSp>
      <p:sp>
        <p:nvSpPr>
          <p:cNvPr id="6" name="object 6"/>
          <p:cNvSpPr txBox="1"/>
          <p:nvPr/>
        </p:nvSpPr>
        <p:spPr>
          <a:xfrm>
            <a:off x="1333036" y="670047"/>
            <a:ext cx="5086052" cy="849207"/>
          </a:xfrm>
          <a:prstGeom prst="rect">
            <a:avLst/>
          </a:prstGeom>
        </p:spPr>
        <p:txBody>
          <a:bodyPr vert="horz" wrap="square" lIns="0" tIns="54610" rIns="0" bIns="0" rtlCol="0">
            <a:spAutoFit/>
          </a:bodyPr>
          <a:lstStyle/>
          <a:p>
            <a:pPr marL="12700" marR="5080">
              <a:lnSpc>
                <a:spcPct val="86300"/>
              </a:lnSpc>
              <a:spcBef>
                <a:spcPts val="430"/>
              </a:spcBef>
            </a:pPr>
            <a:r>
              <a:rPr sz="2000" b="1" spc="-5" dirty="0" err="1">
                <a:latin typeface="Arial"/>
                <a:cs typeface="Arial"/>
              </a:rPr>
              <a:t>Expériences</a:t>
            </a:r>
            <a:r>
              <a:rPr sz="2000" b="1" spc="-5" dirty="0">
                <a:latin typeface="Arial"/>
                <a:cs typeface="Arial"/>
              </a:rPr>
              <a:t> de</a:t>
            </a:r>
            <a:r>
              <a:rPr lang="en-US" sz="2000" b="1" spc="-5" dirty="0">
                <a:latin typeface="Arial"/>
                <a:cs typeface="Arial"/>
              </a:rPr>
              <a:t> </a:t>
            </a:r>
            <a:r>
              <a:rPr sz="2000" b="1" spc="-5" dirty="0" err="1">
                <a:latin typeface="Arial"/>
                <a:cs typeface="Arial"/>
              </a:rPr>
              <a:t>combinaison</a:t>
            </a:r>
            <a:r>
              <a:rPr sz="2000" b="1" spc="-5" dirty="0">
                <a:latin typeface="Arial"/>
                <a:cs typeface="Arial"/>
              </a:rPr>
              <a:t> d</a:t>
            </a:r>
            <a:r>
              <a:rPr lang="en-US" sz="2000" b="1" spc="-5" dirty="0">
                <a:latin typeface="Arial"/>
                <a:cs typeface="Arial"/>
              </a:rPr>
              <a:t>e la </a:t>
            </a:r>
            <a:r>
              <a:rPr sz="2000" b="1" spc="-5" dirty="0">
                <a:latin typeface="Arial"/>
                <a:cs typeface="Arial"/>
              </a:rPr>
              <a:t> </a:t>
            </a:r>
            <a:r>
              <a:rPr sz="2000" b="1" spc="-10" dirty="0">
                <a:latin typeface="Arial"/>
                <a:cs typeface="Arial"/>
              </a:rPr>
              <a:t>C</a:t>
            </a:r>
            <a:r>
              <a:rPr lang="en-US" sz="2000" b="1" spc="-10" dirty="0">
                <a:latin typeface="Arial"/>
                <a:cs typeface="Arial"/>
              </a:rPr>
              <a:t>PS</a:t>
            </a:r>
            <a:r>
              <a:rPr sz="2000" b="1" spc="-10" dirty="0">
                <a:latin typeface="Arial"/>
                <a:cs typeface="Arial"/>
              </a:rPr>
              <a:t> </a:t>
            </a:r>
            <a:r>
              <a:rPr sz="2000" b="1" spc="-545" dirty="0">
                <a:latin typeface="Arial"/>
                <a:cs typeface="Arial"/>
              </a:rPr>
              <a:t> </a:t>
            </a:r>
            <a:r>
              <a:rPr sz="2000" b="1" spc="-5" dirty="0">
                <a:latin typeface="Arial"/>
                <a:cs typeface="Arial"/>
              </a:rPr>
              <a:t>avec </a:t>
            </a:r>
            <a:r>
              <a:rPr sz="2000" b="1" dirty="0">
                <a:latin typeface="Arial"/>
                <a:cs typeface="Arial"/>
              </a:rPr>
              <a:t>d'autres </a:t>
            </a:r>
            <a:r>
              <a:rPr sz="2000" b="1" spc="-5" dirty="0">
                <a:latin typeface="Arial"/>
                <a:cs typeface="Arial"/>
              </a:rPr>
              <a:t>interventions de </a:t>
            </a:r>
            <a:r>
              <a:rPr sz="2000" b="1" dirty="0">
                <a:latin typeface="Arial"/>
                <a:cs typeface="Arial"/>
              </a:rPr>
              <a:t>santé </a:t>
            </a:r>
            <a:r>
              <a:rPr sz="2000" b="1" spc="5" dirty="0">
                <a:latin typeface="Arial"/>
                <a:cs typeface="Arial"/>
              </a:rPr>
              <a:t> </a:t>
            </a:r>
            <a:r>
              <a:rPr sz="2000" b="1" spc="-5" dirty="0">
                <a:latin typeface="Arial"/>
                <a:cs typeface="Arial"/>
              </a:rPr>
              <a:t>publique</a:t>
            </a:r>
            <a:endParaRPr sz="2000" dirty="0">
              <a:latin typeface="Arial"/>
              <a:cs typeface="Arial"/>
            </a:endParaRPr>
          </a:p>
        </p:txBody>
      </p:sp>
      <p:sp>
        <p:nvSpPr>
          <p:cNvPr id="7" name="object 7"/>
          <p:cNvSpPr/>
          <p:nvPr/>
        </p:nvSpPr>
        <p:spPr>
          <a:xfrm>
            <a:off x="1062800" y="2520695"/>
            <a:ext cx="4213795" cy="4505325"/>
          </a:xfrm>
          <a:custGeom>
            <a:avLst/>
            <a:gdLst/>
            <a:ahLst/>
            <a:cxnLst/>
            <a:rect l="l" t="t" r="r" b="b"/>
            <a:pathLst>
              <a:path w="4051300" h="4505325">
                <a:moveTo>
                  <a:pt x="4047744" y="4504944"/>
                </a:moveTo>
                <a:lnTo>
                  <a:pt x="3048" y="4504944"/>
                </a:lnTo>
                <a:lnTo>
                  <a:pt x="0" y="4501896"/>
                </a:lnTo>
                <a:lnTo>
                  <a:pt x="0" y="3048"/>
                </a:lnTo>
                <a:lnTo>
                  <a:pt x="3048" y="0"/>
                </a:lnTo>
                <a:lnTo>
                  <a:pt x="4047744" y="0"/>
                </a:lnTo>
                <a:lnTo>
                  <a:pt x="4050792" y="3048"/>
                </a:lnTo>
                <a:lnTo>
                  <a:pt x="4050792" y="6096"/>
                </a:lnTo>
                <a:lnTo>
                  <a:pt x="10668" y="6096"/>
                </a:lnTo>
                <a:lnTo>
                  <a:pt x="4572" y="10668"/>
                </a:lnTo>
                <a:lnTo>
                  <a:pt x="10668" y="10668"/>
                </a:lnTo>
                <a:lnTo>
                  <a:pt x="10668" y="4495799"/>
                </a:lnTo>
                <a:lnTo>
                  <a:pt x="4572" y="4495799"/>
                </a:lnTo>
                <a:lnTo>
                  <a:pt x="10668" y="4500372"/>
                </a:lnTo>
                <a:lnTo>
                  <a:pt x="4050792" y="4500372"/>
                </a:lnTo>
                <a:lnTo>
                  <a:pt x="4050792" y="4501896"/>
                </a:lnTo>
                <a:lnTo>
                  <a:pt x="4047744" y="4504944"/>
                </a:lnTo>
                <a:close/>
              </a:path>
              <a:path w="4051300" h="4505325">
                <a:moveTo>
                  <a:pt x="10668" y="10668"/>
                </a:moveTo>
                <a:lnTo>
                  <a:pt x="4572" y="10668"/>
                </a:lnTo>
                <a:lnTo>
                  <a:pt x="10668" y="6096"/>
                </a:lnTo>
                <a:lnTo>
                  <a:pt x="10668" y="10668"/>
                </a:lnTo>
                <a:close/>
              </a:path>
              <a:path w="4051300" h="4505325">
                <a:moveTo>
                  <a:pt x="4040124" y="10668"/>
                </a:moveTo>
                <a:lnTo>
                  <a:pt x="10668" y="10668"/>
                </a:lnTo>
                <a:lnTo>
                  <a:pt x="10668" y="6096"/>
                </a:lnTo>
                <a:lnTo>
                  <a:pt x="4040124" y="6096"/>
                </a:lnTo>
                <a:lnTo>
                  <a:pt x="4040124" y="10668"/>
                </a:lnTo>
                <a:close/>
              </a:path>
              <a:path w="4051300" h="4505325">
                <a:moveTo>
                  <a:pt x="4040124" y="4500372"/>
                </a:moveTo>
                <a:lnTo>
                  <a:pt x="4040124" y="6096"/>
                </a:lnTo>
                <a:lnTo>
                  <a:pt x="4046220" y="10668"/>
                </a:lnTo>
                <a:lnTo>
                  <a:pt x="4050792" y="10668"/>
                </a:lnTo>
                <a:lnTo>
                  <a:pt x="4050792" y="4495799"/>
                </a:lnTo>
                <a:lnTo>
                  <a:pt x="4046220" y="4495799"/>
                </a:lnTo>
                <a:lnTo>
                  <a:pt x="4040124" y="4500372"/>
                </a:lnTo>
                <a:close/>
              </a:path>
              <a:path w="4051300" h="4505325">
                <a:moveTo>
                  <a:pt x="4050792" y="10668"/>
                </a:moveTo>
                <a:lnTo>
                  <a:pt x="4046220" y="10668"/>
                </a:lnTo>
                <a:lnTo>
                  <a:pt x="4040124" y="6096"/>
                </a:lnTo>
                <a:lnTo>
                  <a:pt x="4050792" y="6096"/>
                </a:lnTo>
                <a:lnTo>
                  <a:pt x="4050792" y="10668"/>
                </a:lnTo>
                <a:close/>
              </a:path>
              <a:path w="4051300" h="4505325">
                <a:moveTo>
                  <a:pt x="10668" y="4500372"/>
                </a:moveTo>
                <a:lnTo>
                  <a:pt x="4572" y="4495799"/>
                </a:lnTo>
                <a:lnTo>
                  <a:pt x="10668" y="4495799"/>
                </a:lnTo>
                <a:lnTo>
                  <a:pt x="10668" y="4500372"/>
                </a:lnTo>
                <a:close/>
              </a:path>
              <a:path w="4051300" h="4505325">
                <a:moveTo>
                  <a:pt x="4040124" y="4500372"/>
                </a:moveTo>
                <a:lnTo>
                  <a:pt x="10668" y="4500372"/>
                </a:lnTo>
                <a:lnTo>
                  <a:pt x="10668" y="4495799"/>
                </a:lnTo>
                <a:lnTo>
                  <a:pt x="4040124" y="4495799"/>
                </a:lnTo>
                <a:lnTo>
                  <a:pt x="4040124" y="4500372"/>
                </a:lnTo>
                <a:close/>
              </a:path>
              <a:path w="4051300" h="4505325">
                <a:moveTo>
                  <a:pt x="4050792" y="4500372"/>
                </a:moveTo>
                <a:lnTo>
                  <a:pt x="4040124" y="4500372"/>
                </a:lnTo>
                <a:lnTo>
                  <a:pt x="4046220" y="4495799"/>
                </a:lnTo>
                <a:lnTo>
                  <a:pt x="4050792" y="4495799"/>
                </a:lnTo>
                <a:lnTo>
                  <a:pt x="4050792" y="4500372"/>
                </a:lnTo>
                <a:close/>
              </a:path>
            </a:pathLst>
          </a:custGeom>
          <a:solidFill>
            <a:srgbClr val="000000"/>
          </a:solidFill>
        </p:spPr>
        <p:txBody>
          <a:bodyPr wrap="square" lIns="0" tIns="0" rIns="0" bIns="0" rtlCol="0"/>
          <a:lstStyle/>
          <a:p>
            <a:endParaRPr/>
          </a:p>
        </p:txBody>
      </p:sp>
      <p:sp>
        <p:nvSpPr>
          <p:cNvPr id="8" name="object 8"/>
          <p:cNvSpPr/>
          <p:nvPr/>
        </p:nvSpPr>
        <p:spPr>
          <a:xfrm>
            <a:off x="5405628" y="1815083"/>
            <a:ext cx="4067810" cy="516890"/>
          </a:xfrm>
          <a:custGeom>
            <a:avLst/>
            <a:gdLst/>
            <a:ahLst/>
            <a:cxnLst/>
            <a:rect l="l" t="t" r="r" b="b"/>
            <a:pathLst>
              <a:path w="4067809" h="516889">
                <a:moveTo>
                  <a:pt x="4061460" y="516636"/>
                </a:moveTo>
                <a:lnTo>
                  <a:pt x="6096" y="516636"/>
                </a:lnTo>
                <a:lnTo>
                  <a:pt x="0" y="510540"/>
                </a:lnTo>
                <a:lnTo>
                  <a:pt x="0" y="6096"/>
                </a:lnTo>
                <a:lnTo>
                  <a:pt x="6096" y="0"/>
                </a:lnTo>
                <a:lnTo>
                  <a:pt x="4061460" y="0"/>
                </a:lnTo>
                <a:lnTo>
                  <a:pt x="4067556" y="6096"/>
                </a:lnTo>
                <a:lnTo>
                  <a:pt x="4067556" y="12192"/>
                </a:lnTo>
                <a:lnTo>
                  <a:pt x="25908" y="12192"/>
                </a:lnTo>
                <a:lnTo>
                  <a:pt x="12192" y="25908"/>
                </a:lnTo>
                <a:lnTo>
                  <a:pt x="25908" y="25908"/>
                </a:lnTo>
                <a:lnTo>
                  <a:pt x="25908" y="490728"/>
                </a:lnTo>
                <a:lnTo>
                  <a:pt x="12192" y="490728"/>
                </a:lnTo>
                <a:lnTo>
                  <a:pt x="25908" y="502920"/>
                </a:lnTo>
                <a:lnTo>
                  <a:pt x="4067556" y="502920"/>
                </a:lnTo>
                <a:lnTo>
                  <a:pt x="4067556" y="510540"/>
                </a:lnTo>
                <a:lnTo>
                  <a:pt x="4061460" y="516636"/>
                </a:lnTo>
                <a:close/>
              </a:path>
              <a:path w="4067809" h="516889">
                <a:moveTo>
                  <a:pt x="25908" y="25908"/>
                </a:moveTo>
                <a:lnTo>
                  <a:pt x="12192" y="25908"/>
                </a:lnTo>
                <a:lnTo>
                  <a:pt x="25908" y="12192"/>
                </a:lnTo>
                <a:lnTo>
                  <a:pt x="25908" y="25908"/>
                </a:lnTo>
                <a:close/>
              </a:path>
              <a:path w="4067809" h="516889">
                <a:moveTo>
                  <a:pt x="4041648" y="25908"/>
                </a:moveTo>
                <a:lnTo>
                  <a:pt x="25908" y="25908"/>
                </a:lnTo>
                <a:lnTo>
                  <a:pt x="25908" y="12192"/>
                </a:lnTo>
                <a:lnTo>
                  <a:pt x="4041648" y="12192"/>
                </a:lnTo>
                <a:lnTo>
                  <a:pt x="4041648" y="25908"/>
                </a:lnTo>
                <a:close/>
              </a:path>
              <a:path w="4067809" h="516889">
                <a:moveTo>
                  <a:pt x="4041648" y="502920"/>
                </a:moveTo>
                <a:lnTo>
                  <a:pt x="4041648" y="12192"/>
                </a:lnTo>
                <a:lnTo>
                  <a:pt x="4053840" y="25908"/>
                </a:lnTo>
                <a:lnTo>
                  <a:pt x="4067556" y="25908"/>
                </a:lnTo>
                <a:lnTo>
                  <a:pt x="4067556" y="490728"/>
                </a:lnTo>
                <a:lnTo>
                  <a:pt x="4053840" y="490728"/>
                </a:lnTo>
                <a:lnTo>
                  <a:pt x="4041648" y="502920"/>
                </a:lnTo>
                <a:close/>
              </a:path>
              <a:path w="4067809" h="516889">
                <a:moveTo>
                  <a:pt x="4067556" y="25908"/>
                </a:moveTo>
                <a:lnTo>
                  <a:pt x="4053840" y="25908"/>
                </a:lnTo>
                <a:lnTo>
                  <a:pt x="4041648" y="12192"/>
                </a:lnTo>
                <a:lnTo>
                  <a:pt x="4067556" y="12192"/>
                </a:lnTo>
                <a:lnTo>
                  <a:pt x="4067556" y="25908"/>
                </a:lnTo>
                <a:close/>
              </a:path>
              <a:path w="4067809" h="516889">
                <a:moveTo>
                  <a:pt x="25908" y="502920"/>
                </a:moveTo>
                <a:lnTo>
                  <a:pt x="12192" y="490728"/>
                </a:lnTo>
                <a:lnTo>
                  <a:pt x="25908" y="490728"/>
                </a:lnTo>
                <a:lnTo>
                  <a:pt x="25908" y="502920"/>
                </a:lnTo>
                <a:close/>
              </a:path>
              <a:path w="4067809" h="516889">
                <a:moveTo>
                  <a:pt x="4041648" y="502920"/>
                </a:moveTo>
                <a:lnTo>
                  <a:pt x="25908" y="502920"/>
                </a:lnTo>
                <a:lnTo>
                  <a:pt x="25908" y="490728"/>
                </a:lnTo>
                <a:lnTo>
                  <a:pt x="4041648" y="490728"/>
                </a:lnTo>
                <a:lnTo>
                  <a:pt x="4041648" y="502920"/>
                </a:lnTo>
                <a:close/>
              </a:path>
              <a:path w="4067809" h="516889">
                <a:moveTo>
                  <a:pt x="4067556" y="502920"/>
                </a:moveTo>
                <a:lnTo>
                  <a:pt x="4041648" y="502920"/>
                </a:lnTo>
                <a:lnTo>
                  <a:pt x="4053840" y="490728"/>
                </a:lnTo>
                <a:lnTo>
                  <a:pt x="4067556" y="490728"/>
                </a:lnTo>
                <a:lnTo>
                  <a:pt x="4067556" y="502920"/>
                </a:lnTo>
                <a:close/>
              </a:path>
            </a:pathLst>
          </a:custGeom>
          <a:solidFill>
            <a:srgbClr val="0070BF"/>
          </a:solidFill>
        </p:spPr>
        <p:txBody>
          <a:bodyPr wrap="square" lIns="0" tIns="0" rIns="0" bIns="0" rtlCol="0"/>
          <a:lstStyle/>
          <a:p>
            <a:endParaRPr/>
          </a:p>
        </p:txBody>
      </p:sp>
      <p:sp>
        <p:nvSpPr>
          <p:cNvPr id="9" name="object 9"/>
          <p:cNvSpPr txBox="1"/>
          <p:nvPr/>
        </p:nvSpPr>
        <p:spPr>
          <a:xfrm>
            <a:off x="6351203" y="1934115"/>
            <a:ext cx="2690920" cy="321242"/>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Calibri"/>
                <a:cs typeface="Calibri"/>
              </a:rPr>
              <a:t>L</a:t>
            </a:r>
            <a:r>
              <a:rPr sz="2000" b="1" spc="-5" dirty="0">
                <a:latin typeface="Calibri"/>
                <a:cs typeface="Calibri"/>
              </a:rPr>
              <a:t>e</a:t>
            </a:r>
            <a:r>
              <a:rPr lang="en-US" sz="2000" b="1" spc="-5" dirty="0">
                <a:latin typeface="Calibri"/>
                <a:cs typeface="Calibri"/>
              </a:rPr>
              <a:t>s perspectives à </a:t>
            </a:r>
            <a:r>
              <a:rPr lang="en-US" sz="2000" b="1" spc="-5" dirty="0" err="1">
                <a:latin typeface="Calibri"/>
                <a:cs typeface="Calibri"/>
              </a:rPr>
              <a:t>venir</a:t>
            </a:r>
            <a:r>
              <a:rPr lang="en-US" sz="2000" b="1" spc="-5" dirty="0">
                <a:latin typeface="Calibri"/>
                <a:cs typeface="Calibri"/>
              </a:rPr>
              <a:t> </a:t>
            </a:r>
            <a:endParaRPr sz="2000" dirty="0">
              <a:latin typeface="Calibri"/>
              <a:cs typeface="Calibri"/>
            </a:endParaRPr>
          </a:p>
        </p:txBody>
      </p:sp>
      <p:sp>
        <p:nvSpPr>
          <p:cNvPr id="10" name="object 10"/>
          <p:cNvSpPr/>
          <p:nvPr/>
        </p:nvSpPr>
        <p:spPr>
          <a:xfrm>
            <a:off x="5413247" y="2520695"/>
            <a:ext cx="4052570" cy="4505325"/>
          </a:xfrm>
          <a:custGeom>
            <a:avLst/>
            <a:gdLst/>
            <a:ahLst/>
            <a:cxnLst/>
            <a:rect l="l" t="t" r="r" b="b"/>
            <a:pathLst>
              <a:path w="4052570" h="4505325">
                <a:moveTo>
                  <a:pt x="4049268" y="4504944"/>
                </a:moveTo>
                <a:lnTo>
                  <a:pt x="3048" y="4504944"/>
                </a:lnTo>
                <a:lnTo>
                  <a:pt x="0" y="4501896"/>
                </a:lnTo>
                <a:lnTo>
                  <a:pt x="0" y="3048"/>
                </a:lnTo>
                <a:lnTo>
                  <a:pt x="3048" y="0"/>
                </a:lnTo>
                <a:lnTo>
                  <a:pt x="4049268" y="0"/>
                </a:lnTo>
                <a:lnTo>
                  <a:pt x="4052316" y="3048"/>
                </a:lnTo>
                <a:lnTo>
                  <a:pt x="4052316" y="6096"/>
                </a:lnTo>
                <a:lnTo>
                  <a:pt x="10668" y="6096"/>
                </a:lnTo>
                <a:lnTo>
                  <a:pt x="4572" y="10668"/>
                </a:lnTo>
                <a:lnTo>
                  <a:pt x="10668" y="10668"/>
                </a:lnTo>
                <a:lnTo>
                  <a:pt x="10668" y="4495799"/>
                </a:lnTo>
                <a:lnTo>
                  <a:pt x="4572" y="4495799"/>
                </a:lnTo>
                <a:lnTo>
                  <a:pt x="10668" y="4500372"/>
                </a:lnTo>
                <a:lnTo>
                  <a:pt x="4052316" y="4500372"/>
                </a:lnTo>
                <a:lnTo>
                  <a:pt x="4052316" y="4501896"/>
                </a:lnTo>
                <a:lnTo>
                  <a:pt x="4049268" y="4504944"/>
                </a:lnTo>
                <a:close/>
              </a:path>
              <a:path w="4052570" h="4505325">
                <a:moveTo>
                  <a:pt x="10668" y="10668"/>
                </a:moveTo>
                <a:lnTo>
                  <a:pt x="4572" y="10668"/>
                </a:lnTo>
                <a:lnTo>
                  <a:pt x="10668" y="6096"/>
                </a:lnTo>
                <a:lnTo>
                  <a:pt x="10668" y="10668"/>
                </a:lnTo>
                <a:close/>
              </a:path>
              <a:path w="4052570" h="4505325">
                <a:moveTo>
                  <a:pt x="4041648" y="10668"/>
                </a:moveTo>
                <a:lnTo>
                  <a:pt x="10668" y="10668"/>
                </a:lnTo>
                <a:lnTo>
                  <a:pt x="10668" y="6096"/>
                </a:lnTo>
                <a:lnTo>
                  <a:pt x="4041648" y="6096"/>
                </a:lnTo>
                <a:lnTo>
                  <a:pt x="4041648" y="10668"/>
                </a:lnTo>
                <a:close/>
              </a:path>
              <a:path w="4052570" h="4505325">
                <a:moveTo>
                  <a:pt x="4041648" y="4500372"/>
                </a:moveTo>
                <a:lnTo>
                  <a:pt x="4041648" y="6096"/>
                </a:lnTo>
                <a:lnTo>
                  <a:pt x="4046220" y="10668"/>
                </a:lnTo>
                <a:lnTo>
                  <a:pt x="4052316" y="10668"/>
                </a:lnTo>
                <a:lnTo>
                  <a:pt x="4052316" y="4495799"/>
                </a:lnTo>
                <a:lnTo>
                  <a:pt x="4046220" y="4495799"/>
                </a:lnTo>
                <a:lnTo>
                  <a:pt x="4041648" y="4500372"/>
                </a:lnTo>
                <a:close/>
              </a:path>
              <a:path w="4052570" h="4505325">
                <a:moveTo>
                  <a:pt x="4052316" y="10668"/>
                </a:moveTo>
                <a:lnTo>
                  <a:pt x="4046220" y="10668"/>
                </a:lnTo>
                <a:lnTo>
                  <a:pt x="4041648" y="6096"/>
                </a:lnTo>
                <a:lnTo>
                  <a:pt x="4052316" y="6096"/>
                </a:lnTo>
                <a:lnTo>
                  <a:pt x="4052316" y="10668"/>
                </a:lnTo>
                <a:close/>
              </a:path>
              <a:path w="4052570" h="4505325">
                <a:moveTo>
                  <a:pt x="10668" y="4500372"/>
                </a:moveTo>
                <a:lnTo>
                  <a:pt x="4572" y="4495799"/>
                </a:lnTo>
                <a:lnTo>
                  <a:pt x="10668" y="4495799"/>
                </a:lnTo>
                <a:lnTo>
                  <a:pt x="10668" y="4500372"/>
                </a:lnTo>
                <a:close/>
              </a:path>
              <a:path w="4052570" h="4505325">
                <a:moveTo>
                  <a:pt x="4041648" y="4500372"/>
                </a:moveTo>
                <a:lnTo>
                  <a:pt x="10668" y="4500372"/>
                </a:lnTo>
                <a:lnTo>
                  <a:pt x="10668" y="4495799"/>
                </a:lnTo>
                <a:lnTo>
                  <a:pt x="4041648" y="4495799"/>
                </a:lnTo>
                <a:lnTo>
                  <a:pt x="4041648" y="4500372"/>
                </a:lnTo>
                <a:close/>
              </a:path>
              <a:path w="4052570" h="4505325">
                <a:moveTo>
                  <a:pt x="4052316" y="4500372"/>
                </a:moveTo>
                <a:lnTo>
                  <a:pt x="4041648" y="4500372"/>
                </a:lnTo>
                <a:lnTo>
                  <a:pt x="4046220" y="4495799"/>
                </a:lnTo>
                <a:lnTo>
                  <a:pt x="4052316" y="4495799"/>
                </a:lnTo>
                <a:lnTo>
                  <a:pt x="4052316" y="4500372"/>
                </a:lnTo>
                <a:close/>
              </a:path>
            </a:pathLst>
          </a:custGeom>
          <a:solidFill>
            <a:srgbClr val="000000"/>
          </a:solidFill>
        </p:spPr>
        <p:txBody>
          <a:bodyPr wrap="square" lIns="0" tIns="0" rIns="0" bIns="0" rtlCol="0"/>
          <a:lstStyle/>
          <a:p>
            <a:endParaRPr/>
          </a:p>
        </p:txBody>
      </p:sp>
      <p:sp>
        <p:nvSpPr>
          <p:cNvPr id="11" name="object 11"/>
          <p:cNvSpPr/>
          <p:nvPr/>
        </p:nvSpPr>
        <p:spPr>
          <a:xfrm>
            <a:off x="1220724" y="1827276"/>
            <a:ext cx="4066540" cy="516890"/>
          </a:xfrm>
          <a:custGeom>
            <a:avLst/>
            <a:gdLst/>
            <a:ahLst/>
            <a:cxnLst/>
            <a:rect l="l" t="t" r="r" b="b"/>
            <a:pathLst>
              <a:path w="4066540" h="516889">
                <a:moveTo>
                  <a:pt x="4059936" y="516636"/>
                </a:moveTo>
                <a:lnTo>
                  <a:pt x="6096" y="516636"/>
                </a:lnTo>
                <a:lnTo>
                  <a:pt x="0" y="510540"/>
                </a:lnTo>
                <a:lnTo>
                  <a:pt x="0" y="6096"/>
                </a:lnTo>
                <a:lnTo>
                  <a:pt x="6096" y="0"/>
                </a:lnTo>
                <a:lnTo>
                  <a:pt x="4059936" y="0"/>
                </a:lnTo>
                <a:lnTo>
                  <a:pt x="4066032" y="6096"/>
                </a:lnTo>
                <a:lnTo>
                  <a:pt x="4066032" y="13716"/>
                </a:lnTo>
                <a:lnTo>
                  <a:pt x="25908" y="13716"/>
                </a:lnTo>
                <a:lnTo>
                  <a:pt x="12192" y="25908"/>
                </a:lnTo>
                <a:lnTo>
                  <a:pt x="25908" y="25908"/>
                </a:lnTo>
                <a:lnTo>
                  <a:pt x="25908" y="490728"/>
                </a:lnTo>
                <a:lnTo>
                  <a:pt x="12192" y="490728"/>
                </a:lnTo>
                <a:lnTo>
                  <a:pt x="25908" y="504444"/>
                </a:lnTo>
                <a:lnTo>
                  <a:pt x="4066032" y="504444"/>
                </a:lnTo>
                <a:lnTo>
                  <a:pt x="4066032" y="510540"/>
                </a:lnTo>
                <a:lnTo>
                  <a:pt x="4059936" y="516636"/>
                </a:lnTo>
                <a:close/>
              </a:path>
              <a:path w="4066540" h="516889">
                <a:moveTo>
                  <a:pt x="25908" y="25908"/>
                </a:moveTo>
                <a:lnTo>
                  <a:pt x="12192" y="25908"/>
                </a:lnTo>
                <a:lnTo>
                  <a:pt x="25908" y="13716"/>
                </a:lnTo>
                <a:lnTo>
                  <a:pt x="25908" y="25908"/>
                </a:lnTo>
                <a:close/>
              </a:path>
              <a:path w="4066540" h="516889">
                <a:moveTo>
                  <a:pt x="4040124" y="25908"/>
                </a:moveTo>
                <a:lnTo>
                  <a:pt x="25908" y="25908"/>
                </a:lnTo>
                <a:lnTo>
                  <a:pt x="25908" y="13716"/>
                </a:lnTo>
                <a:lnTo>
                  <a:pt x="4040124" y="13716"/>
                </a:lnTo>
                <a:lnTo>
                  <a:pt x="4040124" y="25908"/>
                </a:lnTo>
                <a:close/>
              </a:path>
              <a:path w="4066540" h="516889">
                <a:moveTo>
                  <a:pt x="4040124" y="504444"/>
                </a:moveTo>
                <a:lnTo>
                  <a:pt x="4040124" y="13716"/>
                </a:lnTo>
                <a:lnTo>
                  <a:pt x="4052316" y="25908"/>
                </a:lnTo>
                <a:lnTo>
                  <a:pt x="4066032" y="25908"/>
                </a:lnTo>
                <a:lnTo>
                  <a:pt x="4066032" y="490728"/>
                </a:lnTo>
                <a:lnTo>
                  <a:pt x="4052316" y="490728"/>
                </a:lnTo>
                <a:lnTo>
                  <a:pt x="4040124" y="504444"/>
                </a:lnTo>
                <a:close/>
              </a:path>
              <a:path w="4066540" h="516889">
                <a:moveTo>
                  <a:pt x="4066032" y="25908"/>
                </a:moveTo>
                <a:lnTo>
                  <a:pt x="4052316" y="25908"/>
                </a:lnTo>
                <a:lnTo>
                  <a:pt x="4040124" y="13716"/>
                </a:lnTo>
                <a:lnTo>
                  <a:pt x="4066032" y="13716"/>
                </a:lnTo>
                <a:lnTo>
                  <a:pt x="4066032" y="25908"/>
                </a:lnTo>
                <a:close/>
              </a:path>
              <a:path w="4066540" h="516889">
                <a:moveTo>
                  <a:pt x="25908" y="504444"/>
                </a:moveTo>
                <a:lnTo>
                  <a:pt x="12192" y="490728"/>
                </a:lnTo>
                <a:lnTo>
                  <a:pt x="25908" y="490728"/>
                </a:lnTo>
                <a:lnTo>
                  <a:pt x="25908" y="504444"/>
                </a:lnTo>
                <a:close/>
              </a:path>
              <a:path w="4066540" h="516889">
                <a:moveTo>
                  <a:pt x="4040124" y="504444"/>
                </a:moveTo>
                <a:lnTo>
                  <a:pt x="25908" y="504444"/>
                </a:lnTo>
                <a:lnTo>
                  <a:pt x="25908" y="490728"/>
                </a:lnTo>
                <a:lnTo>
                  <a:pt x="4040124" y="490728"/>
                </a:lnTo>
                <a:lnTo>
                  <a:pt x="4040124" y="504444"/>
                </a:lnTo>
                <a:close/>
              </a:path>
              <a:path w="4066540" h="516889">
                <a:moveTo>
                  <a:pt x="4066032" y="504444"/>
                </a:moveTo>
                <a:lnTo>
                  <a:pt x="4040124" y="504444"/>
                </a:lnTo>
                <a:lnTo>
                  <a:pt x="4052316" y="490728"/>
                </a:lnTo>
                <a:lnTo>
                  <a:pt x="4066032" y="490728"/>
                </a:lnTo>
                <a:lnTo>
                  <a:pt x="4066032" y="504444"/>
                </a:lnTo>
                <a:close/>
              </a:path>
            </a:pathLst>
          </a:custGeom>
          <a:solidFill>
            <a:srgbClr val="0070BF"/>
          </a:solidFill>
        </p:spPr>
        <p:txBody>
          <a:bodyPr wrap="square" lIns="0" tIns="0" rIns="0" bIns="0" rtlCol="0"/>
          <a:lstStyle/>
          <a:p>
            <a:endParaRPr/>
          </a:p>
        </p:txBody>
      </p:sp>
      <p:sp>
        <p:nvSpPr>
          <p:cNvPr id="12" name="object 12"/>
          <p:cNvSpPr txBox="1"/>
          <p:nvPr/>
        </p:nvSpPr>
        <p:spPr>
          <a:xfrm>
            <a:off x="2637514" y="1912141"/>
            <a:ext cx="1228725" cy="330835"/>
          </a:xfrm>
          <a:prstGeom prst="rect">
            <a:avLst/>
          </a:prstGeom>
        </p:spPr>
        <p:txBody>
          <a:bodyPr vert="horz" wrap="square" lIns="0" tIns="13335" rIns="0" bIns="0" rtlCol="0">
            <a:spAutoFit/>
          </a:bodyPr>
          <a:lstStyle/>
          <a:p>
            <a:pPr marL="12700">
              <a:lnSpc>
                <a:spcPct val="100000"/>
              </a:lnSpc>
              <a:spcBef>
                <a:spcPts val="105"/>
              </a:spcBef>
            </a:pPr>
            <a:r>
              <a:rPr lang="fr-FR" sz="2000" b="1" spc="-5" dirty="0">
                <a:latin typeface="Arial"/>
                <a:cs typeface="Arial"/>
              </a:rPr>
              <a:t>Succès</a:t>
            </a:r>
            <a:endParaRPr lang="fr-FR" sz="2000" dirty="0">
              <a:latin typeface="Arial"/>
              <a:cs typeface="Arial"/>
            </a:endParaRPr>
          </a:p>
        </p:txBody>
      </p:sp>
      <p:sp>
        <p:nvSpPr>
          <p:cNvPr id="13" name="Rectangle 12"/>
          <p:cNvSpPr/>
          <p:nvPr/>
        </p:nvSpPr>
        <p:spPr>
          <a:xfrm>
            <a:off x="1062800" y="2867025"/>
            <a:ext cx="4190827" cy="3046988"/>
          </a:xfrm>
          <a:prstGeom prst="rect">
            <a:avLst/>
          </a:prstGeom>
        </p:spPr>
        <p:txBody>
          <a:bodyPr wrap="square">
            <a:spAutoFit/>
          </a:bodyPr>
          <a:lstStyle/>
          <a:p>
            <a:r>
              <a:rPr lang="en-US" sz="2400" dirty="0"/>
              <a:t>Des </a:t>
            </a:r>
            <a:r>
              <a:rPr lang="en-US" sz="2400" dirty="0" err="1"/>
              <a:t>enfants</a:t>
            </a:r>
            <a:r>
              <a:rPr lang="en-US" sz="2400" dirty="0"/>
              <a:t> </a:t>
            </a:r>
            <a:r>
              <a:rPr lang="en-US" sz="2400" dirty="0" err="1"/>
              <a:t>malnutris</a:t>
            </a:r>
            <a:r>
              <a:rPr lang="en-US" sz="2400" dirty="0"/>
              <a:t> </a:t>
            </a:r>
            <a:r>
              <a:rPr lang="en-US" sz="2400" dirty="0" err="1"/>
              <a:t>modérés</a:t>
            </a:r>
            <a:r>
              <a:rPr lang="en-US" sz="2400" dirty="0"/>
              <a:t> et </a:t>
            </a:r>
            <a:r>
              <a:rPr lang="en-US" sz="2400" dirty="0" err="1"/>
              <a:t>sévères</a:t>
            </a:r>
            <a:r>
              <a:rPr lang="en-US" sz="2400" dirty="0"/>
              <a:t> sont </a:t>
            </a:r>
            <a:r>
              <a:rPr lang="en-US" sz="2400" dirty="0" err="1"/>
              <a:t>dépistés</a:t>
            </a:r>
            <a:r>
              <a:rPr lang="en-US" sz="2400" dirty="0"/>
              <a:t> </a:t>
            </a:r>
            <a:r>
              <a:rPr lang="en-US" sz="2400" dirty="0" err="1"/>
              <a:t>lors</a:t>
            </a:r>
            <a:r>
              <a:rPr lang="en-US" sz="2400" dirty="0"/>
              <a:t> des </a:t>
            </a:r>
            <a:r>
              <a:rPr lang="en-US" sz="2400" dirty="0" err="1"/>
              <a:t>campagnes</a:t>
            </a:r>
            <a:r>
              <a:rPr lang="en-US" sz="2400" dirty="0"/>
              <a:t> CPS </a:t>
            </a:r>
            <a:r>
              <a:rPr lang="en-US" sz="2400" dirty="0" err="1"/>
              <a:t>depuis</a:t>
            </a:r>
            <a:r>
              <a:rPr lang="en-US" sz="2400" dirty="0"/>
              <a:t> 2018. </a:t>
            </a:r>
          </a:p>
          <a:p>
            <a:endParaRPr lang="en-US" sz="2400" dirty="0"/>
          </a:p>
          <a:p>
            <a:r>
              <a:rPr lang="en-US" sz="2400" dirty="0"/>
              <a:t>Les </a:t>
            </a:r>
            <a:r>
              <a:rPr lang="en-US" sz="2400" dirty="0" err="1"/>
              <a:t>cas</a:t>
            </a:r>
            <a:r>
              <a:rPr lang="en-US" sz="2400" dirty="0"/>
              <a:t> de MAM et de MAS nouveaux </a:t>
            </a:r>
            <a:r>
              <a:rPr lang="en-US" sz="2400" dirty="0" err="1"/>
              <a:t>cas</a:t>
            </a:r>
            <a:r>
              <a:rPr lang="en-US" sz="2400" dirty="0"/>
              <a:t> sont </a:t>
            </a:r>
            <a:r>
              <a:rPr lang="en-US" sz="2400" dirty="0" err="1"/>
              <a:t>référés</a:t>
            </a:r>
            <a:r>
              <a:rPr lang="en-US" sz="2400" dirty="0"/>
              <a:t> par les DC </a:t>
            </a:r>
            <a:r>
              <a:rPr lang="en-US" sz="2400" dirty="0" err="1"/>
              <a:t>vers</a:t>
            </a:r>
            <a:r>
              <a:rPr lang="en-US" sz="2400" dirty="0"/>
              <a:t> les FS pour </a:t>
            </a:r>
            <a:r>
              <a:rPr lang="en-US" sz="2400" dirty="0" err="1"/>
              <a:t>une</a:t>
            </a:r>
            <a:r>
              <a:rPr lang="en-US" sz="2400" dirty="0"/>
              <a:t> </a:t>
            </a:r>
            <a:r>
              <a:rPr lang="en-US" sz="2400" dirty="0" err="1"/>
              <a:t>prise</a:t>
            </a:r>
            <a:r>
              <a:rPr lang="en-US" sz="2400" dirty="0"/>
              <a:t> </a:t>
            </a:r>
            <a:r>
              <a:rPr lang="en-US" sz="2400" dirty="0" err="1"/>
              <a:t>en</a:t>
            </a:r>
            <a:r>
              <a:rPr lang="en-US" sz="2400" dirty="0"/>
              <a:t> charge.</a:t>
            </a:r>
          </a:p>
        </p:txBody>
      </p:sp>
      <p:sp>
        <p:nvSpPr>
          <p:cNvPr id="14" name="Rectangle 13"/>
          <p:cNvSpPr/>
          <p:nvPr/>
        </p:nvSpPr>
        <p:spPr>
          <a:xfrm>
            <a:off x="5346700" y="3019425"/>
            <a:ext cx="3962400" cy="2677656"/>
          </a:xfrm>
          <a:prstGeom prst="rect">
            <a:avLst/>
          </a:prstGeom>
        </p:spPr>
        <p:txBody>
          <a:bodyPr wrap="square">
            <a:spAutoFit/>
          </a:bodyPr>
          <a:lstStyle/>
          <a:p>
            <a:r>
              <a:rPr lang="en-US" sz="2400" dirty="0"/>
              <a:t>Etude sur </a:t>
            </a:r>
            <a:r>
              <a:rPr lang="en-US" sz="2400" dirty="0" err="1"/>
              <a:t>l’intégration</a:t>
            </a:r>
            <a:r>
              <a:rPr lang="en-US" sz="2400" dirty="0"/>
              <a:t> à la CPS du </a:t>
            </a:r>
            <a:r>
              <a:rPr lang="en-US" sz="2400" dirty="0" err="1"/>
              <a:t>traitement</a:t>
            </a:r>
            <a:r>
              <a:rPr lang="en-US" sz="2400" dirty="0"/>
              <a:t> </a:t>
            </a:r>
            <a:r>
              <a:rPr lang="en-US" sz="2400" dirty="0" err="1"/>
              <a:t>préventif</a:t>
            </a:r>
            <a:r>
              <a:rPr lang="en-US" sz="2400" dirty="0"/>
              <a:t> intermittent du </a:t>
            </a:r>
            <a:r>
              <a:rPr lang="en-US" sz="2400" dirty="0" err="1"/>
              <a:t>paludisme</a:t>
            </a:r>
            <a:r>
              <a:rPr lang="en-US" sz="2400" dirty="0"/>
              <a:t> chez la femme enceinte (</a:t>
            </a:r>
            <a:r>
              <a:rPr lang="en-US" sz="2400" dirty="0" err="1"/>
              <a:t>TPIg</a:t>
            </a:r>
            <a:r>
              <a:rPr lang="en-US" sz="2400" dirty="0"/>
              <a:t>). </a:t>
            </a:r>
            <a:r>
              <a:rPr lang="en-US" sz="2400" dirty="0" err="1"/>
              <a:t>L’étude</a:t>
            </a:r>
            <a:r>
              <a:rPr lang="en-US" sz="2400" dirty="0"/>
              <a:t> se </a:t>
            </a:r>
            <a:r>
              <a:rPr lang="en-US" sz="2400" dirty="0" err="1"/>
              <a:t>fera</a:t>
            </a:r>
            <a:r>
              <a:rPr lang="en-US" sz="2400" dirty="0"/>
              <a:t> </a:t>
            </a:r>
            <a:r>
              <a:rPr lang="en-US" sz="2400" dirty="0" err="1"/>
              <a:t>dans</a:t>
            </a:r>
            <a:r>
              <a:rPr lang="en-US" sz="2400" dirty="0"/>
              <a:t> un district par </a:t>
            </a:r>
            <a:r>
              <a:rPr lang="en-US" sz="2400" dirty="0" err="1"/>
              <a:t>l’IRSS</a:t>
            </a:r>
            <a:r>
              <a:rPr lang="en-US" sz="2400" dirty="0"/>
              <a:t>/</a:t>
            </a:r>
            <a:r>
              <a:rPr lang="en-US" sz="2400" dirty="0" err="1"/>
              <a:t>Nanoro</a:t>
            </a:r>
            <a:r>
              <a:rPr lang="en-US" sz="2400" dirty="0"/>
              <a:t> sous la </a:t>
            </a:r>
            <a:r>
              <a:rPr lang="en-US" sz="2400" dirty="0" err="1"/>
              <a:t>conduite</a:t>
            </a:r>
            <a:r>
              <a:rPr lang="en-US" sz="2400" dirty="0"/>
              <a:t> du </a:t>
            </a:r>
            <a:r>
              <a:rPr lang="en-US" sz="2400" dirty="0" err="1"/>
              <a:t>Pr</a:t>
            </a:r>
            <a:r>
              <a:rPr lang="en-US" sz="2400" dirty="0"/>
              <a:t> TINTO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07008" y="595884"/>
            <a:ext cx="8635492" cy="1054735"/>
            <a:chOff x="1207008" y="595884"/>
            <a:chExt cx="8281670" cy="1054735"/>
          </a:xfrm>
        </p:grpSpPr>
        <p:sp>
          <p:nvSpPr>
            <p:cNvPr id="3" name="object 3"/>
            <p:cNvSpPr/>
            <p:nvPr/>
          </p:nvSpPr>
          <p:spPr>
            <a:xfrm>
              <a:off x="5980176" y="595883"/>
              <a:ext cx="3508375" cy="1054735"/>
            </a:xfrm>
            <a:custGeom>
              <a:avLst/>
              <a:gdLst/>
              <a:ahLst/>
              <a:cxnLst/>
              <a:rect l="l" t="t" r="r" b="b"/>
              <a:pathLst>
                <a:path w="3508375" h="1054735">
                  <a:moveTo>
                    <a:pt x="3508248" y="527304"/>
                  </a:moveTo>
                  <a:lnTo>
                    <a:pt x="3499104" y="518160"/>
                  </a:lnTo>
                  <a:lnTo>
                    <a:pt x="3011424" y="30480"/>
                  </a:lnTo>
                  <a:lnTo>
                    <a:pt x="2980944" y="0"/>
                  </a:lnTo>
                  <a:lnTo>
                    <a:pt x="2980944" y="141732"/>
                  </a:lnTo>
                  <a:lnTo>
                    <a:pt x="0" y="141732"/>
                  </a:lnTo>
                  <a:lnTo>
                    <a:pt x="0" y="912876"/>
                  </a:lnTo>
                  <a:lnTo>
                    <a:pt x="2980944" y="912876"/>
                  </a:lnTo>
                  <a:lnTo>
                    <a:pt x="2980944" y="1054608"/>
                  </a:lnTo>
                  <a:lnTo>
                    <a:pt x="3011424" y="1024128"/>
                  </a:lnTo>
                  <a:lnTo>
                    <a:pt x="3499104" y="536448"/>
                  </a:lnTo>
                  <a:lnTo>
                    <a:pt x="3508248" y="527304"/>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220724" y="626364"/>
              <a:ext cx="4772025" cy="993775"/>
            </a:xfrm>
            <a:custGeom>
              <a:avLst/>
              <a:gdLst/>
              <a:ahLst/>
              <a:cxnLst/>
              <a:rect l="l" t="t" r="r" b="b"/>
              <a:pathLst>
                <a:path w="4772025" h="993775">
                  <a:moveTo>
                    <a:pt x="4605527" y="993648"/>
                  </a:moveTo>
                  <a:lnTo>
                    <a:pt x="164592" y="993648"/>
                  </a:lnTo>
                  <a:lnTo>
                    <a:pt x="120650" y="987693"/>
                  </a:lnTo>
                  <a:lnTo>
                    <a:pt x="81280" y="970900"/>
                  </a:lnTo>
                  <a:lnTo>
                    <a:pt x="48006" y="944880"/>
                  </a:lnTo>
                  <a:lnTo>
                    <a:pt x="22352" y="911239"/>
                  </a:lnTo>
                  <a:lnTo>
                    <a:pt x="5842" y="871586"/>
                  </a:lnTo>
                  <a:lnTo>
                    <a:pt x="0" y="827531"/>
                  </a:lnTo>
                  <a:lnTo>
                    <a:pt x="0" y="164592"/>
                  </a:lnTo>
                  <a:lnTo>
                    <a:pt x="5842" y="120650"/>
                  </a:lnTo>
                  <a:lnTo>
                    <a:pt x="22352" y="81280"/>
                  </a:lnTo>
                  <a:lnTo>
                    <a:pt x="48006" y="48006"/>
                  </a:lnTo>
                  <a:lnTo>
                    <a:pt x="81280" y="22352"/>
                  </a:lnTo>
                  <a:lnTo>
                    <a:pt x="120650" y="5842"/>
                  </a:lnTo>
                  <a:lnTo>
                    <a:pt x="164592" y="0"/>
                  </a:lnTo>
                  <a:lnTo>
                    <a:pt x="4605527" y="0"/>
                  </a:lnTo>
                  <a:lnTo>
                    <a:pt x="4649582" y="5842"/>
                  </a:lnTo>
                  <a:lnTo>
                    <a:pt x="4689235" y="22352"/>
                  </a:lnTo>
                  <a:lnTo>
                    <a:pt x="4722875" y="48006"/>
                  </a:lnTo>
                  <a:lnTo>
                    <a:pt x="4748896" y="81280"/>
                  </a:lnTo>
                  <a:lnTo>
                    <a:pt x="4765689" y="120650"/>
                  </a:lnTo>
                  <a:lnTo>
                    <a:pt x="4771643" y="164592"/>
                  </a:lnTo>
                  <a:lnTo>
                    <a:pt x="4771643" y="827531"/>
                  </a:lnTo>
                  <a:lnTo>
                    <a:pt x="4765689" y="871586"/>
                  </a:lnTo>
                  <a:lnTo>
                    <a:pt x="4748896" y="911239"/>
                  </a:lnTo>
                  <a:lnTo>
                    <a:pt x="4722875" y="944880"/>
                  </a:lnTo>
                  <a:lnTo>
                    <a:pt x="4689235" y="970900"/>
                  </a:lnTo>
                  <a:lnTo>
                    <a:pt x="4649582" y="987693"/>
                  </a:lnTo>
                  <a:lnTo>
                    <a:pt x="4605527" y="993648"/>
                  </a:lnTo>
                  <a:close/>
                </a:path>
              </a:pathLst>
            </a:custGeom>
            <a:solidFill>
              <a:srgbClr val="FFFFFF"/>
            </a:solidFill>
          </p:spPr>
          <p:txBody>
            <a:bodyPr wrap="square" lIns="0" tIns="0" rIns="0" bIns="0" rtlCol="0"/>
            <a:lstStyle/>
            <a:p>
              <a:endParaRPr/>
            </a:p>
          </p:txBody>
        </p:sp>
        <p:sp>
          <p:nvSpPr>
            <p:cNvPr id="5" name="object 5"/>
            <p:cNvSpPr/>
            <p:nvPr/>
          </p:nvSpPr>
          <p:spPr>
            <a:xfrm>
              <a:off x="1207008" y="612648"/>
              <a:ext cx="4798060" cy="1019810"/>
            </a:xfrm>
            <a:custGeom>
              <a:avLst/>
              <a:gdLst/>
              <a:ahLst/>
              <a:cxnLst/>
              <a:rect l="l" t="t" r="r" b="b"/>
              <a:pathLst>
                <a:path w="4798060" h="1019810">
                  <a:moveTo>
                    <a:pt x="4639056" y="1019556"/>
                  </a:moveTo>
                  <a:lnTo>
                    <a:pt x="161543" y="1019556"/>
                  </a:lnTo>
                  <a:lnTo>
                    <a:pt x="143256" y="1016508"/>
                  </a:lnTo>
                  <a:lnTo>
                    <a:pt x="79248" y="990600"/>
                  </a:lnTo>
                  <a:lnTo>
                    <a:pt x="41148" y="955547"/>
                  </a:lnTo>
                  <a:lnTo>
                    <a:pt x="15240" y="911352"/>
                  </a:lnTo>
                  <a:lnTo>
                    <a:pt x="1524" y="861060"/>
                  </a:lnTo>
                  <a:lnTo>
                    <a:pt x="0" y="842772"/>
                  </a:lnTo>
                  <a:lnTo>
                    <a:pt x="0" y="178307"/>
                  </a:lnTo>
                  <a:lnTo>
                    <a:pt x="1651" y="160019"/>
                  </a:lnTo>
                  <a:lnTo>
                    <a:pt x="3048" y="143255"/>
                  </a:lnTo>
                  <a:lnTo>
                    <a:pt x="21336" y="94487"/>
                  </a:lnTo>
                  <a:lnTo>
                    <a:pt x="51816" y="53339"/>
                  </a:lnTo>
                  <a:lnTo>
                    <a:pt x="92964" y="22859"/>
                  </a:lnTo>
                  <a:lnTo>
                    <a:pt x="141732" y="4571"/>
                  </a:lnTo>
                  <a:lnTo>
                    <a:pt x="178307" y="0"/>
                  </a:lnTo>
                  <a:lnTo>
                    <a:pt x="4619244" y="0"/>
                  </a:lnTo>
                  <a:lnTo>
                    <a:pt x="4672584" y="7619"/>
                  </a:lnTo>
                  <a:lnTo>
                    <a:pt x="4712208" y="25907"/>
                  </a:lnTo>
                  <a:lnTo>
                    <a:pt x="163068" y="25907"/>
                  </a:lnTo>
                  <a:lnTo>
                    <a:pt x="147828" y="28955"/>
                  </a:lnTo>
                  <a:lnTo>
                    <a:pt x="106680" y="44195"/>
                  </a:lnTo>
                  <a:lnTo>
                    <a:pt x="71628" y="70103"/>
                  </a:lnTo>
                  <a:lnTo>
                    <a:pt x="44196" y="105155"/>
                  </a:lnTo>
                  <a:lnTo>
                    <a:pt x="25908" y="163067"/>
                  </a:lnTo>
                  <a:lnTo>
                    <a:pt x="25908" y="856487"/>
                  </a:lnTo>
                  <a:lnTo>
                    <a:pt x="44196" y="914400"/>
                  </a:lnTo>
                  <a:lnTo>
                    <a:pt x="70104" y="949452"/>
                  </a:lnTo>
                  <a:lnTo>
                    <a:pt x="105156" y="975360"/>
                  </a:lnTo>
                  <a:lnTo>
                    <a:pt x="147828" y="992124"/>
                  </a:lnTo>
                  <a:lnTo>
                    <a:pt x="178307" y="995172"/>
                  </a:lnTo>
                  <a:lnTo>
                    <a:pt x="4710684" y="995172"/>
                  </a:lnTo>
                  <a:lnTo>
                    <a:pt x="4706112" y="998220"/>
                  </a:lnTo>
                  <a:lnTo>
                    <a:pt x="4689348" y="1005839"/>
                  </a:lnTo>
                  <a:lnTo>
                    <a:pt x="4674108" y="1011935"/>
                  </a:lnTo>
                  <a:lnTo>
                    <a:pt x="4655820" y="1016508"/>
                  </a:lnTo>
                  <a:lnTo>
                    <a:pt x="4639056" y="1019556"/>
                  </a:lnTo>
                  <a:close/>
                </a:path>
                <a:path w="4798060" h="1019810">
                  <a:moveTo>
                    <a:pt x="4710684" y="995172"/>
                  </a:moveTo>
                  <a:lnTo>
                    <a:pt x="4619244" y="995172"/>
                  </a:lnTo>
                  <a:lnTo>
                    <a:pt x="4649724" y="992124"/>
                  </a:lnTo>
                  <a:lnTo>
                    <a:pt x="4664964" y="987552"/>
                  </a:lnTo>
                  <a:lnTo>
                    <a:pt x="4704588" y="969264"/>
                  </a:lnTo>
                  <a:lnTo>
                    <a:pt x="4738116" y="938783"/>
                  </a:lnTo>
                  <a:lnTo>
                    <a:pt x="4760976" y="902208"/>
                  </a:lnTo>
                  <a:lnTo>
                    <a:pt x="4771644" y="858012"/>
                  </a:lnTo>
                  <a:lnTo>
                    <a:pt x="4773168" y="841247"/>
                  </a:lnTo>
                  <a:lnTo>
                    <a:pt x="4773168" y="179831"/>
                  </a:lnTo>
                  <a:lnTo>
                    <a:pt x="4765548" y="134111"/>
                  </a:lnTo>
                  <a:lnTo>
                    <a:pt x="4747260" y="94487"/>
                  </a:lnTo>
                  <a:lnTo>
                    <a:pt x="4718303" y="60959"/>
                  </a:lnTo>
                  <a:lnTo>
                    <a:pt x="4680203" y="38099"/>
                  </a:lnTo>
                  <a:lnTo>
                    <a:pt x="4619244" y="25907"/>
                  </a:lnTo>
                  <a:lnTo>
                    <a:pt x="4712208" y="25907"/>
                  </a:lnTo>
                  <a:lnTo>
                    <a:pt x="4745736" y="51815"/>
                  </a:lnTo>
                  <a:lnTo>
                    <a:pt x="4776216" y="92963"/>
                  </a:lnTo>
                  <a:lnTo>
                    <a:pt x="4794504" y="141731"/>
                  </a:lnTo>
                  <a:lnTo>
                    <a:pt x="4797552" y="160019"/>
                  </a:lnTo>
                  <a:lnTo>
                    <a:pt x="4797552" y="859535"/>
                  </a:lnTo>
                  <a:lnTo>
                    <a:pt x="4794504" y="876300"/>
                  </a:lnTo>
                  <a:lnTo>
                    <a:pt x="4789932" y="894587"/>
                  </a:lnTo>
                  <a:lnTo>
                    <a:pt x="4783836" y="909828"/>
                  </a:lnTo>
                  <a:lnTo>
                    <a:pt x="4777740" y="926591"/>
                  </a:lnTo>
                  <a:lnTo>
                    <a:pt x="4745736" y="967739"/>
                  </a:lnTo>
                  <a:lnTo>
                    <a:pt x="4719828" y="989076"/>
                  </a:lnTo>
                  <a:lnTo>
                    <a:pt x="4710684" y="995172"/>
                  </a:lnTo>
                  <a:close/>
                </a:path>
              </a:pathLst>
            </a:custGeom>
            <a:solidFill>
              <a:srgbClr val="0070BF"/>
            </a:solidFill>
          </p:spPr>
          <p:txBody>
            <a:bodyPr wrap="square" lIns="0" tIns="0" rIns="0" bIns="0" rtlCol="0"/>
            <a:lstStyle/>
            <a:p>
              <a:endParaRPr/>
            </a:p>
          </p:txBody>
        </p:sp>
      </p:grpSp>
      <p:sp>
        <p:nvSpPr>
          <p:cNvPr id="7" name="object 7"/>
          <p:cNvSpPr/>
          <p:nvPr/>
        </p:nvSpPr>
        <p:spPr>
          <a:xfrm>
            <a:off x="1225295" y="2520695"/>
            <a:ext cx="4051300" cy="4505325"/>
          </a:xfrm>
          <a:custGeom>
            <a:avLst/>
            <a:gdLst/>
            <a:ahLst/>
            <a:cxnLst/>
            <a:rect l="l" t="t" r="r" b="b"/>
            <a:pathLst>
              <a:path w="4051300" h="4505325">
                <a:moveTo>
                  <a:pt x="4047744" y="4504944"/>
                </a:moveTo>
                <a:lnTo>
                  <a:pt x="3048" y="4504944"/>
                </a:lnTo>
                <a:lnTo>
                  <a:pt x="0" y="4501896"/>
                </a:lnTo>
                <a:lnTo>
                  <a:pt x="0" y="3048"/>
                </a:lnTo>
                <a:lnTo>
                  <a:pt x="3048" y="0"/>
                </a:lnTo>
                <a:lnTo>
                  <a:pt x="4047744" y="0"/>
                </a:lnTo>
                <a:lnTo>
                  <a:pt x="4050792" y="3048"/>
                </a:lnTo>
                <a:lnTo>
                  <a:pt x="4050792" y="6096"/>
                </a:lnTo>
                <a:lnTo>
                  <a:pt x="10668" y="6096"/>
                </a:lnTo>
                <a:lnTo>
                  <a:pt x="4572" y="10668"/>
                </a:lnTo>
                <a:lnTo>
                  <a:pt x="10668" y="10668"/>
                </a:lnTo>
                <a:lnTo>
                  <a:pt x="10668" y="4495799"/>
                </a:lnTo>
                <a:lnTo>
                  <a:pt x="4572" y="4495799"/>
                </a:lnTo>
                <a:lnTo>
                  <a:pt x="10668" y="4500372"/>
                </a:lnTo>
                <a:lnTo>
                  <a:pt x="4050792" y="4500372"/>
                </a:lnTo>
                <a:lnTo>
                  <a:pt x="4050792" y="4501896"/>
                </a:lnTo>
                <a:lnTo>
                  <a:pt x="4047744" y="4504944"/>
                </a:lnTo>
                <a:close/>
              </a:path>
              <a:path w="4051300" h="4505325">
                <a:moveTo>
                  <a:pt x="10668" y="10668"/>
                </a:moveTo>
                <a:lnTo>
                  <a:pt x="4572" y="10668"/>
                </a:lnTo>
                <a:lnTo>
                  <a:pt x="10668" y="6096"/>
                </a:lnTo>
                <a:lnTo>
                  <a:pt x="10668" y="10668"/>
                </a:lnTo>
                <a:close/>
              </a:path>
              <a:path w="4051300" h="4505325">
                <a:moveTo>
                  <a:pt x="4040124" y="10668"/>
                </a:moveTo>
                <a:lnTo>
                  <a:pt x="10668" y="10668"/>
                </a:lnTo>
                <a:lnTo>
                  <a:pt x="10668" y="6096"/>
                </a:lnTo>
                <a:lnTo>
                  <a:pt x="4040124" y="6096"/>
                </a:lnTo>
                <a:lnTo>
                  <a:pt x="4040124" y="10668"/>
                </a:lnTo>
                <a:close/>
              </a:path>
              <a:path w="4051300" h="4505325">
                <a:moveTo>
                  <a:pt x="4040124" y="4500372"/>
                </a:moveTo>
                <a:lnTo>
                  <a:pt x="4040124" y="6096"/>
                </a:lnTo>
                <a:lnTo>
                  <a:pt x="4046220" y="10668"/>
                </a:lnTo>
                <a:lnTo>
                  <a:pt x="4050792" y="10668"/>
                </a:lnTo>
                <a:lnTo>
                  <a:pt x="4050792" y="4495799"/>
                </a:lnTo>
                <a:lnTo>
                  <a:pt x="4046220" y="4495799"/>
                </a:lnTo>
                <a:lnTo>
                  <a:pt x="4040124" y="4500372"/>
                </a:lnTo>
                <a:close/>
              </a:path>
              <a:path w="4051300" h="4505325">
                <a:moveTo>
                  <a:pt x="4050792" y="10668"/>
                </a:moveTo>
                <a:lnTo>
                  <a:pt x="4046220" y="10668"/>
                </a:lnTo>
                <a:lnTo>
                  <a:pt x="4040124" y="6096"/>
                </a:lnTo>
                <a:lnTo>
                  <a:pt x="4050792" y="6096"/>
                </a:lnTo>
                <a:lnTo>
                  <a:pt x="4050792" y="10668"/>
                </a:lnTo>
                <a:close/>
              </a:path>
              <a:path w="4051300" h="4505325">
                <a:moveTo>
                  <a:pt x="10668" y="4500372"/>
                </a:moveTo>
                <a:lnTo>
                  <a:pt x="4572" y="4495799"/>
                </a:lnTo>
                <a:lnTo>
                  <a:pt x="10668" y="4495799"/>
                </a:lnTo>
                <a:lnTo>
                  <a:pt x="10668" y="4500372"/>
                </a:lnTo>
                <a:close/>
              </a:path>
              <a:path w="4051300" h="4505325">
                <a:moveTo>
                  <a:pt x="4040124" y="4500372"/>
                </a:moveTo>
                <a:lnTo>
                  <a:pt x="10668" y="4500372"/>
                </a:lnTo>
                <a:lnTo>
                  <a:pt x="10668" y="4495799"/>
                </a:lnTo>
                <a:lnTo>
                  <a:pt x="4040124" y="4495799"/>
                </a:lnTo>
                <a:lnTo>
                  <a:pt x="4040124" y="4500372"/>
                </a:lnTo>
                <a:close/>
              </a:path>
              <a:path w="4051300" h="4505325">
                <a:moveTo>
                  <a:pt x="4050792" y="4500372"/>
                </a:moveTo>
                <a:lnTo>
                  <a:pt x="4040124" y="4500372"/>
                </a:lnTo>
                <a:lnTo>
                  <a:pt x="4046220" y="4495799"/>
                </a:lnTo>
                <a:lnTo>
                  <a:pt x="4050792" y="4495799"/>
                </a:lnTo>
                <a:lnTo>
                  <a:pt x="4050792" y="4500372"/>
                </a:lnTo>
                <a:close/>
              </a:path>
            </a:pathLst>
          </a:custGeom>
          <a:solidFill>
            <a:srgbClr val="000000"/>
          </a:solidFill>
        </p:spPr>
        <p:txBody>
          <a:bodyPr wrap="square" lIns="0" tIns="0" rIns="0" bIns="0" rtlCol="0"/>
          <a:lstStyle/>
          <a:p>
            <a:endParaRPr/>
          </a:p>
        </p:txBody>
      </p:sp>
      <p:sp>
        <p:nvSpPr>
          <p:cNvPr id="8" name="object 8"/>
          <p:cNvSpPr/>
          <p:nvPr/>
        </p:nvSpPr>
        <p:spPr>
          <a:xfrm>
            <a:off x="5698490" y="1815083"/>
            <a:ext cx="4067810" cy="516890"/>
          </a:xfrm>
          <a:custGeom>
            <a:avLst/>
            <a:gdLst/>
            <a:ahLst/>
            <a:cxnLst/>
            <a:rect l="l" t="t" r="r" b="b"/>
            <a:pathLst>
              <a:path w="4067809" h="516889">
                <a:moveTo>
                  <a:pt x="4061460" y="516636"/>
                </a:moveTo>
                <a:lnTo>
                  <a:pt x="6096" y="516636"/>
                </a:lnTo>
                <a:lnTo>
                  <a:pt x="0" y="510540"/>
                </a:lnTo>
                <a:lnTo>
                  <a:pt x="0" y="6096"/>
                </a:lnTo>
                <a:lnTo>
                  <a:pt x="6096" y="0"/>
                </a:lnTo>
                <a:lnTo>
                  <a:pt x="4061460" y="0"/>
                </a:lnTo>
                <a:lnTo>
                  <a:pt x="4067556" y="6096"/>
                </a:lnTo>
                <a:lnTo>
                  <a:pt x="4067556" y="12192"/>
                </a:lnTo>
                <a:lnTo>
                  <a:pt x="25908" y="12192"/>
                </a:lnTo>
                <a:lnTo>
                  <a:pt x="12192" y="25908"/>
                </a:lnTo>
                <a:lnTo>
                  <a:pt x="25908" y="25908"/>
                </a:lnTo>
                <a:lnTo>
                  <a:pt x="25908" y="490728"/>
                </a:lnTo>
                <a:lnTo>
                  <a:pt x="12192" y="490728"/>
                </a:lnTo>
                <a:lnTo>
                  <a:pt x="25908" y="502920"/>
                </a:lnTo>
                <a:lnTo>
                  <a:pt x="4067556" y="502920"/>
                </a:lnTo>
                <a:lnTo>
                  <a:pt x="4067556" y="510540"/>
                </a:lnTo>
                <a:lnTo>
                  <a:pt x="4061460" y="516636"/>
                </a:lnTo>
                <a:close/>
              </a:path>
              <a:path w="4067809" h="516889">
                <a:moveTo>
                  <a:pt x="25908" y="25908"/>
                </a:moveTo>
                <a:lnTo>
                  <a:pt x="12192" y="25908"/>
                </a:lnTo>
                <a:lnTo>
                  <a:pt x="25908" y="12192"/>
                </a:lnTo>
                <a:lnTo>
                  <a:pt x="25908" y="25908"/>
                </a:lnTo>
                <a:close/>
              </a:path>
              <a:path w="4067809" h="516889">
                <a:moveTo>
                  <a:pt x="4041648" y="25908"/>
                </a:moveTo>
                <a:lnTo>
                  <a:pt x="25908" y="25908"/>
                </a:lnTo>
                <a:lnTo>
                  <a:pt x="25908" y="12192"/>
                </a:lnTo>
                <a:lnTo>
                  <a:pt x="4041648" y="12192"/>
                </a:lnTo>
                <a:lnTo>
                  <a:pt x="4041648" y="25908"/>
                </a:lnTo>
                <a:close/>
              </a:path>
              <a:path w="4067809" h="516889">
                <a:moveTo>
                  <a:pt x="4041648" y="502920"/>
                </a:moveTo>
                <a:lnTo>
                  <a:pt x="4041648" y="12192"/>
                </a:lnTo>
                <a:lnTo>
                  <a:pt x="4053840" y="25908"/>
                </a:lnTo>
                <a:lnTo>
                  <a:pt x="4067556" y="25908"/>
                </a:lnTo>
                <a:lnTo>
                  <a:pt x="4067556" y="490728"/>
                </a:lnTo>
                <a:lnTo>
                  <a:pt x="4053840" y="490728"/>
                </a:lnTo>
                <a:lnTo>
                  <a:pt x="4041648" y="502920"/>
                </a:lnTo>
                <a:close/>
              </a:path>
              <a:path w="4067809" h="516889">
                <a:moveTo>
                  <a:pt x="4067556" y="25908"/>
                </a:moveTo>
                <a:lnTo>
                  <a:pt x="4053840" y="25908"/>
                </a:lnTo>
                <a:lnTo>
                  <a:pt x="4041648" y="12192"/>
                </a:lnTo>
                <a:lnTo>
                  <a:pt x="4067556" y="12192"/>
                </a:lnTo>
                <a:lnTo>
                  <a:pt x="4067556" y="25908"/>
                </a:lnTo>
                <a:close/>
              </a:path>
              <a:path w="4067809" h="516889">
                <a:moveTo>
                  <a:pt x="25908" y="502920"/>
                </a:moveTo>
                <a:lnTo>
                  <a:pt x="12192" y="490728"/>
                </a:lnTo>
                <a:lnTo>
                  <a:pt x="25908" y="490728"/>
                </a:lnTo>
                <a:lnTo>
                  <a:pt x="25908" y="502920"/>
                </a:lnTo>
                <a:close/>
              </a:path>
              <a:path w="4067809" h="516889">
                <a:moveTo>
                  <a:pt x="4041648" y="502920"/>
                </a:moveTo>
                <a:lnTo>
                  <a:pt x="25908" y="502920"/>
                </a:lnTo>
                <a:lnTo>
                  <a:pt x="25908" y="490728"/>
                </a:lnTo>
                <a:lnTo>
                  <a:pt x="4041648" y="490728"/>
                </a:lnTo>
                <a:lnTo>
                  <a:pt x="4041648" y="502920"/>
                </a:lnTo>
                <a:close/>
              </a:path>
              <a:path w="4067809" h="516889">
                <a:moveTo>
                  <a:pt x="4067556" y="502920"/>
                </a:moveTo>
                <a:lnTo>
                  <a:pt x="4041648" y="502920"/>
                </a:lnTo>
                <a:lnTo>
                  <a:pt x="4053840" y="490728"/>
                </a:lnTo>
                <a:lnTo>
                  <a:pt x="4067556" y="490728"/>
                </a:lnTo>
                <a:lnTo>
                  <a:pt x="4067556" y="502920"/>
                </a:lnTo>
                <a:close/>
              </a:path>
            </a:pathLst>
          </a:custGeom>
          <a:solidFill>
            <a:srgbClr val="366091"/>
          </a:solidFill>
        </p:spPr>
        <p:txBody>
          <a:bodyPr wrap="square" lIns="0" tIns="0" rIns="0" bIns="0" rtlCol="0"/>
          <a:lstStyle/>
          <a:p>
            <a:endParaRPr/>
          </a:p>
        </p:txBody>
      </p:sp>
      <p:sp>
        <p:nvSpPr>
          <p:cNvPr id="9" name="object 9"/>
          <p:cNvSpPr txBox="1"/>
          <p:nvPr/>
        </p:nvSpPr>
        <p:spPr>
          <a:xfrm>
            <a:off x="6404482" y="1757298"/>
            <a:ext cx="3057018" cy="574675"/>
          </a:xfrm>
          <a:prstGeom prst="rect">
            <a:avLst/>
          </a:prstGeom>
        </p:spPr>
        <p:txBody>
          <a:bodyPr vert="horz" wrap="square" lIns="0" tIns="74295" rIns="0" bIns="0" rtlCol="0">
            <a:spAutoFit/>
          </a:bodyPr>
          <a:lstStyle/>
          <a:p>
            <a:pPr marL="673735" marR="5080" indent="-661670">
              <a:lnSpc>
                <a:spcPct val="80000"/>
              </a:lnSpc>
              <a:spcBef>
                <a:spcPts val="585"/>
              </a:spcBef>
            </a:pPr>
            <a:r>
              <a:rPr sz="2000" b="1" spc="-5" dirty="0">
                <a:latin typeface="Arial"/>
                <a:cs typeface="Arial"/>
              </a:rPr>
              <a:t>Solutions proposées </a:t>
            </a:r>
            <a:r>
              <a:rPr sz="2000" b="1" dirty="0">
                <a:latin typeface="Arial"/>
                <a:cs typeface="Arial"/>
              </a:rPr>
              <a:t>/ </a:t>
            </a:r>
            <a:r>
              <a:rPr sz="2000" b="1" spc="-545" dirty="0">
                <a:latin typeface="Arial"/>
                <a:cs typeface="Arial"/>
              </a:rPr>
              <a:t> </a:t>
            </a:r>
            <a:r>
              <a:rPr sz="2000" b="1" spc="-5" dirty="0">
                <a:latin typeface="Arial"/>
                <a:cs typeface="Arial"/>
              </a:rPr>
              <a:t>appliquées</a:t>
            </a:r>
            <a:endParaRPr sz="2000" dirty="0">
              <a:latin typeface="Arial"/>
              <a:cs typeface="Arial"/>
            </a:endParaRPr>
          </a:p>
        </p:txBody>
      </p:sp>
      <p:sp>
        <p:nvSpPr>
          <p:cNvPr id="10" name="object 10"/>
          <p:cNvSpPr/>
          <p:nvPr/>
        </p:nvSpPr>
        <p:spPr>
          <a:xfrm>
            <a:off x="5713730" y="2520695"/>
            <a:ext cx="4052570" cy="4505325"/>
          </a:xfrm>
          <a:custGeom>
            <a:avLst/>
            <a:gdLst/>
            <a:ahLst/>
            <a:cxnLst/>
            <a:rect l="l" t="t" r="r" b="b"/>
            <a:pathLst>
              <a:path w="4052570" h="4505325">
                <a:moveTo>
                  <a:pt x="4049268" y="4504944"/>
                </a:moveTo>
                <a:lnTo>
                  <a:pt x="3048" y="4504944"/>
                </a:lnTo>
                <a:lnTo>
                  <a:pt x="0" y="4501896"/>
                </a:lnTo>
                <a:lnTo>
                  <a:pt x="0" y="3048"/>
                </a:lnTo>
                <a:lnTo>
                  <a:pt x="3048" y="0"/>
                </a:lnTo>
                <a:lnTo>
                  <a:pt x="4049268" y="0"/>
                </a:lnTo>
                <a:lnTo>
                  <a:pt x="4052316" y="3048"/>
                </a:lnTo>
                <a:lnTo>
                  <a:pt x="4052316" y="6096"/>
                </a:lnTo>
                <a:lnTo>
                  <a:pt x="10668" y="6096"/>
                </a:lnTo>
                <a:lnTo>
                  <a:pt x="4572" y="10668"/>
                </a:lnTo>
                <a:lnTo>
                  <a:pt x="10668" y="10668"/>
                </a:lnTo>
                <a:lnTo>
                  <a:pt x="10668" y="4495799"/>
                </a:lnTo>
                <a:lnTo>
                  <a:pt x="4572" y="4495799"/>
                </a:lnTo>
                <a:lnTo>
                  <a:pt x="10668" y="4500372"/>
                </a:lnTo>
                <a:lnTo>
                  <a:pt x="4052316" y="4500372"/>
                </a:lnTo>
                <a:lnTo>
                  <a:pt x="4052316" y="4501896"/>
                </a:lnTo>
                <a:lnTo>
                  <a:pt x="4049268" y="4504944"/>
                </a:lnTo>
                <a:close/>
              </a:path>
              <a:path w="4052570" h="4505325">
                <a:moveTo>
                  <a:pt x="10668" y="10668"/>
                </a:moveTo>
                <a:lnTo>
                  <a:pt x="4572" y="10668"/>
                </a:lnTo>
                <a:lnTo>
                  <a:pt x="10668" y="6096"/>
                </a:lnTo>
                <a:lnTo>
                  <a:pt x="10668" y="10668"/>
                </a:lnTo>
                <a:close/>
              </a:path>
              <a:path w="4052570" h="4505325">
                <a:moveTo>
                  <a:pt x="4041648" y="10668"/>
                </a:moveTo>
                <a:lnTo>
                  <a:pt x="10668" y="10668"/>
                </a:lnTo>
                <a:lnTo>
                  <a:pt x="10668" y="6096"/>
                </a:lnTo>
                <a:lnTo>
                  <a:pt x="4041648" y="6096"/>
                </a:lnTo>
                <a:lnTo>
                  <a:pt x="4041648" y="10668"/>
                </a:lnTo>
                <a:close/>
              </a:path>
              <a:path w="4052570" h="4505325">
                <a:moveTo>
                  <a:pt x="4041648" y="4500372"/>
                </a:moveTo>
                <a:lnTo>
                  <a:pt x="4041648" y="6096"/>
                </a:lnTo>
                <a:lnTo>
                  <a:pt x="4046220" y="10668"/>
                </a:lnTo>
                <a:lnTo>
                  <a:pt x="4052316" y="10668"/>
                </a:lnTo>
                <a:lnTo>
                  <a:pt x="4052316" y="4495799"/>
                </a:lnTo>
                <a:lnTo>
                  <a:pt x="4046220" y="4495799"/>
                </a:lnTo>
                <a:lnTo>
                  <a:pt x="4041648" y="4500372"/>
                </a:lnTo>
                <a:close/>
              </a:path>
              <a:path w="4052570" h="4505325">
                <a:moveTo>
                  <a:pt x="4052316" y="10668"/>
                </a:moveTo>
                <a:lnTo>
                  <a:pt x="4046220" y="10668"/>
                </a:lnTo>
                <a:lnTo>
                  <a:pt x="4041648" y="6096"/>
                </a:lnTo>
                <a:lnTo>
                  <a:pt x="4052316" y="6096"/>
                </a:lnTo>
                <a:lnTo>
                  <a:pt x="4052316" y="10668"/>
                </a:lnTo>
                <a:close/>
              </a:path>
              <a:path w="4052570" h="4505325">
                <a:moveTo>
                  <a:pt x="10668" y="4500372"/>
                </a:moveTo>
                <a:lnTo>
                  <a:pt x="4572" y="4495799"/>
                </a:lnTo>
                <a:lnTo>
                  <a:pt x="10668" y="4495799"/>
                </a:lnTo>
                <a:lnTo>
                  <a:pt x="10668" y="4500372"/>
                </a:lnTo>
                <a:close/>
              </a:path>
              <a:path w="4052570" h="4505325">
                <a:moveTo>
                  <a:pt x="4041648" y="4500372"/>
                </a:moveTo>
                <a:lnTo>
                  <a:pt x="10668" y="4500372"/>
                </a:lnTo>
                <a:lnTo>
                  <a:pt x="10668" y="4495799"/>
                </a:lnTo>
                <a:lnTo>
                  <a:pt x="4041648" y="4495799"/>
                </a:lnTo>
                <a:lnTo>
                  <a:pt x="4041648" y="4500372"/>
                </a:lnTo>
                <a:close/>
              </a:path>
              <a:path w="4052570" h="4505325">
                <a:moveTo>
                  <a:pt x="4052316" y="4500372"/>
                </a:moveTo>
                <a:lnTo>
                  <a:pt x="4041648" y="4500372"/>
                </a:lnTo>
                <a:lnTo>
                  <a:pt x="4046220" y="4495799"/>
                </a:lnTo>
                <a:lnTo>
                  <a:pt x="4052316" y="4495799"/>
                </a:lnTo>
                <a:lnTo>
                  <a:pt x="4052316" y="4500372"/>
                </a:lnTo>
                <a:close/>
              </a:path>
            </a:pathLst>
          </a:custGeom>
          <a:solidFill>
            <a:srgbClr val="000000"/>
          </a:solidFill>
        </p:spPr>
        <p:txBody>
          <a:bodyPr wrap="square" lIns="0" tIns="0" rIns="0" bIns="0" rtlCol="0"/>
          <a:lstStyle/>
          <a:p>
            <a:endParaRPr/>
          </a:p>
        </p:txBody>
      </p:sp>
      <p:sp>
        <p:nvSpPr>
          <p:cNvPr id="11" name="object 11"/>
          <p:cNvSpPr/>
          <p:nvPr/>
        </p:nvSpPr>
        <p:spPr>
          <a:xfrm>
            <a:off x="1217675" y="1815083"/>
            <a:ext cx="4066540" cy="516890"/>
          </a:xfrm>
          <a:custGeom>
            <a:avLst/>
            <a:gdLst/>
            <a:ahLst/>
            <a:cxnLst/>
            <a:rect l="l" t="t" r="r" b="b"/>
            <a:pathLst>
              <a:path w="4066540" h="516889">
                <a:moveTo>
                  <a:pt x="4059936" y="516636"/>
                </a:moveTo>
                <a:lnTo>
                  <a:pt x="6096" y="516636"/>
                </a:lnTo>
                <a:lnTo>
                  <a:pt x="0" y="510540"/>
                </a:lnTo>
                <a:lnTo>
                  <a:pt x="0" y="6096"/>
                </a:lnTo>
                <a:lnTo>
                  <a:pt x="6096" y="0"/>
                </a:lnTo>
                <a:lnTo>
                  <a:pt x="4059936" y="0"/>
                </a:lnTo>
                <a:lnTo>
                  <a:pt x="4066032" y="6096"/>
                </a:lnTo>
                <a:lnTo>
                  <a:pt x="4066032" y="12192"/>
                </a:lnTo>
                <a:lnTo>
                  <a:pt x="25908" y="12192"/>
                </a:lnTo>
                <a:lnTo>
                  <a:pt x="12192" y="25908"/>
                </a:lnTo>
                <a:lnTo>
                  <a:pt x="25908" y="25908"/>
                </a:lnTo>
                <a:lnTo>
                  <a:pt x="25908" y="490728"/>
                </a:lnTo>
                <a:lnTo>
                  <a:pt x="12192" y="490728"/>
                </a:lnTo>
                <a:lnTo>
                  <a:pt x="25908" y="502920"/>
                </a:lnTo>
                <a:lnTo>
                  <a:pt x="4066032" y="502920"/>
                </a:lnTo>
                <a:lnTo>
                  <a:pt x="4066032" y="510540"/>
                </a:lnTo>
                <a:lnTo>
                  <a:pt x="4059936" y="516636"/>
                </a:lnTo>
                <a:close/>
              </a:path>
              <a:path w="4066540" h="516889">
                <a:moveTo>
                  <a:pt x="25908" y="25908"/>
                </a:moveTo>
                <a:lnTo>
                  <a:pt x="12192" y="25908"/>
                </a:lnTo>
                <a:lnTo>
                  <a:pt x="25908" y="12192"/>
                </a:lnTo>
                <a:lnTo>
                  <a:pt x="25908" y="25908"/>
                </a:lnTo>
                <a:close/>
              </a:path>
              <a:path w="4066540" h="516889">
                <a:moveTo>
                  <a:pt x="4040124" y="25908"/>
                </a:moveTo>
                <a:lnTo>
                  <a:pt x="25908" y="25908"/>
                </a:lnTo>
                <a:lnTo>
                  <a:pt x="25908" y="12192"/>
                </a:lnTo>
                <a:lnTo>
                  <a:pt x="4040124" y="12192"/>
                </a:lnTo>
                <a:lnTo>
                  <a:pt x="4040124" y="25908"/>
                </a:lnTo>
                <a:close/>
              </a:path>
              <a:path w="4066540" h="516889">
                <a:moveTo>
                  <a:pt x="4040124" y="502920"/>
                </a:moveTo>
                <a:lnTo>
                  <a:pt x="4040124" y="12192"/>
                </a:lnTo>
                <a:lnTo>
                  <a:pt x="4053840" y="25908"/>
                </a:lnTo>
                <a:lnTo>
                  <a:pt x="4066032" y="25908"/>
                </a:lnTo>
                <a:lnTo>
                  <a:pt x="4066032" y="490728"/>
                </a:lnTo>
                <a:lnTo>
                  <a:pt x="4053840" y="490728"/>
                </a:lnTo>
                <a:lnTo>
                  <a:pt x="4040124" y="502920"/>
                </a:lnTo>
                <a:close/>
              </a:path>
              <a:path w="4066540" h="516889">
                <a:moveTo>
                  <a:pt x="4066032" y="25908"/>
                </a:moveTo>
                <a:lnTo>
                  <a:pt x="4053840" y="25908"/>
                </a:lnTo>
                <a:lnTo>
                  <a:pt x="4040124" y="12192"/>
                </a:lnTo>
                <a:lnTo>
                  <a:pt x="4066032" y="12192"/>
                </a:lnTo>
                <a:lnTo>
                  <a:pt x="4066032" y="25908"/>
                </a:lnTo>
                <a:close/>
              </a:path>
              <a:path w="4066540" h="516889">
                <a:moveTo>
                  <a:pt x="25908" y="502920"/>
                </a:moveTo>
                <a:lnTo>
                  <a:pt x="12192" y="490728"/>
                </a:lnTo>
                <a:lnTo>
                  <a:pt x="25908" y="490728"/>
                </a:lnTo>
                <a:lnTo>
                  <a:pt x="25908" y="502920"/>
                </a:lnTo>
                <a:close/>
              </a:path>
              <a:path w="4066540" h="516889">
                <a:moveTo>
                  <a:pt x="4040124" y="502920"/>
                </a:moveTo>
                <a:lnTo>
                  <a:pt x="25908" y="502920"/>
                </a:lnTo>
                <a:lnTo>
                  <a:pt x="25908" y="490728"/>
                </a:lnTo>
                <a:lnTo>
                  <a:pt x="4040124" y="490728"/>
                </a:lnTo>
                <a:lnTo>
                  <a:pt x="4040124" y="502920"/>
                </a:lnTo>
                <a:close/>
              </a:path>
              <a:path w="4066540" h="516889">
                <a:moveTo>
                  <a:pt x="4066032" y="502920"/>
                </a:moveTo>
                <a:lnTo>
                  <a:pt x="4040124" y="502920"/>
                </a:lnTo>
                <a:lnTo>
                  <a:pt x="4053840" y="490728"/>
                </a:lnTo>
                <a:lnTo>
                  <a:pt x="4066032" y="490728"/>
                </a:lnTo>
                <a:lnTo>
                  <a:pt x="4066032" y="502920"/>
                </a:lnTo>
                <a:close/>
              </a:path>
            </a:pathLst>
          </a:custGeom>
          <a:solidFill>
            <a:srgbClr val="366091"/>
          </a:solidFill>
        </p:spPr>
        <p:txBody>
          <a:bodyPr wrap="square" lIns="0" tIns="0" rIns="0" bIns="0" rtlCol="0"/>
          <a:lstStyle/>
          <a:p>
            <a:endParaRPr/>
          </a:p>
        </p:txBody>
      </p:sp>
      <p:sp>
        <p:nvSpPr>
          <p:cNvPr id="12" name="object 12"/>
          <p:cNvSpPr txBox="1"/>
          <p:nvPr/>
        </p:nvSpPr>
        <p:spPr>
          <a:xfrm>
            <a:off x="2969816" y="1890767"/>
            <a:ext cx="557530" cy="33083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Calibri"/>
                <a:cs typeface="Calibri"/>
              </a:rPr>
              <a:t>D</a:t>
            </a:r>
            <a:r>
              <a:rPr sz="2000" b="1" spc="-10" dirty="0">
                <a:latin typeface="Calibri"/>
                <a:cs typeface="Calibri"/>
              </a:rPr>
              <a:t>é</a:t>
            </a:r>
            <a:r>
              <a:rPr sz="2000" b="1" spc="-15" dirty="0">
                <a:latin typeface="Calibri"/>
                <a:cs typeface="Calibri"/>
              </a:rPr>
              <a:t>f</a:t>
            </a:r>
            <a:r>
              <a:rPr sz="2000" b="1" spc="5" dirty="0">
                <a:latin typeface="Calibri"/>
                <a:cs typeface="Calibri"/>
              </a:rPr>
              <a:t>i</a:t>
            </a:r>
            <a:r>
              <a:rPr sz="2000" b="1" dirty="0">
                <a:latin typeface="Calibri"/>
                <a:cs typeface="Calibri"/>
              </a:rPr>
              <a:t>s</a:t>
            </a:r>
            <a:endParaRPr sz="2000" dirty="0">
              <a:latin typeface="Calibri"/>
              <a:cs typeface="Calibri"/>
            </a:endParaRPr>
          </a:p>
        </p:txBody>
      </p:sp>
      <p:sp>
        <p:nvSpPr>
          <p:cNvPr id="16" name="TextBox 15">
            <a:extLst>
              <a:ext uri="{FF2B5EF4-FFF2-40B4-BE49-F238E27FC236}">
                <a16:creationId xmlns:a16="http://schemas.microsoft.com/office/drawing/2014/main" id="{E212A7DA-FE6D-434C-ACC6-2225F7BCA675}"/>
              </a:ext>
            </a:extLst>
          </p:cNvPr>
          <p:cNvSpPr txBox="1"/>
          <p:nvPr/>
        </p:nvSpPr>
        <p:spPr>
          <a:xfrm>
            <a:off x="1178294" y="768158"/>
            <a:ext cx="5347854" cy="886397"/>
          </a:xfrm>
          <a:prstGeom prst="rect">
            <a:avLst/>
          </a:prstGeom>
          <a:noFill/>
        </p:spPr>
        <p:txBody>
          <a:bodyPr wrap="square">
            <a:spAutoFit/>
          </a:bodyPr>
          <a:lstStyle/>
          <a:p>
            <a:pPr marL="12700" marR="5080">
              <a:lnSpc>
                <a:spcPct val="86300"/>
              </a:lnSpc>
              <a:spcBef>
                <a:spcPts val="430"/>
              </a:spcBef>
            </a:pPr>
            <a:r>
              <a:rPr lang="fr-CH" sz="2000" b="1" spc="-5" dirty="0">
                <a:latin typeface="Arial"/>
                <a:cs typeface="Arial"/>
              </a:rPr>
              <a:t>Expériences de combinaison de la  </a:t>
            </a:r>
            <a:r>
              <a:rPr lang="fr-CH" sz="2000" b="1" spc="-10" dirty="0">
                <a:latin typeface="Arial"/>
                <a:cs typeface="Arial"/>
              </a:rPr>
              <a:t>CPS </a:t>
            </a:r>
            <a:r>
              <a:rPr lang="fr-CH" sz="2000" b="1" spc="-545" dirty="0">
                <a:latin typeface="Arial"/>
                <a:cs typeface="Arial"/>
              </a:rPr>
              <a:t> </a:t>
            </a:r>
            <a:r>
              <a:rPr lang="fr-CH" sz="2000" b="1" spc="-5" dirty="0">
                <a:latin typeface="Arial"/>
                <a:cs typeface="Arial"/>
              </a:rPr>
              <a:t>avec </a:t>
            </a:r>
            <a:r>
              <a:rPr lang="fr-CH" sz="2000" b="1" dirty="0">
                <a:latin typeface="Arial"/>
                <a:cs typeface="Arial"/>
              </a:rPr>
              <a:t>d'autres </a:t>
            </a:r>
            <a:r>
              <a:rPr lang="fr-CH" sz="2000" b="1" spc="-5" dirty="0">
                <a:latin typeface="Arial"/>
                <a:cs typeface="Arial"/>
              </a:rPr>
              <a:t>interventions de </a:t>
            </a:r>
            <a:r>
              <a:rPr lang="fr-CH" sz="2000" b="1" dirty="0">
                <a:latin typeface="Arial"/>
                <a:cs typeface="Arial"/>
              </a:rPr>
              <a:t>santé </a:t>
            </a:r>
            <a:r>
              <a:rPr lang="fr-CH" sz="2000" b="1" spc="5" dirty="0">
                <a:latin typeface="Arial"/>
                <a:cs typeface="Arial"/>
              </a:rPr>
              <a:t> </a:t>
            </a:r>
            <a:r>
              <a:rPr lang="fr-CH" sz="2000" b="1" spc="-5" dirty="0">
                <a:latin typeface="Arial"/>
                <a:cs typeface="Arial"/>
              </a:rPr>
              <a:t>publique</a:t>
            </a:r>
            <a:endParaRPr lang="fr-CH" sz="2000" dirty="0">
              <a:latin typeface="Arial"/>
              <a:cs typeface="Arial"/>
            </a:endParaRPr>
          </a:p>
        </p:txBody>
      </p:sp>
      <p:sp>
        <p:nvSpPr>
          <p:cNvPr id="6" name="Rectangle 5"/>
          <p:cNvSpPr/>
          <p:nvPr/>
        </p:nvSpPr>
        <p:spPr>
          <a:xfrm>
            <a:off x="1416478" y="3003820"/>
            <a:ext cx="3664205" cy="1938992"/>
          </a:xfrm>
          <a:prstGeom prst="rect">
            <a:avLst/>
          </a:prstGeom>
        </p:spPr>
        <p:txBody>
          <a:bodyPr wrap="square">
            <a:spAutoFit/>
          </a:bodyPr>
          <a:lstStyle/>
          <a:p>
            <a:r>
              <a:rPr lang="en-US" sz="2400" dirty="0"/>
              <a:t>La </a:t>
            </a:r>
            <a:r>
              <a:rPr lang="en-US" sz="2400" dirty="0" err="1"/>
              <a:t>prise</a:t>
            </a:r>
            <a:r>
              <a:rPr lang="en-US" sz="2400" dirty="0"/>
              <a:t> </a:t>
            </a:r>
            <a:r>
              <a:rPr lang="en-US" sz="2400" dirty="0" err="1"/>
              <a:t>en</a:t>
            </a:r>
            <a:r>
              <a:rPr lang="en-US" sz="2400" dirty="0"/>
              <a:t> charge effective et appropriée des </a:t>
            </a:r>
            <a:r>
              <a:rPr lang="en-US" sz="2400" dirty="0" err="1"/>
              <a:t>cas</a:t>
            </a:r>
            <a:r>
              <a:rPr lang="en-US" sz="2400" dirty="0"/>
              <a:t> de MAM et de MAS </a:t>
            </a:r>
            <a:r>
              <a:rPr lang="en-US" sz="2400" dirty="0" err="1"/>
              <a:t>référés</a:t>
            </a:r>
            <a:r>
              <a:rPr lang="en-US" sz="2400" dirty="0"/>
              <a:t> pendant les passages CPS</a:t>
            </a:r>
          </a:p>
          <a:p>
            <a:endParaRPr lang="en-US" sz="2400" dirty="0"/>
          </a:p>
        </p:txBody>
      </p:sp>
      <p:sp>
        <p:nvSpPr>
          <p:cNvPr id="13" name="Rectangle 12"/>
          <p:cNvSpPr/>
          <p:nvPr/>
        </p:nvSpPr>
        <p:spPr>
          <a:xfrm>
            <a:off x="5741021" y="3003820"/>
            <a:ext cx="4025279" cy="2308324"/>
          </a:xfrm>
          <a:prstGeom prst="rect">
            <a:avLst/>
          </a:prstGeom>
        </p:spPr>
        <p:txBody>
          <a:bodyPr wrap="square">
            <a:spAutoFit/>
          </a:bodyPr>
          <a:lstStyle/>
          <a:p>
            <a:r>
              <a:rPr lang="en-US" sz="2400" dirty="0" err="1"/>
              <a:t>Mise</a:t>
            </a:r>
            <a:r>
              <a:rPr lang="en-US" sz="2400" dirty="0"/>
              <a:t> </a:t>
            </a:r>
            <a:r>
              <a:rPr lang="en-US" sz="2400" dirty="0" err="1"/>
              <a:t>en</a:t>
            </a:r>
            <a:r>
              <a:rPr lang="en-US" sz="2400" dirty="0"/>
              <a:t> place d’un </a:t>
            </a:r>
            <a:r>
              <a:rPr lang="en-US" sz="2400" dirty="0" err="1"/>
              <a:t>système</a:t>
            </a:r>
            <a:r>
              <a:rPr lang="en-US" sz="2400" dirty="0"/>
              <a:t> </a:t>
            </a:r>
            <a:r>
              <a:rPr lang="en-US" sz="2400" dirty="0" err="1"/>
              <a:t>permettant</a:t>
            </a:r>
            <a:r>
              <a:rPr lang="en-US" sz="2400" dirty="0"/>
              <a:t> </a:t>
            </a:r>
            <a:r>
              <a:rPr lang="en-US" sz="2400" dirty="0" err="1"/>
              <a:t>l’admission</a:t>
            </a:r>
            <a:r>
              <a:rPr lang="en-US" sz="2400" dirty="0"/>
              <a:t> des </a:t>
            </a:r>
            <a:r>
              <a:rPr lang="en-US" sz="2400" dirty="0" err="1"/>
              <a:t>cas</a:t>
            </a:r>
            <a:r>
              <a:rPr lang="en-US" sz="2400" dirty="0"/>
              <a:t> de MAS et de MAM et </a:t>
            </a:r>
            <a:r>
              <a:rPr lang="en-US" sz="2400" dirty="0" err="1"/>
              <a:t>prise</a:t>
            </a:r>
            <a:r>
              <a:rPr lang="en-US" sz="2400" dirty="0"/>
              <a:t> </a:t>
            </a:r>
            <a:r>
              <a:rPr lang="en-US" sz="2400" dirty="0" err="1"/>
              <a:t>en</a:t>
            </a:r>
            <a:r>
              <a:rPr lang="en-US" sz="2400" dirty="0"/>
              <a:t> charge </a:t>
            </a:r>
            <a:r>
              <a:rPr lang="en-US" sz="2400" dirty="0" err="1"/>
              <a:t>systématique</a:t>
            </a:r>
            <a:r>
              <a:rPr lang="en-US" sz="2400" dirty="0"/>
              <a:t> des </a:t>
            </a:r>
            <a:r>
              <a:rPr lang="en-US" sz="2400" dirty="0" err="1"/>
              <a:t>cas</a:t>
            </a:r>
            <a:r>
              <a:rPr lang="en-US" sz="2400" dirty="0"/>
              <a:t> de MAS pendant les passages CPS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523298" y="3304973"/>
            <a:ext cx="9667340" cy="4362652"/>
          </a:xfrm>
        </p:spPr>
        <p:txBody>
          <a:bodyPr>
            <a:normAutofit fontScale="92500" lnSpcReduction="20000"/>
          </a:bodyPr>
          <a:lstStyle/>
          <a:p>
            <a:r>
              <a:rPr lang="fr-FR" sz="1764" u="sng" dirty="0"/>
              <a:t>Objectif général</a:t>
            </a:r>
          </a:p>
          <a:p>
            <a:r>
              <a:rPr lang="fr-FR" sz="1764" dirty="0"/>
              <a:t>Évaluer l'impact de la </a:t>
            </a:r>
            <a:r>
              <a:rPr lang="fr-FR" sz="1764" dirty="0" err="1"/>
              <a:t>chimioprévention</a:t>
            </a:r>
            <a:r>
              <a:rPr lang="fr-FR" sz="1764" dirty="0"/>
              <a:t> du paludisme saisonnier sur l'incidence du paludisme chez les enfants de moins de cinq ans au Burkina</a:t>
            </a:r>
          </a:p>
          <a:p>
            <a:endParaRPr lang="fr-FR" sz="1764" dirty="0"/>
          </a:p>
          <a:p>
            <a:pPr>
              <a:lnSpc>
                <a:spcPct val="120000"/>
              </a:lnSpc>
            </a:pPr>
            <a:endParaRPr lang="fr-FR" u="sng" dirty="0"/>
          </a:p>
          <a:p>
            <a:pPr>
              <a:lnSpc>
                <a:spcPct val="120000"/>
              </a:lnSpc>
            </a:pPr>
            <a:endParaRPr lang="fr-FR" u="sng" dirty="0"/>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endParaRPr lang="fr-FR" sz="2095" i="1" dirty="0">
              <a:solidFill>
                <a:srgbClr val="FF0000"/>
              </a:solidFill>
            </a:endParaRPr>
          </a:p>
          <a:p>
            <a:r>
              <a:rPr lang="fr-FR" sz="2095" i="1" dirty="0">
                <a:solidFill>
                  <a:srgbClr val="FF0000"/>
                </a:solidFill>
              </a:rPr>
              <a:t>Nb: le traitement et l’analyse des données étaient toujours en cours</a:t>
            </a:r>
          </a:p>
        </p:txBody>
      </p:sp>
      <p:graphicFrame>
        <p:nvGraphicFramePr>
          <p:cNvPr id="4" name="Diagramme 6">
            <a:extLst>
              <a:ext uri="{FF2B5EF4-FFF2-40B4-BE49-F238E27FC236}">
                <a16:creationId xmlns:a16="http://schemas.microsoft.com/office/drawing/2014/main" id="{C97FA5CE-3B90-4B3C-8CB3-417911E69E54}"/>
              </a:ext>
            </a:extLst>
          </p:cNvPr>
          <p:cNvGraphicFramePr/>
          <p:nvPr>
            <p:extLst>
              <p:ext uri="{D42A27DB-BD31-4B8C-83A1-F6EECF244321}">
                <p14:modId xmlns:p14="http://schemas.microsoft.com/office/powerpoint/2010/main" val="2932282781"/>
              </p:ext>
            </p:extLst>
          </p:nvPr>
        </p:nvGraphicFramePr>
        <p:xfrm>
          <a:off x="523298" y="112059"/>
          <a:ext cx="9865302" cy="10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ous-titre 2"/>
          <p:cNvSpPr txBox="1">
            <a:spLocks/>
          </p:cNvSpPr>
          <p:nvPr/>
        </p:nvSpPr>
        <p:spPr>
          <a:xfrm>
            <a:off x="88900" y="1370273"/>
            <a:ext cx="10299700" cy="1220020"/>
          </a:xfrm>
          <a:prstGeom prst="rect">
            <a:avLst/>
          </a:prstGeom>
          <a:solidFill>
            <a:schemeClr val="accent5"/>
          </a:solidFill>
        </p:spPr>
        <p:txBody>
          <a:bodyPr vert="horz" lIns="100838" tIns="50419" rIns="100838" bIns="504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206" b="1" dirty="0"/>
              <a:t>Impact de la chimio-prévention du paludisme saisonnier sur la résistance à </a:t>
            </a:r>
            <a:r>
              <a:rPr lang="fr-FR" sz="2206" b="1" i="1" dirty="0"/>
              <a:t>P. </a:t>
            </a:r>
            <a:r>
              <a:rPr lang="fr-FR" sz="2206" b="1" i="1" dirty="0" err="1"/>
              <a:t>falcparum</a:t>
            </a:r>
            <a:r>
              <a:rPr lang="fr-FR" sz="2206" b="1" i="1" dirty="0"/>
              <a:t> </a:t>
            </a:r>
            <a:r>
              <a:rPr lang="fr-FR" sz="2206" b="1" dirty="0"/>
              <a:t>et l'immunité contre le paludisme chez les enfants de moins de cinq ans au Burkina Faso</a:t>
            </a:r>
          </a:p>
        </p:txBody>
      </p:sp>
      <p:sp>
        <p:nvSpPr>
          <p:cNvPr id="6" name="ZoneTexte 5">
            <a:extLst>
              <a:ext uri="{FF2B5EF4-FFF2-40B4-BE49-F238E27FC236}">
                <a16:creationId xmlns:a16="http://schemas.microsoft.com/office/drawing/2014/main" id="{D9B6D617-D4E7-42CF-AD2F-5AABC30C309B}"/>
              </a:ext>
            </a:extLst>
          </p:cNvPr>
          <p:cNvSpPr txBox="1"/>
          <p:nvPr/>
        </p:nvSpPr>
        <p:spPr>
          <a:xfrm>
            <a:off x="1765300" y="2604234"/>
            <a:ext cx="8404802" cy="567591"/>
          </a:xfrm>
          <a:prstGeom prst="rect">
            <a:avLst/>
          </a:prstGeom>
          <a:noFill/>
          <a:ln>
            <a:solidFill>
              <a:schemeClr val="accent1"/>
            </a:solidFill>
          </a:ln>
        </p:spPr>
        <p:txBody>
          <a:bodyPr wrap="square" rtlCol="0">
            <a:spAutoFit/>
          </a:bodyPr>
          <a:lstStyle/>
          <a:p>
            <a:pPr algn="ctr"/>
            <a:r>
              <a:rPr lang="fr-FR" sz="1544" b="1" dirty="0"/>
              <a:t>Dr SOULAMA </a:t>
            </a:r>
            <a:r>
              <a:rPr lang="fr-FR" sz="1544" b="1" dirty="0" err="1"/>
              <a:t>Issiaka</a:t>
            </a:r>
            <a:r>
              <a:rPr lang="fr-FR" sz="1544" b="1" dirty="0"/>
              <a:t>, </a:t>
            </a:r>
            <a:r>
              <a:rPr lang="fr-FR" sz="1544" b="1" dirty="0" err="1"/>
              <a:t>PharmD</a:t>
            </a:r>
            <a:r>
              <a:rPr lang="fr-FR" sz="1544" b="1" dirty="0"/>
              <a:t>, PhD</a:t>
            </a:r>
          </a:p>
          <a:p>
            <a:pPr algn="ctr"/>
            <a:r>
              <a:rPr lang="fr-FR" sz="1544" b="1" dirty="0"/>
              <a:t>CNRFP</a:t>
            </a:r>
          </a:p>
        </p:txBody>
      </p:sp>
      <p:sp>
        <p:nvSpPr>
          <p:cNvPr id="7" name="Titre 1">
            <a:extLst>
              <a:ext uri="{FF2B5EF4-FFF2-40B4-BE49-F238E27FC236}">
                <a16:creationId xmlns:a16="http://schemas.microsoft.com/office/drawing/2014/main" id="{326607F1-FC9B-FD48-A0BF-2526FFA22CE8}"/>
              </a:ext>
            </a:extLst>
          </p:cNvPr>
          <p:cNvSpPr>
            <a:spLocks noGrp="1"/>
          </p:cNvSpPr>
          <p:nvPr>
            <p:ph type="title"/>
          </p:nvPr>
        </p:nvSpPr>
        <p:spPr>
          <a:xfrm>
            <a:off x="523298" y="4162425"/>
            <a:ext cx="8697278" cy="648609"/>
          </a:xfrm>
          <a:solidFill>
            <a:schemeClr val="accent5"/>
          </a:solidFill>
        </p:spPr>
        <p:txBody>
          <a:bodyPr>
            <a:normAutofit fontScale="90000"/>
          </a:bodyPr>
          <a:lstStyle/>
          <a:p>
            <a:pPr algn="ctr"/>
            <a:r>
              <a:rPr lang="fr-FR" sz="2206" dirty="0">
                <a:solidFill>
                  <a:srgbClr val="FF0000"/>
                </a:solidFill>
              </a:rPr>
              <a:t>Résultats préliminaires: </a:t>
            </a:r>
            <a:r>
              <a:rPr lang="fr-FR" sz="2206" dirty="0"/>
              <a:t>Prévalence des cas positifs  </a:t>
            </a:r>
            <a:r>
              <a:rPr lang="fr-FR" sz="2206" i="1" dirty="0"/>
              <a:t>Plasmodium falciparum </a:t>
            </a:r>
            <a:r>
              <a:rPr lang="fr-FR" sz="2206" dirty="0"/>
              <a:t>à P1 et P2</a:t>
            </a:r>
          </a:p>
        </p:txBody>
      </p:sp>
      <p:graphicFrame>
        <p:nvGraphicFramePr>
          <p:cNvPr id="8" name="Graphique 7">
            <a:extLst>
              <a:ext uri="{FF2B5EF4-FFF2-40B4-BE49-F238E27FC236}">
                <a16:creationId xmlns:a16="http://schemas.microsoft.com/office/drawing/2014/main" id="{C736F670-B44F-3C40-A80A-24C203B564F7}"/>
              </a:ext>
            </a:extLst>
          </p:cNvPr>
          <p:cNvGraphicFramePr>
            <a:graphicFrameLocks/>
          </p:cNvGraphicFramePr>
          <p:nvPr>
            <p:extLst>
              <p:ext uri="{D42A27DB-BD31-4B8C-83A1-F6EECF244321}">
                <p14:modId xmlns:p14="http://schemas.microsoft.com/office/powerpoint/2010/main" val="842831643"/>
              </p:ext>
            </p:extLst>
          </p:nvPr>
        </p:nvGraphicFramePr>
        <p:xfrm>
          <a:off x="377444" y="4810935"/>
          <a:ext cx="9549311" cy="245668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2876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6">
            <a:extLst>
              <a:ext uri="{FF2B5EF4-FFF2-40B4-BE49-F238E27FC236}">
                <a16:creationId xmlns:a16="http://schemas.microsoft.com/office/drawing/2014/main" id="{C97FA5CE-3B90-4B3C-8CB3-417911E69E54}"/>
              </a:ext>
            </a:extLst>
          </p:cNvPr>
          <p:cNvGraphicFramePr/>
          <p:nvPr/>
        </p:nvGraphicFramePr>
        <p:xfrm>
          <a:off x="523298" y="112059"/>
          <a:ext cx="9865302" cy="10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ous-titre 2"/>
          <p:cNvSpPr txBox="1">
            <a:spLocks/>
          </p:cNvSpPr>
          <p:nvPr/>
        </p:nvSpPr>
        <p:spPr>
          <a:xfrm>
            <a:off x="523298" y="1370273"/>
            <a:ext cx="9865302" cy="1220020"/>
          </a:xfrm>
          <a:prstGeom prst="rect">
            <a:avLst/>
          </a:prstGeom>
          <a:solidFill>
            <a:schemeClr val="accent5"/>
          </a:solidFill>
        </p:spPr>
        <p:txBody>
          <a:bodyPr vert="horz" lIns="100838" tIns="50419" rIns="100838" bIns="504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206" b="1" dirty="0"/>
              <a:t>Booster l’impact de la </a:t>
            </a:r>
            <a:r>
              <a:rPr lang="fr-FR" sz="2206" b="1" dirty="0" err="1"/>
              <a:t>chimioprévention</a:t>
            </a:r>
            <a:r>
              <a:rPr lang="fr-FR" sz="2206" b="1" dirty="0"/>
              <a:t> du paludisme saisonnier à travers un screening et traitement simultané des </a:t>
            </a:r>
            <a:r>
              <a:rPr lang="fr-FR" sz="2206" b="1" dirty="0" err="1"/>
              <a:t>co-locataires</a:t>
            </a:r>
            <a:r>
              <a:rPr lang="fr-FR" sz="2206" b="1" dirty="0"/>
              <a:t> des enfants au Burkina Faso</a:t>
            </a:r>
          </a:p>
        </p:txBody>
      </p:sp>
      <p:sp>
        <p:nvSpPr>
          <p:cNvPr id="6" name="ZoneTexte 5">
            <a:extLst>
              <a:ext uri="{FF2B5EF4-FFF2-40B4-BE49-F238E27FC236}">
                <a16:creationId xmlns:a16="http://schemas.microsoft.com/office/drawing/2014/main" id="{D9B6D617-D4E7-42CF-AD2F-5AABC30C309B}"/>
              </a:ext>
            </a:extLst>
          </p:cNvPr>
          <p:cNvSpPr txBox="1"/>
          <p:nvPr/>
        </p:nvSpPr>
        <p:spPr>
          <a:xfrm>
            <a:off x="1765300" y="2604234"/>
            <a:ext cx="8404802" cy="338554"/>
          </a:xfrm>
          <a:prstGeom prst="rect">
            <a:avLst/>
          </a:prstGeom>
          <a:noFill/>
          <a:ln>
            <a:solidFill>
              <a:schemeClr val="accent1"/>
            </a:solidFill>
          </a:ln>
        </p:spPr>
        <p:txBody>
          <a:bodyPr wrap="square" rtlCol="0">
            <a:spAutoFit/>
          </a:bodyPr>
          <a:lstStyle/>
          <a:p>
            <a:pPr algn="ctr"/>
            <a:r>
              <a:rPr lang="en-US" sz="1600" dirty="0"/>
              <a:t>Dr SONDO PAUL  et </a:t>
            </a:r>
            <a:r>
              <a:rPr lang="en-US" sz="1600" dirty="0" err="1"/>
              <a:t>équipe</a:t>
            </a:r>
            <a:r>
              <a:rPr lang="en-US" sz="1600" dirty="0"/>
              <a:t> de </a:t>
            </a:r>
            <a:r>
              <a:rPr lang="en-US" sz="1600" dirty="0" err="1"/>
              <a:t>l’IRSS</a:t>
            </a:r>
            <a:r>
              <a:rPr lang="en-US" sz="1600" dirty="0"/>
              <a:t>/</a:t>
            </a:r>
            <a:r>
              <a:rPr lang="en-US" sz="1600" dirty="0" err="1"/>
              <a:t>Nanoro</a:t>
            </a:r>
            <a:r>
              <a:rPr lang="en-US" sz="1600" dirty="0"/>
              <a:t> sous la </a:t>
            </a:r>
            <a:r>
              <a:rPr lang="en-US" sz="1600" dirty="0" err="1"/>
              <a:t>conduite</a:t>
            </a:r>
            <a:r>
              <a:rPr lang="en-US" sz="1600" dirty="0"/>
              <a:t> du </a:t>
            </a:r>
            <a:r>
              <a:rPr lang="en-US" sz="1600" dirty="0" err="1"/>
              <a:t>Pr</a:t>
            </a:r>
            <a:r>
              <a:rPr lang="en-US" sz="1600" dirty="0"/>
              <a:t> TINTO</a:t>
            </a:r>
            <a:endParaRPr lang="fr-FR" sz="1544" b="1" dirty="0"/>
          </a:p>
        </p:txBody>
      </p:sp>
      <p:sp>
        <p:nvSpPr>
          <p:cNvPr id="12" name="ZoneTexte 11">
            <a:extLst>
              <a:ext uri="{FF2B5EF4-FFF2-40B4-BE49-F238E27FC236}">
                <a16:creationId xmlns:a16="http://schemas.microsoft.com/office/drawing/2014/main" id="{BE4BAF16-A848-5349-AF62-DC2E75ADD3AB}"/>
              </a:ext>
            </a:extLst>
          </p:cNvPr>
          <p:cNvSpPr txBox="1"/>
          <p:nvPr/>
        </p:nvSpPr>
        <p:spPr>
          <a:xfrm>
            <a:off x="0" y="3223419"/>
            <a:ext cx="10388600" cy="1015663"/>
          </a:xfrm>
          <a:prstGeom prst="rect">
            <a:avLst/>
          </a:prstGeom>
          <a:noFill/>
        </p:spPr>
        <p:txBody>
          <a:bodyPr wrap="square">
            <a:spAutoFit/>
          </a:bodyPr>
          <a:lstStyle/>
          <a:p>
            <a:r>
              <a:rPr kumimoji="0" lang="fr-FR" sz="20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Objectif</a:t>
            </a:r>
            <a:r>
              <a:rPr kumimoji="0" lang="fr-FR" sz="2000" b="0" i="0" u="none" strike="noStrike" kern="1200" cap="none" spc="0" normalizeH="0" baseline="0" noProof="0" dirty="0">
                <a:ln>
                  <a:noFill/>
                </a:ln>
                <a:solidFill>
                  <a:srgbClr val="1F497D"/>
                </a:solidFill>
                <a:effectLst/>
                <a:uLnTx/>
                <a:uFillTx/>
                <a:latin typeface="Arial" pitchFamily="34" charset="0"/>
                <a:ea typeface="+mn-ea"/>
                <a:cs typeface="Arial" pitchFamily="34" charset="0"/>
              </a:rPr>
              <a:t>: Evaluer dans le cadre d’un essai randomisé si la CPS + Screening et traitement des Co-locataires est plus efficace et plus sûr que la CPS seule en termes de réduction de l’incidence du paludisme simple et du paludisme grave et la mortalité qui en découle</a:t>
            </a:r>
            <a:endParaRPr lang="fr-BF" sz="2000" dirty="0"/>
          </a:p>
        </p:txBody>
      </p:sp>
      <p:sp>
        <p:nvSpPr>
          <p:cNvPr id="13" name="ZoneTexte 12">
            <a:extLst>
              <a:ext uri="{FF2B5EF4-FFF2-40B4-BE49-F238E27FC236}">
                <a16:creationId xmlns:a16="http://schemas.microsoft.com/office/drawing/2014/main" id="{F372A618-9283-6C45-85AC-5E1D60282503}"/>
              </a:ext>
            </a:extLst>
          </p:cNvPr>
          <p:cNvSpPr txBox="1"/>
          <p:nvPr/>
        </p:nvSpPr>
        <p:spPr>
          <a:xfrm>
            <a:off x="25990" y="4729103"/>
            <a:ext cx="10388600" cy="2554545"/>
          </a:xfrm>
          <a:prstGeom prst="rect">
            <a:avLst/>
          </a:prstGeom>
          <a:noFill/>
        </p:spPr>
        <p:txBody>
          <a:bodyPr wrap="square" rtlCol="0">
            <a:spAutoFit/>
          </a:bodyPr>
          <a:lstStyle/>
          <a:p>
            <a:pPr algn="just" hangingPunct="0">
              <a:spcAft>
                <a:spcPts val="0"/>
              </a:spcAft>
            </a:pPr>
            <a:r>
              <a:rPr lang="fr-FR" sz="2000" dirty="0">
                <a:solidFill>
                  <a:srgbClr val="FF0000"/>
                </a:solidFill>
                <a:latin typeface="Arial" panose="020B0604020202020204" pitchFamily="34" charset="0"/>
                <a:cs typeface="Arial" panose="020B0604020202020204" pitchFamily="34" charset="0"/>
              </a:rPr>
              <a:t>Résultats préliminaires</a:t>
            </a:r>
            <a:r>
              <a:rPr lang="fr-FR" sz="2000" dirty="0">
                <a:solidFill>
                  <a:srgbClr val="002060"/>
                </a:solidFill>
                <a:latin typeface="Arial" panose="020B0604020202020204" pitchFamily="34" charset="0"/>
                <a:cs typeface="Arial" panose="020B0604020202020204" pitchFamily="34" charset="0"/>
              </a:rPr>
              <a:t>: 526 ménages isolés inclus (263 ménages par bras) avec 1260 enfants sous CPS en cours de suivis et 2792 colocataires dépistés et traités.</a:t>
            </a:r>
          </a:p>
          <a:p>
            <a:pPr algn="just" hangingPunct="0">
              <a:spcAft>
                <a:spcPts val="0"/>
              </a:spcAft>
            </a:pPr>
            <a:r>
              <a:rPr lang="fr-FR" sz="2000" dirty="0">
                <a:solidFill>
                  <a:srgbClr val="002060"/>
                </a:solidFill>
                <a:latin typeface="Arial" panose="020B0604020202020204" pitchFamily="34" charset="0"/>
                <a:cs typeface="Arial" panose="020B0604020202020204" pitchFamily="34" charset="0"/>
              </a:rPr>
              <a:t>Taux de positivité des colocataires:</a:t>
            </a:r>
          </a:p>
          <a:p>
            <a:pPr algn="just" hangingPunct="0">
              <a:spcAft>
                <a:spcPts val="0"/>
              </a:spcAft>
            </a:pPr>
            <a:r>
              <a:rPr lang="fr-FR" sz="2000" dirty="0">
                <a:solidFill>
                  <a:srgbClr val="002060"/>
                </a:solidFill>
                <a:latin typeface="Arial" panose="020B0604020202020204" pitchFamily="34" charset="0"/>
                <a:cs typeface="Arial" panose="020B0604020202020204" pitchFamily="34" charset="0"/>
              </a:rPr>
              <a:t>Mois 1: 40, 4%</a:t>
            </a:r>
          </a:p>
          <a:p>
            <a:pPr algn="just" hangingPunct="0">
              <a:spcAft>
                <a:spcPts val="0"/>
              </a:spcAft>
            </a:pPr>
            <a:r>
              <a:rPr lang="fr-FR" sz="2000" dirty="0">
                <a:solidFill>
                  <a:srgbClr val="002060"/>
                </a:solidFill>
                <a:latin typeface="Arial" panose="020B0604020202020204" pitchFamily="34" charset="0"/>
                <a:cs typeface="Arial" panose="020B0604020202020204" pitchFamily="34" charset="0"/>
              </a:rPr>
              <a:t>Mois 2: 23,9%</a:t>
            </a:r>
          </a:p>
          <a:p>
            <a:pPr algn="just" hangingPunct="0">
              <a:spcAft>
                <a:spcPts val="0"/>
              </a:spcAft>
            </a:pPr>
            <a:r>
              <a:rPr lang="fr-FR" sz="2000" dirty="0">
                <a:solidFill>
                  <a:srgbClr val="002060"/>
                </a:solidFill>
                <a:latin typeface="Arial" panose="020B0604020202020204" pitchFamily="34" charset="0"/>
                <a:cs typeface="Arial" panose="020B0604020202020204" pitchFamily="34" charset="0"/>
              </a:rPr>
              <a:t>Mois 3: 23,2%</a:t>
            </a:r>
          </a:p>
          <a:p>
            <a:pPr algn="just" hangingPunct="0">
              <a:spcAft>
                <a:spcPts val="0"/>
              </a:spcAft>
            </a:pPr>
            <a:r>
              <a:rPr lang="fr-FR" sz="2000" dirty="0">
                <a:solidFill>
                  <a:srgbClr val="002060"/>
                </a:solidFill>
                <a:latin typeface="Arial" panose="020B0604020202020204" pitchFamily="34" charset="0"/>
                <a:cs typeface="Arial" panose="020B0604020202020204" pitchFamily="34" charset="0"/>
              </a:rPr>
              <a:t>Mois 4: 23,3%</a:t>
            </a:r>
          </a:p>
          <a:p>
            <a:pPr algn="just" hangingPunct="0">
              <a:spcAft>
                <a:spcPts val="0"/>
              </a:spcAft>
            </a:pPr>
            <a:r>
              <a:rPr lang="fr-FR" sz="2000" dirty="0">
                <a:solidFill>
                  <a:srgbClr val="002060"/>
                </a:solidFill>
                <a:latin typeface="Arial" panose="020B0604020202020204" pitchFamily="34" charset="0"/>
                <a:cs typeface="Arial" panose="020B0604020202020204" pitchFamily="34" charset="0"/>
              </a:rPr>
              <a:t>Suivi des enfants en cours</a:t>
            </a:r>
          </a:p>
        </p:txBody>
      </p:sp>
    </p:spTree>
    <p:extLst>
      <p:ext uri="{BB962C8B-B14F-4D97-AF65-F5344CB8AC3E}">
        <p14:creationId xmlns:p14="http://schemas.microsoft.com/office/powerpoint/2010/main" val="331170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523298" y="3304973"/>
            <a:ext cx="9667340" cy="4362652"/>
          </a:xfrm>
        </p:spPr>
        <p:txBody>
          <a:bodyPr>
            <a:normAutofit/>
          </a:bodyPr>
          <a:lstStyle/>
          <a:p>
            <a:r>
              <a:rPr lang="fr-FR" sz="2400" u="sng" dirty="0"/>
              <a:t>Objectif général</a:t>
            </a:r>
          </a:p>
          <a:p>
            <a:r>
              <a:rPr lang="fr-FR" sz="2400" dirty="0"/>
              <a:t>Évaluer l’efficacité des comportements modèles identifiés</a:t>
            </a:r>
          </a:p>
          <a:p>
            <a:pPr>
              <a:lnSpc>
                <a:spcPct val="120000"/>
              </a:lnSpc>
            </a:pPr>
            <a:endParaRPr lang="fr-FR" u="sng" dirty="0"/>
          </a:p>
          <a:p>
            <a:pPr>
              <a:lnSpc>
                <a:spcPct val="120000"/>
              </a:lnSpc>
            </a:pPr>
            <a:endParaRPr lang="fr-FR" u="sng" dirty="0"/>
          </a:p>
          <a:p>
            <a:endParaRPr lang="fr-FR" sz="2095" i="1" dirty="0">
              <a:solidFill>
                <a:srgbClr val="FF0000"/>
              </a:solidFill>
            </a:endParaRPr>
          </a:p>
          <a:p>
            <a:r>
              <a:rPr lang="fr-FR" sz="2095" i="1" dirty="0">
                <a:solidFill>
                  <a:srgbClr val="FF0000"/>
                </a:solidFill>
              </a:rPr>
              <a:t>Nb: le traitement et l’analyse des données étaient toujours en cours</a:t>
            </a:r>
          </a:p>
        </p:txBody>
      </p:sp>
      <p:graphicFrame>
        <p:nvGraphicFramePr>
          <p:cNvPr id="4" name="Diagramme 6">
            <a:extLst>
              <a:ext uri="{FF2B5EF4-FFF2-40B4-BE49-F238E27FC236}">
                <a16:creationId xmlns:a16="http://schemas.microsoft.com/office/drawing/2014/main" id="{C97FA5CE-3B90-4B3C-8CB3-417911E69E54}"/>
              </a:ext>
            </a:extLst>
          </p:cNvPr>
          <p:cNvGraphicFramePr/>
          <p:nvPr/>
        </p:nvGraphicFramePr>
        <p:xfrm>
          <a:off x="523298" y="112059"/>
          <a:ext cx="9865302" cy="10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ous-titre 2"/>
          <p:cNvSpPr txBox="1">
            <a:spLocks/>
          </p:cNvSpPr>
          <p:nvPr/>
        </p:nvSpPr>
        <p:spPr>
          <a:xfrm>
            <a:off x="523298" y="1370273"/>
            <a:ext cx="9865302" cy="1220020"/>
          </a:xfrm>
          <a:prstGeom prst="rect">
            <a:avLst/>
          </a:prstGeom>
          <a:solidFill>
            <a:schemeClr val="accent5"/>
          </a:solidFill>
        </p:spPr>
        <p:txBody>
          <a:bodyPr vert="horz" lIns="100838" tIns="50419" rIns="100838" bIns="504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6" b="1" dirty="0"/>
              <a:t> Approche d’identification de comportements modèles dans la communauté en vue d’améliorer l’administration de la SPAQ</a:t>
            </a:r>
          </a:p>
        </p:txBody>
      </p:sp>
      <p:sp>
        <p:nvSpPr>
          <p:cNvPr id="6" name="ZoneTexte 5">
            <a:extLst>
              <a:ext uri="{FF2B5EF4-FFF2-40B4-BE49-F238E27FC236}">
                <a16:creationId xmlns:a16="http://schemas.microsoft.com/office/drawing/2014/main" id="{D9B6D617-D4E7-42CF-AD2F-5AABC30C309B}"/>
              </a:ext>
            </a:extLst>
          </p:cNvPr>
          <p:cNvSpPr txBox="1"/>
          <p:nvPr/>
        </p:nvSpPr>
        <p:spPr>
          <a:xfrm>
            <a:off x="1765300" y="2604234"/>
            <a:ext cx="8404802" cy="329962"/>
          </a:xfrm>
          <a:prstGeom prst="rect">
            <a:avLst/>
          </a:prstGeom>
          <a:noFill/>
          <a:ln>
            <a:solidFill>
              <a:schemeClr val="accent1"/>
            </a:solidFill>
          </a:ln>
        </p:spPr>
        <p:txBody>
          <a:bodyPr wrap="square" rtlCol="0">
            <a:spAutoFit/>
          </a:bodyPr>
          <a:lstStyle/>
          <a:p>
            <a:pPr algn="ctr"/>
            <a:r>
              <a:rPr lang="fr-FR" sz="1544" b="1" dirty="0"/>
              <a:t>PNLP et Malaria Consortium</a:t>
            </a:r>
          </a:p>
        </p:txBody>
      </p:sp>
    </p:spTree>
    <p:extLst>
      <p:ext uri="{BB962C8B-B14F-4D97-AF65-F5344CB8AC3E}">
        <p14:creationId xmlns:p14="http://schemas.microsoft.com/office/powerpoint/2010/main" val="18162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808989" y="128619"/>
          <a:ext cx="9222832" cy="774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Espace réservé du contenu 3"/>
          <p:cNvGraphicFramePr>
            <a:graphicFrameLocks noGrp="1"/>
          </p:cNvGraphicFramePr>
          <p:nvPr>
            <p:ph idx="1"/>
            <p:extLst>
              <p:ext uri="{D42A27DB-BD31-4B8C-83A1-F6EECF244321}">
                <p14:modId xmlns:p14="http://schemas.microsoft.com/office/powerpoint/2010/main" val="4268397229"/>
              </p:ext>
            </p:extLst>
          </p:nvPr>
        </p:nvGraphicFramePr>
        <p:xfrm>
          <a:off x="88901" y="1343026"/>
          <a:ext cx="10451271" cy="6059138"/>
        </p:xfrm>
        <a:graphic>
          <a:graphicData uri="http://schemas.openxmlformats.org/drawingml/2006/table">
            <a:tbl>
              <a:tblPr firstRow="1" bandRow="1">
                <a:tableStyleId>{5C22544A-7EE6-4342-B048-85BDC9FD1C3A}</a:tableStyleId>
              </a:tblPr>
              <a:tblGrid>
                <a:gridCol w="1810532">
                  <a:extLst>
                    <a:ext uri="{9D8B030D-6E8A-4147-A177-3AD203B41FA5}">
                      <a16:colId xmlns:a16="http://schemas.microsoft.com/office/drawing/2014/main" val="20000"/>
                    </a:ext>
                  </a:extLst>
                </a:gridCol>
                <a:gridCol w="1161267">
                  <a:extLst>
                    <a:ext uri="{9D8B030D-6E8A-4147-A177-3AD203B41FA5}">
                      <a16:colId xmlns:a16="http://schemas.microsoft.com/office/drawing/2014/main" val="20001"/>
                    </a:ext>
                  </a:extLst>
                </a:gridCol>
                <a:gridCol w="2125650">
                  <a:extLst>
                    <a:ext uri="{9D8B030D-6E8A-4147-A177-3AD203B41FA5}">
                      <a16:colId xmlns:a16="http://schemas.microsoft.com/office/drawing/2014/main" val="20002"/>
                    </a:ext>
                  </a:extLst>
                </a:gridCol>
                <a:gridCol w="1161252">
                  <a:extLst>
                    <a:ext uri="{9D8B030D-6E8A-4147-A177-3AD203B41FA5}">
                      <a16:colId xmlns:a16="http://schemas.microsoft.com/office/drawing/2014/main" val="20003"/>
                    </a:ext>
                  </a:extLst>
                </a:gridCol>
                <a:gridCol w="2245088">
                  <a:extLst>
                    <a:ext uri="{9D8B030D-6E8A-4147-A177-3AD203B41FA5}">
                      <a16:colId xmlns:a16="http://schemas.microsoft.com/office/drawing/2014/main" val="20004"/>
                    </a:ext>
                  </a:extLst>
                </a:gridCol>
                <a:gridCol w="1947482">
                  <a:extLst>
                    <a:ext uri="{9D8B030D-6E8A-4147-A177-3AD203B41FA5}">
                      <a16:colId xmlns:a16="http://schemas.microsoft.com/office/drawing/2014/main" val="3341603019"/>
                    </a:ext>
                  </a:extLst>
                </a:gridCol>
              </a:tblGrid>
              <a:tr h="675283">
                <a:tc gridSpan="2">
                  <a:txBody>
                    <a:bodyPr/>
                    <a:lstStyle/>
                    <a:p>
                      <a:pPr marL="90805" marR="110489">
                        <a:lnSpc>
                          <a:spcPct val="100000"/>
                        </a:lnSpc>
                        <a:spcBef>
                          <a:spcPts val="240"/>
                        </a:spcBef>
                      </a:pPr>
                      <a:r>
                        <a:rPr lang="fr-FR" sz="2000" b="1" spc="-20" dirty="0">
                          <a:solidFill>
                            <a:srgbClr val="FFFFFF"/>
                          </a:solidFill>
                          <a:latin typeface="+mn-lt"/>
                          <a:cs typeface="Calibri"/>
                        </a:rPr>
                        <a:t>Effets </a:t>
                      </a:r>
                      <a:r>
                        <a:rPr lang="fr-FR" sz="2000" b="1" spc="-10" dirty="0">
                          <a:solidFill>
                            <a:srgbClr val="FFFFFF"/>
                          </a:solidFill>
                          <a:latin typeface="+mn-lt"/>
                          <a:cs typeface="Calibri"/>
                        </a:rPr>
                        <a:t>indésirables </a:t>
                      </a:r>
                      <a:r>
                        <a:rPr lang="fr-FR" sz="2000" b="1" spc="-5" dirty="0">
                          <a:solidFill>
                            <a:srgbClr val="FFFFFF"/>
                          </a:solidFill>
                          <a:latin typeface="+mn-lt"/>
                          <a:cs typeface="Calibri"/>
                        </a:rPr>
                        <a:t>non </a:t>
                      </a:r>
                      <a:r>
                        <a:rPr lang="fr-FR" sz="2000" b="1" spc="-15" dirty="0">
                          <a:solidFill>
                            <a:srgbClr val="FFFFFF"/>
                          </a:solidFill>
                          <a:latin typeface="+mn-lt"/>
                          <a:cs typeface="Calibri"/>
                        </a:rPr>
                        <a:t>graves </a:t>
                      </a:r>
                      <a:r>
                        <a:rPr lang="fr-FR" sz="2000" b="1" spc="-395" dirty="0">
                          <a:solidFill>
                            <a:srgbClr val="FFFFFF"/>
                          </a:solidFill>
                          <a:latin typeface="+mn-lt"/>
                          <a:cs typeface="Calibri"/>
                        </a:rPr>
                        <a:t> </a:t>
                      </a:r>
                      <a:r>
                        <a:rPr lang="fr-FR" sz="2000" b="1" dirty="0">
                          <a:solidFill>
                            <a:srgbClr val="FFFFFF"/>
                          </a:solidFill>
                          <a:latin typeface="+mn-lt"/>
                          <a:cs typeface="Calibri"/>
                        </a:rPr>
                        <a:t>liés</a:t>
                      </a:r>
                      <a:r>
                        <a:rPr lang="fr-FR" sz="2000" b="1" spc="-35" dirty="0">
                          <a:solidFill>
                            <a:srgbClr val="FFFFFF"/>
                          </a:solidFill>
                          <a:latin typeface="+mn-lt"/>
                          <a:cs typeface="Calibri"/>
                        </a:rPr>
                        <a:t> </a:t>
                      </a:r>
                      <a:r>
                        <a:rPr lang="fr-FR" sz="2000" b="1" spc="5" dirty="0">
                          <a:solidFill>
                            <a:srgbClr val="FFFFFF"/>
                          </a:solidFill>
                          <a:latin typeface="+mn-lt"/>
                          <a:cs typeface="Calibri"/>
                        </a:rPr>
                        <a:t>a</a:t>
                      </a:r>
                      <a:r>
                        <a:rPr lang="fr-FR" sz="2000" b="1" spc="5" baseline="0" dirty="0">
                          <a:solidFill>
                            <a:srgbClr val="FFFFFF"/>
                          </a:solidFill>
                          <a:latin typeface="+mn-lt"/>
                          <a:cs typeface="Calibri"/>
                        </a:rPr>
                        <a:t> la CPS </a:t>
                      </a:r>
                      <a:endParaRPr lang="fr-FR" sz="2000" dirty="0">
                        <a:latin typeface="+mn-lt"/>
                        <a:cs typeface="Calibri"/>
                      </a:endParaRPr>
                    </a:p>
                  </a:txBody>
                  <a:tcPr marL="100838" marR="100838" marT="50419" marB="50419"/>
                </a:tc>
                <a:tc hMerge="1">
                  <a:txBody>
                    <a:bodyPr/>
                    <a:lstStyle/>
                    <a:p>
                      <a:endParaRPr lang="fr-FR" dirty="0"/>
                    </a:p>
                  </a:txBody>
                  <a:tcPr/>
                </a:tc>
                <a:tc gridSpan="2">
                  <a:txBody>
                    <a:bodyPr/>
                    <a:lstStyle/>
                    <a:p>
                      <a:pPr marL="90805" marR="262890">
                        <a:lnSpc>
                          <a:spcPct val="100000"/>
                        </a:lnSpc>
                        <a:spcBef>
                          <a:spcPts val="240"/>
                        </a:spcBef>
                      </a:pPr>
                      <a:r>
                        <a:rPr lang="fr-FR" sz="2000" b="1" spc="-20" dirty="0">
                          <a:solidFill>
                            <a:srgbClr val="FFFFFF"/>
                          </a:solidFill>
                          <a:latin typeface="+mn-lt"/>
                          <a:cs typeface="Calibri"/>
                        </a:rPr>
                        <a:t>Effets </a:t>
                      </a:r>
                      <a:r>
                        <a:rPr lang="fr-FR" sz="2000" b="1" spc="-10" dirty="0">
                          <a:solidFill>
                            <a:srgbClr val="FFFFFF"/>
                          </a:solidFill>
                          <a:latin typeface="+mn-lt"/>
                          <a:cs typeface="Calibri"/>
                        </a:rPr>
                        <a:t>indésirables </a:t>
                      </a:r>
                      <a:r>
                        <a:rPr lang="fr-FR" sz="2000" b="1" spc="-20" dirty="0">
                          <a:solidFill>
                            <a:srgbClr val="FFFFFF"/>
                          </a:solidFill>
                          <a:latin typeface="+mn-lt"/>
                          <a:cs typeface="Calibri"/>
                        </a:rPr>
                        <a:t>graves </a:t>
                      </a:r>
                      <a:r>
                        <a:rPr lang="fr-FR" sz="2000" b="1" spc="-395" dirty="0">
                          <a:solidFill>
                            <a:srgbClr val="FFFFFF"/>
                          </a:solidFill>
                          <a:latin typeface="+mn-lt"/>
                          <a:cs typeface="Calibri"/>
                        </a:rPr>
                        <a:t> </a:t>
                      </a:r>
                      <a:r>
                        <a:rPr lang="fr-FR" sz="2000" b="1" dirty="0">
                          <a:solidFill>
                            <a:srgbClr val="FFFFFF"/>
                          </a:solidFill>
                          <a:latin typeface="+mn-lt"/>
                          <a:cs typeface="Calibri"/>
                        </a:rPr>
                        <a:t>liés</a:t>
                      </a:r>
                      <a:r>
                        <a:rPr lang="fr-FR" sz="2000" b="1" spc="-35" dirty="0">
                          <a:solidFill>
                            <a:srgbClr val="FFFFFF"/>
                          </a:solidFill>
                          <a:latin typeface="+mn-lt"/>
                          <a:cs typeface="Calibri"/>
                        </a:rPr>
                        <a:t> </a:t>
                      </a:r>
                      <a:r>
                        <a:rPr lang="fr-FR" sz="2000" b="1" spc="5" dirty="0">
                          <a:solidFill>
                            <a:srgbClr val="FFFFFF"/>
                          </a:solidFill>
                          <a:latin typeface="+mn-lt"/>
                          <a:cs typeface="Calibri"/>
                        </a:rPr>
                        <a:t>dus</a:t>
                      </a:r>
                      <a:r>
                        <a:rPr lang="fr-FR" sz="2000" b="1" spc="5" baseline="0" dirty="0">
                          <a:solidFill>
                            <a:srgbClr val="FFFFFF"/>
                          </a:solidFill>
                          <a:latin typeface="+mn-lt"/>
                          <a:cs typeface="Calibri"/>
                        </a:rPr>
                        <a:t> a la CPS </a:t>
                      </a:r>
                      <a:endParaRPr lang="fr-FR" sz="2000" dirty="0">
                        <a:latin typeface="+mn-lt"/>
                        <a:cs typeface="Calibri"/>
                      </a:endParaRPr>
                    </a:p>
                  </a:txBody>
                  <a:tcPr marL="100838" marR="100838" marT="50419" marB="50419"/>
                </a:tc>
                <a:tc hMerge="1">
                  <a:txBody>
                    <a:bodyPr/>
                    <a:lstStyle/>
                    <a:p>
                      <a:endParaRPr lang="fr-FR" dirty="0"/>
                    </a:p>
                  </a:txBody>
                  <a:tcPr/>
                </a:tc>
                <a:tc rowSpan="2">
                  <a:txBody>
                    <a:bodyPr/>
                    <a:lstStyle/>
                    <a:p>
                      <a:r>
                        <a:rPr lang="fr-FR" sz="2000" b="1" dirty="0">
                          <a:solidFill>
                            <a:schemeClr val="bg1"/>
                          </a:solidFill>
                          <a:effectLst/>
                          <a:latin typeface="+mn-lt"/>
                          <a:ea typeface="+mn-ea"/>
                          <a:cs typeface="+mn-cs"/>
                        </a:rPr>
                        <a:t>Nombre d‘effets indésirables   dus à la CPS  enregistrés  dans l’application </a:t>
                      </a:r>
                      <a:r>
                        <a:rPr lang="fr-FR" sz="2000" b="1" dirty="0" err="1">
                          <a:solidFill>
                            <a:schemeClr val="bg1"/>
                          </a:solidFill>
                          <a:effectLst/>
                          <a:latin typeface="+mn-lt"/>
                          <a:ea typeface="+mn-ea"/>
                          <a:cs typeface="+mn-cs"/>
                        </a:rPr>
                        <a:t>vigi</a:t>
                      </a:r>
                      <a:r>
                        <a:rPr lang="fr-FR" sz="2000" b="1" dirty="0">
                          <a:solidFill>
                            <a:schemeClr val="bg1"/>
                          </a:solidFill>
                          <a:effectLst/>
                          <a:latin typeface="+mn-lt"/>
                          <a:ea typeface="+mn-ea"/>
                          <a:cs typeface="+mn-cs"/>
                        </a:rPr>
                        <a:t>-flow</a:t>
                      </a:r>
                      <a:endParaRPr lang="fr-FR" sz="2000" dirty="0">
                        <a:solidFill>
                          <a:schemeClr val="bg1"/>
                        </a:solidFill>
                        <a:effectLst/>
                        <a:latin typeface="+mn-lt"/>
                        <a:ea typeface="+mn-ea"/>
                        <a:cs typeface="+mn-cs"/>
                      </a:endParaRPr>
                    </a:p>
                  </a:txBody>
                  <a:tcPr marL="100838" marR="100838" marT="50419" marB="50419"/>
                </a:tc>
                <a:tc rowSpan="2">
                  <a:txBody>
                    <a:bodyPr/>
                    <a:lstStyle/>
                    <a:p>
                      <a:pPr marL="91440" marR="287655">
                        <a:lnSpc>
                          <a:spcPct val="100000"/>
                        </a:lnSpc>
                        <a:spcBef>
                          <a:spcPts val="240"/>
                        </a:spcBef>
                      </a:pPr>
                      <a:r>
                        <a:rPr lang="fr-FR" sz="2000" b="1" spc="-10" dirty="0">
                          <a:solidFill>
                            <a:srgbClr val="FFFFFF"/>
                          </a:solidFill>
                          <a:latin typeface="+mn-lt"/>
                          <a:cs typeface="Calibri"/>
                        </a:rPr>
                        <a:t>Nombre</a:t>
                      </a:r>
                      <a:r>
                        <a:rPr lang="fr-FR" sz="2000" b="1" spc="-85" dirty="0">
                          <a:solidFill>
                            <a:srgbClr val="FFFFFF"/>
                          </a:solidFill>
                          <a:latin typeface="+mn-lt"/>
                          <a:cs typeface="Calibri"/>
                        </a:rPr>
                        <a:t> </a:t>
                      </a:r>
                      <a:r>
                        <a:rPr lang="fr-FR" sz="2000" b="1" dirty="0">
                          <a:solidFill>
                            <a:srgbClr val="FFFFFF"/>
                          </a:solidFill>
                          <a:latin typeface="+mn-lt"/>
                          <a:cs typeface="Calibri"/>
                        </a:rPr>
                        <a:t>de </a:t>
                      </a:r>
                      <a:r>
                        <a:rPr lang="fr-FR" sz="2000" b="1" spc="-395" dirty="0">
                          <a:solidFill>
                            <a:srgbClr val="FFFFFF"/>
                          </a:solidFill>
                          <a:latin typeface="+mn-lt"/>
                          <a:cs typeface="Calibri"/>
                        </a:rPr>
                        <a:t> </a:t>
                      </a:r>
                      <a:r>
                        <a:rPr lang="fr-FR" sz="2000" b="1" spc="-10" dirty="0">
                          <a:solidFill>
                            <a:srgbClr val="FFFFFF"/>
                          </a:solidFill>
                          <a:latin typeface="+mn-lt"/>
                          <a:cs typeface="Calibri"/>
                        </a:rPr>
                        <a:t>personnes </a:t>
                      </a:r>
                      <a:r>
                        <a:rPr lang="fr-FR" sz="2000" b="1" spc="-5" dirty="0">
                          <a:solidFill>
                            <a:srgbClr val="FFFFFF"/>
                          </a:solidFill>
                          <a:latin typeface="+mn-lt"/>
                          <a:cs typeface="Calibri"/>
                        </a:rPr>
                        <a:t> </a:t>
                      </a:r>
                      <a:r>
                        <a:rPr lang="fr-FR" sz="2000" b="1" spc="-15" dirty="0">
                          <a:solidFill>
                            <a:srgbClr val="FFFFFF"/>
                          </a:solidFill>
                          <a:latin typeface="+mn-lt"/>
                          <a:cs typeface="Calibri"/>
                        </a:rPr>
                        <a:t>ayant </a:t>
                      </a:r>
                      <a:r>
                        <a:rPr lang="fr-FR" sz="2000" b="1" spc="-10" dirty="0">
                          <a:solidFill>
                            <a:srgbClr val="FFFFFF"/>
                          </a:solidFill>
                          <a:latin typeface="+mn-lt"/>
                          <a:cs typeface="Calibri"/>
                        </a:rPr>
                        <a:t> récupéré suite aux constatations</a:t>
                      </a:r>
                      <a:endParaRPr lang="fr-FR" sz="2000" dirty="0">
                        <a:latin typeface="+mn-lt"/>
                        <a:cs typeface="Calibri"/>
                      </a:endParaRPr>
                    </a:p>
                  </a:txBody>
                  <a:tcPr marL="100838" marR="100838" marT="50419" marB="50419"/>
                </a:tc>
                <a:extLst>
                  <a:ext uri="{0D108BD9-81ED-4DB2-BD59-A6C34878D82A}">
                    <a16:rowId xmlns:a16="http://schemas.microsoft.com/office/drawing/2014/main" val="10000"/>
                  </a:ext>
                </a:extLst>
              </a:tr>
              <a:tr h="1448587">
                <a:tc>
                  <a:txBody>
                    <a:bodyPr/>
                    <a:lstStyle/>
                    <a:p>
                      <a:r>
                        <a:rPr lang="en-CA" sz="2200" b="1" noProof="0" dirty="0"/>
                        <a:t>Description </a:t>
                      </a:r>
                    </a:p>
                  </a:txBody>
                  <a:tcPr marL="100838" marR="100838" marT="50419" marB="50419"/>
                </a:tc>
                <a:tc>
                  <a:txBody>
                    <a:bodyPr/>
                    <a:lstStyle/>
                    <a:p>
                      <a:r>
                        <a:rPr lang="fr-FR" sz="2200" b="1" dirty="0"/>
                        <a:t>Nombre </a:t>
                      </a:r>
                    </a:p>
                  </a:txBody>
                  <a:tcPr marL="100838" marR="100838" marT="50419" marB="50419"/>
                </a:tc>
                <a:tc>
                  <a:txBody>
                    <a:bodyPr/>
                    <a:lstStyle/>
                    <a:p>
                      <a:r>
                        <a:rPr lang="en-US" sz="2200" b="1" noProof="0" dirty="0"/>
                        <a:t>Description</a:t>
                      </a:r>
                      <a:endParaRPr lang="fr-FR" sz="2200" b="1" dirty="0"/>
                    </a:p>
                  </a:txBody>
                  <a:tcPr marL="100838" marR="100838" marT="50419" marB="50419"/>
                </a:tc>
                <a:tc>
                  <a:txBody>
                    <a:bodyPr/>
                    <a:lstStyle/>
                    <a:p>
                      <a:r>
                        <a:rPr lang="fr-FR" sz="2200" b="1" dirty="0"/>
                        <a:t>Nombre </a:t>
                      </a:r>
                    </a:p>
                  </a:txBody>
                  <a:tcPr marL="100838" marR="100838" marT="50419" marB="50419"/>
                </a:tc>
                <a:tc vMerge="1">
                  <a:txBody>
                    <a:bodyPr/>
                    <a:lstStyle/>
                    <a:p>
                      <a:endParaRPr lang="fr-FR" dirty="0"/>
                    </a:p>
                  </a:txBody>
                  <a:tcPr/>
                </a:tc>
                <a:tc vMerge="1">
                  <a:txBody>
                    <a:bodyPr/>
                    <a:lstStyle/>
                    <a:p>
                      <a:endParaRPr lang="en-US"/>
                    </a:p>
                  </a:txBody>
                  <a:tcPr/>
                </a:tc>
                <a:extLst>
                  <a:ext uri="{0D108BD9-81ED-4DB2-BD59-A6C34878D82A}">
                    <a16:rowId xmlns:a16="http://schemas.microsoft.com/office/drawing/2014/main" val="10001"/>
                  </a:ext>
                </a:extLst>
              </a:tr>
              <a:tr h="426703">
                <a:tc>
                  <a:txBody>
                    <a:bodyPr/>
                    <a:lstStyle/>
                    <a:p>
                      <a:r>
                        <a:rPr lang="fr-FR" sz="2000" dirty="0"/>
                        <a:t>Vomissements </a:t>
                      </a:r>
                    </a:p>
                  </a:txBody>
                  <a:tcPr marL="100838" marR="100838" marT="50419" marB="50419"/>
                </a:tc>
                <a:tc>
                  <a:txBody>
                    <a:bodyPr/>
                    <a:lstStyle/>
                    <a:p>
                      <a:pPr marL="0" algn="ctr" fontAlgn="b"/>
                      <a:r>
                        <a:rPr lang="fr-FR" sz="2000" dirty="0">
                          <a:solidFill>
                            <a:schemeClr val="dk1"/>
                          </a:solidFill>
                          <a:latin typeface="+mn-lt"/>
                          <a:ea typeface="+mn-ea"/>
                          <a:cs typeface="+mn-cs"/>
                        </a:rPr>
                        <a:t>2251</a:t>
                      </a:r>
                    </a:p>
                  </a:txBody>
                  <a:tcPr marL="0" marR="0" marT="0" marB="0" anchor="b"/>
                </a:tc>
                <a:tc>
                  <a:txBody>
                    <a:bodyPr/>
                    <a:lstStyle/>
                    <a:p>
                      <a:r>
                        <a:rPr lang="fr-FR" sz="2000" dirty="0"/>
                        <a:t>Convulsions </a:t>
                      </a:r>
                    </a:p>
                  </a:txBody>
                  <a:tcPr marL="100838" marR="100838" marT="50419" marB="50419"/>
                </a:tc>
                <a:tc>
                  <a:txBody>
                    <a:bodyPr/>
                    <a:lstStyle/>
                    <a:p>
                      <a:pPr algn="ctr"/>
                      <a:r>
                        <a:rPr lang="fr-FR" sz="2000" dirty="0"/>
                        <a:t>4</a:t>
                      </a:r>
                    </a:p>
                  </a:txBody>
                  <a:tcPr marL="100838" marR="100838" marT="50419" marB="50419"/>
                </a:tc>
                <a:tc>
                  <a:txBody>
                    <a:bodyPr/>
                    <a:lstStyle/>
                    <a:p>
                      <a:pPr algn="ctr"/>
                      <a:r>
                        <a:rPr lang="fr-FR" sz="2000" dirty="0"/>
                        <a:t>-</a:t>
                      </a:r>
                    </a:p>
                  </a:txBody>
                  <a:tcPr marL="100838" marR="100838" marT="50419" marB="50419"/>
                </a:tc>
                <a:tc>
                  <a:txBody>
                    <a:bodyPr/>
                    <a:lstStyle/>
                    <a:p>
                      <a:pPr algn="ctr"/>
                      <a:r>
                        <a:rPr lang="fr-FR" sz="2000" dirty="0"/>
                        <a:t>4</a:t>
                      </a:r>
                    </a:p>
                  </a:txBody>
                  <a:tcPr marL="100838" marR="100838" marT="50419" marB="50419"/>
                </a:tc>
                <a:extLst>
                  <a:ext uri="{0D108BD9-81ED-4DB2-BD59-A6C34878D82A}">
                    <a16:rowId xmlns:a16="http://schemas.microsoft.com/office/drawing/2014/main" val="10002"/>
                  </a:ext>
                </a:extLst>
              </a:tr>
              <a:tr h="1834153">
                <a:tc>
                  <a:txBody>
                    <a:bodyPr/>
                    <a:lstStyle/>
                    <a:p>
                      <a:r>
                        <a:rPr lang="fr-FR" sz="2000" dirty="0"/>
                        <a:t>Réactions cutanées</a:t>
                      </a:r>
                    </a:p>
                  </a:txBody>
                  <a:tcPr marL="100838" marR="100838" marT="50419" marB="50419"/>
                </a:tc>
                <a:tc>
                  <a:txBody>
                    <a:bodyPr/>
                    <a:lstStyle/>
                    <a:p>
                      <a:pPr marL="0" algn="ctr" fontAlgn="b"/>
                      <a:r>
                        <a:rPr lang="fr-FR" sz="2000" dirty="0">
                          <a:solidFill>
                            <a:schemeClr val="dk1"/>
                          </a:solidFill>
                          <a:latin typeface="+mn-lt"/>
                          <a:ea typeface="+mn-ea"/>
                          <a:cs typeface="+mn-cs"/>
                        </a:rPr>
                        <a:t>109</a:t>
                      </a:r>
                    </a:p>
                  </a:txBody>
                  <a:tcPr marL="0" marR="0" marT="0" marB="0" anchor="b"/>
                </a:tc>
                <a:tc>
                  <a:txBody>
                    <a:bodyPr/>
                    <a:lstStyle/>
                    <a:p>
                      <a:r>
                        <a:rPr lang="fr-FR" sz="2000" dirty="0"/>
                        <a:t>Troubles neurologiques </a:t>
                      </a:r>
                      <a:r>
                        <a:rPr lang="fr-FR" sz="2000" dirty="0">
                          <a:solidFill>
                            <a:srgbClr val="0070C0"/>
                          </a:solidFill>
                        </a:rPr>
                        <a:t>(1 surdosage et 1 réaction médicamenteuse)</a:t>
                      </a:r>
                    </a:p>
                  </a:txBody>
                  <a:tcPr marL="100838" marR="100838" marT="50419" marB="50419"/>
                </a:tc>
                <a:tc>
                  <a:txBody>
                    <a:bodyPr/>
                    <a:lstStyle/>
                    <a:p>
                      <a:pPr algn="ctr"/>
                      <a:r>
                        <a:rPr lang="fr-FR" sz="2000" dirty="0"/>
                        <a:t>2</a:t>
                      </a:r>
                    </a:p>
                  </a:txBody>
                  <a:tcPr marL="100838" marR="100838" marT="50419" marB="50419"/>
                </a:tc>
                <a:tc>
                  <a:txBody>
                    <a:bodyPr/>
                    <a:lstStyle/>
                    <a:p>
                      <a:pPr algn="ctr"/>
                      <a:r>
                        <a:rPr lang="fr-FR" sz="2000" dirty="0"/>
                        <a:t>-</a:t>
                      </a:r>
                    </a:p>
                  </a:txBody>
                  <a:tcPr marL="100838" marR="100838" marT="50419" marB="50419"/>
                </a:tc>
                <a:tc>
                  <a:txBody>
                    <a:bodyPr/>
                    <a:lstStyle/>
                    <a:p>
                      <a:pPr algn="ctr"/>
                      <a:r>
                        <a:rPr lang="fr-FR" sz="2000" dirty="0"/>
                        <a:t>2</a:t>
                      </a:r>
                    </a:p>
                  </a:txBody>
                  <a:tcPr marL="100838" marR="100838" marT="50419" marB="50419"/>
                </a:tc>
                <a:extLst>
                  <a:ext uri="{0D108BD9-81ED-4DB2-BD59-A6C34878D82A}">
                    <a16:rowId xmlns:a16="http://schemas.microsoft.com/office/drawing/2014/main" val="10003"/>
                  </a:ext>
                </a:extLst>
              </a:tr>
              <a:tr h="426703">
                <a:tc>
                  <a:txBody>
                    <a:bodyPr/>
                    <a:lstStyle/>
                    <a:p>
                      <a:r>
                        <a:rPr lang="fr-FR" sz="2000" dirty="0"/>
                        <a:t>Somnolence </a:t>
                      </a:r>
                    </a:p>
                  </a:txBody>
                  <a:tcPr marL="100838" marR="100838" marT="50419" marB="50419"/>
                </a:tc>
                <a:tc>
                  <a:txBody>
                    <a:bodyPr/>
                    <a:lstStyle/>
                    <a:p>
                      <a:pPr marL="0" algn="ctr" fontAlgn="b"/>
                      <a:r>
                        <a:rPr lang="fr-FR" sz="2000" dirty="0">
                          <a:solidFill>
                            <a:schemeClr val="dk1"/>
                          </a:solidFill>
                          <a:latin typeface="+mn-lt"/>
                          <a:ea typeface="+mn-ea"/>
                          <a:cs typeface="+mn-cs"/>
                        </a:rPr>
                        <a:t>657</a:t>
                      </a:r>
                    </a:p>
                  </a:txBody>
                  <a:tcPr marL="0" marR="0" marT="0" marB="0" anchor="b"/>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extLst>
                  <a:ext uri="{0D108BD9-81ED-4DB2-BD59-A6C34878D82A}">
                    <a16:rowId xmlns:a16="http://schemas.microsoft.com/office/drawing/2014/main" val="10004"/>
                  </a:ext>
                </a:extLst>
              </a:tr>
              <a:tr h="705467">
                <a:tc>
                  <a:txBody>
                    <a:bodyPr/>
                    <a:lstStyle/>
                    <a:p>
                      <a:r>
                        <a:rPr lang="fr-FR" sz="2000" dirty="0"/>
                        <a:t>Douleurs abdominales</a:t>
                      </a:r>
                    </a:p>
                  </a:txBody>
                  <a:tcPr marL="100838" marR="100838" marT="50419" marB="50419"/>
                </a:tc>
                <a:tc>
                  <a:txBody>
                    <a:bodyPr/>
                    <a:lstStyle/>
                    <a:p>
                      <a:pPr marL="0" algn="ctr" fontAlgn="b"/>
                      <a:r>
                        <a:rPr lang="fr-FR" sz="2000" dirty="0">
                          <a:solidFill>
                            <a:schemeClr val="dk1"/>
                          </a:solidFill>
                          <a:latin typeface="+mn-lt"/>
                          <a:ea typeface="+mn-ea"/>
                          <a:cs typeface="+mn-cs"/>
                        </a:rPr>
                        <a:t>343</a:t>
                      </a:r>
                    </a:p>
                  </a:txBody>
                  <a:tcPr marL="0" marR="0" marT="0" marB="0" anchor="b"/>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extLst>
                  <a:ext uri="{0D108BD9-81ED-4DB2-BD59-A6C34878D82A}">
                    <a16:rowId xmlns:a16="http://schemas.microsoft.com/office/drawing/2014/main" val="10005"/>
                  </a:ext>
                </a:extLst>
              </a:tr>
              <a:tr h="426703">
                <a:tc>
                  <a:txBody>
                    <a:bodyPr/>
                    <a:lstStyle/>
                    <a:p>
                      <a:r>
                        <a:rPr lang="fr-FR" sz="2000" dirty="0"/>
                        <a:t>Autres </a:t>
                      </a:r>
                    </a:p>
                  </a:txBody>
                  <a:tcPr marL="100838" marR="100838" marT="50419" marB="50419"/>
                </a:tc>
                <a:tc>
                  <a:txBody>
                    <a:bodyPr/>
                    <a:lstStyle/>
                    <a:p>
                      <a:pPr marL="0" algn="ctr" fontAlgn="b"/>
                      <a:r>
                        <a:rPr lang="fr-FR" sz="2000" dirty="0">
                          <a:solidFill>
                            <a:schemeClr val="dk1"/>
                          </a:solidFill>
                          <a:latin typeface="+mn-lt"/>
                          <a:ea typeface="+mn-ea"/>
                          <a:cs typeface="+mn-cs"/>
                        </a:rPr>
                        <a:t>217</a:t>
                      </a:r>
                    </a:p>
                  </a:txBody>
                  <a:tcPr marL="0" marR="0" marT="0" marB="0" anchor="b"/>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tc>
                  <a:txBody>
                    <a:bodyPr/>
                    <a:lstStyle/>
                    <a:p>
                      <a:endParaRPr lang="fr-FR" sz="2000" dirty="0"/>
                    </a:p>
                  </a:txBody>
                  <a:tcPr marL="100838" marR="100838" marT="50419" marB="50419">
                    <a:solidFill>
                      <a:schemeClr val="bg1">
                        <a:lumMod val="65000"/>
                      </a:schemeClr>
                    </a:solidFill>
                  </a:tcPr>
                </a:tc>
                <a:extLst>
                  <a:ext uri="{0D108BD9-81ED-4DB2-BD59-A6C34878D82A}">
                    <a16:rowId xmlns:a16="http://schemas.microsoft.com/office/drawing/2014/main" val="10006"/>
                  </a:ext>
                </a:extLst>
              </a:tr>
            </a:tbl>
          </a:graphicData>
        </a:graphic>
      </p:graphicFrame>
      <p:graphicFrame>
        <p:nvGraphicFramePr>
          <p:cNvPr id="5" name="Diagramme 6">
            <a:extLst>
              <a:ext uri="{FF2B5EF4-FFF2-40B4-BE49-F238E27FC236}">
                <a16:creationId xmlns:a16="http://schemas.microsoft.com/office/drawing/2014/main" id="{0BE06087-59F7-488E-8762-5E815BDBAA4D}"/>
              </a:ext>
            </a:extLst>
          </p:cNvPr>
          <p:cNvGraphicFramePr/>
          <p:nvPr>
            <p:extLst>
              <p:ext uri="{D42A27DB-BD31-4B8C-83A1-F6EECF244321}">
                <p14:modId xmlns:p14="http://schemas.microsoft.com/office/powerpoint/2010/main" val="2630561705"/>
              </p:ext>
            </p:extLst>
          </p:nvPr>
        </p:nvGraphicFramePr>
        <p:xfrm>
          <a:off x="523298" y="112059"/>
          <a:ext cx="9746749" cy="1096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2075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02015482"/>
              </p:ext>
            </p:extLst>
          </p:nvPr>
        </p:nvGraphicFramePr>
        <p:xfrm>
          <a:off x="794339" y="30286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29A0DA7-B9AF-43C9-9E6C-D90248F37F1A}"/>
              </a:ext>
            </a:extLst>
          </p:cNvPr>
          <p:cNvSpPr>
            <a:spLocks noGrp="1"/>
          </p:cNvSpPr>
          <p:nvPr>
            <p:ph type="body" idx="1"/>
          </p:nvPr>
        </p:nvSpPr>
        <p:spPr>
          <a:xfrm>
            <a:off x="825356" y="1634291"/>
            <a:ext cx="4455430" cy="541336"/>
          </a:xfrm>
        </p:spPr>
        <p:txBody>
          <a:bodyPr>
            <a:normAutofit/>
          </a:bodyPr>
          <a:lstStyle/>
          <a:p>
            <a:endParaRPr lang="en-US" dirty="0"/>
          </a:p>
        </p:txBody>
      </p:sp>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808990" y="2398404"/>
            <a:ext cx="4455430" cy="4956417"/>
          </a:xfrm>
          <a:ln>
            <a:solidFill>
              <a:schemeClr val="tx1"/>
            </a:solidFill>
          </a:ln>
        </p:spPr>
        <p:txBody>
          <a:bodyPr>
            <a:normAutofit fontScale="62500" lnSpcReduction="20000"/>
          </a:bodyPr>
          <a:lstStyle/>
          <a:p>
            <a:pPr>
              <a:lnSpc>
                <a:spcPct val="150000"/>
              </a:lnSpc>
            </a:pPr>
            <a:r>
              <a:rPr lang="fr-FR" dirty="0"/>
              <a:t>Quantification des intrants (SP+AQ) en tenant compte des cibles par passage;</a:t>
            </a:r>
          </a:p>
          <a:p>
            <a:pPr lvl="1">
              <a:lnSpc>
                <a:spcPct val="140000"/>
              </a:lnSpc>
              <a:buFont typeface="Wingdings" panose="05000000000000000000" pitchFamily="2" charset="2"/>
              <a:buChar char="Ø"/>
            </a:pPr>
            <a:r>
              <a:rPr lang="fr-FR" dirty="0"/>
              <a:t>Prise en compte des enfants qui entrent en cours de campagne;</a:t>
            </a:r>
          </a:p>
          <a:p>
            <a:pPr lvl="1">
              <a:lnSpc>
                <a:spcPct val="140000"/>
              </a:lnSpc>
              <a:buFont typeface="Wingdings" panose="05000000000000000000" pitchFamily="2" charset="2"/>
              <a:buChar char="Ø"/>
            </a:pPr>
            <a:r>
              <a:rPr lang="fr-FR" dirty="0"/>
              <a:t>Ajustement des plaquettes en prenant en compte les déplacements de la tranche d’âge de 3-11 mois vers celle de 12-59 mois entre les passages;</a:t>
            </a:r>
          </a:p>
          <a:p>
            <a:pPr>
              <a:lnSpc>
                <a:spcPct val="150000"/>
              </a:lnSpc>
            </a:pPr>
            <a:r>
              <a:rPr lang="fr-FR" dirty="0"/>
              <a:t>Micro plan par structure (PNLP, DRS, DS) sur la base d’un fichier de quantification des ressources (humaines, matérielles);</a:t>
            </a:r>
          </a:p>
          <a:p>
            <a:pPr lvl="1">
              <a:lnSpc>
                <a:spcPct val="140000"/>
              </a:lnSpc>
              <a:buFont typeface="Wingdings" panose="05000000000000000000" pitchFamily="2" charset="2"/>
              <a:buChar char="Ø"/>
            </a:pPr>
            <a:r>
              <a:rPr lang="fr-FR" dirty="0"/>
              <a:t>Harmonisation au mieux des activités de la campagne dans tous les DS et DRS;</a:t>
            </a:r>
          </a:p>
          <a:p>
            <a:pPr lvl="1">
              <a:lnSpc>
                <a:spcPct val="140000"/>
              </a:lnSpc>
              <a:buFont typeface="Wingdings" panose="05000000000000000000" pitchFamily="2" charset="2"/>
              <a:buChar char="Ø"/>
            </a:pPr>
            <a:r>
              <a:rPr lang="fr-FR" dirty="0"/>
              <a:t>Signature des accords entre chaque structure et les partenaires d’appui;</a:t>
            </a:r>
          </a:p>
          <a:p>
            <a:pPr lvl="1">
              <a:lnSpc>
                <a:spcPct val="140000"/>
              </a:lnSpc>
              <a:buFont typeface="Wingdings" panose="05000000000000000000" pitchFamily="2" charset="2"/>
              <a:buChar char="Ø"/>
            </a:pPr>
            <a:r>
              <a:rPr lang="fr-FR" dirty="0"/>
              <a:t>Responsabilisation de chaque structure dans le déroulement des activités; </a:t>
            </a:r>
          </a:p>
          <a:p>
            <a:endParaRPr lang="en-US" dirty="0"/>
          </a:p>
        </p:txBody>
      </p:sp>
      <p:sp>
        <p:nvSpPr>
          <p:cNvPr id="5" name="Text Placeholder 4">
            <a:extLst>
              <a:ext uri="{FF2B5EF4-FFF2-40B4-BE49-F238E27FC236}">
                <a16:creationId xmlns:a16="http://schemas.microsoft.com/office/drawing/2014/main" id="{663513F9-63D5-4D74-8E36-75CD65834148}"/>
              </a:ext>
            </a:extLst>
          </p:cNvPr>
          <p:cNvSpPr>
            <a:spLocks noGrp="1"/>
          </p:cNvSpPr>
          <p:nvPr>
            <p:ph type="body" sz="quarter" idx="3"/>
          </p:nvPr>
        </p:nvSpPr>
        <p:spPr>
          <a:xfrm>
            <a:off x="5427231" y="1628114"/>
            <a:ext cx="4457180" cy="541335"/>
          </a:xfr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1985" dirty="0">
                <a:latin typeface="Arial" panose="020B0604020202020204" pitchFamily="34" charset="0"/>
                <a:cs typeface="Arial" panose="020B0604020202020204" pitchFamily="34" charset="0"/>
              </a:rPr>
              <a:t>Suites </a:t>
            </a:r>
            <a:r>
              <a:rPr lang="en-US" sz="1985" dirty="0" err="1">
                <a:latin typeface="Arial" panose="020B0604020202020204" pitchFamily="34" charset="0"/>
                <a:cs typeface="Arial" panose="020B0604020202020204" pitchFamily="34" charset="0"/>
              </a:rPr>
              <a:t>données</a:t>
            </a:r>
            <a:r>
              <a:rPr lang="en-US" sz="1985" dirty="0">
                <a:latin typeface="Arial" panose="020B0604020202020204" pitchFamily="34" charset="0"/>
                <a:cs typeface="Arial" panose="020B0604020202020204" pitchFamily="34" charset="0"/>
              </a:rPr>
              <a:t> </a:t>
            </a:r>
          </a:p>
        </p:txBody>
      </p:sp>
      <p:sp>
        <p:nvSpPr>
          <p:cNvPr id="6" name="Content Placeholder 5">
            <a:extLst>
              <a:ext uri="{FF2B5EF4-FFF2-40B4-BE49-F238E27FC236}">
                <a16:creationId xmlns:a16="http://schemas.microsoft.com/office/drawing/2014/main" id="{EAB2B4A1-ADB5-4DB8-90CA-4E628F498621}"/>
              </a:ext>
            </a:extLst>
          </p:cNvPr>
          <p:cNvSpPr>
            <a:spLocks noGrp="1"/>
          </p:cNvSpPr>
          <p:nvPr>
            <p:ph sz="quarter" idx="4"/>
          </p:nvPr>
        </p:nvSpPr>
        <p:spPr>
          <a:xfrm>
            <a:off x="5427231" y="2398403"/>
            <a:ext cx="4457180" cy="4956418"/>
          </a:xfrm>
          <a:ln>
            <a:solidFill>
              <a:schemeClr val="tx1"/>
            </a:solidFill>
          </a:ln>
        </p:spPr>
        <p:txBody>
          <a:bodyPr>
            <a:normAutofit fontScale="62500" lnSpcReduction="20000"/>
          </a:bodyPr>
          <a:lstStyle/>
          <a:p>
            <a:pPr>
              <a:lnSpc>
                <a:spcPct val="150000"/>
              </a:lnSpc>
            </a:pPr>
            <a:r>
              <a:rPr lang="fr-FR" dirty="0"/>
              <a:t>Révision annuelle consensuelle des outils CPS prenant en compte les adaptations au contexte du moment;</a:t>
            </a:r>
          </a:p>
          <a:p>
            <a:pPr lvl="1">
              <a:lnSpc>
                <a:spcPct val="150000"/>
              </a:lnSpc>
              <a:buFont typeface="Wingdings" panose="05000000000000000000" pitchFamily="2" charset="2"/>
              <a:buChar char="Ø"/>
            </a:pPr>
            <a:r>
              <a:rPr lang="fr-FR" dirty="0"/>
              <a:t>Prise en compte des nouvelles donnes sur le COVID aussi bien dans les modules de formation que dans les outils de supervision, sondage, collecte des données, approvisionnement, communication…;</a:t>
            </a:r>
          </a:p>
          <a:p>
            <a:pPr lvl="1">
              <a:lnSpc>
                <a:spcPct val="150000"/>
              </a:lnSpc>
              <a:buFont typeface="Wingdings" panose="05000000000000000000" pitchFamily="2" charset="2"/>
              <a:buChar char="Ø"/>
            </a:pPr>
            <a:r>
              <a:rPr lang="fr-FR" dirty="0"/>
              <a:t>Disponibilité d’outils harmonisés et consensuels dans tous les districts;</a:t>
            </a:r>
          </a:p>
          <a:p>
            <a:pPr>
              <a:lnSpc>
                <a:spcPct val="150000"/>
              </a:lnSpc>
            </a:pPr>
            <a:r>
              <a:rPr lang="fr-FR" dirty="0"/>
              <a:t>Elaboration d’un plan de contingence COVID;</a:t>
            </a:r>
          </a:p>
          <a:p>
            <a:pPr lvl="1">
              <a:lnSpc>
                <a:spcPct val="150000"/>
              </a:lnSpc>
              <a:buFont typeface="Wingdings" panose="05000000000000000000" pitchFamily="2" charset="2"/>
              <a:buChar char="Ø"/>
            </a:pPr>
            <a:r>
              <a:rPr lang="fr-FR" dirty="0"/>
              <a:t> Prise en compte de l’adaptation des stratégies CPS au contexte COVID (formations, rencontres, administration des médicaments, supervisions, communication, enquêtes communautaires…);</a:t>
            </a:r>
          </a:p>
          <a:p>
            <a:pPr lvl="1">
              <a:lnSpc>
                <a:spcPct val="150000"/>
              </a:lnSpc>
              <a:buFont typeface="Wingdings" panose="05000000000000000000" pitchFamily="2" charset="2"/>
              <a:buChar char="Ø"/>
            </a:pPr>
            <a:r>
              <a:rPr lang="fr-FR" dirty="0"/>
              <a:t>Sécurisation de la mise en œuvre de la campagne dans le contexte COVID (protection des acteurs et des populations);</a:t>
            </a:r>
          </a:p>
          <a:p>
            <a:endParaRPr lang="en-US" dirty="0"/>
          </a:p>
        </p:txBody>
      </p:sp>
      <p:sp>
        <p:nvSpPr>
          <p:cNvPr id="10" name="Rectangle 9">
            <a:extLst>
              <a:ext uri="{FF2B5EF4-FFF2-40B4-BE49-F238E27FC236}">
                <a16:creationId xmlns:a16="http://schemas.microsoft.com/office/drawing/2014/main" id="{6C28FE77-C696-40C9-B32A-261A79214929}"/>
              </a:ext>
            </a:extLst>
          </p:cNvPr>
          <p:cNvSpPr/>
          <p:nvPr/>
        </p:nvSpPr>
        <p:spPr>
          <a:xfrm>
            <a:off x="808990" y="1628114"/>
            <a:ext cx="4455430" cy="541335"/>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985" dirty="0">
                <a:solidFill>
                  <a:schemeClr val="tx1"/>
                </a:solidFill>
              </a:rPr>
              <a:t> </a:t>
            </a:r>
            <a:r>
              <a:rPr lang="en-US" sz="1985" dirty="0"/>
              <a:t> </a:t>
            </a:r>
          </a:p>
          <a:p>
            <a:pPr algn="ctr"/>
            <a:r>
              <a:rPr lang="en-CA" sz="1985" b="1" dirty="0" err="1">
                <a:solidFill>
                  <a:schemeClr val="tx1"/>
                </a:solidFill>
                <a:latin typeface="Arial" panose="020B0604020202020204" pitchFamily="34" charset="0"/>
                <a:cs typeface="Arial" panose="020B0604020202020204" pitchFamily="34" charset="0"/>
              </a:rPr>
              <a:t>Succès</a:t>
            </a:r>
            <a:endParaRPr lang="en-CA" sz="1985" b="1" dirty="0">
              <a:solidFill>
                <a:srgbClr val="00B050"/>
              </a:solidFill>
              <a:latin typeface="Arial" panose="020B0604020202020204" pitchFamily="34" charset="0"/>
              <a:cs typeface="Arial" panose="020B0604020202020204" pitchFamily="34" charset="0"/>
            </a:endParaRPr>
          </a:p>
          <a:p>
            <a:pPr algn="ctr"/>
            <a:endParaRPr lang="en-US" sz="1985"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
        <p:nvSpPr>
          <p:cNvPr id="11" name="Text Placeholder 4">
            <a:extLst>
              <a:ext uri="{FF2B5EF4-FFF2-40B4-BE49-F238E27FC236}">
                <a16:creationId xmlns:a16="http://schemas.microsoft.com/office/drawing/2014/main" id="{663513F9-63D5-4D74-8E36-75CD65834148}"/>
              </a:ext>
            </a:extLst>
          </p:cNvPr>
          <p:cNvSpPr txBox="1">
            <a:spLocks/>
          </p:cNvSpPr>
          <p:nvPr/>
        </p:nvSpPr>
        <p:spPr>
          <a:xfrm>
            <a:off x="5406894" y="1628114"/>
            <a:ext cx="4457180" cy="541335"/>
          </a:xfrm>
          <a:prstGeom prst="rect">
            <a:avLst/>
          </a:prstGeom>
          <a:ln w="25400" cap="flat" cmpd="sng" algn="ctr">
            <a:solidFill>
              <a:schemeClr val="accent1">
                <a:lumMod val="75000"/>
              </a:schemeClr>
            </a:solidFill>
            <a:prstDash val="solid"/>
          </a:ln>
        </p:spPr>
        <p:style>
          <a:lnRef idx="2">
            <a:schemeClr val="accent2"/>
          </a:lnRef>
          <a:fillRef idx="1">
            <a:schemeClr val="lt1"/>
          </a:fillRef>
          <a:effectRef idx="0">
            <a:schemeClr val="accent2"/>
          </a:effectRef>
          <a:fontRef idx="minor">
            <a:schemeClr val="dk1"/>
          </a:fontRef>
        </p:style>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9pPr>
          </a:lstStyle>
          <a:p>
            <a:pPr algn="ctr"/>
            <a:r>
              <a:rPr lang="en-US" sz="1985" dirty="0" err="1">
                <a:latin typeface="Arial" panose="020B0604020202020204" pitchFamily="34" charset="0"/>
                <a:cs typeface="Arial" panose="020B0604020202020204" pitchFamily="34" charset="0"/>
              </a:rPr>
              <a:t>Succès</a:t>
            </a:r>
            <a:r>
              <a:rPr lang="en-US" sz="1985" dirty="0">
                <a:latin typeface="Arial" panose="020B0604020202020204" pitchFamily="34" charset="0"/>
                <a:cs typeface="Arial" panose="020B0604020202020204" pitchFamily="34" charset="0"/>
              </a:rPr>
              <a:t> (suites) </a:t>
            </a:r>
          </a:p>
        </p:txBody>
      </p:sp>
    </p:spTree>
    <p:extLst>
      <p:ext uri="{BB962C8B-B14F-4D97-AF65-F5344CB8AC3E}">
        <p14:creationId xmlns:p14="http://schemas.microsoft.com/office/powerpoint/2010/main" val="340683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02015482"/>
              </p:ext>
            </p:extLst>
          </p:nvPr>
        </p:nvGraphicFramePr>
        <p:xfrm>
          <a:off x="794339" y="30286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165100" y="2386050"/>
            <a:ext cx="10363200" cy="4956417"/>
          </a:xfrm>
          <a:ln>
            <a:solidFill>
              <a:schemeClr val="tx1"/>
            </a:solidFill>
          </a:ln>
        </p:spPr>
        <p:txBody>
          <a:bodyPr>
            <a:normAutofit/>
          </a:bodyPr>
          <a:lstStyle/>
          <a:p>
            <a:endParaRPr lang="fr-FR" dirty="0">
              <a:solidFill>
                <a:srgbClr val="FF0000"/>
              </a:solidFill>
            </a:endParaRPr>
          </a:p>
          <a:p>
            <a:r>
              <a:rPr lang="fr-FR" dirty="0">
                <a:solidFill>
                  <a:srgbClr val="FF0000"/>
                </a:solidFill>
              </a:rPr>
              <a:t>Documentation de l’adaptation des stratégies de mise en œuvre de la campagne CPS au contexte sécuritaire</a:t>
            </a:r>
          </a:p>
          <a:p>
            <a:endParaRPr lang="en-US" dirty="0"/>
          </a:p>
        </p:txBody>
      </p:sp>
      <p:sp>
        <p:nvSpPr>
          <p:cNvPr id="10" name="Rectangle 9">
            <a:extLst>
              <a:ext uri="{FF2B5EF4-FFF2-40B4-BE49-F238E27FC236}">
                <a16:creationId xmlns:a16="http://schemas.microsoft.com/office/drawing/2014/main" id="{6C28FE77-C696-40C9-B32A-261A79214929}"/>
              </a:ext>
            </a:extLst>
          </p:cNvPr>
          <p:cNvSpPr/>
          <p:nvPr/>
        </p:nvSpPr>
        <p:spPr>
          <a:xfrm>
            <a:off x="2603500" y="1621938"/>
            <a:ext cx="4455430" cy="541335"/>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985" dirty="0">
                <a:solidFill>
                  <a:schemeClr val="tx1"/>
                </a:solidFill>
              </a:rPr>
              <a:t> </a:t>
            </a:r>
            <a:r>
              <a:rPr lang="en-US" sz="1985" dirty="0"/>
              <a:t> </a:t>
            </a:r>
          </a:p>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Perspectives à venir en 2022</a:t>
            </a:r>
          </a:p>
          <a:p>
            <a:pPr algn="ctr"/>
            <a:endParaRPr lang="en-US" sz="1985"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Tree>
    <p:extLst>
      <p:ext uri="{BB962C8B-B14F-4D97-AF65-F5344CB8AC3E}">
        <p14:creationId xmlns:p14="http://schemas.microsoft.com/office/powerpoint/2010/main" val="303114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05483" y="595884"/>
            <a:ext cx="8333740" cy="1054735"/>
            <a:chOff x="1205483" y="595884"/>
            <a:chExt cx="8333740" cy="1054735"/>
          </a:xfrm>
        </p:grpSpPr>
        <p:sp>
          <p:nvSpPr>
            <p:cNvPr id="3" name="object 3"/>
            <p:cNvSpPr/>
            <p:nvPr/>
          </p:nvSpPr>
          <p:spPr>
            <a:xfrm>
              <a:off x="5591543" y="595883"/>
              <a:ext cx="3947160" cy="1054735"/>
            </a:xfrm>
            <a:custGeom>
              <a:avLst/>
              <a:gdLst/>
              <a:ahLst/>
              <a:cxnLst/>
              <a:rect l="l" t="t" r="r" b="b"/>
              <a:pathLst>
                <a:path w="3947159" h="1054735">
                  <a:moveTo>
                    <a:pt x="3947160" y="527304"/>
                  </a:moveTo>
                  <a:lnTo>
                    <a:pt x="3938016" y="518160"/>
                  </a:lnTo>
                  <a:lnTo>
                    <a:pt x="3450336" y="30480"/>
                  </a:lnTo>
                  <a:lnTo>
                    <a:pt x="3419856" y="0"/>
                  </a:lnTo>
                  <a:lnTo>
                    <a:pt x="3419856" y="141732"/>
                  </a:lnTo>
                  <a:lnTo>
                    <a:pt x="0" y="141732"/>
                  </a:lnTo>
                  <a:lnTo>
                    <a:pt x="0" y="912876"/>
                  </a:lnTo>
                  <a:lnTo>
                    <a:pt x="3419856" y="912876"/>
                  </a:lnTo>
                  <a:lnTo>
                    <a:pt x="3419856" y="1054608"/>
                  </a:lnTo>
                  <a:lnTo>
                    <a:pt x="3450336" y="1024128"/>
                  </a:lnTo>
                  <a:lnTo>
                    <a:pt x="3938016" y="536448"/>
                  </a:lnTo>
                  <a:lnTo>
                    <a:pt x="3947160" y="527304"/>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217675" y="626364"/>
              <a:ext cx="4386580" cy="993775"/>
            </a:xfrm>
            <a:custGeom>
              <a:avLst/>
              <a:gdLst/>
              <a:ahLst/>
              <a:cxnLst/>
              <a:rect l="l" t="t" r="r" b="b"/>
              <a:pathLst>
                <a:path w="4386580" h="993775">
                  <a:moveTo>
                    <a:pt x="4219956" y="993648"/>
                  </a:moveTo>
                  <a:lnTo>
                    <a:pt x="166116" y="993648"/>
                  </a:lnTo>
                  <a:lnTo>
                    <a:pt x="122061" y="987693"/>
                  </a:lnTo>
                  <a:lnTo>
                    <a:pt x="82408" y="970900"/>
                  </a:lnTo>
                  <a:lnTo>
                    <a:pt x="48768" y="944880"/>
                  </a:lnTo>
                  <a:lnTo>
                    <a:pt x="22747" y="911239"/>
                  </a:lnTo>
                  <a:lnTo>
                    <a:pt x="5954" y="871586"/>
                  </a:lnTo>
                  <a:lnTo>
                    <a:pt x="0" y="827531"/>
                  </a:lnTo>
                  <a:lnTo>
                    <a:pt x="0" y="164592"/>
                  </a:lnTo>
                  <a:lnTo>
                    <a:pt x="5954" y="120650"/>
                  </a:lnTo>
                  <a:lnTo>
                    <a:pt x="22747" y="81280"/>
                  </a:lnTo>
                  <a:lnTo>
                    <a:pt x="48768" y="48006"/>
                  </a:lnTo>
                  <a:lnTo>
                    <a:pt x="82408" y="22352"/>
                  </a:lnTo>
                  <a:lnTo>
                    <a:pt x="122061" y="5842"/>
                  </a:lnTo>
                  <a:lnTo>
                    <a:pt x="166116" y="0"/>
                  </a:lnTo>
                  <a:lnTo>
                    <a:pt x="4219956" y="0"/>
                  </a:lnTo>
                  <a:lnTo>
                    <a:pt x="4264010" y="5842"/>
                  </a:lnTo>
                  <a:lnTo>
                    <a:pt x="4303663" y="22352"/>
                  </a:lnTo>
                  <a:lnTo>
                    <a:pt x="4337304" y="48006"/>
                  </a:lnTo>
                  <a:lnTo>
                    <a:pt x="4363325" y="81280"/>
                  </a:lnTo>
                  <a:lnTo>
                    <a:pt x="4380117" y="120650"/>
                  </a:lnTo>
                  <a:lnTo>
                    <a:pt x="4386072" y="164592"/>
                  </a:lnTo>
                  <a:lnTo>
                    <a:pt x="4386072" y="827531"/>
                  </a:lnTo>
                  <a:lnTo>
                    <a:pt x="4380117" y="871586"/>
                  </a:lnTo>
                  <a:lnTo>
                    <a:pt x="4363325" y="911239"/>
                  </a:lnTo>
                  <a:lnTo>
                    <a:pt x="4337304" y="944880"/>
                  </a:lnTo>
                  <a:lnTo>
                    <a:pt x="4303663" y="970900"/>
                  </a:lnTo>
                  <a:lnTo>
                    <a:pt x="4264010" y="987693"/>
                  </a:lnTo>
                  <a:lnTo>
                    <a:pt x="4219956" y="993648"/>
                  </a:lnTo>
                  <a:close/>
                </a:path>
              </a:pathLst>
            </a:custGeom>
            <a:solidFill>
              <a:srgbClr val="FFFFFF"/>
            </a:solidFill>
          </p:spPr>
          <p:txBody>
            <a:bodyPr wrap="square" lIns="0" tIns="0" rIns="0" bIns="0" rtlCol="0"/>
            <a:lstStyle/>
            <a:p>
              <a:endParaRPr/>
            </a:p>
          </p:txBody>
        </p:sp>
        <p:sp>
          <p:nvSpPr>
            <p:cNvPr id="5" name="object 5"/>
            <p:cNvSpPr/>
            <p:nvPr/>
          </p:nvSpPr>
          <p:spPr>
            <a:xfrm>
              <a:off x="1205483" y="612648"/>
              <a:ext cx="4411980" cy="1019810"/>
            </a:xfrm>
            <a:custGeom>
              <a:avLst/>
              <a:gdLst/>
              <a:ahLst/>
              <a:cxnLst/>
              <a:rect l="l" t="t" r="r" b="b"/>
              <a:pathLst>
                <a:path w="4411980" h="1019810">
                  <a:moveTo>
                    <a:pt x="4251960" y="1019556"/>
                  </a:moveTo>
                  <a:lnTo>
                    <a:pt x="160019" y="1019556"/>
                  </a:lnTo>
                  <a:lnTo>
                    <a:pt x="143256" y="1016508"/>
                  </a:lnTo>
                  <a:lnTo>
                    <a:pt x="79248" y="990600"/>
                  </a:lnTo>
                  <a:lnTo>
                    <a:pt x="41148" y="955547"/>
                  </a:lnTo>
                  <a:lnTo>
                    <a:pt x="13716" y="911352"/>
                  </a:lnTo>
                  <a:lnTo>
                    <a:pt x="1270" y="858012"/>
                  </a:lnTo>
                  <a:lnTo>
                    <a:pt x="0" y="842772"/>
                  </a:lnTo>
                  <a:lnTo>
                    <a:pt x="0" y="161543"/>
                  </a:lnTo>
                  <a:lnTo>
                    <a:pt x="13716" y="109727"/>
                  </a:lnTo>
                  <a:lnTo>
                    <a:pt x="39624" y="65531"/>
                  </a:lnTo>
                  <a:lnTo>
                    <a:pt x="77724" y="32003"/>
                  </a:lnTo>
                  <a:lnTo>
                    <a:pt x="124968" y="9143"/>
                  </a:lnTo>
                  <a:lnTo>
                    <a:pt x="178307" y="0"/>
                  </a:lnTo>
                  <a:lnTo>
                    <a:pt x="4233672" y="0"/>
                  </a:lnTo>
                  <a:lnTo>
                    <a:pt x="4285488" y="7619"/>
                  </a:lnTo>
                  <a:lnTo>
                    <a:pt x="4325112" y="25907"/>
                  </a:lnTo>
                  <a:lnTo>
                    <a:pt x="163068" y="25907"/>
                  </a:lnTo>
                  <a:lnTo>
                    <a:pt x="147828" y="28955"/>
                  </a:lnTo>
                  <a:lnTo>
                    <a:pt x="105156" y="44195"/>
                  </a:lnTo>
                  <a:lnTo>
                    <a:pt x="70104" y="70103"/>
                  </a:lnTo>
                  <a:lnTo>
                    <a:pt x="44196" y="105155"/>
                  </a:lnTo>
                  <a:lnTo>
                    <a:pt x="25908" y="163067"/>
                  </a:lnTo>
                  <a:lnTo>
                    <a:pt x="25908" y="856487"/>
                  </a:lnTo>
                  <a:lnTo>
                    <a:pt x="32004" y="886968"/>
                  </a:lnTo>
                  <a:lnTo>
                    <a:pt x="36576" y="900683"/>
                  </a:lnTo>
                  <a:lnTo>
                    <a:pt x="44196" y="914400"/>
                  </a:lnTo>
                  <a:lnTo>
                    <a:pt x="50292" y="926591"/>
                  </a:lnTo>
                  <a:lnTo>
                    <a:pt x="91440" y="967739"/>
                  </a:lnTo>
                  <a:lnTo>
                    <a:pt x="146304" y="992124"/>
                  </a:lnTo>
                  <a:lnTo>
                    <a:pt x="178307" y="995172"/>
                  </a:lnTo>
                  <a:lnTo>
                    <a:pt x="4323588" y="995172"/>
                  </a:lnTo>
                  <a:lnTo>
                    <a:pt x="4319016" y="998220"/>
                  </a:lnTo>
                  <a:lnTo>
                    <a:pt x="4302252" y="1005839"/>
                  </a:lnTo>
                  <a:lnTo>
                    <a:pt x="4287012" y="1011935"/>
                  </a:lnTo>
                  <a:lnTo>
                    <a:pt x="4268724" y="1016508"/>
                  </a:lnTo>
                  <a:lnTo>
                    <a:pt x="4251960" y="1019556"/>
                  </a:lnTo>
                  <a:close/>
                </a:path>
                <a:path w="4411980" h="1019810">
                  <a:moveTo>
                    <a:pt x="4323588" y="995172"/>
                  </a:moveTo>
                  <a:lnTo>
                    <a:pt x="4232148" y="995172"/>
                  </a:lnTo>
                  <a:lnTo>
                    <a:pt x="4262628" y="992124"/>
                  </a:lnTo>
                  <a:lnTo>
                    <a:pt x="4277868" y="987552"/>
                  </a:lnTo>
                  <a:lnTo>
                    <a:pt x="4317492" y="969264"/>
                  </a:lnTo>
                  <a:lnTo>
                    <a:pt x="4351020" y="938783"/>
                  </a:lnTo>
                  <a:lnTo>
                    <a:pt x="4358640" y="928116"/>
                  </a:lnTo>
                  <a:lnTo>
                    <a:pt x="4367784" y="915924"/>
                  </a:lnTo>
                  <a:lnTo>
                    <a:pt x="4383024" y="873252"/>
                  </a:lnTo>
                  <a:lnTo>
                    <a:pt x="4386072" y="841247"/>
                  </a:lnTo>
                  <a:lnTo>
                    <a:pt x="4386072" y="179831"/>
                  </a:lnTo>
                  <a:lnTo>
                    <a:pt x="4378452" y="134111"/>
                  </a:lnTo>
                  <a:lnTo>
                    <a:pt x="4360164" y="94487"/>
                  </a:lnTo>
                  <a:lnTo>
                    <a:pt x="4331208" y="60959"/>
                  </a:lnTo>
                  <a:lnTo>
                    <a:pt x="4293108" y="38099"/>
                  </a:lnTo>
                  <a:lnTo>
                    <a:pt x="4233672" y="25907"/>
                  </a:lnTo>
                  <a:lnTo>
                    <a:pt x="4325112" y="25907"/>
                  </a:lnTo>
                  <a:lnTo>
                    <a:pt x="4358640" y="51815"/>
                  </a:lnTo>
                  <a:lnTo>
                    <a:pt x="4389120" y="92963"/>
                  </a:lnTo>
                  <a:lnTo>
                    <a:pt x="4407408" y="141731"/>
                  </a:lnTo>
                  <a:lnTo>
                    <a:pt x="4411980" y="178307"/>
                  </a:lnTo>
                  <a:lnTo>
                    <a:pt x="4411980" y="841247"/>
                  </a:lnTo>
                  <a:lnTo>
                    <a:pt x="4410456" y="859535"/>
                  </a:lnTo>
                  <a:lnTo>
                    <a:pt x="4407408" y="876300"/>
                  </a:lnTo>
                  <a:lnTo>
                    <a:pt x="4402836" y="894587"/>
                  </a:lnTo>
                  <a:lnTo>
                    <a:pt x="4396740" y="909828"/>
                  </a:lnTo>
                  <a:lnTo>
                    <a:pt x="4390644" y="926591"/>
                  </a:lnTo>
                  <a:lnTo>
                    <a:pt x="4358640" y="967739"/>
                  </a:lnTo>
                  <a:lnTo>
                    <a:pt x="4332732" y="989076"/>
                  </a:lnTo>
                  <a:lnTo>
                    <a:pt x="4323588" y="995172"/>
                  </a:lnTo>
                  <a:close/>
                </a:path>
              </a:pathLst>
            </a:custGeom>
            <a:solidFill>
              <a:srgbClr val="366091"/>
            </a:solidFill>
          </p:spPr>
          <p:txBody>
            <a:bodyPr wrap="square" lIns="0" tIns="0" rIns="0" bIns="0" rtlCol="0"/>
            <a:lstStyle/>
            <a:p>
              <a:endParaRPr/>
            </a:p>
          </p:txBody>
        </p:sp>
      </p:grpSp>
      <p:sp>
        <p:nvSpPr>
          <p:cNvPr id="6" name="object 6"/>
          <p:cNvSpPr txBox="1">
            <a:spLocks noGrp="1"/>
          </p:cNvSpPr>
          <p:nvPr>
            <p:ph type="title"/>
          </p:nvPr>
        </p:nvSpPr>
        <p:spPr>
          <a:xfrm>
            <a:off x="1329929" y="670047"/>
            <a:ext cx="4048760" cy="584519"/>
          </a:xfrm>
          <a:prstGeom prst="rect">
            <a:avLst/>
          </a:prstGeom>
        </p:spPr>
        <p:txBody>
          <a:bodyPr vert="horz" wrap="square" lIns="0" tIns="54610" rIns="0" bIns="0" rtlCol="0">
            <a:spAutoFit/>
          </a:bodyPr>
          <a:lstStyle/>
          <a:p>
            <a:pPr marL="12700" marR="5080">
              <a:lnSpc>
                <a:spcPct val="86300"/>
              </a:lnSpc>
              <a:spcBef>
                <a:spcPts val="430"/>
              </a:spcBef>
            </a:pPr>
            <a:r>
              <a:rPr sz="2000" spc="-5" dirty="0">
                <a:solidFill>
                  <a:srgbClr val="000000"/>
                </a:solidFill>
              </a:rPr>
              <a:t>Principaux </a:t>
            </a:r>
            <a:r>
              <a:rPr sz="2000" spc="-5" dirty="0" err="1">
                <a:solidFill>
                  <a:srgbClr val="000000"/>
                </a:solidFill>
              </a:rPr>
              <a:t>défis</a:t>
            </a:r>
            <a:r>
              <a:rPr sz="2000" spc="-5" dirty="0">
                <a:solidFill>
                  <a:srgbClr val="000000"/>
                </a:solidFill>
              </a:rPr>
              <a:t> de </a:t>
            </a:r>
            <a:r>
              <a:rPr sz="2000" dirty="0">
                <a:solidFill>
                  <a:srgbClr val="000000"/>
                </a:solidFill>
              </a:rPr>
              <a:t> </a:t>
            </a:r>
            <a:r>
              <a:rPr sz="2000" spc="-5" dirty="0">
                <a:solidFill>
                  <a:srgbClr val="000000"/>
                </a:solidFill>
              </a:rPr>
              <a:t>planification </a:t>
            </a:r>
            <a:r>
              <a:rPr sz="2000" spc="-10" dirty="0">
                <a:solidFill>
                  <a:srgbClr val="000000"/>
                </a:solidFill>
              </a:rPr>
              <a:t>et </a:t>
            </a:r>
            <a:r>
              <a:rPr sz="2000" spc="-5" dirty="0">
                <a:solidFill>
                  <a:srgbClr val="000000"/>
                </a:solidFill>
              </a:rPr>
              <a:t>de mise </a:t>
            </a:r>
            <a:r>
              <a:rPr sz="2000" dirty="0">
                <a:solidFill>
                  <a:srgbClr val="000000"/>
                </a:solidFill>
              </a:rPr>
              <a:t>en </a:t>
            </a:r>
            <a:r>
              <a:rPr sz="2000" dirty="0" err="1">
                <a:solidFill>
                  <a:srgbClr val="000000"/>
                </a:solidFill>
              </a:rPr>
              <a:t>œuvre</a:t>
            </a:r>
            <a:r>
              <a:rPr sz="2000" dirty="0">
                <a:solidFill>
                  <a:srgbClr val="000000"/>
                </a:solidFill>
              </a:rPr>
              <a:t> </a:t>
            </a:r>
            <a:r>
              <a:rPr sz="2000" spc="-545" dirty="0">
                <a:solidFill>
                  <a:srgbClr val="000000"/>
                </a:solidFill>
              </a:rPr>
              <a:t> </a:t>
            </a:r>
            <a:r>
              <a:rPr sz="2000" spc="-5" dirty="0">
                <a:solidFill>
                  <a:srgbClr val="000000"/>
                </a:solidFill>
              </a:rPr>
              <a:t>d</a:t>
            </a:r>
            <a:r>
              <a:rPr lang="en-US" sz="2000" spc="-5" dirty="0">
                <a:solidFill>
                  <a:srgbClr val="000000"/>
                </a:solidFill>
              </a:rPr>
              <a:t>e la CPS </a:t>
            </a:r>
            <a:endParaRPr sz="2000" dirty="0"/>
          </a:p>
        </p:txBody>
      </p:sp>
      <p:sp>
        <p:nvSpPr>
          <p:cNvPr id="7" name="object 7"/>
          <p:cNvSpPr/>
          <p:nvPr/>
        </p:nvSpPr>
        <p:spPr>
          <a:xfrm>
            <a:off x="1225295" y="2520695"/>
            <a:ext cx="4051300" cy="4505325"/>
          </a:xfrm>
          <a:custGeom>
            <a:avLst/>
            <a:gdLst/>
            <a:ahLst/>
            <a:cxnLst/>
            <a:rect l="l" t="t" r="r" b="b"/>
            <a:pathLst>
              <a:path w="4051300" h="4505325">
                <a:moveTo>
                  <a:pt x="4047744" y="4504944"/>
                </a:moveTo>
                <a:lnTo>
                  <a:pt x="3048" y="4504944"/>
                </a:lnTo>
                <a:lnTo>
                  <a:pt x="0" y="4501896"/>
                </a:lnTo>
                <a:lnTo>
                  <a:pt x="0" y="3048"/>
                </a:lnTo>
                <a:lnTo>
                  <a:pt x="3048" y="0"/>
                </a:lnTo>
                <a:lnTo>
                  <a:pt x="4047744" y="0"/>
                </a:lnTo>
                <a:lnTo>
                  <a:pt x="4050792" y="3048"/>
                </a:lnTo>
                <a:lnTo>
                  <a:pt x="4050792" y="6096"/>
                </a:lnTo>
                <a:lnTo>
                  <a:pt x="10668" y="6096"/>
                </a:lnTo>
                <a:lnTo>
                  <a:pt x="4572" y="10668"/>
                </a:lnTo>
                <a:lnTo>
                  <a:pt x="10668" y="10668"/>
                </a:lnTo>
                <a:lnTo>
                  <a:pt x="10668" y="4495799"/>
                </a:lnTo>
                <a:lnTo>
                  <a:pt x="4572" y="4495799"/>
                </a:lnTo>
                <a:lnTo>
                  <a:pt x="10668" y="4500372"/>
                </a:lnTo>
                <a:lnTo>
                  <a:pt x="4050792" y="4500372"/>
                </a:lnTo>
                <a:lnTo>
                  <a:pt x="4050792" y="4501896"/>
                </a:lnTo>
                <a:lnTo>
                  <a:pt x="4047744" y="4504944"/>
                </a:lnTo>
                <a:close/>
              </a:path>
              <a:path w="4051300" h="4505325">
                <a:moveTo>
                  <a:pt x="10668" y="10668"/>
                </a:moveTo>
                <a:lnTo>
                  <a:pt x="4572" y="10668"/>
                </a:lnTo>
                <a:lnTo>
                  <a:pt x="10668" y="6096"/>
                </a:lnTo>
                <a:lnTo>
                  <a:pt x="10668" y="10668"/>
                </a:lnTo>
                <a:close/>
              </a:path>
              <a:path w="4051300" h="4505325">
                <a:moveTo>
                  <a:pt x="4040124" y="10668"/>
                </a:moveTo>
                <a:lnTo>
                  <a:pt x="10668" y="10668"/>
                </a:lnTo>
                <a:lnTo>
                  <a:pt x="10668" y="6096"/>
                </a:lnTo>
                <a:lnTo>
                  <a:pt x="4040124" y="6096"/>
                </a:lnTo>
                <a:lnTo>
                  <a:pt x="4040124" y="10668"/>
                </a:lnTo>
                <a:close/>
              </a:path>
              <a:path w="4051300" h="4505325">
                <a:moveTo>
                  <a:pt x="4040124" y="4500372"/>
                </a:moveTo>
                <a:lnTo>
                  <a:pt x="4040124" y="6096"/>
                </a:lnTo>
                <a:lnTo>
                  <a:pt x="4046220" y="10668"/>
                </a:lnTo>
                <a:lnTo>
                  <a:pt x="4050792" y="10668"/>
                </a:lnTo>
                <a:lnTo>
                  <a:pt x="4050792" y="4495799"/>
                </a:lnTo>
                <a:lnTo>
                  <a:pt x="4046220" y="4495799"/>
                </a:lnTo>
                <a:lnTo>
                  <a:pt x="4040124" y="4500372"/>
                </a:lnTo>
                <a:close/>
              </a:path>
              <a:path w="4051300" h="4505325">
                <a:moveTo>
                  <a:pt x="4050792" y="10668"/>
                </a:moveTo>
                <a:lnTo>
                  <a:pt x="4046220" y="10668"/>
                </a:lnTo>
                <a:lnTo>
                  <a:pt x="4040124" y="6096"/>
                </a:lnTo>
                <a:lnTo>
                  <a:pt x="4050792" y="6096"/>
                </a:lnTo>
                <a:lnTo>
                  <a:pt x="4050792" y="10668"/>
                </a:lnTo>
                <a:close/>
              </a:path>
              <a:path w="4051300" h="4505325">
                <a:moveTo>
                  <a:pt x="10668" y="4500372"/>
                </a:moveTo>
                <a:lnTo>
                  <a:pt x="4572" y="4495799"/>
                </a:lnTo>
                <a:lnTo>
                  <a:pt x="10668" y="4495799"/>
                </a:lnTo>
                <a:lnTo>
                  <a:pt x="10668" y="4500372"/>
                </a:lnTo>
                <a:close/>
              </a:path>
              <a:path w="4051300" h="4505325">
                <a:moveTo>
                  <a:pt x="4040124" y="4500372"/>
                </a:moveTo>
                <a:lnTo>
                  <a:pt x="10668" y="4500372"/>
                </a:lnTo>
                <a:lnTo>
                  <a:pt x="10668" y="4495799"/>
                </a:lnTo>
                <a:lnTo>
                  <a:pt x="4040124" y="4495799"/>
                </a:lnTo>
                <a:lnTo>
                  <a:pt x="4040124" y="4500372"/>
                </a:lnTo>
                <a:close/>
              </a:path>
              <a:path w="4051300" h="4505325">
                <a:moveTo>
                  <a:pt x="4050792" y="4500372"/>
                </a:moveTo>
                <a:lnTo>
                  <a:pt x="4040124" y="4500372"/>
                </a:lnTo>
                <a:lnTo>
                  <a:pt x="4046220" y="4495799"/>
                </a:lnTo>
                <a:lnTo>
                  <a:pt x="4050792" y="4495799"/>
                </a:lnTo>
                <a:lnTo>
                  <a:pt x="4050792" y="4500372"/>
                </a:lnTo>
                <a:close/>
              </a:path>
            </a:pathLst>
          </a:custGeom>
          <a:solidFill>
            <a:srgbClr val="000000"/>
          </a:solidFill>
        </p:spPr>
        <p:txBody>
          <a:bodyPr wrap="square" lIns="0" tIns="0" rIns="0" bIns="0" rtlCol="0"/>
          <a:lstStyle/>
          <a:p>
            <a:endParaRPr/>
          </a:p>
        </p:txBody>
      </p:sp>
      <p:sp>
        <p:nvSpPr>
          <p:cNvPr id="8" name="object 8"/>
          <p:cNvSpPr/>
          <p:nvPr/>
        </p:nvSpPr>
        <p:spPr>
          <a:xfrm>
            <a:off x="5405628" y="1815083"/>
            <a:ext cx="4067810" cy="516890"/>
          </a:xfrm>
          <a:custGeom>
            <a:avLst/>
            <a:gdLst/>
            <a:ahLst/>
            <a:cxnLst/>
            <a:rect l="l" t="t" r="r" b="b"/>
            <a:pathLst>
              <a:path w="4067809" h="516889">
                <a:moveTo>
                  <a:pt x="4061460" y="516636"/>
                </a:moveTo>
                <a:lnTo>
                  <a:pt x="6096" y="516636"/>
                </a:lnTo>
                <a:lnTo>
                  <a:pt x="0" y="510540"/>
                </a:lnTo>
                <a:lnTo>
                  <a:pt x="0" y="6096"/>
                </a:lnTo>
                <a:lnTo>
                  <a:pt x="6096" y="0"/>
                </a:lnTo>
                <a:lnTo>
                  <a:pt x="4061460" y="0"/>
                </a:lnTo>
                <a:lnTo>
                  <a:pt x="4067556" y="6096"/>
                </a:lnTo>
                <a:lnTo>
                  <a:pt x="4067556" y="12192"/>
                </a:lnTo>
                <a:lnTo>
                  <a:pt x="25908" y="12192"/>
                </a:lnTo>
                <a:lnTo>
                  <a:pt x="12192" y="25908"/>
                </a:lnTo>
                <a:lnTo>
                  <a:pt x="25908" y="25908"/>
                </a:lnTo>
                <a:lnTo>
                  <a:pt x="25908" y="490728"/>
                </a:lnTo>
                <a:lnTo>
                  <a:pt x="12192" y="490728"/>
                </a:lnTo>
                <a:lnTo>
                  <a:pt x="25908" y="502920"/>
                </a:lnTo>
                <a:lnTo>
                  <a:pt x="4067556" y="502920"/>
                </a:lnTo>
                <a:lnTo>
                  <a:pt x="4067556" y="510540"/>
                </a:lnTo>
                <a:lnTo>
                  <a:pt x="4061460" y="516636"/>
                </a:lnTo>
                <a:close/>
              </a:path>
              <a:path w="4067809" h="516889">
                <a:moveTo>
                  <a:pt x="25908" y="25908"/>
                </a:moveTo>
                <a:lnTo>
                  <a:pt x="12192" y="25908"/>
                </a:lnTo>
                <a:lnTo>
                  <a:pt x="25908" y="12192"/>
                </a:lnTo>
                <a:lnTo>
                  <a:pt x="25908" y="25908"/>
                </a:lnTo>
                <a:close/>
              </a:path>
              <a:path w="4067809" h="516889">
                <a:moveTo>
                  <a:pt x="4041648" y="25908"/>
                </a:moveTo>
                <a:lnTo>
                  <a:pt x="25908" y="25908"/>
                </a:lnTo>
                <a:lnTo>
                  <a:pt x="25908" y="12192"/>
                </a:lnTo>
                <a:lnTo>
                  <a:pt x="4041648" y="12192"/>
                </a:lnTo>
                <a:lnTo>
                  <a:pt x="4041648" y="25908"/>
                </a:lnTo>
                <a:close/>
              </a:path>
              <a:path w="4067809" h="516889">
                <a:moveTo>
                  <a:pt x="4041648" y="502920"/>
                </a:moveTo>
                <a:lnTo>
                  <a:pt x="4041648" y="12192"/>
                </a:lnTo>
                <a:lnTo>
                  <a:pt x="4053840" y="25908"/>
                </a:lnTo>
                <a:lnTo>
                  <a:pt x="4067556" y="25908"/>
                </a:lnTo>
                <a:lnTo>
                  <a:pt x="4067556" y="490728"/>
                </a:lnTo>
                <a:lnTo>
                  <a:pt x="4053840" y="490728"/>
                </a:lnTo>
                <a:lnTo>
                  <a:pt x="4041648" y="502920"/>
                </a:lnTo>
                <a:close/>
              </a:path>
              <a:path w="4067809" h="516889">
                <a:moveTo>
                  <a:pt x="4067556" y="25908"/>
                </a:moveTo>
                <a:lnTo>
                  <a:pt x="4053840" y="25908"/>
                </a:lnTo>
                <a:lnTo>
                  <a:pt x="4041648" y="12192"/>
                </a:lnTo>
                <a:lnTo>
                  <a:pt x="4067556" y="12192"/>
                </a:lnTo>
                <a:lnTo>
                  <a:pt x="4067556" y="25908"/>
                </a:lnTo>
                <a:close/>
              </a:path>
              <a:path w="4067809" h="516889">
                <a:moveTo>
                  <a:pt x="25908" y="502920"/>
                </a:moveTo>
                <a:lnTo>
                  <a:pt x="12192" y="490728"/>
                </a:lnTo>
                <a:lnTo>
                  <a:pt x="25908" y="490728"/>
                </a:lnTo>
                <a:lnTo>
                  <a:pt x="25908" y="502920"/>
                </a:lnTo>
                <a:close/>
              </a:path>
              <a:path w="4067809" h="516889">
                <a:moveTo>
                  <a:pt x="4041648" y="502920"/>
                </a:moveTo>
                <a:lnTo>
                  <a:pt x="25908" y="502920"/>
                </a:lnTo>
                <a:lnTo>
                  <a:pt x="25908" y="490728"/>
                </a:lnTo>
                <a:lnTo>
                  <a:pt x="4041648" y="490728"/>
                </a:lnTo>
                <a:lnTo>
                  <a:pt x="4041648" y="502920"/>
                </a:lnTo>
                <a:close/>
              </a:path>
              <a:path w="4067809" h="516889">
                <a:moveTo>
                  <a:pt x="4067556" y="502920"/>
                </a:moveTo>
                <a:lnTo>
                  <a:pt x="4041648" y="502920"/>
                </a:lnTo>
                <a:lnTo>
                  <a:pt x="4053840" y="490728"/>
                </a:lnTo>
                <a:lnTo>
                  <a:pt x="4067556" y="490728"/>
                </a:lnTo>
                <a:lnTo>
                  <a:pt x="4067556" y="502920"/>
                </a:lnTo>
                <a:close/>
              </a:path>
            </a:pathLst>
          </a:custGeom>
          <a:solidFill>
            <a:srgbClr val="366091"/>
          </a:solidFill>
        </p:spPr>
        <p:txBody>
          <a:bodyPr wrap="square" lIns="0" tIns="0" rIns="0" bIns="0" rtlCol="0"/>
          <a:lstStyle/>
          <a:p>
            <a:endParaRPr/>
          </a:p>
        </p:txBody>
      </p:sp>
      <p:sp>
        <p:nvSpPr>
          <p:cNvPr id="9" name="object 9"/>
          <p:cNvSpPr txBox="1"/>
          <p:nvPr/>
        </p:nvSpPr>
        <p:spPr>
          <a:xfrm>
            <a:off x="5834848" y="1919690"/>
            <a:ext cx="3207385"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Solutions</a:t>
            </a:r>
            <a:r>
              <a:rPr sz="1600" b="1" spc="35" dirty="0">
                <a:latin typeface="Arial"/>
                <a:cs typeface="Arial"/>
              </a:rPr>
              <a:t> </a:t>
            </a:r>
            <a:r>
              <a:rPr sz="1600" b="1" spc="-10" dirty="0">
                <a:latin typeface="Arial"/>
                <a:cs typeface="Arial"/>
              </a:rPr>
              <a:t>proposées/</a:t>
            </a:r>
            <a:r>
              <a:rPr sz="1600" b="1" spc="15" dirty="0">
                <a:latin typeface="Arial"/>
                <a:cs typeface="Arial"/>
              </a:rPr>
              <a:t> </a:t>
            </a:r>
            <a:r>
              <a:rPr sz="1600" b="1" spc="-5" dirty="0">
                <a:latin typeface="Arial"/>
                <a:cs typeface="Arial"/>
              </a:rPr>
              <a:t>appliquées</a:t>
            </a:r>
            <a:endParaRPr sz="1600">
              <a:latin typeface="Arial"/>
              <a:cs typeface="Arial"/>
            </a:endParaRPr>
          </a:p>
        </p:txBody>
      </p:sp>
      <p:sp>
        <p:nvSpPr>
          <p:cNvPr id="10" name="object 10"/>
          <p:cNvSpPr/>
          <p:nvPr/>
        </p:nvSpPr>
        <p:spPr>
          <a:xfrm>
            <a:off x="5413247" y="2520695"/>
            <a:ext cx="4052570" cy="4505325"/>
          </a:xfrm>
          <a:custGeom>
            <a:avLst/>
            <a:gdLst/>
            <a:ahLst/>
            <a:cxnLst/>
            <a:rect l="l" t="t" r="r" b="b"/>
            <a:pathLst>
              <a:path w="4052570" h="4505325">
                <a:moveTo>
                  <a:pt x="4049268" y="4504944"/>
                </a:moveTo>
                <a:lnTo>
                  <a:pt x="3048" y="4504944"/>
                </a:lnTo>
                <a:lnTo>
                  <a:pt x="0" y="4501896"/>
                </a:lnTo>
                <a:lnTo>
                  <a:pt x="0" y="3048"/>
                </a:lnTo>
                <a:lnTo>
                  <a:pt x="3048" y="0"/>
                </a:lnTo>
                <a:lnTo>
                  <a:pt x="4049268" y="0"/>
                </a:lnTo>
                <a:lnTo>
                  <a:pt x="4052316" y="3048"/>
                </a:lnTo>
                <a:lnTo>
                  <a:pt x="4052316" y="6096"/>
                </a:lnTo>
                <a:lnTo>
                  <a:pt x="10668" y="6096"/>
                </a:lnTo>
                <a:lnTo>
                  <a:pt x="4572" y="10668"/>
                </a:lnTo>
                <a:lnTo>
                  <a:pt x="10668" y="10668"/>
                </a:lnTo>
                <a:lnTo>
                  <a:pt x="10668" y="4495799"/>
                </a:lnTo>
                <a:lnTo>
                  <a:pt x="4572" y="4495799"/>
                </a:lnTo>
                <a:lnTo>
                  <a:pt x="10668" y="4500372"/>
                </a:lnTo>
                <a:lnTo>
                  <a:pt x="4052316" y="4500372"/>
                </a:lnTo>
                <a:lnTo>
                  <a:pt x="4052316" y="4501896"/>
                </a:lnTo>
                <a:lnTo>
                  <a:pt x="4049268" y="4504944"/>
                </a:lnTo>
                <a:close/>
              </a:path>
              <a:path w="4052570" h="4505325">
                <a:moveTo>
                  <a:pt x="10668" y="10668"/>
                </a:moveTo>
                <a:lnTo>
                  <a:pt x="4572" y="10668"/>
                </a:lnTo>
                <a:lnTo>
                  <a:pt x="10668" y="6096"/>
                </a:lnTo>
                <a:lnTo>
                  <a:pt x="10668" y="10668"/>
                </a:lnTo>
                <a:close/>
              </a:path>
              <a:path w="4052570" h="4505325">
                <a:moveTo>
                  <a:pt x="4041648" y="10668"/>
                </a:moveTo>
                <a:lnTo>
                  <a:pt x="10668" y="10668"/>
                </a:lnTo>
                <a:lnTo>
                  <a:pt x="10668" y="6096"/>
                </a:lnTo>
                <a:lnTo>
                  <a:pt x="4041648" y="6096"/>
                </a:lnTo>
                <a:lnTo>
                  <a:pt x="4041648" y="10668"/>
                </a:lnTo>
                <a:close/>
              </a:path>
              <a:path w="4052570" h="4505325">
                <a:moveTo>
                  <a:pt x="4041648" y="4500372"/>
                </a:moveTo>
                <a:lnTo>
                  <a:pt x="4041648" y="6096"/>
                </a:lnTo>
                <a:lnTo>
                  <a:pt x="4046220" y="10668"/>
                </a:lnTo>
                <a:lnTo>
                  <a:pt x="4052316" y="10668"/>
                </a:lnTo>
                <a:lnTo>
                  <a:pt x="4052316" y="4495799"/>
                </a:lnTo>
                <a:lnTo>
                  <a:pt x="4046220" y="4495799"/>
                </a:lnTo>
                <a:lnTo>
                  <a:pt x="4041648" y="4500372"/>
                </a:lnTo>
                <a:close/>
              </a:path>
              <a:path w="4052570" h="4505325">
                <a:moveTo>
                  <a:pt x="4052316" y="10668"/>
                </a:moveTo>
                <a:lnTo>
                  <a:pt x="4046220" y="10668"/>
                </a:lnTo>
                <a:lnTo>
                  <a:pt x="4041648" y="6096"/>
                </a:lnTo>
                <a:lnTo>
                  <a:pt x="4052316" y="6096"/>
                </a:lnTo>
                <a:lnTo>
                  <a:pt x="4052316" y="10668"/>
                </a:lnTo>
                <a:close/>
              </a:path>
              <a:path w="4052570" h="4505325">
                <a:moveTo>
                  <a:pt x="10668" y="4500372"/>
                </a:moveTo>
                <a:lnTo>
                  <a:pt x="4572" y="4495799"/>
                </a:lnTo>
                <a:lnTo>
                  <a:pt x="10668" y="4495799"/>
                </a:lnTo>
                <a:lnTo>
                  <a:pt x="10668" y="4500372"/>
                </a:lnTo>
                <a:close/>
              </a:path>
              <a:path w="4052570" h="4505325">
                <a:moveTo>
                  <a:pt x="4041648" y="4500372"/>
                </a:moveTo>
                <a:lnTo>
                  <a:pt x="10668" y="4500372"/>
                </a:lnTo>
                <a:lnTo>
                  <a:pt x="10668" y="4495799"/>
                </a:lnTo>
                <a:lnTo>
                  <a:pt x="4041648" y="4495799"/>
                </a:lnTo>
                <a:lnTo>
                  <a:pt x="4041648" y="4500372"/>
                </a:lnTo>
                <a:close/>
              </a:path>
              <a:path w="4052570" h="4505325">
                <a:moveTo>
                  <a:pt x="4052316" y="4500372"/>
                </a:moveTo>
                <a:lnTo>
                  <a:pt x="4041648" y="4500372"/>
                </a:lnTo>
                <a:lnTo>
                  <a:pt x="4046220" y="4495799"/>
                </a:lnTo>
                <a:lnTo>
                  <a:pt x="4052316" y="4495799"/>
                </a:lnTo>
                <a:lnTo>
                  <a:pt x="4052316" y="4500372"/>
                </a:lnTo>
                <a:close/>
              </a:path>
            </a:pathLst>
          </a:custGeom>
          <a:solidFill>
            <a:srgbClr val="000000"/>
          </a:solidFill>
        </p:spPr>
        <p:txBody>
          <a:bodyPr wrap="square" lIns="0" tIns="0" rIns="0" bIns="0" rtlCol="0"/>
          <a:lstStyle/>
          <a:p>
            <a:endParaRPr/>
          </a:p>
        </p:txBody>
      </p:sp>
      <p:sp>
        <p:nvSpPr>
          <p:cNvPr id="11" name="object 11"/>
          <p:cNvSpPr/>
          <p:nvPr/>
        </p:nvSpPr>
        <p:spPr>
          <a:xfrm>
            <a:off x="1217675" y="1815083"/>
            <a:ext cx="4066540" cy="516890"/>
          </a:xfrm>
          <a:custGeom>
            <a:avLst/>
            <a:gdLst/>
            <a:ahLst/>
            <a:cxnLst/>
            <a:rect l="l" t="t" r="r" b="b"/>
            <a:pathLst>
              <a:path w="4066540" h="516889">
                <a:moveTo>
                  <a:pt x="4059936" y="516636"/>
                </a:moveTo>
                <a:lnTo>
                  <a:pt x="6096" y="516636"/>
                </a:lnTo>
                <a:lnTo>
                  <a:pt x="0" y="510540"/>
                </a:lnTo>
                <a:lnTo>
                  <a:pt x="0" y="6096"/>
                </a:lnTo>
                <a:lnTo>
                  <a:pt x="6096" y="0"/>
                </a:lnTo>
                <a:lnTo>
                  <a:pt x="4059936" y="0"/>
                </a:lnTo>
                <a:lnTo>
                  <a:pt x="4066032" y="6096"/>
                </a:lnTo>
                <a:lnTo>
                  <a:pt x="4066032" y="12192"/>
                </a:lnTo>
                <a:lnTo>
                  <a:pt x="25908" y="12192"/>
                </a:lnTo>
                <a:lnTo>
                  <a:pt x="12192" y="25908"/>
                </a:lnTo>
                <a:lnTo>
                  <a:pt x="25908" y="25908"/>
                </a:lnTo>
                <a:lnTo>
                  <a:pt x="25908" y="490728"/>
                </a:lnTo>
                <a:lnTo>
                  <a:pt x="12192" y="490728"/>
                </a:lnTo>
                <a:lnTo>
                  <a:pt x="25908" y="502920"/>
                </a:lnTo>
                <a:lnTo>
                  <a:pt x="4066032" y="502920"/>
                </a:lnTo>
                <a:lnTo>
                  <a:pt x="4066032" y="510540"/>
                </a:lnTo>
                <a:lnTo>
                  <a:pt x="4059936" y="516636"/>
                </a:lnTo>
                <a:close/>
              </a:path>
              <a:path w="4066540" h="516889">
                <a:moveTo>
                  <a:pt x="25908" y="25908"/>
                </a:moveTo>
                <a:lnTo>
                  <a:pt x="12192" y="25908"/>
                </a:lnTo>
                <a:lnTo>
                  <a:pt x="25908" y="12192"/>
                </a:lnTo>
                <a:lnTo>
                  <a:pt x="25908" y="25908"/>
                </a:lnTo>
                <a:close/>
              </a:path>
              <a:path w="4066540" h="516889">
                <a:moveTo>
                  <a:pt x="4040124" y="25908"/>
                </a:moveTo>
                <a:lnTo>
                  <a:pt x="25908" y="25908"/>
                </a:lnTo>
                <a:lnTo>
                  <a:pt x="25908" y="12192"/>
                </a:lnTo>
                <a:lnTo>
                  <a:pt x="4040124" y="12192"/>
                </a:lnTo>
                <a:lnTo>
                  <a:pt x="4040124" y="25908"/>
                </a:lnTo>
                <a:close/>
              </a:path>
              <a:path w="4066540" h="516889">
                <a:moveTo>
                  <a:pt x="4040124" y="502920"/>
                </a:moveTo>
                <a:lnTo>
                  <a:pt x="4040124" y="12192"/>
                </a:lnTo>
                <a:lnTo>
                  <a:pt x="4053840" y="25908"/>
                </a:lnTo>
                <a:lnTo>
                  <a:pt x="4066032" y="25908"/>
                </a:lnTo>
                <a:lnTo>
                  <a:pt x="4066032" y="490728"/>
                </a:lnTo>
                <a:lnTo>
                  <a:pt x="4053840" y="490728"/>
                </a:lnTo>
                <a:lnTo>
                  <a:pt x="4040124" y="502920"/>
                </a:lnTo>
                <a:close/>
              </a:path>
              <a:path w="4066540" h="516889">
                <a:moveTo>
                  <a:pt x="4066032" y="25908"/>
                </a:moveTo>
                <a:lnTo>
                  <a:pt x="4053840" y="25908"/>
                </a:lnTo>
                <a:lnTo>
                  <a:pt x="4040124" y="12192"/>
                </a:lnTo>
                <a:lnTo>
                  <a:pt x="4066032" y="12192"/>
                </a:lnTo>
                <a:lnTo>
                  <a:pt x="4066032" y="25908"/>
                </a:lnTo>
                <a:close/>
              </a:path>
              <a:path w="4066540" h="516889">
                <a:moveTo>
                  <a:pt x="25908" y="502920"/>
                </a:moveTo>
                <a:lnTo>
                  <a:pt x="12192" y="490728"/>
                </a:lnTo>
                <a:lnTo>
                  <a:pt x="25908" y="490728"/>
                </a:lnTo>
                <a:lnTo>
                  <a:pt x="25908" y="502920"/>
                </a:lnTo>
                <a:close/>
              </a:path>
              <a:path w="4066540" h="516889">
                <a:moveTo>
                  <a:pt x="4040124" y="502920"/>
                </a:moveTo>
                <a:lnTo>
                  <a:pt x="25908" y="502920"/>
                </a:lnTo>
                <a:lnTo>
                  <a:pt x="25908" y="490728"/>
                </a:lnTo>
                <a:lnTo>
                  <a:pt x="4040124" y="490728"/>
                </a:lnTo>
                <a:lnTo>
                  <a:pt x="4040124" y="502920"/>
                </a:lnTo>
                <a:close/>
              </a:path>
              <a:path w="4066540" h="516889">
                <a:moveTo>
                  <a:pt x="4066032" y="502920"/>
                </a:moveTo>
                <a:lnTo>
                  <a:pt x="4040124" y="502920"/>
                </a:lnTo>
                <a:lnTo>
                  <a:pt x="4053840" y="490728"/>
                </a:lnTo>
                <a:lnTo>
                  <a:pt x="4066032" y="490728"/>
                </a:lnTo>
                <a:lnTo>
                  <a:pt x="4066032" y="502920"/>
                </a:lnTo>
                <a:close/>
              </a:path>
            </a:pathLst>
          </a:custGeom>
          <a:solidFill>
            <a:srgbClr val="366091"/>
          </a:solidFill>
        </p:spPr>
        <p:txBody>
          <a:bodyPr wrap="square" lIns="0" tIns="0" rIns="0" bIns="0" rtlCol="0"/>
          <a:lstStyle/>
          <a:p>
            <a:endParaRPr/>
          </a:p>
        </p:txBody>
      </p:sp>
      <p:sp>
        <p:nvSpPr>
          <p:cNvPr id="12" name="object 12"/>
          <p:cNvSpPr txBox="1"/>
          <p:nvPr/>
        </p:nvSpPr>
        <p:spPr>
          <a:xfrm>
            <a:off x="2997155" y="1907512"/>
            <a:ext cx="50355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D</a:t>
            </a:r>
            <a:r>
              <a:rPr sz="1800" b="1" spc="-10" dirty="0">
                <a:latin typeface="Calibri"/>
                <a:cs typeface="Calibri"/>
              </a:rPr>
              <a:t>é</a:t>
            </a:r>
            <a:r>
              <a:rPr sz="1800" b="1" spc="5" dirty="0">
                <a:latin typeface="Calibri"/>
                <a:cs typeface="Calibri"/>
              </a:rPr>
              <a:t>f</a:t>
            </a:r>
            <a:r>
              <a:rPr sz="1800" b="1" spc="-15" dirty="0">
                <a:latin typeface="Calibri"/>
                <a:cs typeface="Calibri"/>
              </a:rPr>
              <a:t>i</a:t>
            </a:r>
            <a:r>
              <a:rPr sz="1800" b="1" dirty="0">
                <a:latin typeface="Calibri"/>
                <a:cs typeface="Calibri"/>
              </a:rPr>
              <a:t>s</a:t>
            </a:r>
            <a:endParaRPr sz="1800">
              <a:latin typeface="Calibri"/>
              <a:cs typeface="Calibri"/>
            </a:endParaRPr>
          </a:p>
        </p:txBody>
      </p:sp>
      <p:sp>
        <p:nvSpPr>
          <p:cNvPr id="13" name="Content Placeholder 8">
            <a:extLst>
              <a:ext uri="{FF2B5EF4-FFF2-40B4-BE49-F238E27FC236}">
                <a16:creationId xmlns:a16="http://schemas.microsoft.com/office/drawing/2014/main" id="{0BA48B51-79F0-49EB-BE8C-283B2A4D613D}"/>
              </a:ext>
            </a:extLst>
          </p:cNvPr>
          <p:cNvSpPr txBox="1">
            <a:spLocks/>
          </p:cNvSpPr>
          <p:nvPr/>
        </p:nvSpPr>
        <p:spPr>
          <a:xfrm>
            <a:off x="1229632" y="2514599"/>
            <a:ext cx="4038600" cy="4214278"/>
          </a:xfrm>
          <a:prstGeom prst="rect">
            <a:avLst/>
          </a:prstGeom>
          <a:ln>
            <a:solidFill>
              <a:schemeClr val="tx1"/>
            </a:solidFill>
          </a:ln>
        </p:spPr>
        <p:txBody>
          <a:bodyPr>
            <a:normAutofit fontScale="77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kern="0" dirty="0">
                <a:solidFill>
                  <a:srgbClr val="FF0000"/>
                </a:solidFill>
              </a:rPr>
              <a:t>Comment réussir la campagne CPS dans un contexte d’insécurité accentuée?</a:t>
            </a:r>
          </a:p>
          <a:p>
            <a:pPr lvl="1">
              <a:lnSpc>
                <a:spcPts val="3200"/>
              </a:lnSpc>
              <a:buFont typeface="Wingdings" panose="05000000000000000000" pitchFamily="2" charset="2"/>
              <a:buChar char="Ø"/>
            </a:pPr>
            <a:r>
              <a:rPr lang="fr-FR" sz="2100" kern="0" dirty="0">
                <a:solidFill>
                  <a:sysClr val="windowText" lastClr="000000"/>
                </a:solidFill>
              </a:rPr>
              <a:t>Populations déplacées internes (PDI);</a:t>
            </a:r>
          </a:p>
          <a:p>
            <a:pPr lvl="1">
              <a:lnSpc>
                <a:spcPts val="3200"/>
              </a:lnSpc>
              <a:buFont typeface="Wingdings" panose="05000000000000000000" pitchFamily="2" charset="2"/>
              <a:buChar char="Ø"/>
            </a:pPr>
            <a:r>
              <a:rPr lang="fr-FR" sz="2100" kern="0" dirty="0">
                <a:solidFill>
                  <a:sysClr val="windowText" lastClr="000000"/>
                </a:solidFill>
              </a:rPr>
              <a:t>Administration effective des doses aux enfants dans les zones sous menaces permanentes des hommes armées;</a:t>
            </a:r>
          </a:p>
          <a:p>
            <a:pPr lvl="1">
              <a:lnSpc>
                <a:spcPts val="3200"/>
              </a:lnSpc>
              <a:buFont typeface="Wingdings" panose="05000000000000000000" pitchFamily="2" charset="2"/>
              <a:buChar char="Ø"/>
            </a:pPr>
            <a:r>
              <a:rPr lang="fr-FR" sz="2100" kern="0" dirty="0">
                <a:solidFill>
                  <a:sysClr val="windowText" lastClr="000000"/>
                </a:solidFill>
              </a:rPr>
              <a:t>Coordination de la mise en œuvre effective de la campagne dans les zones où les formations sanitaires sont fermées.</a:t>
            </a:r>
          </a:p>
          <a:p>
            <a:endParaRPr lang="en-US" kern="0" dirty="0">
              <a:solidFill>
                <a:sysClr val="windowText" lastClr="000000"/>
              </a:solidFill>
            </a:endParaRPr>
          </a:p>
        </p:txBody>
      </p:sp>
      <p:sp>
        <p:nvSpPr>
          <p:cNvPr id="14" name="Rectangle 13"/>
          <p:cNvSpPr/>
          <p:nvPr/>
        </p:nvSpPr>
        <p:spPr>
          <a:xfrm>
            <a:off x="5413247" y="2943225"/>
            <a:ext cx="3895853" cy="3785652"/>
          </a:xfrm>
          <a:prstGeom prst="rect">
            <a:avLst/>
          </a:prstGeom>
        </p:spPr>
        <p:txBody>
          <a:bodyPr wrap="square">
            <a:spAutoFit/>
          </a:bodyPr>
          <a:lstStyle/>
          <a:p>
            <a:pPr lvl="1">
              <a:lnSpc>
                <a:spcPts val="3200"/>
              </a:lnSpc>
              <a:buFont typeface="Wingdings" panose="05000000000000000000" pitchFamily="2" charset="2"/>
              <a:buChar char="Ø"/>
            </a:pPr>
            <a:r>
              <a:rPr lang="fr-FR" kern="0" dirty="0">
                <a:solidFill>
                  <a:sysClr val="windowText" lastClr="000000"/>
                </a:solidFill>
              </a:rPr>
              <a:t>Prise en compte des populations déplacées internes dans la planification et dans la mise en œuvre de la campagne;</a:t>
            </a:r>
          </a:p>
          <a:p>
            <a:pPr lvl="1">
              <a:lnSpc>
                <a:spcPts val="3200"/>
              </a:lnSpc>
              <a:buFont typeface="Wingdings" panose="05000000000000000000" pitchFamily="2" charset="2"/>
              <a:buChar char="Ø"/>
            </a:pPr>
            <a:r>
              <a:rPr lang="fr-FR" kern="0" dirty="0">
                <a:solidFill>
                  <a:sysClr val="windowText" lastClr="000000"/>
                </a:solidFill>
              </a:rPr>
              <a:t>Élaboration de stratégies d’adaptation de la mise en œuvre de la campagne dans le contexte d’insécurité.</a:t>
            </a:r>
          </a:p>
          <a:p>
            <a:pPr lvl="1">
              <a:lnSpc>
                <a:spcPts val="3200"/>
              </a:lnSpc>
              <a:buFont typeface="Wingdings" panose="05000000000000000000" pitchFamily="2" charset="2"/>
              <a:buChar char="Ø"/>
            </a:pPr>
            <a:endParaRPr lang="fr-FR" kern="0" dirty="0">
              <a:solidFill>
                <a:sysClr val="windowText" lastClr="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3460" y="1392936"/>
            <a:ext cx="3621023" cy="1880615"/>
          </a:xfrm>
          <a:prstGeom prst="rect">
            <a:avLst/>
          </a:prstGeom>
        </p:spPr>
      </p:pic>
      <p:sp>
        <p:nvSpPr>
          <p:cNvPr id="3" name="object 3"/>
          <p:cNvSpPr txBox="1"/>
          <p:nvPr/>
        </p:nvSpPr>
        <p:spPr>
          <a:xfrm>
            <a:off x="1186702" y="2110178"/>
            <a:ext cx="234696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Campagne</a:t>
            </a:r>
            <a:r>
              <a:rPr sz="2400" b="1" spc="-60" dirty="0">
                <a:solidFill>
                  <a:srgbClr val="FFFFFF"/>
                </a:solidFill>
                <a:latin typeface="Arial"/>
                <a:cs typeface="Arial"/>
              </a:rPr>
              <a:t> </a:t>
            </a:r>
            <a:r>
              <a:rPr sz="2400" b="1" spc="-5" dirty="0">
                <a:solidFill>
                  <a:srgbClr val="FFFFFF"/>
                </a:solidFill>
                <a:latin typeface="Arial"/>
                <a:cs typeface="Arial"/>
              </a:rPr>
              <a:t>2021</a:t>
            </a:r>
            <a:endParaRPr sz="2400">
              <a:latin typeface="Arial"/>
              <a:cs typeface="Arial"/>
            </a:endParaRPr>
          </a:p>
        </p:txBody>
      </p:sp>
      <p:pic>
        <p:nvPicPr>
          <p:cNvPr id="4" name="object 4"/>
          <p:cNvPicPr/>
          <p:nvPr/>
        </p:nvPicPr>
        <p:blipFill>
          <a:blip r:embed="rId3" cstate="print"/>
          <a:stretch>
            <a:fillRect/>
          </a:stretch>
        </p:blipFill>
        <p:spPr>
          <a:xfrm>
            <a:off x="5696711" y="603504"/>
            <a:ext cx="3979164" cy="740663"/>
          </a:xfrm>
          <a:prstGeom prst="rect">
            <a:avLst/>
          </a:prstGeom>
        </p:spPr>
      </p:pic>
      <p:pic>
        <p:nvPicPr>
          <p:cNvPr id="5" name="object 5"/>
          <p:cNvPicPr/>
          <p:nvPr/>
        </p:nvPicPr>
        <p:blipFill>
          <a:blip r:embed="rId4" cstate="print"/>
          <a:stretch>
            <a:fillRect/>
          </a:stretch>
        </p:blipFill>
        <p:spPr>
          <a:xfrm>
            <a:off x="5722620" y="5185030"/>
            <a:ext cx="3974591" cy="729995"/>
          </a:xfrm>
          <a:prstGeom prst="rect">
            <a:avLst/>
          </a:prstGeom>
        </p:spPr>
      </p:pic>
      <p:sp>
        <p:nvSpPr>
          <p:cNvPr id="6" name="object 6"/>
          <p:cNvSpPr txBox="1"/>
          <p:nvPr/>
        </p:nvSpPr>
        <p:spPr>
          <a:xfrm>
            <a:off x="5810506" y="5270989"/>
            <a:ext cx="3728720" cy="431800"/>
          </a:xfrm>
          <a:prstGeom prst="rect">
            <a:avLst/>
          </a:prstGeom>
        </p:spPr>
        <p:txBody>
          <a:bodyPr vert="horz" wrap="square" lIns="0" tIns="37465" rIns="0" bIns="0" rtlCol="0">
            <a:spAutoFit/>
          </a:bodyPr>
          <a:lstStyle/>
          <a:p>
            <a:pPr marL="12700" marR="5080">
              <a:lnSpc>
                <a:spcPts val="1510"/>
              </a:lnSpc>
              <a:spcBef>
                <a:spcPts val="295"/>
              </a:spcBef>
            </a:pPr>
            <a:r>
              <a:rPr sz="1400" b="1" i="1" spc="-5" dirty="0">
                <a:solidFill>
                  <a:srgbClr val="FFFFFF"/>
                </a:solidFill>
                <a:latin typeface="Arial"/>
                <a:cs typeface="Arial"/>
              </a:rPr>
              <a:t>Engagements financiers </a:t>
            </a:r>
            <a:r>
              <a:rPr sz="1400" b="1" i="1" dirty="0">
                <a:solidFill>
                  <a:srgbClr val="FFFFFF"/>
                </a:solidFill>
                <a:latin typeface="Arial"/>
                <a:cs typeface="Arial"/>
              </a:rPr>
              <a:t>: </a:t>
            </a:r>
            <a:r>
              <a:rPr sz="1400" b="1" i="1" spc="-5" dirty="0">
                <a:solidFill>
                  <a:srgbClr val="FFFFFF"/>
                </a:solidFill>
                <a:latin typeface="Arial"/>
                <a:cs typeface="Arial"/>
              </a:rPr>
              <a:t>Planification 2022 </a:t>
            </a:r>
            <a:r>
              <a:rPr sz="1400" b="1" i="1" spc="-375" dirty="0">
                <a:solidFill>
                  <a:srgbClr val="FFFFFF"/>
                </a:solidFill>
                <a:latin typeface="Arial"/>
                <a:cs typeface="Arial"/>
              </a:rPr>
              <a:t> </a:t>
            </a:r>
            <a:r>
              <a:rPr sz="1400" b="1" i="1" dirty="0">
                <a:solidFill>
                  <a:srgbClr val="FFFFFF"/>
                </a:solidFill>
                <a:latin typeface="Arial"/>
                <a:cs typeface="Arial"/>
              </a:rPr>
              <a:t>&amp;</a:t>
            </a:r>
            <a:r>
              <a:rPr sz="1400" b="1" i="1" spc="-5" dirty="0">
                <a:solidFill>
                  <a:srgbClr val="FFFFFF"/>
                </a:solidFill>
                <a:latin typeface="Arial"/>
                <a:cs typeface="Arial"/>
              </a:rPr>
              <a:t> </a:t>
            </a:r>
            <a:r>
              <a:rPr sz="1400" b="1" i="1" dirty="0">
                <a:solidFill>
                  <a:srgbClr val="FFFFFF"/>
                </a:solidFill>
                <a:latin typeface="Arial"/>
                <a:cs typeface="Arial"/>
              </a:rPr>
              <a:t>2023,</a:t>
            </a:r>
            <a:r>
              <a:rPr sz="1400" b="1" i="1" spc="-25" dirty="0">
                <a:solidFill>
                  <a:srgbClr val="FFFFFF"/>
                </a:solidFill>
                <a:latin typeface="Arial"/>
                <a:cs typeface="Arial"/>
              </a:rPr>
              <a:t> </a:t>
            </a:r>
            <a:r>
              <a:rPr lang="en-GB" sz="1400" b="1" i="1" spc="-5" dirty="0">
                <a:solidFill>
                  <a:srgbClr val="FFFFFF"/>
                </a:solidFill>
                <a:latin typeface="Arial"/>
                <a:cs typeface="Arial"/>
              </a:rPr>
              <a:t>gaps. </a:t>
            </a:r>
            <a:endParaRPr sz="1400" dirty="0">
              <a:latin typeface="Arial"/>
              <a:cs typeface="Arial"/>
            </a:endParaRPr>
          </a:p>
        </p:txBody>
      </p:sp>
      <p:pic>
        <p:nvPicPr>
          <p:cNvPr id="7" name="object 7"/>
          <p:cNvPicPr/>
          <p:nvPr/>
        </p:nvPicPr>
        <p:blipFill>
          <a:blip r:embed="rId5" cstate="print"/>
          <a:stretch>
            <a:fillRect/>
          </a:stretch>
        </p:blipFill>
        <p:spPr>
          <a:xfrm>
            <a:off x="5708903" y="2112263"/>
            <a:ext cx="3979164" cy="550163"/>
          </a:xfrm>
          <a:prstGeom prst="rect">
            <a:avLst/>
          </a:prstGeom>
        </p:spPr>
      </p:pic>
      <p:sp>
        <p:nvSpPr>
          <p:cNvPr id="8" name="object 8"/>
          <p:cNvSpPr txBox="1"/>
          <p:nvPr/>
        </p:nvSpPr>
        <p:spPr>
          <a:xfrm>
            <a:off x="5798317" y="2251937"/>
            <a:ext cx="3889750" cy="228909"/>
          </a:xfrm>
          <a:prstGeom prst="rect">
            <a:avLst/>
          </a:prstGeom>
        </p:spPr>
        <p:txBody>
          <a:bodyPr vert="horz" wrap="square" lIns="0" tIns="13335" rIns="0" bIns="0" rtlCol="0">
            <a:spAutoFit/>
          </a:bodyPr>
          <a:lstStyle/>
          <a:p>
            <a:pPr marL="12700">
              <a:lnSpc>
                <a:spcPct val="100000"/>
              </a:lnSpc>
              <a:spcBef>
                <a:spcPts val="105"/>
              </a:spcBef>
            </a:pPr>
            <a:r>
              <a:rPr sz="1400" b="1" i="1" spc="-5" dirty="0" err="1">
                <a:solidFill>
                  <a:srgbClr val="FFFFFF"/>
                </a:solidFill>
                <a:latin typeface="Arial"/>
                <a:cs typeface="Arial"/>
              </a:rPr>
              <a:t>Données</a:t>
            </a:r>
            <a:r>
              <a:rPr sz="1400" b="1" i="1" spc="-40" dirty="0">
                <a:solidFill>
                  <a:srgbClr val="FFFFFF"/>
                </a:solidFill>
                <a:latin typeface="Arial"/>
                <a:cs typeface="Arial"/>
              </a:rPr>
              <a:t> </a:t>
            </a:r>
            <a:r>
              <a:rPr lang="en-US" sz="1400" b="1" i="1" spc="-5" dirty="0">
                <a:solidFill>
                  <a:srgbClr val="FFFFFF"/>
                </a:solidFill>
                <a:latin typeface="Arial"/>
                <a:cs typeface="Arial"/>
              </a:rPr>
              <a:t>sur  la </a:t>
            </a:r>
            <a:r>
              <a:rPr sz="1400" b="1" i="1" spc="-20" dirty="0">
                <a:solidFill>
                  <a:srgbClr val="FFFFFF"/>
                </a:solidFill>
                <a:latin typeface="Arial"/>
                <a:cs typeface="Arial"/>
              </a:rPr>
              <a:t> </a:t>
            </a:r>
            <a:r>
              <a:rPr sz="1400" b="1" i="1" spc="-5" dirty="0">
                <a:solidFill>
                  <a:srgbClr val="FFFFFF"/>
                </a:solidFill>
                <a:latin typeface="Arial"/>
                <a:cs typeface="Arial"/>
              </a:rPr>
              <a:t>pharmacovigilance</a:t>
            </a:r>
            <a:endParaRPr sz="1400" dirty="0">
              <a:latin typeface="Arial"/>
              <a:cs typeface="Arial"/>
            </a:endParaRPr>
          </a:p>
        </p:txBody>
      </p:sp>
      <p:pic>
        <p:nvPicPr>
          <p:cNvPr id="9" name="object 9"/>
          <p:cNvPicPr/>
          <p:nvPr/>
        </p:nvPicPr>
        <p:blipFill>
          <a:blip r:embed="rId6" cstate="print"/>
          <a:stretch>
            <a:fillRect/>
          </a:stretch>
        </p:blipFill>
        <p:spPr>
          <a:xfrm>
            <a:off x="5722620" y="2752344"/>
            <a:ext cx="3953256" cy="550163"/>
          </a:xfrm>
          <a:prstGeom prst="rect">
            <a:avLst/>
          </a:prstGeom>
        </p:spPr>
      </p:pic>
      <p:pic>
        <p:nvPicPr>
          <p:cNvPr id="10" name="object 10"/>
          <p:cNvPicPr/>
          <p:nvPr/>
        </p:nvPicPr>
        <p:blipFill>
          <a:blip r:embed="rId7" cstate="print"/>
          <a:stretch>
            <a:fillRect/>
          </a:stretch>
        </p:blipFill>
        <p:spPr>
          <a:xfrm>
            <a:off x="5722620" y="4535423"/>
            <a:ext cx="3974591" cy="550163"/>
          </a:xfrm>
          <a:prstGeom prst="rect">
            <a:avLst/>
          </a:prstGeom>
        </p:spPr>
      </p:pic>
      <p:sp>
        <p:nvSpPr>
          <p:cNvPr id="11" name="object 11"/>
          <p:cNvSpPr txBox="1"/>
          <p:nvPr/>
        </p:nvSpPr>
        <p:spPr>
          <a:xfrm>
            <a:off x="5877546" y="4675118"/>
            <a:ext cx="1829435" cy="239395"/>
          </a:xfrm>
          <a:prstGeom prst="rect">
            <a:avLst/>
          </a:prstGeom>
        </p:spPr>
        <p:txBody>
          <a:bodyPr vert="horz" wrap="square" lIns="0" tIns="13335" rIns="0" bIns="0" rtlCol="0">
            <a:spAutoFit/>
          </a:bodyPr>
          <a:lstStyle/>
          <a:p>
            <a:pPr marL="12700">
              <a:lnSpc>
                <a:spcPct val="100000"/>
              </a:lnSpc>
              <a:spcBef>
                <a:spcPts val="105"/>
              </a:spcBef>
            </a:pPr>
            <a:r>
              <a:rPr sz="1400" b="1" i="1" dirty="0">
                <a:solidFill>
                  <a:srgbClr val="FFFFFF"/>
                </a:solidFill>
                <a:latin typeface="Arial"/>
                <a:cs typeface="Arial"/>
              </a:rPr>
              <a:t>Objectifs</a:t>
            </a:r>
            <a:r>
              <a:rPr sz="1400" b="1" i="1" spc="295" dirty="0">
                <a:solidFill>
                  <a:srgbClr val="FFFFFF"/>
                </a:solidFill>
                <a:latin typeface="Arial"/>
                <a:cs typeface="Arial"/>
              </a:rPr>
              <a:t> </a:t>
            </a:r>
            <a:r>
              <a:rPr sz="1400" b="1" i="1" dirty="0">
                <a:solidFill>
                  <a:srgbClr val="FFFFFF"/>
                </a:solidFill>
                <a:latin typeface="Arial"/>
                <a:cs typeface="Arial"/>
              </a:rPr>
              <a:t>2022</a:t>
            </a:r>
            <a:r>
              <a:rPr sz="1400" b="1" i="1" spc="-55" dirty="0">
                <a:solidFill>
                  <a:srgbClr val="FFFFFF"/>
                </a:solidFill>
                <a:latin typeface="Arial"/>
                <a:cs typeface="Arial"/>
              </a:rPr>
              <a:t> </a:t>
            </a:r>
            <a:r>
              <a:rPr sz="1400" b="1" i="1" dirty="0">
                <a:solidFill>
                  <a:srgbClr val="FFFFFF"/>
                </a:solidFill>
                <a:latin typeface="Arial"/>
                <a:cs typeface="Arial"/>
              </a:rPr>
              <a:t>-</a:t>
            </a:r>
            <a:r>
              <a:rPr sz="1400" b="1" i="1" spc="-20" dirty="0">
                <a:solidFill>
                  <a:srgbClr val="FFFFFF"/>
                </a:solidFill>
                <a:latin typeface="Arial"/>
                <a:cs typeface="Arial"/>
              </a:rPr>
              <a:t> </a:t>
            </a:r>
            <a:r>
              <a:rPr sz="1400" b="1" i="1" dirty="0">
                <a:solidFill>
                  <a:srgbClr val="FFFFFF"/>
                </a:solidFill>
                <a:latin typeface="Arial"/>
                <a:cs typeface="Arial"/>
              </a:rPr>
              <a:t>2023</a:t>
            </a:r>
            <a:endParaRPr sz="1400" dirty="0">
              <a:latin typeface="Arial"/>
              <a:cs typeface="Arial"/>
            </a:endParaRPr>
          </a:p>
        </p:txBody>
      </p:sp>
      <p:pic>
        <p:nvPicPr>
          <p:cNvPr id="12" name="object 12"/>
          <p:cNvPicPr/>
          <p:nvPr/>
        </p:nvPicPr>
        <p:blipFill>
          <a:blip r:embed="rId8" cstate="print"/>
          <a:stretch>
            <a:fillRect/>
          </a:stretch>
        </p:blipFill>
        <p:spPr>
          <a:xfrm>
            <a:off x="1013460" y="4706111"/>
            <a:ext cx="3621023" cy="952499"/>
          </a:xfrm>
          <a:prstGeom prst="rect">
            <a:avLst/>
          </a:prstGeom>
        </p:spPr>
      </p:pic>
      <p:sp>
        <p:nvSpPr>
          <p:cNvPr id="13" name="object 13"/>
          <p:cNvSpPr txBox="1"/>
          <p:nvPr/>
        </p:nvSpPr>
        <p:spPr>
          <a:xfrm>
            <a:off x="1101275" y="4961569"/>
            <a:ext cx="329501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F"/>
                </a:solidFill>
                <a:latin typeface="Arial"/>
                <a:cs typeface="Arial"/>
              </a:rPr>
              <a:t>Campagnes</a:t>
            </a:r>
            <a:r>
              <a:rPr sz="2400" b="1" spc="-5" dirty="0">
                <a:solidFill>
                  <a:srgbClr val="FFFFFF"/>
                </a:solidFill>
                <a:latin typeface="Arial"/>
                <a:cs typeface="Arial"/>
              </a:rPr>
              <a:t> 2022-2023</a:t>
            </a:r>
            <a:endParaRPr sz="2400">
              <a:latin typeface="Arial"/>
              <a:cs typeface="Arial"/>
            </a:endParaRPr>
          </a:p>
        </p:txBody>
      </p:sp>
      <p:pic>
        <p:nvPicPr>
          <p:cNvPr id="14" name="object 14"/>
          <p:cNvPicPr/>
          <p:nvPr/>
        </p:nvPicPr>
        <p:blipFill>
          <a:blip r:embed="rId9" cstate="print"/>
          <a:stretch>
            <a:fillRect/>
          </a:stretch>
        </p:blipFill>
        <p:spPr>
          <a:xfrm>
            <a:off x="5722620" y="3409188"/>
            <a:ext cx="3953256" cy="665987"/>
          </a:xfrm>
          <a:prstGeom prst="rect">
            <a:avLst/>
          </a:prstGeom>
        </p:spPr>
      </p:pic>
      <p:sp>
        <p:nvSpPr>
          <p:cNvPr id="15" name="object 15"/>
          <p:cNvSpPr txBox="1"/>
          <p:nvPr/>
        </p:nvSpPr>
        <p:spPr>
          <a:xfrm>
            <a:off x="5810506" y="2892036"/>
            <a:ext cx="3016885" cy="1049020"/>
          </a:xfrm>
          <a:prstGeom prst="rect">
            <a:avLst/>
          </a:prstGeom>
        </p:spPr>
        <p:txBody>
          <a:bodyPr vert="horz" wrap="square" lIns="0" tIns="13335" rIns="0" bIns="0" rtlCol="0">
            <a:spAutoFit/>
          </a:bodyPr>
          <a:lstStyle/>
          <a:p>
            <a:pPr marL="12700">
              <a:lnSpc>
                <a:spcPct val="100000"/>
              </a:lnSpc>
              <a:spcBef>
                <a:spcPts val="105"/>
              </a:spcBef>
            </a:pPr>
            <a:r>
              <a:rPr sz="1400" b="1" i="1" dirty="0">
                <a:solidFill>
                  <a:srgbClr val="FFFFFF"/>
                </a:solidFill>
                <a:latin typeface="Arial"/>
                <a:cs typeface="Arial"/>
              </a:rPr>
              <a:t>Principaux</a:t>
            </a:r>
            <a:r>
              <a:rPr sz="1400" b="1" i="1" spc="-65" dirty="0">
                <a:solidFill>
                  <a:srgbClr val="FFFFFF"/>
                </a:solidFill>
                <a:latin typeface="Arial"/>
                <a:cs typeface="Arial"/>
              </a:rPr>
              <a:t> </a:t>
            </a:r>
            <a:r>
              <a:rPr sz="1400" b="1" i="1" dirty="0">
                <a:solidFill>
                  <a:srgbClr val="FFFFFF"/>
                </a:solidFill>
                <a:latin typeface="Arial"/>
                <a:cs typeface="Arial"/>
              </a:rPr>
              <a:t>défis</a:t>
            </a:r>
            <a:r>
              <a:rPr sz="1400" b="1" i="1" spc="-50" dirty="0">
                <a:solidFill>
                  <a:srgbClr val="FFFFFF"/>
                </a:solidFill>
                <a:latin typeface="Arial"/>
                <a:cs typeface="Arial"/>
              </a:rPr>
              <a:t> </a:t>
            </a:r>
            <a:r>
              <a:rPr sz="1400" b="1" i="1" spc="-5" dirty="0">
                <a:solidFill>
                  <a:srgbClr val="FFFFFF"/>
                </a:solidFill>
                <a:latin typeface="Arial"/>
                <a:cs typeface="Arial"/>
              </a:rPr>
              <a:t>et</a:t>
            </a:r>
            <a:r>
              <a:rPr sz="1400" b="1" i="1" spc="-20" dirty="0">
                <a:solidFill>
                  <a:srgbClr val="FFFFFF"/>
                </a:solidFill>
                <a:latin typeface="Arial"/>
                <a:cs typeface="Arial"/>
              </a:rPr>
              <a:t> </a:t>
            </a:r>
            <a:r>
              <a:rPr sz="1400" b="1" i="1" spc="-5" dirty="0">
                <a:solidFill>
                  <a:srgbClr val="FFFFFF"/>
                </a:solidFill>
                <a:latin typeface="Arial"/>
                <a:cs typeface="Arial"/>
              </a:rPr>
              <a:t>succès</a:t>
            </a:r>
            <a:endParaRPr sz="1400" dirty="0">
              <a:latin typeface="Arial"/>
              <a:cs typeface="Arial"/>
            </a:endParaRPr>
          </a:p>
          <a:p>
            <a:pPr>
              <a:lnSpc>
                <a:spcPct val="100000"/>
              </a:lnSpc>
            </a:pPr>
            <a:endParaRPr sz="1500" dirty="0">
              <a:latin typeface="Arial"/>
              <a:cs typeface="Arial"/>
            </a:endParaRPr>
          </a:p>
          <a:p>
            <a:pPr>
              <a:lnSpc>
                <a:spcPct val="100000"/>
              </a:lnSpc>
              <a:spcBef>
                <a:spcPts val="35"/>
              </a:spcBef>
            </a:pPr>
            <a:endParaRPr sz="1400" dirty="0">
              <a:latin typeface="Arial"/>
              <a:cs typeface="Arial"/>
            </a:endParaRPr>
          </a:p>
          <a:p>
            <a:pPr marL="12700" marR="5080">
              <a:lnSpc>
                <a:spcPts val="1510"/>
              </a:lnSpc>
            </a:pPr>
            <a:r>
              <a:rPr sz="1400" b="1" i="1" spc="-5" dirty="0">
                <a:solidFill>
                  <a:srgbClr val="FFFFFF"/>
                </a:solidFill>
                <a:latin typeface="Arial"/>
                <a:cs typeface="Arial"/>
              </a:rPr>
              <a:t>Financement</a:t>
            </a:r>
            <a:r>
              <a:rPr sz="1400" b="1" i="1" spc="-50" dirty="0">
                <a:solidFill>
                  <a:srgbClr val="FFFFFF"/>
                </a:solidFill>
                <a:latin typeface="Arial"/>
                <a:cs typeface="Arial"/>
              </a:rPr>
              <a:t> </a:t>
            </a:r>
            <a:r>
              <a:rPr sz="1400" b="1" i="1" dirty="0">
                <a:solidFill>
                  <a:srgbClr val="FFFFFF"/>
                </a:solidFill>
                <a:latin typeface="Arial"/>
                <a:cs typeface="Arial"/>
              </a:rPr>
              <a:t>2021</a:t>
            </a:r>
            <a:r>
              <a:rPr sz="1400" b="1" i="1" spc="-20" dirty="0">
                <a:solidFill>
                  <a:srgbClr val="FFFFFF"/>
                </a:solidFill>
                <a:latin typeface="Arial"/>
                <a:cs typeface="Arial"/>
              </a:rPr>
              <a:t> </a:t>
            </a:r>
            <a:r>
              <a:rPr sz="1400" b="1" i="1" dirty="0">
                <a:solidFill>
                  <a:srgbClr val="FFFFFF"/>
                </a:solidFill>
                <a:latin typeface="Arial"/>
                <a:cs typeface="Arial"/>
              </a:rPr>
              <a:t>:</a:t>
            </a:r>
            <a:r>
              <a:rPr sz="1400" b="1" i="1" spc="-15" dirty="0">
                <a:solidFill>
                  <a:srgbClr val="FFFFFF"/>
                </a:solidFill>
                <a:latin typeface="Arial"/>
                <a:cs typeface="Arial"/>
              </a:rPr>
              <a:t> </a:t>
            </a:r>
            <a:r>
              <a:rPr sz="1400" b="1" i="1" spc="-5" dirty="0">
                <a:solidFill>
                  <a:srgbClr val="FFFFFF"/>
                </a:solidFill>
                <a:latin typeface="Arial"/>
                <a:cs typeface="Arial"/>
              </a:rPr>
              <a:t>Planification</a:t>
            </a:r>
            <a:r>
              <a:rPr sz="1400" b="1" i="1" spc="-45" dirty="0">
                <a:solidFill>
                  <a:srgbClr val="FFFFFF"/>
                </a:solidFill>
                <a:latin typeface="Arial"/>
                <a:cs typeface="Arial"/>
              </a:rPr>
              <a:t> </a:t>
            </a:r>
            <a:r>
              <a:rPr sz="1400" b="1" i="1" spc="-5" dirty="0">
                <a:solidFill>
                  <a:srgbClr val="FFFFFF"/>
                </a:solidFill>
                <a:latin typeface="Arial"/>
                <a:cs typeface="Arial"/>
              </a:rPr>
              <a:t>vs </a:t>
            </a:r>
            <a:r>
              <a:rPr sz="1400" b="1" i="1" spc="-375" dirty="0">
                <a:solidFill>
                  <a:srgbClr val="FFFFFF"/>
                </a:solidFill>
                <a:latin typeface="Arial"/>
                <a:cs typeface="Arial"/>
              </a:rPr>
              <a:t> </a:t>
            </a:r>
            <a:r>
              <a:rPr sz="1400" b="1" i="1" spc="-5" dirty="0">
                <a:solidFill>
                  <a:srgbClr val="FFFFFF"/>
                </a:solidFill>
                <a:latin typeface="Arial"/>
                <a:cs typeface="Arial"/>
              </a:rPr>
              <a:t>décaissements</a:t>
            </a:r>
            <a:r>
              <a:rPr sz="1400" b="1" i="1" spc="-55" dirty="0">
                <a:solidFill>
                  <a:srgbClr val="FFFFFF"/>
                </a:solidFill>
                <a:latin typeface="Arial"/>
                <a:cs typeface="Arial"/>
              </a:rPr>
              <a:t> </a:t>
            </a:r>
            <a:r>
              <a:rPr sz="1400" b="1" i="1" spc="-5" dirty="0">
                <a:solidFill>
                  <a:srgbClr val="FFFFFF"/>
                </a:solidFill>
                <a:latin typeface="Arial"/>
                <a:cs typeface="Arial"/>
              </a:rPr>
              <a:t>effectifs</a:t>
            </a:r>
            <a:endParaRPr sz="1400" dirty="0">
              <a:latin typeface="Arial"/>
              <a:cs typeface="Arial"/>
            </a:endParaRPr>
          </a:p>
        </p:txBody>
      </p:sp>
      <p:sp>
        <p:nvSpPr>
          <p:cNvPr id="16" name="object 16"/>
          <p:cNvSpPr/>
          <p:nvPr/>
        </p:nvSpPr>
        <p:spPr>
          <a:xfrm>
            <a:off x="4684776" y="1283208"/>
            <a:ext cx="963294" cy="2042160"/>
          </a:xfrm>
          <a:custGeom>
            <a:avLst/>
            <a:gdLst/>
            <a:ahLst/>
            <a:cxnLst/>
            <a:rect l="l" t="t" r="r" b="b"/>
            <a:pathLst>
              <a:path w="963295" h="2042160">
                <a:moveTo>
                  <a:pt x="391668" y="534924"/>
                </a:moveTo>
                <a:lnTo>
                  <a:pt x="391668" y="0"/>
                </a:lnTo>
                <a:lnTo>
                  <a:pt x="418963" y="48768"/>
                </a:lnTo>
                <a:lnTo>
                  <a:pt x="417576" y="48768"/>
                </a:lnTo>
                <a:lnTo>
                  <a:pt x="393192" y="54864"/>
                </a:lnTo>
                <a:lnTo>
                  <a:pt x="417576" y="98441"/>
                </a:lnTo>
                <a:lnTo>
                  <a:pt x="417576" y="522732"/>
                </a:lnTo>
                <a:lnTo>
                  <a:pt x="403860" y="522732"/>
                </a:lnTo>
                <a:lnTo>
                  <a:pt x="391668" y="534924"/>
                </a:lnTo>
                <a:close/>
              </a:path>
              <a:path w="963295" h="2042160">
                <a:moveTo>
                  <a:pt x="417576" y="98441"/>
                </a:moveTo>
                <a:lnTo>
                  <a:pt x="393192" y="54864"/>
                </a:lnTo>
                <a:lnTo>
                  <a:pt x="417576" y="48768"/>
                </a:lnTo>
                <a:lnTo>
                  <a:pt x="417576" y="98441"/>
                </a:lnTo>
                <a:close/>
              </a:path>
              <a:path w="963295" h="2042160">
                <a:moveTo>
                  <a:pt x="933848" y="1021080"/>
                </a:moveTo>
                <a:lnTo>
                  <a:pt x="417576" y="98441"/>
                </a:lnTo>
                <a:lnTo>
                  <a:pt x="417576" y="48768"/>
                </a:lnTo>
                <a:lnTo>
                  <a:pt x="418963" y="48768"/>
                </a:lnTo>
                <a:lnTo>
                  <a:pt x="959756" y="1014984"/>
                </a:lnTo>
                <a:lnTo>
                  <a:pt x="937260" y="1014984"/>
                </a:lnTo>
                <a:lnTo>
                  <a:pt x="933848" y="1021080"/>
                </a:lnTo>
                <a:close/>
              </a:path>
              <a:path w="963295" h="2042160">
                <a:moveTo>
                  <a:pt x="391668" y="1519428"/>
                </a:moveTo>
                <a:lnTo>
                  <a:pt x="0" y="1519428"/>
                </a:lnTo>
                <a:lnTo>
                  <a:pt x="0" y="522732"/>
                </a:lnTo>
                <a:lnTo>
                  <a:pt x="391668" y="522732"/>
                </a:lnTo>
                <a:lnTo>
                  <a:pt x="391668" y="534924"/>
                </a:lnTo>
                <a:lnTo>
                  <a:pt x="25908" y="534924"/>
                </a:lnTo>
                <a:lnTo>
                  <a:pt x="12192" y="547116"/>
                </a:lnTo>
                <a:lnTo>
                  <a:pt x="25908" y="547116"/>
                </a:lnTo>
                <a:lnTo>
                  <a:pt x="25908" y="1493520"/>
                </a:lnTo>
                <a:lnTo>
                  <a:pt x="12192" y="1493520"/>
                </a:lnTo>
                <a:lnTo>
                  <a:pt x="25908" y="1507236"/>
                </a:lnTo>
                <a:lnTo>
                  <a:pt x="391668" y="1507236"/>
                </a:lnTo>
                <a:lnTo>
                  <a:pt x="391668" y="1519428"/>
                </a:lnTo>
                <a:close/>
              </a:path>
              <a:path w="963295" h="2042160">
                <a:moveTo>
                  <a:pt x="417576" y="547116"/>
                </a:moveTo>
                <a:lnTo>
                  <a:pt x="25908" y="547116"/>
                </a:lnTo>
                <a:lnTo>
                  <a:pt x="25908" y="534924"/>
                </a:lnTo>
                <a:lnTo>
                  <a:pt x="391668" y="534924"/>
                </a:lnTo>
                <a:lnTo>
                  <a:pt x="403860" y="522732"/>
                </a:lnTo>
                <a:lnTo>
                  <a:pt x="417576" y="522732"/>
                </a:lnTo>
                <a:lnTo>
                  <a:pt x="417576" y="547116"/>
                </a:lnTo>
                <a:close/>
              </a:path>
              <a:path w="963295" h="2042160">
                <a:moveTo>
                  <a:pt x="25908" y="547116"/>
                </a:moveTo>
                <a:lnTo>
                  <a:pt x="12192" y="547116"/>
                </a:lnTo>
                <a:lnTo>
                  <a:pt x="25908" y="534924"/>
                </a:lnTo>
                <a:lnTo>
                  <a:pt x="25908" y="547116"/>
                </a:lnTo>
                <a:close/>
              </a:path>
              <a:path w="963295" h="2042160">
                <a:moveTo>
                  <a:pt x="937260" y="1027176"/>
                </a:moveTo>
                <a:lnTo>
                  <a:pt x="933848" y="1021080"/>
                </a:lnTo>
                <a:lnTo>
                  <a:pt x="937260" y="1014984"/>
                </a:lnTo>
                <a:lnTo>
                  <a:pt x="937260" y="1027176"/>
                </a:lnTo>
                <a:close/>
              </a:path>
              <a:path w="963295" h="2042160">
                <a:moveTo>
                  <a:pt x="959756" y="1027176"/>
                </a:moveTo>
                <a:lnTo>
                  <a:pt x="937260" y="1027176"/>
                </a:lnTo>
                <a:lnTo>
                  <a:pt x="937260" y="1014984"/>
                </a:lnTo>
                <a:lnTo>
                  <a:pt x="959756" y="1014984"/>
                </a:lnTo>
                <a:lnTo>
                  <a:pt x="963168" y="1021080"/>
                </a:lnTo>
                <a:lnTo>
                  <a:pt x="959756" y="1027176"/>
                </a:lnTo>
                <a:close/>
              </a:path>
              <a:path w="963295" h="2042160">
                <a:moveTo>
                  <a:pt x="418963" y="1993392"/>
                </a:moveTo>
                <a:lnTo>
                  <a:pt x="417576" y="1993392"/>
                </a:lnTo>
                <a:lnTo>
                  <a:pt x="417576" y="1943718"/>
                </a:lnTo>
                <a:lnTo>
                  <a:pt x="933848" y="1021080"/>
                </a:lnTo>
                <a:lnTo>
                  <a:pt x="937260" y="1027176"/>
                </a:lnTo>
                <a:lnTo>
                  <a:pt x="959756" y="1027176"/>
                </a:lnTo>
                <a:lnTo>
                  <a:pt x="418963" y="1993392"/>
                </a:lnTo>
                <a:close/>
              </a:path>
              <a:path w="963295" h="2042160">
                <a:moveTo>
                  <a:pt x="25908" y="1507236"/>
                </a:moveTo>
                <a:lnTo>
                  <a:pt x="12192" y="1493520"/>
                </a:lnTo>
                <a:lnTo>
                  <a:pt x="25908" y="1493520"/>
                </a:lnTo>
                <a:lnTo>
                  <a:pt x="25908" y="1507236"/>
                </a:lnTo>
                <a:close/>
              </a:path>
              <a:path w="963295" h="2042160">
                <a:moveTo>
                  <a:pt x="417576" y="1519428"/>
                </a:moveTo>
                <a:lnTo>
                  <a:pt x="403860" y="1519428"/>
                </a:lnTo>
                <a:lnTo>
                  <a:pt x="391668" y="1507236"/>
                </a:lnTo>
                <a:lnTo>
                  <a:pt x="25908" y="1507236"/>
                </a:lnTo>
                <a:lnTo>
                  <a:pt x="25908" y="1493520"/>
                </a:lnTo>
                <a:lnTo>
                  <a:pt x="417576" y="1493520"/>
                </a:lnTo>
                <a:lnTo>
                  <a:pt x="417576" y="1519428"/>
                </a:lnTo>
                <a:close/>
              </a:path>
              <a:path w="963295" h="2042160">
                <a:moveTo>
                  <a:pt x="391668" y="2042160"/>
                </a:moveTo>
                <a:lnTo>
                  <a:pt x="391668" y="1507236"/>
                </a:lnTo>
                <a:lnTo>
                  <a:pt x="403860" y="1519428"/>
                </a:lnTo>
                <a:lnTo>
                  <a:pt x="417576" y="1519428"/>
                </a:lnTo>
                <a:lnTo>
                  <a:pt x="417576" y="1943718"/>
                </a:lnTo>
                <a:lnTo>
                  <a:pt x="393192" y="1987296"/>
                </a:lnTo>
                <a:lnTo>
                  <a:pt x="417576" y="1993392"/>
                </a:lnTo>
                <a:lnTo>
                  <a:pt x="418963" y="1993392"/>
                </a:lnTo>
                <a:lnTo>
                  <a:pt x="391668" y="2042160"/>
                </a:lnTo>
                <a:close/>
              </a:path>
              <a:path w="963295" h="2042160">
                <a:moveTo>
                  <a:pt x="417576" y="1993392"/>
                </a:moveTo>
                <a:lnTo>
                  <a:pt x="393192" y="1987296"/>
                </a:lnTo>
                <a:lnTo>
                  <a:pt x="417576" y="1943718"/>
                </a:lnTo>
                <a:lnTo>
                  <a:pt x="417576" y="1993392"/>
                </a:lnTo>
                <a:close/>
              </a:path>
            </a:pathLst>
          </a:custGeom>
          <a:solidFill>
            <a:srgbClr val="385D89"/>
          </a:solidFill>
        </p:spPr>
        <p:txBody>
          <a:bodyPr wrap="square" lIns="0" tIns="0" rIns="0" bIns="0" rtlCol="0"/>
          <a:lstStyle/>
          <a:p>
            <a:endParaRPr/>
          </a:p>
        </p:txBody>
      </p:sp>
      <p:sp>
        <p:nvSpPr>
          <p:cNvPr id="17" name="object 17"/>
          <p:cNvSpPr/>
          <p:nvPr/>
        </p:nvSpPr>
        <p:spPr>
          <a:xfrm>
            <a:off x="4684776" y="4610100"/>
            <a:ext cx="965200" cy="1149350"/>
          </a:xfrm>
          <a:custGeom>
            <a:avLst/>
            <a:gdLst/>
            <a:ahLst/>
            <a:cxnLst/>
            <a:rect l="l" t="t" r="r" b="b"/>
            <a:pathLst>
              <a:path w="965200" h="1149350">
                <a:moveTo>
                  <a:pt x="467868" y="304799"/>
                </a:moveTo>
                <a:lnTo>
                  <a:pt x="467868" y="0"/>
                </a:lnTo>
                <a:lnTo>
                  <a:pt x="496860" y="33527"/>
                </a:lnTo>
                <a:lnTo>
                  <a:pt x="493776" y="33527"/>
                </a:lnTo>
                <a:lnTo>
                  <a:pt x="470916" y="42671"/>
                </a:lnTo>
                <a:lnTo>
                  <a:pt x="493776" y="69031"/>
                </a:lnTo>
                <a:lnTo>
                  <a:pt x="493776" y="291083"/>
                </a:lnTo>
                <a:lnTo>
                  <a:pt x="480060" y="291083"/>
                </a:lnTo>
                <a:lnTo>
                  <a:pt x="467868" y="304799"/>
                </a:lnTo>
                <a:close/>
              </a:path>
              <a:path w="965200" h="1149350">
                <a:moveTo>
                  <a:pt x="493776" y="69031"/>
                </a:moveTo>
                <a:lnTo>
                  <a:pt x="470916" y="42671"/>
                </a:lnTo>
                <a:lnTo>
                  <a:pt x="493776" y="33527"/>
                </a:lnTo>
                <a:lnTo>
                  <a:pt x="493776" y="69031"/>
                </a:lnTo>
                <a:close/>
              </a:path>
              <a:path w="965200" h="1149350">
                <a:moveTo>
                  <a:pt x="931525" y="573797"/>
                </a:moveTo>
                <a:lnTo>
                  <a:pt x="493776" y="69031"/>
                </a:lnTo>
                <a:lnTo>
                  <a:pt x="493776" y="33527"/>
                </a:lnTo>
                <a:lnTo>
                  <a:pt x="496860" y="33527"/>
                </a:lnTo>
                <a:lnTo>
                  <a:pt x="956784" y="565403"/>
                </a:lnTo>
                <a:lnTo>
                  <a:pt x="938784" y="565403"/>
                </a:lnTo>
                <a:lnTo>
                  <a:pt x="931525" y="573797"/>
                </a:lnTo>
                <a:close/>
              </a:path>
              <a:path w="965200" h="1149350">
                <a:moveTo>
                  <a:pt x="467868" y="856488"/>
                </a:moveTo>
                <a:lnTo>
                  <a:pt x="0" y="856488"/>
                </a:lnTo>
                <a:lnTo>
                  <a:pt x="0" y="291083"/>
                </a:lnTo>
                <a:lnTo>
                  <a:pt x="467868" y="291083"/>
                </a:lnTo>
                <a:lnTo>
                  <a:pt x="467868" y="304799"/>
                </a:lnTo>
                <a:lnTo>
                  <a:pt x="25908" y="304799"/>
                </a:lnTo>
                <a:lnTo>
                  <a:pt x="12192" y="316991"/>
                </a:lnTo>
                <a:lnTo>
                  <a:pt x="25908" y="316991"/>
                </a:lnTo>
                <a:lnTo>
                  <a:pt x="25908" y="832104"/>
                </a:lnTo>
                <a:lnTo>
                  <a:pt x="12192" y="832104"/>
                </a:lnTo>
                <a:lnTo>
                  <a:pt x="25908" y="844296"/>
                </a:lnTo>
                <a:lnTo>
                  <a:pt x="467868" y="844296"/>
                </a:lnTo>
                <a:lnTo>
                  <a:pt x="467868" y="856488"/>
                </a:lnTo>
                <a:close/>
              </a:path>
              <a:path w="965200" h="1149350">
                <a:moveTo>
                  <a:pt x="493776" y="316991"/>
                </a:moveTo>
                <a:lnTo>
                  <a:pt x="25908" y="316991"/>
                </a:lnTo>
                <a:lnTo>
                  <a:pt x="25908" y="304799"/>
                </a:lnTo>
                <a:lnTo>
                  <a:pt x="467868" y="304799"/>
                </a:lnTo>
                <a:lnTo>
                  <a:pt x="480060" y="291083"/>
                </a:lnTo>
                <a:lnTo>
                  <a:pt x="493776" y="291083"/>
                </a:lnTo>
                <a:lnTo>
                  <a:pt x="493776" y="316991"/>
                </a:lnTo>
                <a:close/>
              </a:path>
              <a:path w="965200" h="1149350">
                <a:moveTo>
                  <a:pt x="25908" y="316991"/>
                </a:moveTo>
                <a:lnTo>
                  <a:pt x="12192" y="316991"/>
                </a:lnTo>
                <a:lnTo>
                  <a:pt x="25908" y="304799"/>
                </a:lnTo>
                <a:lnTo>
                  <a:pt x="25908" y="316991"/>
                </a:lnTo>
                <a:close/>
              </a:path>
              <a:path w="965200" h="1149350">
                <a:moveTo>
                  <a:pt x="938784" y="582167"/>
                </a:moveTo>
                <a:lnTo>
                  <a:pt x="931525" y="573797"/>
                </a:lnTo>
                <a:lnTo>
                  <a:pt x="938784" y="565403"/>
                </a:lnTo>
                <a:lnTo>
                  <a:pt x="938784" y="582167"/>
                </a:lnTo>
                <a:close/>
              </a:path>
              <a:path w="965200" h="1149350">
                <a:moveTo>
                  <a:pt x="958102" y="582167"/>
                </a:moveTo>
                <a:lnTo>
                  <a:pt x="938784" y="582167"/>
                </a:lnTo>
                <a:lnTo>
                  <a:pt x="938784" y="565403"/>
                </a:lnTo>
                <a:lnTo>
                  <a:pt x="956784" y="565403"/>
                </a:lnTo>
                <a:lnTo>
                  <a:pt x="964692" y="574548"/>
                </a:lnTo>
                <a:lnTo>
                  <a:pt x="958102" y="582167"/>
                </a:lnTo>
                <a:close/>
              </a:path>
              <a:path w="965200" h="1149350">
                <a:moveTo>
                  <a:pt x="498178" y="1114044"/>
                </a:moveTo>
                <a:lnTo>
                  <a:pt x="493776" y="1114044"/>
                </a:lnTo>
                <a:lnTo>
                  <a:pt x="493776" y="1079989"/>
                </a:lnTo>
                <a:lnTo>
                  <a:pt x="931525" y="573797"/>
                </a:lnTo>
                <a:lnTo>
                  <a:pt x="938784" y="582167"/>
                </a:lnTo>
                <a:lnTo>
                  <a:pt x="958102" y="582167"/>
                </a:lnTo>
                <a:lnTo>
                  <a:pt x="498178" y="1114044"/>
                </a:lnTo>
                <a:close/>
              </a:path>
              <a:path w="965200" h="1149350">
                <a:moveTo>
                  <a:pt x="25908" y="844296"/>
                </a:moveTo>
                <a:lnTo>
                  <a:pt x="12192" y="832104"/>
                </a:lnTo>
                <a:lnTo>
                  <a:pt x="25908" y="832104"/>
                </a:lnTo>
                <a:lnTo>
                  <a:pt x="25908" y="844296"/>
                </a:lnTo>
                <a:close/>
              </a:path>
              <a:path w="965200" h="1149350">
                <a:moveTo>
                  <a:pt x="493776" y="856488"/>
                </a:moveTo>
                <a:lnTo>
                  <a:pt x="480060" y="856488"/>
                </a:lnTo>
                <a:lnTo>
                  <a:pt x="467868" y="844296"/>
                </a:lnTo>
                <a:lnTo>
                  <a:pt x="25908" y="844296"/>
                </a:lnTo>
                <a:lnTo>
                  <a:pt x="25908" y="832104"/>
                </a:lnTo>
                <a:lnTo>
                  <a:pt x="493776" y="832104"/>
                </a:lnTo>
                <a:lnTo>
                  <a:pt x="493776" y="856488"/>
                </a:lnTo>
                <a:close/>
              </a:path>
              <a:path w="965200" h="1149350">
                <a:moveTo>
                  <a:pt x="467868" y="1149096"/>
                </a:moveTo>
                <a:lnTo>
                  <a:pt x="467868" y="844296"/>
                </a:lnTo>
                <a:lnTo>
                  <a:pt x="480060" y="856488"/>
                </a:lnTo>
                <a:lnTo>
                  <a:pt x="493776" y="856488"/>
                </a:lnTo>
                <a:lnTo>
                  <a:pt x="493776" y="1079989"/>
                </a:lnTo>
                <a:lnTo>
                  <a:pt x="470916" y="1106424"/>
                </a:lnTo>
                <a:lnTo>
                  <a:pt x="493776" y="1114044"/>
                </a:lnTo>
                <a:lnTo>
                  <a:pt x="498178" y="1114044"/>
                </a:lnTo>
                <a:lnTo>
                  <a:pt x="467868" y="1149096"/>
                </a:lnTo>
                <a:close/>
              </a:path>
              <a:path w="965200" h="1149350">
                <a:moveTo>
                  <a:pt x="493776" y="1114044"/>
                </a:moveTo>
                <a:lnTo>
                  <a:pt x="470916" y="1106424"/>
                </a:lnTo>
                <a:lnTo>
                  <a:pt x="493776" y="1079989"/>
                </a:lnTo>
                <a:lnTo>
                  <a:pt x="493776" y="1114044"/>
                </a:lnTo>
                <a:close/>
              </a:path>
            </a:pathLst>
          </a:custGeom>
          <a:solidFill>
            <a:srgbClr val="385D89"/>
          </a:solidFill>
        </p:spPr>
        <p:txBody>
          <a:bodyPr wrap="square" lIns="0" tIns="0" rIns="0" bIns="0" rtlCol="0"/>
          <a:lstStyle/>
          <a:p>
            <a:endParaRPr/>
          </a:p>
        </p:txBody>
      </p:sp>
      <p:pic>
        <p:nvPicPr>
          <p:cNvPr id="18" name="object 18"/>
          <p:cNvPicPr/>
          <p:nvPr/>
        </p:nvPicPr>
        <p:blipFill>
          <a:blip r:embed="rId10" cstate="print"/>
          <a:stretch>
            <a:fillRect/>
          </a:stretch>
        </p:blipFill>
        <p:spPr>
          <a:xfrm>
            <a:off x="5696711" y="1463040"/>
            <a:ext cx="3979164" cy="579119"/>
          </a:xfrm>
          <a:prstGeom prst="rect">
            <a:avLst/>
          </a:prstGeom>
        </p:spPr>
      </p:pic>
      <p:sp>
        <p:nvSpPr>
          <p:cNvPr id="19" name="object 19"/>
          <p:cNvSpPr txBox="1"/>
          <p:nvPr/>
        </p:nvSpPr>
        <p:spPr>
          <a:xfrm>
            <a:off x="5787652" y="837659"/>
            <a:ext cx="3761104" cy="1115695"/>
          </a:xfrm>
          <a:prstGeom prst="rect">
            <a:avLst/>
          </a:prstGeom>
        </p:spPr>
        <p:txBody>
          <a:bodyPr vert="horz" wrap="square" lIns="0" tIns="13335" rIns="0" bIns="0" rtlCol="0">
            <a:spAutoFit/>
          </a:bodyPr>
          <a:lstStyle/>
          <a:p>
            <a:pPr marL="12700">
              <a:lnSpc>
                <a:spcPct val="100000"/>
              </a:lnSpc>
              <a:spcBef>
                <a:spcPts val="105"/>
              </a:spcBef>
            </a:pPr>
            <a:r>
              <a:rPr sz="1400" b="1" i="1" spc="-5" dirty="0">
                <a:solidFill>
                  <a:srgbClr val="FFFFFF"/>
                </a:solidFill>
                <a:latin typeface="Arial"/>
                <a:cs typeface="Arial"/>
              </a:rPr>
              <a:t>Nombre</a:t>
            </a:r>
            <a:r>
              <a:rPr sz="1400" b="1" i="1" spc="-15" dirty="0">
                <a:solidFill>
                  <a:srgbClr val="FFFFFF"/>
                </a:solidFill>
                <a:latin typeface="Arial"/>
                <a:cs typeface="Arial"/>
              </a:rPr>
              <a:t> </a:t>
            </a:r>
            <a:r>
              <a:rPr sz="1400" b="1" i="1" spc="-5" dirty="0">
                <a:solidFill>
                  <a:srgbClr val="FFFFFF"/>
                </a:solidFill>
                <a:latin typeface="Arial"/>
                <a:cs typeface="Arial"/>
              </a:rPr>
              <a:t>d'enfants</a:t>
            </a:r>
            <a:r>
              <a:rPr sz="1400" b="1" i="1" spc="-15" dirty="0">
                <a:solidFill>
                  <a:srgbClr val="FFFFFF"/>
                </a:solidFill>
                <a:latin typeface="Arial"/>
                <a:cs typeface="Arial"/>
              </a:rPr>
              <a:t> </a:t>
            </a:r>
            <a:r>
              <a:rPr sz="1400" b="1" i="1" dirty="0">
                <a:solidFill>
                  <a:srgbClr val="FFFFFF"/>
                </a:solidFill>
                <a:latin typeface="Arial"/>
                <a:cs typeface="Arial"/>
              </a:rPr>
              <a:t>traités</a:t>
            </a:r>
            <a:r>
              <a:rPr sz="1400" b="1" i="1" spc="-55" dirty="0">
                <a:solidFill>
                  <a:srgbClr val="FFFFFF"/>
                </a:solidFill>
                <a:latin typeface="Arial"/>
                <a:cs typeface="Arial"/>
              </a:rPr>
              <a:t> </a:t>
            </a:r>
            <a:r>
              <a:rPr sz="1400" b="1" i="1" dirty="0">
                <a:solidFill>
                  <a:srgbClr val="FFFFFF"/>
                </a:solidFill>
                <a:latin typeface="Arial"/>
                <a:cs typeface="Arial"/>
              </a:rPr>
              <a:t>prévu</a:t>
            </a:r>
            <a:r>
              <a:rPr sz="1400" b="1" i="1" spc="-40" dirty="0">
                <a:solidFill>
                  <a:srgbClr val="FFFFFF"/>
                </a:solidFill>
                <a:latin typeface="Arial"/>
                <a:cs typeface="Arial"/>
              </a:rPr>
              <a:t> </a:t>
            </a:r>
            <a:r>
              <a:rPr sz="1400" b="1" i="1" dirty="0">
                <a:solidFill>
                  <a:srgbClr val="FFFFFF"/>
                </a:solidFill>
                <a:latin typeface="Arial"/>
                <a:cs typeface="Arial"/>
              </a:rPr>
              <a:t>et</a:t>
            </a:r>
            <a:r>
              <a:rPr sz="1400" b="1" i="1" spc="-20" dirty="0">
                <a:solidFill>
                  <a:srgbClr val="FFFFFF"/>
                </a:solidFill>
                <a:latin typeface="Arial"/>
                <a:cs typeface="Arial"/>
              </a:rPr>
              <a:t> </a:t>
            </a:r>
            <a:r>
              <a:rPr sz="1400" b="1" i="1" dirty="0">
                <a:solidFill>
                  <a:srgbClr val="FFFFFF"/>
                </a:solidFill>
                <a:latin typeface="Arial"/>
                <a:cs typeface="Arial"/>
              </a:rPr>
              <a:t>réel</a:t>
            </a:r>
            <a:endParaRPr sz="1400">
              <a:latin typeface="Arial"/>
              <a:cs typeface="Arial"/>
            </a:endParaRPr>
          </a:p>
          <a:p>
            <a:pPr>
              <a:lnSpc>
                <a:spcPct val="100000"/>
              </a:lnSpc>
            </a:pPr>
            <a:endParaRPr sz="1500">
              <a:latin typeface="Arial"/>
              <a:cs typeface="Arial"/>
            </a:endParaRPr>
          </a:p>
          <a:p>
            <a:pPr>
              <a:lnSpc>
                <a:spcPct val="100000"/>
              </a:lnSpc>
              <a:spcBef>
                <a:spcPts val="45"/>
              </a:spcBef>
            </a:pPr>
            <a:endParaRPr sz="1850">
              <a:latin typeface="Arial"/>
              <a:cs typeface="Arial"/>
            </a:endParaRPr>
          </a:p>
          <a:p>
            <a:pPr marL="12700" marR="5080">
              <a:lnSpc>
                <a:spcPts val="1510"/>
              </a:lnSpc>
            </a:pPr>
            <a:r>
              <a:rPr sz="1400" b="1" i="1" spc="-5" dirty="0">
                <a:solidFill>
                  <a:srgbClr val="FFFFFF"/>
                </a:solidFill>
                <a:latin typeface="Arial"/>
                <a:cs typeface="Arial"/>
              </a:rPr>
              <a:t>Couverture (% </a:t>
            </a:r>
            <a:r>
              <a:rPr sz="1400" b="1" i="1" spc="-10" dirty="0">
                <a:solidFill>
                  <a:srgbClr val="FFFFFF"/>
                </a:solidFill>
                <a:latin typeface="Arial"/>
                <a:cs typeface="Arial"/>
              </a:rPr>
              <a:t>d'enfants </a:t>
            </a:r>
            <a:r>
              <a:rPr sz="1400" b="1" i="1" spc="-5" dirty="0">
                <a:solidFill>
                  <a:srgbClr val="FFFFFF"/>
                </a:solidFill>
                <a:latin typeface="Arial"/>
                <a:cs typeface="Arial"/>
              </a:rPr>
              <a:t>éligibles </a:t>
            </a:r>
            <a:r>
              <a:rPr sz="1400" b="1" i="1" dirty="0">
                <a:solidFill>
                  <a:srgbClr val="FFFFFF"/>
                </a:solidFill>
                <a:latin typeface="Arial"/>
                <a:cs typeface="Arial"/>
              </a:rPr>
              <a:t>ayant reçu </a:t>
            </a:r>
            <a:r>
              <a:rPr sz="1400" b="1" i="1" spc="-375" dirty="0">
                <a:solidFill>
                  <a:srgbClr val="FFFFFF"/>
                </a:solidFill>
                <a:latin typeface="Arial"/>
                <a:cs typeface="Arial"/>
              </a:rPr>
              <a:t> </a:t>
            </a:r>
            <a:r>
              <a:rPr sz="1400" b="1" i="1" dirty="0">
                <a:solidFill>
                  <a:srgbClr val="FFFFFF"/>
                </a:solidFill>
                <a:latin typeface="Arial"/>
                <a:cs typeface="Arial"/>
              </a:rPr>
              <a:t>le</a:t>
            </a:r>
            <a:r>
              <a:rPr sz="1400" b="1" i="1" spc="-20" dirty="0">
                <a:solidFill>
                  <a:srgbClr val="FFFFFF"/>
                </a:solidFill>
                <a:latin typeface="Arial"/>
                <a:cs typeface="Arial"/>
              </a:rPr>
              <a:t> </a:t>
            </a:r>
            <a:r>
              <a:rPr sz="1400" b="1" i="1" spc="-5" dirty="0">
                <a:solidFill>
                  <a:srgbClr val="FFFFFF"/>
                </a:solidFill>
                <a:latin typeface="Arial"/>
                <a:cs typeface="Arial"/>
              </a:rPr>
              <a:t>nombre</a:t>
            </a:r>
            <a:r>
              <a:rPr sz="1400" b="1" i="1" spc="-25" dirty="0">
                <a:solidFill>
                  <a:srgbClr val="FFFFFF"/>
                </a:solidFill>
                <a:latin typeface="Arial"/>
                <a:cs typeface="Arial"/>
              </a:rPr>
              <a:t> </a:t>
            </a:r>
            <a:r>
              <a:rPr sz="1400" b="1" i="1" spc="-5" dirty="0">
                <a:solidFill>
                  <a:srgbClr val="FFFFFF"/>
                </a:solidFill>
                <a:latin typeface="Arial"/>
                <a:cs typeface="Arial"/>
              </a:rPr>
              <a:t>total</a:t>
            </a:r>
            <a:r>
              <a:rPr sz="1400" b="1" i="1" spc="-25" dirty="0">
                <a:solidFill>
                  <a:srgbClr val="FFFFFF"/>
                </a:solidFill>
                <a:latin typeface="Arial"/>
                <a:cs typeface="Arial"/>
              </a:rPr>
              <a:t> </a:t>
            </a:r>
            <a:r>
              <a:rPr sz="1400" b="1" i="1" spc="-5" dirty="0">
                <a:solidFill>
                  <a:srgbClr val="FFFFFF"/>
                </a:solidFill>
                <a:latin typeface="Arial"/>
                <a:cs typeface="Arial"/>
              </a:rPr>
              <a:t>de</a:t>
            </a:r>
            <a:r>
              <a:rPr sz="1400" b="1" i="1" spc="-20" dirty="0">
                <a:solidFill>
                  <a:srgbClr val="FFFFFF"/>
                </a:solidFill>
                <a:latin typeface="Arial"/>
                <a:cs typeface="Arial"/>
              </a:rPr>
              <a:t> </a:t>
            </a:r>
            <a:r>
              <a:rPr sz="1400" b="1" i="1" spc="-5" dirty="0">
                <a:solidFill>
                  <a:srgbClr val="FFFFFF"/>
                </a:solidFill>
                <a:latin typeface="Arial"/>
                <a:cs typeface="Arial"/>
              </a:rPr>
              <a:t>traitements)</a:t>
            </a:r>
            <a:endParaRPr sz="1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8900" y="1459951"/>
            <a:ext cx="10452100" cy="5674274"/>
            <a:chOff x="1062227" y="1516379"/>
            <a:chExt cx="8566785" cy="5053965"/>
          </a:xfrm>
        </p:grpSpPr>
        <p:pic>
          <p:nvPicPr>
            <p:cNvPr id="3" name="object 3"/>
            <p:cNvPicPr/>
            <p:nvPr/>
          </p:nvPicPr>
          <p:blipFill>
            <a:blip r:embed="rId2" cstate="print"/>
            <a:stretch>
              <a:fillRect/>
            </a:stretch>
          </p:blipFill>
          <p:spPr>
            <a:xfrm>
              <a:off x="1068324" y="1522475"/>
              <a:ext cx="8554211" cy="5041391"/>
            </a:xfrm>
            <a:prstGeom prst="rect">
              <a:avLst/>
            </a:prstGeom>
          </p:spPr>
        </p:pic>
        <p:sp>
          <p:nvSpPr>
            <p:cNvPr id="4" name="object 4"/>
            <p:cNvSpPr/>
            <p:nvPr/>
          </p:nvSpPr>
          <p:spPr>
            <a:xfrm>
              <a:off x="3832860" y="1516379"/>
              <a:ext cx="4090670" cy="5053965"/>
            </a:xfrm>
            <a:custGeom>
              <a:avLst/>
              <a:gdLst/>
              <a:ahLst/>
              <a:cxnLst/>
              <a:rect l="l" t="t" r="r" b="b"/>
              <a:pathLst>
                <a:path w="4090670" h="5053965">
                  <a:moveTo>
                    <a:pt x="0" y="0"/>
                  </a:moveTo>
                  <a:lnTo>
                    <a:pt x="0" y="5053584"/>
                  </a:lnTo>
                </a:path>
                <a:path w="4090670" h="5053965">
                  <a:moveTo>
                    <a:pt x="2391156" y="0"/>
                  </a:moveTo>
                  <a:lnTo>
                    <a:pt x="2391156" y="5053584"/>
                  </a:lnTo>
                </a:path>
                <a:path w="4090670" h="5053965">
                  <a:moveTo>
                    <a:pt x="4090416" y="0"/>
                  </a:moveTo>
                  <a:lnTo>
                    <a:pt x="4090416" y="5053584"/>
                  </a:lnTo>
                </a:path>
              </a:pathLst>
            </a:custGeom>
            <a:ln w="12192">
              <a:solidFill>
                <a:srgbClr val="FFFFFF"/>
              </a:solidFill>
            </a:ln>
          </p:spPr>
          <p:txBody>
            <a:bodyPr wrap="square" lIns="0" tIns="0" rIns="0" bIns="0" rtlCol="0"/>
            <a:lstStyle/>
            <a:p>
              <a:endParaRPr/>
            </a:p>
          </p:txBody>
        </p:sp>
        <p:sp>
          <p:nvSpPr>
            <p:cNvPr id="5" name="object 5"/>
            <p:cNvSpPr/>
            <p:nvPr/>
          </p:nvSpPr>
          <p:spPr>
            <a:xfrm>
              <a:off x="1062227" y="2051303"/>
              <a:ext cx="8566785" cy="0"/>
            </a:xfrm>
            <a:custGeom>
              <a:avLst/>
              <a:gdLst/>
              <a:ahLst/>
              <a:cxnLst/>
              <a:rect l="l" t="t" r="r" b="b"/>
              <a:pathLst>
                <a:path w="8566785">
                  <a:moveTo>
                    <a:pt x="0" y="0"/>
                  </a:moveTo>
                  <a:lnTo>
                    <a:pt x="8566404" y="0"/>
                  </a:lnTo>
                </a:path>
              </a:pathLst>
            </a:custGeom>
            <a:ln w="38100">
              <a:solidFill>
                <a:srgbClr val="FFFFFF"/>
              </a:solidFill>
            </a:ln>
          </p:spPr>
          <p:txBody>
            <a:bodyPr wrap="square" lIns="0" tIns="0" rIns="0" bIns="0" rtlCol="0"/>
            <a:lstStyle/>
            <a:p>
              <a:endParaRPr/>
            </a:p>
          </p:txBody>
        </p:sp>
        <p:sp>
          <p:nvSpPr>
            <p:cNvPr id="6" name="object 6"/>
            <p:cNvSpPr/>
            <p:nvPr/>
          </p:nvSpPr>
          <p:spPr>
            <a:xfrm>
              <a:off x="1062227" y="1516379"/>
              <a:ext cx="8566785" cy="5053965"/>
            </a:xfrm>
            <a:custGeom>
              <a:avLst/>
              <a:gdLst/>
              <a:ahLst/>
              <a:cxnLst/>
              <a:rect l="l" t="t" r="r" b="b"/>
              <a:pathLst>
                <a:path w="8566785" h="5053965">
                  <a:moveTo>
                    <a:pt x="0" y="1255776"/>
                  </a:moveTo>
                  <a:lnTo>
                    <a:pt x="8566404" y="1255776"/>
                  </a:lnTo>
                </a:path>
                <a:path w="8566785" h="5053965">
                  <a:moveTo>
                    <a:pt x="0" y="1976628"/>
                  </a:moveTo>
                  <a:lnTo>
                    <a:pt x="8566404" y="1976628"/>
                  </a:lnTo>
                </a:path>
                <a:path w="8566785" h="5053965">
                  <a:moveTo>
                    <a:pt x="0" y="3325368"/>
                  </a:moveTo>
                  <a:lnTo>
                    <a:pt x="8566404" y="3325368"/>
                  </a:lnTo>
                </a:path>
                <a:path w="8566785" h="5053965">
                  <a:moveTo>
                    <a:pt x="0" y="4102607"/>
                  </a:moveTo>
                  <a:lnTo>
                    <a:pt x="8566404" y="4102607"/>
                  </a:lnTo>
                </a:path>
                <a:path w="8566785" h="5053965">
                  <a:moveTo>
                    <a:pt x="6096" y="0"/>
                  </a:moveTo>
                  <a:lnTo>
                    <a:pt x="6096" y="5053584"/>
                  </a:lnTo>
                </a:path>
                <a:path w="8566785" h="5053965">
                  <a:moveTo>
                    <a:pt x="8560307" y="0"/>
                  </a:moveTo>
                  <a:lnTo>
                    <a:pt x="8560307" y="5053584"/>
                  </a:lnTo>
                </a:path>
                <a:path w="8566785" h="5053965">
                  <a:moveTo>
                    <a:pt x="0" y="6095"/>
                  </a:moveTo>
                  <a:lnTo>
                    <a:pt x="8566404" y="6095"/>
                  </a:lnTo>
                </a:path>
                <a:path w="8566785" h="5053965">
                  <a:moveTo>
                    <a:pt x="0" y="5047487"/>
                  </a:moveTo>
                  <a:lnTo>
                    <a:pt x="8566404" y="5047487"/>
                  </a:lnTo>
                </a:path>
              </a:pathLst>
            </a:custGeom>
            <a:ln w="12192">
              <a:solidFill>
                <a:srgbClr val="FFFFFF"/>
              </a:solidFill>
            </a:ln>
          </p:spPr>
          <p:txBody>
            <a:bodyPr wrap="square" lIns="0" tIns="0" rIns="0" bIns="0" rtlCol="0"/>
            <a:lstStyle/>
            <a:p>
              <a:endParaRPr/>
            </a:p>
          </p:txBody>
        </p:sp>
      </p:grpSp>
      <p:sp>
        <p:nvSpPr>
          <p:cNvPr id="7" name="object 7"/>
          <p:cNvSpPr txBox="1"/>
          <p:nvPr/>
        </p:nvSpPr>
        <p:spPr>
          <a:xfrm>
            <a:off x="5098836" y="1526526"/>
            <a:ext cx="54419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alibri"/>
                <a:cs typeface="Calibri"/>
              </a:rPr>
              <a:t>202</a:t>
            </a:r>
            <a:r>
              <a:rPr sz="2000" b="1" dirty="0">
                <a:solidFill>
                  <a:srgbClr val="FFFFFF"/>
                </a:solidFill>
                <a:latin typeface="Calibri"/>
                <a:cs typeface="Calibri"/>
              </a:rPr>
              <a:t>2</a:t>
            </a:r>
            <a:endParaRPr sz="2000">
              <a:latin typeface="Calibri"/>
              <a:cs typeface="Calibri"/>
            </a:endParaRPr>
          </a:p>
        </p:txBody>
      </p:sp>
      <p:sp>
        <p:nvSpPr>
          <p:cNvPr id="8" name="object 8"/>
          <p:cNvSpPr txBox="1"/>
          <p:nvPr/>
        </p:nvSpPr>
        <p:spPr>
          <a:xfrm>
            <a:off x="6801495" y="1526526"/>
            <a:ext cx="54419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alibri"/>
                <a:cs typeface="Calibri"/>
              </a:rPr>
              <a:t>202</a:t>
            </a:r>
            <a:r>
              <a:rPr sz="2000" b="1" dirty="0">
                <a:solidFill>
                  <a:srgbClr val="FFFFFF"/>
                </a:solidFill>
                <a:latin typeface="Calibri"/>
                <a:cs typeface="Calibri"/>
              </a:rPr>
              <a:t>3</a:t>
            </a:r>
            <a:endParaRPr sz="2000">
              <a:latin typeface="Calibri"/>
              <a:cs typeface="Calibri"/>
            </a:endParaRPr>
          </a:p>
        </p:txBody>
      </p:sp>
      <p:sp>
        <p:nvSpPr>
          <p:cNvPr id="9" name="object 9"/>
          <p:cNvSpPr txBox="1"/>
          <p:nvPr/>
        </p:nvSpPr>
        <p:spPr>
          <a:xfrm>
            <a:off x="8501609" y="1526526"/>
            <a:ext cx="541655" cy="330835"/>
          </a:xfrm>
          <a:prstGeom prst="rect">
            <a:avLst/>
          </a:prstGeom>
        </p:spPr>
        <p:txBody>
          <a:bodyPr vert="horz" wrap="square" lIns="0" tIns="13335" rIns="0" bIns="0" rtlCol="0">
            <a:spAutoFit/>
          </a:bodyPr>
          <a:lstStyle/>
          <a:p>
            <a:pPr marL="12700">
              <a:lnSpc>
                <a:spcPct val="100000"/>
              </a:lnSpc>
              <a:spcBef>
                <a:spcPts val="105"/>
              </a:spcBef>
            </a:pPr>
            <a:r>
              <a:rPr sz="2000" b="1" spc="-15" dirty="0">
                <a:solidFill>
                  <a:srgbClr val="FFFFFF"/>
                </a:solidFill>
                <a:latin typeface="Calibri"/>
                <a:cs typeface="Calibri"/>
              </a:rPr>
              <a:t>2</a:t>
            </a:r>
            <a:r>
              <a:rPr sz="2000" b="1" spc="5" dirty="0">
                <a:solidFill>
                  <a:srgbClr val="FFFFFF"/>
                </a:solidFill>
                <a:latin typeface="Calibri"/>
                <a:cs typeface="Calibri"/>
              </a:rPr>
              <a:t>02</a:t>
            </a:r>
            <a:r>
              <a:rPr sz="2000" b="1" dirty="0">
                <a:solidFill>
                  <a:srgbClr val="FFFFFF"/>
                </a:solidFill>
                <a:latin typeface="Calibri"/>
                <a:cs typeface="Calibri"/>
              </a:rPr>
              <a:t>4</a:t>
            </a:r>
            <a:endParaRPr sz="2000">
              <a:latin typeface="Calibri"/>
              <a:cs typeface="Calibri"/>
            </a:endParaRPr>
          </a:p>
        </p:txBody>
      </p:sp>
      <p:sp>
        <p:nvSpPr>
          <p:cNvPr id="10" name="object 10"/>
          <p:cNvSpPr txBox="1"/>
          <p:nvPr/>
        </p:nvSpPr>
        <p:spPr>
          <a:xfrm>
            <a:off x="96340" y="2028825"/>
            <a:ext cx="3407622" cy="4796826"/>
          </a:xfrm>
          <a:prstGeom prst="rect">
            <a:avLst/>
          </a:prstGeom>
        </p:spPr>
        <p:txBody>
          <a:bodyPr vert="horz" wrap="square" lIns="0" tIns="13335" rIns="0" bIns="0" rtlCol="0">
            <a:spAutoFit/>
          </a:bodyPr>
          <a:lstStyle/>
          <a:p>
            <a:pPr marL="12700" marR="250825">
              <a:lnSpc>
                <a:spcPct val="100000"/>
              </a:lnSpc>
              <a:spcBef>
                <a:spcPts val="105"/>
              </a:spcBef>
            </a:pPr>
            <a:r>
              <a:rPr sz="2000" b="1" spc="-5" dirty="0">
                <a:latin typeface="Calibri"/>
                <a:cs typeface="Calibri"/>
              </a:rPr>
              <a:t>Nombre </a:t>
            </a:r>
            <a:r>
              <a:rPr sz="2000" b="1" dirty="0">
                <a:latin typeface="Calibri"/>
                <a:cs typeface="Calibri"/>
              </a:rPr>
              <a:t>de </a:t>
            </a:r>
            <a:r>
              <a:rPr sz="2000" b="1" spc="-5" dirty="0">
                <a:latin typeface="Calibri"/>
                <a:cs typeface="Calibri"/>
              </a:rPr>
              <a:t>districts </a:t>
            </a:r>
            <a:r>
              <a:rPr sz="2000" b="1" dirty="0">
                <a:latin typeface="Calibri"/>
                <a:cs typeface="Calibri"/>
              </a:rPr>
              <a:t> </a:t>
            </a:r>
            <a:r>
              <a:rPr sz="2000" b="1" spc="-5" dirty="0">
                <a:latin typeface="Calibri"/>
                <a:cs typeface="Calibri"/>
              </a:rPr>
              <a:t>éligibles</a:t>
            </a:r>
            <a:r>
              <a:rPr sz="2000" b="1" spc="-25" dirty="0">
                <a:latin typeface="Calibri"/>
                <a:cs typeface="Calibri"/>
              </a:rPr>
              <a:t> </a:t>
            </a:r>
            <a:r>
              <a:rPr sz="2000" b="1" spc="-5" dirty="0">
                <a:latin typeface="Calibri"/>
                <a:cs typeface="Calibri"/>
              </a:rPr>
              <a:t>pour</a:t>
            </a:r>
            <a:r>
              <a:rPr sz="2000" b="1" spc="-15" dirty="0">
                <a:latin typeface="Calibri"/>
                <a:cs typeface="Calibri"/>
              </a:rPr>
              <a:t> </a:t>
            </a:r>
            <a:r>
              <a:rPr sz="2000" b="1" spc="-10" dirty="0">
                <a:latin typeface="Calibri"/>
                <a:cs typeface="Calibri"/>
              </a:rPr>
              <a:t>l</a:t>
            </a:r>
            <a:r>
              <a:rPr lang="en-US" sz="2000" b="1" spc="-10" dirty="0">
                <a:latin typeface="Calibri"/>
                <a:cs typeface="Calibri"/>
              </a:rPr>
              <a:t>a CPS</a:t>
            </a:r>
          </a:p>
          <a:p>
            <a:pPr marL="12700" marR="250825">
              <a:lnSpc>
                <a:spcPct val="100000"/>
              </a:lnSpc>
              <a:spcBef>
                <a:spcPts val="105"/>
              </a:spcBef>
            </a:pPr>
            <a:endParaRPr sz="2000" dirty="0">
              <a:latin typeface="Calibri"/>
              <a:cs typeface="Calibri"/>
            </a:endParaRPr>
          </a:p>
          <a:p>
            <a:pPr marL="12700" marR="375920">
              <a:lnSpc>
                <a:spcPct val="100000"/>
              </a:lnSpc>
              <a:spcBef>
                <a:spcPts val="860"/>
              </a:spcBef>
            </a:pPr>
            <a:r>
              <a:rPr sz="2000" b="1" spc="-5" dirty="0">
                <a:latin typeface="Calibri"/>
                <a:cs typeface="Calibri"/>
              </a:rPr>
              <a:t>Nombre</a:t>
            </a:r>
            <a:r>
              <a:rPr sz="2000" b="1" spc="-50" dirty="0">
                <a:latin typeface="Calibri"/>
                <a:cs typeface="Calibri"/>
              </a:rPr>
              <a:t> </a:t>
            </a:r>
            <a:r>
              <a:rPr sz="2000" b="1" dirty="0">
                <a:latin typeface="Calibri"/>
                <a:cs typeface="Calibri"/>
              </a:rPr>
              <a:t>de</a:t>
            </a:r>
            <a:r>
              <a:rPr sz="2000" b="1" spc="-30" dirty="0">
                <a:latin typeface="Calibri"/>
                <a:cs typeface="Calibri"/>
              </a:rPr>
              <a:t> </a:t>
            </a:r>
            <a:r>
              <a:rPr sz="2000" b="1" spc="-5" dirty="0">
                <a:latin typeface="Calibri"/>
                <a:cs typeface="Calibri"/>
              </a:rPr>
              <a:t>districts </a:t>
            </a:r>
            <a:r>
              <a:rPr sz="2000" b="1" spc="-434" dirty="0">
                <a:latin typeface="Calibri"/>
                <a:cs typeface="Calibri"/>
              </a:rPr>
              <a:t> </a:t>
            </a:r>
            <a:r>
              <a:rPr sz="2000" b="1" spc="-5" dirty="0" err="1">
                <a:latin typeface="Calibri"/>
                <a:cs typeface="Calibri"/>
              </a:rPr>
              <a:t>ciblés</a:t>
            </a:r>
            <a:endParaRPr lang="en-US" sz="2000" b="1" spc="-5" dirty="0">
              <a:latin typeface="Calibri"/>
              <a:cs typeface="Calibri"/>
            </a:endParaRPr>
          </a:p>
          <a:p>
            <a:pPr marL="12700" marR="375920">
              <a:lnSpc>
                <a:spcPct val="100000"/>
              </a:lnSpc>
              <a:spcBef>
                <a:spcPts val="860"/>
              </a:spcBef>
            </a:pPr>
            <a:endParaRPr sz="2000" dirty="0">
              <a:latin typeface="Calibri"/>
              <a:cs typeface="Calibri"/>
            </a:endParaRPr>
          </a:p>
          <a:p>
            <a:pPr marL="12700" marR="551180">
              <a:lnSpc>
                <a:spcPct val="100000"/>
              </a:lnSpc>
              <a:spcBef>
                <a:spcPts val="880"/>
              </a:spcBef>
            </a:pPr>
            <a:r>
              <a:rPr sz="2000" b="1" spc="-5" dirty="0" err="1">
                <a:latin typeface="Calibri"/>
                <a:cs typeface="Calibri"/>
              </a:rPr>
              <a:t>Nombre</a:t>
            </a:r>
            <a:r>
              <a:rPr sz="2000" b="1" spc="-90" dirty="0">
                <a:latin typeface="Calibri"/>
                <a:cs typeface="Calibri"/>
              </a:rPr>
              <a:t> </a:t>
            </a:r>
            <a:r>
              <a:rPr sz="2000" b="1" spc="-10" dirty="0">
                <a:latin typeface="Calibri"/>
                <a:cs typeface="Calibri"/>
              </a:rPr>
              <a:t>d'enfants </a:t>
            </a:r>
            <a:r>
              <a:rPr sz="2000" b="1" spc="-434" dirty="0">
                <a:latin typeface="Calibri"/>
                <a:cs typeface="Calibri"/>
              </a:rPr>
              <a:t> </a:t>
            </a:r>
            <a:r>
              <a:rPr sz="2000" b="1" spc="-5" dirty="0">
                <a:latin typeface="Calibri"/>
                <a:cs typeface="Calibri"/>
              </a:rPr>
              <a:t>éligibles </a:t>
            </a:r>
            <a:r>
              <a:rPr sz="2000" b="1" dirty="0">
                <a:latin typeface="Calibri"/>
                <a:cs typeface="Calibri"/>
              </a:rPr>
              <a:t>dans </a:t>
            </a:r>
            <a:r>
              <a:rPr sz="2000" b="1" spc="-5" dirty="0">
                <a:latin typeface="Calibri"/>
                <a:cs typeface="Calibri"/>
              </a:rPr>
              <a:t>les </a:t>
            </a:r>
            <a:r>
              <a:rPr sz="2000" b="1" dirty="0">
                <a:latin typeface="Calibri"/>
                <a:cs typeface="Calibri"/>
              </a:rPr>
              <a:t> </a:t>
            </a:r>
            <a:r>
              <a:rPr sz="2000" b="1" spc="-5" dirty="0">
                <a:latin typeface="Calibri"/>
                <a:cs typeface="Calibri"/>
              </a:rPr>
              <a:t>districts</a:t>
            </a:r>
            <a:r>
              <a:rPr sz="2000" b="1" spc="-40" dirty="0">
                <a:latin typeface="Calibri"/>
                <a:cs typeface="Calibri"/>
              </a:rPr>
              <a:t> </a:t>
            </a:r>
            <a:r>
              <a:rPr sz="2000" b="1" spc="-5" dirty="0" err="1">
                <a:latin typeface="Calibri"/>
                <a:cs typeface="Calibri"/>
              </a:rPr>
              <a:t>ciblés</a:t>
            </a:r>
            <a:endParaRPr lang="en-US" sz="2000" b="1" spc="-5" dirty="0">
              <a:latin typeface="Calibri"/>
              <a:cs typeface="Calibri"/>
            </a:endParaRPr>
          </a:p>
          <a:p>
            <a:pPr marL="12700" marR="551180">
              <a:lnSpc>
                <a:spcPct val="100000"/>
              </a:lnSpc>
              <a:spcBef>
                <a:spcPts val="880"/>
              </a:spcBef>
            </a:pPr>
            <a:endParaRPr lang="fr-BF" sz="2000" b="1" spc="-5" dirty="0">
              <a:latin typeface="Calibri"/>
              <a:cs typeface="Calibri"/>
            </a:endParaRPr>
          </a:p>
          <a:p>
            <a:pPr marL="12700" marR="551180">
              <a:lnSpc>
                <a:spcPct val="100000"/>
              </a:lnSpc>
              <a:spcBef>
                <a:spcPts val="880"/>
              </a:spcBef>
            </a:pPr>
            <a:endParaRPr sz="2000" dirty="0">
              <a:latin typeface="Calibri"/>
              <a:cs typeface="Calibri"/>
            </a:endParaRPr>
          </a:p>
          <a:p>
            <a:pPr marL="12700">
              <a:lnSpc>
                <a:spcPct val="100000"/>
              </a:lnSpc>
              <a:spcBef>
                <a:spcPts val="480"/>
              </a:spcBef>
            </a:pPr>
            <a:r>
              <a:rPr sz="2000" b="1" spc="-5" dirty="0">
                <a:latin typeface="Calibri"/>
                <a:cs typeface="Calibri"/>
              </a:rPr>
              <a:t>Cycles</a:t>
            </a:r>
            <a:r>
              <a:rPr sz="2000" b="1" spc="-30" dirty="0">
                <a:latin typeface="Calibri"/>
                <a:cs typeface="Calibri"/>
              </a:rPr>
              <a:t> </a:t>
            </a:r>
            <a:r>
              <a:rPr sz="2000" b="1" dirty="0">
                <a:latin typeface="Calibri"/>
                <a:cs typeface="Calibri"/>
              </a:rPr>
              <a:t>p</a:t>
            </a:r>
            <a:r>
              <a:rPr lang="fr-FR" sz="2000" b="1" dirty="0" err="1">
                <a:latin typeface="Calibri"/>
                <a:cs typeface="Calibri"/>
              </a:rPr>
              <a:t>révue</a:t>
            </a:r>
            <a:r>
              <a:rPr sz="2000" b="1" dirty="0">
                <a:latin typeface="Calibri"/>
                <a:cs typeface="Calibri"/>
              </a:rPr>
              <a:t>s</a:t>
            </a:r>
            <a:r>
              <a:rPr sz="2000" b="1" spc="-30" dirty="0">
                <a:latin typeface="Calibri"/>
                <a:cs typeface="Calibri"/>
              </a:rPr>
              <a:t> </a:t>
            </a:r>
            <a:endParaRPr lang="en-US" sz="2000" b="1" spc="-30" dirty="0">
              <a:latin typeface="Calibri"/>
              <a:cs typeface="Calibri"/>
            </a:endParaRPr>
          </a:p>
          <a:p>
            <a:pPr marL="12700">
              <a:lnSpc>
                <a:spcPct val="100000"/>
              </a:lnSpc>
              <a:spcBef>
                <a:spcPts val="480"/>
              </a:spcBef>
            </a:pPr>
            <a:endParaRPr lang="fr-BF" sz="2000" b="1" spc="-30" dirty="0">
              <a:latin typeface="Calibri"/>
              <a:cs typeface="Calibri"/>
            </a:endParaRPr>
          </a:p>
          <a:p>
            <a:pPr marL="12700">
              <a:lnSpc>
                <a:spcPct val="100000"/>
              </a:lnSpc>
              <a:spcBef>
                <a:spcPts val="480"/>
              </a:spcBef>
            </a:pPr>
            <a:r>
              <a:rPr sz="2000" b="1" spc="-15" dirty="0" err="1">
                <a:latin typeface="Calibri"/>
                <a:cs typeface="Calibri"/>
              </a:rPr>
              <a:t>Écart</a:t>
            </a:r>
            <a:r>
              <a:rPr sz="2000" b="1" spc="-15" dirty="0">
                <a:latin typeface="Calibri"/>
                <a:cs typeface="Calibri"/>
              </a:rPr>
              <a:t> </a:t>
            </a:r>
            <a:r>
              <a:rPr sz="2000" b="1" spc="-10" dirty="0">
                <a:latin typeface="Calibri"/>
                <a:cs typeface="Calibri"/>
              </a:rPr>
              <a:t>entre </a:t>
            </a:r>
            <a:r>
              <a:rPr sz="2000" b="1" spc="-5" dirty="0">
                <a:latin typeface="Calibri"/>
                <a:cs typeface="Calibri"/>
              </a:rPr>
              <a:t>les </a:t>
            </a:r>
            <a:r>
              <a:rPr sz="2000" b="1" spc="-10" dirty="0">
                <a:latin typeface="Calibri"/>
                <a:cs typeface="Calibri"/>
              </a:rPr>
              <a:t>enfants</a:t>
            </a:r>
            <a:r>
              <a:rPr lang="en-US" sz="2000" b="1" spc="-10" dirty="0">
                <a:latin typeface="Calibri"/>
                <a:cs typeface="Calibri"/>
              </a:rPr>
              <a:t> </a:t>
            </a:r>
            <a:r>
              <a:rPr lang="en-US" sz="2000" b="1" spc="-10" dirty="0" err="1">
                <a:latin typeface="Calibri"/>
                <a:cs typeface="Calibri"/>
              </a:rPr>
              <a:t>couverts</a:t>
            </a:r>
            <a:r>
              <a:rPr lang="en-US" sz="2000" b="1" spc="-10" dirty="0">
                <a:latin typeface="Calibri"/>
                <a:cs typeface="Calibri"/>
              </a:rPr>
              <a:t> et </a:t>
            </a:r>
            <a:r>
              <a:rPr sz="2000" b="1" spc="-10" dirty="0">
                <a:latin typeface="Calibri"/>
                <a:cs typeface="Calibri"/>
              </a:rPr>
              <a:t> </a:t>
            </a:r>
            <a:r>
              <a:rPr sz="2000" b="1" spc="-440" dirty="0">
                <a:latin typeface="Calibri"/>
                <a:cs typeface="Calibri"/>
              </a:rPr>
              <a:t> </a:t>
            </a:r>
            <a:r>
              <a:rPr sz="2000" b="1" dirty="0">
                <a:latin typeface="Calibri"/>
                <a:cs typeface="Calibri"/>
              </a:rPr>
              <a:t>non</a:t>
            </a:r>
            <a:r>
              <a:rPr lang="en-US" sz="2000" b="1" dirty="0">
                <a:latin typeface="Calibri"/>
                <a:cs typeface="Calibri"/>
              </a:rPr>
              <a:t>-</a:t>
            </a:r>
            <a:r>
              <a:rPr sz="2000" b="1" spc="-30" dirty="0">
                <a:latin typeface="Calibri"/>
                <a:cs typeface="Calibri"/>
              </a:rPr>
              <a:t> </a:t>
            </a:r>
            <a:r>
              <a:rPr sz="2000" b="1" spc="-5" dirty="0">
                <a:latin typeface="Calibri"/>
                <a:cs typeface="Calibri"/>
              </a:rPr>
              <a:t>couverts</a:t>
            </a:r>
            <a:endParaRPr sz="2000" dirty="0">
              <a:latin typeface="Calibri"/>
              <a:cs typeface="Calibri"/>
            </a:endParaRPr>
          </a:p>
        </p:txBody>
      </p:sp>
      <p:grpSp>
        <p:nvGrpSpPr>
          <p:cNvPr id="11" name="object 11"/>
          <p:cNvGrpSpPr/>
          <p:nvPr/>
        </p:nvGrpSpPr>
        <p:grpSpPr>
          <a:xfrm>
            <a:off x="1054608" y="527304"/>
            <a:ext cx="8625840" cy="881380"/>
            <a:chOff x="1054608" y="527304"/>
            <a:chExt cx="8625840" cy="881380"/>
          </a:xfrm>
        </p:grpSpPr>
        <p:sp>
          <p:nvSpPr>
            <p:cNvPr id="12" name="object 12"/>
            <p:cNvSpPr/>
            <p:nvPr/>
          </p:nvSpPr>
          <p:spPr>
            <a:xfrm>
              <a:off x="5675376" y="580643"/>
              <a:ext cx="4005579" cy="828040"/>
            </a:xfrm>
            <a:custGeom>
              <a:avLst/>
              <a:gdLst/>
              <a:ahLst/>
              <a:cxnLst/>
              <a:rect l="l" t="t" r="r" b="b"/>
              <a:pathLst>
                <a:path w="4005579" h="828040">
                  <a:moveTo>
                    <a:pt x="4005072" y="414528"/>
                  </a:moveTo>
                  <a:lnTo>
                    <a:pt x="3995953" y="405384"/>
                  </a:lnTo>
                  <a:lnTo>
                    <a:pt x="3622433" y="30480"/>
                  </a:lnTo>
                  <a:lnTo>
                    <a:pt x="3592068" y="0"/>
                  </a:lnTo>
                  <a:lnTo>
                    <a:pt x="3592068" y="114300"/>
                  </a:lnTo>
                  <a:lnTo>
                    <a:pt x="0" y="114300"/>
                  </a:lnTo>
                  <a:lnTo>
                    <a:pt x="0" y="714756"/>
                  </a:lnTo>
                  <a:lnTo>
                    <a:pt x="3592068" y="714756"/>
                  </a:lnTo>
                  <a:lnTo>
                    <a:pt x="3592068" y="827532"/>
                  </a:lnTo>
                  <a:lnTo>
                    <a:pt x="3622548" y="797052"/>
                  </a:lnTo>
                  <a:lnTo>
                    <a:pt x="3995928" y="423672"/>
                  </a:lnTo>
                  <a:lnTo>
                    <a:pt x="4005072" y="414528"/>
                  </a:lnTo>
                  <a:close/>
                </a:path>
              </a:pathLst>
            </a:custGeom>
            <a:solidFill>
              <a:srgbClr val="CFD8E8">
                <a:alpha val="89843"/>
              </a:srgbClr>
            </a:solidFill>
          </p:spPr>
          <p:txBody>
            <a:bodyPr wrap="square" lIns="0" tIns="0" rIns="0" bIns="0" rtlCol="0"/>
            <a:lstStyle/>
            <a:p>
              <a:endParaRPr/>
            </a:p>
          </p:txBody>
        </p:sp>
        <p:sp>
          <p:nvSpPr>
            <p:cNvPr id="13" name="object 13"/>
            <p:cNvSpPr/>
            <p:nvPr/>
          </p:nvSpPr>
          <p:spPr>
            <a:xfrm>
              <a:off x="1054608" y="527304"/>
              <a:ext cx="4642485" cy="794385"/>
            </a:xfrm>
            <a:custGeom>
              <a:avLst/>
              <a:gdLst/>
              <a:ahLst/>
              <a:cxnLst/>
              <a:rect l="l" t="t" r="r" b="b"/>
              <a:pathLst>
                <a:path w="4642485" h="794385">
                  <a:moveTo>
                    <a:pt x="4517136" y="794004"/>
                  </a:moveTo>
                  <a:lnTo>
                    <a:pt x="128016" y="794004"/>
                  </a:lnTo>
                  <a:lnTo>
                    <a:pt x="114300" y="792480"/>
                  </a:lnTo>
                  <a:lnTo>
                    <a:pt x="74676" y="777239"/>
                  </a:lnTo>
                  <a:lnTo>
                    <a:pt x="42672" y="754380"/>
                  </a:lnTo>
                  <a:lnTo>
                    <a:pt x="18288" y="720852"/>
                  </a:lnTo>
                  <a:lnTo>
                    <a:pt x="3048" y="682752"/>
                  </a:lnTo>
                  <a:lnTo>
                    <a:pt x="0" y="653796"/>
                  </a:lnTo>
                  <a:lnTo>
                    <a:pt x="0" y="140208"/>
                  </a:lnTo>
                  <a:lnTo>
                    <a:pt x="7620" y="99060"/>
                  </a:lnTo>
                  <a:lnTo>
                    <a:pt x="24384" y="62484"/>
                  </a:lnTo>
                  <a:lnTo>
                    <a:pt x="51816" y="32004"/>
                  </a:lnTo>
                  <a:lnTo>
                    <a:pt x="86868" y="10668"/>
                  </a:lnTo>
                  <a:lnTo>
                    <a:pt x="126492" y="0"/>
                  </a:lnTo>
                  <a:lnTo>
                    <a:pt x="4515612" y="0"/>
                  </a:lnTo>
                  <a:lnTo>
                    <a:pt x="4556760" y="10668"/>
                  </a:lnTo>
                  <a:lnTo>
                    <a:pt x="4583684" y="25908"/>
                  </a:lnTo>
                  <a:lnTo>
                    <a:pt x="131064" y="25908"/>
                  </a:lnTo>
                  <a:lnTo>
                    <a:pt x="118872" y="27432"/>
                  </a:lnTo>
                  <a:lnTo>
                    <a:pt x="97536" y="33528"/>
                  </a:lnTo>
                  <a:lnTo>
                    <a:pt x="86868" y="39624"/>
                  </a:lnTo>
                  <a:lnTo>
                    <a:pt x="77724" y="44196"/>
                  </a:lnTo>
                  <a:lnTo>
                    <a:pt x="68580" y="51816"/>
                  </a:lnTo>
                  <a:lnTo>
                    <a:pt x="60960" y="57912"/>
                  </a:lnTo>
                  <a:lnTo>
                    <a:pt x="45720" y="76200"/>
                  </a:lnTo>
                  <a:lnTo>
                    <a:pt x="28956" y="117348"/>
                  </a:lnTo>
                  <a:lnTo>
                    <a:pt x="25908" y="140208"/>
                  </a:lnTo>
                  <a:lnTo>
                    <a:pt x="25908" y="664464"/>
                  </a:lnTo>
                  <a:lnTo>
                    <a:pt x="28956" y="676656"/>
                  </a:lnTo>
                  <a:lnTo>
                    <a:pt x="30480" y="687324"/>
                  </a:lnTo>
                  <a:lnTo>
                    <a:pt x="51816" y="726948"/>
                  </a:lnTo>
                  <a:lnTo>
                    <a:pt x="85344" y="754380"/>
                  </a:lnTo>
                  <a:lnTo>
                    <a:pt x="96012" y="760476"/>
                  </a:lnTo>
                  <a:lnTo>
                    <a:pt x="117348" y="766572"/>
                  </a:lnTo>
                  <a:lnTo>
                    <a:pt x="141732" y="769620"/>
                  </a:lnTo>
                  <a:lnTo>
                    <a:pt x="4581144" y="769620"/>
                  </a:lnTo>
                  <a:lnTo>
                    <a:pt x="4568952" y="777239"/>
                  </a:lnTo>
                  <a:lnTo>
                    <a:pt x="4556760" y="783335"/>
                  </a:lnTo>
                  <a:lnTo>
                    <a:pt x="4544568" y="787908"/>
                  </a:lnTo>
                  <a:lnTo>
                    <a:pt x="4517136" y="794004"/>
                  </a:lnTo>
                  <a:close/>
                </a:path>
                <a:path w="4642485" h="794385">
                  <a:moveTo>
                    <a:pt x="4581144" y="769620"/>
                  </a:moveTo>
                  <a:lnTo>
                    <a:pt x="4501896" y="769620"/>
                  </a:lnTo>
                  <a:lnTo>
                    <a:pt x="4512564" y="768096"/>
                  </a:lnTo>
                  <a:lnTo>
                    <a:pt x="4524756" y="766572"/>
                  </a:lnTo>
                  <a:lnTo>
                    <a:pt x="4546092" y="760476"/>
                  </a:lnTo>
                  <a:lnTo>
                    <a:pt x="4556760" y="755904"/>
                  </a:lnTo>
                  <a:lnTo>
                    <a:pt x="4575048" y="743712"/>
                  </a:lnTo>
                  <a:lnTo>
                    <a:pt x="4582668" y="736092"/>
                  </a:lnTo>
                  <a:lnTo>
                    <a:pt x="4590288" y="726948"/>
                  </a:lnTo>
                  <a:lnTo>
                    <a:pt x="4597908" y="719328"/>
                  </a:lnTo>
                  <a:lnTo>
                    <a:pt x="4602480" y="708660"/>
                  </a:lnTo>
                  <a:lnTo>
                    <a:pt x="4608576" y="699516"/>
                  </a:lnTo>
                  <a:lnTo>
                    <a:pt x="4614672" y="678180"/>
                  </a:lnTo>
                  <a:lnTo>
                    <a:pt x="4617720" y="653796"/>
                  </a:lnTo>
                  <a:lnTo>
                    <a:pt x="4617720" y="141732"/>
                  </a:lnTo>
                  <a:lnTo>
                    <a:pt x="4616196" y="129540"/>
                  </a:lnTo>
                  <a:lnTo>
                    <a:pt x="4614672" y="118872"/>
                  </a:lnTo>
                  <a:lnTo>
                    <a:pt x="4613148" y="106680"/>
                  </a:lnTo>
                  <a:lnTo>
                    <a:pt x="4591812" y="67056"/>
                  </a:lnTo>
                  <a:lnTo>
                    <a:pt x="4556760" y="39624"/>
                  </a:lnTo>
                  <a:lnTo>
                    <a:pt x="4514088" y="25908"/>
                  </a:lnTo>
                  <a:lnTo>
                    <a:pt x="4583684" y="25908"/>
                  </a:lnTo>
                  <a:lnTo>
                    <a:pt x="4617720" y="60960"/>
                  </a:lnTo>
                  <a:lnTo>
                    <a:pt x="4636008" y="97536"/>
                  </a:lnTo>
                  <a:lnTo>
                    <a:pt x="4642103" y="126492"/>
                  </a:lnTo>
                  <a:lnTo>
                    <a:pt x="4642103" y="667512"/>
                  </a:lnTo>
                  <a:lnTo>
                    <a:pt x="4631436" y="708660"/>
                  </a:lnTo>
                  <a:lnTo>
                    <a:pt x="4611624" y="742188"/>
                  </a:lnTo>
                  <a:lnTo>
                    <a:pt x="4591812" y="762000"/>
                  </a:lnTo>
                  <a:lnTo>
                    <a:pt x="4581144" y="769620"/>
                  </a:lnTo>
                  <a:close/>
                </a:path>
              </a:pathLst>
            </a:custGeom>
            <a:solidFill>
              <a:srgbClr val="366091"/>
            </a:solidFill>
          </p:spPr>
          <p:txBody>
            <a:bodyPr wrap="square" lIns="0" tIns="0" rIns="0" bIns="0" rtlCol="0"/>
            <a:lstStyle/>
            <a:p>
              <a:endParaRPr/>
            </a:p>
          </p:txBody>
        </p:sp>
      </p:grpSp>
      <p:sp>
        <p:nvSpPr>
          <p:cNvPr id="14" name="object 14"/>
          <p:cNvSpPr txBox="1">
            <a:spLocks noGrp="1"/>
          </p:cNvSpPr>
          <p:nvPr>
            <p:ph type="title"/>
          </p:nvPr>
        </p:nvSpPr>
        <p:spPr>
          <a:xfrm>
            <a:off x="1168376" y="734047"/>
            <a:ext cx="333946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000000"/>
                </a:solidFill>
              </a:rPr>
              <a:t>Cibles</a:t>
            </a:r>
            <a:r>
              <a:rPr sz="2000" spc="-20" dirty="0">
                <a:solidFill>
                  <a:srgbClr val="000000"/>
                </a:solidFill>
              </a:rPr>
              <a:t> </a:t>
            </a:r>
            <a:r>
              <a:rPr sz="2000" dirty="0">
                <a:solidFill>
                  <a:srgbClr val="000000"/>
                </a:solidFill>
              </a:rPr>
              <a:t>-</a:t>
            </a:r>
            <a:r>
              <a:rPr sz="2000" spc="-10" dirty="0">
                <a:solidFill>
                  <a:srgbClr val="000000"/>
                </a:solidFill>
              </a:rPr>
              <a:t> </a:t>
            </a:r>
            <a:r>
              <a:rPr sz="2000" spc="-5" dirty="0">
                <a:solidFill>
                  <a:srgbClr val="000000"/>
                </a:solidFill>
              </a:rPr>
              <a:t>Campagnes</a:t>
            </a:r>
            <a:r>
              <a:rPr sz="2000" spc="-40" dirty="0">
                <a:solidFill>
                  <a:srgbClr val="000000"/>
                </a:solidFill>
              </a:rPr>
              <a:t> </a:t>
            </a:r>
            <a:r>
              <a:rPr sz="2000" dirty="0">
                <a:solidFill>
                  <a:srgbClr val="000000"/>
                </a:solidFill>
              </a:rPr>
              <a:t>à</a:t>
            </a:r>
            <a:r>
              <a:rPr sz="2000" spc="5" dirty="0">
                <a:solidFill>
                  <a:srgbClr val="000000"/>
                </a:solidFill>
              </a:rPr>
              <a:t> </a:t>
            </a:r>
            <a:r>
              <a:rPr sz="2000" spc="-10" dirty="0">
                <a:solidFill>
                  <a:srgbClr val="000000"/>
                </a:solidFill>
              </a:rPr>
              <a:t>venir</a:t>
            </a:r>
            <a:endParaRPr sz="2000"/>
          </a:p>
        </p:txBody>
      </p:sp>
      <p:sp>
        <p:nvSpPr>
          <p:cNvPr id="15" name="Rectangle 14"/>
          <p:cNvSpPr/>
          <p:nvPr/>
        </p:nvSpPr>
        <p:spPr>
          <a:xfrm>
            <a:off x="4813300" y="2159000"/>
            <a:ext cx="418704" cy="369332"/>
          </a:xfrm>
          <a:prstGeom prst="rect">
            <a:avLst/>
          </a:prstGeom>
        </p:spPr>
        <p:txBody>
          <a:bodyPr wrap="none">
            <a:spAutoFit/>
          </a:bodyPr>
          <a:lstStyle/>
          <a:p>
            <a:r>
              <a:rPr lang="fr-FR" dirty="0">
                <a:solidFill>
                  <a:schemeClr val="dk1"/>
                </a:solidFill>
              </a:rPr>
              <a:t>70</a:t>
            </a:r>
            <a:endParaRPr lang="fr-FR" dirty="0"/>
          </a:p>
        </p:txBody>
      </p:sp>
      <p:sp>
        <p:nvSpPr>
          <p:cNvPr id="16" name="Rectangle 15"/>
          <p:cNvSpPr/>
          <p:nvPr/>
        </p:nvSpPr>
        <p:spPr>
          <a:xfrm>
            <a:off x="6654888" y="2201523"/>
            <a:ext cx="418704" cy="369332"/>
          </a:xfrm>
          <a:prstGeom prst="rect">
            <a:avLst/>
          </a:prstGeom>
        </p:spPr>
        <p:txBody>
          <a:bodyPr wrap="none">
            <a:spAutoFit/>
          </a:bodyPr>
          <a:lstStyle/>
          <a:p>
            <a:r>
              <a:rPr lang="fr-FR" dirty="0">
                <a:solidFill>
                  <a:schemeClr val="dk1"/>
                </a:solidFill>
              </a:rPr>
              <a:t>70</a:t>
            </a:r>
            <a:endParaRPr lang="fr-FR" dirty="0"/>
          </a:p>
        </p:txBody>
      </p:sp>
      <p:sp>
        <p:nvSpPr>
          <p:cNvPr id="17" name="Rectangle 16"/>
          <p:cNvSpPr/>
          <p:nvPr/>
        </p:nvSpPr>
        <p:spPr>
          <a:xfrm>
            <a:off x="8496476" y="2159000"/>
            <a:ext cx="418704" cy="369332"/>
          </a:xfrm>
          <a:prstGeom prst="rect">
            <a:avLst/>
          </a:prstGeom>
        </p:spPr>
        <p:txBody>
          <a:bodyPr wrap="none">
            <a:spAutoFit/>
          </a:bodyPr>
          <a:lstStyle/>
          <a:p>
            <a:r>
              <a:rPr lang="fr-FR" dirty="0">
                <a:solidFill>
                  <a:schemeClr val="dk1"/>
                </a:solidFill>
              </a:rPr>
              <a:t>70</a:t>
            </a:r>
            <a:endParaRPr lang="fr-FR" dirty="0"/>
          </a:p>
        </p:txBody>
      </p:sp>
      <p:sp>
        <p:nvSpPr>
          <p:cNvPr id="18" name="Rectangle 17"/>
          <p:cNvSpPr/>
          <p:nvPr/>
        </p:nvSpPr>
        <p:spPr>
          <a:xfrm>
            <a:off x="4788577" y="3002710"/>
            <a:ext cx="418704" cy="369332"/>
          </a:xfrm>
          <a:prstGeom prst="rect">
            <a:avLst/>
          </a:prstGeom>
        </p:spPr>
        <p:txBody>
          <a:bodyPr wrap="none">
            <a:spAutoFit/>
          </a:bodyPr>
          <a:lstStyle/>
          <a:p>
            <a:r>
              <a:rPr lang="fr-FR" dirty="0">
                <a:solidFill>
                  <a:schemeClr val="dk1"/>
                </a:solidFill>
              </a:rPr>
              <a:t>70</a:t>
            </a:r>
            <a:endParaRPr lang="fr-FR" dirty="0"/>
          </a:p>
        </p:txBody>
      </p:sp>
      <p:sp>
        <p:nvSpPr>
          <p:cNvPr id="19" name="Rectangle 18"/>
          <p:cNvSpPr/>
          <p:nvPr/>
        </p:nvSpPr>
        <p:spPr>
          <a:xfrm>
            <a:off x="6630165" y="3045233"/>
            <a:ext cx="418704" cy="369332"/>
          </a:xfrm>
          <a:prstGeom prst="rect">
            <a:avLst/>
          </a:prstGeom>
        </p:spPr>
        <p:txBody>
          <a:bodyPr wrap="none">
            <a:spAutoFit/>
          </a:bodyPr>
          <a:lstStyle/>
          <a:p>
            <a:r>
              <a:rPr lang="fr-FR" dirty="0">
                <a:solidFill>
                  <a:schemeClr val="dk1"/>
                </a:solidFill>
              </a:rPr>
              <a:t>70</a:t>
            </a:r>
            <a:endParaRPr lang="fr-FR" dirty="0"/>
          </a:p>
        </p:txBody>
      </p:sp>
      <p:sp>
        <p:nvSpPr>
          <p:cNvPr id="20" name="Rectangle 19"/>
          <p:cNvSpPr/>
          <p:nvPr/>
        </p:nvSpPr>
        <p:spPr>
          <a:xfrm>
            <a:off x="8471753" y="3002710"/>
            <a:ext cx="418704" cy="369332"/>
          </a:xfrm>
          <a:prstGeom prst="rect">
            <a:avLst/>
          </a:prstGeom>
        </p:spPr>
        <p:txBody>
          <a:bodyPr wrap="none">
            <a:spAutoFit/>
          </a:bodyPr>
          <a:lstStyle/>
          <a:p>
            <a:r>
              <a:rPr lang="fr-FR" dirty="0">
                <a:solidFill>
                  <a:schemeClr val="dk1"/>
                </a:solidFill>
              </a:rPr>
              <a:t>70</a:t>
            </a:r>
            <a:endParaRPr lang="fr-FR" dirty="0"/>
          </a:p>
        </p:txBody>
      </p:sp>
      <p:sp>
        <p:nvSpPr>
          <p:cNvPr id="21" name="Rectangle 20"/>
          <p:cNvSpPr/>
          <p:nvPr/>
        </p:nvSpPr>
        <p:spPr>
          <a:xfrm>
            <a:off x="4432300" y="3897094"/>
            <a:ext cx="1162498" cy="646331"/>
          </a:xfrm>
          <a:prstGeom prst="rect">
            <a:avLst/>
          </a:prstGeom>
        </p:spPr>
        <p:txBody>
          <a:bodyPr wrap="none">
            <a:spAutoFit/>
          </a:bodyPr>
          <a:lstStyle/>
          <a:p>
            <a:r>
              <a:rPr lang="fr-FR" dirty="0">
                <a:solidFill>
                  <a:srgbClr val="FF0000"/>
                </a:solidFill>
              </a:rPr>
              <a:t>3-59 mois</a:t>
            </a:r>
          </a:p>
          <a:p>
            <a:r>
              <a:rPr lang="fr-FR" b="1" dirty="0"/>
              <a:t>4 370 698 </a:t>
            </a:r>
          </a:p>
        </p:txBody>
      </p:sp>
      <p:sp>
        <p:nvSpPr>
          <p:cNvPr id="22" name="Rectangle 21"/>
          <p:cNvSpPr/>
          <p:nvPr/>
        </p:nvSpPr>
        <p:spPr>
          <a:xfrm>
            <a:off x="6775002" y="3897094"/>
            <a:ext cx="1162498" cy="646331"/>
          </a:xfrm>
          <a:prstGeom prst="rect">
            <a:avLst/>
          </a:prstGeom>
        </p:spPr>
        <p:txBody>
          <a:bodyPr wrap="none">
            <a:spAutoFit/>
          </a:bodyPr>
          <a:lstStyle/>
          <a:p>
            <a:r>
              <a:rPr lang="fr-FR" dirty="0">
                <a:solidFill>
                  <a:srgbClr val="FF0000"/>
                </a:solidFill>
              </a:rPr>
              <a:t>3-59 mois</a:t>
            </a:r>
          </a:p>
          <a:p>
            <a:r>
              <a:rPr lang="fr-FR" b="1" dirty="0"/>
              <a:t>4 481 893 </a:t>
            </a:r>
          </a:p>
        </p:txBody>
      </p:sp>
      <p:sp>
        <p:nvSpPr>
          <p:cNvPr id="23" name="Rectangle 22"/>
          <p:cNvSpPr/>
          <p:nvPr/>
        </p:nvSpPr>
        <p:spPr>
          <a:xfrm>
            <a:off x="8832402" y="3973294"/>
            <a:ext cx="1162498" cy="646331"/>
          </a:xfrm>
          <a:prstGeom prst="rect">
            <a:avLst/>
          </a:prstGeom>
        </p:spPr>
        <p:txBody>
          <a:bodyPr wrap="none">
            <a:spAutoFit/>
          </a:bodyPr>
          <a:lstStyle/>
          <a:p>
            <a:r>
              <a:rPr lang="fr-FR" dirty="0">
                <a:solidFill>
                  <a:srgbClr val="FF0000"/>
                </a:solidFill>
              </a:rPr>
              <a:t>3-59 mois</a:t>
            </a:r>
          </a:p>
          <a:p>
            <a:r>
              <a:rPr lang="fr-FR" b="1" dirty="0"/>
              <a:t>4 630 617 </a:t>
            </a:r>
          </a:p>
        </p:txBody>
      </p:sp>
      <p:sp>
        <p:nvSpPr>
          <p:cNvPr id="24" name="Rectangle 23"/>
          <p:cNvSpPr/>
          <p:nvPr/>
        </p:nvSpPr>
        <p:spPr>
          <a:xfrm>
            <a:off x="3739711" y="4506694"/>
            <a:ext cx="5894394" cy="646331"/>
          </a:xfrm>
          <a:prstGeom prst="rect">
            <a:avLst/>
          </a:prstGeom>
        </p:spPr>
        <p:txBody>
          <a:bodyPr wrap="square">
            <a:spAutoFit/>
          </a:bodyPr>
          <a:lstStyle/>
          <a:p>
            <a:r>
              <a:rPr lang="fr-FR" dirty="0">
                <a:solidFill>
                  <a:srgbClr val="002060"/>
                </a:solidFill>
              </a:rPr>
              <a:t>A la micro planification, ces cibles sont adaptées à la réalité du terrain en prenant en compte les déplacés internes…</a:t>
            </a:r>
          </a:p>
        </p:txBody>
      </p:sp>
      <p:sp>
        <p:nvSpPr>
          <p:cNvPr id="25" name="Rectangle 24"/>
          <p:cNvSpPr/>
          <p:nvPr/>
        </p:nvSpPr>
        <p:spPr>
          <a:xfrm>
            <a:off x="3878326" y="5268694"/>
            <a:ext cx="2100511" cy="646331"/>
          </a:xfrm>
          <a:prstGeom prst="rect">
            <a:avLst/>
          </a:prstGeom>
        </p:spPr>
        <p:txBody>
          <a:bodyPr wrap="none">
            <a:spAutoFit/>
          </a:bodyPr>
          <a:lstStyle/>
          <a:p>
            <a:r>
              <a:rPr lang="fr-FR" dirty="0">
                <a:solidFill>
                  <a:schemeClr val="dk1"/>
                </a:solidFill>
              </a:rPr>
              <a:t>4 cycles dans 51 DS</a:t>
            </a:r>
          </a:p>
          <a:p>
            <a:r>
              <a:rPr lang="fr-FR" dirty="0">
                <a:solidFill>
                  <a:schemeClr val="dk1"/>
                </a:solidFill>
              </a:rPr>
              <a:t>5 cycles dans 19 DS  </a:t>
            </a:r>
            <a:endParaRPr lang="fr-FR" dirty="0"/>
          </a:p>
        </p:txBody>
      </p:sp>
      <p:sp>
        <p:nvSpPr>
          <p:cNvPr id="26" name="Rectangle 25"/>
          <p:cNvSpPr/>
          <p:nvPr/>
        </p:nvSpPr>
        <p:spPr>
          <a:xfrm>
            <a:off x="6446589" y="5344894"/>
            <a:ext cx="2100511" cy="646331"/>
          </a:xfrm>
          <a:prstGeom prst="rect">
            <a:avLst/>
          </a:prstGeom>
        </p:spPr>
        <p:txBody>
          <a:bodyPr wrap="none">
            <a:spAutoFit/>
          </a:bodyPr>
          <a:lstStyle/>
          <a:p>
            <a:r>
              <a:rPr lang="fr-FR" dirty="0">
                <a:solidFill>
                  <a:schemeClr val="dk1"/>
                </a:solidFill>
              </a:rPr>
              <a:t>4 cycles dans 51 DS</a:t>
            </a:r>
          </a:p>
          <a:p>
            <a:r>
              <a:rPr lang="fr-FR" dirty="0">
                <a:solidFill>
                  <a:schemeClr val="dk1"/>
                </a:solidFill>
              </a:rPr>
              <a:t>5 cycles dans 19 DS  </a:t>
            </a:r>
            <a:endParaRPr lang="fr-FR" dirty="0"/>
          </a:p>
        </p:txBody>
      </p:sp>
      <p:sp>
        <p:nvSpPr>
          <p:cNvPr id="27" name="Rectangle 26"/>
          <p:cNvSpPr/>
          <p:nvPr/>
        </p:nvSpPr>
        <p:spPr>
          <a:xfrm>
            <a:off x="8590538" y="5268694"/>
            <a:ext cx="2090162" cy="646331"/>
          </a:xfrm>
          <a:prstGeom prst="rect">
            <a:avLst/>
          </a:prstGeom>
        </p:spPr>
        <p:txBody>
          <a:bodyPr wrap="square">
            <a:spAutoFit/>
          </a:bodyPr>
          <a:lstStyle/>
          <a:p>
            <a:r>
              <a:rPr lang="fr-FR" dirty="0">
                <a:solidFill>
                  <a:schemeClr val="dk1"/>
                </a:solidFill>
              </a:rPr>
              <a:t>4 cycles dans 51 DS</a:t>
            </a:r>
          </a:p>
          <a:p>
            <a:r>
              <a:rPr lang="fr-FR" dirty="0">
                <a:solidFill>
                  <a:schemeClr val="dk1"/>
                </a:solidFill>
              </a:rPr>
              <a:t>5 cycles dans 19 DS  </a:t>
            </a:r>
            <a:endParaRPr lang="fr-FR" dirty="0"/>
          </a:p>
        </p:txBody>
      </p:sp>
      <p:sp>
        <p:nvSpPr>
          <p:cNvPr id="28" name="Rectangle 27"/>
          <p:cNvSpPr/>
          <p:nvPr/>
        </p:nvSpPr>
        <p:spPr>
          <a:xfrm>
            <a:off x="4521624" y="6383893"/>
            <a:ext cx="418704" cy="369332"/>
          </a:xfrm>
          <a:prstGeom prst="rect">
            <a:avLst/>
          </a:prstGeom>
        </p:spPr>
        <p:txBody>
          <a:bodyPr wrap="none">
            <a:spAutoFit/>
          </a:bodyPr>
          <a:lstStyle/>
          <a:p>
            <a:r>
              <a:rPr lang="fr-FR" dirty="0">
                <a:solidFill>
                  <a:schemeClr val="dk1"/>
                </a:solidFill>
              </a:rPr>
              <a:t>00</a:t>
            </a:r>
            <a:endParaRPr lang="fr-FR" dirty="0"/>
          </a:p>
        </p:txBody>
      </p:sp>
      <p:sp>
        <p:nvSpPr>
          <p:cNvPr id="29" name="Rectangle 28"/>
          <p:cNvSpPr/>
          <p:nvPr/>
        </p:nvSpPr>
        <p:spPr>
          <a:xfrm>
            <a:off x="6832996" y="6307693"/>
            <a:ext cx="418704" cy="369332"/>
          </a:xfrm>
          <a:prstGeom prst="rect">
            <a:avLst/>
          </a:prstGeom>
        </p:spPr>
        <p:txBody>
          <a:bodyPr wrap="none">
            <a:spAutoFit/>
          </a:bodyPr>
          <a:lstStyle/>
          <a:p>
            <a:r>
              <a:rPr lang="fr-FR" dirty="0">
                <a:solidFill>
                  <a:schemeClr val="dk1"/>
                </a:solidFill>
              </a:rPr>
              <a:t>00</a:t>
            </a:r>
            <a:endParaRPr lang="fr-FR" dirty="0"/>
          </a:p>
        </p:txBody>
      </p:sp>
      <p:sp>
        <p:nvSpPr>
          <p:cNvPr id="30" name="Rectangle 29"/>
          <p:cNvSpPr/>
          <p:nvPr/>
        </p:nvSpPr>
        <p:spPr>
          <a:xfrm>
            <a:off x="8737996" y="6383893"/>
            <a:ext cx="418704" cy="369332"/>
          </a:xfrm>
          <a:prstGeom prst="rect">
            <a:avLst/>
          </a:prstGeom>
        </p:spPr>
        <p:txBody>
          <a:bodyPr wrap="none">
            <a:spAutoFit/>
          </a:bodyPr>
          <a:lstStyle/>
          <a:p>
            <a:r>
              <a:rPr lang="fr-FR" dirty="0">
                <a:solidFill>
                  <a:schemeClr val="dk1"/>
                </a:solidFill>
              </a:rPr>
              <a:t>00</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02958228"/>
              </p:ext>
            </p:extLst>
          </p:nvPr>
        </p:nvGraphicFramePr>
        <p:xfrm>
          <a:off x="546100" y="1610866"/>
          <a:ext cx="9677399" cy="4837559"/>
        </p:xfrm>
        <a:graphic>
          <a:graphicData uri="http://schemas.openxmlformats.org/drawingml/2006/table">
            <a:tbl>
              <a:tblPr firstRow="1" bandRow="1">
                <a:tableStyleId>{5C22544A-7EE6-4342-B048-85BDC9FD1C3A}</a:tableStyleId>
              </a:tblPr>
              <a:tblGrid>
                <a:gridCol w="1068837">
                  <a:extLst>
                    <a:ext uri="{9D8B030D-6E8A-4147-A177-3AD203B41FA5}">
                      <a16:colId xmlns:a16="http://schemas.microsoft.com/office/drawing/2014/main" val="20000"/>
                    </a:ext>
                  </a:extLst>
                </a:gridCol>
                <a:gridCol w="1731659">
                  <a:extLst>
                    <a:ext uri="{9D8B030D-6E8A-4147-A177-3AD203B41FA5}">
                      <a16:colId xmlns:a16="http://schemas.microsoft.com/office/drawing/2014/main" val="20001"/>
                    </a:ext>
                  </a:extLst>
                </a:gridCol>
                <a:gridCol w="1772289">
                  <a:extLst>
                    <a:ext uri="{9D8B030D-6E8A-4147-A177-3AD203B41FA5}">
                      <a16:colId xmlns:a16="http://schemas.microsoft.com/office/drawing/2014/main" val="20002"/>
                    </a:ext>
                  </a:extLst>
                </a:gridCol>
                <a:gridCol w="1852849">
                  <a:extLst>
                    <a:ext uri="{9D8B030D-6E8A-4147-A177-3AD203B41FA5}">
                      <a16:colId xmlns:a16="http://schemas.microsoft.com/office/drawing/2014/main" val="20003"/>
                    </a:ext>
                  </a:extLst>
                </a:gridCol>
                <a:gridCol w="1932004">
                  <a:extLst>
                    <a:ext uri="{9D8B030D-6E8A-4147-A177-3AD203B41FA5}">
                      <a16:colId xmlns:a16="http://schemas.microsoft.com/office/drawing/2014/main" val="20004"/>
                    </a:ext>
                  </a:extLst>
                </a:gridCol>
                <a:gridCol w="1319761">
                  <a:extLst>
                    <a:ext uri="{9D8B030D-6E8A-4147-A177-3AD203B41FA5}">
                      <a16:colId xmlns:a16="http://schemas.microsoft.com/office/drawing/2014/main" val="20005"/>
                    </a:ext>
                  </a:extLst>
                </a:gridCol>
              </a:tblGrid>
              <a:tr h="733237">
                <a:tc rowSpan="2">
                  <a:txBody>
                    <a:bodyPr/>
                    <a:lstStyle/>
                    <a:p>
                      <a:pPr>
                        <a:lnSpc>
                          <a:spcPct val="100000"/>
                        </a:lnSpc>
                      </a:pPr>
                      <a:endParaRPr sz="1800" dirty="0"/>
                    </a:p>
                    <a:p>
                      <a:pPr>
                        <a:lnSpc>
                          <a:spcPct val="100000"/>
                        </a:lnSpc>
                      </a:pPr>
                      <a:endParaRPr sz="1800" dirty="0"/>
                    </a:p>
                    <a:p>
                      <a:pPr>
                        <a:lnSpc>
                          <a:spcPct val="100000"/>
                        </a:lnSpc>
                        <a:spcBef>
                          <a:spcPts val="50"/>
                        </a:spcBef>
                      </a:pPr>
                      <a:endParaRPr sz="2200" dirty="0"/>
                    </a:p>
                    <a:p>
                      <a:pPr marL="89535" marR="165735">
                        <a:lnSpc>
                          <a:spcPct val="100000"/>
                        </a:lnSpc>
                      </a:pPr>
                      <a:r>
                        <a:rPr sz="1800" b="1" spc="5" dirty="0" err="1">
                          <a:solidFill>
                            <a:srgbClr val="FFFFFF"/>
                          </a:solidFill>
                        </a:rPr>
                        <a:t>Ann</a:t>
                      </a:r>
                      <a:r>
                        <a:rPr sz="1800" b="1" dirty="0" err="1">
                          <a:solidFill>
                            <a:srgbClr val="FFFFFF"/>
                          </a:solidFill>
                        </a:rPr>
                        <a:t>é</a:t>
                      </a:r>
                      <a:r>
                        <a:rPr sz="1800" b="1" spc="5" dirty="0" err="1">
                          <a:solidFill>
                            <a:srgbClr val="FFFFFF"/>
                          </a:solidFill>
                        </a:rPr>
                        <a:t>es</a:t>
                      </a:r>
                      <a:endParaRPr sz="1800" dirty="0">
                        <a:latin typeface="Calibri"/>
                        <a:cs typeface="Calibri"/>
                      </a:endParaRPr>
                    </a:p>
                  </a:txBody>
                  <a:tcPr marL="0" marR="0" marT="0" marB="0"/>
                </a:tc>
                <a:tc gridSpan="2">
                  <a:txBody>
                    <a:bodyPr/>
                    <a:lstStyle/>
                    <a:p>
                      <a:pPr marL="548005" marR="235585">
                        <a:lnSpc>
                          <a:spcPct val="100000"/>
                        </a:lnSpc>
                        <a:spcBef>
                          <a:spcPts val="240"/>
                        </a:spcBef>
                      </a:pPr>
                      <a:r>
                        <a:rPr sz="1800" b="1" dirty="0">
                          <a:solidFill>
                            <a:srgbClr val="FFFFFF"/>
                          </a:solidFill>
                        </a:rPr>
                        <a:t>Co</a:t>
                      </a:r>
                      <a:r>
                        <a:rPr sz="1800" b="1" spc="-15" dirty="0">
                          <a:solidFill>
                            <a:srgbClr val="FFFFFF"/>
                          </a:solidFill>
                        </a:rPr>
                        <a:t>n</a:t>
                      </a:r>
                      <a:r>
                        <a:rPr sz="1800" b="1" spc="5" dirty="0">
                          <a:solidFill>
                            <a:srgbClr val="FFFFFF"/>
                          </a:solidFill>
                        </a:rPr>
                        <a:t>t</a:t>
                      </a:r>
                      <a:r>
                        <a:rPr sz="1800" b="1" spc="-10" dirty="0">
                          <a:solidFill>
                            <a:srgbClr val="FFFFFF"/>
                          </a:solidFill>
                        </a:rPr>
                        <a:t>r</a:t>
                      </a:r>
                      <a:r>
                        <a:rPr sz="1800" b="1" spc="5" dirty="0">
                          <a:solidFill>
                            <a:srgbClr val="FFFFFF"/>
                          </a:solidFill>
                        </a:rPr>
                        <a:t>ib</a:t>
                      </a:r>
                      <a:r>
                        <a:rPr sz="1800" b="1" spc="-15" dirty="0">
                          <a:solidFill>
                            <a:srgbClr val="FFFFFF"/>
                          </a:solidFill>
                        </a:rPr>
                        <a:t>u</a:t>
                      </a:r>
                      <a:r>
                        <a:rPr sz="1800" b="1" spc="5" dirty="0">
                          <a:solidFill>
                            <a:srgbClr val="FFFFFF"/>
                          </a:solidFill>
                        </a:rPr>
                        <a:t>t</a:t>
                      </a:r>
                      <a:r>
                        <a:rPr sz="1800" b="1" spc="-15" dirty="0">
                          <a:solidFill>
                            <a:srgbClr val="FFFFFF"/>
                          </a:solidFill>
                        </a:rPr>
                        <a:t>i</a:t>
                      </a:r>
                      <a:r>
                        <a:rPr sz="1800" b="1" dirty="0">
                          <a:solidFill>
                            <a:srgbClr val="FFFFFF"/>
                          </a:solidFill>
                        </a:rPr>
                        <a:t>o</a:t>
                      </a:r>
                      <a:r>
                        <a:rPr sz="1800" b="1" spc="-15" dirty="0">
                          <a:solidFill>
                            <a:srgbClr val="FFFFFF"/>
                          </a:solidFill>
                        </a:rPr>
                        <a:t>n</a:t>
                      </a:r>
                      <a:r>
                        <a:rPr sz="1800" b="1" dirty="0">
                          <a:solidFill>
                            <a:srgbClr val="FFFFFF"/>
                          </a:solidFill>
                        </a:rPr>
                        <a:t>s</a:t>
                      </a:r>
                      <a:r>
                        <a:rPr sz="1800" b="1" spc="-30" dirty="0">
                          <a:solidFill>
                            <a:srgbClr val="FFFFFF"/>
                          </a:solidFill>
                        </a:rPr>
                        <a:t> </a:t>
                      </a:r>
                      <a:r>
                        <a:rPr sz="1800" b="1" spc="-15" dirty="0" err="1">
                          <a:solidFill>
                            <a:srgbClr val="FFFFFF"/>
                          </a:solidFill>
                        </a:rPr>
                        <a:t>f</a:t>
                      </a:r>
                      <a:r>
                        <a:rPr sz="1800" b="1" spc="5" dirty="0" err="1">
                          <a:solidFill>
                            <a:srgbClr val="FFFFFF"/>
                          </a:solidFill>
                        </a:rPr>
                        <a:t>in</a:t>
                      </a:r>
                      <a:r>
                        <a:rPr sz="1800" b="1" spc="-10" dirty="0" err="1">
                          <a:solidFill>
                            <a:srgbClr val="FFFFFF"/>
                          </a:solidFill>
                        </a:rPr>
                        <a:t>a</a:t>
                      </a:r>
                      <a:r>
                        <a:rPr sz="1800" b="1" spc="5" dirty="0" err="1">
                          <a:solidFill>
                            <a:srgbClr val="FFFFFF"/>
                          </a:solidFill>
                        </a:rPr>
                        <a:t>n</a:t>
                      </a:r>
                      <a:r>
                        <a:rPr sz="1800" b="1" dirty="0" err="1">
                          <a:solidFill>
                            <a:srgbClr val="FFFFFF"/>
                          </a:solidFill>
                        </a:rPr>
                        <a:t>c</a:t>
                      </a:r>
                      <a:r>
                        <a:rPr sz="1800" b="1" spc="5" dirty="0" err="1">
                          <a:solidFill>
                            <a:srgbClr val="FFFFFF"/>
                          </a:solidFill>
                        </a:rPr>
                        <a:t>i</a:t>
                      </a:r>
                      <a:r>
                        <a:rPr sz="1800" b="1" spc="-10" dirty="0" err="1">
                          <a:solidFill>
                            <a:srgbClr val="FFFFFF"/>
                          </a:solidFill>
                        </a:rPr>
                        <a:t>è</a:t>
                      </a:r>
                      <a:r>
                        <a:rPr sz="1800" b="1" spc="-30" dirty="0" err="1">
                          <a:solidFill>
                            <a:srgbClr val="FFFFFF"/>
                          </a:solidFill>
                        </a:rPr>
                        <a:t>r</a:t>
                      </a:r>
                      <a:r>
                        <a:rPr sz="1800" b="1" spc="-10" dirty="0" err="1">
                          <a:solidFill>
                            <a:srgbClr val="FFFFFF"/>
                          </a:solidFill>
                        </a:rPr>
                        <a:t>e</a:t>
                      </a:r>
                      <a:r>
                        <a:rPr sz="1800" b="1" dirty="0" err="1">
                          <a:solidFill>
                            <a:srgbClr val="FFFFFF"/>
                          </a:solidFill>
                        </a:rPr>
                        <a:t>s</a:t>
                      </a:r>
                      <a:r>
                        <a:rPr sz="1800" b="1" dirty="0">
                          <a:solidFill>
                            <a:srgbClr val="FFFFFF"/>
                          </a:solidFill>
                        </a:rPr>
                        <a:t>  </a:t>
                      </a:r>
                      <a:r>
                        <a:rPr sz="1800" b="1" spc="5" dirty="0">
                          <a:solidFill>
                            <a:srgbClr val="FFFFFF"/>
                          </a:solidFill>
                        </a:rPr>
                        <a:t>des</a:t>
                      </a:r>
                      <a:r>
                        <a:rPr sz="1800" b="1" spc="-35" dirty="0">
                          <a:solidFill>
                            <a:srgbClr val="FFFFFF"/>
                          </a:solidFill>
                        </a:rPr>
                        <a:t> </a:t>
                      </a:r>
                      <a:r>
                        <a:rPr sz="1800" b="1" spc="-10" dirty="0" err="1">
                          <a:solidFill>
                            <a:srgbClr val="FFFFFF"/>
                          </a:solidFill>
                        </a:rPr>
                        <a:t>partenaires</a:t>
                      </a:r>
                      <a:r>
                        <a:rPr sz="1800" b="1" spc="-50" dirty="0">
                          <a:solidFill>
                            <a:srgbClr val="FFFFFF"/>
                          </a:solidFill>
                        </a:rPr>
                        <a:t> </a:t>
                      </a:r>
                      <a:r>
                        <a:rPr sz="1800" b="1" dirty="0">
                          <a:solidFill>
                            <a:srgbClr val="FFFFFF"/>
                          </a:solidFill>
                        </a:rPr>
                        <a:t>($)</a:t>
                      </a:r>
                      <a:endParaRPr sz="1800" dirty="0">
                        <a:latin typeface="Calibri"/>
                        <a:cs typeface="Calibri"/>
                      </a:endParaRPr>
                    </a:p>
                  </a:txBody>
                  <a:tcPr marL="0" marR="0" marT="30480" marB="0"/>
                </a:tc>
                <a:tc hMerge="1">
                  <a:txBody>
                    <a:bodyPr/>
                    <a:lstStyle/>
                    <a:p>
                      <a:endParaRPr/>
                    </a:p>
                  </a:txBody>
                  <a:tcPr marL="0" marR="0" marT="0" marB="0"/>
                </a:tc>
                <a:tc gridSpan="2">
                  <a:txBody>
                    <a:bodyPr/>
                    <a:lstStyle/>
                    <a:p>
                      <a:pPr marL="718820">
                        <a:lnSpc>
                          <a:spcPct val="100000"/>
                        </a:lnSpc>
                        <a:spcBef>
                          <a:spcPts val="240"/>
                        </a:spcBef>
                      </a:pPr>
                      <a:r>
                        <a:rPr sz="1800" b="1" spc="-5" dirty="0">
                          <a:solidFill>
                            <a:srgbClr val="FFFFFF"/>
                          </a:solidFill>
                        </a:rPr>
                        <a:t>Financements</a:t>
                      </a:r>
                      <a:r>
                        <a:rPr sz="1800" b="1" spc="-70" dirty="0">
                          <a:solidFill>
                            <a:srgbClr val="FFFFFF"/>
                          </a:solidFill>
                        </a:rPr>
                        <a:t> </a:t>
                      </a:r>
                      <a:r>
                        <a:rPr sz="1800" b="1" spc="-5" dirty="0">
                          <a:solidFill>
                            <a:srgbClr val="FFFFFF"/>
                          </a:solidFill>
                        </a:rPr>
                        <a:t>domestiques</a:t>
                      </a:r>
                      <a:endParaRPr sz="1800" dirty="0"/>
                    </a:p>
                    <a:p>
                      <a:pPr marL="91440" algn="ctr">
                        <a:lnSpc>
                          <a:spcPct val="100000"/>
                        </a:lnSpc>
                      </a:pPr>
                      <a:r>
                        <a:rPr sz="1800" b="1" dirty="0">
                          <a:solidFill>
                            <a:srgbClr val="FFFFFF"/>
                          </a:solidFill>
                        </a:rPr>
                        <a:t>($)</a:t>
                      </a:r>
                      <a:endParaRPr sz="1800" dirty="0">
                        <a:latin typeface="Calibri"/>
                        <a:cs typeface="Calibri"/>
                      </a:endParaRPr>
                    </a:p>
                  </a:txBody>
                  <a:tcPr marL="0" marR="0" marT="30480" marB="0"/>
                </a:tc>
                <a:tc hMerge="1">
                  <a:txBody>
                    <a:bodyPr/>
                    <a:lstStyle/>
                    <a:p>
                      <a:endParaRPr/>
                    </a:p>
                  </a:txBody>
                  <a:tcPr marL="0" marR="0" marT="0" marB="0"/>
                </a:tc>
                <a:tc rowSpan="2">
                  <a:txBody>
                    <a:bodyPr/>
                    <a:lstStyle/>
                    <a:p>
                      <a:pPr>
                        <a:lnSpc>
                          <a:spcPct val="100000"/>
                        </a:lnSpc>
                      </a:pPr>
                      <a:endParaRPr sz="1800" dirty="0"/>
                    </a:p>
                    <a:p>
                      <a:pPr>
                        <a:lnSpc>
                          <a:spcPct val="100000"/>
                        </a:lnSpc>
                      </a:pPr>
                      <a:endParaRPr sz="1800" dirty="0"/>
                    </a:p>
                    <a:p>
                      <a:pPr>
                        <a:lnSpc>
                          <a:spcPct val="100000"/>
                        </a:lnSpc>
                      </a:pPr>
                      <a:endParaRPr sz="1800" dirty="0"/>
                    </a:p>
                    <a:p>
                      <a:pPr>
                        <a:lnSpc>
                          <a:spcPct val="100000"/>
                        </a:lnSpc>
                        <a:spcBef>
                          <a:spcPts val="25"/>
                        </a:spcBef>
                      </a:pPr>
                      <a:endParaRPr sz="2300" dirty="0"/>
                    </a:p>
                    <a:p>
                      <a:pPr marL="90805">
                        <a:lnSpc>
                          <a:spcPct val="100000"/>
                        </a:lnSpc>
                      </a:pPr>
                      <a:r>
                        <a:rPr lang="en-US" sz="1800" b="1" dirty="0" err="1">
                          <a:solidFill>
                            <a:srgbClr val="FFFFFF"/>
                          </a:solidFill>
                        </a:rPr>
                        <a:t>Ecarts</a:t>
                      </a:r>
                      <a:r>
                        <a:rPr lang="en-US" sz="1800" b="1" dirty="0">
                          <a:solidFill>
                            <a:srgbClr val="FFFFFF"/>
                          </a:solidFill>
                        </a:rPr>
                        <a:t>/ GAP</a:t>
                      </a:r>
                      <a:endParaRPr sz="1800" dirty="0">
                        <a:latin typeface="Calibri"/>
                        <a:cs typeface="Calibri"/>
                      </a:endParaRPr>
                    </a:p>
                  </a:txBody>
                  <a:tcPr marL="0" marR="0" marT="0" marB="0"/>
                </a:tc>
                <a:extLst>
                  <a:ext uri="{0D108BD9-81ED-4DB2-BD59-A6C34878D82A}">
                    <a16:rowId xmlns:a16="http://schemas.microsoft.com/office/drawing/2014/main" val="10000"/>
                  </a:ext>
                </a:extLst>
              </a:tr>
              <a:tr h="1257194">
                <a:tc vMerge="1">
                  <a:txBody>
                    <a:bodyPr/>
                    <a:lstStyle/>
                    <a:p>
                      <a:endParaRPr/>
                    </a:p>
                  </a:txBody>
                  <a:tcPr marL="0" marR="0" marT="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0" marR="0" lvl="0" indent="0" defTabSz="914400" eaLnBrk="1" fontAlgn="auto" latinLnBrk="0" hangingPunct="1">
                        <a:lnSpc>
                          <a:spcPct val="100000"/>
                        </a:lnSpc>
                        <a:spcBef>
                          <a:spcPts val="30"/>
                        </a:spcBef>
                        <a:spcAft>
                          <a:spcPts val="0"/>
                        </a:spcAft>
                        <a:buClrTx/>
                        <a:buSzTx/>
                        <a:buFontTx/>
                        <a:buNone/>
                        <a:tabLst/>
                        <a:defRPr/>
                      </a:pPr>
                      <a:r>
                        <a:rPr lang="fr-FR" sz="1800" b="1" dirty="0">
                          <a:solidFill>
                            <a:schemeClr val="tx1"/>
                          </a:solidFill>
                          <a:effectLst/>
                        </a:rPr>
                        <a:t>Les allocations prévisionnelles</a:t>
                      </a:r>
                    </a:p>
                    <a:p>
                      <a:pPr>
                        <a:lnSpc>
                          <a:spcPct val="100000"/>
                        </a:lnSpc>
                        <a:spcBef>
                          <a:spcPts val="30"/>
                        </a:spcBef>
                      </a:pPr>
                      <a:endParaRPr sz="2050" dirty="0">
                        <a:latin typeface="Times New Roman"/>
                        <a:cs typeface="Times New Roman"/>
                      </a:endParaRPr>
                    </a:p>
                  </a:txBody>
                  <a:tcPr marL="0" marR="0" marT="3810" marB="0"/>
                </a:tc>
                <a:tc>
                  <a:txBody>
                    <a:bodyPr/>
                    <a:lstStyle/>
                    <a:p>
                      <a:pPr marL="90805" marR="95885" indent="635">
                        <a:lnSpc>
                          <a:spcPct val="100000"/>
                        </a:lnSpc>
                      </a:pPr>
                      <a:r>
                        <a:rPr sz="1800" b="1" spc="-5" dirty="0" err="1"/>
                        <a:t>D</a:t>
                      </a:r>
                      <a:r>
                        <a:rPr sz="1800" b="1" spc="10" dirty="0" err="1"/>
                        <a:t>é</a:t>
                      </a:r>
                      <a:r>
                        <a:rPr sz="1800" b="1" spc="-20" dirty="0" err="1"/>
                        <a:t>c</a:t>
                      </a:r>
                      <a:r>
                        <a:rPr sz="1800" b="1" spc="-10" dirty="0" err="1"/>
                        <a:t>a</a:t>
                      </a:r>
                      <a:r>
                        <a:rPr sz="1800" b="1" spc="5" dirty="0" err="1"/>
                        <a:t>i</a:t>
                      </a:r>
                      <a:r>
                        <a:rPr sz="1800" b="1" dirty="0" err="1"/>
                        <a:t>ss</a:t>
                      </a:r>
                      <a:r>
                        <a:rPr sz="1800" b="1" spc="-10" dirty="0" err="1"/>
                        <a:t>eme</a:t>
                      </a:r>
                      <a:r>
                        <a:rPr sz="1800" b="1" spc="-30" dirty="0" err="1"/>
                        <a:t>n</a:t>
                      </a:r>
                      <a:r>
                        <a:rPr sz="1800" b="1" spc="5" dirty="0" err="1"/>
                        <a:t>t</a:t>
                      </a:r>
                      <a:r>
                        <a:rPr sz="1800" b="1" dirty="0" err="1"/>
                        <a:t>s</a:t>
                      </a:r>
                      <a:r>
                        <a:rPr sz="1800" b="1" dirty="0"/>
                        <a:t>  </a:t>
                      </a:r>
                      <a:r>
                        <a:rPr sz="1800" b="1" spc="-10" dirty="0"/>
                        <a:t>effectifs</a:t>
                      </a:r>
                      <a:endParaRPr sz="1800" dirty="0">
                        <a:latin typeface="Calibri"/>
                        <a:cs typeface="Calibri"/>
                      </a:endParaRPr>
                    </a:p>
                  </a:txBody>
                  <a:tcPr marL="0" marR="0" marT="3810" marB="0"/>
                </a:tc>
                <a:tc>
                  <a:txBody>
                    <a:bodyPr/>
                    <a:lstStyle/>
                    <a:p>
                      <a:pPr>
                        <a:lnSpc>
                          <a:spcPct val="100000"/>
                        </a:lnSpc>
                        <a:spcBef>
                          <a:spcPts val="30"/>
                        </a:spcBef>
                      </a:pPr>
                      <a:r>
                        <a:rPr lang="fr-FR" sz="1800" b="1" dirty="0">
                          <a:solidFill>
                            <a:schemeClr val="tx1"/>
                          </a:solidFill>
                          <a:effectLst/>
                        </a:rPr>
                        <a:t>Les allocations prévisionnelles</a:t>
                      </a:r>
                      <a:endParaRPr sz="1800" b="1" dirty="0">
                        <a:solidFill>
                          <a:schemeClr val="tx1"/>
                        </a:solidFill>
                        <a:effectLst/>
                        <a:latin typeface="+mn-lt"/>
                        <a:ea typeface="+mn-ea"/>
                        <a:cs typeface="+mn-cs"/>
                      </a:endParaRPr>
                    </a:p>
                  </a:txBody>
                  <a:tcPr marL="0" marR="0" marT="3810" marB="0"/>
                </a:tc>
                <a:tc>
                  <a:txBody>
                    <a:bodyPr/>
                    <a:lstStyle/>
                    <a:p>
                      <a:pPr marL="89535" marR="243204">
                        <a:lnSpc>
                          <a:spcPct val="100000"/>
                        </a:lnSpc>
                      </a:pPr>
                      <a:r>
                        <a:rPr sz="1800" b="1" spc="-5" dirty="0" err="1"/>
                        <a:t>D</a:t>
                      </a:r>
                      <a:r>
                        <a:rPr sz="1800" b="1" spc="10" dirty="0" err="1"/>
                        <a:t>é</a:t>
                      </a:r>
                      <a:r>
                        <a:rPr sz="1800" b="1" spc="-20" dirty="0" err="1"/>
                        <a:t>c</a:t>
                      </a:r>
                      <a:r>
                        <a:rPr sz="1800" b="1" spc="10" dirty="0" err="1"/>
                        <a:t>a</a:t>
                      </a:r>
                      <a:r>
                        <a:rPr sz="1800" b="1" spc="-15" dirty="0" err="1"/>
                        <a:t>i</a:t>
                      </a:r>
                      <a:r>
                        <a:rPr sz="1800" b="1" dirty="0" err="1"/>
                        <a:t>ss</a:t>
                      </a:r>
                      <a:r>
                        <a:rPr sz="1800" b="1" spc="-10" dirty="0" err="1"/>
                        <a:t>eme</a:t>
                      </a:r>
                      <a:r>
                        <a:rPr sz="1800" b="1" spc="-15" dirty="0" err="1"/>
                        <a:t>nt</a:t>
                      </a:r>
                      <a:r>
                        <a:rPr sz="1800" b="1" dirty="0" err="1"/>
                        <a:t>s</a:t>
                      </a:r>
                      <a:r>
                        <a:rPr sz="1800" b="1" dirty="0"/>
                        <a:t>  </a:t>
                      </a:r>
                      <a:r>
                        <a:rPr sz="1800" b="1" spc="-10" dirty="0"/>
                        <a:t>effectifs</a:t>
                      </a:r>
                      <a:endParaRPr sz="1800" dirty="0">
                        <a:latin typeface="Calibri"/>
                        <a:cs typeface="Calibri"/>
                      </a:endParaRPr>
                    </a:p>
                  </a:txBody>
                  <a:tcPr marL="0" marR="0" marT="3810" marB="0"/>
                </a:tc>
                <a:tc vMerge="1">
                  <a:txBody>
                    <a:bodyPr/>
                    <a:lstStyle/>
                    <a:p>
                      <a:endParaRPr/>
                    </a:p>
                  </a:txBody>
                  <a:tcPr marL="0" marR="0" marT="0" marB="0">
                    <a:lnL w="381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extLst>
                  <a:ext uri="{0D108BD9-81ED-4DB2-BD59-A6C34878D82A}">
                    <a16:rowId xmlns:a16="http://schemas.microsoft.com/office/drawing/2014/main" val="10001"/>
                  </a:ext>
                </a:extLst>
              </a:tr>
              <a:tr h="983171">
                <a:tc>
                  <a:txBody>
                    <a:bodyPr/>
                    <a:lstStyle/>
                    <a:p>
                      <a:pPr>
                        <a:lnSpc>
                          <a:spcPct val="100000"/>
                        </a:lnSpc>
                        <a:spcBef>
                          <a:spcPts val="30"/>
                        </a:spcBef>
                      </a:pPr>
                      <a:r>
                        <a:rPr lang="en-GB" sz="1800" b="1" spc="-5" dirty="0">
                          <a:solidFill>
                            <a:schemeClr val="tx1"/>
                          </a:solidFill>
                        </a:rPr>
                        <a:t>  2021</a:t>
                      </a:r>
                      <a:r>
                        <a:rPr lang="en-GB" sz="2050" dirty="0"/>
                        <a:t> </a:t>
                      </a:r>
                      <a:endParaRPr sz="2050" dirty="0">
                        <a:latin typeface="Times New Roman"/>
                        <a:cs typeface="Times New Roman"/>
                      </a:endParaRPr>
                    </a:p>
                  </a:txBody>
                  <a:tcPr marL="0" marR="0" marT="3810" marB="0"/>
                </a:tc>
                <a:tc>
                  <a:txBody>
                    <a:bodyPr/>
                    <a:lstStyle/>
                    <a:p>
                      <a:pPr algn="ctr">
                        <a:lnSpc>
                          <a:spcPct val="100000"/>
                        </a:lnSpc>
                      </a:pPr>
                      <a:r>
                        <a:rPr lang="fr-FR" sz="1800" dirty="0">
                          <a:solidFill>
                            <a:schemeClr val="dk1"/>
                          </a:solidFill>
                          <a:effectLst/>
                          <a:latin typeface="+mn-lt"/>
                          <a:ea typeface="+mn-ea"/>
                          <a:cs typeface="+mn-cs"/>
                        </a:rPr>
                        <a:t>19 203 939</a:t>
                      </a:r>
                      <a:endParaRPr sz="1800" dirty="0">
                        <a:latin typeface="Times New Roman"/>
                        <a:cs typeface="Times New Roman"/>
                      </a:endParaRPr>
                    </a:p>
                  </a:txBody>
                  <a:tcPr marL="0" marR="0" marT="0" marB="0"/>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800" dirty="0">
                          <a:solidFill>
                            <a:schemeClr val="dk1"/>
                          </a:solidFill>
                          <a:effectLst/>
                          <a:latin typeface="+mn-lt"/>
                          <a:ea typeface="+mn-ea"/>
                          <a:cs typeface="+mn-cs"/>
                        </a:rPr>
                        <a:t>17 606 950 </a:t>
                      </a:r>
                      <a:endParaRPr sz="1800" dirty="0">
                        <a:latin typeface="Times New Roman"/>
                        <a:cs typeface="Times New Roman"/>
                      </a:endParaRPr>
                    </a:p>
                  </a:txBody>
                  <a:tcPr marL="0" marR="0" marT="0" marB="0"/>
                </a:tc>
                <a:tc>
                  <a:txBody>
                    <a:bodyPr/>
                    <a:lstStyle/>
                    <a:p>
                      <a:pPr algn="ctr">
                        <a:lnSpc>
                          <a:spcPct val="100000"/>
                        </a:lnSpc>
                      </a:pPr>
                      <a:r>
                        <a:rPr lang="fr-FR" sz="1800" dirty="0">
                          <a:latin typeface="Times New Roman"/>
                          <a:cs typeface="Times New Roman"/>
                        </a:rPr>
                        <a:t>0</a:t>
                      </a:r>
                      <a:endParaRPr sz="1800" dirty="0">
                        <a:latin typeface="Times New Roman"/>
                        <a:cs typeface="Times New Roman"/>
                      </a:endParaRPr>
                    </a:p>
                  </a:txBody>
                  <a:tcPr marL="0" marR="0" marT="0" marB="0"/>
                </a:tc>
                <a:tc>
                  <a:txBody>
                    <a:bodyPr/>
                    <a:lstStyle/>
                    <a:p>
                      <a:pPr algn="ctr">
                        <a:lnSpc>
                          <a:spcPct val="100000"/>
                        </a:lnSpc>
                      </a:pPr>
                      <a:r>
                        <a:rPr lang="fr-FR" sz="1800" dirty="0">
                          <a:latin typeface="Times New Roman"/>
                          <a:cs typeface="Times New Roman"/>
                        </a:rPr>
                        <a:t>0</a:t>
                      </a:r>
                      <a:endParaRPr sz="1800" dirty="0">
                        <a:latin typeface="Times New Roman"/>
                        <a:cs typeface="Times New Roman"/>
                      </a:endParaRPr>
                    </a:p>
                  </a:txBody>
                  <a:tcPr marL="0" marR="0" marT="0" marB="0"/>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800" dirty="0">
                          <a:solidFill>
                            <a:schemeClr val="dk1"/>
                          </a:solidFill>
                          <a:effectLst/>
                          <a:latin typeface="+mn-lt"/>
                          <a:ea typeface="+mn-ea"/>
                          <a:cs typeface="+mn-cs"/>
                        </a:rPr>
                        <a:t>1 596 989</a:t>
                      </a:r>
                      <a:endParaRPr sz="1800" dirty="0">
                        <a:latin typeface="Times New Roman"/>
                        <a:cs typeface="Times New Roman"/>
                      </a:endParaRPr>
                    </a:p>
                  </a:txBody>
                  <a:tcPr marL="0" marR="0" marT="0" marB="0"/>
                </a:tc>
                <a:extLst>
                  <a:ext uri="{0D108BD9-81ED-4DB2-BD59-A6C34878D82A}">
                    <a16:rowId xmlns:a16="http://schemas.microsoft.com/office/drawing/2014/main" val="10002"/>
                  </a:ext>
                </a:extLst>
              </a:tr>
              <a:tr h="931978">
                <a:tc>
                  <a:txBody>
                    <a:bodyPr/>
                    <a:lstStyle/>
                    <a:p>
                      <a:pPr marL="89535">
                        <a:lnSpc>
                          <a:spcPct val="100000"/>
                        </a:lnSpc>
                        <a:spcBef>
                          <a:spcPts val="240"/>
                        </a:spcBef>
                      </a:pPr>
                      <a:r>
                        <a:rPr sz="1800" b="1" spc="-5" dirty="0">
                          <a:solidFill>
                            <a:schemeClr val="tx1"/>
                          </a:solidFill>
                        </a:rPr>
                        <a:t>2022</a:t>
                      </a:r>
                      <a:endParaRPr sz="1800" b="1" spc="-5" dirty="0">
                        <a:solidFill>
                          <a:schemeClr val="tx1"/>
                        </a:solidFill>
                        <a:latin typeface="Calibri"/>
                        <a:ea typeface="+mn-ea"/>
                        <a:cs typeface="Calibri"/>
                      </a:endParaRPr>
                    </a:p>
                  </a:txBody>
                  <a:tcPr marL="0" marR="0" marT="30480" marB="0"/>
                </a:tc>
                <a:tc>
                  <a:txBody>
                    <a:bodyPr/>
                    <a:lstStyle/>
                    <a:p>
                      <a:pPr algn="ctr">
                        <a:lnSpc>
                          <a:spcPct val="100000"/>
                        </a:lnSpc>
                      </a:pPr>
                      <a:r>
                        <a:rPr lang="fr-FR" sz="1800" dirty="0">
                          <a:solidFill>
                            <a:schemeClr val="dk1"/>
                          </a:solidFill>
                          <a:effectLst/>
                          <a:latin typeface="+mn-lt"/>
                          <a:ea typeface="+mn-ea"/>
                          <a:cs typeface="+mn-cs"/>
                        </a:rPr>
                        <a:t> 18 933 537 </a:t>
                      </a:r>
                      <a:endParaRPr sz="1800" dirty="0">
                        <a:latin typeface="Times New Roman"/>
                        <a:cs typeface="Times New Roman"/>
                      </a:endParaRPr>
                    </a:p>
                  </a:txBody>
                  <a:tcPr marL="0" marR="0" marT="0" marB="0"/>
                </a:tc>
                <a:tc>
                  <a:txBody>
                    <a:bodyPr/>
                    <a:lstStyle/>
                    <a:p>
                      <a:pPr algn="ctr">
                        <a:lnSpc>
                          <a:spcPct val="100000"/>
                        </a:lnSpc>
                      </a:pPr>
                      <a:r>
                        <a:rPr lang="fr-FR" sz="1800" dirty="0">
                          <a:solidFill>
                            <a:schemeClr val="dk1"/>
                          </a:solidFill>
                          <a:effectLst/>
                          <a:latin typeface="+mn-lt"/>
                          <a:ea typeface="+mn-ea"/>
                          <a:cs typeface="+mn-cs"/>
                        </a:rPr>
                        <a:t> 17 287 043 </a:t>
                      </a:r>
                      <a:endParaRPr sz="1800" dirty="0">
                        <a:latin typeface="Times New Roman"/>
                        <a:cs typeface="Times New Roman"/>
                      </a:endParaRPr>
                    </a:p>
                  </a:txBody>
                  <a:tcPr marL="0" marR="0" marT="0" marB="0"/>
                </a:tc>
                <a:tc>
                  <a:txBody>
                    <a:bodyPr/>
                    <a:lstStyle/>
                    <a:p>
                      <a:pPr algn="ctr">
                        <a:lnSpc>
                          <a:spcPct val="100000"/>
                        </a:lnSpc>
                      </a:pPr>
                      <a:r>
                        <a:rPr lang="fr-FR" sz="1800" dirty="0">
                          <a:latin typeface="Times New Roman"/>
                          <a:cs typeface="Times New Roman"/>
                        </a:rPr>
                        <a:t>0</a:t>
                      </a:r>
                      <a:endParaRPr sz="1800" dirty="0">
                        <a:latin typeface="Times New Roman"/>
                        <a:cs typeface="Times New Roman"/>
                      </a:endParaRPr>
                    </a:p>
                  </a:txBody>
                  <a:tcPr marL="0" marR="0" marT="0" marB="0"/>
                </a:tc>
                <a:tc>
                  <a:txBody>
                    <a:bodyPr/>
                    <a:lstStyle/>
                    <a:p>
                      <a:pPr algn="ctr">
                        <a:lnSpc>
                          <a:spcPct val="100000"/>
                        </a:lnSpc>
                      </a:pPr>
                      <a:r>
                        <a:rPr lang="fr-FR" sz="1800" dirty="0">
                          <a:latin typeface="Times New Roman"/>
                          <a:cs typeface="Times New Roman"/>
                        </a:rPr>
                        <a:t>0</a:t>
                      </a:r>
                      <a:endParaRPr sz="1800" dirty="0">
                        <a:latin typeface="Times New Roman"/>
                        <a:cs typeface="Times New Roman"/>
                      </a:endParaRPr>
                    </a:p>
                  </a:txBody>
                  <a:tcPr marL="0" marR="0" marT="0" marB="0"/>
                </a:tc>
                <a:tc>
                  <a:txBody>
                    <a:bodyPr/>
                    <a:lstStyle/>
                    <a:p>
                      <a:pPr algn="ctr">
                        <a:lnSpc>
                          <a:spcPct val="100000"/>
                        </a:lnSpc>
                      </a:pPr>
                      <a:r>
                        <a:rPr lang="fr-FR" sz="1800" dirty="0">
                          <a:solidFill>
                            <a:schemeClr val="dk1"/>
                          </a:solidFill>
                          <a:effectLst/>
                          <a:latin typeface="+mn-lt"/>
                          <a:ea typeface="+mn-ea"/>
                          <a:cs typeface="+mn-cs"/>
                        </a:rPr>
                        <a:t>1 646 494</a:t>
                      </a:r>
                      <a:endParaRPr sz="1800" dirty="0">
                        <a:latin typeface="Times New Roman"/>
                        <a:cs typeface="Times New Roman"/>
                      </a:endParaRPr>
                    </a:p>
                  </a:txBody>
                  <a:tcPr marL="0" marR="0" marT="0" marB="0"/>
                </a:tc>
                <a:extLst>
                  <a:ext uri="{0D108BD9-81ED-4DB2-BD59-A6C34878D82A}">
                    <a16:rowId xmlns:a16="http://schemas.microsoft.com/office/drawing/2014/main" val="10003"/>
                  </a:ext>
                </a:extLst>
              </a:tr>
              <a:tr h="931979">
                <a:tc>
                  <a:txBody>
                    <a:bodyPr/>
                    <a:lstStyle/>
                    <a:p>
                      <a:pPr marL="89535">
                        <a:lnSpc>
                          <a:spcPct val="100000"/>
                        </a:lnSpc>
                        <a:spcBef>
                          <a:spcPts val="240"/>
                        </a:spcBef>
                      </a:pPr>
                      <a:r>
                        <a:rPr sz="1800" b="1" spc="-5" dirty="0"/>
                        <a:t>2023</a:t>
                      </a:r>
                      <a:endParaRPr sz="1800">
                        <a:latin typeface="Calibri"/>
                        <a:cs typeface="Calibri"/>
                      </a:endParaRPr>
                    </a:p>
                  </a:txBody>
                  <a:tcPr marL="0" marR="0" marT="30480" marB="0"/>
                </a:tc>
                <a:tc>
                  <a:txBody>
                    <a:bodyPr/>
                    <a:lstStyle/>
                    <a:p>
                      <a:pPr algn="ctr">
                        <a:lnSpc>
                          <a:spcPct val="100000"/>
                        </a:lnSpc>
                      </a:pPr>
                      <a:r>
                        <a:rPr lang="fr-FR" sz="1800" dirty="0">
                          <a:solidFill>
                            <a:schemeClr val="dk1"/>
                          </a:solidFill>
                          <a:effectLst/>
                          <a:latin typeface="+mn-lt"/>
                          <a:ea typeface="+mn-ea"/>
                          <a:cs typeface="+mn-cs"/>
                        </a:rPr>
                        <a:t> 19 422 821</a:t>
                      </a:r>
                      <a:endParaRPr sz="1800" dirty="0">
                        <a:latin typeface="Times New Roman"/>
                        <a:cs typeface="Times New Roman"/>
                      </a:endParaRPr>
                    </a:p>
                  </a:txBody>
                  <a:tcPr marL="0" marR="0" marT="0" marB="0"/>
                </a:tc>
                <a:tc>
                  <a:txBody>
                    <a:bodyPr/>
                    <a:lstStyle/>
                    <a:p>
                      <a:pPr algn="ctr">
                        <a:lnSpc>
                          <a:spcPct val="100000"/>
                        </a:lnSpc>
                      </a:pPr>
                      <a:r>
                        <a:rPr lang="fr-FR" sz="1800" dirty="0">
                          <a:solidFill>
                            <a:schemeClr val="dk1"/>
                          </a:solidFill>
                          <a:effectLst/>
                          <a:latin typeface="+mn-lt"/>
                          <a:ea typeface="+mn-ea"/>
                          <a:cs typeface="+mn-cs"/>
                        </a:rPr>
                        <a:t> 17 725 287 </a:t>
                      </a:r>
                      <a:endParaRPr sz="1800" dirty="0">
                        <a:latin typeface="Times New Roman"/>
                        <a:cs typeface="Times New Roman"/>
                      </a:endParaRPr>
                    </a:p>
                  </a:txBody>
                  <a:tcPr marL="0" marR="0" marT="0" marB="0"/>
                </a:tc>
                <a:tc>
                  <a:txBody>
                    <a:bodyPr/>
                    <a:lstStyle/>
                    <a:p>
                      <a:pPr algn="ctr">
                        <a:lnSpc>
                          <a:spcPct val="100000"/>
                        </a:lnSpc>
                      </a:pPr>
                      <a:r>
                        <a:rPr lang="fr-FR" sz="1800" dirty="0">
                          <a:latin typeface="Times New Roman"/>
                          <a:cs typeface="Times New Roman"/>
                        </a:rPr>
                        <a:t>0</a:t>
                      </a:r>
                      <a:endParaRPr sz="1800" dirty="0">
                        <a:latin typeface="Times New Roman"/>
                        <a:cs typeface="Times New Roman"/>
                      </a:endParaRPr>
                    </a:p>
                  </a:txBody>
                  <a:tcPr marL="0" marR="0" marT="0" marB="0"/>
                </a:tc>
                <a:tc>
                  <a:txBody>
                    <a:bodyPr/>
                    <a:lstStyle/>
                    <a:p>
                      <a:pPr algn="ctr">
                        <a:lnSpc>
                          <a:spcPct val="100000"/>
                        </a:lnSpc>
                      </a:pPr>
                      <a:r>
                        <a:rPr lang="fr-FR" sz="1800" dirty="0">
                          <a:latin typeface="Times New Roman"/>
                          <a:cs typeface="Times New Roman"/>
                        </a:rPr>
                        <a:t>0</a:t>
                      </a:r>
                      <a:endParaRPr sz="1800" dirty="0">
                        <a:latin typeface="Times New Roman"/>
                        <a:cs typeface="Times New Roman"/>
                      </a:endParaRPr>
                    </a:p>
                  </a:txBody>
                  <a:tcPr marL="0" marR="0" marT="0" marB="0"/>
                </a:tc>
                <a:tc>
                  <a:txBody>
                    <a:bodyPr/>
                    <a:lstStyle/>
                    <a:p>
                      <a:pPr algn="ctr">
                        <a:lnSpc>
                          <a:spcPct val="100000"/>
                        </a:lnSpc>
                      </a:pPr>
                      <a:r>
                        <a:rPr lang="fr-FR" sz="1800" dirty="0">
                          <a:solidFill>
                            <a:schemeClr val="dk1"/>
                          </a:solidFill>
                          <a:effectLst/>
                          <a:latin typeface="+mn-lt"/>
                          <a:ea typeface="+mn-ea"/>
                          <a:cs typeface="+mn-cs"/>
                        </a:rPr>
                        <a:t>1 697 535 </a:t>
                      </a:r>
                      <a:endParaRPr sz="1800" dirty="0">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grpSp>
        <p:nvGrpSpPr>
          <p:cNvPr id="4" name="object 4"/>
          <p:cNvGrpSpPr/>
          <p:nvPr/>
        </p:nvGrpSpPr>
        <p:grpSpPr>
          <a:xfrm>
            <a:off x="1054608" y="647700"/>
            <a:ext cx="8697595" cy="963294"/>
            <a:chOff x="1054608" y="647700"/>
            <a:chExt cx="8697595" cy="963294"/>
          </a:xfrm>
        </p:grpSpPr>
        <p:sp>
          <p:nvSpPr>
            <p:cNvPr id="5" name="object 5"/>
            <p:cNvSpPr/>
            <p:nvPr/>
          </p:nvSpPr>
          <p:spPr>
            <a:xfrm>
              <a:off x="6719316" y="765047"/>
              <a:ext cx="3032760" cy="845819"/>
            </a:xfrm>
            <a:custGeom>
              <a:avLst/>
              <a:gdLst/>
              <a:ahLst/>
              <a:cxnLst/>
              <a:rect l="l" t="t" r="r" b="b"/>
              <a:pathLst>
                <a:path w="3032759" h="845819">
                  <a:moveTo>
                    <a:pt x="3032760" y="422148"/>
                  </a:moveTo>
                  <a:lnTo>
                    <a:pt x="3025102" y="414528"/>
                  </a:lnTo>
                  <a:lnTo>
                    <a:pt x="2639669" y="30480"/>
                  </a:lnTo>
                  <a:lnTo>
                    <a:pt x="2609088" y="0"/>
                  </a:lnTo>
                  <a:lnTo>
                    <a:pt x="2609088" y="115824"/>
                  </a:lnTo>
                  <a:lnTo>
                    <a:pt x="0" y="115824"/>
                  </a:lnTo>
                  <a:lnTo>
                    <a:pt x="0" y="729996"/>
                  </a:lnTo>
                  <a:lnTo>
                    <a:pt x="2609088" y="729996"/>
                  </a:lnTo>
                  <a:lnTo>
                    <a:pt x="2609088" y="845820"/>
                  </a:lnTo>
                  <a:lnTo>
                    <a:pt x="2639568" y="815340"/>
                  </a:lnTo>
                  <a:lnTo>
                    <a:pt x="3023616" y="431292"/>
                  </a:lnTo>
                  <a:lnTo>
                    <a:pt x="3032760" y="422148"/>
                  </a:lnTo>
                  <a:close/>
                </a:path>
              </a:pathLst>
            </a:custGeom>
            <a:solidFill>
              <a:srgbClr val="CFD8E8">
                <a:alpha val="89843"/>
              </a:srgbClr>
            </a:solidFill>
          </p:spPr>
          <p:txBody>
            <a:bodyPr wrap="square" lIns="0" tIns="0" rIns="0" bIns="0" rtlCol="0"/>
            <a:lstStyle/>
            <a:p>
              <a:endParaRPr/>
            </a:p>
          </p:txBody>
        </p:sp>
        <p:sp>
          <p:nvSpPr>
            <p:cNvPr id="6" name="object 6"/>
            <p:cNvSpPr/>
            <p:nvPr/>
          </p:nvSpPr>
          <p:spPr>
            <a:xfrm>
              <a:off x="1054608" y="647700"/>
              <a:ext cx="5687695" cy="946785"/>
            </a:xfrm>
            <a:custGeom>
              <a:avLst/>
              <a:gdLst/>
              <a:ahLst/>
              <a:cxnLst/>
              <a:rect l="l" t="t" r="r" b="b"/>
              <a:pathLst>
                <a:path w="5687695" h="946785">
                  <a:moveTo>
                    <a:pt x="5521452" y="946404"/>
                  </a:moveTo>
                  <a:lnTo>
                    <a:pt x="166116" y="946404"/>
                  </a:lnTo>
                  <a:lnTo>
                    <a:pt x="150876" y="944880"/>
                  </a:lnTo>
                  <a:lnTo>
                    <a:pt x="102108" y="932688"/>
                  </a:lnTo>
                  <a:lnTo>
                    <a:pt x="60960" y="908304"/>
                  </a:lnTo>
                  <a:lnTo>
                    <a:pt x="28956" y="873252"/>
                  </a:lnTo>
                  <a:lnTo>
                    <a:pt x="7620" y="829056"/>
                  </a:lnTo>
                  <a:lnTo>
                    <a:pt x="0" y="780288"/>
                  </a:lnTo>
                  <a:lnTo>
                    <a:pt x="0" y="166116"/>
                  </a:lnTo>
                  <a:lnTo>
                    <a:pt x="7620" y="117348"/>
                  </a:lnTo>
                  <a:lnTo>
                    <a:pt x="28956" y="73152"/>
                  </a:lnTo>
                  <a:lnTo>
                    <a:pt x="60960" y="38100"/>
                  </a:lnTo>
                  <a:lnTo>
                    <a:pt x="117348" y="7620"/>
                  </a:lnTo>
                  <a:lnTo>
                    <a:pt x="149352" y="0"/>
                  </a:lnTo>
                  <a:lnTo>
                    <a:pt x="5538216" y="0"/>
                  </a:lnTo>
                  <a:lnTo>
                    <a:pt x="5553455" y="3048"/>
                  </a:lnTo>
                  <a:lnTo>
                    <a:pt x="5570220" y="7620"/>
                  </a:lnTo>
                  <a:lnTo>
                    <a:pt x="5585460" y="12192"/>
                  </a:lnTo>
                  <a:lnTo>
                    <a:pt x="5610149" y="25908"/>
                  </a:lnTo>
                  <a:lnTo>
                    <a:pt x="152400" y="25908"/>
                  </a:lnTo>
                  <a:lnTo>
                    <a:pt x="138684" y="27432"/>
                  </a:lnTo>
                  <a:lnTo>
                    <a:pt x="88392" y="48768"/>
                  </a:lnTo>
                  <a:lnTo>
                    <a:pt x="57912" y="76200"/>
                  </a:lnTo>
                  <a:lnTo>
                    <a:pt x="32004" y="123444"/>
                  </a:lnTo>
                  <a:lnTo>
                    <a:pt x="25908" y="166116"/>
                  </a:lnTo>
                  <a:lnTo>
                    <a:pt x="25908" y="778764"/>
                  </a:lnTo>
                  <a:lnTo>
                    <a:pt x="32004" y="821436"/>
                  </a:lnTo>
                  <a:lnTo>
                    <a:pt x="50292" y="858012"/>
                  </a:lnTo>
                  <a:lnTo>
                    <a:pt x="76200" y="888491"/>
                  </a:lnTo>
                  <a:lnTo>
                    <a:pt x="88392" y="896112"/>
                  </a:lnTo>
                  <a:lnTo>
                    <a:pt x="99060" y="903732"/>
                  </a:lnTo>
                  <a:lnTo>
                    <a:pt x="111252" y="909828"/>
                  </a:lnTo>
                  <a:lnTo>
                    <a:pt x="124968" y="914400"/>
                  </a:lnTo>
                  <a:lnTo>
                    <a:pt x="138684" y="917448"/>
                  </a:lnTo>
                  <a:lnTo>
                    <a:pt x="166116" y="920496"/>
                  </a:lnTo>
                  <a:lnTo>
                    <a:pt x="5608929" y="920496"/>
                  </a:lnTo>
                  <a:lnTo>
                    <a:pt x="5586984" y="932688"/>
                  </a:lnTo>
                  <a:lnTo>
                    <a:pt x="5571744" y="938784"/>
                  </a:lnTo>
                  <a:lnTo>
                    <a:pt x="5538216" y="944880"/>
                  </a:lnTo>
                  <a:lnTo>
                    <a:pt x="5521452" y="946404"/>
                  </a:lnTo>
                  <a:close/>
                </a:path>
                <a:path w="5687695" h="946785">
                  <a:moveTo>
                    <a:pt x="5608929" y="920496"/>
                  </a:moveTo>
                  <a:lnTo>
                    <a:pt x="5535168" y="920496"/>
                  </a:lnTo>
                  <a:lnTo>
                    <a:pt x="5562600" y="914400"/>
                  </a:lnTo>
                  <a:lnTo>
                    <a:pt x="5574792" y="909828"/>
                  </a:lnTo>
                  <a:lnTo>
                    <a:pt x="5609844" y="888491"/>
                  </a:lnTo>
                  <a:lnTo>
                    <a:pt x="5637276" y="859536"/>
                  </a:lnTo>
                  <a:lnTo>
                    <a:pt x="5655564" y="821436"/>
                  </a:lnTo>
                  <a:lnTo>
                    <a:pt x="5661660" y="794004"/>
                  </a:lnTo>
                  <a:lnTo>
                    <a:pt x="5661660" y="152400"/>
                  </a:lnTo>
                  <a:lnTo>
                    <a:pt x="5650992" y="111252"/>
                  </a:lnTo>
                  <a:lnTo>
                    <a:pt x="5629655" y="76200"/>
                  </a:lnTo>
                  <a:lnTo>
                    <a:pt x="5600700" y="50292"/>
                  </a:lnTo>
                  <a:lnTo>
                    <a:pt x="5564123" y="32004"/>
                  </a:lnTo>
                  <a:lnTo>
                    <a:pt x="5536692" y="25908"/>
                  </a:lnTo>
                  <a:lnTo>
                    <a:pt x="5610149" y="25908"/>
                  </a:lnTo>
                  <a:lnTo>
                    <a:pt x="5649468" y="59436"/>
                  </a:lnTo>
                  <a:lnTo>
                    <a:pt x="5673852" y="100584"/>
                  </a:lnTo>
                  <a:lnTo>
                    <a:pt x="5686044" y="147828"/>
                  </a:lnTo>
                  <a:lnTo>
                    <a:pt x="5687568" y="164592"/>
                  </a:lnTo>
                  <a:lnTo>
                    <a:pt x="5687568" y="780288"/>
                  </a:lnTo>
                  <a:lnTo>
                    <a:pt x="5686044" y="795528"/>
                  </a:lnTo>
                  <a:lnTo>
                    <a:pt x="5684520" y="812291"/>
                  </a:lnTo>
                  <a:lnTo>
                    <a:pt x="5667755" y="858012"/>
                  </a:lnTo>
                  <a:lnTo>
                    <a:pt x="5638800" y="896112"/>
                  </a:lnTo>
                  <a:lnTo>
                    <a:pt x="5614416" y="917448"/>
                  </a:lnTo>
                  <a:lnTo>
                    <a:pt x="5608929" y="920496"/>
                  </a:lnTo>
                  <a:close/>
                </a:path>
              </a:pathLst>
            </a:custGeom>
            <a:solidFill>
              <a:srgbClr val="366091"/>
            </a:solidFill>
          </p:spPr>
          <p:txBody>
            <a:bodyPr wrap="square" lIns="0" tIns="0" rIns="0" bIns="0" rtlCol="0"/>
            <a:lstStyle/>
            <a:p>
              <a:endParaRPr/>
            </a:p>
          </p:txBody>
        </p:sp>
      </p:grpSp>
      <p:sp>
        <p:nvSpPr>
          <p:cNvPr id="7" name="object 7"/>
          <p:cNvSpPr txBox="1">
            <a:spLocks noGrp="1"/>
          </p:cNvSpPr>
          <p:nvPr>
            <p:ph type="title"/>
          </p:nvPr>
        </p:nvSpPr>
        <p:spPr>
          <a:xfrm>
            <a:off x="1176081" y="798047"/>
            <a:ext cx="5090795" cy="594995"/>
          </a:xfrm>
          <a:prstGeom prst="rect">
            <a:avLst/>
          </a:prstGeom>
        </p:spPr>
        <p:txBody>
          <a:bodyPr vert="horz" wrap="square" lIns="0" tIns="55880" rIns="0" bIns="0" rtlCol="0">
            <a:spAutoFit/>
          </a:bodyPr>
          <a:lstStyle/>
          <a:p>
            <a:pPr marL="12700" marR="5080">
              <a:lnSpc>
                <a:spcPts val="2080"/>
              </a:lnSpc>
              <a:spcBef>
                <a:spcPts val="440"/>
              </a:spcBef>
            </a:pPr>
            <a:r>
              <a:rPr sz="2000" spc="-5" dirty="0">
                <a:solidFill>
                  <a:srgbClr val="000000"/>
                </a:solidFill>
              </a:rPr>
              <a:t>Financement du </a:t>
            </a:r>
            <a:r>
              <a:rPr sz="2000" spc="-10" dirty="0">
                <a:solidFill>
                  <a:srgbClr val="000000"/>
                </a:solidFill>
              </a:rPr>
              <a:t>SMC </a:t>
            </a:r>
            <a:r>
              <a:rPr sz="2000" dirty="0">
                <a:solidFill>
                  <a:srgbClr val="000000"/>
                </a:solidFill>
              </a:rPr>
              <a:t>: </a:t>
            </a:r>
            <a:r>
              <a:rPr sz="2000" spc="-5" dirty="0">
                <a:solidFill>
                  <a:srgbClr val="000000"/>
                </a:solidFill>
              </a:rPr>
              <a:t>financement prévu </a:t>
            </a:r>
            <a:r>
              <a:rPr sz="2000" spc="-545" dirty="0">
                <a:solidFill>
                  <a:srgbClr val="000000"/>
                </a:solidFill>
              </a:rPr>
              <a:t> </a:t>
            </a:r>
            <a:r>
              <a:rPr sz="2000" spc="-20" dirty="0">
                <a:solidFill>
                  <a:srgbClr val="000000"/>
                </a:solidFill>
              </a:rPr>
              <a:t>vs</a:t>
            </a:r>
            <a:r>
              <a:rPr sz="2000" spc="25" dirty="0">
                <a:solidFill>
                  <a:srgbClr val="000000"/>
                </a:solidFill>
              </a:rPr>
              <a:t> </a:t>
            </a:r>
            <a:r>
              <a:rPr sz="2000" dirty="0">
                <a:solidFill>
                  <a:srgbClr val="000000"/>
                </a:solidFill>
              </a:rPr>
              <a:t>décaissements</a:t>
            </a:r>
            <a:r>
              <a:rPr sz="2000" spc="-55" dirty="0">
                <a:solidFill>
                  <a:srgbClr val="000000"/>
                </a:solidFill>
              </a:rPr>
              <a:t> </a:t>
            </a:r>
            <a:r>
              <a:rPr sz="2000" dirty="0">
                <a:solidFill>
                  <a:srgbClr val="000000"/>
                </a:solidFill>
              </a:rPr>
              <a:t>et</a:t>
            </a:r>
            <a:r>
              <a:rPr sz="2000" spc="-5" dirty="0">
                <a:solidFill>
                  <a:srgbClr val="000000"/>
                </a:solidFill>
              </a:rPr>
              <a:t> </a:t>
            </a:r>
            <a:r>
              <a:rPr lang="en-GB" sz="2000" dirty="0">
                <a:solidFill>
                  <a:srgbClr val="000000"/>
                </a:solidFill>
              </a:rPr>
              <a:t>gaps </a:t>
            </a:r>
            <a:endParaRPr sz="2000" dirty="0"/>
          </a:p>
        </p:txBody>
      </p:sp>
    </p:spTree>
    <p:extLst>
      <p:ext uri="{BB962C8B-B14F-4D97-AF65-F5344CB8AC3E}">
        <p14:creationId xmlns:p14="http://schemas.microsoft.com/office/powerpoint/2010/main" val="315143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54608" y="438911"/>
            <a:ext cx="8408035" cy="1066800"/>
            <a:chOff x="1054608" y="438911"/>
            <a:chExt cx="8408035" cy="1066800"/>
          </a:xfrm>
        </p:grpSpPr>
        <p:sp>
          <p:nvSpPr>
            <p:cNvPr id="3" name="object 3"/>
            <p:cNvSpPr/>
            <p:nvPr/>
          </p:nvSpPr>
          <p:spPr>
            <a:xfrm>
              <a:off x="5228844" y="438911"/>
              <a:ext cx="4234180" cy="1066800"/>
            </a:xfrm>
            <a:custGeom>
              <a:avLst/>
              <a:gdLst/>
              <a:ahLst/>
              <a:cxnLst/>
              <a:rect l="l" t="t" r="r" b="b"/>
              <a:pathLst>
                <a:path w="4234180" h="1066800">
                  <a:moveTo>
                    <a:pt x="4233672" y="533400"/>
                  </a:moveTo>
                  <a:lnTo>
                    <a:pt x="4224528" y="524256"/>
                  </a:lnTo>
                  <a:lnTo>
                    <a:pt x="3730752" y="30480"/>
                  </a:lnTo>
                  <a:lnTo>
                    <a:pt x="3700272" y="0"/>
                  </a:lnTo>
                  <a:lnTo>
                    <a:pt x="3700272" y="143256"/>
                  </a:lnTo>
                  <a:lnTo>
                    <a:pt x="0" y="143256"/>
                  </a:lnTo>
                  <a:lnTo>
                    <a:pt x="0" y="923544"/>
                  </a:lnTo>
                  <a:lnTo>
                    <a:pt x="3700272" y="923544"/>
                  </a:lnTo>
                  <a:lnTo>
                    <a:pt x="3700272" y="1066800"/>
                  </a:lnTo>
                  <a:lnTo>
                    <a:pt x="3730752" y="1036320"/>
                  </a:lnTo>
                  <a:lnTo>
                    <a:pt x="4224528" y="542544"/>
                  </a:lnTo>
                  <a:lnTo>
                    <a:pt x="4233672"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194175" cy="1031875"/>
            </a:xfrm>
            <a:custGeom>
              <a:avLst/>
              <a:gdLst/>
              <a:ahLst/>
              <a:cxnLst/>
              <a:rect l="l" t="t" r="r" b="b"/>
              <a:pathLst>
                <a:path w="4194175" h="1031875">
                  <a:moveTo>
                    <a:pt x="4032503"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032503" y="0"/>
                  </a:lnTo>
                  <a:lnTo>
                    <a:pt x="4084320" y="13715"/>
                  </a:lnTo>
                  <a:lnTo>
                    <a:pt x="410464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105656" y="1007363"/>
                  </a:lnTo>
                  <a:lnTo>
                    <a:pt x="4101084" y="1010411"/>
                  </a:lnTo>
                  <a:lnTo>
                    <a:pt x="4084320" y="1018032"/>
                  </a:lnTo>
                  <a:lnTo>
                    <a:pt x="4067556" y="1024128"/>
                  </a:lnTo>
                  <a:lnTo>
                    <a:pt x="4050792" y="1028700"/>
                  </a:lnTo>
                  <a:lnTo>
                    <a:pt x="4032503" y="1031748"/>
                  </a:lnTo>
                  <a:close/>
                </a:path>
                <a:path w="4194175" h="1031875">
                  <a:moveTo>
                    <a:pt x="4105656" y="1007363"/>
                  </a:moveTo>
                  <a:lnTo>
                    <a:pt x="4012692" y="1007363"/>
                  </a:lnTo>
                  <a:lnTo>
                    <a:pt x="4044696" y="1004316"/>
                  </a:lnTo>
                  <a:lnTo>
                    <a:pt x="4059936" y="999744"/>
                  </a:lnTo>
                  <a:lnTo>
                    <a:pt x="4111752" y="972311"/>
                  </a:lnTo>
                  <a:lnTo>
                    <a:pt x="4142232" y="938784"/>
                  </a:lnTo>
                  <a:lnTo>
                    <a:pt x="4162044" y="897636"/>
                  </a:lnTo>
                  <a:lnTo>
                    <a:pt x="4166616" y="883919"/>
                  </a:lnTo>
                  <a:lnTo>
                    <a:pt x="4168140" y="868680"/>
                  </a:lnTo>
                  <a:lnTo>
                    <a:pt x="4169664" y="851915"/>
                  </a:lnTo>
                  <a:lnTo>
                    <a:pt x="4169664" y="181355"/>
                  </a:lnTo>
                  <a:lnTo>
                    <a:pt x="4162044" y="134111"/>
                  </a:lnTo>
                  <a:lnTo>
                    <a:pt x="4142232" y="94487"/>
                  </a:lnTo>
                  <a:lnTo>
                    <a:pt x="4134611" y="82295"/>
                  </a:lnTo>
                  <a:lnTo>
                    <a:pt x="4101084" y="51815"/>
                  </a:lnTo>
                  <a:lnTo>
                    <a:pt x="4061460" y="32003"/>
                  </a:lnTo>
                  <a:lnTo>
                    <a:pt x="4014216" y="24383"/>
                  </a:lnTo>
                  <a:lnTo>
                    <a:pt x="4104640" y="24383"/>
                  </a:lnTo>
                  <a:lnTo>
                    <a:pt x="4152900" y="64007"/>
                  </a:lnTo>
                  <a:lnTo>
                    <a:pt x="4180332" y="109727"/>
                  </a:lnTo>
                  <a:lnTo>
                    <a:pt x="4194048" y="161543"/>
                  </a:lnTo>
                  <a:lnTo>
                    <a:pt x="4194048" y="868680"/>
                  </a:lnTo>
                  <a:lnTo>
                    <a:pt x="4180332" y="920496"/>
                  </a:lnTo>
                  <a:lnTo>
                    <a:pt x="4154424" y="966216"/>
                  </a:lnTo>
                  <a:lnTo>
                    <a:pt x="4114800" y="1001268"/>
                  </a:lnTo>
                  <a:lnTo>
                    <a:pt x="4105656"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3527425"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00000"/>
                </a:solidFill>
              </a:rPr>
              <a:t>Assistance</a:t>
            </a:r>
            <a:r>
              <a:rPr sz="2000" spc="-60" dirty="0">
                <a:solidFill>
                  <a:srgbClr val="000000"/>
                </a:solidFill>
              </a:rPr>
              <a:t> </a:t>
            </a:r>
            <a:r>
              <a:rPr sz="2000" spc="-5" dirty="0">
                <a:solidFill>
                  <a:srgbClr val="000000"/>
                </a:solidFill>
              </a:rPr>
              <a:t>technique</a:t>
            </a:r>
            <a:r>
              <a:rPr sz="2000" spc="-20" dirty="0">
                <a:solidFill>
                  <a:srgbClr val="000000"/>
                </a:solidFill>
              </a:rPr>
              <a:t> </a:t>
            </a:r>
            <a:r>
              <a:rPr sz="2000" spc="-5" dirty="0">
                <a:solidFill>
                  <a:srgbClr val="000000"/>
                </a:solidFill>
              </a:rPr>
              <a:t>reçue</a:t>
            </a:r>
            <a:r>
              <a:rPr sz="2000" spc="-20" dirty="0">
                <a:solidFill>
                  <a:srgbClr val="000000"/>
                </a:solidFill>
              </a:rPr>
              <a:t> </a:t>
            </a:r>
            <a:r>
              <a:rPr sz="2000" dirty="0">
                <a:solidFill>
                  <a:srgbClr val="000000"/>
                </a:solidFill>
              </a:rPr>
              <a:t>/ </a:t>
            </a:r>
            <a:r>
              <a:rPr sz="2000" spc="-540" dirty="0">
                <a:solidFill>
                  <a:srgbClr val="000000"/>
                </a:solidFill>
              </a:rPr>
              <a:t> </a:t>
            </a:r>
            <a:r>
              <a:rPr sz="2000" spc="-5" dirty="0">
                <a:solidFill>
                  <a:srgbClr val="000000"/>
                </a:solidFill>
              </a:rPr>
              <a:t>prévue</a:t>
            </a:r>
            <a:r>
              <a:rPr sz="2000" dirty="0">
                <a:solidFill>
                  <a:srgbClr val="000000"/>
                </a:solidFill>
              </a:rPr>
              <a:t> /</a:t>
            </a:r>
            <a:r>
              <a:rPr sz="2000" spc="-15" dirty="0">
                <a:solidFill>
                  <a:srgbClr val="000000"/>
                </a:solidFill>
              </a:rPr>
              <a:t> </a:t>
            </a:r>
            <a:r>
              <a:rPr sz="2000" dirty="0">
                <a:solidFill>
                  <a:srgbClr val="000000"/>
                </a:solidFill>
              </a:rPr>
              <a:t>demandée</a:t>
            </a:r>
            <a:endParaRPr sz="2000"/>
          </a:p>
        </p:txBody>
      </p:sp>
      <p:grpSp>
        <p:nvGrpSpPr>
          <p:cNvPr id="6" name="object 6"/>
          <p:cNvGrpSpPr/>
          <p:nvPr/>
        </p:nvGrpSpPr>
        <p:grpSpPr>
          <a:xfrm>
            <a:off x="653958" y="1694991"/>
            <a:ext cx="8893932" cy="4844077"/>
            <a:chOff x="1062227" y="1685544"/>
            <a:chExt cx="8322945" cy="4837430"/>
          </a:xfrm>
        </p:grpSpPr>
        <p:pic>
          <p:nvPicPr>
            <p:cNvPr id="7" name="object 7"/>
            <p:cNvPicPr/>
            <p:nvPr/>
          </p:nvPicPr>
          <p:blipFill>
            <a:blip r:embed="rId2" cstate="print"/>
            <a:stretch>
              <a:fillRect/>
            </a:stretch>
          </p:blipFill>
          <p:spPr>
            <a:xfrm>
              <a:off x="1068324" y="1691640"/>
              <a:ext cx="8308847" cy="4824983"/>
            </a:xfrm>
            <a:prstGeom prst="rect">
              <a:avLst/>
            </a:prstGeom>
          </p:spPr>
        </p:pic>
        <p:sp>
          <p:nvSpPr>
            <p:cNvPr id="8" name="object 8"/>
            <p:cNvSpPr/>
            <p:nvPr/>
          </p:nvSpPr>
          <p:spPr>
            <a:xfrm>
              <a:off x="1872995" y="1685544"/>
              <a:ext cx="5416550" cy="4837430"/>
            </a:xfrm>
            <a:custGeom>
              <a:avLst/>
              <a:gdLst/>
              <a:ahLst/>
              <a:cxnLst/>
              <a:rect l="l" t="t" r="r" b="b"/>
              <a:pathLst>
                <a:path w="5416550" h="4837430">
                  <a:moveTo>
                    <a:pt x="0" y="0"/>
                  </a:moveTo>
                  <a:lnTo>
                    <a:pt x="0" y="4837175"/>
                  </a:lnTo>
                </a:path>
                <a:path w="5416550" h="4837430">
                  <a:moveTo>
                    <a:pt x="2895600" y="0"/>
                  </a:moveTo>
                  <a:lnTo>
                    <a:pt x="2895600" y="4837175"/>
                  </a:lnTo>
                </a:path>
                <a:path w="5416550" h="4837430">
                  <a:moveTo>
                    <a:pt x="5416296" y="0"/>
                  </a:moveTo>
                  <a:lnTo>
                    <a:pt x="5416296" y="4837175"/>
                  </a:lnTo>
                </a:path>
              </a:pathLst>
            </a:custGeom>
            <a:ln w="12192">
              <a:solidFill>
                <a:srgbClr val="FFFFFF"/>
              </a:solidFill>
            </a:ln>
          </p:spPr>
          <p:txBody>
            <a:bodyPr wrap="square" lIns="0" tIns="0" rIns="0" bIns="0" rtlCol="0"/>
            <a:lstStyle/>
            <a:p>
              <a:endParaRPr/>
            </a:p>
          </p:txBody>
        </p:sp>
        <p:sp>
          <p:nvSpPr>
            <p:cNvPr id="9" name="object 9"/>
            <p:cNvSpPr/>
            <p:nvPr/>
          </p:nvSpPr>
          <p:spPr>
            <a:xfrm>
              <a:off x="1062227" y="2907791"/>
              <a:ext cx="8322945" cy="0"/>
            </a:xfrm>
            <a:custGeom>
              <a:avLst/>
              <a:gdLst/>
              <a:ahLst/>
              <a:cxnLst/>
              <a:rect l="l" t="t" r="r" b="b"/>
              <a:pathLst>
                <a:path w="8322945">
                  <a:moveTo>
                    <a:pt x="0" y="0"/>
                  </a:moveTo>
                  <a:lnTo>
                    <a:pt x="8322564" y="0"/>
                  </a:lnTo>
                </a:path>
              </a:pathLst>
            </a:custGeom>
            <a:ln w="38100">
              <a:solidFill>
                <a:srgbClr val="FFFFFF"/>
              </a:solidFill>
            </a:ln>
          </p:spPr>
          <p:txBody>
            <a:bodyPr wrap="square" lIns="0" tIns="0" rIns="0" bIns="0" rtlCol="0"/>
            <a:lstStyle/>
            <a:p>
              <a:endParaRPr/>
            </a:p>
          </p:txBody>
        </p:sp>
        <p:sp>
          <p:nvSpPr>
            <p:cNvPr id="10" name="object 10"/>
            <p:cNvSpPr/>
            <p:nvPr/>
          </p:nvSpPr>
          <p:spPr>
            <a:xfrm>
              <a:off x="1062227" y="1685544"/>
              <a:ext cx="8322945" cy="4837430"/>
            </a:xfrm>
            <a:custGeom>
              <a:avLst/>
              <a:gdLst/>
              <a:ahLst/>
              <a:cxnLst/>
              <a:rect l="l" t="t" r="r" b="b"/>
              <a:pathLst>
                <a:path w="8322945" h="4837430">
                  <a:moveTo>
                    <a:pt x="0" y="2542031"/>
                  </a:moveTo>
                  <a:lnTo>
                    <a:pt x="8322564" y="2542031"/>
                  </a:lnTo>
                </a:path>
                <a:path w="8322945" h="4837430">
                  <a:moveTo>
                    <a:pt x="0" y="3651504"/>
                  </a:moveTo>
                  <a:lnTo>
                    <a:pt x="8322564" y="3651504"/>
                  </a:lnTo>
                </a:path>
                <a:path w="8322945" h="4837430">
                  <a:moveTo>
                    <a:pt x="6096" y="0"/>
                  </a:moveTo>
                  <a:lnTo>
                    <a:pt x="6096" y="4837175"/>
                  </a:lnTo>
                </a:path>
                <a:path w="8322945" h="4837430">
                  <a:moveTo>
                    <a:pt x="8314943" y="0"/>
                  </a:moveTo>
                  <a:lnTo>
                    <a:pt x="8314943" y="4837175"/>
                  </a:lnTo>
                </a:path>
                <a:path w="8322945" h="4837430">
                  <a:moveTo>
                    <a:pt x="0" y="6095"/>
                  </a:moveTo>
                  <a:lnTo>
                    <a:pt x="8322564" y="6095"/>
                  </a:lnTo>
                </a:path>
                <a:path w="8322945" h="4837430">
                  <a:moveTo>
                    <a:pt x="0" y="4831079"/>
                  </a:moveTo>
                  <a:lnTo>
                    <a:pt x="8322564" y="4831079"/>
                  </a:lnTo>
                </a:path>
              </a:pathLst>
            </a:custGeom>
            <a:ln w="12192">
              <a:solidFill>
                <a:srgbClr val="FFFFFF"/>
              </a:solidFill>
            </a:ln>
          </p:spPr>
          <p:txBody>
            <a:bodyPr wrap="square" lIns="0" tIns="0" rIns="0" bIns="0" rtlCol="0"/>
            <a:lstStyle/>
            <a:p>
              <a:endParaRPr/>
            </a:p>
          </p:txBody>
        </p:sp>
      </p:grpSp>
      <p:sp>
        <p:nvSpPr>
          <p:cNvPr id="11" name="object 11"/>
          <p:cNvSpPr txBox="1"/>
          <p:nvPr/>
        </p:nvSpPr>
        <p:spPr>
          <a:xfrm>
            <a:off x="774700" y="2012677"/>
            <a:ext cx="952470" cy="321242"/>
          </a:xfrm>
          <a:prstGeom prst="rect">
            <a:avLst/>
          </a:prstGeom>
        </p:spPr>
        <p:txBody>
          <a:bodyPr vert="horz" wrap="square" lIns="0" tIns="13335" rIns="0" bIns="0" rtlCol="0">
            <a:spAutoFit/>
          </a:bodyPr>
          <a:lstStyle/>
          <a:p>
            <a:pPr marL="12700" marR="5080">
              <a:lnSpc>
                <a:spcPct val="100000"/>
              </a:lnSpc>
              <a:spcBef>
                <a:spcPts val="105"/>
              </a:spcBef>
            </a:pPr>
            <a:r>
              <a:rPr sz="2000" b="1" spc="-15" dirty="0" err="1">
                <a:solidFill>
                  <a:srgbClr val="FFFFFF"/>
                </a:solidFill>
                <a:latin typeface="Calibri"/>
                <a:cs typeface="Calibri"/>
              </a:rPr>
              <a:t>A</a:t>
            </a:r>
            <a:r>
              <a:rPr sz="2000" b="1" spc="5" dirty="0" err="1">
                <a:solidFill>
                  <a:srgbClr val="FFFFFF"/>
                </a:solidFill>
                <a:latin typeface="Calibri"/>
                <a:cs typeface="Calibri"/>
              </a:rPr>
              <a:t>nn</a:t>
            </a:r>
            <a:r>
              <a:rPr sz="2000" b="1" dirty="0" err="1">
                <a:solidFill>
                  <a:srgbClr val="FFFFFF"/>
                </a:solidFill>
                <a:latin typeface="Calibri"/>
                <a:cs typeface="Calibri"/>
              </a:rPr>
              <a:t>é</a:t>
            </a:r>
            <a:r>
              <a:rPr sz="2000" b="1" spc="-5" dirty="0" err="1">
                <a:solidFill>
                  <a:srgbClr val="FFFFFF"/>
                </a:solidFill>
                <a:latin typeface="Calibri"/>
                <a:cs typeface="Calibri"/>
              </a:rPr>
              <a:t>es</a:t>
            </a:r>
            <a:endParaRPr sz="2000" dirty="0">
              <a:latin typeface="Calibri"/>
              <a:cs typeface="Calibri"/>
            </a:endParaRPr>
          </a:p>
        </p:txBody>
      </p:sp>
      <p:sp>
        <p:nvSpPr>
          <p:cNvPr id="12" name="object 12"/>
          <p:cNvSpPr txBox="1"/>
          <p:nvPr/>
        </p:nvSpPr>
        <p:spPr>
          <a:xfrm>
            <a:off x="2777692" y="2012677"/>
            <a:ext cx="108394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alibri"/>
                <a:cs typeface="Calibri"/>
              </a:rPr>
              <a:t>Domaines</a:t>
            </a:r>
            <a:endParaRPr sz="2000">
              <a:latin typeface="Calibri"/>
              <a:cs typeface="Calibri"/>
            </a:endParaRPr>
          </a:p>
        </p:txBody>
      </p:sp>
      <p:sp>
        <p:nvSpPr>
          <p:cNvPr id="13" name="object 13"/>
          <p:cNvSpPr txBox="1"/>
          <p:nvPr/>
        </p:nvSpPr>
        <p:spPr>
          <a:xfrm>
            <a:off x="4994458" y="2012677"/>
            <a:ext cx="2065020" cy="330835"/>
          </a:xfrm>
          <a:prstGeom prst="rect">
            <a:avLst/>
          </a:prstGeom>
        </p:spPr>
        <p:txBody>
          <a:bodyPr vert="horz" wrap="square" lIns="0" tIns="13335" rIns="0" bIns="0" rtlCol="0">
            <a:spAutoFit/>
          </a:bodyPr>
          <a:lstStyle/>
          <a:p>
            <a:pPr marL="12700">
              <a:lnSpc>
                <a:spcPct val="100000"/>
              </a:lnSpc>
              <a:spcBef>
                <a:spcPts val="105"/>
              </a:spcBef>
            </a:pPr>
            <a:r>
              <a:rPr sz="2000" b="1" spc="-10" dirty="0">
                <a:solidFill>
                  <a:srgbClr val="FFFFFF"/>
                </a:solidFill>
                <a:latin typeface="Calibri"/>
                <a:cs typeface="Calibri"/>
              </a:rPr>
              <a:t>Partenaire</a:t>
            </a:r>
            <a:r>
              <a:rPr sz="2000" b="1" spc="-75" dirty="0">
                <a:solidFill>
                  <a:srgbClr val="FFFFFF"/>
                </a:solidFill>
                <a:latin typeface="Calibri"/>
                <a:cs typeface="Calibri"/>
              </a:rPr>
              <a:t> </a:t>
            </a:r>
            <a:r>
              <a:rPr sz="2000" b="1" spc="-5" dirty="0">
                <a:solidFill>
                  <a:srgbClr val="FFFFFF"/>
                </a:solidFill>
                <a:latin typeface="Calibri"/>
                <a:cs typeface="Calibri"/>
              </a:rPr>
              <a:t>identifié</a:t>
            </a:r>
            <a:endParaRPr sz="2000">
              <a:latin typeface="Calibri"/>
              <a:cs typeface="Calibri"/>
            </a:endParaRPr>
          </a:p>
        </p:txBody>
      </p:sp>
      <p:sp>
        <p:nvSpPr>
          <p:cNvPr id="14" name="object 14"/>
          <p:cNvSpPr txBox="1"/>
          <p:nvPr/>
        </p:nvSpPr>
        <p:spPr>
          <a:xfrm>
            <a:off x="7289545" y="2012676"/>
            <a:ext cx="1943355" cy="321242"/>
          </a:xfrm>
          <a:prstGeom prst="rect">
            <a:avLst/>
          </a:prstGeom>
        </p:spPr>
        <p:txBody>
          <a:bodyPr vert="horz" wrap="square" lIns="0" tIns="13335" rIns="0" bIns="0" rtlCol="0">
            <a:spAutoFit/>
          </a:bodyPr>
          <a:lstStyle/>
          <a:p>
            <a:pPr marL="12700">
              <a:lnSpc>
                <a:spcPct val="100000"/>
              </a:lnSpc>
              <a:spcBef>
                <a:spcPts val="105"/>
              </a:spcBef>
            </a:pPr>
            <a:r>
              <a:rPr sz="2000" b="1" dirty="0" err="1">
                <a:solidFill>
                  <a:srgbClr val="FFFFFF"/>
                </a:solidFill>
                <a:latin typeface="Calibri"/>
                <a:cs typeface="Calibri"/>
              </a:rPr>
              <a:t>Coût</a:t>
            </a:r>
            <a:r>
              <a:rPr lang="en-US" sz="2000" b="1" spc="-85" dirty="0" err="1">
                <a:solidFill>
                  <a:srgbClr val="FFFFFF"/>
                </a:solidFill>
                <a:latin typeface="Calibri"/>
                <a:cs typeface="Calibri"/>
              </a:rPr>
              <a:t>s</a:t>
            </a:r>
            <a:r>
              <a:rPr lang="en-US" sz="2000" b="1" spc="-85" dirty="0">
                <a:solidFill>
                  <a:srgbClr val="FFFFFF"/>
                </a:solidFill>
                <a:latin typeface="Calibri"/>
                <a:cs typeface="Calibri"/>
              </a:rPr>
              <a:t>  </a:t>
            </a:r>
            <a:r>
              <a:rPr sz="2000" b="1" spc="-5" dirty="0" err="1">
                <a:solidFill>
                  <a:srgbClr val="FFFFFF"/>
                </a:solidFill>
                <a:latin typeface="Calibri"/>
                <a:cs typeface="Calibri"/>
              </a:rPr>
              <a:t>estim</a:t>
            </a:r>
            <a:r>
              <a:rPr lang="en-US" sz="2000" b="1" spc="-5" dirty="0" err="1">
                <a:solidFill>
                  <a:srgbClr val="FFFFFF"/>
                </a:solidFill>
                <a:latin typeface="Calibri"/>
                <a:cs typeface="Calibri"/>
              </a:rPr>
              <a:t>atifs</a:t>
            </a:r>
            <a:endParaRPr sz="2000" dirty="0">
              <a:latin typeface="Calibri"/>
              <a:cs typeface="Calibri"/>
            </a:endParaRPr>
          </a:p>
        </p:txBody>
      </p:sp>
      <p:sp>
        <p:nvSpPr>
          <p:cNvPr id="15" name="object 15"/>
          <p:cNvSpPr txBox="1"/>
          <p:nvPr/>
        </p:nvSpPr>
        <p:spPr>
          <a:xfrm>
            <a:off x="774700" y="3114543"/>
            <a:ext cx="915005" cy="506095"/>
          </a:xfrm>
          <a:prstGeom prst="rect">
            <a:avLst/>
          </a:prstGeom>
        </p:spPr>
        <p:txBody>
          <a:bodyPr vert="horz" wrap="square" lIns="0" tIns="12700" rIns="0" bIns="0" rtlCol="0">
            <a:spAutoFit/>
          </a:bodyPr>
          <a:lstStyle/>
          <a:p>
            <a:pPr marL="12700">
              <a:lnSpc>
                <a:spcPts val="1410"/>
              </a:lnSpc>
              <a:spcBef>
                <a:spcPts val="100"/>
              </a:spcBef>
            </a:pPr>
            <a:r>
              <a:rPr sz="1200" b="1" spc="-10" dirty="0">
                <a:latin typeface="Calibri"/>
                <a:cs typeface="Calibri"/>
              </a:rPr>
              <a:t>Reçu</a:t>
            </a:r>
            <a:endParaRPr sz="1200" dirty="0">
              <a:latin typeface="Calibri"/>
              <a:cs typeface="Calibri"/>
            </a:endParaRPr>
          </a:p>
          <a:p>
            <a:pPr marL="12700">
              <a:lnSpc>
                <a:spcPts val="2370"/>
              </a:lnSpc>
            </a:pPr>
            <a:r>
              <a:rPr sz="2000" b="1" spc="5" dirty="0">
                <a:latin typeface="Calibri"/>
                <a:cs typeface="Calibri"/>
              </a:rPr>
              <a:t>202</a:t>
            </a:r>
            <a:r>
              <a:rPr sz="2000" b="1" dirty="0">
                <a:latin typeface="Calibri"/>
                <a:cs typeface="Calibri"/>
              </a:rPr>
              <a:t>1</a:t>
            </a:r>
            <a:endParaRPr sz="2000" dirty="0">
              <a:latin typeface="Calibri"/>
              <a:cs typeface="Calibri"/>
            </a:endParaRPr>
          </a:p>
        </p:txBody>
      </p:sp>
      <p:sp>
        <p:nvSpPr>
          <p:cNvPr id="16" name="object 16"/>
          <p:cNvSpPr txBox="1"/>
          <p:nvPr/>
        </p:nvSpPr>
        <p:spPr>
          <a:xfrm>
            <a:off x="817245" y="4391026"/>
            <a:ext cx="915005" cy="1421543"/>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Calibri"/>
                <a:cs typeface="Calibri"/>
              </a:rPr>
              <a:t>De</a:t>
            </a:r>
            <a:r>
              <a:rPr sz="1100" b="1" spc="5" dirty="0">
                <a:latin typeface="Calibri"/>
                <a:cs typeface="Calibri"/>
              </a:rPr>
              <a:t>m</a:t>
            </a:r>
            <a:r>
              <a:rPr sz="1100" b="1" spc="-5" dirty="0">
                <a:latin typeface="Calibri"/>
                <a:cs typeface="Calibri"/>
              </a:rPr>
              <a:t>a</a:t>
            </a:r>
            <a:r>
              <a:rPr sz="1100" b="1" spc="-10" dirty="0">
                <a:latin typeface="Calibri"/>
                <a:cs typeface="Calibri"/>
              </a:rPr>
              <a:t>nd</a:t>
            </a:r>
            <a:r>
              <a:rPr sz="1100" b="1" dirty="0">
                <a:latin typeface="Calibri"/>
                <a:cs typeface="Calibri"/>
              </a:rPr>
              <a:t>é</a:t>
            </a:r>
            <a:endParaRPr sz="1100" dirty="0">
              <a:latin typeface="Calibri"/>
              <a:cs typeface="Calibri"/>
            </a:endParaRPr>
          </a:p>
          <a:p>
            <a:pPr marL="12700" marR="6985">
              <a:lnSpc>
                <a:spcPct val="100000"/>
              </a:lnSpc>
            </a:pPr>
            <a:r>
              <a:rPr sz="1100" b="1" dirty="0">
                <a:latin typeface="Calibri"/>
                <a:cs typeface="Calibri"/>
              </a:rPr>
              <a:t>/ </a:t>
            </a:r>
            <a:r>
              <a:rPr sz="1100" b="1" spc="5" dirty="0">
                <a:latin typeface="Calibri"/>
                <a:cs typeface="Calibri"/>
              </a:rPr>
              <a:t> </a:t>
            </a:r>
            <a:r>
              <a:rPr sz="1100" b="1" dirty="0">
                <a:latin typeface="Calibri"/>
                <a:cs typeface="Calibri"/>
              </a:rPr>
              <a:t>N</a:t>
            </a:r>
            <a:r>
              <a:rPr sz="1100" b="1" spc="-5" dirty="0">
                <a:latin typeface="Calibri"/>
                <a:cs typeface="Calibri"/>
              </a:rPr>
              <a:t>é</a:t>
            </a:r>
            <a:r>
              <a:rPr sz="1100" b="1" spc="10" dirty="0">
                <a:latin typeface="Calibri"/>
                <a:cs typeface="Calibri"/>
              </a:rPr>
              <a:t>c</a:t>
            </a:r>
            <a:r>
              <a:rPr sz="1100" b="1" spc="-5" dirty="0">
                <a:latin typeface="Calibri"/>
                <a:cs typeface="Calibri"/>
              </a:rPr>
              <a:t>e</a:t>
            </a:r>
            <a:r>
              <a:rPr sz="1100" b="1" dirty="0">
                <a:latin typeface="Calibri"/>
                <a:cs typeface="Calibri"/>
              </a:rPr>
              <a:t>ss</a:t>
            </a:r>
            <a:r>
              <a:rPr sz="1100" b="1" spc="-5" dirty="0">
                <a:latin typeface="Calibri"/>
                <a:cs typeface="Calibri"/>
              </a:rPr>
              <a:t>a</a:t>
            </a:r>
            <a:r>
              <a:rPr sz="1100" b="1" dirty="0">
                <a:latin typeface="Calibri"/>
                <a:cs typeface="Calibri"/>
              </a:rPr>
              <a:t>ir  e</a:t>
            </a:r>
            <a:endParaRPr sz="1100" dirty="0">
              <a:latin typeface="Calibri"/>
              <a:cs typeface="Calibri"/>
            </a:endParaRPr>
          </a:p>
          <a:p>
            <a:pPr marL="12700">
              <a:lnSpc>
                <a:spcPts val="2340"/>
              </a:lnSpc>
            </a:pPr>
            <a:r>
              <a:rPr sz="2000" b="1" spc="5" dirty="0">
                <a:latin typeface="Calibri"/>
                <a:cs typeface="Calibri"/>
              </a:rPr>
              <a:t>2022</a:t>
            </a:r>
            <a:endParaRPr sz="2000" dirty="0">
              <a:latin typeface="Calibri"/>
              <a:cs typeface="Calibri"/>
            </a:endParaRPr>
          </a:p>
          <a:p>
            <a:pPr marL="12700">
              <a:lnSpc>
                <a:spcPct val="100000"/>
              </a:lnSpc>
              <a:spcBef>
                <a:spcPts val="1115"/>
              </a:spcBef>
            </a:pPr>
            <a:r>
              <a:rPr sz="1100" b="1" spc="-5" dirty="0">
                <a:latin typeface="Calibri"/>
                <a:cs typeface="Calibri"/>
              </a:rPr>
              <a:t>De</a:t>
            </a:r>
            <a:r>
              <a:rPr sz="1100" b="1" spc="5" dirty="0">
                <a:latin typeface="Calibri"/>
                <a:cs typeface="Calibri"/>
              </a:rPr>
              <a:t>m</a:t>
            </a:r>
            <a:r>
              <a:rPr sz="1100" b="1" spc="-5" dirty="0">
                <a:latin typeface="Calibri"/>
                <a:cs typeface="Calibri"/>
              </a:rPr>
              <a:t>a</a:t>
            </a:r>
            <a:r>
              <a:rPr sz="1100" b="1" spc="-10" dirty="0">
                <a:latin typeface="Calibri"/>
                <a:cs typeface="Calibri"/>
              </a:rPr>
              <a:t>nd</a:t>
            </a:r>
            <a:r>
              <a:rPr sz="1100" b="1" dirty="0">
                <a:latin typeface="Calibri"/>
                <a:cs typeface="Calibri"/>
              </a:rPr>
              <a:t>é</a:t>
            </a:r>
            <a:endParaRPr sz="1100" dirty="0">
              <a:latin typeface="Calibri"/>
              <a:cs typeface="Calibri"/>
            </a:endParaRPr>
          </a:p>
          <a:p>
            <a:pPr marL="12700" marR="6985">
              <a:lnSpc>
                <a:spcPct val="100000"/>
              </a:lnSpc>
            </a:pPr>
            <a:r>
              <a:rPr sz="1100" b="1" dirty="0">
                <a:latin typeface="Calibri"/>
                <a:cs typeface="Calibri"/>
              </a:rPr>
              <a:t>/ </a:t>
            </a:r>
            <a:r>
              <a:rPr sz="1100" b="1" spc="5" dirty="0">
                <a:latin typeface="Calibri"/>
                <a:cs typeface="Calibri"/>
              </a:rPr>
              <a:t> </a:t>
            </a:r>
            <a:r>
              <a:rPr sz="1100" b="1" dirty="0">
                <a:latin typeface="Calibri"/>
                <a:cs typeface="Calibri"/>
              </a:rPr>
              <a:t>N</a:t>
            </a:r>
            <a:r>
              <a:rPr sz="1100" b="1" spc="-5" dirty="0">
                <a:latin typeface="Calibri"/>
                <a:cs typeface="Calibri"/>
              </a:rPr>
              <a:t>é</a:t>
            </a:r>
            <a:r>
              <a:rPr sz="1100" b="1" spc="10" dirty="0">
                <a:latin typeface="Calibri"/>
                <a:cs typeface="Calibri"/>
              </a:rPr>
              <a:t>c</a:t>
            </a:r>
            <a:r>
              <a:rPr sz="1100" b="1" spc="-5" dirty="0">
                <a:latin typeface="Calibri"/>
                <a:cs typeface="Calibri"/>
              </a:rPr>
              <a:t>e</a:t>
            </a:r>
            <a:r>
              <a:rPr sz="1100" b="1" dirty="0">
                <a:latin typeface="Calibri"/>
                <a:cs typeface="Calibri"/>
              </a:rPr>
              <a:t>ss</a:t>
            </a:r>
            <a:r>
              <a:rPr sz="1100" b="1" spc="-5" dirty="0">
                <a:latin typeface="Calibri"/>
                <a:cs typeface="Calibri"/>
              </a:rPr>
              <a:t>a</a:t>
            </a:r>
            <a:r>
              <a:rPr sz="1100" b="1" dirty="0">
                <a:latin typeface="Calibri"/>
                <a:cs typeface="Calibri"/>
              </a:rPr>
              <a:t>ir  e</a:t>
            </a:r>
            <a:endParaRPr sz="1100" dirty="0">
              <a:latin typeface="Calibri"/>
              <a:cs typeface="Calibri"/>
            </a:endParaRPr>
          </a:p>
          <a:p>
            <a:pPr marL="12700">
              <a:lnSpc>
                <a:spcPts val="2340"/>
              </a:lnSpc>
            </a:pPr>
            <a:r>
              <a:rPr sz="2000" b="1" spc="5" dirty="0">
                <a:latin typeface="Calibri"/>
                <a:cs typeface="Calibri"/>
              </a:rPr>
              <a:t>2023</a:t>
            </a:r>
            <a:endParaRPr sz="2000" dirty="0">
              <a:latin typeface="Calibri"/>
              <a:cs typeface="Calibri"/>
            </a:endParaRPr>
          </a:p>
        </p:txBody>
      </p:sp>
      <p:sp>
        <p:nvSpPr>
          <p:cNvPr id="17" name="Rectangle 16"/>
          <p:cNvSpPr/>
          <p:nvPr/>
        </p:nvSpPr>
        <p:spPr>
          <a:xfrm>
            <a:off x="1854571" y="2981970"/>
            <a:ext cx="2958729" cy="523220"/>
          </a:xfrm>
          <a:prstGeom prst="rect">
            <a:avLst/>
          </a:prstGeom>
        </p:spPr>
        <p:txBody>
          <a:bodyPr wrap="square">
            <a:spAutoFit/>
          </a:bodyPr>
          <a:lstStyle/>
          <a:p>
            <a:pPr marL="285750" indent="-285750">
              <a:buFont typeface="Wingdings" panose="05000000000000000000" pitchFamily="2" charset="2"/>
              <a:buChar char="Ø"/>
            </a:pPr>
            <a:r>
              <a:rPr lang="fr-CH" sz="1400" b="1" dirty="0"/>
              <a:t>Phase pilote de la digitalisation de la campagne CPS</a:t>
            </a:r>
          </a:p>
        </p:txBody>
      </p:sp>
      <p:sp>
        <p:nvSpPr>
          <p:cNvPr id="18" name="Rectangle 17"/>
          <p:cNvSpPr/>
          <p:nvPr/>
        </p:nvSpPr>
        <p:spPr>
          <a:xfrm>
            <a:off x="4710762" y="3085581"/>
            <a:ext cx="2958729" cy="307777"/>
          </a:xfrm>
          <a:prstGeom prst="rect">
            <a:avLst/>
          </a:prstGeom>
        </p:spPr>
        <p:txBody>
          <a:bodyPr wrap="square">
            <a:spAutoFit/>
          </a:bodyPr>
          <a:lstStyle/>
          <a:p>
            <a:pPr indent="-285750" algn="ctr">
              <a:buFont typeface="Wingdings" panose="05000000000000000000" pitchFamily="2" charset="2"/>
              <a:buChar char="Ø"/>
            </a:pPr>
            <a:r>
              <a:rPr lang="fr-CH" sz="1400" b="1" dirty="0"/>
              <a:t>CRS</a:t>
            </a:r>
          </a:p>
        </p:txBody>
      </p:sp>
      <p:sp>
        <p:nvSpPr>
          <p:cNvPr id="19" name="Rectangle 18"/>
          <p:cNvSpPr/>
          <p:nvPr/>
        </p:nvSpPr>
        <p:spPr>
          <a:xfrm>
            <a:off x="7307970" y="3189192"/>
            <a:ext cx="2069202" cy="307777"/>
          </a:xfrm>
          <a:prstGeom prst="rect">
            <a:avLst/>
          </a:prstGeom>
        </p:spPr>
        <p:txBody>
          <a:bodyPr wrap="square">
            <a:spAutoFit/>
          </a:bodyPr>
          <a:lstStyle/>
          <a:p>
            <a:r>
              <a:rPr lang="fr-CH" sz="1400" dirty="0"/>
              <a:t>Environ 900 000 000fcfa</a:t>
            </a:r>
          </a:p>
        </p:txBody>
      </p:sp>
      <p:sp>
        <p:nvSpPr>
          <p:cNvPr id="20" name="Rectangle 19"/>
          <p:cNvSpPr/>
          <p:nvPr/>
        </p:nvSpPr>
        <p:spPr>
          <a:xfrm>
            <a:off x="2000813" y="4117030"/>
            <a:ext cx="2807972" cy="1384995"/>
          </a:xfrm>
          <a:prstGeom prst="rect">
            <a:avLst/>
          </a:prstGeom>
        </p:spPr>
        <p:txBody>
          <a:bodyPr wrap="square">
            <a:spAutoFit/>
          </a:bodyPr>
          <a:lstStyle/>
          <a:p>
            <a:pPr>
              <a:buFont typeface="Wingdings" panose="05000000000000000000" pitchFamily="2" charset="2"/>
              <a:buChar char="Ø"/>
            </a:pPr>
            <a:r>
              <a:rPr lang="fr-FR" sz="1400" b="1" dirty="0"/>
              <a:t>Amélioration de la couverture en CPS dans certains district</a:t>
            </a:r>
            <a:endParaRPr lang="fr-FR" sz="1400" b="1" dirty="0">
              <a:solidFill>
                <a:srgbClr val="FF0000"/>
              </a:solidFill>
            </a:endParaRPr>
          </a:p>
          <a:p>
            <a:pPr>
              <a:buFont typeface="Wingdings" panose="05000000000000000000" pitchFamily="2" charset="2"/>
              <a:buChar char="Ø"/>
            </a:pPr>
            <a:r>
              <a:rPr lang="fr-FR" sz="1400" b="1" dirty="0"/>
              <a:t>Intégration du </a:t>
            </a:r>
            <a:r>
              <a:rPr lang="fr-FR" sz="1400" b="1" dirty="0" err="1"/>
              <a:t>TPIg</a:t>
            </a:r>
            <a:r>
              <a:rPr lang="fr-FR" sz="1400" b="1" dirty="0"/>
              <a:t> à la CPS (INTEGRATION). </a:t>
            </a:r>
          </a:p>
          <a:p>
            <a:pPr>
              <a:buFont typeface="Wingdings" panose="05000000000000000000" pitchFamily="2" charset="2"/>
              <a:buChar char="Ø"/>
            </a:pPr>
            <a:r>
              <a:rPr lang="fr-FR" sz="1400" b="1" dirty="0"/>
              <a:t>Extension de la digitalisation de la CPS</a:t>
            </a:r>
            <a:endParaRPr lang="fr-CH" sz="1400" b="1" dirty="0"/>
          </a:p>
        </p:txBody>
      </p:sp>
      <p:sp>
        <p:nvSpPr>
          <p:cNvPr id="21" name="Rectangle 20"/>
          <p:cNvSpPr/>
          <p:nvPr/>
        </p:nvSpPr>
        <p:spPr>
          <a:xfrm>
            <a:off x="4901213" y="4137105"/>
            <a:ext cx="2554764" cy="1169551"/>
          </a:xfrm>
          <a:prstGeom prst="rect">
            <a:avLst/>
          </a:prstGeom>
        </p:spPr>
        <p:txBody>
          <a:bodyPr wrap="square">
            <a:spAutoFit/>
          </a:bodyPr>
          <a:lstStyle/>
          <a:p>
            <a:pPr algn="ctr">
              <a:buFont typeface="Wingdings" panose="05000000000000000000" pitchFamily="2" charset="2"/>
              <a:buChar char="Ø"/>
            </a:pPr>
            <a:r>
              <a:rPr lang="fr-FR" sz="1400" b="1" dirty="0"/>
              <a:t>CRSN</a:t>
            </a:r>
          </a:p>
          <a:p>
            <a:pPr lvl="1" algn="ctr"/>
            <a:endParaRPr lang="fr-FR" sz="1400" b="1" dirty="0">
              <a:solidFill>
                <a:srgbClr val="FF0000"/>
              </a:solidFill>
            </a:endParaRPr>
          </a:p>
          <a:p>
            <a:pPr algn="ctr">
              <a:buFont typeface="Wingdings" panose="05000000000000000000" pitchFamily="2" charset="2"/>
              <a:buChar char="Ø"/>
            </a:pPr>
            <a:r>
              <a:rPr lang="fr-FR" sz="1400" b="1" dirty="0"/>
              <a:t>IRSS/</a:t>
            </a:r>
            <a:r>
              <a:rPr lang="fr-FR" sz="1400" b="1" dirty="0" err="1"/>
              <a:t>Nanoro</a:t>
            </a:r>
            <a:endParaRPr lang="fr-FR" sz="1400" b="1" dirty="0"/>
          </a:p>
          <a:p>
            <a:pPr algn="ctr">
              <a:buFont typeface="Wingdings" panose="05000000000000000000" pitchFamily="2" charset="2"/>
              <a:buChar char="Ø"/>
            </a:pPr>
            <a:endParaRPr lang="fr-FR" sz="1400" b="1" dirty="0">
              <a:solidFill>
                <a:srgbClr val="FF0000"/>
              </a:solidFill>
            </a:endParaRPr>
          </a:p>
          <a:p>
            <a:pPr algn="ctr">
              <a:buFont typeface="Wingdings" panose="05000000000000000000" pitchFamily="2" charset="2"/>
              <a:buChar char="Ø"/>
            </a:pPr>
            <a:r>
              <a:rPr lang="fr-FR" sz="1400" b="1" dirty="0"/>
              <a:t>CRS</a:t>
            </a:r>
            <a:endParaRPr lang="fr-CH" sz="1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54608" y="438911"/>
            <a:ext cx="8624570" cy="1066800"/>
            <a:chOff x="1054608" y="438911"/>
            <a:chExt cx="8624570" cy="1066800"/>
          </a:xfrm>
        </p:grpSpPr>
        <p:sp>
          <p:nvSpPr>
            <p:cNvPr id="3" name="object 3"/>
            <p:cNvSpPr/>
            <p:nvPr/>
          </p:nvSpPr>
          <p:spPr>
            <a:xfrm>
              <a:off x="5335511" y="438911"/>
              <a:ext cx="4343400" cy="1066800"/>
            </a:xfrm>
            <a:custGeom>
              <a:avLst/>
              <a:gdLst/>
              <a:ahLst/>
              <a:cxnLst/>
              <a:rect l="l" t="t" r="r" b="b"/>
              <a:pathLst>
                <a:path w="4343400" h="1066800">
                  <a:moveTo>
                    <a:pt x="4343400" y="533400"/>
                  </a:moveTo>
                  <a:lnTo>
                    <a:pt x="4334256" y="524256"/>
                  </a:lnTo>
                  <a:lnTo>
                    <a:pt x="3840480" y="30480"/>
                  </a:lnTo>
                  <a:lnTo>
                    <a:pt x="3810000" y="0"/>
                  </a:lnTo>
                  <a:lnTo>
                    <a:pt x="3810000" y="143256"/>
                  </a:lnTo>
                  <a:lnTo>
                    <a:pt x="0" y="143256"/>
                  </a:lnTo>
                  <a:lnTo>
                    <a:pt x="0" y="923544"/>
                  </a:lnTo>
                  <a:lnTo>
                    <a:pt x="3810000" y="923544"/>
                  </a:lnTo>
                  <a:lnTo>
                    <a:pt x="3810000" y="1066800"/>
                  </a:lnTo>
                  <a:lnTo>
                    <a:pt x="3840480" y="1036320"/>
                  </a:lnTo>
                  <a:lnTo>
                    <a:pt x="4334256" y="542544"/>
                  </a:lnTo>
                  <a:lnTo>
                    <a:pt x="4343400" y="533400"/>
                  </a:lnTo>
                  <a:close/>
                </a:path>
              </a:pathLst>
            </a:custGeom>
            <a:solidFill>
              <a:srgbClr val="CFD8E8">
                <a:alpha val="89843"/>
              </a:srgbClr>
            </a:solidFill>
          </p:spPr>
          <p:txBody>
            <a:bodyPr wrap="square" lIns="0" tIns="0" rIns="0" bIns="0" rtlCol="0"/>
            <a:lstStyle/>
            <a:p>
              <a:endParaRPr/>
            </a:p>
          </p:txBody>
        </p:sp>
        <p:sp>
          <p:nvSpPr>
            <p:cNvPr id="4" name="object 4"/>
            <p:cNvSpPr/>
            <p:nvPr/>
          </p:nvSpPr>
          <p:spPr>
            <a:xfrm>
              <a:off x="1054608" y="455675"/>
              <a:ext cx="4302760" cy="1031875"/>
            </a:xfrm>
            <a:custGeom>
              <a:avLst/>
              <a:gdLst/>
              <a:ahLst/>
              <a:cxnLst/>
              <a:rect l="l" t="t" r="r" b="b"/>
              <a:pathLst>
                <a:path w="4302760" h="1031875">
                  <a:moveTo>
                    <a:pt x="4140708" y="1031748"/>
                  </a:moveTo>
                  <a:lnTo>
                    <a:pt x="163068" y="1031748"/>
                  </a:lnTo>
                  <a:lnTo>
                    <a:pt x="146304" y="1028700"/>
                  </a:lnTo>
                  <a:lnTo>
                    <a:pt x="96012" y="1010411"/>
                  </a:lnTo>
                  <a:lnTo>
                    <a:pt x="53340" y="979932"/>
                  </a:lnTo>
                  <a:lnTo>
                    <a:pt x="22860" y="938784"/>
                  </a:lnTo>
                  <a:lnTo>
                    <a:pt x="4572" y="888492"/>
                  </a:lnTo>
                  <a:lnTo>
                    <a:pt x="0" y="851915"/>
                  </a:lnTo>
                  <a:lnTo>
                    <a:pt x="0" y="179831"/>
                  </a:lnTo>
                  <a:lnTo>
                    <a:pt x="9144" y="126491"/>
                  </a:lnTo>
                  <a:lnTo>
                    <a:pt x="30480" y="79247"/>
                  </a:lnTo>
                  <a:lnTo>
                    <a:pt x="65532" y="41147"/>
                  </a:lnTo>
                  <a:lnTo>
                    <a:pt x="111252" y="13715"/>
                  </a:lnTo>
                  <a:lnTo>
                    <a:pt x="161543" y="0"/>
                  </a:lnTo>
                  <a:lnTo>
                    <a:pt x="4139184" y="0"/>
                  </a:lnTo>
                  <a:lnTo>
                    <a:pt x="4191000" y="13715"/>
                  </a:lnTo>
                  <a:lnTo>
                    <a:pt x="4211320" y="24383"/>
                  </a:lnTo>
                  <a:lnTo>
                    <a:pt x="181356" y="24383"/>
                  </a:lnTo>
                  <a:lnTo>
                    <a:pt x="150876" y="27431"/>
                  </a:lnTo>
                  <a:lnTo>
                    <a:pt x="135636" y="32003"/>
                  </a:lnTo>
                  <a:lnTo>
                    <a:pt x="121920" y="36575"/>
                  </a:lnTo>
                  <a:lnTo>
                    <a:pt x="108204" y="42671"/>
                  </a:lnTo>
                  <a:lnTo>
                    <a:pt x="94488" y="51815"/>
                  </a:lnTo>
                  <a:lnTo>
                    <a:pt x="82296" y="59435"/>
                  </a:lnTo>
                  <a:lnTo>
                    <a:pt x="53340" y="92963"/>
                  </a:lnTo>
                  <a:lnTo>
                    <a:pt x="33528" y="132587"/>
                  </a:lnTo>
                  <a:lnTo>
                    <a:pt x="25908" y="179831"/>
                  </a:lnTo>
                  <a:lnTo>
                    <a:pt x="25908" y="850392"/>
                  </a:lnTo>
                  <a:lnTo>
                    <a:pt x="33528" y="897636"/>
                  </a:lnTo>
                  <a:lnTo>
                    <a:pt x="51816" y="937259"/>
                  </a:lnTo>
                  <a:lnTo>
                    <a:pt x="82296" y="970788"/>
                  </a:lnTo>
                  <a:lnTo>
                    <a:pt x="134112" y="999744"/>
                  </a:lnTo>
                  <a:lnTo>
                    <a:pt x="181356" y="1007363"/>
                  </a:lnTo>
                  <a:lnTo>
                    <a:pt x="4212844" y="1007363"/>
                  </a:lnTo>
                  <a:lnTo>
                    <a:pt x="4207764" y="1010411"/>
                  </a:lnTo>
                  <a:lnTo>
                    <a:pt x="4192524" y="1018032"/>
                  </a:lnTo>
                  <a:lnTo>
                    <a:pt x="4175760" y="1024128"/>
                  </a:lnTo>
                  <a:lnTo>
                    <a:pt x="4158996" y="1028700"/>
                  </a:lnTo>
                  <a:lnTo>
                    <a:pt x="4140708" y="1031748"/>
                  </a:lnTo>
                  <a:close/>
                </a:path>
                <a:path w="4302760" h="1031875">
                  <a:moveTo>
                    <a:pt x="4212844" y="1007363"/>
                  </a:moveTo>
                  <a:lnTo>
                    <a:pt x="4120896" y="1007363"/>
                  </a:lnTo>
                  <a:lnTo>
                    <a:pt x="4152900" y="1004316"/>
                  </a:lnTo>
                  <a:lnTo>
                    <a:pt x="4166616" y="999744"/>
                  </a:lnTo>
                  <a:lnTo>
                    <a:pt x="4219956" y="972311"/>
                  </a:lnTo>
                  <a:lnTo>
                    <a:pt x="4250436" y="938784"/>
                  </a:lnTo>
                  <a:lnTo>
                    <a:pt x="4268724" y="897636"/>
                  </a:lnTo>
                  <a:lnTo>
                    <a:pt x="4273296" y="883919"/>
                  </a:lnTo>
                  <a:lnTo>
                    <a:pt x="4276344" y="868680"/>
                  </a:lnTo>
                  <a:lnTo>
                    <a:pt x="4276344" y="164591"/>
                  </a:lnTo>
                  <a:lnTo>
                    <a:pt x="4258056" y="106679"/>
                  </a:lnTo>
                  <a:lnTo>
                    <a:pt x="4232148" y="70103"/>
                  </a:lnTo>
                  <a:lnTo>
                    <a:pt x="4219956" y="60959"/>
                  </a:lnTo>
                  <a:lnTo>
                    <a:pt x="4209288" y="51815"/>
                  </a:lnTo>
                  <a:lnTo>
                    <a:pt x="4195572" y="44195"/>
                  </a:lnTo>
                  <a:lnTo>
                    <a:pt x="4168140" y="32003"/>
                  </a:lnTo>
                  <a:lnTo>
                    <a:pt x="4152900" y="27431"/>
                  </a:lnTo>
                  <a:lnTo>
                    <a:pt x="4120896" y="24383"/>
                  </a:lnTo>
                  <a:lnTo>
                    <a:pt x="4211320" y="24383"/>
                  </a:lnTo>
                  <a:lnTo>
                    <a:pt x="4248912" y="51815"/>
                  </a:lnTo>
                  <a:lnTo>
                    <a:pt x="4270248" y="79247"/>
                  </a:lnTo>
                  <a:lnTo>
                    <a:pt x="4279392" y="92963"/>
                  </a:lnTo>
                  <a:lnTo>
                    <a:pt x="4297680" y="143255"/>
                  </a:lnTo>
                  <a:lnTo>
                    <a:pt x="4302252" y="179831"/>
                  </a:lnTo>
                  <a:lnTo>
                    <a:pt x="4302252" y="851915"/>
                  </a:lnTo>
                  <a:lnTo>
                    <a:pt x="4294632" y="905256"/>
                  </a:lnTo>
                  <a:lnTo>
                    <a:pt x="4271772" y="952500"/>
                  </a:lnTo>
                  <a:lnTo>
                    <a:pt x="4236720" y="990600"/>
                  </a:lnTo>
                  <a:lnTo>
                    <a:pt x="4223003" y="1001268"/>
                  </a:lnTo>
                  <a:lnTo>
                    <a:pt x="4212844" y="1007363"/>
                  </a:lnTo>
                  <a:close/>
                </a:path>
              </a:pathLst>
            </a:custGeom>
            <a:solidFill>
              <a:srgbClr val="366091"/>
            </a:solidFill>
          </p:spPr>
          <p:txBody>
            <a:bodyPr wrap="square" lIns="0" tIns="0" rIns="0" bIns="0" rtlCol="0"/>
            <a:lstStyle/>
            <a:p>
              <a:endParaRPr/>
            </a:p>
          </p:txBody>
        </p:sp>
      </p:grpSp>
      <p:sp>
        <p:nvSpPr>
          <p:cNvPr id="5" name="object 5"/>
          <p:cNvSpPr txBox="1">
            <a:spLocks noGrp="1"/>
          </p:cNvSpPr>
          <p:nvPr>
            <p:ph type="title"/>
          </p:nvPr>
        </p:nvSpPr>
        <p:spPr>
          <a:xfrm>
            <a:off x="1180555" y="648673"/>
            <a:ext cx="4004945" cy="594995"/>
          </a:xfrm>
          <a:prstGeom prst="rect">
            <a:avLst/>
          </a:prstGeom>
        </p:spPr>
        <p:txBody>
          <a:bodyPr vert="horz" wrap="square" lIns="0" tIns="55880" rIns="0" bIns="0" rtlCol="0">
            <a:spAutoFit/>
          </a:bodyPr>
          <a:lstStyle/>
          <a:p>
            <a:pPr marL="12700" marR="5080">
              <a:lnSpc>
                <a:spcPts val="2080"/>
              </a:lnSpc>
              <a:spcBef>
                <a:spcPts val="440"/>
              </a:spcBef>
            </a:pPr>
            <a:r>
              <a:rPr sz="2000" dirty="0">
                <a:solidFill>
                  <a:srgbClr val="000000"/>
                </a:solidFill>
              </a:rPr>
              <a:t>Adaptations</a:t>
            </a:r>
            <a:r>
              <a:rPr sz="2000" spc="-60" dirty="0">
                <a:solidFill>
                  <a:srgbClr val="000000"/>
                </a:solidFill>
              </a:rPr>
              <a:t> </a:t>
            </a:r>
            <a:r>
              <a:rPr sz="2000" spc="-5" dirty="0">
                <a:solidFill>
                  <a:srgbClr val="000000"/>
                </a:solidFill>
              </a:rPr>
              <a:t>de</a:t>
            </a:r>
            <a:r>
              <a:rPr sz="2000" dirty="0">
                <a:solidFill>
                  <a:srgbClr val="000000"/>
                </a:solidFill>
              </a:rPr>
              <a:t> </a:t>
            </a:r>
            <a:r>
              <a:rPr sz="2000" spc="-10" dirty="0">
                <a:solidFill>
                  <a:srgbClr val="000000"/>
                </a:solidFill>
              </a:rPr>
              <a:t>la</a:t>
            </a:r>
            <a:r>
              <a:rPr sz="2000" spc="-20" dirty="0">
                <a:solidFill>
                  <a:srgbClr val="000000"/>
                </a:solidFill>
              </a:rPr>
              <a:t> </a:t>
            </a:r>
            <a:r>
              <a:rPr sz="2000" spc="-5" dirty="0">
                <a:solidFill>
                  <a:srgbClr val="000000"/>
                </a:solidFill>
              </a:rPr>
              <a:t>mise</a:t>
            </a:r>
            <a:r>
              <a:rPr sz="2000" dirty="0">
                <a:solidFill>
                  <a:srgbClr val="000000"/>
                </a:solidFill>
              </a:rPr>
              <a:t> en</a:t>
            </a:r>
            <a:r>
              <a:rPr sz="2000" spc="-30" dirty="0">
                <a:solidFill>
                  <a:srgbClr val="000000"/>
                </a:solidFill>
              </a:rPr>
              <a:t> </a:t>
            </a:r>
            <a:r>
              <a:rPr sz="2000" spc="-5" dirty="0">
                <a:solidFill>
                  <a:srgbClr val="000000"/>
                </a:solidFill>
              </a:rPr>
              <a:t>œuvre </a:t>
            </a:r>
            <a:r>
              <a:rPr sz="2000" spc="-540" dirty="0">
                <a:solidFill>
                  <a:srgbClr val="000000"/>
                </a:solidFill>
              </a:rPr>
              <a:t> </a:t>
            </a:r>
            <a:r>
              <a:rPr sz="2000" dirty="0" err="1">
                <a:solidFill>
                  <a:srgbClr val="000000"/>
                </a:solidFill>
              </a:rPr>
              <a:t>en</a:t>
            </a:r>
            <a:r>
              <a:rPr sz="2000" spc="-25" dirty="0">
                <a:solidFill>
                  <a:srgbClr val="000000"/>
                </a:solidFill>
              </a:rPr>
              <a:t> </a:t>
            </a:r>
            <a:r>
              <a:rPr sz="2000" dirty="0">
                <a:solidFill>
                  <a:srgbClr val="000000"/>
                </a:solidFill>
              </a:rPr>
              <a:t>202</a:t>
            </a:r>
            <a:r>
              <a:rPr lang="en-GB" sz="2000" dirty="0">
                <a:solidFill>
                  <a:srgbClr val="000000"/>
                </a:solidFill>
              </a:rPr>
              <a:t>2</a:t>
            </a:r>
            <a:endParaRPr sz="2000" dirty="0"/>
          </a:p>
        </p:txBody>
      </p:sp>
      <p:sp>
        <p:nvSpPr>
          <p:cNvPr id="6" name="object 6"/>
          <p:cNvSpPr txBox="1"/>
          <p:nvPr/>
        </p:nvSpPr>
        <p:spPr>
          <a:xfrm>
            <a:off x="1049573" y="1764258"/>
            <a:ext cx="8481695" cy="574675"/>
          </a:xfrm>
          <a:prstGeom prst="rect">
            <a:avLst/>
          </a:prstGeom>
        </p:spPr>
        <p:txBody>
          <a:bodyPr vert="horz" wrap="square" lIns="0" tIns="74295" rIns="0" bIns="0" rtlCol="0">
            <a:spAutoFit/>
          </a:bodyPr>
          <a:lstStyle/>
          <a:p>
            <a:pPr marL="697865" marR="5080" indent="-685800">
              <a:lnSpc>
                <a:spcPct val="80000"/>
              </a:lnSpc>
              <a:spcBef>
                <a:spcPts val="585"/>
              </a:spcBef>
              <a:buFont typeface="Arial MT"/>
              <a:buChar char="•"/>
              <a:tabLst>
                <a:tab pos="697865" algn="l"/>
                <a:tab pos="698500" algn="l"/>
              </a:tabLst>
            </a:pPr>
            <a:r>
              <a:rPr sz="2000" u="heavy" spc="-15" dirty="0">
                <a:uFill>
                  <a:solidFill>
                    <a:srgbClr val="000000"/>
                  </a:solidFill>
                </a:uFill>
                <a:latin typeface="Calibri"/>
                <a:cs typeface="Calibri"/>
              </a:rPr>
              <a:t>Intégrerez-vous</a:t>
            </a:r>
            <a:r>
              <a:rPr sz="2000" u="heavy" spc="15" dirty="0">
                <a:uFill>
                  <a:solidFill>
                    <a:srgbClr val="000000"/>
                  </a:solidFill>
                </a:uFill>
                <a:latin typeface="Calibri"/>
                <a:cs typeface="Calibri"/>
              </a:rPr>
              <a:t> </a:t>
            </a:r>
            <a:r>
              <a:rPr sz="2000" u="heavy" spc="-5" dirty="0">
                <a:uFill>
                  <a:solidFill>
                    <a:srgbClr val="000000"/>
                  </a:solidFill>
                </a:uFill>
                <a:latin typeface="Calibri"/>
                <a:cs typeface="Calibri"/>
              </a:rPr>
              <a:t>d'autres</a:t>
            </a:r>
            <a:r>
              <a:rPr sz="2000" u="heavy" spc="20" dirty="0">
                <a:uFill>
                  <a:solidFill>
                    <a:srgbClr val="000000"/>
                  </a:solidFill>
                </a:uFill>
                <a:latin typeface="Calibri"/>
                <a:cs typeface="Calibri"/>
              </a:rPr>
              <a:t> </a:t>
            </a:r>
            <a:r>
              <a:rPr sz="2000" u="heavy" spc="-10" dirty="0">
                <a:uFill>
                  <a:solidFill>
                    <a:srgbClr val="000000"/>
                  </a:solidFill>
                </a:uFill>
                <a:latin typeface="Calibri"/>
                <a:cs typeface="Calibri"/>
              </a:rPr>
              <a:t>interventions</a:t>
            </a:r>
            <a:r>
              <a:rPr sz="2000" u="heavy" spc="15" dirty="0">
                <a:uFill>
                  <a:solidFill>
                    <a:srgbClr val="000000"/>
                  </a:solidFill>
                </a:uFill>
                <a:latin typeface="Calibri"/>
                <a:cs typeface="Calibri"/>
              </a:rPr>
              <a:t> </a:t>
            </a:r>
            <a:r>
              <a:rPr sz="2000" u="heavy" dirty="0">
                <a:uFill>
                  <a:solidFill>
                    <a:srgbClr val="000000"/>
                  </a:solidFill>
                </a:uFill>
                <a:latin typeface="Calibri"/>
                <a:cs typeface="Calibri"/>
              </a:rPr>
              <a:t>de</a:t>
            </a:r>
            <a:r>
              <a:rPr sz="2000" u="heavy" spc="5" dirty="0">
                <a:uFill>
                  <a:solidFill>
                    <a:srgbClr val="000000"/>
                  </a:solidFill>
                </a:uFill>
                <a:latin typeface="Calibri"/>
                <a:cs typeface="Calibri"/>
              </a:rPr>
              <a:t> </a:t>
            </a:r>
            <a:r>
              <a:rPr sz="2000" u="heavy" spc="-10" dirty="0">
                <a:uFill>
                  <a:solidFill>
                    <a:srgbClr val="000000"/>
                  </a:solidFill>
                </a:uFill>
                <a:latin typeface="Calibri"/>
                <a:cs typeface="Calibri"/>
              </a:rPr>
              <a:t>santé</a:t>
            </a:r>
            <a:r>
              <a:rPr sz="2000" u="heavy" spc="20" dirty="0">
                <a:uFill>
                  <a:solidFill>
                    <a:srgbClr val="000000"/>
                  </a:solidFill>
                </a:uFill>
                <a:latin typeface="Calibri"/>
                <a:cs typeface="Calibri"/>
              </a:rPr>
              <a:t> </a:t>
            </a:r>
            <a:r>
              <a:rPr sz="2000" u="heavy" spc="-5" dirty="0">
                <a:uFill>
                  <a:solidFill>
                    <a:srgbClr val="000000"/>
                  </a:solidFill>
                </a:uFill>
                <a:latin typeface="Calibri"/>
                <a:cs typeface="Calibri"/>
              </a:rPr>
              <a:t>publique</a:t>
            </a:r>
            <a:r>
              <a:rPr sz="2000" u="heavy" spc="-15" dirty="0">
                <a:uFill>
                  <a:solidFill>
                    <a:srgbClr val="000000"/>
                  </a:solidFill>
                </a:uFill>
                <a:latin typeface="Calibri"/>
                <a:cs typeface="Calibri"/>
              </a:rPr>
              <a:t> </a:t>
            </a:r>
            <a:r>
              <a:rPr sz="2000" u="heavy" dirty="0">
                <a:uFill>
                  <a:solidFill>
                    <a:srgbClr val="000000"/>
                  </a:solidFill>
                </a:uFill>
                <a:latin typeface="Calibri"/>
                <a:cs typeface="Calibri"/>
              </a:rPr>
              <a:t>?</a:t>
            </a:r>
            <a:r>
              <a:rPr sz="2000" u="heavy" spc="10" dirty="0">
                <a:uFill>
                  <a:solidFill>
                    <a:srgbClr val="000000"/>
                  </a:solidFill>
                </a:uFill>
                <a:latin typeface="Calibri"/>
                <a:cs typeface="Calibri"/>
              </a:rPr>
              <a:t> </a:t>
            </a:r>
            <a:r>
              <a:rPr sz="2000" u="heavy" dirty="0">
                <a:uFill>
                  <a:solidFill>
                    <a:srgbClr val="000000"/>
                  </a:solidFill>
                </a:uFill>
                <a:latin typeface="Calibri"/>
                <a:cs typeface="Calibri"/>
              </a:rPr>
              <a:t>Si</a:t>
            </a:r>
            <a:r>
              <a:rPr sz="2000" u="heavy" spc="20" dirty="0">
                <a:uFill>
                  <a:solidFill>
                    <a:srgbClr val="000000"/>
                  </a:solidFill>
                </a:uFill>
                <a:latin typeface="Calibri"/>
                <a:cs typeface="Calibri"/>
              </a:rPr>
              <a:t> </a:t>
            </a:r>
            <a:r>
              <a:rPr sz="2000" u="heavy" spc="-5" dirty="0">
                <a:uFill>
                  <a:solidFill>
                    <a:srgbClr val="000000"/>
                  </a:solidFill>
                </a:uFill>
                <a:latin typeface="Calibri"/>
                <a:cs typeface="Calibri"/>
              </a:rPr>
              <a:t>oui, lesquelles </a:t>
            </a:r>
            <a:r>
              <a:rPr sz="2000" spc="-434" dirty="0">
                <a:latin typeface="Calibri"/>
                <a:cs typeface="Calibri"/>
              </a:rPr>
              <a:t> </a:t>
            </a:r>
            <a:r>
              <a:rPr sz="2000" u="heavy" spc="-10" dirty="0">
                <a:uFill>
                  <a:solidFill>
                    <a:srgbClr val="000000"/>
                  </a:solidFill>
                </a:uFill>
                <a:latin typeface="Calibri"/>
                <a:cs typeface="Calibri"/>
              </a:rPr>
              <a:t>et</a:t>
            </a:r>
            <a:r>
              <a:rPr sz="2000" u="heavy" spc="-5" dirty="0">
                <a:uFill>
                  <a:solidFill>
                    <a:srgbClr val="000000"/>
                  </a:solidFill>
                </a:uFill>
                <a:latin typeface="Calibri"/>
                <a:cs typeface="Calibri"/>
              </a:rPr>
              <a:t> </a:t>
            </a:r>
            <a:r>
              <a:rPr sz="2000" u="heavy" spc="-10" dirty="0">
                <a:uFill>
                  <a:solidFill>
                    <a:srgbClr val="000000"/>
                  </a:solidFill>
                </a:uFill>
                <a:latin typeface="Calibri"/>
                <a:cs typeface="Calibri"/>
              </a:rPr>
              <a:t>comment</a:t>
            </a:r>
            <a:r>
              <a:rPr sz="2000" u="heavy" spc="15" dirty="0">
                <a:uFill>
                  <a:solidFill>
                    <a:srgbClr val="000000"/>
                  </a:solidFill>
                </a:uFill>
                <a:latin typeface="Calibri"/>
                <a:cs typeface="Calibri"/>
              </a:rPr>
              <a:t> </a:t>
            </a:r>
            <a:r>
              <a:rPr sz="2000" u="heavy" spc="-5" dirty="0">
                <a:uFill>
                  <a:solidFill>
                    <a:srgbClr val="000000"/>
                  </a:solidFill>
                </a:uFill>
                <a:latin typeface="Calibri"/>
                <a:cs typeface="Calibri"/>
              </a:rPr>
              <a:t>(quels</a:t>
            </a:r>
            <a:r>
              <a:rPr sz="2000" u="heavy" spc="5" dirty="0">
                <a:uFill>
                  <a:solidFill>
                    <a:srgbClr val="000000"/>
                  </a:solidFill>
                </a:uFill>
                <a:latin typeface="Calibri"/>
                <a:cs typeface="Calibri"/>
              </a:rPr>
              <a:t> </a:t>
            </a:r>
            <a:r>
              <a:rPr sz="2000" u="heavy" spc="-10" dirty="0">
                <a:uFill>
                  <a:solidFill>
                    <a:srgbClr val="000000"/>
                  </a:solidFill>
                </a:uFill>
                <a:latin typeface="Calibri"/>
                <a:cs typeface="Calibri"/>
              </a:rPr>
              <a:t>partenaires</a:t>
            </a:r>
            <a:r>
              <a:rPr sz="2000" u="heavy" spc="25" dirty="0">
                <a:uFill>
                  <a:solidFill>
                    <a:srgbClr val="000000"/>
                  </a:solidFill>
                </a:uFill>
                <a:latin typeface="Calibri"/>
                <a:cs typeface="Calibri"/>
              </a:rPr>
              <a:t> </a:t>
            </a:r>
            <a:r>
              <a:rPr sz="2000" u="heavy" spc="-5" dirty="0">
                <a:uFill>
                  <a:solidFill>
                    <a:srgbClr val="000000"/>
                  </a:solidFill>
                </a:uFill>
                <a:latin typeface="Calibri"/>
                <a:cs typeface="Calibri"/>
              </a:rPr>
              <a:t>impliqués)</a:t>
            </a:r>
            <a:r>
              <a:rPr sz="2000" u="heavy" spc="20" dirty="0">
                <a:uFill>
                  <a:solidFill>
                    <a:srgbClr val="000000"/>
                  </a:solidFill>
                </a:uFill>
                <a:latin typeface="Calibri"/>
                <a:cs typeface="Calibri"/>
              </a:rPr>
              <a:t> </a:t>
            </a:r>
            <a:r>
              <a:rPr sz="2000" u="heavy" dirty="0">
                <a:uFill>
                  <a:solidFill>
                    <a:srgbClr val="000000"/>
                  </a:solidFill>
                </a:uFill>
                <a:latin typeface="Calibri"/>
                <a:cs typeface="Calibri"/>
              </a:rPr>
              <a:t>?</a:t>
            </a:r>
            <a:endParaRPr sz="2000">
              <a:latin typeface="Calibri"/>
              <a:cs typeface="Calibri"/>
            </a:endParaRPr>
          </a:p>
        </p:txBody>
      </p:sp>
      <p:sp>
        <p:nvSpPr>
          <p:cNvPr id="7" name="object 7"/>
          <p:cNvSpPr txBox="1"/>
          <p:nvPr/>
        </p:nvSpPr>
        <p:spPr>
          <a:xfrm>
            <a:off x="927100" y="3732301"/>
            <a:ext cx="7893684" cy="574675"/>
          </a:xfrm>
          <a:prstGeom prst="rect">
            <a:avLst/>
          </a:prstGeom>
        </p:spPr>
        <p:txBody>
          <a:bodyPr vert="horz" wrap="square" lIns="0" tIns="74295" rIns="0" bIns="0" rtlCol="0">
            <a:spAutoFit/>
          </a:bodyPr>
          <a:lstStyle/>
          <a:p>
            <a:pPr marL="697865" marR="5080" indent="-685800">
              <a:lnSpc>
                <a:spcPct val="80000"/>
              </a:lnSpc>
              <a:spcBef>
                <a:spcPts val="585"/>
              </a:spcBef>
              <a:buFont typeface="Arial MT"/>
              <a:buChar char="•"/>
              <a:tabLst>
                <a:tab pos="697865" algn="l"/>
                <a:tab pos="698500" algn="l"/>
              </a:tabLst>
            </a:pPr>
            <a:r>
              <a:rPr sz="2000" u="heavy" spc="-5" dirty="0">
                <a:uFill>
                  <a:solidFill>
                    <a:srgbClr val="000000"/>
                  </a:solidFill>
                </a:uFill>
                <a:latin typeface="Calibri"/>
                <a:cs typeface="Calibri"/>
              </a:rPr>
              <a:t>Quels</a:t>
            </a:r>
            <a:r>
              <a:rPr sz="2000" u="heavy" spc="15" dirty="0">
                <a:uFill>
                  <a:solidFill>
                    <a:srgbClr val="000000"/>
                  </a:solidFill>
                </a:uFill>
                <a:latin typeface="Calibri"/>
                <a:cs typeface="Calibri"/>
              </a:rPr>
              <a:t> </a:t>
            </a:r>
            <a:r>
              <a:rPr sz="2000" u="heavy" spc="-5" dirty="0">
                <a:uFill>
                  <a:solidFill>
                    <a:srgbClr val="000000"/>
                  </a:solidFill>
                </a:uFill>
                <a:latin typeface="Calibri"/>
                <a:cs typeface="Calibri"/>
              </a:rPr>
              <a:t>changements </a:t>
            </a:r>
            <a:r>
              <a:rPr sz="2000" u="heavy" spc="-10" dirty="0">
                <a:uFill>
                  <a:solidFill>
                    <a:srgbClr val="000000"/>
                  </a:solidFill>
                </a:uFill>
                <a:latin typeface="Calibri"/>
                <a:cs typeface="Calibri"/>
              </a:rPr>
              <a:t>allez-vous</a:t>
            </a:r>
            <a:r>
              <a:rPr sz="2000" u="heavy" spc="40" dirty="0">
                <a:uFill>
                  <a:solidFill>
                    <a:srgbClr val="000000"/>
                  </a:solidFill>
                </a:uFill>
                <a:latin typeface="Calibri"/>
                <a:cs typeface="Calibri"/>
              </a:rPr>
              <a:t> </a:t>
            </a:r>
            <a:r>
              <a:rPr sz="2000" u="heavy" spc="-10" dirty="0">
                <a:uFill>
                  <a:solidFill>
                    <a:srgbClr val="000000"/>
                  </a:solidFill>
                </a:uFill>
                <a:latin typeface="Calibri"/>
                <a:cs typeface="Calibri"/>
              </a:rPr>
              <a:t>apporter</a:t>
            </a:r>
            <a:r>
              <a:rPr sz="2000" u="heavy" spc="25" dirty="0">
                <a:uFill>
                  <a:solidFill>
                    <a:srgbClr val="000000"/>
                  </a:solidFill>
                </a:uFill>
                <a:latin typeface="Calibri"/>
                <a:cs typeface="Calibri"/>
              </a:rPr>
              <a:t> </a:t>
            </a:r>
            <a:r>
              <a:rPr sz="2000" u="heavy" dirty="0">
                <a:uFill>
                  <a:solidFill>
                    <a:srgbClr val="000000"/>
                  </a:solidFill>
                </a:uFill>
                <a:latin typeface="Calibri"/>
                <a:cs typeface="Calibri"/>
              </a:rPr>
              <a:t>pour</a:t>
            </a:r>
            <a:r>
              <a:rPr sz="2000" u="heavy" spc="-20" dirty="0">
                <a:uFill>
                  <a:solidFill>
                    <a:srgbClr val="000000"/>
                  </a:solidFill>
                </a:uFill>
                <a:latin typeface="Calibri"/>
                <a:cs typeface="Calibri"/>
              </a:rPr>
              <a:t> </a:t>
            </a:r>
            <a:r>
              <a:rPr sz="2000" u="heavy" spc="-10" dirty="0">
                <a:uFill>
                  <a:solidFill>
                    <a:srgbClr val="000000"/>
                  </a:solidFill>
                </a:uFill>
                <a:latin typeface="Calibri"/>
                <a:cs typeface="Calibri"/>
              </a:rPr>
              <a:t>surmonter</a:t>
            </a:r>
            <a:r>
              <a:rPr sz="2000" u="heavy" spc="20" dirty="0">
                <a:uFill>
                  <a:solidFill>
                    <a:srgbClr val="000000"/>
                  </a:solidFill>
                </a:uFill>
                <a:latin typeface="Calibri"/>
                <a:cs typeface="Calibri"/>
              </a:rPr>
              <a:t> </a:t>
            </a:r>
            <a:r>
              <a:rPr sz="2000" u="heavy" dirty="0">
                <a:uFill>
                  <a:solidFill>
                    <a:srgbClr val="000000"/>
                  </a:solidFill>
                </a:uFill>
                <a:latin typeface="Calibri"/>
                <a:cs typeface="Calibri"/>
              </a:rPr>
              <a:t>les</a:t>
            </a:r>
            <a:r>
              <a:rPr sz="2000" u="heavy" spc="20" dirty="0">
                <a:uFill>
                  <a:solidFill>
                    <a:srgbClr val="000000"/>
                  </a:solidFill>
                </a:uFill>
                <a:latin typeface="Calibri"/>
                <a:cs typeface="Calibri"/>
              </a:rPr>
              <a:t> </a:t>
            </a:r>
            <a:r>
              <a:rPr sz="2000" u="heavy" spc="-10" dirty="0">
                <a:uFill>
                  <a:solidFill>
                    <a:srgbClr val="000000"/>
                  </a:solidFill>
                </a:uFill>
                <a:latin typeface="Calibri"/>
                <a:cs typeface="Calibri"/>
              </a:rPr>
              <a:t>difficultés </a:t>
            </a:r>
            <a:r>
              <a:rPr sz="2000" spc="-434" dirty="0">
                <a:latin typeface="Calibri"/>
                <a:cs typeface="Calibri"/>
              </a:rPr>
              <a:t> </a:t>
            </a:r>
            <a:r>
              <a:rPr sz="2000" u="heavy" spc="-10" dirty="0">
                <a:uFill>
                  <a:solidFill>
                    <a:srgbClr val="000000"/>
                  </a:solidFill>
                </a:uFill>
                <a:latin typeface="Calibri"/>
                <a:cs typeface="Calibri"/>
              </a:rPr>
              <a:t>rencontrées</a:t>
            </a:r>
            <a:r>
              <a:rPr sz="2000" u="heavy" spc="-15" dirty="0">
                <a:uFill>
                  <a:solidFill>
                    <a:srgbClr val="000000"/>
                  </a:solidFill>
                </a:uFill>
                <a:latin typeface="Calibri"/>
                <a:cs typeface="Calibri"/>
              </a:rPr>
              <a:t> </a:t>
            </a:r>
            <a:r>
              <a:rPr sz="2000" u="heavy" spc="-10" dirty="0">
                <a:uFill>
                  <a:solidFill>
                    <a:srgbClr val="000000"/>
                  </a:solidFill>
                </a:uFill>
                <a:latin typeface="Calibri"/>
                <a:cs typeface="Calibri"/>
              </a:rPr>
              <a:t>lors</a:t>
            </a:r>
            <a:r>
              <a:rPr sz="2000" u="heavy" spc="5" dirty="0">
                <a:uFill>
                  <a:solidFill>
                    <a:srgbClr val="000000"/>
                  </a:solidFill>
                </a:uFill>
                <a:latin typeface="Calibri"/>
                <a:cs typeface="Calibri"/>
              </a:rPr>
              <a:t> </a:t>
            </a:r>
            <a:r>
              <a:rPr sz="2000" u="heavy" spc="-5" dirty="0">
                <a:uFill>
                  <a:solidFill>
                    <a:srgbClr val="000000"/>
                  </a:solidFill>
                </a:uFill>
                <a:latin typeface="Calibri"/>
                <a:cs typeface="Calibri"/>
              </a:rPr>
              <a:t>des</a:t>
            </a:r>
            <a:r>
              <a:rPr sz="2000" u="heavy" spc="5" dirty="0">
                <a:uFill>
                  <a:solidFill>
                    <a:srgbClr val="000000"/>
                  </a:solidFill>
                </a:uFill>
                <a:latin typeface="Calibri"/>
                <a:cs typeface="Calibri"/>
              </a:rPr>
              <a:t> </a:t>
            </a:r>
            <a:r>
              <a:rPr sz="2000" u="heavy" spc="-5" dirty="0">
                <a:uFill>
                  <a:solidFill>
                    <a:srgbClr val="000000"/>
                  </a:solidFill>
                </a:uFill>
                <a:latin typeface="Calibri"/>
                <a:cs typeface="Calibri"/>
              </a:rPr>
              <a:t>campagnes</a:t>
            </a:r>
            <a:r>
              <a:rPr sz="2000" u="heavy" spc="-35" dirty="0">
                <a:uFill>
                  <a:solidFill>
                    <a:srgbClr val="000000"/>
                  </a:solidFill>
                </a:uFill>
                <a:latin typeface="Calibri"/>
                <a:cs typeface="Calibri"/>
              </a:rPr>
              <a:t> </a:t>
            </a:r>
            <a:r>
              <a:rPr sz="2000" u="heavy" spc="-10" dirty="0">
                <a:uFill>
                  <a:solidFill>
                    <a:srgbClr val="000000"/>
                  </a:solidFill>
                </a:uFill>
                <a:latin typeface="Calibri"/>
                <a:cs typeface="Calibri"/>
              </a:rPr>
              <a:t>précédentes</a:t>
            </a:r>
            <a:r>
              <a:rPr sz="2000" u="heavy" spc="25" dirty="0">
                <a:uFill>
                  <a:solidFill>
                    <a:srgbClr val="000000"/>
                  </a:solidFill>
                </a:uFill>
                <a:latin typeface="Calibri"/>
                <a:cs typeface="Calibri"/>
              </a:rPr>
              <a:t> </a:t>
            </a:r>
            <a:r>
              <a:rPr sz="2000" u="heavy" dirty="0">
                <a:uFill>
                  <a:solidFill>
                    <a:srgbClr val="000000"/>
                  </a:solidFill>
                </a:uFill>
                <a:latin typeface="Calibri"/>
                <a:cs typeface="Calibri"/>
              </a:rPr>
              <a:t>?</a:t>
            </a:r>
            <a:endParaRPr sz="2000" dirty="0">
              <a:latin typeface="Calibri"/>
              <a:cs typeface="Calibri"/>
            </a:endParaRPr>
          </a:p>
        </p:txBody>
      </p:sp>
      <p:sp>
        <p:nvSpPr>
          <p:cNvPr id="8" name="object 8"/>
          <p:cNvSpPr txBox="1"/>
          <p:nvPr/>
        </p:nvSpPr>
        <p:spPr>
          <a:xfrm>
            <a:off x="1049502" y="6250901"/>
            <a:ext cx="6985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Arial MT"/>
                <a:cs typeface="Arial MT"/>
              </a:rPr>
              <a:t>•</a:t>
            </a:r>
            <a:endParaRPr sz="1000">
              <a:latin typeface="Arial MT"/>
              <a:cs typeface="Arial MT"/>
            </a:endParaRPr>
          </a:p>
        </p:txBody>
      </p:sp>
      <p:sp>
        <p:nvSpPr>
          <p:cNvPr id="9" name="Rectangle 8"/>
          <p:cNvSpPr/>
          <p:nvPr/>
        </p:nvSpPr>
        <p:spPr>
          <a:xfrm>
            <a:off x="317500" y="2459267"/>
            <a:ext cx="9906000" cy="1015663"/>
          </a:xfrm>
          <a:prstGeom prst="rect">
            <a:avLst/>
          </a:prstGeom>
        </p:spPr>
        <p:txBody>
          <a:bodyPr wrap="square">
            <a:spAutoFit/>
          </a:bodyPr>
          <a:lstStyle/>
          <a:p>
            <a:pPr lvl="1">
              <a:buFont typeface="Wingdings" panose="05000000000000000000" pitchFamily="2" charset="2"/>
              <a:buChar char="Ø"/>
            </a:pPr>
            <a:r>
              <a:rPr lang="fr-CH" sz="2000" dirty="0"/>
              <a:t>Poursuite avec le couplage du dépistage de la malnutrition.    </a:t>
            </a:r>
            <a:r>
              <a:rPr lang="fr-CH" sz="2000" dirty="0">
                <a:solidFill>
                  <a:srgbClr val="FF0000"/>
                </a:solidFill>
              </a:rPr>
              <a:t>Unicef</a:t>
            </a:r>
          </a:p>
          <a:p>
            <a:pPr lvl="1">
              <a:buFont typeface="Wingdings" panose="05000000000000000000" pitchFamily="2" charset="2"/>
              <a:buChar char="Ø"/>
            </a:pPr>
            <a:r>
              <a:rPr lang="fr-CH" sz="2000" dirty="0"/>
              <a:t>Intégration du traitement préventif intermittent du paludisme (TPI) à la CPS dans un district sous forme d’étude en 2022.            </a:t>
            </a:r>
            <a:r>
              <a:rPr lang="fr-CH" sz="2000" dirty="0">
                <a:solidFill>
                  <a:srgbClr val="FF0000"/>
                </a:solidFill>
              </a:rPr>
              <a:t>Etude sera réalisée par IRSS/</a:t>
            </a:r>
            <a:r>
              <a:rPr lang="fr-CH" sz="2000" dirty="0" err="1">
                <a:solidFill>
                  <a:srgbClr val="FF0000"/>
                </a:solidFill>
              </a:rPr>
              <a:t>Nanoro</a:t>
            </a:r>
            <a:r>
              <a:rPr lang="fr-CH" sz="2000" dirty="0">
                <a:solidFill>
                  <a:srgbClr val="FF0000"/>
                </a:solidFill>
              </a:rPr>
              <a:t>.</a:t>
            </a:r>
          </a:p>
        </p:txBody>
      </p:sp>
      <p:sp>
        <p:nvSpPr>
          <p:cNvPr id="10" name="Rectangle 9"/>
          <p:cNvSpPr/>
          <p:nvPr/>
        </p:nvSpPr>
        <p:spPr>
          <a:xfrm>
            <a:off x="317500" y="4428486"/>
            <a:ext cx="10210800" cy="2862322"/>
          </a:xfrm>
          <a:prstGeom prst="rect">
            <a:avLst/>
          </a:prstGeom>
        </p:spPr>
        <p:txBody>
          <a:bodyPr wrap="square">
            <a:spAutoFit/>
          </a:bodyPr>
          <a:lstStyle/>
          <a:p>
            <a:pPr lvl="1"/>
            <a:r>
              <a:rPr lang="fr-CH" sz="2000" dirty="0">
                <a:solidFill>
                  <a:srgbClr val="002060"/>
                </a:solidFill>
              </a:rPr>
              <a:t>Poursuite avec les 3 innovations majeures introduites en 2021:</a:t>
            </a:r>
          </a:p>
          <a:p>
            <a:pPr lvl="1"/>
            <a:endParaRPr lang="fr-CH" sz="2000" dirty="0"/>
          </a:p>
          <a:p>
            <a:pPr lvl="1">
              <a:buFont typeface="Wingdings" panose="05000000000000000000" pitchFamily="2" charset="2"/>
              <a:buChar char="Ø"/>
            </a:pPr>
            <a:r>
              <a:rPr lang="fr-CH" sz="2000" dirty="0"/>
              <a:t>Réalisation de la campagne CPS en 2022 avec les 3 prises supervisées par les distributeurs communautaires dans 12 districts sanitaires</a:t>
            </a:r>
          </a:p>
          <a:p>
            <a:pPr marL="400050" lvl="1" indent="0">
              <a:buNone/>
            </a:pPr>
            <a:endParaRPr lang="fr-CH" sz="2000" dirty="0"/>
          </a:p>
          <a:p>
            <a:pPr lvl="1">
              <a:buFont typeface="Wingdings" panose="05000000000000000000" pitchFamily="2" charset="2"/>
              <a:buChar char="Ø"/>
            </a:pPr>
            <a:r>
              <a:rPr lang="fr-CH" sz="2000" dirty="0"/>
              <a:t>Mettre en œuvre la CPS en 5 cycles dans 19 districts sanitaires et 4 cycles dans 51 districts sanitaires</a:t>
            </a:r>
          </a:p>
          <a:p>
            <a:pPr lvl="1">
              <a:buFont typeface="Wingdings" panose="05000000000000000000" pitchFamily="2" charset="2"/>
              <a:buChar char="Ø"/>
            </a:pPr>
            <a:endParaRPr lang="fr-CH" sz="2000" dirty="0"/>
          </a:p>
          <a:p>
            <a:pPr lvl="1">
              <a:buFont typeface="Wingdings" panose="05000000000000000000" pitchFamily="2" charset="2"/>
              <a:buChar char="Ø"/>
            </a:pPr>
            <a:r>
              <a:rPr lang="fr-CH" sz="2000" dirty="0"/>
              <a:t>Extension de la digitalisation de la campagne CPS en 2022 à quelques districts sanitaires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nvGraphicFramePr>
        <p:xfrm>
          <a:off x="629734" y="128621"/>
          <a:ext cx="9481493" cy="111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ous-titre 2">
            <a:extLst>
              <a:ext uri="{FF2B5EF4-FFF2-40B4-BE49-F238E27FC236}">
                <a16:creationId xmlns:a16="http://schemas.microsoft.com/office/drawing/2014/main" id="{AC02E406-CBE8-46AD-86BB-85B652CED35C}"/>
              </a:ext>
            </a:extLst>
          </p:cNvPr>
          <p:cNvSpPr txBox="1">
            <a:spLocks/>
          </p:cNvSpPr>
          <p:nvPr/>
        </p:nvSpPr>
        <p:spPr>
          <a:xfrm>
            <a:off x="165100" y="1399160"/>
            <a:ext cx="10287000" cy="6051631"/>
          </a:xfrm>
          <a:prstGeom prst="rect">
            <a:avLst/>
          </a:prstGeom>
        </p:spPr>
        <p:txBody>
          <a:bodyPr vert="horz" lIns="100838" tIns="50419" rIns="100838" bIns="504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
              <a:lnSpc>
                <a:spcPct val="100000"/>
              </a:lnSpc>
              <a:spcBef>
                <a:spcPts val="95"/>
              </a:spcBef>
            </a:pPr>
            <a:r>
              <a:rPr lang="fr-FR" sz="1800" u="heavy" spc="-5" dirty="0">
                <a:uFill>
                  <a:solidFill>
                    <a:srgbClr val="000000"/>
                  </a:solidFill>
                </a:uFill>
                <a:cs typeface="Calibri"/>
              </a:rPr>
              <a:t>Quelles</a:t>
            </a:r>
            <a:r>
              <a:rPr lang="fr-FR" sz="1800" u="heavy" spc="5" dirty="0">
                <a:uFill>
                  <a:solidFill>
                    <a:srgbClr val="000000"/>
                  </a:solidFill>
                </a:uFill>
                <a:cs typeface="Calibri"/>
              </a:rPr>
              <a:t> </a:t>
            </a:r>
            <a:r>
              <a:rPr lang="fr-FR" sz="1800" u="heavy" spc="-10" dirty="0">
                <a:uFill>
                  <a:solidFill>
                    <a:srgbClr val="000000"/>
                  </a:solidFill>
                </a:uFill>
                <a:cs typeface="Calibri"/>
              </a:rPr>
              <a:t>sont</a:t>
            </a:r>
            <a:r>
              <a:rPr lang="fr-FR" sz="1800" u="heavy" spc="15" dirty="0">
                <a:uFill>
                  <a:solidFill>
                    <a:srgbClr val="000000"/>
                  </a:solidFill>
                </a:uFill>
                <a:cs typeface="Calibri"/>
              </a:rPr>
              <a:t> </a:t>
            </a:r>
            <a:r>
              <a:rPr lang="fr-FR" sz="1800" u="heavy" spc="-5" dirty="0">
                <a:uFill>
                  <a:solidFill>
                    <a:srgbClr val="000000"/>
                  </a:solidFill>
                </a:uFill>
                <a:cs typeface="Calibri"/>
              </a:rPr>
              <a:t>les</a:t>
            </a:r>
            <a:r>
              <a:rPr lang="fr-FR" sz="1800" u="heavy" spc="-10" dirty="0">
                <a:uFill>
                  <a:solidFill>
                    <a:srgbClr val="000000"/>
                  </a:solidFill>
                </a:uFill>
                <a:cs typeface="Calibri"/>
              </a:rPr>
              <a:t> </a:t>
            </a:r>
            <a:r>
              <a:rPr lang="fr-FR" sz="1800" u="heavy" spc="-5" dirty="0">
                <a:uFill>
                  <a:solidFill>
                    <a:srgbClr val="000000"/>
                  </a:solidFill>
                </a:uFill>
                <a:cs typeface="Calibri"/>
              </a:rPr>
              <a:t>priorités</a:t>
            </a:r>
            <a:r>
              <a:rPr lang="fr-FR" sz="1800" u="heavy" spc="20" dirty="0">
                <a:uFill>
                  <a:solidFill>
                    <a:srgbClr val="000000"/>
                  </a:solidFill>
                </a:uFill>
                <a:cs typeface="Calibri"/>
              </a:rPr>
              <a:t> </a:t>
            </a:r>
            <a:r>
              <a:rPr lang="fr-FR" sz="1800" u="heavy" spc="-10" dirty="0">
                <a:uFill>
                  <a:solidFill>
                    <a:srgbClr val="000000"/>
                  </a:solidFill>
                </a:uFill>
                <a:cs typeface="Calibri"/>
              </a:rPr>
              <a:t>de</a:t>
            </a:r>
            <a:r>
              <a:rPr lang="fr-FR" sz="1800" u="heavy" spc="10" dirty="0">
                <a:uFill>
                  <a:solidFill>
                    <a:srgbClr val="000000"/>
                  </a:solidFill>
                </a:uFill>
                <a:cs typeface="Calibri"/>
              </a:rPr>
              <a:t> </a:t>
            </a:r>
            <a:r>
              <a:rPr lang="fr-FR" sz="1800" u="heavy" spc="-15" dirty="0">
                <a:uFill>
                  <a:solidFill>
                    <a:srgbClr val="000000"/>
                  </a:solidFill>
                </a:uFill>
                <a:cs typeface="Calibri"/>
              </a:rPr>
              <a:t>recherche</a:t>
            </a:r>
            <a:r>
              <a:rPr lang="fr-FR" sz="1800" u="heavy" spc="45" dirty="0">
                <a:uFill>
                  <a:solidFill>
                    <a:srgbClr val="000000"/>
                  </a:solidFill>
                </a:uFill>
                <a:cs typeface="Calibri"/>
              </a:rPr>
              <a:t> </a:t>
            </a:r>
            <a:r>
              <a:rPr lang="fr-FR" sz="1800" u="heavy" spc="-5" dirty="0">
                <a:uFill>
                  <a:solidFill>
                    <a:srgbClr val="000000"/>
                  </a:solidFill>
                </a:uFill>
                <a:cs typeface="Calibri"/>
              </a:rPr>
              <a:t>que</a:t>
            </a:r>
            <a:r>
              <a:rPr lang="fr-FR" sz="1800" u="heavy" spc="15" dirty="0">
                <a:uFill>
                  <a:solidFill>
                    <a:srgbClr val="000000"/>
                  </a:solidFill>
                </a:uFill>
                <a:cs typeface="Calibri"/>
              </a:rPr>
              <a:t> </a:t>
            </a:r>
            <a:r>
              <a:rPr lang="fr-FR" sz="1800" u="heavy" spc="-10" dirty="0">
                <a:uFill>
                  <a:solidFill>
                    <a:srgbClr val="000000"/>
                  </a:solidFill>
                </a:uFill>
                <a:cs typeface="Calibri"/>
              </a:rPr>
              <a:t>vous</a:t>
            </a:r>
            <a:r>
              <a:rPr lang="fr-FR" sz="1800" u="heavy" spc="5" dirty="0">
                <a:uFill>
                  <a:solidFill>
                    <a:srgbClr val="000000"/>
                  </a:solidFill>
                </a:uFill>
                <a:cs typeface="Calibri"/>
              </a:rPr>
              <a:t> </a:t>
            </a:r>
            <a:r>
              <a:rPr lang="fr-FR" sz="1800" u="heavy" spc="-15" dirty="0">
                <a:uFill>
                  <a:solidFill>
                    <a:srgbClr val="000000"/>
                  </a:solidFill>
                </a:uFill>
                <a:cs typeface="Calibri"/>
              </a:rPr>
              <a:t>avez</a:t>
            </a:r>
            <a:r>
              <a:rPr lang="fr-FR" sz="1800" u="heavy" spc="15" dirty="0">
                <a:uFill>
                  <a:solidFill>
                    <a:srgbClr val="000000"/>
                  </a:solidFill>
                </a:uFill>
                <a:cs typeface="Calibri"/>
              </a:rPr>
              <a:t> </a:t>
            </a:r>
            <a:r>
              <a:rPr lang="fr-FR" sz="1800" u="heavy" spc="-10" dirty="0">
                <a:uFill>
                  <a:solidFill>
                    <a:srgbClr val="000000"/>
                  </a:solidFill>
                </a:uFill>
                <a:cs typeface="Calibri"/>
              </a:rPr>
              <a:t>mises</a:t>
            </a:r>
            <a:r>
              <a:rPr lang="fr-FR" sz="1800" u="heavy" spc="5" dirty="0">
                <a:uFill>
                  <a:solidFill>
                    <a:srgbClr val="000000"/>
                  </a:solidFill>
                </a:uFill>
                <a:cs typeface="Calibri"/>
              </a:rPr>
              <a:t> </a:t>
            </a:r>
            <a:r>
              <a:rPr lang="fr-FR" sz="1800" u="heavy" spc="-5" dirty="0">
                <a:uFill>
                  <a:solidFill>
                    <a:srgbClr val="000000"/>
                  </a:solidFill>
                </a:uFill>
                <a:cs typeface="Calibri"/>
              </a:rPr>
              <a:t>en</a:t>
            </a:r>
            <a:r>
              <a:rPr lang="fr-FR" sz="1800" u="heavy" spc="15" dirty="0">
                <a:uFill>
                  <a:solidFill>
                    <a:srgbClr val="000000"/>
                  </a:solidFill>
                </a:uFill>
                <a:cs typeface="Calibri"/>
              </a:rPr>
              <a:t> </a:t>
            </a:r>
            <a:r>
              <a:rPr lang="fr-FR" sz="1800" u="heavy" spc="-15" dirty="0">
                <a:uFill>
                  <a:solidFill>
                    <a:srgbClr val="000000"/>
                  </a:solidFill>
                </a:uFill>
                <a:cs typeface="Calibri"/>
              </a:rPr>
              <a:t>œuvre</a:t>
            </a:r>
            <a:r>
              <a:rPr lang="fr-FR" sz="1800" u="heavy" spc="45" dirty="0">
                <a:uFill>
                  <a:solidFill>
                    <a:srgbClr val="000000"/>
                  </a:solidFill>
                </a:uFill>
                <a:cs typeface="Calibri"/>
              </a:rPr>
              <a:t> </a:t>
            </a:r>
            <a:r>
              <a:rPr lang="fr-FR" sz="1800" u="heavy" spc="-5" dirty="0">
                <a:uFill>
                  <a:solidFill>
                    <a:srgbClr val="000000"/>
                  </a:solidFill>
                </a:uFill>
                <a:cs typeface="Calibri"/>
              </a:rPr>
              <a:t>en</a:t>
            </a:r>
            <a:r>
              <a:rPr lang="fr-FR" sz="1800" u="heavy" spc="5" dirty="0">
                <a:uFill>
                  <a:solidFill>
                    <a:srgbClr val="000000"/>
                  </a:solidFill>
                </a:uFill>
                <a:cs typeface="Calibri"/>
              </a:rPr>
              <a:t> </a:t>
            </a:r>
            <a:r>
              <a:rPr lang="fr-FR" sz="1800" u="heavy" spc="-10" dirty="0">
                <a:uFill>
                  <a:solidFill>
                    <a:srgbClr val="000000"/>
                  </a:solidFill>
                </a:uFill>
                <a:cs typeface="Calibri"/>
              </a:rPr>
              <a:t>2021</a:t>
            </a:r>
            <a:endParaRPr lang="fr-CH" sz="1764" u="sng" dirty="0"/>
          </a:p>
          <a:p>
            <a:pPr lvl="1">
              <a:buFont typeface="Wingdings" panose="05000000000000000000" pitchFamily="2" charset="2"/>
              <a:buChar char="Ø"/>
            </a:pPr>
            <a:r>
              <a:rPr lang="fr-FR" sz="1764" dirty="0"/>
              <a:t>Booster l’impact de la </a:t>
            </a:r>
            <a:r>
              <a:rPr lang="fr-FR" sz="1764" dirty="0" err="1"/>
              <a:t>chimioprévention</a:t>
            </a:r>
            <a:r>
              <a:rPr lang="fr-FR" sz="1764" dirty="0"/>
              <a:t> du paludisme saisonnier à travers un screening et traitement simultané des </a:t>
            </a:r>
            <a:r>
              <a:rPr lang="fr-FR" sz="1764" dirty="0" err="1"/>
              <a:t>co-locataires</a:t>
            </a:r>
            <a:r>
              <a:rPr lang="fr-FR" sz="1764" dirty="0"/>
              <a:t> des enfants au Burkina Faso</a:t>
            </a:r>
          </a:p>
          <a:p>
            <a:pPr lvl="1">
              <a:buFont typeface="Wingdings" panose="05000000000000000000" pitchFamily="2" charset="2"/>
              <a:buChar char="Ø"/>
            </a:pPr>
            <a:r>
              <a:rPr lang="fr-FR" sz="1764" dirty="0"/>
              <a:t>Evaluation d’une stratégie combinée de </a:t>
            </a:r>
            <a:r>
              <a:rPr lang="fr-FR" sz="1764" dirty="0" err="1"/>
              <a:t>chimioprévention</a:t>
            </a:r>
            <a:r>
              <a:rPr lang="fr-FR" sz="1764" dirty="0"/>
              <a:t> du paludisme saisonnier + supplémentation en </a:t>
            </a:r>
            <a:r>
              <a:rPr lang="fr-FR" sz="1764" dirty="0" err="1"/>
              <a:t>Plumpy’DozTM</a:t>
            </a:r>
            <a:r>
              <a:rPr lang="fr-FR" sz="1764" dirty="0"/>
              <a:t> et Vitamine A-Zinc pour la prévention du paludisme et la malnutrition au Burkina Faso</a:t>
            </a:r>
            <a:endParaRPr lang="fr-CH" sz="1764" dirty="0"/>
          </a:p>
          <a:p>
            <a:pPr>
              <a:buFont typeface="+mj-lt"/>
              <a:buAutoNum type="arabicPeriod"/>
            </a:pPr>
            <a:r>
              <a:rPr lang="fr-FR" sz="1800" u="heavy" spc="-5" dirty="0">
                <a:uFill>
                  <a:solidFill>
                    <a:srgbClr val="000000"/>
                  </a:solidFill>
                </a:uFill>
                <a:cs typeface="Calibri"/>
              </a:rPr>
              <a:t>Quelles</a:t>
            </a:r>
            <a:r>
              <a:rPr lang="fr-FR" sz="1800" u="heavy" spc="5" dirty="0">
                <a:uFill>
                  <a:solidFill>
                    <a:srgbClr val="000000"/>
                  </a:solidFill>
                </a:uFill>
                <a:cs typeface="Calibri"/>
              </a:rPr>
              <a:t> </a:t>
            </a:r>
            <a:r>
              <a:rPr lang="fr-FR" sz="1800" u="heavy" spc="-10" dirty="0">
                <a:uFill>
                  <a:solidFill>
                    <a:srgbClr val="000000"/>
                  </a:solidFill>
                </a:uFill>
                <a:cs typeface="Calibri"/>
              </a:rPr>
              <a:t>sont</a:t>
            </a:r>
            <a:r>
              <a:rPr lang="fr-FR" sz="1800" u="heavy" spc="15" dirty="0">
                <a:uFill>
                  <a:solidFill>
                    <a:srgbClr val="000000"/>
                  </a:solidFill>
                </a:uFill>
                <a:cs typeface="Calibri"/>
              </a:rPr>
              <a:t> </a:t>
            </a:r>
            <a:r>
              <a:rPr lang="fr-FR" sz="1800" u="heavy" spc="-5" dirty="0">
                <a:uFill>
                  <a:solidFill>
                    <a:srgbClr val="000000"/>
                  </a:solidFill>
                </a:uFill>
                <a:cs typeface="Calibri"/>
              </a:rPr>
              <a:t>les deux</a:t>
            </a:r>
            <a:r>
              <a:rPr lang="fr-FR" sz="1800" u="heavy" spc="5" dirty="0">
                <a:uFill>
                  <a:solidFill>
                    <a:srgbClr val="000000"/>
                  </a:solidFill>
                </a:uFill>
                <a:cs typeface="Calibri"/>
              </a:rPr>
              <a:t> </a:t>
            </a:r>
            <a:r>
              <a:rPr lang="fr-FR" sz="1800" u="heavy" spc="-5" dirty="0">
                <a:uFill>
                  <a:solidFill>
                    <a:srgbClr val="000000"/>
                  </a:solidFill>
                </a:uFill>
                <a:cs typeface="Calibri"/>
              </a:rPr>
              <a:t>priorités</a:t>
            </a:r>
            <a:r>
              <a:rPr lang="fr-FR" sz="1800" u="heavy" spc="20" dirty="0">
                <a:uFill>
                  <a:solidFill>
                    <a:srgbClr val="000000"/>
                  </a:solidFill>
                </a:uFill>
                <a:cs typeface="Calibri"/>
              </a:rPr>
              <a:t> </a:t>
            </a:r>
            <a:r>
              <a:rPr lang="fr-FR" sz="1800" u="heavy" spc="-10" dirty="0">
                <a:uFill>
                  <a:solidFill>
                    <a:srgbClr val="000000"/>
                  </a:solidFill>
                </a:uFill>
                <a:cs typeface="Calibri"/>
              </a:rPr>
              <a:t>de</a:t>
            </a:r>
            <a:r>
              <a:rPr lang="fr-FR" sz="1800" u="heavy" spc="15" dirty="0">
                <a:uFill>
                  <a:solidFill>
                    <a:srgbClr val="000000"/>
                  </a:solidFill>
                </a:uFill>
                <a:cs typeface="Calibri"/>
              </a:rPr>
              <a:t> </a:t>
            </a:r>
            <a:r>
              <a:rPr lang="fr-FR" sz="1800" u="heavy" spc="-15" dirty="0">
                <a:uFill>
                  <a:solidFill>
                    <a:srgbClr val="000000"/>
                  </a:solidFill>
                </a:uFill>
                <a:cs typeface="Calibri"/>
              </a:rPr>
              <a:t>recherche</a:t>
            </a:r>
            <a:r>
              <a:rPr lang="fr-FR" sz="1800" u="heavy" spc="45" dirty="0">
                <a:uFill>
                  <a:solidFill>
                    <a:srgbClr val="000000"/>
                  </a:solidFill>
                </a:uFill>
                <a:cs typeface="Calibri"/>
              </a:rPr>
              <a:t> </a:t>
            </a:r>
            <a:r>
              <a:rPr lang="fr-FR" sz="1800" u="heavy" dirty="0">
                <a:uFill>
                  <a:solidFill>
                    <a:srgbClr val="000000"/>
                  </a:solidFill>
                </a:uFill>
                <a:cs typeface="Calibri"/>
              </a:rPr>
              <a:t>du</a:t>
            </a:r>
            <a:r>
              <a:rPr lang="fr-FR" sz="1800" u="heavy" spc="5" dirty="0">
                <a:uFill>
                  <a:solidFill>
                    <a:srgbClr val="000000"/>
                  </a:solidFill>
                </a:uFill>
                <a:cs typeface="Calibri"/>
              </a:rPr>
              <a:t> </a:t>
            </a:r>
            <a:r>
              <a:rPr lang="fr-FR" sz="1800" u="heavy" spc="-5" dirty="0">
                <a:uFill>
                  <a:solidFill>
                    <a:srgbClr val="000000"/>
                  </a:solidFill>
                </a:uFill>
                <a:cs typeface="Calibri"/>
              </a:rPr>
              <a:t>SMC</a:t>
            </a:r>
            <a:r>
              <a:rPr lang="fr-FR" sz="1800" u="heavy" spc="5" dirty="0">
                <a:uFill>
                  <a:solidFill>
                    <a:srgbClr val="000000"/>
                  </a:solidFill>
                </a:uFill>
                <a:cs typeface="Calibri"/>
              </a:rPr>
              <a:t> </a:t>
            </a:r>
            <a:r>
              <a:rPr lang="fr-FR" sz="1800" u="heavy" spc="-10" dirty="0">
                <a:uFill>
                  <a:solidFill>
                    <a:srgbClr val="000000"/>
                  </a:solidFill>
                </a:uFill>
                <a:cs typeface="Calibri"/>
              </a:rPr>
              <a:t>pour</a:t>
            </a:r>
            <a:r>
              <a:rPr lang="fr-FR" sz="1800" u="heavy" spc="15" dirty="0">
                <a:uFill>
                  <a:solidFill>
                    <a:srgbClr val="000000"/>
                  </a:solidFill>
                </a:uFill>
                <a:cs typeface="Calibri"/>
              </a:rPr>
              <a:t> </a:t>
            </a:r>
            <a:r>
              <a:rPr lang="fr-FR" sz="1800" u="heavy" spc="-10" dirty="0">
                <a:uFill>
                  <a:solidFill>
                    <a:srgbClr val="000000"/>
                  </a:solidFill>
                </a:uFill>
                <a:cs typeface="Calibri"/>
              </a:rPr>
              <a:t>l'avenir</a:t>
            </a:r>
            <a:r>
              <a:rPr lang="fr-FR" sz="1800" u="heavy" spc="-5" dirty="0">
                <a:uFill>
                  <a:solidFill>
                    <a:srgbClr val="000000"/>
                  </a:solidFill>
                </a:uFill>
                <a:cs typeface="Calibri"/>
              </a:rPr>
              <a:t> </a:t>
            </a:r>
            <a:r>
              <a:rPr lang="fr-FR" sz="1800" u="heavy" spc="-10" dirty="0">
                <a:uFill>
                  <a:solidFill>
                    <a:srgbClr val="000000"/>
                  </a:solidFill>
                </a:uFill>
                <a:cs typeface="Calibri"/>
              </a:rPr>
              <a:t>et</a:t>
            </a:r>
            <a:r>
              <a:rPr lang="fr-FR" sz="1800" u="heavy" spc="15" dirty="0">
                <a:uFill>
                  <a:solidFill>
                    <a:srgbClr val="000000"/>
                  </a:solidFill>
                </a:uFill>
                <a:cs typeface="Calibri"/>
              </a:rPr>
              <a:t> </a:t>
            </a:r>
            <a:r>
              <a:rPr lang="fr-FR" sz="1800" u="heavy" spc="-5" dirty="0">
                <a:uFill>
                  <a:solidFill>
                    <a:srgbClr val="000000"/>
                  </a:solidFill>
                </a:uFill>
                <a:cs typeface="Calibri"/>
              </a:rPr>
              <a:t>quand</a:t>
            </a:r>
            <a:r>
              <a:rPr lang="fr-FR" sz="1800" u="heavy" spc="5" dirty="0">
                <a:uFill>
                  <a:solidFill>
                    <a:srgbClr val="000000"/>
                  </a:solidFill>
                </a:uFill>
                <a:cs typeface="Calibri"/>
              </a:rPr>
              <a:t> </a:t>
            </a:r>
            <a:r>
              <a:rPr lang="fr-FR" sz="1800" u="heavy" spc="-10" dirty="0">
                <a:uFill>
                  <a:solidFill>
                    <a:srgbClr val="000000"/>
                  </a:solidFill>
                </a:uFill>
                <a:cs typeface="Calibri"/>
              </a:rPr>
              <a:t>comptez-vous</a:t>
            </a:r>
            <a:r>
              <a:rPr lang="fr-FR" sz="1800" u="heavy" spc="20" dirty="0">
                <a:uFill>
                  <a:solidFill>
                    <a:srgbClr val="000000"/>
                  </a:solidFill>
                </a:uFill>
                <a:cs typeface="Calibri"/>
              </a:rPr>
              <a:t> </a:t>
            </a:r>
            <a:r>
              <a:rPr lang="fr-FR" sz="1800" u="heavy" spc="-5" dirty="0">
                <a:uFill>
                  <a:solidFill>
                    <a:srgbClr val="000000"/>
                  </a:solidFill>
                </a:uFill>
                <a:cs typeface="Calibri"/>
              </a:rPr>
              <a:t>les </a:t>
            </a:r>
            <a:r>
              <a:rPr lang="fr-FR" sz="1800" spc="-345" dirty="0">
                <a:cs typeface="Calibri"/>
              </a:rPr>
              <a:t> </a:t>
            </a:r>
            <a:r>
              <a:rPr lang="fr-FR" sz="1800" u="heavy" spc="-15" dirty="0">
                <a:uFill>
                  <a:solidFill>
                    <a:srgbClr val="000000"/>
                  </a:solidFill>
                </a:uFill>
                <a:cs typeface="Calibri"/>
              </a:rPr>
              <a:t>mettre</a:t>
            </a:r>
            <a:r>
              <a:rPr lang="fr-FR" sz="1800" u="heavy" spc="20" dirty="0">
                <a:uFill>
                  <a:solidFill>
                    <a:srgbClr val="000000"/>
                  </a:solidFill>
                </a:uFill>
                <a:cs typeface="Calibri"/>
              </a:rPr>
              <a:t> </a:t>
            </a:r>
            <a:r>
              <a:rPr lang="fr-FR" sz="1800" u="heavy" spc="-5" dirty="0">
                <a:uFill>
                  <a:solidFill>
                    <a:srgbClr val="000000"/>
                  </a:solidFill>
                </a:uFill>
                <a:cs typeface="Calibri"/>
              </a:rPr>
              <a:t>en</a:t>
            </a:r>
            <a:r>
              <a:rPr lang="fr-FR" sz="1800" u="heavy" spc="10" dirty="0">
                <a:uFill>
                  <a:solidFill>
                    <a:srgbClr val="000000"/>
                  </a:solidFill>
                </a:uFill>
                <a:cs typeface="Calibri"/>
              </a:rPr>
              <a:t> </a:t>
            </a:r>
            <a:r>
              <a:rPr lang="fr-FR" sz="1800" u="heavy" spc="-10" dirty="0">
                <a:uFill>
                  <a:solidFill>
                    <a:srgbClr val="000000"/>
                  </a:solidFill>
                </a:uFill>
                <a:cs typeface="Calibri"/>
              </a:rPr>
              <a:t>œuvre</a:t>
            </a:r>
            <a:r>
              <a:rPr lang="fr-FR" sz="1800" u="heavy" spc="5" dirty="0">
                <a:uFill>
                  <a:solidFill>
                    <a:srgbClr val="000000"/>
                  </a:solidFill>
                </a:uFill>
                <a:cs typeface="Calibri"/>
              </a:rPr>
              <a:t> </a:t>
            </a:r>
            <a:r>
              <a:rPr lang="fr-FR" sz="1800" u="heavy" spc="-5" dirty="0">
                <a:uFill>
                  <a:solidFill>
                    <a:srgbClr val="000000"/>
                  </a:solidFill>
                </a:uFill>
                <a:cs typeface="Calibri"/>
              </a:rPr>
              <a:t>?</a:t>
            </a:r>
          </a:p>
          <a:p>
            <a:pPr lvl="1">
              <a:buFont typeface="Wingdings" panose="05000000000000000000" pitchFamily="2" charset="2"/>
              <a:buChar char="Ø"/>
            </a:pPr>
            <a:r>
              <a:rPr lang="fr-FR" sz="1400" b="1" dirty="0"/>
              <a:t>Amélioration de la couverture en CPS par l’identification et prise en compte des déterminants de la faible performance au Burkina Faso. </a:t>
            </a:r>
            <a:r>
              <a:rPr lang="fr-FR" sz="1400" b="1" dirty="0">
                <a:solidFill>
                  <a:srgbClr val="FF0000"/>
                </a:solidFill>
              </a:rPr>
              <a:t>Prévue pour 2022</a:t>
            </a:r>
          </a:p>
          <a:p>
            <a:pPr lvl="1">
              <a:buFont typeface="Wingdings" panose="05000000000000000000" pitchFamily="2" charset="2"/>
              <a:buChar char="Ø"/>
            </a:pPr>
            <a:r>
              <a:rPr lang="fr-FR" sz="1400" b="1" dirty="0"/>
              <a:t>Augmentation de la couverture du Traitement Préventif Intermittent utilisant la </a:t>
            </a:r>
            <a:r>
              <a:rPr lang="fr-FR" sz="1400" b="1" dirty="0" err="1"/>
              <a:t>Sulfadoxine-Pyriméthamine</a:t>
            </a:r>
            <a:r>
              <a:rPr lang="fr-FR" sz="1400" b="1" dirty="0"/>
              <a:t> chez la femme enceinte par le canal de la chimio-prévention du Paludisme Saisonnier  (INTEGRATION). </a:t>
            </a:r>
            <a:r>
              <a:rPr lang="fr-FR" sz="1400" b="1" dirty="0">
                <a:solidFill>
                  <a:srgbClr val="FF0000"/>
                </a:solidFill>
              </a:rPr>
              <a:t>Prévue pour 2022</a:t>
            </a:r>
            <a:endParaRPr lang="fr-CH" sz="1400" b="1" dirty="0">
              <a:solidFill>
                <a:srgbClr val="FF0000"/>
              </a:solidFill>
            </a:endParaRPr>
          </a:p>
          <a:p>
            <a:pPr marL="756300" indent="-756300"/>
            <a:r>
              <a:rPr lang="fr-CH" sz="1764" u="sng" dirty="0"/>
              <a:t>Si possible (déjà connus), quels sont les partenaires identifiés pour la mise en </a:t>
            </a:r>
            <a:r>
              <a:rPr lang="fr-CH" sz="1764" u="sng" dirty="0" err="1"/>
              <a:t>oeuvre</a:t>
            </a:r>
            <a:r>
              <a:rPr lang="fr-CH" sz="1764" u="sng" dirty="0"/>
              <a:t> de ces priorités de recherche?</a:t>
            </a:r>
          </a:p>
          <a:p>
            <a:pPr lvl="1">
              <a:buFont typeface="Wingdings" panose="05000000000000000000" pitchFamily="2" charset="2"/>
              <a:buChar char="Ø"/>
            </a:pPr>
            <a:r>
              <a:rPr lang="fr-CH" sz="1764" dirty="0"/>
              <a:t>1</a:t>
            </a:r>
            <a:r>
              <a:rPr lang="fr-CH" sz="1764" baseline="30000" dirty="0"/>
              <a:t>ère</a:t>
            </a:r>
            <a:r>
              <a:rPr lang="fr-CH" sz="1764" dirty="0"/>
              <a:t> priorité: </a:t>
            </a:r>
            <a:r>
              <a:rPr lang="fr-FR" sz="1800" dirty="0"/>
              <a:t>Centre de Recherche en Santé de Nouna (CRSN), Dr Ali </a:t>
            </a:r>
            <a:r>
              <a:rPr lang="fr-FR" sz="1800" dirty="0" err="1"/>
              <a:t>Sié</a:t>
            </a:r>
            <a:r>
              <a:rPr lang="fr-FR" sz="1800" dirty="0"/>
              <a:t> MD, PhD         OPT-SMC</a:t>
            </a:r>
            <a:endParaRPr lang="fr-CH" sz="1764" dirty="0"/>
          </a:p>
          <a:p>
            <a:pPr lvl="1">
              <a:buFont typeface="Wingdings" panose="05000000000000000000" pitchFamily="2" charset="2"/>
              <a:buChar char="Ø"/>
            </a:pPr>
            <a:r>
              <a:rPr lang="fr-CH" sz="1764" dirty="0"/>
              <a:t>2</a:t>
            </a:r>
            <a:r>
              <a:rPr lang="fr-CH" sz="1764" baseline="30000" dirty="0"/>
              <a:t>ème</a:t>
            </a:r>
            <a:r>
              <a:rPr lang="fr-CH" sz="1764" dirty="0"/>
              <a:t> priorité: Institut de recherche en science de la santé (IRSS) de </a:t>
            </a:r>
            <a:r>
              <a:rPr lang="fr-CH" sz="1764" dirty="0" err="1"/>
              <a:t>Nanoro</a:t>
            </a:r>
            <a:r>
              <a:rPr lang="fr-CH" sz="1764" dirty="0"/>
              <a:t>, Pr TINTO</a:t>
            </a:r>
          </a:p>
          <a:p>
            <a:pPr lvl="1">
              <a:buFont typeface="Wingdings" panose="05000000000000000000" pitchFamily="2" charset="2"/>
              <a:buChar char="Ø"/>
            </a:pPr>
            <a:endParaRPr lang="fr-CH" sz="1764" u="sng" dirty="0"/>
          </a:p>
          <a:p>
            <a:pPr marL="756300" indent="-756300"/>
            <a:r>
              <a:rPr lang="fr-CH" sz="1764" u="sng" dirty="0"/>
              <a:t>Budget estimative requis </a:t>
            </a:r>
          </a:p>
          <a:p>
            <a:pPr marL="0" indent="0">
              <a:buNone/>
            </a:pPr>
            <a:endParaRPr lang="fr-CH" sz="1764" u="sng" dirty="0"/>
          </a:p>
          <a:p>
            <a:pPr lvl="1">
              <a:buFont typeface="Wingdings" panose="05000000000000000000" pitchFamily="2" charset="2"/>
              <a:buChar char="Ø"/>
            </a:pPr>
            <a:r>
              <a:rPr lang="fr-CH" sz="1764" dirty="0"/>
              <a:t>????</a:t>
            </a:r>
          </a:p>
          <a:p>
            <a:pPr>
              <a:buFont typeface="+mj-lt"/>
              <a:buAutoNum type="arabicPeriod"/>
            </a:pPr>
            <a:endParaRPr lang="fr-CH" sz="1764" u="sng" dirty="0"/>
          </a:p>
          <a:p>
            <a:endParaRPr lang="fr-CH" sz="1764" u="sng" dirty="0"/>
          </a:p>
          <a:p>
            <a:endParaRPr lang="fr-CH" sz="1764" u="sng" dirty="0"/>
          </a:p>
          <a:p>
            <a:endParaRPr lang="fr-CH" sz="1764" u="sng" dirty="0"/>
          </a:p>
          <a:p>
            <a:pPr marL="283613" indent="-283613"/>
            <a:r>
              <a:rPr lang="fr-CH" sz="1764" u="sng" dirty="0"/>
              <a:t> </a:t>
            </a:r>
          </a:p>
          <a:p>
            <a:pPr>
              <a:buFont typeface="+mj-lt"/>
              <a:buAutoNum type="arabicPeriod"/>
            </a:pPr>
            <a:endParaRPr lang="fr-CH" sz="1764" u="sng" dirty="0"/>
          </a:p>
          <a:p>
            <a:pPr>
              <a:buFont typeface="+mj-lt"/>
              <a:buAutoNum type="arabicPeriod"/>
            </a:pPr>
            <a:endParaRPr lang="fr-CH" sz="1764" u="sng" dirty="0"/>
          </a:p>
          <a:p>
            <a:pPr>
              <a:buFont typeface="+mj-lt"/>
              <a:buAutoNum type="arabicPeriod"/>
            </a:pPr>
            <a:endParaRPr lang="fr-CH" sz="1764" u="sng" dirty="0"/>
          </a:p>
          <a:p>
            <a:pPr>
              <a:buFont typeface="+mj-lt"/>
              <a:buAutoNum type="arabicPeriod"/>
            </a:pPr>
            <a:endParaRPr lang="fr-CH" sz="1764" u="sng" dirty="0"/>
          </a:p>
          <a:p>
            <a:pPr>
              <a:buFont typeface="+mj-lt"/>
              <a:buAutoNum type="arabicPeriod"/>
            </a:pPr>
            <a:endParaRPr lang="fr-CH" sz="1764" u="sng" dirty="0"/>
          </a:p>
          <a:p>
            <a:pPr>
              <a:buFont typeface="+mj-lt"/>
              <a:buAutoNum type="arabicPeriod"/>
            </a:pPr>
            <a:endParaRPr lang="fr-CH" sz="1764" u="sng" dirty="0"/>
          </a:p>
        </p:txBody>
      </p:sp>
      <p:sp>
        <p:nvSpPr>
          <p:cNvPr id="2" name="Flèche droite 1"/>
          <p:cNvSpPr/>
          <p:nvPr/>
        </p:nvSpPr>
        <p:spPr>
          <a:xfrm>
            <a:off x="8547100" y="5457825"/>
            <a:ext cx="228600" cy="7620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75816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6">
            <a:extLst>
              <a:ext uri="{FF2B5EF4-FFF2-40B4-BE49-F238E27FC236}">
                <a16:creationId xmlns:a16="http://schemas.microsoft.com/office/drawing/2014/main" id="{8FD4D198-4C48-45CB-B33D-D1B690F5C7E4}"/>
              </a:ext>
            </a:extLst>
          </p:cNvPr>
          <p:cNvGraphicFramePr/>
          <p:nvPr>
            <p:extLst>
              <p:ext uri="{D42A27DB-BD31-4B8C-83A1-F6EECF244321}">
                <p14:modId xmlns:p14="http://schemas.microsoft.com/office/powerpoint/2010/main" val="1897053005"/>
              </p:ext>
            </p:extLst>
          </p:nvPr>
        </p:nvGraphicFramePr>
        <p:xfrm>
          <a:off x="629734" y="128621"/>
          <a:ext cx="9481493" cy="1111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9.jpg">
            <a:extLst>
              <a:ext uri="{FF2B5EF4-FFF2-40B4-BE49-F238E27FC236}">
                <a16:creationId xmlns:a16="http://schemas.microsoft.com/office/drawing/2014/main" id="{CD7DAC86-6738-7E46-9540-D34A6E1DCDD5}"/>
              </a:ext>
            </a:extLst>
          </p:cNvPr>
          <p:cNvPicPr/>
          <p:nvPr/>
        </p:nvPicPr>
        <p:blipFill>
          <a:blip r:embed="rId7"/>
          <a:srcRect b="19322"/>
          <a:stretch>
            <a:fillRect/>
          </a:stretch>
        </p:blipFill>
        <p:spPr>
          <a:xfrm>
            <a:off x="188686" y="1343026"/>
            <a:ext cx="7620000" cy="3657600"/>
          </a:xfrm>
          <a:prstGeom prst="rect">
            <a:avLst/>
          </a:prstGeom>
          <a:ln/>
        </p:spPr>
      </p:pic>
      <p:pic>
        <p:nvPicPr>
          <p:cNvPr id="7" name="Image 6">
            <a:extLst>
              <a:ext uri="{FF2B5EF4-FFF2-40B4-BE49-F238E27FC236}">
                <a16:creationId xmlns:a16="http://schemas.microsoft.com/office/drawing/2014/main" id="{204A0558-0E5A-B247-B412-216F7E91F8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1191" y="1343027"/>
            <a:ext cx="2982209" cy="6219824"/>
          </a:xfrm>
          <a:prstGeom prst="rect">
            <a:avLst/>
          </a:prstGeom>
        </p:spPr>
      </p:pic>
      <p:pic>
        <p:nvPicPr>
          <p:cNvPr id="8" name="Image 7">
            <a:extLst>
              <a:ext uri="{FF2B5EF4-FFF2-40B4-BE49-F238E27FC236}">
                <a16:creationId xmlns:a16="http://schemas.microsoft.com/office/drawing/2014/main" id="{9655F899-B64B-4B4D-9F75-65743719E7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44" y="4467225"/>
            <a:ext cx="7616848" cy="3062696"/>
          </a:xfrm>
          <a:prstGeom prst="rect">
            <a:avLst/>
          </a:prstGeom>
        </p:spPr>
      </p:pic>
    </p:spTree>
    <p:extLst>
      <p:ext uri="{BB962C8B-B14F-4D97-AF65-F5344CB8AC3E}">
        <p14:creationId xmlns:p14="http://schemas.microsoft.com/office/powerpoint/2010/main" val="3435176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2663212643"/>
              </p:ext>
            </p:extLst>
          </p:nvPr>
        </p:nvGraphicFramePr>
        <p:xfrm>
          <a:off x="794339" y="30286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191775" y="1631474"/>
            <a:ext cx="10363200" cy="5542242"/>
          </a:xfrm>
          <a:ln>
            <a:solidFill>
              <a:schemeClr val="tx1"/>
            </a:solidFill>
          </a:ln>
        </p:spPr>
        <p:txBody>
          <a:bodyPr>
            <a:normAutofit/>
          </a:bodyPr>
          <a:lstStyle/>
          <a:p>
            <a:pPr algn="just"/>
            <a:r>
              <a:rPr lang="fr-FR" sz="3100" dirty="0">
                <a:solidFill>
                  <a:srgbClr val="FF0000"/>
                </a:solidFill>
              </a:rPr>
              <a:t>1) </a:t>
            </a:r>
            <a:r>
              <a:rPr lang="fr-FR" sz="2400" dirty="0">
                <a:solidFill>
                  <a:srgbClr val="FF0000"/>
                </a:solidFill>
              </a:rPr>
              <a:t>La stratégie des 3 prises supervisées permet de suppléer aux insuffisances dans l’observation du traitement à domicile tels que les oublis et les administrations non adéquates; contribue à une bonne réduction des cas et décès liés au paludisme chez les moins de 5 ans. Cependant, Il faut: </a:t>
            </a:r>
          </a:p>
          <a:p>
            <a:pPr lvl="1">
              <a:lnSpc>
                <a:spcPts val="3200"/>
              </a:lnSpc>
              <a:buFont typeface="Wingdings" panose="05000000000000000000" pitchFamily="2" charset="2"/>
              <a:buChar char="Ø"/>
            </a:pPr>
            <a:r>
              <a:rPr lang="fr-FR" dirty="0"/>
              <a:t>Planification du nombre d’enfants à traiter par équipe: </a:t>
            </a:r>
            <a:r>
              <a:rPr lang="fr-FR" dirty="0">
                <a:solidFill>
                  <a:srgbClr val="0070C0"/>
                </a:solidFill>
              </a:rPr>
              <a:t>75 enfants pendant 4 jours pour 3 prises supervisées au lieu de 200 enfants pour 1 prise supervisée</a:t>
            </a:r>
            <a:r>
              <a:rPr lang="fr-FR" dirty="0"/>
              <a:t>;</a:t>
            </a:r>
          </a:p>
          <a:p>
            <a:pPr lvl="1">
              <a:lnSpc>
                <a:spcPts val="3200"/>
              </a:lnSpc>
              <a:buFont typeface="Wingdings" panose="05000000000000000000" pitchFamily="2" charset="2"/>
              <a:buChar char="Ø"/>
            </a:pPr>
            <a:r>
              <a:rPr lang="fr-FR" dirty="0"/>
              <a:t>Bonne répartition géographique des cibles par équipe: </a:t>
            </a:r>
            <a:r>
              <a:rPr lang="fr-FR" dirty="0">
                <a:solidFill>
                  <a:srgbClr val="0070C0"/>
                </a:solidFill>
              </a:rPr>
              <a:t>recensement préalable des cibles par village/quartier ;</a:t>
            </a:r>
          </a:p>
          <a:p>
            <a:pPr lvl="1">
              <a:lnSpc>
                <a:spcPts val="3200"/>
              </a:lnSpc>
              <a:buFont typeface="Wingdings" panose="05000000000000000000" pitchFamily="2" charset="2"/>
              <a:buChar char="Ø"/>
            </a:pPr>
            <a:r>
              <a:rPr lang="fr-FR" dirty="0"/>
              <a:t>Quantification des équipes de DC et des intrants en fonction des 75 enfants à traiter : </a:t>
            </a:r>
            <a:r>
              <a:rPr lang="fr-FR" dirty="0">
                <a:solidFill>
                  <a:srgbClr val="0070C0"/>
                </a:solidFill>
              </a:rPr>
              <a:t>développement d’un outils de quantification qui génère le nombre d’équipes de DC, des outils et du matériel utilisé par les équipes de DC</a:t>
            </a:r>
            <a:r>
              <a:rPr lang="fr-FR" dirty="0"/>
              <a:t>;</a:t>
            </a:r>
          </a:p>
          <a:p>
            <a:pPr lvl="1">
              <a:lnSpc>
                <a:spcPts val="3200"/>
              </a:lnSpc>
              <a:buFont typeface="Wingdings" panose="05000000000000000000" pitchFamily="2" charset="2"/>
              <a:buChar char="Ø"/>
            </a:pPr>
            <a:r>
              <a:rPr lang="fr-FR" dirty="0"/>
              <a:t>Traitement des cibles: </a:t>
            </a:r>
            <a:r>
              <a:rPr lang="fr-FR" dirty="0">
                <a:solidFill>
                  <a:srgbClr val="0070C0"/>
                </a:solidFill>
              </a:rPr>
              <a:t>assiduité des DC pour traiter les enfants à intervalles réguliers entre les prises de médicaments, respect du circuit de traitement par les DC</a:t>
            </a:r>
            <a:r>
              <a:rPr lang="fr-FR" dirty="0"/>
              <a:t>;</a:t>
            </a:r>
            <a:endParaRPr lang="en-US"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Tree>
    <p:extLst>
      <p:ext uri="{BB962C8B-B14F-4D97-AF65-F5344CB8AC3E}">
        <p14:creationId xmlns:p14="http://schemas.microsoft.com/office/powerpoint/2010/main" val="1544544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2663212643"/>
              </p:ext>
            </p:extLst>
          </p:nvPr>
        </p:nvGraphicFramePr>
        <p:xfrm>
          <a:off x="794339" y="30286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191775" y="1495425"/>
            <a:ext cx="10363200" cy="5943600"/>
          </a:xfrm>
          <a:ln>
            <a:solidFill>
              <a:schemeClr val="tx1"/>
            </a:solidFill>
          </a:ln>
        </p:spPr>
        <p:txBody>
          <a:bodyPr>
            <a:noAutofit/>
          </a:bodyPr>
          <a:lstStyle/>
          <a:p>
            <a:pPr algn="just"/>
            <a:r>
              <a:rPr lang="fr-FR" sz="1800" dirty="0">
                <a:solidFill>
                  <a:srgbClr val="FF0000"/>
                </a:solidFill>
              </a:rPr>
              <a:t>2) La digitalisation de la CPS permet d’obtenir des données en temps réel à tous les niveaux du système, de minimiser les erreurs de collecte et surtout de s’assurer que les distributeurs et les superviseurs ont fait le travail aux lieux indiqués (coordonnées GPS).</a:t>
            </a:r>
          </a:p>
          <a:p>
            <a:pPr algn="just"/>
            <a:r>
              <a:rPr lang="fr-FR" sz="1800" dirty="0">
                <a:solidFill>
                  <a:srgbClr val="FF0000"/>
                </a:solidFill>
              </a:rPr>
              <a:t>Pour ce faire, il faut:</a:t>
            </a:r>
          </a:p>
          <a:p>
            <a:pPr marL="342900" indent="-342900">
              <a:lnSpc>
                <a:spcPct val="170000"/>
              </a:lnSpc>
              <a:buFont typeface="Wingdings" panose="05000000000000000000" pitchFamily="2" charset="2"/>
              <a:buChar char="Ø"/>
            </a:pPr>
            <a:r>
              <a:rPr lang="fr-FR" sz="1800" dirty="0"/>
              <a:t>Un bon paramétrage des tablettes;</a:t>
            </a:r>
          </a:p>
          <a:p>
            <a:pPr marL="342900" indent="-342900">
              <a:lnSpc>
                <a:spcPct val="170000"/>
              </a:lnSpc>
              <a:buFont typeface="Wingdings" panose="05000000000000000000" pitchFamily="2" charset="2"/>
              <a:buChar char="Ø"/>
            </a:pPr>
            <a:r>
              <a:rPr lang="fr-FR" sz="1800" dirty="0"/>
              <a:t>Une bonne configuration de l’application;</a:t>
            </a:r>
          </a:p>
          <a:p>
            <a:pPr marL="342900" indent="-342900">
              <a:lnSpc>
                <a:spcPct val="170000"/>
              </a:lnSpc>
              <a:buFont typeface="Wingdings" panose="05000000000000000000" pitchFamily="2" charset="2"/>
              <a:buChar char="Ø"/>
            </a:pPr>
            <a:r>
              <a:rPr lang="fr-FR" sz="1800" dirty="0"/>
              <a:t>Un bon montage des formulaires de collecte des données;</a:t>
            </a:r>
          </a:p>
          <a:p>
            <a:pPr marL="342900" indent="-342900">
              <a:lnSpc>
                <a:spcPct val="170000"/>
              </a:lnSpc>
              <a:buFont typeface="Wingdings" panose="05000000000000000000" pitchFamily="2" charset="2"/>
              <a:buChar char="Ø"/>
            </a:pPr>
            <a:r>
              <a:rPr lang="fr-FR" sz="1800" dirty="0"/>
              <a:t>Un système fiable d’identification unique: Code QR;</a:t>
            </a:r>
          </a:p>
          <a:p>
            <a:pPr marL="342900" indent="-342900">
              <a:lnSpc>
                <a:spcPct val="170000"/>
              </a:lnSpc>
              <a:buFont typeface="Wingdings" panose="05000000000000000000" pitchFamily="2" charset="2"/>
              <a:buChar char="Ø"/>
            </a:pPr>
            <a:r>
              <a:rPr lang="fr-FR" sz="1800" dirty="0"/>
              <a:t>La mise en place des registres de collecte par équipe pour suppléer aux pertes de cartes, aux pannes de tablettes…;</a:t>
            </a:r>
          </a:p>
          <a:p>
            <a:pPr marL="342900" indent="-342900">
              <a:lnSpc>
                <a:spcPct val="170000"/>
              </a:lnSpc>
              <a:buFont typeface="Wingdings" panose="05000000000000000000" pitchFamily="2" charset="2"/>
              <a:buChar char="Ø"/>
            </a:pPr>
            <a:r>
              <a:rPr lang="fr-FR" sz="1800" dirty="0"/>
              <a:t>Une bonne connexion ou un bon système de synchronisation régulière des données au niveau du serveur;</a:t>
            </a:r>
          </a:p>
          <a:p>
            <a:pPr marL="342900" lvl="0" indent="-342900">
              <a:lnSpc>
                <a:spcPct val="170000"/>
              </a:lnSpc>
              <a:buFont typeface="Wingdings" panose="05000000000000000000" pitchFamily="2" charset="2"/>
              <a:buChar char="Ø"/>
            </a:pPr>
            <a:r>
              <a:rPr lang="fr-FR" sz="1800" dirty="0"/>
              <a:t>L’implication de l’ensemble des acteurs à tous les niveaux;</a:t>
            </a:r>
          </a:p>
          <a:p>
            <a:pPr marL="342900" indent="-342900">
              <a:lnSpc>
                <a:spcPct val="170000"/>
              </a:lnSpc>
              <a:buFont typeface="Wingdings" panose="05000000000000000000" pitchFamily="2" charset="2"/>
              <a:buChar char="Ø"/>
            </a:pPr>
            <a:r>
              <a:rPr lang="fr-FR" sz="1800" dirty="0"/>
              <a:t>Une bonne formation des DC à l’utilisation des tablettes;</a:t>
            </a:r>
          </a:p>
          <a:p>
            <a:pPr marL="342900" indent="-342900">
              <a:lnSpc>
                <a:spcPct val="170000"/>
              </a:lnSpc>
              <a:buFont typeface="Wingdings" panose="05000000000000000000" pitchFamily="2" charset="2"/>
              <a:buChar char="Ø"/>
            </a:pPr>
            <a:r>
              <a:rPr lang="fr-FR" sz="1800" dirty="0"/>
              <a:t>Une bonne coordination sur le terrain pour suppléer aux difficultés d’utilisation des tablettes par les DC.</a:t>
            </a:r>
          </a:p>
          <a:p>
            <a:pPr marL="342900" lvl="0" indent="-342900">
              <a:lnSpc>
                <a:spcPct val="150000"/>
              </a:lnSpc>
              <a:buFont typeface="Wingdings" panose="05000000000000000000" pitchFamily="2" charset="2"/>
              <a:buChar char="Ø"/>
            </a:pPr>
            <a:endParaRPr lang="fr-FR" sz="1800" dirty="0"/>
          </a:p>
          <a:p>
            <a:pPr lvl="0">
              <a:lnSpc>
                <a:spcPct val="150000"/>
              </a:lnSpc>
            </a:pPr>
            <a:endParaRPr lang="fr-FR" sz="1800" dirty="0"/>
          </a:p>
          <a:p>
            <a:endParaRPr lang="en-US" sz="1800"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Tree>
    <p:extLst>
      <p:ext uri="{BB962C8B-B14F-4D97-AF65-F5344CB8AC3E}">
        <p14:creationId xmlns:p14="http://schemas.microsoft.com/office/powerpoint/2010/main" val="2898754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776149421"/>
              </p:ext>
            </p:extLst>
          </p:nvPr>
        </p:nvGraphicFramePr>
        <p:xfrm>
          <a:off x="681413" y="12382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165100" y="1343025"/>
            <a:ext cx="10363200" cy="6096000"/>
          </a:xfrm>
          <a:ln>
            <a:solidFill>
              <a:schemeClr val="tx1"/>
            </a:solidFill>
          </a:ln>
        </p:spPr>
        <p:txBody>
          <a:bodyPr>
            <a:noAutofit/>
          </a:bodyPr>
          <a:lstStyle/>
          <a:p>
            <a:pPr algn="just">
              <a:lnSpc>
                <a:spcPts val="3500"/>
              </a:lnSpc>
            </a:pPr>
            <a:r>
              <a:rPr lang="fr-FR" sz="2400" dirty="0">
                <a:solidFill>
                  <a:srgbClr val="FF0000"/>
                </a:solidFill>
              </a:rPr>
              <a:t>3) La prise en compte de la stratification en fonction des données pluviométriques et épidémiologiques permet de faire un bon choix de démarrage de la campagne CPS en fonction des districts.</a:t>
            </a:r>
          </a:p>
          <a:p>
            <a:pPr algn="just">
              <a:lnSpc>
                <a:spcPts val="3500"/>
              </a:lnSpc>
            </a:pPr>
            <a:r>
              <a:rPr lang="fr-FR" sz="2400" dirty="0">
                <a:solidFill>
                  <a:srgbClr val="FF0000"/>
                </a:solidFill>
              </a:rPr>
              <a:t>Pour ce faire, il faut:</a:t>
            </a:r>
          </a:p>
          <a:p>
            <a:pPr marL="342900" indent="-342900">
              <a:lnSpc>
                <a:spcPts val="3800"/>
              </a:lnSpc>
              <a:buFont typeface="Wingdings" panose="05000000000000000000" pitchFamily="2" charset="2"/>
              <a:buChar char="Ø"/>
            </a:pPr>
            <a:r>
              <a:rPr lang="fr-FR" sz="2400" dirty="0"/>
              <a:t>Utiliser un modèle de stratification fiable (</a:t>
            </a:r>
            <a:r>
              <a:rPr lang="fr-FR" sz="2400" dirty="0">
                <a:solidFill>
                  <a:srgbClr val="FF0000"/>
                </a:solidFill>
              </a:rPr>
              <a:t>modèle OMS</a:t>
            </a:r>
            <a:r>
              <a:rPr lang="fr-FR" sz="2400" dirty="0"/>
              <a:t>);</a:t>
            </a:r>
          </a:p>
          <a:p>
            <a:pPr marL="342900" indent="-342900">
              <a:lnSpc>
                <a:spcPts val="3800"/>
              </a:lnSpc>
              <a:buFont typeface="Wingdings" panose="05000000000000000000" pitchFamily="2" charset="2"/>
              <a:buChar char="Ø"/>
            </a:pPr>
            <a:r>
              <a:rPr lang="fr-FR" sz="2400" dirty="0"/>
              <a:t>Disposer des données pluviométriques et épidémiologiques solides par district sanitaire;</a:t>
            </a:r>
          </a:p>
          <a:p>
            <a:pPr marL="342900" indent="-342900">
              <a:lnSpc>
                <a:spcPts val="3800"/>
              </a:lnSpc>
              <a:buFont typeface="Wingdings" panose="05000000000000000000" pitchFamily="2" charset="2"/>
              <a:buChar char="Ø"/>
            </a:pPr>
            <a:r>
              <a:rPr lang="fr-FR" sz="2400" dirty="0"/>
              <a:t>Calculer les cibles et quantifier les médicaments et autres intrants prenant en compte 5 cycles de CPS;</a:t>
            </a:r>
          </a:p>
          <a:p>
            <a:pPr marL="342900" indent="-342900">
              <a:lnSpc>
                <a:spcPts val="3800"/>
              </a:lnSpc>
              <a:buFont typeface="Wingdings" panose="05000000000000000000" pitchFamily="2" charset="2"/>
              <a:buChar char="Ø"/>
            </a:pPr>
            <a:r>
              <a:rPr lang="fr-FR" sz="2400" dirty="0"/>
              <a:t>Préparer les activités en tenant compte du début précoce de la campagne: commande des médicaments, micro planification, formation, approvisionnement des districts en intrants.</a:t>
            </a:r>
          </a:p>
          <a:p>
            <a:pPr marL="342900" lvl="0" indent="-342900">
              <a:lnSpc>
                <a:spcPts val="3800"/>
              </a:lnSpc>
              <a:buFont typeface="Wingdings" panose="05000000000000000000" pitchFamily="2" charset="2"/>
              <a:buChar char="Ø"/>
            </a:pPr>
            <a:endParaRPr lang="fr-FR" sz="2400" dirty="0"/>
          </a:p>
          <a:p>
            <a:pPr lvl="0">
              <a:lnSpc>
                <a:spcPts val="3800"/>
              </a:lnSpc>
            </a:pPr>
            <a:endParaRPr lang="fr-FR" sz="2400" dirty="0"/>
          </a:p>
          <a:p>
            <a:pPr>
              <a:lnSpc>
                <a:spcPts val="3800"/>
              </a:lnSpc>
            </a:pPr>
            <a:endParaRPr lang="en-US" sz="2400"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Tree>
    <p:extLst>
      <p:ext uri="{BB962C8B-B14F-4D97-AF65-F5344CB8AC3E}">
        <p14:creationId xmlns:p14="http://schemas.microsoft.com/office/powerpoint/2010/main" val="41157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2663212643"/>
              </p:ext>
            </p:extLst>
          </p:nvPr>
        </p:nvGraphicFramePr>
        <p:xfrm>
          <a:off x="794339" y="30286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165100" y="1800226"/>
            <a:ext cx="10363200" cy="5542242"/>
          </a:xfrm>
          <a:ln>
            <a:solidFill>
              <a:schemeClr val="tx1"/>
            </a:solidFill>
          </a:ln>
        </p:spPr>
        <p:txBody>
          <a:bodyPr>
            <a:normAutofit fontScale="92500" lnSpcReduction="10000"/>
          </a:bodyPr>
          <a:lstStyle/>
          <a:p>
            <a:r>
              <a:rPr lang="fr-FR" dirty="0">
                <a:solidFill>
                  <a:srgbClr val="FF0000"/>
                </a:solidFill>
              </a:rPr>
              <a:t>4) Adaptation des stratégies de mise en œuvre de la campagne CPS au contexte sécuritaire</a:t>
            </a:r>
          </a:p>
          <a:p>
            <a:pPr lvl="1">
              <a:lnSpc>
                <a:spcPts val="3200"/>
              </a:lnSpc>
              <a:buFont typeface="Wingdings" panose="05000000000000000000" pitchFamily="2" charset="2"/>
              <a:buChar char="Ø"/>
            </a:pPr>
            <a:r>
              <a:rPr lang="fr-FR" dirty="0">
                <a:solidFill>
                  <a:srgbClr val="FF0000"/>
                </a:solidFill>
              </a:rPr>
              <a:t>Micro planification</a:t>
            </a:r>
            <a:r>
              <a:rPr lang="fr-FR" dirty="0"/>
              <a:t>: </a:t>
            </a:r>
          </a:p>
          <a:p>
            <a:pPr lvl="1">
              <a:lnSpc>
                <a:spcPts val="3200"/>
              </a:lnSpc>
            </a:pPr>
            <a:r>
              <a:rPr lang="fr-FR" dirty="0"/>
              <a:t>La prise en compte de certaines réalités sécuritaires dans la micro planification: </a:t>
            </a:r>
            <a:r>
              <a:rPr lang="fr-FR" dirty="0">
                <a:solidFill>
                  <a:srgbClr val="0070C0"/>
                </a:solidFill>
              </a:rPr>
              <a:t>distances (détours), fermetures de FS, populations déplacées internes (PDI)…</a:t>
            </a:r>
            <a:r>
              <a:rPr lang="fr-FR" dirty="0"/>
              <a:t>;</a:t>
            </a:r>
          </a:p>
          <a:p>
            <a:pPr lvl="1">
              <a:lnSpc>
                <a:spcPts val="3200"/>
              </a:lnSpc>
              <a:buFont typeface="Wingdings" panose="05000000000000000000" pitchFamily="2" charset="2"/>
              <a:buChar char="Ø"/>
            </a:pPr>
            <a:r>
              <a:rPr lang="fr-FR" dirty="0">
                <a:solidFill>
                  <a:srgbClr val="FF0000"/>
                </a:solidFill>
              </a:rPr>
              <a:t>Approvisionnement en intrants</a:t>
            </a:r>
            <a:r>
              <a:rPr lang="fr-FR" dirty="0"/>
              <a:t>: </a:t>
            </a:r>
          </a:p>
          <a:p>
            <a:pPr lvl="1">
              <a:lnSpc>
                <a:spcPts val="3200"/>
              </a:lnSpc>
            </a:pPr>
            <a:r>
              <a:rPr lang="fr-FR" dirty="0"/>
              <a:t>Le mode et la périodicité appropriée pour approvisionner les structures en médicaments et autres intrants: </a:t>
            </a:r>
            <a:r>
              <a:rPr lang="fr-FR" dirty="0">
                <a:solidFill>
                  <a:srgbClr val="0070C0"/>
                </a:solidFill>
              </a:rPr>
              <a:t>ravitaillement par avion en une seule fois, convoi des médicaments…</a:t>
            </a:r>
            <a:r>
              <a:rPr lang="fr-FR" dirty="0"/>
              <a:t>;</a:t>
            </a:r>
          </a:p>
          <a:p>
            <a:pPr lvl="1">
              <a:lnSpc>
                <a:spcPts val="3200"/>
              </a:lnSpc>
              <a:buFont typeface="Wingdings" panose="05000000000000000000" pitchFamily="2" charset="2"/>
              <a:buChar char="Ø"/>
            </a:pPr>
            <a:r>
              <a:rPr lang="fr-FR" dirty="0">
                <a:solidFill>
                  <a:srgbClr val="FF0000"/>
                </a:solidFill>
              </a:rPr>
              <a:t>Formation</a:t>
            </a:r>
            <a:r>
              <a:rPr lang="fr-FR" dirty="0"/>
              <a:t>: </a:t>
            </a:r>
          </a:p>
          <a:p>
            <a:pPr lvl="1">
              <a:lnSpc>
                <a:spcPts val="3200"/>
              </a:lnSpc>
            </a:pPr>
            <a:r>
              <a:rPr lang="fr-FR" dirty="0"/>
              <a:t>La méthode adaptée de formation des DC dans les zones d’insécurité: </a:t>
            </a:r>
            <a:r>
              <a:rPr lang="fr-FR" dirty="0">
                <a:solidFill>
                  <a:srgbClr val="0070C0"/>
                </a:solidFill>
              </a:rPr>
              <a:t>regroupement des DC dans des postes avancés pour formation, encadrement par les pairs</a:t>
            </a:r>
            <a:r>
              <a:rPr lang="fr-FR" dirty="0"/>
              <a:t>…;</a:t>
            </a:r>
          </a:p>
          <a:p>
            <a:pPr lvl="1">
              <a:lnSpc>
                <a:spcPts val="3200"/>
              </a:lnSpc>
              <a:buFont typeface="Wingdings" panose="05000000000000000000" pitchFamily="2" charset="2"/>
              <a:buChar char="Ø"/>
            </a:pPr>
            <a:r>
              <a:rPr lang="fr-FR" dirty="0">
                <a:solidFill>
                  <a:srgbClr val="FF0000"/>
                </a:solidFill>
              </a:rPr>
              <a:t>Communication:</a:t>
            </a:r>
            <a:r>
              <a:rPr lang="fr-FR" dirty="0"/>
              <a:t> </a:t>
            </a:r>
          </a:p>
          <a:p>
            <a:pPr lvl="1">
              <a:lnSpc>
                <a:spcPts val="3200"/>
              </a:lnSpc>
            </a:pPr>
            <a:r>
              <a:rPr lang="fr-FR" dirty="0"/>
              <a:t>Le canal est approprié pour communiquer dans les zones d’insécurité: </a:t>
            </a:r>
            <a:r>
              <a:rPr lang="fr-FR" dirty="0">
                <a:solidFill>
                  <a:srgbClr val="0070C0"/>
                </a:solidFill>
              </a:rPr>
              <a:t>Radio, mobilisateurs en lieu et place des crieurs publics, lieux de culte…;</a:t>
            </a:r>
          </a:p>
          <a:p>
            <a:endParaRPr lang="en-US"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Tree>
    <p:extLst>
      <p:ext uri="{BB962C8B-B14F-4D97-AF65-F5344CB8AC3E}">
        <p14:creationId xmlns:p14="http://schemas.microsoft.com/office/powerpoint/2010/main" val="406772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6592" y="1725903"/>
            <a:ext cx="2286000" cy="764312"/>
          </a:xfrm>
          <a:prstGeom prst="rect">
            <a:avLst/>
          </a:prstGeom>
        </p:spPr>
        <p:txBody>
          <a:bodyPr vert="horz" wrap="square" lIns="0" tIns="12700" rIns="0" bIns="0" rtlCol="0">
            <a:spAutoFit/>
          </a:bodyPr>
          <a:lstStyle/>
          <a:p>
            <a:pPr marL="12700" algn="ctr">
              <a:lnSpc>
                <a:spcPct val="100000"/>
              </a:lnSpc>
              <a:spcBef>
                <a:spcPts val="100"/>
              </a:spcBef>
            </a:pPr>
            <a:r>
              <a:rPr sz="2400" b="1" spc="-5" dirty="0">
                <a:latin typeface="Calibri"/>
                <a:cs typeface="Calibri"/>
              </a:rPr>
              <a:t>Carte</a:t>
            </a:r>
            <a:r>
              <a:rPr sz="2400" b="1" spc="-25" dirty="0">
                <a:latin typeface="Calibri"/>
                <a:cs typeface="Calibri"/>
              </a:rPr>
              <a:t> </a:t>
            </a:r>
            <a:r>
              <a:rPr sz="2400" b="1" spc="-10" dirty="0">
                <a:latin typeface="Calibri"/>
                <a:cs typeface="Calibri"/>
              </a:rPr>
              <a:t>2021</a:t>
            </a:r>
            <a:r>
              <a:rPr sz="2400" b="1" spc="-25" dirty="0">
                <a:latin typeface="Calibri"/>
                <a:cs typeface="Calibri"/>
              </a:rPr>
              <a:t> </a:t>
            </a:r>
            <a:endParaRPr lang="en-US" sz="2400" b="1" spc="-25" dirty="0">
              <a:latin typeface="Calibri"/>
              <a:cs typeface="Calibri"/>
            </a:endParaRPr>
          </a:p>
          <a:p>
            <a:pPr marL="12700" algn="ctr">
              <a:lnSpc>
                <a:spcPct val="100000"/>
              </a:lnSpc>
              <a:spcBef>
                <a:spcPts val="100"/>
              </a:spcBef>
            </a:pPr>
            <a:r>
              <a:rPr sz="2400" b="1" spc="-10" dirty="0">
                <a:latin typeface="Calibri"/>
                <a:cs typeface="Calibri"/>
              </a:rPr>
              <a:t>(</a:t>
            </a:r>
            <a:r>
              <a:rPr lang="fr-FR" sz="2400" b="1" spc="-10" dirty="0">
                <a:latin typeface="Calibri"/>
                <a:cs typeface="Calibri"/>
              </a:rPr>
              <a:t>zones traitées </a:t>
            </a:r>
            <a:r>
              <a:rPr sz="2400" b="1" spc="-10" dirty="0">
                <a:latin typeface="Calibri"/>
                <a:cs typeface="Calibri"/>
              </a:rPr>
              <a:t>)</a:t>
            </a:r>
            <a:endParaRPr sz="2400" dirty="0">
              <a:latin typeface="Calibri"/>
              <a:cs typeface="Calibri"/>
            </a:endParaRPr>
          </a:p>
        </p:txBody>
      </p:sp>
      <p:sp>
        <p:nvSpPr>
          <p:cNvPr id="3" name="object 3"/>
          <p:cNvSpPr txBox="1"/>
          <p:nvPr/>
        </p:nvSpPr>
        <p:spPr>
          <a:xfrm>
            <a:off x="6957850" y="1633474"/>
            <a:ext cx="2360930" cy="764312"/>
          </a:xfrm>
          <a:prstGeom prst="rect">
            <a:avLst/>
          </a:prstGeom>
        </p:spPr>
        <p:txBody>
          <a:bodyPr vert="horz" wrap="square" lIns="0" tIns="12700" rIns="0" bIns="0" rtlCol="0">
            <a:spAutoFit/>
          </a:bodyPr>
          <a:lstStyle/>
          <a:p>
            <a:pPr marL="12700" algn="ctr">
              <a:lnSpc>
                <a:spcPct val="100000"/>
              </a:lnSpc>
              <a:spcBef>
                <a:spcPts val="100"/>
              </a:spcBef>
            </a:pPr>
            <a:r>
              <a:rPr sz="2400" b="1" spc="-10" dirty="0">
                <a:latin typeface="Calibri"/>
                <a:cs typeface="Calibri"/>
              </a:rPr>
              <a:t>Carte</a:t>
            </a:r>
            <a:r>
              <a:rPr sz="2400" b="1" spc="-35" dirty="0">
                <a:latin typeface="Calibri"/>
                <a:cs typeface="Calibri"/>
              </a:rPr>
              <a:t> </a:t>
            </a:r>
            <a:r>
              <a:rPr sz="2400" b="1" spc="-10" dirty="0">
                <a:latin typeface="Calibri"/>
                <a:cs typeface="Calibri"/>
              </a:rPr>
              <a:t>2022</a:t>
            </a:r>
            <a:r>
              <a:rPr sz="2400" b="1" spc="-45" dirty="0">
                <a:latin typeface="Calibri"/>
                <a:cs typeface="Calibri"/>
              </a:rPr>
              <a:t> </a:t>
            </a:r>
            <a:endParaRPr lang="en-US" sz="2400" b="1" spc="-45" dirty="0">
              <a:latin typeface="Calibri"/>
              <a:cs typeface="Calibri"/>
            </a:endParaRPr>
          </a:p>
          <a:p>
            <a:pPr marL="12700" algn="ctr">
              <a:lnSpc>
                <a:spcPct val="100000"/>
              </a:lnSpc>
              <a:spcBef>
                <a:spcPts val="100"/>
              </a:spcBef>
            </a:pPr>
            <a:r>
              <a:rPr sz="2400" b="1" dirty="0">
                <a:latin typeface="Calibri"/>
                <a:cs typeface="Calibri"/>
              </a:rPr>
              <a:t>(</a:t>
            </a:r>
            <a:r>
              <a:rPr lang="en-US" sz="2400" b="1" dirty="0">
                <a:latin typeface="Calibri"/>
                <a:cs typeface="Calibri"/>
              </a:rPr>
              <a:t>zones </a:t>
            </a:r>
            <a:r>
              <a:rPr sz="2400" b="1" dirty="0" err="1">
                <a:latin typeface="Calibri"/>
                <a:cs typeface="Calibri"/>
              </a:rPr>
              <a:t>cibles</a:t>
            </a:r>
            <a:r>
              <a:rPr sz="2400" b="1" dirty="0">
                <a:latin typeface="Calibri"/>
                <a:cs typeface="Calibri"/>
              </a:rPr>
              <a:t>)</a:t>
            </a:r>
            <a:endParaRPr sz="2400" dirty="0">
              <a:latin typeface="Calibri"/>
              <a:cs typeface="Calibri"/>
            </a:endParaRPr>
          </a:p>
        </p:txBody>
      </p:sp>
      <p:grpSp>
        <p:nvGrpSpPr>
          <p:cNvPr id="4" name="object 4"/>
          <p:cNvGrpSpPr/>
          <p:nvPr/>
        </p:nvGrpSpPr>
        <p:grpSpPr>
          <a:xfrm>
            <a:off x="922121" y="428625"/>
            <a:ext cx="8522335" cy="1056640"/>
            <a:chOff x="964691" y="422148"/>
            <a:chExt cx="8522335" cy="1056640"/>
          </a:xfrm>
        </p:grpSpPr>
        <p:sp>
          <p:nvSpPr>
            <p:cNvPr id="5" name="object 5"/>
            <p:cNvSpPr/>
            <p:nvPr/>
          </p:nvSpPr>
          <p:spPr>
            <a:xfrm>
              <a:off x="7299960" y="422147"/>
              <a:ext cx="2186940" cy="1056640"/>
            </a:xfrm>
            <a:custGeom>
              <a:avLst/>
              <a:gdLst/>
              <a:ahLst/>
              <a:cxnLst/>
              <a:rect l="l" t="t" r="r" b="b"/>
              <a:pathLst>
                <a:path w="2186940" h="1056640">
                  <a:moveTo>
                    <a:pt x="2186940" y="527304"/>
                  </a:moveTo>
                  <a:lnTo>
                    <a:pt x="2177758" y="518160"/>
                  </a:lnTo>
                  <a:lnTo>
                    <a:pt x="1688668" y="30480"/>
                  </a:lnTo>
                  <a:lnTo>
                    <a:pt x="1658112" y="0"/>
                  </a:lnTo>
                  <a:lnTo>
                    <a:pt x="1658112" y="141732"/>
                  </a:lnTo>
                  <a:lnTo>
                    <a:pt x="0" y="141732"/>
                  </a:lnTo>
                  <a:lnTo>
                    <a:pt x="0" y="912876"/>
                  </a:lnTo>
                  <a:lnTo>
                    <a:pt x="1658112" y="912876"/>
                  </a:lnTo>
                  <a:lnTo>
                    <a:pt x="1658112" y="1056132"/>
                  </a:lnTo>
                  <a:lnTo>
                    <a:pt x="1690116" y="1024128"/>
                  </a:lnTo>
                  <a:lnTo>
                    <a:pt x="2177796" y="536448"/>
                  </a:lnTo>
                  <a:lnTo>
                    <a:pt x="2186940" y="527304"/>
                  </a:lnTo>
                  <a:close/>
                </a:path>
              </a:pathLst>
            </a:custGeom>
            <a:solidFill>
              <a:srgbClr val="CFD8E8">
                <a:alpha val="89843"/>
              </a:srgbClr>
            </a:solidFill>
          </p:spPr>
          <p:txBody>
            <a:bodyPr wrap="square" lIns="0" tIns="0" rIns="0" bIns="0" rtlCol="0"/>
            <a:lstStyle/>
            <a:p>
              <a:endParaRPr/>
            </a:p>
          </p:txBody>
        </p:sp>
        <p:sp>
          <p:nvSpPr>
            <p:cNvPr id="6" name="object 6"/>
            <p:cNvSpPr/>
            <p:nvPr/>
          </p:nvSpPr>
          <p:spPr>
            <a:xfrm>
              <a:off x="976883" y="452627"/>
              <a:ext cx="6337300" cy="993775"/>
            </a:xfrm>
            <a:custGeom>
              <a:avLst/>
              <a:gdLst/>
              <a:ahLst/>
              <a:cxnLst/>
              <a:rect l="l" t="t" r="r" b="b"/>
              <a:pathLst>
                <a:path w="6337300" h="993775">
                  <a:moveTo>
                    <a:pt x="6170676"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6170676" y="0"/>
                  </a:lnTo>
                  <a:lnTo>
                    <a:pt x="6214731" y="5954"/>
                  </a:lnTo>
                  <a:lnTo>
                    <a:pt x="6254383" y="22747"/>
                  </a:lnTo>
                  <a:lnTo>
                    <a:pt x="6288024" y="48768"/>
                  </a:lnTo>
                  <a:lnTo>
                    <a:pt x="6314045" y="82408"/>
                  </a:lnTo>
                  <a:lnTo>
                    <a:pt x="6330837" y="122061"/>
                  </a:lnTo>
                  <a:lnTo>
                    <a:pt x="6336792" y="166116"/>
                  </a:lnTo>
                  <a:lnTo>
                    <a:pt x="6336792" y="829055"/>
                  </a:lnTo>
                  <a:lnTo>
                    <a:pt x="6330837" y="872997"/>
                  </a:lnTo>
                  <a:lnTo>
                    <a:pt x="6314045" y="912367"/>
                  </a:lnTo>
                  <a:lnTo>
                    <a:pt x="6288024" y="945641"/>
                  </a:lnTo>
                  <a:lnTo>
                    <a:pt x="6254383" y="971295"/>
                  </a:lnTo>
                  <a:lnTo>
                    <a:pt x="6214731" y="987805"/>
                  </a:lnTo>
                  <a:lnTo>
                    <a:pt x="6170676" y="993647"/>
                  </a:lnTo>
                  <a:close/>
                </a:path>
              </a:pathLst>
            </a:custGeom>
            <a:solidFill>
              <a:srgbClr val="FFFFFF"/>
            </a:solidFill>
          </p:spPr>
          <p:txBody>
            <a:bodyPr wrap="square" lIns="0" tIns="0" rIns="0" bIns="0" rtlCol="0"/>
            <a:lstStyle/>
            <a:p>
              <a:endParaRPr/>
            </a:p>
          </p:txBody>
        </p:sp>
        <p:sp>
          <p:nvSpPr>
            <p:cNvPr id="7" name="object 7"/>
            <p:cNvSpPr/>
            <p:nvPr/>
          </p:nvSpPr>
          <p:spPr>
            <a:xfrm>
              <a:off x="964691" y="440436"/>
              <a:ext cx="6361430" cy="1019810"/>
            </a:xfrm>
            <a:custGeom>
              <a:avLst/>
              <a:gdLst/>
              <a:ahLst/>
              <a:cxnLst/>
              <a:rect l="l" t="t" r="r" b="b"/>
              <a:pathLst>
                <a:path w="6361430" h="1019810">
                  <a:moveTo>
                    <a:pt x="6182868"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3444" y="7619"/>
                  </a:lnTo>
                  <a:lnTo>
                    <a:pt x="158495" y="0"/>
                  </a:lnTo>
                  <a:lnTo>
                    <a:pt x="6201155" y="0"/>
                  </a:lnTo>
                  <a:lnTo>
                    <a:pt x="6251448" y="13715"/>
                  </a:lnTo>
                  <a:lnTo>
                    <a:pt x="6271768" y="24383"/>
                  </a:lnTo>
                  <a:lnTo>
                    <a:pt x="178307" y="24383"/>
                  </a:lnTo>
                  <a:lnTo>
                    <a:pt x="147828" y="27431"/>
                  </a:lnTo>
                  <a:lnTo>
                    <a:pt x="105156" y="42671"/>
                  </a:lnTo>
                  <a:lnTo>
                    <a:pt x="59436" y="80771"/>
                  </a:lnTo>
                  <a:lnTo>
                    <a:pt x="44196" y="105155"/>
                  </a:lnTo>
                  <a:lnTo>
                    <a:pt x="36576" y="117347"/>
                  </a:lnTo>
                  <a:lnTo>
                    <a:pt x="32004" y="132587"/>
                  </a:lnTo>
                  <a:lnTo>
                    <a:pt x="27432" y="146303"/>
                  </a:lnTo>
                  <a:lnTo>
                    <a:pt x="25908" y="161543"/>
                  </a:lnTo>
                  <a:lnTo>
                    <a:pt x="24384" y="178307"/>
                  </a:lnTo>
                  <a:lnTo>
                    <a:pt x="24384" y="839724"/>
                  </a:lnTo>
                  <a:lnTo>
                    <a:pt x="36576" y="899160"/>
                  </a:lnTo>
                  <a:lnTo>
                    <a:pt x="68580" y="947928"/>
                  </a:lnTo>
                  <a:lnTo>
                    <a:pt x="103632" y="975360"/>
                  </a:lnTo>
                  <a:lnTo>
                    <a:pt x="161543" y="993648"/>
                  </a:lnTo>
                  <a:lnTo>
                    <a:pt x="6274308" y="993648"/>
                  </a:lnTo>
                  <a:lnTo>
                    <a:pt x="6252971" y="1004316"/>
                  </a:lnTo>
                  <a:lnTo>
                    <a:pt x="6236207" y="1010412"/>
                  </a:lnTo>
                  <a:lnTo>
                    <a:pt x="6219444" y="1014983"/>
                  </a:lnTo>
                  <a:lnTo>
                    <a:pt x="6201155" y="1018032"/>
                  </a:lnTo>
                  <a:lnTo>
                    <a:pt x="6182868" y="1019556"/>
                  </a:lnTo>
                  <a:close/>
                </a:path>
                <a:path w="6361430" h="1019810">
                  <a:moveTo>
                    <a:pt x="6274308" y="993648"/>
                  </a:moveTo>
                  <a:lnTo>
                    <a:pt x="6198107" y="993648"/>
                  </a:lnTo>
                  <a:lnTo>
                    <a:pt x="6213348" y="990600"/>
                  </a:lnTo>
                  <a:lnTo>
                    <a:pt x="6227064" y="987552"/>
                  </a:lnTo>
                  <a:lnTo>
                    <a:pt x="6268212" y="967739"/>
                  </a:lnTo>
                  <a:lnTo>
                    <a:pt x="6300216" y="938783"/>
                  </a:lnTo>
                  <a:lnTo>
                    <a:pt x="6329171" y="886968"/>
                  </a:lnTo>
                  <a:lnTo>
                    <a:pt x="6335268" y="856487"/>
                  </a:lnTo>
                  <a:lnTo>
                    <a:pt x="6335268" y="163067"/>
                  </a:lnTo>
                  <a:lnTo>
                    <a:pt x="6329171" y="132587"/>
                  </a:lnTo>
                  <a:lnTo>
                    <a:pt x="6324600" y="118871"/>
                  </a:lnTo>
                  <a:lnTo>
                    <a:pt x="6316980" y="105155"/>
                  </a:lnTo>
                  <a:lnTo>
                    <a:pt x="6310884" y="92963"/>
                  </a:lnTo>
                  <a:lnTo>
                    <a:pt x="6269736" y="51815"/>
                  </a:lnTo>
                  <a:lnTo>
                    <a:pt x="6228588" y="32003"/>
                  </a:lnTo>
                  <a:lnTo>
                    <a:pt x="6182868" y="24383"/>
                  </a:lnTo>
                  <a:lnTo>
                    <a:pt x="6271768" y="24383"/>
                  </a:lnTo>
                  <a:lnTo>
                    <a:pt x="6309360" y="51815"/>
                  </a:lnTo>
                  <a:lnTo>
                    <a:pt x="6339839" y="92963"/>
                  </a:lnTo>
                  <a:lnTo>
                    <a:pt x="6358128" y="141731"/>
                  </a:lnTo>
                  <a:lnTo>
                    <a:pt x="6359652" y="160019"/>
                  </a:lnTo>
                  <a:lnTo>
                    <a:pt x="6361176" y="176783"/>
                  </a:lnTo>
                  <a:lnTo>
                    <a:pt x="6361176" y="858012"/>
                  </a:lnTo>
                  <a:lnTo>
                    <a:pt x="6358128" y="876300"/>
                  </a:lnTo>
                  <a:lnTo>
                    <a:pt x="6339839" y="925068"/>
                  </a:lnTo>
                  <a:lnTo>
                    <a:pt x="6297168" y="978408"/>
                  </a:lnTo>
                  <a:lnTo>
                    <a:pt x="6283452" y="989076"/>
                  </a:lnTo>
                  <a:lnTo>
                    <a:pt x="6274308" y="993648"/>
                  </a:lnTo>
                  <a:close/>
                </a:path>
              </a:pathLst>
            </a:custGeom>
            <a:solidFill>
              <a:srgbClr val="0070BF"/>
            </a:solidFill>
          </p:spPr>
          <p:txBody>
            <a:bodyPr wrap="square" lIns="0" tIns="0" rIns="0" bIns="0" rtlCol="0"/>
            <a:lstStyle/>
            <a:p>
              <a:endParaRPr/>
            </a:p>
          </p:txBody>
        </p:sp>
      </p:grpSp>
      <p:sp>
        <p:nvSpPr>
          <p:cNvPr id="8" name="object 8"/>
          <p:cNvSpPr txBox="1">
            <a:spLocks noGrp="1"/>
          </p:cNvSpPr>
          <p:nvPr>
            <p:ph type="title"/>
          </p:nvPr>
        </p:nvSpPr>
        <p:spPr>
          <a:xfrm>
            <a:off x="1126731" y="581025"/>
            <a:ext cx="5931535" cy="726440"/>
          </a:xfrm>
          <a:prstGeom prst="rect">
            <a:avLst/>
          </a:prstGeom>
        </p:spPr>
        <p:txBody>
          <a:bodyPr vert="horz" wrap="square" lIns="0" tIns="48895" rIns="0" bIns="0" rtlCol="0">
            <a:spAutoFit/>
          </a:bodyPr>
          <a:lstStyle/>
          <a:p>
            <a:pPr marL="12700" marR="5080">
              <a:lnSpc>
                <a:spcPts val="2640"/>
              </a:lnSpc>
              <a:spcBef>
                <a:spcPts val="385"/>
              </a:spcBef>
            </a:pPr>
            <a:r>
              <a:rPr spc="-10" dirty="0">
                <a:solidFill>
                  <a:srgbClr val="000000"/>
                </a:solidFill>
                <a:latin typeface="Calibri"/>
                <a:cs typeface="Calibri"/>
              </a:rPr>
              <a:t>Carte</a:t>
            </a:r>
            <a:r>
              <a:rPr spc="-5" dirty="0">
                <a:solidFill>
                  <a:srgbClr val="000000"/>
                </a:solidFill>
                <a:latin typeface="Calibri"/>
                <a:cs typeface="Calibri"/>
              </a:rPr>
              <a:t> </a:t>
            </a:r>
            <a:r>
              <a:rPr spc="-10" dirty="0">
                <a:solidFill>
                  <a:srgbClr val="000000"/>
                </a:solidFill>
                <a:latin typeface="Calibri"/>
                <a:cs typeface="Calibri"/>
              </a:rPr>
              <a:t>du</a:t>
            </a:r>
            <a:r>
              <a:rPr spc="10" dirty="0">
                <a:solidFill>
                  <a:srgbClr val="000000"/>
                </a:solidFill>
                <a:latin typeface="Calibri"/>
                <a:cs typeface="Calibri"/>
              </a:rPr>
              <a:t> </a:t>
            </a:r>
            <a:r>
              <a:rPr spc="-20" dirty="0">
                <a:solidFill>
                  <a:srgbClr val="000000"/>
                </a:solidFill>
                <a:latin typeface="Calibri"/>
                <a:cs typeface="Calibri"/>
              </a:rPr>
              <a:t>pays</a:t>
            </a:r>
            <a:r>
              <a:rPr spc="-15" dirty="0">
                <a:solidFill>
                  <a:srgbClr val="000000"/>
                </a:solidFill>
                <a:latin typeface="Calibri"/>
                <a:cs typeface="Calibri"/>
              </a:rPr>
              <a:t> montrant</a:t>
            </a:r>
            <a:r>
              <a:rPr spc="10" dirty="0">
                <a:solidFill>
                  <a:srgbClr val="000000"/>
                </a:solidFill>
                <a:latin typeface="Calibri"/>
                <a:cs typeface="Calibri"/>
              </a:rPr>
              <a:t> </a:t>
            </a:r>
            <a:r>
              <a:rPr dirty="0">
                <a:solidFill>
                  <a:srgbClr val="000000"/>
                </a:solidFill>
                <a:latin typeface="Calibri"/>
                <a:cs typeface="Calibri"/>
              </a:rPr>
              <a:t>les</a:t>
            </a:r>
            <a:r>
              <a:rPr spc="5" dirty="0">
                <a:solidFill>
                  <a:srgbClr val="000000"/>
                </a:solidFill>
                <a:latin typeface="Calibri"/>
                <a:cs typeface="Calibri"/>
              </a:rPr>
              <a:t> </a:t>
            </a:r>
            <a:r>
              <a:rPr spc="-10" dirty="0">
                <a:solidFill>
                  <a:srgbClr val="000000"/>
                </a:solidFill>
                <a:latin typeface="Calibri"/>
                <a:cs typeface="Calibri"/>
              </a:rPr>
              <a:t>districts</a:t>
            </a:r>
            <a:r>
              <a:rPr spc="10" dirty="0">
                <a:solidFill>
                  <a:srgbClr val="000000"/>
                </a:solidFill>
                <a:latin typeface="Calibri"/>
                <a:cs typeface="Calibri"/>
              </a:rPr>
              <a:t> </a:t>
            </a:r>
            <a:r>
              <a:rPr lang="fr-FR" spc="10" dirty="0">
                <a:solidFill>
                  <a:srgbClr val="000000"/>
                </a:solidFill>
                <a:latin typeface="Calibri"/>
                <a:cs typeface="Calibri"/>
              </a:rPr>
              <a:t>bénéficiant</a:t>
            </a:r>
            <a:r>
              <a:rPr lang="en-US" spc="10" dirty="0">
                <a:solidFill>
                  <a:srgbClr val="000000"/>
                </a:solidFill>
                <a:latin typeface="Calibri"/>
                <a:cs typeface="Calibri"/>
              </a:rPr>
              <a:t> </a:t>
            </a:r>
            <a:r>
              <a:rPr dirty="0">
                <a:solidFill>
                  <a:srgbClr val="000000"/>
                </a:solidFill>
                <a:latin typeface="Calibri"/>
                <a:cs typeface="Calibri"/>
              </a:rPr>
              <a:t>de</a:t>
            </a:r>
            <a:r>
              <a:rPr spc="-5" dirty="0">
                <a:solidFill>
                  <a:srgbClr val="000000"/>
                </a:solidFill>
                <a:latin typeface="Calibri"/>
                <a:cs typeface="Calibri"/>
              </a:rPr>
              <a:t> </a:t>
            </a:r>
            <a:r>
              <a:rPr lang="en-US" spc="-5" dirty="0">
                <a:solidFill>
                  <a:srgbClr val="000000"/>
                </a:solidFill>
                <a:latin typeface="Calibri"/>
                <a:cs typeface="Calibri"/>
              </a:rPr>
              <a:t>la </a:t>
            </a:r>
            <a:r>
              <a:rPr spc="-10" dirty="0" err="1">
                <a:solidFill>
                  <a:srgbClr val="000000"/>
                </a:solidFill>
                <a:latin typeface="Calibri"/>
                <a:cs typeface="Calibri"/>
              </a:rPr>
              <a:t>mise</a:t>
            </a:r>
            <a:r>
              <a:rPr dirty="0">
                <a:solidFill>
                  <a:srgbClr val="000000"/>
                </a:solidFill>
                <a:latin typeface="Calibri"/>
                <a:cs typeface="Calibri"/>
              </a:rPr>
              <a:t> </a:t>
            </a:r>
            <a:r>
              <a:rPr spc="5" dirty="0">
                <a:solidFill>
                  <a:srgbClr val="000000"/>
                </a:solidFill>
                <a:latin typeface="Calibri"/>
                <a:cs typeface="Calibri"/>
              </a:rPr>
              <a:t>en </a:t>
            </a:r>
            <a:r>
              <a:rPr spc="-530" dirty="0">
                <a:solidFill>
                  <a:srgbClr val="000000"/>
                </a:solidFill>
                <a:latin typeface="Calibri"/>
                <a:cs typeface="Calibri"/>
              </a:rPr>
              <a:t> </a:t>
            </a:r>
            <a:r>
              <a:rPr spc="-10" dirty="0" err="1">
                <a:solidFill>
                  <a:srgbClr val="000000"/>
                </a:solidFill>
                <a:latin typeface="Calibri"/>
                <a:cs typeface="Calibri"/>
              </a:rPr>
              <a:t>œuvre</a:t>
            </a:r>
            <a:r>
              <a:rPr spc="-30" dirty="0">
                <a:solidFill>
                  <a:srgbClr val="000000"/>
                </a:solidFill>
                <a:latin typeface="Calibri"/>
                <a:cs typeface="Calibri"/>
              </a:rPr>
              <a:t> </a:t>
            </a:r>
            <a:r>
              <a:rPr dirty="0">
                <a:solidFill>
                  <a:srgbClr val="000000"/>
                </a:solidFill>
                <a:latin typeface="Calibri"/>
                <a:cs typeface="Calibri"/>
              </a:rPr>
              <a:t>d</a:t>
            </a:r>
            <a:r>
              <a:rPr lang="en-US" dirty="0">
                <a:solidFill>
                  <a:srgbClr val="000000"/>
                </a:solidFill>
                <a:latin typeface="Calibri"/>
                <a:cs typeface="Calibri"/>
              </a:rPr>
              <a:t>e la </a:t>
            </a:r>
            <a:r>
              <a:rPr dirty="0">
                <a:solidFill>
                  <a:srgbClr val="000000"/>
                </a:solidFill>
                <a:latin typeface="Calibri"/>
                <a:cs typeface="Calibri"/>
              </a:rPr>
              <a:t>C</a:t>
            </a:r>
            <a:r>
              <a:rPr lang="en-US" dirty="0">
                <a:solidFill>
                  <a:srgbClr val="000000"/>
                </a:solidFill>
                <a:latin typeface="Calibri"/>
                <a:cs typeface="Calibri"/>
              </a:rPr>
              <a:t>PS</a:t>
            </a:r>
            <a:endParaRPr dirty="0">
              <a:solidFill>
                <a:srgbClr val="000000"/>
              </a:solidFill>
              <a:latin typeface="Calibri"/>
              <a:cs typeface="Calibri"/>
            </a:endParaRPr>
          </a:p>
        </p:txBody>
      </p:sp>
      <p:pic>
        <p:nvPicPr>
          <p:cNvPr id="10" name="Espace réservé du contenu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756" t="1184" r="867" b="-5493"/>
          <a:stretch/>
        </p:blipFill>
        <p:spPr>
          <a:xfrm>
            <a:off x="-8766" y="2490214"/>
            <a:ext cx="5355466" cy="4625723"/>
          </a:xfrm>
          <a:prstGeom prst="rect">
            <a:avLst/>
          </a:prstGeom>
        </p:spPr>
      </p:pic>
      <p:pic>
        <p:nvPicPr>
          <p:cNvPr id="11" name="Espace réservé du contenu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756" t="1184" r="867" b="-5493"/>
          <a:stretch/>
        </p:blipFill>
        <p:spPr>
          <a:xfrm>
            <a:off x="4956980" y="2590210"/>
            <a:ext cx="5617300" cy="4487924"/>
          </a:xfrm>
          <a:prstGeom prst="rect">
            <a:avLst/>
          </a:prstGeom>
        </p:spPr>
      </p:pic>
      <p:sp>
        <p:nvSpPr>
          <p:cNvPr id="12" name="object 3"/>
          <p:cNvSpPr txBox="1"/>
          <p:nvPr/>
        </p:nvSpPr>
        <p:spPr>
          <a:xfrm>
            <a:off x="1090445" y="6663981"/>
            <a:ext cx="8171845" cy="628377"/>
          </a:xfrm>
          <a:prstGeom prst="rect">
            <a:avLst/>
          </a:prstGeom>
        </p:spPr>
        <p:txBody>
          <a:bodyPr vert="horz" wrap="square" lIns="0" tIns="12700" rIns="0" bIns="0" rtlCol="0">
            <a:spAutoFit/>
          </a:bodyPr>
          <a:lstStyle/>
          <a:p>
            <a:pPr marL="12700">
              <a:lnSpc>
                <a:spcPct val="100000"/>
              </a:lnSpc>
              <a:spcBef>
                <a:spcPts val="100"/>
              </a:spcBef>
            </a:pPr>
            <a:r>
              <a:rPr lang="fr-FR" sz="2000" b="1" spc="-10" dirty="0">
                <a:solidFill>
                  <a:srgbClr val="FF0000"/>
                </a:solidFill>
                <a:latin typeface="Calibri"/>
                <a:cs typeface="Calibri"/>
              </a:rPr>
              <a:t>La cartographie de la CPS en 2022 reste identique à celle de 2021 en termes de zones cibles et de partenaires d’accompagnement.</a:t>
            </a:r>
            <a:endParaRPr sz="2000" dirty="0">
              <a:solidFill>
                <a:srgbClr val="FF0000"/>
              </a:solidFill>
              <a:latin typeface="Calibri"/>
              <a:cs typeface="Calibri"/>
            </a:endParaRPr>
          </a:p>
        </p:txBody>
      </p:sp>
    </p:spTree>
    <p:extLst>
      <p:ext uri="{BB962C8B-B14F-4D97-AF65-F5344CB8AC3E}">
        <p14:creationId xmlns:p14="http://schemas.microsoft.com/office/powerpoint/2010/main" val="221593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2663212643"/>
              </p:ext>
            </p:extLst>
          </p:nvPr>
        </p:nvGraphicFramePr>
        <p:xfrm>
          <a:off x="794339" y="30286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165100" y="1800226"/>
            <a:ext cx="10363200" cy="5542242"/>
          </a:xfrm>
          <a:ln>
            <a:solidFill>
              <a:schemeClr val="tx1"/>
            </a:solidFill>
          </a:ln>
        </p:spPr>
        <p:txBody>
          <a:bodyPr>
            <a:normAutofit fontScale="92500" lnSpcReduction="10000"/>
          </a:bodyPr>
          <a:lstStyle/>
          <a:p>
            <a:r>
              <a:rPr lang="fr-FR" dirty="0">
                <a:solidFill>
                  <a:srgbClr val="FF0000"/>
                </a:solidFill>
              </a:rPr>
              <a:t>4) Adaptation des stratégies de mise en œuvre de la campagne CPS au contexte sécuritaire </a:t>
            </a:r>
            <a:r>
              <a:rPr lang="fr-FR" dirty="0">
                <a:solidFill>
                  <a:srgbClr val="0070C0"/>
                </a:solidFill>
              </a:rPr>
              <a:t>(suite)</a:t>
            </a:r>
          </a:p>
          <a:p>
            <a:pPr lvl="1">
              <a:lnSpc>
                <a:spcPts val="3200"/>
              </a:lnSpc>
              <a:buFont typeface="Wingdings" panose="05000000000000000000" pitchFamily="2" charset="2"/>
              <a:buChar char="Ø"/>
            </a:pPr>
            <a:r>
              <a:rPr lang="fr-FR" dirty="0">
                <a:solidFill>
                  <a:srgbClr val="FF0000"/>
                </a:solidFill>
              </a:rPr>
              <a:t>Traitement des cibles</a:t>
            </a:r>
            <a:r>
              <a:rPr lang="fr-FR" dirty="0"/>
              <a:t>: </a:t>
            </a:r>
          </a:p>
          <a:p>
            <a:pPr lvl="1">
              <a:lnSpc>
                <a:spcPts val="3200"/>
              </a:lnSpc>
            </a:pPr>
            <a:r>
              <a:rPr lang="fr-FR" dirty="0"/>
              <a:t>L’approche la mieux indiquée pour assurer le traitement des cibles pendant la campagne: </a:t>
            </a:r>
            <a:r>
              <a:rPr lang="fr-FR" dirty="0">
                <a:solidFill>
                  <a:srgbClr val="0070C0"/>
                </a:solidFill>
              </a:rPr>
              <a:t>dans les</a:t>
            </a:r>
            <a:r>
              <a:rPr lang="fr-FR" dirty="0"/>
              <a:t> </a:t>
            </a:r>
            <a:r>
              <a:rPr lang="fr-FR" dirty="0">
                <a:solidFill>
                  <a:srgbClr val="0070C0"/>
                </a:solidFill>
              </a:rPr>
              <a:t>camps des déplacés internes, porte-à-porte en une seule prise supervisée…</a:t>
            </a:r>
            <a:r>
              <a:rPr lang="fr-FR" dirty="0"/>
              <a:t>;</a:t>
            </a:r>
          </a:p>
          <a:p>
            <a:pPr lvl="1">
              <a:lnSpc>
                <a:spcPts val="3200"/>
              </a:lnSpc>
              <a:buFont typeface="Wingdings" panose="05000000000000000000" pitchFamily="2" charset="2"/>
              <a:buChar char="Ø"/>
            </a:pPr>
            <a:r>
              <a:rPr lang="fr-FR" dirty="0">
                <a:solidFill>
                  <a:srgbClr val="FF0000"/>
                </a:solidFill>
              </a:rPr>
              <a:t>Supervision</a:t>
            </a:r>
            <a:r>
              <a:rPr lang="fr-FR" dirty="0"/>
              <a:t>: </a:t>
            </a:r>
          </a:p>
          <a:p>
            <a:pPr lvl="1">
              <a:lnSpc>
                <a:spcPts val="3200"/>
              </a:lnSpc>
            </a:pPr>
            <a:r>
              <a:rPr lang="fr-FR" dirty="0"/>
              <a:t>L’adaptation de la supervision au contexte sécuritaire sans prendre des risques: </a:t>
            </a:r>
            <a:r>
              <a:rPr lang="fr-FR" dirty="0">
                <a:solidFill>
                  <a:srgbClr val="0070C0"/>
                </a:solidFill>
              </a:rPr>
              <a:t>éviction des zones à risque, appel téléphonique, utilisation de groupes WhatsApp…</a:t>
            </a:r>
            <a:r>
              <a:rPr lang="fr-FR" dirty="0"/>
              <a:t>;</a:t>
            </a:r>
          </a:p>
          <a:p>
            <a:pPr lvl="1">
              <a:lnSpc>
                <a:spcPts val="3200"/>
              </a:lnSpc>
              <a:buFont typeface="Wingdings" panose="05000000000000000000" pitchFamily="2" charset="2"/>
              <a:buChar char="Ø"/>
            </a:pPr>
            <a:r>
              <a:rPr lang="fr-FR" dirty="0">
                <a:solidFill>
                  <a:srgbClr val="FF0000"/>
                </a:solidFill>
              </a:rPr>
              <a:t>Collecte et transmission des données</a:t>
            </a:r>
            <a:r>
              <a:rPr lang="fr-FR" dirty="0"/>
              <a:t>: </a:t>
            </a:r>
          </a:p>
          <a:p>
            <a:pPr lvl="1">
              <a:lnSpc>
                <a:spcPts val="3200"/>
              </a:lnSpc>
            </a:pPr>
            <a:r>
              <a:rPr lang="fr-FR" dirty="0"/>
              <a:t>Le mode est approprié pour la collecte des données de campagne: </a:t>
            </a:r>
            <a:r>
              <a:rPr lang="fr-FR" dirty="0">
                <a:solidFill>
                  <a:srgbClr val="0070C0"/>
                </a:solidFill>
              </a:rPr>
              <a:t>supports papier, éviction d’utilisation des tablettes, smartphones…</a:t>
            </a:r>
            <a:r>
              <a:rPr lang="fr-FR" dirty="0"/>
              <a:t>;</a:t>
            </a:r>
          </a:p>
          <a:p>
            <a:pPr lvl="1">
              <a:lnSpc>
                <a:spcPts val="3200"/>
              </a:lnSpc>
              <a:buFont typeface="Wingdings" panose="05000000000000000000" pitchFamily="2" charset="2"/>
              <a:buChar char="Ø"/>
            </a:pPr>
            <a:r>
              <a:rPr lang="fr-FR" dirty="0">
                <a:solidFill>
                  <a:srgbClr val="FF0000"/>
                </a:solidFill>
              </a:rPr>
              <a:t>Allocation des ressources</a:t>
            </a:r>
            <a:r>
              <a:rPr lang="fr-FR" dirty="0"/>
              <a:t>: </a:t>
            </a:r>
          </a:p>
          <a:p>
            <a:pPr lvl="1">
              <a:lnSpc>
                <a:spcPts val="3200"/>
              </a:lnSpc>
            </a:pPr>
            <a:r>
              <a:rPr lang="fr-FR" dirty="0"/>
              <a:t>Le mode d’allocation, de paiement et de justification approprié: </a:t>
            </a:r>
            <a:r>
              <a:rPr lang="fr-FR" dirty="0">
                <a:solidFill>
                  <a:srgbClr val="0070C0"/>
                </a:solidFill>
              </a:rPr>
              <a:t>virement bancaire, chèque, paiement électronique, paiement cash…</a:t>
            </a:r>
            <a:r>
              <a:rPr lang="fr-FR" dirty="0"/>
              <a:t>;</a:t>
            </a:r>
          </a:p>
          <a:p>
            <a:endParaRPr lang="en-US"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Tree>
    <p:extLst>
      <p:ext uri="{BB962C8B-B14F-4D97-AF65-F5344CB8AC3E}">
        <p14:creationId xmlns:p14="http://schemas.microsoft.com/office/powerpoint/2010/main" val="83117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2663212643"/>
              </p:ext>
            </p:extLst>
          </p:nvPr>
        </p:nvGraphicFramePr>
        <p:xfrm>
          <a:off x="794339" y="302865"/>
          <a:ext cx="9158073" cy="10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BA48B51-79F0-49EB-BE8C-283B2A4D613D}"/>
              </a:ext>
            </a:extLst>
          </p:cNvPr>
          <p:cNvSpPr>
            <a:spLocks noGrp="1"/>
          </p:cNvSpPr>
          <p:nvPr>
            <p:ph sz="half" idx="2"/>
          </p:nvPr>
        </p:nvSpPr>
        <p:spPr>
          <a:xfrm>
            <a:off x="165100" y="1800226"/>
            <a:ext cx="10363200" cy="5542242"/>
          </a:xfrm>
          <a:ln>
            <a:solidFill>
              <a:schemeClr val="tx1"/>
            </a:solidFill>
          </a:ln>
        </p:spPr>
        <p:txBody>
          <a:bodyPr>
            <a:normAutofit lnSpcReduction="10000"/>
          </a:bodyPr>
          <a:lstStyle/>
          <a:p>
            <a:r>
              <a:rPr lang="fr-FR" dirty="0">
                <a:solidFill>
                  <a:srgbClr val="FF0000"/>
                </a:solidFill>
              </a:rPr>
              <a:t>5) La planification et la mise en œuvre des activités transfrontalières de la CPS sous la coordination de l’OOAS.</a:t>
            </a:r>
          </a:p>
          <a:p>
            <a:pPr algn="l"/>
            <a:r>
              <a:rPr lang="fr-FR" dirty="0">
                <a:solidFill>
                  <a:srgbClr val="FF0000"/>
                </a:solidFill>
              </a:rPr>
              <a:t>Permettaient en termes de leçons apprises:</a:t>
            </a:r>
          </a:p>
          <a:p>
            <a:endParaRPr lang="fr-FR" dirty="0">
              <a:solidFill>
                <a:srgbClr val="FF0000"/>
              </a:solidFill>
            </a:endParaRPr>
          </a:p>
          <a:p>
            <a:pPr lvl="1">
              <a:buFont typeface="Wingdings" panose="05000000000000000000" pitchFamily="2" charset="2"/>
              <a:buChar char="Ø"/>
            </a:pPr>
            <a:r>
              <a:rPr lang="fr-FR" dirty="0"/>
              <a:t>D’être dans une logique d’harmonisation des stratégies et pratiques de mise en œuvre tout en considérant les spécificités des pays;</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De synchroniser la mise en œuvre de la campagne en vue de rattraper dans la même période les enfants qui traverseraient les frontières</a:t>
            </a:r>
            <a:r>
              <a:rPr lang="fr-FR" sz="2105" dirty="0"/>
              <a:t>; cela évitait surtout de traiter des enfants 2 fois dans le même mois d’un pays à l’autre;</a:t>
            </a:r>
          </a:p>
          <a:p>
            <a:pPr lvl="1">
              <a:buFont typeface="Wingdings" panose="05000000000000000000" pitchFamily="2" charset="2"/>
              <a:buChar char="Ø"/>
            </a:pPr>
            <a:endParaRPr lang="fr-FR" sz="2105" dirty="0"/>
          </a:p>
          <a:p>
            <a:pPr lvl="1">
              <a:buFont typeface="Wingdings" panose="05000000000000000000" pitchFamily="2" charset="2"/>
              <a:buChar char="Ø"/>
            </a:pPr>
            <a:r>
              <a:rPr lang="fr-FR" dirty="0"/>
              <a:t>D’échanger les expériences surtout en matière de bonnes pratiques et aussi en matière des pratiques qui ne marchent pas</a:t>
            </a:r>
            <a:r>
              <a:rPr lang="fr-FR" sz="2105" dirty="0"/>
              <a:t>;</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De se secourir facilement avec des stocks de SP+AQ, étant donné que c’est la même centrale d’achat des médicaments qui ravitaillait les 3 pays.</a:t>
            </a:r>
          </a:p>
          <a:p>
            <a:pPr>
              <a:buFont typeface="Wingdings" panose="05000000000000000000" pitchFamily="2" charset="2"/>
              <a:buChar char="Ø"/>
            </a:pPr>
            <a:endParaRPr lang="fr-FR" dirty="0"/>
          </a:p>
          <a:p>
            <a:endParaRPr lang="en-US" dirty="0"/>
          </a:p>
        </p:txBody>
      </p:sp>
      <p:sp>
        <p:nvSpPr>
          <p:cNvPr id="8" name="Text Placeholder 3">
            <a:extLst>
              <a:ext uri="{FF2B5EF4-FFF2-40B4-BE49-F238E27FC236}">
                <a16:creationId xmlns:a16="http://schemas.microsoft.com/office/drawing/2014/main" id="{329A0DA7-B9AF-43C9-9E6C-D90248F37F1A}"/>
              </a:ext>
            </a:extLst>
          </p:cNvPr>
          <p:cNvSpPr txBox="1">
            <a:spLocks/>
          </p:cNvSpPr>
          <p:nvPr/>
        </p:nvSpPr>
        <p:spPr>
          <a:xfrm>
            <a:off x="805020" y="1634291"/>
            <a:ext cx="4455430" cy="541336"/>
          </a:xfrm>
          <a:prstGeom prst="rect">
            <a:avLst/>
          </a:prstGeom>
        </p:spPr>
        <p:txBody>
          <a:bodyPr vert="horz" lIns="100838" tIns="50419" rIns="100838" bIns="50419"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endParaRPr lang="en-US" sz="2647" dirty="0"/>
          </a:p>
        </p:txBody>
      </p:sp>
    </p:spTree>
    <p:extLst>
      <p:ext uri="{BB962C8B-B14F-4D97-AF65-F5344CB8AC3E}">
        <p14:creationId xmlns:p14="http://schemas.microsoft.com/office/powerpoint/2010/main" val="284143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CE3ADEC4-287F-A743-AE90-9A5886FF4E31}"/>
              </a:ext>
            </a:extLst>
          </p:cNvPr>
          <p:cNvPicPr/>
          <p:nvPr/>
        </p:nvPicPr>
        <p:blipFill>
          <a:blip r:embed="rId2" cstate="print"/>
          <a:stretch>
            <a:fillRect/>
          </a:stretch>
        </p:blipFill>
        <p:spPr>
          <a:xfrm>
            <a:off x="3702800" y="6600825"/>
            <a:ext cx="2939300" cy="685800"/>
          </a:xfrm>
          <a:prstGeom prst="rect">
            <a:avLst/>
          </a:prstGeom>
        </p:spPr>
      </p:pic>
      <p:pic>
        <p:nvPicPr>
          <p:cNvPr id="1028" name="Picture 4">
            <a:extLst>
              <a:ext uri="{FF2B5EF4-FFF2-40B4-BE49-F238E27FC236}">
                <a16:creationId xmlns:a16="http://schemas.microsoft.com/office/drawing/2014/main" id="{888AF99F-BABD-8748-839B-96880C67F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76201"/>
            <a:ext cx="5214937" cy="6372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2680994-0890-984D-98CE-F7F1A06A7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7626"/>
            <a:ext cx="6019800"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object 14"/>
          <p:cNvGrpSpPr/>
          <p:nvPr/>
        </p:nvGrpSpPr>
        <p:grpSpPr>
          <a:xfrm>
            <a:off x="963168" y="422148"/>
            <a:ext cx="8524240" cy="1056640"/>
            <a:chOff x="963168" y="422148"/>
            <a:chExt cx="8524240"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922908" y="789598"/>
            <a:ext cx="4728591" cy="372794"/>
          </a:xfrm>
          <a:prstGeom prst="rect">
            <a:avLst/>
          </a:prstGeom>
        </p:spPr>
        <p:txBody>
          <a:bodyPr vert="horz" wrap="square" lIns="0" tIns="54610" rIns="0" bIns="0" rtlCol="0">
            <a:spAutoFit/>
          </a:bodyPr>
          <a:lstStyle/>
          <a:p>
            <a:pPr marL="12700" marR="5080">
              <a:lnSpc>
                <a:spcPct val="86300"/>
              </a:lnSpc>
              <a:spcBef>
                <a:spcPts val="430"/>
              </a:spcBef>
            </a:pPr>
            <a:r>
              <a:rPr lang="en-GB" spc="-10" dirty="0" err="1">
                <a:solidFill>
                  <a:srgbClr val="000000"/>
                </a:solidFill>
              </a:rPr>
              <a:t>Suivi</a:t>
            </a:r>
            <a:r>
              <a:rPr lang="en-GB" spc="-10" dirty="0">
                <a:solidFill>
                  <a:srgbClr val="000000"/>
                </a:solidFill>
              </a:rPr>
              <a:t> et </a:t>
            </a:r>
            <a:r>
              <a:rPr lang="en-GB" spc="-10" dirty="0" err="1">
                <a:solidFill>
                  <a:srgbClr val="000000"/>
                </a:solidFill>
              </a:rPr>
              <a:t>évaluation</a:t>
            </a:r>
            <a:r>
              <a:rPr lang="en-GB" spc="-10" dirty="0">
                <a:solidFill>
                  <a:srgbClr val="000000"/>
                </a:solidFill>
              </a:rPr>
              <a:t> de la CPS (1) </a:t>
            </a:r>
            <a:endParaRPr dirty="0"/>
          </a:p>
        </p:txBody>
      </p:sp>
      <p:pic>
        <p:nvPicPr>
          <p:cNvPr id="25" name="Content Placeholder 5" descr="A picture containing diagram&#10;&#10;Description automatically generated">
            <a:extLst>
              <a:ext uri="{FF2B5EF4-FFF2-40B4-BE49-F238E27FC236}">
                <a16:creationId xmlns:a16="http://schemas.microsoft.com/office/drawing/2014/main" id="{4A57FB67-7453-40AD-8FBF-81E0BE82B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2" y="1759078"/>
            <a:ext cx="9563100" cy="5381625"/>
          </a:xfrm>
          <a:prstGeom prst="rect">
            <a:avLst/>
          </a:prstGeom>
        </p:spPr>
      </p:pic>
      <p:sp>
        <p:nvSpPr>
          <p:cNvPr id="26" name="TextBox 25">
            <a:extLst>
              <a:ext uri="{FF2B5EF4-FFF2-40B4-BE49-F238E27FC236}">
                <a16:creationId xmlns:a16="http://schemas.microsoft.com/office/drawing/2014/main" id="{32CE0F6A-6985-45EE-B2D4-D797640457C5}"/>
              </a:ext>
            </a:extLst>
          </p:cNvPr>
          <p:cNvSpPr txBox="1"/>
          <p:nvPr/>
        </p:nvSpPr>
        <p:spPr>
          <a:xfrm>
            <a:off x="622300" y="1507093"/>
            <a:ext cx="9448800" cy="369332"/>
          </a:xfrm>
          <a:prstGeom prst="rect">
            <a:avLst/>
          </a:prstGeom>
          <a:noFill/>
        </p:spPr>
        <p:txBody>
          <a:bodyPr wrap="square" rtlCol="0">
            <a:spAutoFit/>
          </a:bodyPr>
          <a:lstStyle/>
          <a:p>
            <a:r>
              <a:rPr lang="en-GB" dirty="0" err="1"/>
              <a:t>Diagramme</a:t>
            </a:r>
            <a:r>
              <a:rPr lang="en-GB" dirty="0"/>
              <a:t> </a:t>
            </a:r>
            <a:r>
              <a:rPr lang="en-GB" dirty="0" err="1"/>
              <a:t>présentant</a:t>
            </a:r>
            <a:r>
              <a:rPr lang="en-GB" dirty="0"/>
              <a:t> les </a:t>
            </a:r>
            <a:r>
              <a:rPr lang="en-GB" dirty="0" err="1"/>
              <a:t>facteurs</a:t>
            </a:r>
            <a:r>
              <a:rPr lang="en-GB" dirty="0"/>
              <a:t> </a:t>
            </a:r>
            <a:r>
              <a:rPr lang="en-GB" dirty="0" err="1"/>
              <a:t>influencant</a:t>
            </a:r>
            <a:r>
              <a:rPr lang="en-GB" dirty="0"/>
              <a:t> </a:t>
            </a:r>
            <a:r>
              <a:rPr lang="en-GB" dirty="0" err="1"/>
              <a:t>l’efficacité</a:t>
            </a:r>
            <a:r>
              <a:rPr lang="en-GB" dirty="0"/>
              <a:t> d’un programme de CPS </a:t>
            </a:r>
            <a:endParaRPr lang="fr-C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65768" y="1915746"/>
            <a:ext cx="88265" cy="1306195"/>
          </a:xfrm>
          <a:prstGeom prst="rect">
            <a:avLst/>
          </a:prstGeom>
        </p:spPr>
        <p:txBody>
          <a:bodyPr vert="horz" wrap="square" lIns="0" tIns="55244" rIns="0" bIns="0" rtlCol="0">
            <a:spAutoFit/>
          </a:bodyPr>
          <a:lstStyle/>
          <a:p>
            <a:pPr marL="12700">
              <a:lnSpc>
                <a:spcPct val="100000"/>
              </a:lnSpc>
              <a:spcBef>
                <a:spcPts val="434"/>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40"/>
              </a:spcBef>
            </a:pPr>
            <a:r>
              <a:rPr sz="1400" dirty="0">
                <a:latin typeface="Arial MT"/>
                <a:cs typeface="Arial MT"/>
              </a:rPr>
              <a:t>•</a:t>
            </a:r>
            <a:endParaRPr sz="1400">
              <a:latin typeface="Arial MT"/>
              <a:cs typeface="Arial MT"/>
            </a:endParaRPr>
          </a:p>
        </p:txBody>
      </p:sp>
      <p:sp>
        <p:nvSpPr>
          <p:cNvPr id="3" name="object 3"/>
          <p:cNvSpPr txBox="1"/>
          <p:nvPr/>
        </p:nvSpPr>
        <p:spPr>
          <a:xfrm>
            <a:off x="279400" y="1455927"/>
            <a:ext cx="10134599" cy="6966010"/>
          </a:xfrm>
          <a:prstGeom prst="rect">
            <a:avLst/>
          </a:prstGeom>
        </p:spPr>
        <p:txBody>
          <a:bodyPr vert="horz" wrap="square" lIns="0" tIns="71120" rIns="0" bIns="0" rtlCol="0">
            <a:spAutoFit/>
          </a:bodyPr>
          <a:lstStyle/>
          <a:p>
            <a:pPr marL="698500" indent="-685800" algn="just">
              <a:lnSpc>
                <a:spcPct val="100000"/>
              </a:lnSpc>
              <a:spcBef>
                <a:spcPts val="560"/>
              </a:spcBef>
              <a:buFont typeface="Arial MT"/>
              <a:buChar char="•"/>
              <a:tabLst>
                <a:tab pos="697865" algn="l"/>
                <a:tab pos="698500" algn="l"/>
              </a:tabLst>
            </a:pPr>
            <a:r>
              <a:rPr lang="fr-FR" sz="2400" b="1" u="heavy" spc="-5" dirty="0">
                <a:uFill>
                  <a:solidFill>
                    <a:srgbClr val="000000"/>
                  </a:solidFill>
                </a:uFill>
                <a:latin typeface="Calibri"/>
                <a:cs typeface="Calibri"/>
              </a:rPr>
              <a:t>Comment</a:t>
            </a:r>
            <a:r>
              <a:rPr lang="fr-FR" sz="2400" b="1" u="heavy" spc="-30" dirty="0">
                <a:uFill>
                  <a:solidFill>
                    <a:srgbClr val="000000"/>
                  </a:solidFill>
                </a:uFill>
                <a:latin typeface="Calibri"/>
                <a:cs typeface="Calibri"/>
              </a:rPr>
              <a:t> </a:t>
            </a:r>
            <a:r>
              <a:rPr lang="fr-FR" sz="2400" b="1" u="heavy" spc="-10" dirty="0">
                <a:uFill>
                  <a:solidFill>
                    <a:srgbClr val="000000"/>
                  </a:solidFill>
                </a:uFill>
                <a:latin typeface="Calibri"/>
                <a:cs typeface="Calibri"/>
              </a:rPr>
              <a:t>évaluez-vous l’intégralité </a:t>
            </a:r>
            <a:r>
              <a:rPr lang="fr-FR" sz="2400" b="1" u="heavy" spc="-60" dirty="0">
                <a:uFill>
                  <a:solidFill>
                    <a:srgbClr val="000000"/>
                  </a:solidFill>
                </a:uFill>
                <a:latin typeface="Calibri"/>
                <a:cs typeface="Calibri"/>
              </a:rPr>
              <a:t> </a:t>
            </a:r>
            <a:r>
              <a:rPr lang="fr-FR" sz="2400" b="1" u="heavy" dirty="0">
                <a:uFill>
                  <a:solidFill>
                    <a:srgbClr val="000000"/>
                  </a:solidFill>
                </a:uFill>
                <a:latin typeface="Calibri"/>
                <a:cs typeface="Calibri"/>
              </a:rPr>
              <a:t>de la</a:t>
            </a:r>
            <a:r>
              <a:rPr lang="fr-FR" sz="2400" b="1" u="heavy" spc="-5" dirty="0">
                <a:uFill>
                  <a:solidFill>
                    <a:srgbClr val="000000"/>
                  </a:solidFill>
                </a:uFill>
                <a:latin typeface="Calibri"/>
                <a:cs typeface="Calibri"/>
              </a:rPr>
              <a:t> </a:t>
            </a:r>
            <a:r>
              <a:rPr lang="fr-FR" sz="2400" b="1" u="heavy" spc="-10" dirty="0">
                <a:uFill>
                  <a:solidFill>
                    <a:srgbClr val="000000"/>
                  </a:solidFill>
                </a:uFill>
                <a:latin typeface="Calibri"/>
                <a:cs typeface="Calibri"/>
              </a:rPr>
              <a:t>couverture</a:t>
            </a:r>
            <a:r>
              <a:rPr lang="fr-FR" sz="2400" b="1" u="heavy" spc="-20" dirty="0">
                <a:uFill>
                  <a:solidFill>
                    <a:srgbClr val="000000"/>
                  </a:solidFill>
                </a:uFill>
                <a:latin typeface="Calibri"/>
                <a:cs typeface="Calibri"/>
              </a:rPr>
              <a:t> </a:t>
            </a:r>
            <a:r>
              <a:rPr lang="fr-FR" sz="2400" b="1" u="heavy" dirty="0">
                <a:uFill>
                  <a:solidFill>
                    <a:srgbClr val="000000"/>
                  </a:solidFill>
                </a:uFill>
                <a:latin typeface="Calibri"/>
                <a:cs typeface="Calibri"/>
              </a:rPr>
              <a:t>?</a:t>
            </a:r>
          </a:p>
          <a:p>
            <a:pPr marL="285750" indent="-285750" algn="just">
              <a:buFont typeface="Wingdings" panose="05000000000000000000" pitchFamily="2" charset="2"/>
              <a:buChar char="Ø"/>
            </a:pPr>
            <a:endParaRPr lang="fr-FR" sz="1100" b="1" u="heavy" dirty="0">
              <a:uFill>
                <a:solidFill>
                  <a:srgbClr val="000000"/>
                </a:solidFill>
              </a:uFill>
              <a:latin typeface="Calibri"/>
              <a:cs typeface="Calibri"/>
            </a:endParaRPr>
          </a:p>
          <a:p>
            <a:pPr marL="285750" indent="-285750" algn="just">
              <a:buFont typeface="Wingdings" panose="05000000000000000000" pitchFamily="2" charset="2"/>
              <a:buChar char="Ø"/>
            </a:pPr>
            <a:r>
              <a:rPr lang="fr-CH" sz="2400" u="sng" dirty="0"/>
              <a:t>La collecte et transmission journalière des données par structure</a:t>
            </a:r>
            <a:r>
              <a:rPr lang="fr-CH" sz="2400" dirty="0"/>
              <a:t>:</a:t>
            </a:r>
          </a:p>
          <a:p>
            <a:pPr marL="800100" lvl="1" indent="-342900" algn="just">
              <a:buFont typeface="Calibri" panose="020F0502020204030204" pitchFamily="34" charset="0"/>
              <a:buChar char="⁻"/>
            </a:pPr>
            <a:r>
              <a:rPr lang="fr-CH" sz="2400" b="1" dirty="0"/>
              <a:t>Niveau des formations sanitaires</a:t>
            </a:r>
            <a:r>
              <a:rPr lang="fr-CH" sz="2400" dirty="0"/>
              <a:t>: synthèse des données des équipes de DC</a:t>
            </a:r>
          </a:p>
          <a:p>
            <a:pPr marL="800100" lvl="1" indent="-342900" algn="just">
              <a:buFont typeface="Calibri" panose="020F0502020204030204" pitchFamily="34" charset="0"/>
              <a:buChar char="⁻"/>
            </a:pPr>
            <a:r>
              <a:rPr lang="fr-CH" sz="2400" b="1" dirty="0"/>
              <a:t>Niveau district </a:t>
            </a:r>
            <a:r>
              <a:rPr lang="fr-CH" sz="2400" dirty="0"/>
              <a:t>: saisie des données de chaque FS dans le masque de saisie CPS</a:t>
            </a:r>
          </a:p>
          <a:p>
            <a:pPr marL="800100" lvl="1" indent="-342900" algn="just">
              <a:buFont typeface="Calibri" panose="020F0502020204030204" pitchFamily="34" charset="0"/>
              <a:buChar char="⁻"/>
            </a:pPr>
            <a:r>
              <a:rPr lang="fr-CH" sz="2400" b="1" dirty="0"/>
              <a:t>Niveau DRS </a:t>
            </a:r>
            <a:r>
              <a:rPr lang="fr-CH" sz="2400" dirty="0"/>
              <a:t>: synthèse des données districts dans le masque de saisie CPS </a:t>
            </a:r>
          </a:p>
          <a:p>
            <a:pPr marL="800100" lvl="1" indent="-342900" algn="just">
              <a:buFont typeface="Calibri" panose="020F0502020204030204" pitchFamily="34" charset="0"/>
              <a:buChar char="⁻"/>
            </a:pPr>
            <a:r>
              <a:rPr lang="fr-CH" sz="2400" b="1" dirty="0"/>
              <a:t>Niveau central </a:t>
            </a:r>
            <a:r>
              <a:rPr lang="fr-CH" sz="2400" dirty="0"/>
              <a:t>: synthèse des masques des régions avec les données des districts; </a:t>
            </a:r>
          </a:p>
          <a:p>
            <a:pPr marL="285750" indent="-285750" algn="just">
              <a:buFont typeface="Wingdings" panose="05000000000000000000" pitchFamily="2" charset="2"/>
              <a:buChar char="Ø"/>
            </a:pPr>
            <a:r>
              <a:rPr lang="fr-CH" sz="2400" u="sng" dirty="0"/>
              <a:t>Supervision et sondage rapide</a:t>
            </a:r>
          </a:p>
          <a:p>
            <a:pPr lvl="1" algn="just"/>
            <a:r>
              <a:rPr lang="fr-CH" sz="2400" dirty="0"/>
              <a:t>La supervision est effectuée par les équipes à tous les niveaux (CSPS, Districts, Régions, Central). Les différentes équipes vérifient sur le terrain l’effectivité de la mise en œuvre de la campagne et la couverture de toutes les zones. </a:t>
            </a:r>
          </a:p>
          <a:p>
            <a:pPr lvl="1" algn="just"/>
            <a:r>
              <a:rPr lang="fr-CH" sz="2400" dirty="0"/>
              <a:t>Ils permettent d’avoir une idée sur l’organisation de la campagne par les FS et sur  l’évolution de l’administration des médicaments dans les concessions au fur et à mesure . </a:t>
            </a:r>
          </a:p>
          <a:p>
            <a:pPr marL="1155700" algn="just">
              <a:lnSpc>
                <a:spcPct val="100000"/>
              </a:lnSpc>
              <a:spcBef>
                <a:spcPts val="340"/>
              </a:spcBef>
            </a:pPr>
            <a:endParaRPr lang="fr-FR" sz="2400" u="sng" dirty="0">
              <a:uFill>
                <a:solidFill>
                  <a:srgbClr val="000000"/>
                </a:solidFill>
              </a:uFill>
              <a:latin typeface="Calibri"/>
              <a:cs typeface="Calibri"/>
            </a:endParaRPr>
          </a:p>
          <a:p>
            <a:pPr marL="1155700" algn="just">
              <a:lnSpc>
                <a:spcPct val="100000"/>
              </a:lnSpc>
              <a:spcBef>
                <a:spcPts val="340"/>
              </a:spcBef>
            </a:pPr>
            <a:endParaRPr lang="fr-FR" sz="2400" dirty="0">
              <a:latin typeface="Calibri"/>
              <a:cs typeface="Calibri"/>
            </a:endParaRPr>
          </a:p>
        </p:txBody>
      </p:sp>
      <p:grpSp>
        <p:nvGrpSpPr>
          <p:cNvPr id="14" name="object 14"/>
          <p:cNvGrpSpPr/>
          <p:nvPr/>
        </p:nvGrpSpPr>
        <p:grpSpPr>
          <a:xfrm>
            <a:off x="963168" y="422148"/>
            <a:ext cx="8524240" cy="1056640"/>
            <a:chOff x="963168" y="422148"/>
            <a:chExt cx="8524240"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496315"/>
            <a:ext cx="3987165"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à</a:t>
            </a:r>
            <a:r>
              <a:rPr sz="2000" spc="-5" dirty="0">
                <a:solidFill>
                  <a:srgbClr val="000000"/>
                </a:solidFill>
              </a:rPr>
              <a:t>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(2)</a:t>
            </a:r>
            <a:endParaRPr sz="2000" dirty="0"/>
          </a:p>
        </p:txBody>
      </p:sp>
    </p:spTree>
    <p:extLst>
      <p:ext uri="{BB962C8B-B14F-4D97-AF65-F5344CB8AC3E}">
        <p14:creationId xmlns:p14="http://schemas.microsoft.com/office/powerpoint/2010/main" val="369577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65768" y="1915746"/>
            <a:ext cx="88265" cy="1306195"/>
          </a:xfrm>
          <a:prstGeom prst="rect">
            <a:avLst/>
          </a:prstGeom>
        </p:spPr>
        <p:txBody>
          <a:bodyPr vert="horz" wrap="square" lIns="0" tIns="55244" rIns="0" bIns="0" rtlCol="0">
            <a:spAutoFit/>
          </a:bodyPr>
          <a:lstStyle/>
          <a:p>
            <a:pPr marL="12700">
              <a:lnSpc>
                <a:spcPct val="100000"/>
              </a:lnSpc>
              <a:spcBef>
                <a:spcPts val="434"/>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40"/>
              </a:spcBef>
            </a:pPr>
            <a:r>
              <a:rPr sz="1400" dirty="0">
                <a:latin typeface="Arial MT"/>
                <a:cs typeface="Arial MT"/>
              </a:rPr>
              <a:t>•</a:t>
            </a:r>
            <a:endParaRPr sz="1400">
              <a:latin typeface="Arial MT"/>
              <a:cs typeface="Arial MT"/>
            </a:endParaRPr>
          </a:p>
        </p:txBody>
      </p:sp>
      <p:sp>
        <p:nvSpPr>
          <p:cNvPr id="3" name="object 3"/>
          <p:cNvSpPr txBox="1"/>
          <p:nvPr/>
        </p:nvSpPr>
        <p:spPr>
          <a:xfrm>
            <a:off x="279400" y="1522475"/>
            <a:ext cx="10134599" cy="4057521"/>
          </a:xfrm>
          <a:prstGeom prst="rect">
            <a:avLst/>
          </a:prstGeom>
        </p:spPr>
        <p:txBody>
          <a:bodyPr vert="horz" wrap="square" lIns="0" tIns="71120" rIns="0" bIns="0" rtlCol="0">
            <a:spAutoFit/>
          </a:bodyPr>
          <a:lstStyle/>
          <a:p>
            <a:pPr marL="698500" indent="-685800" algn="just">
              <a:lnSpc>
                <a:spcPct val="100000"/>
              </a:lnSpc>
              <a:spcBef>
                <a:spcPts val="560"/>
              </a:spcBef>
              <a:buFont typeface="Arial MT"/>
              <a:buChar char="•"/>
              <a:tabLst>
                <a:tab pos="697865" algn="l"/>
                <a:tab pos="698500" algn="l"/>
              </a:tabLst>
            </a:pPr>
            <a:r>
              <a:rPr lang="fr-FR" sz="2400" b="1" u="heavy" spc="-5" dirty="0">
                <a:uFill>
                  <a:solidFill>
                    <a:srgbClr val="000000"/>
                  </a:solidFill>
                </a:uFill>
                <a:latin typeface="Calibri"/>
                <a:cs typeface="Calibri"/>
              </a:rPr>
              <a:t>Comment</a:t>
            </a:r>
            <a:r>
              <a:rPr lang="fr-FR" sz="2400" b="1" u="heavy" spc="-30" dirty="0">
                <a:uFill>
                  <a:solidFill>
                    <a:srgbClr val="000000"/>
                  </a:solidFill>
                </a:uFill>
                <a:latin typeface="Calibri"/>
                <a:cs typeface="Calibri"/>
              </a:rPr>
              <a:t> </a:t>
            </a:r>
            <a:r>
              <a:rPr lang="fr-FR" sz="2400" b="1" u="heavy" spc="-10" dirty="0">
                <a:uFill>
                  <a:solidFill>
                    <a:srgbClr val="000000"/>
                  </a:solidFill>
                </a:uFill>
                <a:latin typeface="Calibri"/>
                <a:cs typeface="Calibri"/>
              </a:rPr>
              <a:t>évaluez-vous l’intégralité </a:t>
            </a:r>
            <a:r>
              <a:rPr lang="fr-FR" sz="2400" b="1" u="heavy" spc="-60" dirty="0">
                <a:uFill>
                  <a:solidFill>
                    <a:srgbClr val="000000"/>
                  </a:solidFill>
                </a:uFill>
                <a:latin typeface="Calibri"/>
                <a:cs typeface="Calibri"/>
              </a:rPr>
              <a:t> </a:t>
            </a:r>
            <a:r>
              <a:rPr lang="fr-FR" sz="2400" b="1" u="heavy" dirty="0">
                <a:uFill>
                  <a:solidFill>
                    <a:srgbClr val="000000"/>
                  </a:solidFill>
                </a:uFill>
                <a:latin typeface="Calibri"/>
                <a:cs typeface="Calibri"/>
              </a:rPr>
              <a:t>de la</a:t>
            </a:r>
            <a:r>
              <a:rPr lang="fr-FR" sz="2400" b="1" u="heavy" spc="-5" dirty="0">
                <a:uFill>
                  <a:solidFill>
                    <a:srgbClr val="000000"/>
                  </a:solidFill>
                </a:uFill>
                <a:latin typeface="Calibri"/>
                <a:cs typeface="Calibri"/>
              </a:rPr>
              <a:t> </a:t>
            </a:r>
            <a:r>
              <a:rPr lang="fr-FR" sz="2400" b="1" u="heavy" spc="-10" dirty="0">
                <a:uFill>
                  <a:solidFill>
                    <a:srgbClr val="000000"/>
                  </a:solidFill>
                </a:uFill>
                <a:latin typeface="Calibri"/>
                <a:cs typeface="Calibri"/>
              </a:rPr>
              <a:t>couverture</a:t>
            </a:r>
            <a:r>
              <a:rPr lang="fr-FR" sz="2400" b="1" u="heavy" spc="-20" dirty="0">
                <a:uFill>
                  <a:solidFill>
                    <a:srgbClr val="000000"/>
                  </a:solidFill>
                </a:uFill>
                <a:latin typeface="Calibri"/>
                <a:cs typeface="Calibri"/>
              </a:rPr>
              <a:t> </a:t>
            </a:r>
            <a:r>
              <a:rPr lang="fr-FR" sz="2400" b="1" u="heavy" dirty="0">
                <a:uFill>
                  <a:solidFill>
                    <a:srgbClr val="000000"/>
                  </a:solidFill>
                </a:uFill>
                <a:latin typeface="Calibri"/>
                <a:cs typeface="Calibri"/>
              </a:rPr>
              <a:t>?</a:t>
            </a:r>
          </a:p>
          <a:p>
            <a:pPr marL="285750" indent="-285750" algn="just">
              <a:buFont typeface="Wingdings" panose="05000000000000000000" pitchFamily="2" charset="2"/>
              <a:buChar char="Ø"/>
            </a:pPr>
            <a:endParaRPr lang="fr-FR" sz="1400" b="1" u="heavy" dirty="0">
              <a:uFill>
                <a:solidFill>
                  <a:srgbClr val="000000"/>
                </a:solidFill>
              </a:uFill>
              <a:latin typeface="Calibri"/>
              <a:cs typeface="Calibri"/>
            </a:endParaRPr>
          </a:p>
          <a:p>
            <a:pPr marL="285750" indent="-285750" algn="just">
              <a:buFont typeface="Wingdings" panose="05000000000000000000" pitchFamily="2" charset="2"/>
              <a:buChar char="Ø"/>
            </a:pPr>
            <a:r>
              <a:rPr lang="fr-CH" sz="2400" u="sng" dirty="0"/>
              <a:t>Le monitorage indépendant et le LQAS</a:t>
            </a:r>
          </a:p>
          <a:p>
            <a:pPr lvl="1" algn="just"/>
            <a:r>
              <a:rPr lang="fr-CH" sz="2400" dirty="0"/>
              <a:t>C’est une enquête de ménage effectuée dans chaque district qui permet de s’assurer que les différentes concessions ont été effectivement visitées par les DC et que les enfants ciblés ont eu les médicaments.</a:t>
            </a:r>
          </a:p>
          <a:p>
            <a:pPr lvl="1" algn="just"/>
            <a:r>
              <a:rPr lang="fr-CH" sz="2400" dirty="0"/>
              <a:t>Ils permettent d’avoir une idée sur les vraies couvertures de la CPS dans les ménages.</a:t>
            </a:r>
            <a:endParaRPr lang="fr-FR" sz="2400" u="sng" dirty="0">
              <a:uFill>
                <a:solidFill>
                  <a:srgbClr val="000000"/>
                </a:solidFill>
              </a:uFill>
              <a:latin typeface="Calibri"/>
              <a:cs typeface="Calibri"/>
            </a:endParaRPr>
          </a:p>
          <a:p>
            <a:pPr lvl="1" algn="just"/>
            <a:endParaRPr lang="fr-FR" sz="2400" u="sng" dirty="0">
              <a:uFill>
                <a:solidFill>
                  <a:srgbClr val="000000"/>
                </a:solidFill>
              </a:uFill>
              <a:latin typeface="Calibri"/>
              <a:cs typeface="Calibri"/>
            </a:endParaRPr>
          </a:p>
          <a:p>
            <a:pPr marL="1155700" algn="just">
              <a:lnSpc>
                <a:spcPct val="100000"/>
              </a:lnSpc>
              <a:spcBef>
                <a:spcPts val="340"/>
              </a:spcBef>
            </a:pPr>
            <a:endParaRPr lang="fr-FR" sz="2400" u="sng" dirty="0">
              <a:uFill>
                <a:solidFill>
                  <a:srgbClr val="000000"/>
                </a:solidFill>
              </a:uFill>
              <a:latin typeface="Calibri"/>
              <a:cs typeface="Calibri"/>
            </a:endParaRPr>
          </a:p>
          <a:p>
            <a:pPr marL="1155700" algn="just">
              <a:lnSpc>
                <a:spcPct val="100000"/>
              </a:lnSpc>
              <a:spcBef>
                <a:spcPts val="340"/>
              </a:spcBef>
            </a:pPr>
            <a:endParaRPr lang="fr-FR" sz="2400" dirty="0">
              <a:latin typeface="Calibri"/>
              <a:cs typeface="Calibri"/>
            </a:endParaRPr>
          </a:p>
        </p:txBody>
      </p:sp>
      <p:grpSp>
        <p:nvGrpSpPr>
          <p:cNvPr id="14" name="object 14"/>
          <p:cNvGrpSpPr/>
          <p:nvPr/>
        </p:nvGrpSpPr>
        <p:grpSpPr>
          <a:xfrm>
            <a:off x="963168" y="422148"/>
            <a:ext cx="8524240" cy="1056640"/>
            <a:chOff x="963168" y="422148"/>
            <a:chExt cx="8524240"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496315"/>
            <a:ext cx="3987165"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à</a:t>
            </a:r>
            <a:r>
              <a:rPr sz="2000" spc="-5" dirty="0">
                <a:solidFill>
                  <a:srgbClr val="000000"/>
                </a:solidFill>
              </a:rPr>
              <a:t>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(2)</a:t>
            </a:r>
            <a:endParaRPr sz="2000" dirty="0"/>
          </a:p>
        </p:txBody>
      </p:sp>
    </p:spTree>
    <p:extLst>
      <p:ext uri="{BB962C8B-B14F-4D97-AF65-F5344CB8AC3E}">
        <p14:creationId xmlns:p14="http://schemas.microsoft.com/office/powerpoint/2010/main" val="400679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65768" y="1915746"/>
            <a:ext cx="88265" cy="1306195"/>
          </a:xfrm>
          <a:prstGeom prst="rect">
            <a:avLst/>
          </a:prstGeom>
        </p:spPr>
        <p:txBody>
          <a:bodyPr vert="horz" wrap="square" lIns="0" tIns="55244" rIns="0" bIns="0" rtlCol="0">
            <a:spAutoFit/>
          </a:bodyPr>
          <a:lstStyle/>
          <a:p>
            <a:pPr marL="12700">
              <a:lnSpc>
                <a:spcPct val="100000"/>
              </a:lnSpc>
              <a:spcBef>
                <a:spcPts val="434"/>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35"/>
              </a:spcBef>
            </a:pPr>
            <a:r>
              <a:rPr sz="1400" dirty="0">
                <a:latin typeface="Arial MT"/>
                <a:cs typeface="Arial MT"/>
              </a:rPr>
              <a:t>•</a:t>
            </a:r>
            <a:endParaRPr sz="1400">
              <a:latin typeface="Arial MT"/>
              <a:cs typeface="Arial MT"/>
            </a:endParaRPr>
          </a:p>
          <a:p>
            <a:pPr marL="12700">
              <a:lnSpc>
                <a:spcPct val="100000"/>
              </a:lnSpc>
              <a:spcBef>
                <a:spcPts val="340"/>
              </a:spcBef>
            </a:pPr>
            <a:r>
              <a:rPr sz="1400" dirty="0">
                <a:latin typeface="Arial MT"/>
                <a:cs typeface="Arial MT"/>
              </a:rPr>
              <a:t>•</a:t>
            </a:r>
            <a:endParaRPr sz="1400">
              <a:latin typeface="Arial MT"/>
              <a:cs typeface="Arial MT"/>
            </a:endParaRPr>
          </a:p>
        </p:txBody>
      </p:sp>
      <p:sp>
        <p:nvSpPr>
          <p:cNvPr id="3" name="object 3"/>
          <p:cNvSpPr txBox="1"/>
          <p:nvPr/>
        </p:nvSpPr>
        <p:spPr>
          <a:xfrm>
            <a:off x="165100" y="1472437"/>
            <a:ext cx="10363199" cy="6281207"/>
          </a:xfrm>
          <a:prstGeom prst="rect">
            <a:avLst/>
          </a:prstGeom>
        </p:spPr>
        <p:txBody>
          <a:bodyPr vert="horz" wrap="square" lIns="0" tIns="71120" rIns="0" bIns="0" rtlCol="0">
            <a:spAutoFit/>
          </a:bodyPr>
          <a:lstStyle/>
          <a:p>
            <a:pPr marL="698500" indent="-685800">
              <a:lnSpc>
                <a:spcPct val="100000"/>
              </a:lnSpc>
              <a:spcBef>
                <a:spcPts val="560"/>
              </a:spcBef>
              <a:buFont typeface="Arial MT"/>
              <a:buChar char="•"/>
              <a:tabLst>
                <a:tab pos="697865" algn="l"/>
                <a:tab pos="698500" algn="l"/>
              </a:tabLst>
            </a:pPr>
            <a:r>
              <a:rPr lang="fr-FR" sz="2200" b="1" u="heavy" spc="-5" dirty="0">
                <a:uFill>
                  <a:solidFill>
                    <a:srgbClr val="000000"/>
                  </a:solidFill>
                </a:uFill>
                <a:latin typeface="Calibri"/>
                <a:cs typeface="Calibri"/>
              </a:rPr>
              <a:t>Comment</a:t>
            </a:r>
            <a:r>
              <a:rPr lang="fr-FR" sz="2200" b="1" u="heavy" spc="-30" dirty="0">
                <a:uFill>
                  <a:solidFill>
                    <a:srgbClr val="000000"/>
                  </a:solidFill>
                </a:uFill>
                <a:latin typeface="Calibri"/>
                <a:cs typeface="Calibri"/>
              </a:rPr>
              <a:t> </a:t>
            </a:r>
            <a:r>
              <a:rPr lang="fr-FR" sz="2200" b="1" u="heavy" spc="-10" dirty="0">
                <a:uFill>
                  <a:solidFill>
                    <a:srgbClr val="000000"/>
                  </a:solidFill>
                </a:uFill>
                <a:latin typeface="Calibri"/>
                <a:cs typeface="Calibri"/>
              </a:rPr>
              <a:t>évaluez-vous l’intégralité </a:t>
            </a:r>
            <a:r>
              <a:rPr lang="fr-FR" sz="2200" b="1" u="heavy" spc="-60" dirty="0">
                <a:uFill>
                  <a:solidFill>
                    <a:srgbClr val="000000"/>
                  </a:solidFill>
                </a:uFill>
                <a:latin typeface="Calibri"/>
                <a:cs typeface="Calibri"/>
              </a:rPr>
              <a:t> </a:t>
            </a:r>
            <a:r>
              <a:rPr lang="fr-FR" sz="2200" b="1" u="heavy" dirty="0">
                <a:uFill>
                  <a:solidFill>
                    <a:srgbClr val="000000"/>
                  </a:solidFill>
                </a:uFill>
                <a:latin typeface="Calibri"/>
                <a:cs typeface="Calibri"/>
              </a:rPr>
              <a:t>de la</a:t>
            </a:r>
            <a:r>
              <a:rPr lang="fr-FR" sz="2200" b="1" u="heavy" spc="-5" dirty="0">
                <a:uFill>
                  <a:solidFill>
                    <a:srgbClr val="000000"/>
                  </a:solidFill>
                </a:uFill>
                <a:latin typeface="Calibri"/>
                <a:cs typeface="Calibri"/>
              </a:rPr>
              <a:t> </a:t>
            </a:r>
            <a:r>
              <a:rPr lang="fr-FR" sz="2200" b="1" u="heavy" spc="-10" dirty="0">
                <a:uFill>
                  <a:solidFill>
                    <a:srgbClr val="000000"/>
                  </a:solidFill>
                </a:uFill>
                <a:latin typeface="Calibri"/>
                <a:cs typeface="Calibri"/>
              </a:rPr>
              <a:t>couverture</a:t>
            </a:r>
            <a:r>
              <a:rPr lang="fr-FR" sz="2200" b="1" u="heavy" spc="-20" dirty="0">
                <a:uFill>
                  <a:solidFill>
                    <a:srgbClr val="000000"/>
                  </a:solidFill>
                </a:uFill>
                <a:latin typeface="Calibri"/>
                <a:cs typeface="Calibri"/>
              </a:rPr>
              <a:t> </a:t>
            </a:r>
            <a:r>
              <a:rPr lang="fr-FR" sz="2200" b="1" u="heavy" dirty="0">
                <a:uFill>
                  <a:solidFill>
                    <a:srgbClr val="000000"/>
                  </a:solidFill>
                </a:uFill>
                <a:latin typeface="Calibri"/>
                <a:cs typeface="Calibri"/>
              </a:rPr>
              <a:t>?</a:t>
            </a:r>
            <a:endParaRPr lang="fr-FR" sz="2200" spc="-305" dirty="0">
              <a:latin typeface="Calibri"/>
              <a:cs typeface="Calibri"/>
            </a:endParaRPr>
          </a:p>
          <a:p>
            <a:pPr marL="698500" indent="-685800">
              <a:lnSpc>
                <a:spcPct val="100000"/>
              </a:lnSpc>
              <a:spcBef>
                <a:spcPts val="560"/>
              </a:spcBef>
              <a:buFont typeface="Arial MT"/>
              <a:buChar char="•"/>
              <a:tabLst>
                <a:tab pos="697865" algn="l"/>
                <a:tab pos="698500" algn="l"/>
              </a:tabLst>
            </a:pPr>
            <a:r>
              <a:rPr lang="fr-FR" sz="2200" spc="-305" dirty="0">
                <a:latin typeface="Calibri"/>
                <a:cs typeface="Calibri"/>
              </a:rPr>
              <a:t> </a:t>
            </a:r>
            <a:r>
              <a:rPr lang="fr-FR" sz="2200" u="sng" spc="-10" dirty="0">
                <a:uFill>
                  <a:solidFill>
                    <a:srgbClr val="000000"/>
                  </a:solidFill>
                </a:uFill>
                <a:latin typeface="Calibri"/>
                <a:cs typeface="Calibri"/>
              </a:rPr>
              <a:t>Inconvénients ou limites</a:t>
            </a:r>
          </a:p>
          <a:p>
            <a:pPr marL="1257300" lvl="2" indent="-342900">
              <a:buFont typeface="Wingdings" panose="05000000000000000000" pitchFamily="2" charset="2"/>
              <a:buChar char="Ø"/>
            </a:pPr>
            <a:r>
              <a:rPr lang="fr-CH" sz="2200" dirty="0"/>
              <a:t>La transmission des données des formations sanitaires aux districts se fait par téléphone avec toutes les limites qui sont liées: réseau téléphonique, erreur d’audition et de saisie…;</a:t>
            </a:r>
          </a:p>
          <a:p>
            <a:pPr marL="1257300" lvl="2" indent="-342900">
              <a:buFont typeface="Wingdings" panose="05000000000000000000" pitchFamily="2" charset="2"/>
              <a:buChar char="Ø"/>
            </a:pPr>
            <a:r>
              <a:rPr lang="fr-CH" sz="2200" dirty="0"/>
              <a:t>L’évolution des données n’est pas connue en temps réel: ce n’est qu’au lendemain que le niveau central a les données;</a:t>
            </a:r>
          </a:p>
          <a:p>
            <a:pPr marL="1257300" lvl="2" indent="-342900">
              <a:buFont typeface="Wingdings" panose="05000000000000000000" pitchFamily="2" charset="2"/>
              <a:buChar char="Ø"/>
            </a:pPr>
            <a:r>
              <a:rPr lang="fr-CH" sz="2200" dirty="0"/>
              <a:t>Le sondage rapide et le monitorage indépendant se font sur des échantillons et ne donne pas l’exhaustivité des couvertures;</a:t>
            </a:r>
          </a:p>
          <a:p>
            <a:pPr marL="1257300" lvl="2" indent="-342900">
              <a:buFont typeface="Wingdings" panose="05000000000000000000" pitchFamily="2" charset="2"/>
              <a:buChar char="Ø"/>
            </a:pPr>
            <a:r>
              <a:rPr lang="fr-CH" sz="2200" dirty="0"/>
              <a:t>Ne permet pas de savoir si les médicaments ont été correctement administrés</a:t>
            </a:r>
          </a:p>
          <a:p>
            <a:pPr marL="1257300" lvl="2" indent="-342900">
              <a:buFont typeface="Wingdings" panose="05000000000000000000" pitchFamily="2" charset="2"/>
              <a:buChar char="Ø"/>
            </a:pPr>
            <a:endParaRPr lang="fr-CH" sz="2200" dirty="0"/>
          </a:p>
          <a:p>
            <a:pPr lvl="1"/>
            <a:r>
              <a:rPr lang="fr-FR" sz="2200" u="sng" spc="-10" dirty="0">
                <a:uFill>
                  <a:solidFill>
                    <a:srgbClr val="000000"/>
                  </a:solidFill>
                </a:uFill>
                <a:latin typeface="Calibri"/>
                <a:cs typeface="Calibri"/>
              </a:rPr>
              <a:t>Avez-vous </a:t>
            </a:r>
            <a:r>
              <a:rPr lang="fr-FR" sz="2200" u="sng" spc="-5" dirty="0">
                <a:uFill>
                  <a:solidFill>
                    <a:srgbClr val="000000"/>
                  </a:solidFill>
                </a:uFill>
                <a:latin typeface="Calibri"/>
                <a:cs typeface="Calibri"/>
              </a:rPr>
              <a:t>déjà</a:t>
            </a:r>
            <a:r>
              <a:rPr lang="fr-FR" sz="2200" u="sng" spc="5" dirty="0">
                <a:uFill>
                  <a:solidFill>
                    <a:srgbClr val="000000"/>
                  </a:solidFill>
                </a:uFill>
                <a:latin typeface="Calibri"/>
                <a:cs typeface="Calibri"/>
              </a:rPr>
              <a:t> </a:t>
            </a:r>
            <a:r>
              <a:rPr lang="fr-FR" sz="2200" u="sng" spc="-5" dirty="0">
                <a:uFill>
                  <a:solidFill>
                    <a:srgbClr val="000000"/>
                  </a:solidFill>
                </a:uFill>
                <a:latin typeface="Calibri"/>
                <a:cs typeface="Calibri"/>
              </a:rPr>
              <a:t>effectué</a:t>
            </a:r>
            <a:r>
              <a:rPr lang="fr-FR" sz="2200" u="sng" dirty="0">
                <a:uFill>
                  <a:solidFill>
                    <a:srgbClr val="000000"/>
                  </a:solidFill>
                </a:uFill>
                <a:latin typeface="Calibri"/>
                <a:cs typeface="Calibri"/>
              </a:rPr>
              <a:t> une</a:t>
            </a:r>
            <a:r>
              <a:rPr lang="fr-FR" sz="2200" u="sng" spc="-5" dirty="0">
                <a:uFill>
                  <a:solidFill>
                    <a:srgbClr val="000000"/>
                  </a:solidFill>
                </a:uFill>
                <a:latin typeface="Calibri"/>
                <a:cs typeface="Calibri"/>
              </a:rPr>
              <a:t> </a:t>
            </a:r>
            <a:r>
              <a:rPr lang="fr-FR" sz="2200" u="sng" spc="-10" dirty="0">
                <a:uFill>
                  <a:solidFill>
                    <a:srgbClr val="000000"/>
                  </a:solidFill>
                </a:uFill>
                <a:latin typeface="Calibri"/>
                <a:cs typeface="Calibri"/>
              </a:rPr>
              <a:t>enquête</a:t>
            </a:r>
            <a:r>
              <a:rPr lang="fr-FR" sz="2200" u="sng" spc="55" dirty="0">
                <a:uFill>
                  <a:solidFill>
                    <a:srgbClr val="000000"/>
                  </a:solidFill>
                </a:uFill>
                <a:latin typeface="Calibri"/>
                <a:cs typeface="Calibri"/>
              </a:rPr>
              <a:t> </a:t>
            </a:r>
            <a:r>
              <a:rPr lang="fr-FR" sz="2200" u="sng" spc="-5" dirty="0">
                <a:uFill>
                  <a:solidFill>
                    <a:srgbClr val="000000"/>
                  </a:solidFill>
                </a:uFill>
                <a:latin typeface="Calibri"/>
                <a:cs typeface="Calibri"/>
              </a:rPr>
              <a:t>de </a:t>
            </a:r>
            <a:r>
              <a:rPr lang="fr-FR" sz="2200" u="sng" spc="-10" dirty="0">
                <a:uFill>
                  <a:solidFill>
                    <a:srgbClr val="000000"/>
                  </a:solidFill>
                </a:uFill>
                <a:latin typeface="Calibri"/>
                <a:cs typeface="Calibri"/>
              </a:rPr>
              <a:t>couverture</a:t>
            </a:r>
            <a:r>
              <a:rPr lang="fr-FR" sz="2200" u="sng" spc="5" dirty="0">
                <a:uFill>
                  <a:solidFill>
                    <a:srgbClr val="000000"/>
                  </a:solidFill>
                </a:uFill>
                <a:latin typeface="Calibri"/>
                <a:cs typeface="Calibri"/>
              </a:rPr>
              <a:t> </a:t>
            </a:r>
            <a:r>
              <a:rPr lang="fr-FR" sz="2200" u="sng" spc="-5" dirty="0">
                <a:uFill>
                  <a:solidFill>
                    <a:srgbClr val="000000"/>
                  </a:solidFill>
                </a:uFill>
                <a:latin typeface="Calibri"/>
                <a:cs typeface="Calibri"/>
              </a:rPr>
              <a:t>dans</a:t>
            </a:r>
            <a:r>
              <a:rPr lang="fr-FR" sz="2200" u="sng" spc="20" dirty="0">
                <a:uFill>
                  <a:solidFill>
                    <a:srgbClr val="000000"/>
                  </a:solidFill>
                </a:uFill>
                <a:latin typeface="Calibri"/>
                <a:cs typeface="Calibri"/>
              </a:rPr>
              <a:t> </a:t>
            </a:r>
            <a:r>
              <a:rPr lang="fr-FR" sz="2200" u="sng" dirty="0">
                <a:uFill>
                  <a:solidFill>
                    <a:srgbClr val="000000"/>
                  </a:solidFill>
                </a:uFill>
                <a:latin typeface="Calibri"/>
                <a:cs typeface="Calibri"/>
              </a:rPr>
              <a:t>le</a:t>
            </a:r>
            <a:r>
              <a:rPr lang="fr-FR" sz="2200" u="sng" spc="-5" dirty="0">
                <a:uFill>
                  <a:solidFill>
                    <a:srgbClr val="000000"/>
                  </a:solidFill>
                </a:uFill>
                <a:latin typeface="Calibri"/>
                <a:cs typeface="Calibri"/>
              </a:rPr>
              <a:t> </a:t>
            </a:r>
            <a:r>
              <a:rPr lang="fr-FR" sz="2200" u="sng" spc="-15" dirty="0">
                <a:uFill>
                  <a:solidFill>
                    <a:srgbClr val="000000"/>
                  </a:solidFill>
                </a:uFill>
                <a:latin typeface="Calibri"/>
                <a:cs typeface="Calibri"/>
              </a:rPr>
              <a:t>pays</a:t>
            </a:r>
            <a:r>
              <a:rPr lang="fr-FR" sz="2200" u="sng" spc="20" dirty="0">
                <a:uFill>
                  <a:solidFill>
                    <a:srgbClr val="000000"/>
                  </a:solidFill>
                </a:uFill>
                <a:latin typeface="Calibri"/>
                <a:cs typeface="Calibri"/>
              </a:rPr>
              <a:t> </a:t>
            </a:r>
            <a:r>
              <a:rPr lang="fr-FR" sz="2200" u="sng" dirty="0">
                <a:uFill>
                  <a:solidFill>
                    <a:srgbClr val="000000"/>
                  </a:solidFill>
                </a:uFill>
                <a:latin typeface="Calibri"/>
                <a:cs typeface="Calibri"/>
              </a:rPr>
              <a:t>? </a:t>
            </a:r>
            <a:r>
              <a:rPr lang="fr-FR" sz="2200" spc="-305" dirty="0">
                <a:latin typeface="Calibri"/>
                <a:cs typeface="Calibri"/>
              </a:rPr>
              <a:t> </a:t>
            </a:r>
            <a:r>
              <a:rPr lang="fr-FR" sz="2200" u="sng" dirty="0">
                <a:uFill>
                  <a:solidFill>
                    <a:srgbClr val="000000"/>
                  </a:solidFill>
                </a:uFill>
                <a:latin typeface="Calibri"/>
                <a:cs typeface="Calibri"/>
              </a:rPr>
              <a:t>A</a:t>
            </a:r>
            <a:r>
              <a:rPr lang="fr-FR" sz="2200" u="sng" spc="-15" dirty="0">
                <a:uFill>
                  <a:solidFill>
                    <a:srgbClr val="000000"/>
                  </a:solidFill>
                </a:uFill>
                <a:latin typeface="Calibri"/>
                <a:cs typeface="Calibri"/>
              </a:rPr>
              <a:t> </a:t>
            </a:r>
            <a:r>
              <a:rPr lang="fr-FR" sz="2200" u="sng" spc="-5" dirty="0">
                <a:uFill>
                  <a:solidFill>
                    <a:srgbClr val="000000"/>
                  </a:solidFill>
                </a:uFill>
                <a:latin typeface="Calibri"/>
                <a:cs typeface="Calibri"/>
              </a:rPr>
              <a:t>quand</a:t>
            </a:r>
            <a:r>
              <a:rPr lang="fr-FR" sz="2200" u="sng" spc="10" dirty="0">
                <a:uFill>
                  <a:solidFill>
                    <a:srgbClr val="000000"/>
                  </a:solidFill>
                </a:uFill>
                <a:latin typeface="Calibri"/>
                <a:cs typeface="Calibri"/>
              </a:rPr>
              <a:t> </a:t>
            </a:r>
            <a:r>
              <a:rPr lang="fr-FR" sz="2200" u="sng" spc="-10" dirty="0">
                <a:uFill>
                  <a:solidFill>
                    <a:srgbClr val="000000"/>
                  </a:solidFill>
                </a:uFill>
                <a:latin typeface="Calibri"/>
                <a:cs typeface="Calibri"/>
              </a:rPr>
              <a:t>remonte</a:t>
            </a:r>
            <a:r>
              <a:rPr lang="fr-FR" sz="2200" u="sng" spc="5" dirty="0">
                <a:uFill>
                  <a:solidFill>
                    <a:srgbClr val="000000"/>
                  </a:solidFill>
                </a:uFill>
                <a:latin typeface="Calibri"/>
                <a:cs typeface="Calibri"/>
              </a:rPr>
              <a:t> </a:t>
            </a:r>
            <a:r>
              <a:rPr lang="fr-FR" sz="2200" u="sng" dirty="0">
                <a:uFill>
                  <a:solidFill>
                    <a:srgbClr val="000000"/>
                  </a:solidFill>
                </a:uFill>
                <a:latin typeface="Calibri"/>
                <a:cs typeface="Calibri"/>
              </a:rPr>
              <a:t>la</a:t>
            </a:r>
            <a:r>
              <a:rPr lang="fr-FR" sz="2200" u="sng" spc="-10" dirty="0">
                <a:uFill>
                  <a:solidFill>
                    <a:srgbClr val="000000"/>
                  </a:solidFill>
                </a:uFill>
                <a:latin typeface="Calibri"/>
                <a:cs typeface="Calibri"/>
              </a:rPr>
              <a:t> </a:t>
            </a:r>
            <a:r>
              <a:rPr lang="fr-FR" sz="2200" u="sng" spc="-5" dirty="0">
                <a:uFill>
                  <a:solidFill>
                    <a:srgbClr val="000000"/>
                  </a:solidFill>
                </a:uFill>
                <a:latin typeface="Calibri"/>
                <a:cs typeface="Calibri"/>
              </a:rPr>
              <a:t>dernière</a:t>
            </a:r>
            <a:r>
              <a:rPr lang="fr-FR" sz="2200" u="sng" spc="5" dirty="0">
                <a:uFill>
                  <a:solidFill>
                    <a:srgbClr val="000000"/>
                  </a:solidFill>
                </a:uFill>
                <a:latin typeface="Calibri"/>
                <a:cs typeface="Calibri"/>
              </a:rPr>
              <a:t> enquête </a:t>
            </a:r>
            <a:r>
              <a:rPr lang="fr-FR" sz="2200" u="sng" dirty="0">
                <a:uFill>
                  <a:solidFill>
                    <a:srgbClr val="000000"/>
                  </a:solidFill>
                </a:uFill>
                <a:latin typeface="Calibri"/>
                <a:cs typeface="Calibri"/>
              </a:rPr>
              <a:t>?</a:t>
            </a:r>
          </a:p>
          <a:p>
            <a:pPr marL="1257300" lvl="2" indent="-342900">
              <a:buFont typeface="Wingdings" panose="05000000000000000000" pitchFamily="2" charset="2"/>
              <a:buChar char="Ø"/>
            </a:pPr>
            <a:r>
              <a:rPr lang="fr-FR" sz="2200" dirty="0">
                <a:uFill>
                  <a:solidFill>
                    <a:srgbClr val="000000"/>
                  </a:solidFill>
                </a:uFill>
                <a:latin typeface="Calibri"/>
                <a:cs typeface="Calibri"/>
              </a:rPr>
              <a:t>La dernière enquête de couverture remonte à 2020</a:t>
            </a:r>
          </a:p>
          <a:p>
            <a:pPr marL="342900" indent="-342900">
              <a:buFont typeface="Wingdings" panose="05000000000000000000" pitchFamily="2" charset="2"/>
              <a:buChar char="Ø"/>
            </a:pPr>
            <a:endParaRPr lang="fr-FR" sz="2200" dirty="0">
              <a:uFill>
                <a:solidFill>
                  <a:srgbClr val="000000"/>
                </a:solidFill>
              </a:uFill>
              <a:latin typeface="Calibri"/>
              <a:cs typeface="Calibri"/>
            </a:endParaRPr>
          </a:p>
          <a:p>
            <a:pPr lvl="1"/>
            <a:r>
              <a:rPr lang="fr-FR" sz="2200" u="sng" spc="-5" dirty="0">
                <a:uFill>
                  <a:solidFill>
                    <a:srgbClr val="000000"/>
                  </a:solidFill>
                </a:uFill>
                <a:latin typeface="Calibri"/>
                <a:cs typeface="Calibri"/>
              </a:rPr>
              <a:t>Une</a:t>
            </a:r>
            <a:r>
              <a:rPr lang="fr-FR" sz="2200" u="sng" spc="5" dirty="0">
                <a:uFill>
                  <a:solidFill>
                    <a:srgbClr val="000000"/>
                  </a:solidFill>
                </a:uFill>
                <a:latin typeface="Calibri"/>
                <a:cs typeface="Calibri"/>
              </a:rPr>
              <a:t> </a:t>
            </a:r>
            <a:r>
              <a:rPr lang="fr-FR" sz="2200" u="sng" spc="-10" dirty="0">
                <a:uFill>
                  <a:solidFill>
                    <a:srgbClr val="000000"/>
                  </a:solidFill>
                </a:uFill>
                <a:latin typeface="Calibri"/>
                <a:cs typeface="Calibri"/>
              </a:rPr>
              <a:t>enquête</a:t>
            </a:r>
            <a:r>
              <a:rPr lang="fr-FR" sz="2200" u="sng" spc="25" dirty="0">
                <a:uFill>
                  <a:solidFill>
                    <a:srgbClr val="000000"/>
                  </a:solidFill>
                </a:uFill>
                <a:latin typeface="Calibri"/>
                <a:cs typeface="Calibri"/>
              </a:rPr>
              <a:t> </a:t>
            </a:r>
            <a:r>
              <a:rPr lang="fr-FR" sz="2200" u="sng" dirty="0">
                <a:uFill>
                  <a:solidFill>
                    <a:srgbClr val="000000"/>
                  </a:solidFill>
                </a:uFill>
                <a:latin typeface="Calibri"/>
                <a:cs typeface="Calibri"/>
              </a:rPr>
              <a:t>de </a:t>
            </a:r>
            <a:r>
              <a:rPr lang="fr-FR" sz="2200" u="sng" spc="-10" dirty="0">
                <a:uFill>
                  <a:solidFill>
                    <a:srgbClr val="000000"/>
                  </a:solidFill>
                </a:uFill>
                <a:latin typeface="Calibri"/>
                <a:cs typeface="Calibri"/>
              </a:rPr>
              <a:t>couverture</a:t>
            </a:r>
            <a:r>
              <a:rPr lang="fr-FR" sz="2200" u="sng" spc="5" dirty="0">
                <a:uFill>
                  <a:solidFill>
                    <a:srgbClr val="000000"/>
                  </a:solidFill>
                </a:uFill>
                <a:latin typeface="Calibri"/>
                <a:cs typeface="Calibri"/>
              </a:rPr>
              <a:t> </a:t>
            </a:r>
            <a:r>
              <a:rPr lang="fr-FR" sz="2200" u="sng" spc="-5" dirty="0">
                <a:uFill>
                  <a:solidFill>
                    <a:srgbClr val="000000"/>
                  </a:solidFill>
                </a:uFill>
                <a:latin typeface="Calibri"/>
                <a:cs typeface="Calibri"/>
              </a:rPr>
              <a:t>est-elle</a:t>
            </a:r>
            <a:r>
              <a:rPr lang="fr-FR" sz="2200" u="sng" dirty="0">
                <a:uFill>
                  <a:solidFill>
                    <a:srgbClr val="000000"/>
                  </a:solidFill>
                </a:uFill>
                <a:latin typeface="Calibri"/>
                <a:cs typeface="Calibri"/>
              </a:rPr>
              <a:t> </a:t>
            </a:r>
            <a:r>
              <a:rPr lang="fr-FR" sz="2200" u="sng" spc="-10" dirty="0">
                <a:uFill>
                  <a:solidFill>
                    <a:srgbClr val="000000"/>
                  </a:solidFill>
                </a:uFill>
                <a:latin typeface="Calibri"/>
                <a:cs typeface="Calibri"/>
              </a:rPr>
              <a:t>prévue</a:t>
            </a:r>
            <a:r>
              <a:rPr lang="fr-FR" sz="2200" u="sng" spc="25" dirty="0">
                <a:uFill>
                  <a:solidFill>
                    <a:srgbClr val="000000"/>
                  </a:solidFill>
                </a:uFill>
                <a:latin typeface="Calibri"/>
                <a:cs typeface="Calibri"/>
              </a:rPr>
              <a:t> </a:t>
            </a:r>
            <a:r>
              <a:rPr lang="fr-FR" sz="2200" u="sng" spc="-10" dirty="0">
                <a:uFill>
                  <a:solidFill>
                    <a:srgbClr val="000000"/>
                  </a:solidFill>
                </a:uFill>
                <a:latin typeface="Calibri"/>
                <a:cs typeface="Calibri"/>
              </a:rPr>
              <a:t>en</a:t>
            </a:r>
            <a:r>
              <a:rPr lang="fr-FR" sz="2200" u="sng" dirty="0">
                <a:uFill>
                  <a:solidFill>
                    <a:srgbClr val="000000"/>
                  </a:solidFill>
                </a:uFill>
                <a:latin typeface="Calibri"/>
                <a:cs typeface="Calibri"/>
              </a:rPr>
              <a:t> </a:t>
            </a:r>
            <a:r>
              <a:rPr lang="fr-FR" sz="2200" u="sng" spc="-5" dirty="0">
                <a:uFill>
                  <a:solidFill>
                    <a:srgbClr val="000000"/>
                  </a:solidFill>
                </a:uFill>
                <a:latin typeface="Calibri"/>
                <a:cs typeface="Calibri"/>
              </a:rPr>
              <a:t>2021</a:t>
            </a:r>
            <a:r>
              <a:rPr lang="fr-FR" sz="2200" u="sng" spc="10" dirty="0">
                <a:uFill>
                  <a:solidFill>
                    <a:srgbClr val="000000"/>
                  </a:solidFill>
                </a:uFill>
                <a:latin typeface="Calibri"/>
                <a:cs typeface="Calibri"/>
              </a:rPr>
              <a:t> </a:t>
            </a:r>
            <a:r>
              <a:rPr lang="fr-FR" sz="2200" u="sng" dirty="0">
                <a:uFill>
                  <a:solidFill>
                    <a:srgbClr val="000000"/>
                  </a:solidFill>
                </a:uFill>
                <a:latin typeface="Calibri"/>
                <a:cs typeface="Calibri"/>
              </a:rPr>
              <a:t>?</a:t>
            </a:r>
          </a:p>
          <a:p>
            <a:pPr marL="1257300" lvl="2" indent="-342900">
              <a:buFont typeface="Wingdings" panose="05000000000000000000" pitchFamily="2" charset="2"/>
              <a:buChar char="Ø"/>
            </a:pPr>
            <a:r>
              <a:rPr lang="fr-FR" sz="2200" dirty="0">
                <a:uFill>
                  <a:solidFill>
                    <a:srgbClr val="000000"/>
                  </a:solidFill>
                </a:uFill>
                <a:latin typeface="Calibri"/>
                <a:cs typeface="Calibri"/>
              </a:rPr>
              <a:t>Une enquête de couverture était prévue mais non réalisée</a:t>
            </a:r>
            <a:endParaRPr lang="fr-FR" sz="2200" u="sng" dirty="0">
              <a:uFill>
                <a:solidFill>
                  <a:srgbClr val="000000"/>
                </a:solidFill>
              </a:uFill>
              <a:latin typeface="Calibri"/>
              <a:cs typeface="Calibri"/>
            </a:endParaRPr>
          </a:p>
          <a:p>
            <a:pPr marL="1155700">
              <a:lnSpc>
                <a:spcPct val="100000"/>
              </a:lnSpc>
              <a:spcBef>
                <a:spcPts val="340"/>
              </a:spcBef>
            </a:pPr>
            <a:endParaRPr lang="fr-FR" sz="2200" dirty="0">
              <a:latin typeface="Calibri"/>
              <a:cs typeface="Calibri"/>
            </a:endParaRPr>
          </a:p>
        </p:txBody>
      </p:sp>
      <p:grpSp>
        <p:nvGrpSpPr>
          <p:cNvPr id="14" name="object 14"/>
          <p:cNvGrpSpPr/>
          <p:nvPr/>
        </p:nvGrpSpPr>
        <p:grpSpPr>
          <a:xfrm>
            <a:off x="963168" y="422148"/>
            <a:ext cx="8524240" cy="1056640"/>
            <a:chOff x="963168" y="422148"/>
            <a:chExt cx="8524240"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496315"/>
            <a:ext cx="3987165"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à</a:t>
            </a:r>
            <a:r>
              <a:rPr sz="2000" spc="-5" dirty="0">
                <a:solidFill>
                  <a:srgbClr val="000000"/>
                </a:solidFill>
              </a:rPr>
              <a:t>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(2)</a:t>
            </a:r>
            <a:endParaRPr sz="2000" dirty="0"/>
          </a:p>
        </p:txBody>
      </p:sp>
    </p:spTree>
    <p:extLst>
      <p:ext uri="{BB962C8B-B14F-4D97-AF65-F5344CB8AC3E}">
        <p14:creationId xmlns:p14="http://schemas.microsoft.com/office/powerpoint/2010/main" val="105408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765768" y="4335305"/>
            <a:ext cx="8826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a:t>
            </a:r>
            <a:endParaRPr sz="1400">
              <a:latin typeface="Arial MT"/>
              <a:cs typeface="Arial MT"/>
            </a:endParaRPr>
          </a:p>
        </p:txBody>
      </p:sp>
      <p:sp>
        <p:nvSpPr>
          <p:cNvPr id="7" name="object 7"/>
          <p:cNvSpPr txBox="1"/>
          <p:nvPr/>
        </p:nvSpPr>
        <p:spPr>
          <a:xfrm>
            <a:off x="1765768" y="5103389"/>
            <a:ext cx="8826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a:t>
            </a:r>
            <a:endParaRPr sz="1400">
              <a:latin typeface="Arial MT"/>
              <a:cs typeface="Arial MT"/>
            </a:endParaRPr>
          </a:p>
        </p:txBody>
      </p:sp>
      <p:sp>
        <p:nvSpPr>
          <p:cNvPr id="10" name="object 10"/>
          <p:cNvSpPr txBox="1"/>
          <p:nvPr/>
        </p:nvSpPr>
        <p:spPr>
          <a:xfrm>
            <a:off x="1765768" y="6164109"/>
            <a:ext cx="8826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a:t>
            </a:r>
            <a:endParaRPr sz="1400">
              <a:latin typeface="Arial MT"/>
              <a:cs typeface="Arial MT"/>
            </a:endParaRPr>
          </a:p>
        </p:txBody>
      </p:sp>
      <p:sp>
        <p:nvSpPr>
          <p:cNvPr id="12" name="object 12"/>
          <p:cNvSpPr txBox="1"/>
          <p:nvPr/>
        </p:nvSpPr>
        <p:spPr>
          <a:xfrm>
            <a:off x="1765768" y="6676102"/>
            <a:ext cx="8826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a:t>
            </a:r>
            <a:endParaRPr sz="1400">
              <a:latin typeface="Arial MT"/>
              <a:cs typeface="Arial MT"/>
            </a:endParaRPr>
          </a:p>
        </p:txBody>
      </p:sp>
      <p:grpSp>
        <p:nvGrpSpPr>
          <p:cNvPr id="14" name="object 14"/>
          <p:cNvGrpSpPr/>
          <p:nvPr/>
        </p:nvGrpSpPr>
        <p:grpSpPr>
          <a:xfrm>
            <a:off x="963168" y="422148"/>
            <a:ext cx="8524240" cy="1056640"/>
            <a:chOff x="963168" y="422148"/>
            <a:chExt cx="8524240"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682306"/>
            <a:ext cx="4406261"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à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(3)</a:t>
            </a:r>
            <a:endParaRPr sz="2000" dirty="0"/>
          </a:p>
        </p:txBody>
      </p:sp>
      <p:sp>
        <p:nvSpPr>
          <p:cNvPr id="19" name="Sous-titre 2"/>
          <p:cNvSpPr txBox="1">
            <a:spLocks/>
          </p:cNvSpPr>
          <p:nvPr/>
        </p:nvSpPr>
        <p:spPr>
          <a:xfrm>
            <a:off x="165100" y="1708466"/>
            <a:ext cx="10363200" cy="5854384"/>
          </a:xfrm>
          <a:prstGeom prst="rect">
            <a:avLst/>
          </a:prstGeom>
        </p:spPr>
        <p:txBody>
          <a:bodyPr wrap="square" lIns="0" tIns="0" rIns="0" bIns="0">
            <a:normAutofit lnSpcReduction="100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indent="-685800">
              <a:buFont typeface="Arial" panose="020B0604020202020204" pitchFamily="34" charset="0"/>
              <a:buChar char="•"/>
            </a:pPr>
            <a:r>
              <a:rPr lang="fr-CH" sz="2000" b="1" u="sng" kern="0" dirty="0"/>
              <a:t>Comment évaluez vous </a:t>
            </a:r>
            <a:r>
              <a:rPr lang="fr-CH" sz="2000" b="1" u="sng" kern="0" dirty="0">
                <a:solidFill>
                  <a:srgbClr val="FF0000"/>
                </a:solidFill>
              </a:rPr>
              <a:t>l’</a:t>
            </a:r>
            <a:r>
              <a:rPr lang="en-US" sz="2000" u="sng" spc="-5" dirty="0" err="1">
                <a:solidFill>
                  <a:srgbClr val="FF0000"/>
                </a:solidFill>
              </a:rPr>
              <a:t>adhérence</a:t>
            </a:r>
            <a:r>
              <a:rPr lang="fr-CH" sz="2000" b="1" u="sng" kern="0" dirty="0"/>
              <a:t>? </a:t>
            </a:r>
          </a:p>
          <a:p>
            <a:pPr marL="685800" indent="-685800">
              <a:buFont typeface="Arial" panose="020B0604020202020204" pitchFamily="34" charset="0"/>
              <a:buChar char="•"/>
            </a:pPr>
            <a:endParaRPr lang="fr-CH" sz="2000" b="1" u="sng" kern="0" dirty="0"/>
          </a:p>
          <a:p>
            <a:pPr algn="l"/>
            <a:r>
              <a:rPr lang="fr-CH" sz="2000" kern="0" dirty="0"/>
              <a:t>L’adhérence au traitement est évaluée à travers le sondage rapide et l’enquête de ménage:</a:t>
            </a:r>
          </a:p>
          <a:p>
            <a:pPr marL="685800" indent="-685800" algn="l">
              <a:buFont typeface="Wingdings" panose="05000000000000000000" pitchFamily="2" charset="2"/>
              <a:buChar char="Ø"/>
            </a:pPr>
            <a:r>
              <a:rPr lang="fr-CH" sz="2000" kern="0" dirty="0"/>
              <a:t>Le sondage rapide est effectué à partir du 2ème jour de chaque passage par les équipes de supervision de chaque niveau (CSPS, district, régional et central) dans 10 concessions de la localité. Cela permet de vérifier la prise des médicaments non seulement du 1</a:t>
            </a:r>
            <a:r>
              <a:rPr lang="fr-CH" sz="2000" kern="0" baseline="30000" dirty="0"/>
              <a:t>er</a:t>
            </a:r>
            <a:r>
              <a:rPr lang="fr-CH" sz="2000" kern="0" dirty="0"/>
              <a:t> jour mais surtout du 2ème et du 3ème jour.</a:t>
            </a:r>
          </a:p>
          <a:p>
            <a:pPr marL="685800" indent="-685800" algn="l">
              <a:buFont typeface="Wingdings" panose="05000000000000000000" pitchFamily="2" charset="2"/>
              <a:buChar char="Ø"/>
            </a:pPr>
            <a:r>
              <a:rPr lang="fr-CH" sz="2000" kern="0" dirty="0"/>
              <a:t>L’enquête de ménage est effectuée par des moniteurs indépendants après le 1er et le quatrième passage. Elle permet de vérifier la prise des médicaments à domicile par les enfants pour les différents passages à travers le remplissage des cartes, la présence des plaquettes </a:t>
            </a:r>
          </a:p>
          <a:p>
            <a:pPr marL="685800" indent="-685800" algn="l">
              <a:buFont typeface="Wingdings" panose="05000000000000000000" pitchFamily="2" charset="2"/>
              <a:buChar char="Ø"/>
            </a:pPr>
            <a:r>
              <a:rPr lang="fr-FR" sz="2000" kern="0" dirty="0"/>
              <a:t>En 2021, 12 districts ont fait l’expérience des </a:t>
            </a:r>
            <a:r>
              <a:rPr lang="fr-FR" sz="2000" kern="0" dirty="0">
                <a:solidFill>
                  <a:srgbClr val="FF0000"/>
                </a:solidFill>
              </a:rPr>
              <a:t>3 prises supervisées par les distributeurs </a:t>
            </a:r>
            <a:r>
              <a:rPr lang="fr-FR" sz="2000" kern="0" dirty="0"/>
              <a:t>communautaires. Si cela est bien conduit, il résoud le problème de l’observance par les mères.</a:t>
            </a:r>
          </a:p>
          <a:p>
            <a:pPr marL="1143000" lvl="1" indent="-685800" algn="l">
              <a:buFont typeface="Arial" panose="020B0604020202020204" pitchFamily="34" charset="0"/>
              <a:buChar char="•"/>
            </a:pPr>
            <a:r>
              <a:rPr lang="fr-FR" sz="2000" b="1" u="sng" kern="0" dirty="0">
                <a:solidFill>
                  <a:schemeClr val="tx1"/>
                </a:solidFill>
              </a:rPr>
              <a:t>Inconvénients ou Limites </a:t>
            </a:r>
          </a:p>
          <a:p>
            <a:pPr lvl="1" algn="l"/>
            <a:r>
              <a:rPr lang="fr-FR" sz="2000" kern="0" dirty="0">
                <a:solidFill>
                  <a:schemeClr val="tx1"/>
                </a:solidFill>
              </a:rPr>
              <a:t>Aussi le monitorage indépendant est réalisé seulement après le 1</a:t>
            </a:r>
            <a:r>
              <a:rPr lang="fr-FR" sz="2000" kern="0" baseline="30000" dirty="0">
                <a:solidFill>
                  <a:schemeClr val="tx1"/>
                </a:solidFill>
              </a:rPr>
              <a:t>er</a:t>
            </a:r>
            <a:r>
              <a:rPr lang="fr-FR" sz="2000" kern="0" dirty="0">
                <a:solidFill>
                  <a:schemeClr val="tx1"/>
                </a:solidFill>
              </a:rPr>
              <a:t> et 4</a:t>
            </a:r>
            <a:r>
              <a:rPr lang="fr-FR" sz="2000" kern="0" baseline="30000" dirty="0">
                <a:solidFill>
                  <a:schemeClr val="tx1"/>
                </a:solidFill>
              </a:rPr>
              <a:t>ème</a:t>
            </a:r>
            <a:r>
              <a:rPr lang="fr-FR" sz="2000" kern="0" dirty="0">
                <a:solidFill>
                  <a:schemeClr val="tx1"/>
                </a:solidFill>
              </a:rPr>
              <a:t> passage.</a:t>
            </a:r>
          </a:p>
          <a:p>
            <a:pPr marL="342900" indent="-342900" algn="l">
              <a:buFont typeface="Wingdings" panose="05000000000000000000" pitchFamily="2" charset="2"/>
              <a:buChar char="Ø"/>
            </a:pPr>
            <a:r>
              <a:rPr lang="fr-FR" sz="2400" kern="0" dirty="0"/>
              <a:t>Les 3 prises supervisées coûtent chères et exigent une bonne adhésion des populations et une bonne cartographie des zones pour les distributeurs communautaires.</a:t>
            </a:r>
          </a:p>
        </p:txBody>
      </p:sp>
    </p:spTree>
    <p:extLst>
      <p:ext uri="{BB962C8B-B14F-4D97-AF65-F5344CB8AC3E}">
        <p14:creationId xmlns:p14="http://schemas.microsoft.com/office/powerpoint/2010/main" val="162207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765768" y="4335305"/>
            <a:ext cx="8826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a:t>
            </a:r>
            <a:endParaRPr sz="1400">
              <a:latin typeface="Arial MT"/>
              <a:cs typeface="Arial MT"/>
            </a:endParaRPr>
          </a:p>
        </p:txBody>
      </p:sp>
      <p:sp>
        <p:nvSpPr>
          <p:cNvPr id="7" name="object 7"/>
          <p:cNvSpPr txBox="1"/>
          <p:nvPr/>
        </p:nvSpPr>
        <p:spPr>
          <a:xfrm>
            <a:off x="1765768" y="5103389"/>
            <a:ext cx="8826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MT"/>
                <a:cs typeface="Arial MT"/>
              </a:rPr>
              <a:t>•</a:t>
            </a:r>
            <a:endParaRPr sz="1400">
              <a:latin typeface="Arial MT"/>
              <a:cs typeface="Arial MT"/>
            </a:endParaRPr>
          </a:p>
        </p:txBody>
      </p:sp>
      <p:grpSp>
        <p:nvGrpSpPr>
          <p:cNvPr id="14" name="object 14"/>
          <p:cNvGrpSpPr/>
          <p:nvPr/>
        </p:nvGrpSpPr>
        <p:grpSpPr>
          <a:xfrm>
            <a:off x="963168" y="422148"/>
            <a:ext cx="8524240" cy="1056640"/>
            <a:chOff x="963168" y="422148"/>
            <a:chExt cx="8524240" cy="1056640"/>
          </a:xfrm>
        </p:grpSpPr>
        <p:sp>
          <p:nvSpPr>
            <p:cNvPr id="15" name="object 15"/>
            <p:cNvSpPr/>
            <p:nvPr/>
          </p:nvSpPr>
          <p:spPr>
            <a:xfrm>
              <a:off x="5506212" y="422147"/>
              <a:ext cx="3980815" cy="1056640"/>
            </a:xfrm>
            <a:custGeom>
              <a:avLst/>
              <a:gdLst/>
              <a:ahLst/>
              <a:cxnLst/>
              <a:rect l="l" t="t" r="r" b="b"/>
              <a:pathLst>
                <a:path w="3980815" h="1056640">
                  <a:moveTo>
                    <a:pt x="3980688" y="527304"/>
                  </a:moveTo>
                  <a:lnTo>
                    <a:pt x="3971544" y="518160"/>
                  </a:lnTo>
                  <a:lnTo>
                    <a:pt x="3483864" y="30480"/>
                  </a:lnTo>
                  <a:lnTo>
                    <a:pt x="3453384" y="0"/>
                  </a:lnTo>
                  <a:lnTo>
                    <a:pt x="3453384" y="141732"/>
                  </a:lnTo>
                  <a:lnTo>
                    <a:pt x="0" y="141732"/>
                  </a:lnTo>
                  <a:lnTo>
                    <a:pt x="0" y="912876"/>
                  </a:lnTo>
                  <a:lnTo>
                    <a:pt x="3453384" y="912876"/>
                  </a:lnTo>
                  <a:lnTo>
                    <a:pt x="3453384" y="1056132"/>
                  </a:lnTo>
                  <a:lnTo>
                    <a:pt x="3485286" y="1024128"/>
                  </a:lnTo>
                  <a:lnTo>
                    <a:pt x="3971569" y="536448"/>
                  </a:lnTo>
                  <a:lnTo>
                    <a:pt x="3980688" y="527304"/>
                  </a:lnTo>
                  <a:close/>
                </a:path>
              </a:pathLst>
            </a:custGeom>
            <a:solidFill>
              <a:srgbClr val="CFD8E8">
                <a:alpha val="89843"/>
              </a:srgbClr>
            </a:solidFill>
          </p:spPr>
          <p:txBody>
            <a:bodyPr wrap="square" lIns="0" tIns="0" rIns="0" bIns="0" rtlCol="0"/>
            <a:lstStyle/>
            <a:p>
              <a:endParaRPr/>
            </a:p>
          </p:txBody>
        </p:sp>
        <p:sp>
          <p:nvSpPr>
            <p:cNvPr id="16" name="object 16"/>
            <p:cNvSpPr/>
            <p:nvPr/>
          </p:nvSpPr>
          <p:spPr>
            <a:xfrm>
              <a:off x="975360" y="452627"/>
              <a:ext cx="4543425" cy="993775"/>
            </a:xfrm>
            <a:custGeom>
              <a:avLst/>
              <a:gdLst/>
              <a:ahLst/>
              <a:cxnLst/>
              <a:rect l="l" t="t" r="r" b="b"/>
              <a:pathLst>
                <a:path w="4543425" h="993775">
                  <a:moveTo>
                    <a:pt x="4378451" y="993647"/>
                  </a:moveTo>
                  <a:lnTo>
                    <a:pt x="166116" y="993647"/>
                  </a:lnTo>
                  <a:lnTo>
                    <a:pt x="122061" y="987805"/>
                  </a:lnTo>
                  <a:lnTo>
                    <a:pt x="82408" y="971295"/>
                  </a:lnTo>
                  <a:lnTo>
                    <a:pt x="48768" y="945641"/>
                  </a:lnTo>
                  <a:lnTo>
                    <a:pt x="22747" y="912367"/>
                  </a:lnTo>
                  <a:lnTo>
                    <a:pt x="5954" y="872997"/>
                  </a:lnTo>
                  <a:lnTo>
                    <a:pt x="0" y="829055"/>
                  </a:lnTo>
                  <a:lnTo>
                    <a:pt x="0" y="166116"/>
                  </a:lnTo>
                  <a:lnTo>
                    <a:pt x="5954" y="122061"/>
                  </a:lnTo>
                  <a:lnTo>
                    <a:pt x="22747" y="82408"/>
                  </a:lnTo>
                  <a:lnTo>
                    <a:pt x="48768" y="48768"/>
                  </a:lnTo>
                  <a:lnTo>
                    <a:pt x="82408" y="22747"/>
                  </a:lnTo>
                  <a:lnTo>
                    <a:pt x="122061" y="5954"/>
                  </a:lnTo>
                  <a:lnTo>
                    <a:pt x="166116" y="0"/>
                  </a:lnTo>
                  <a:lnTo>
                    <a:pt x="4378451" y="0"/>
                  </a:lnTo>
                  <a:lnTo>
                    <a:pt x="4422393" y="5954"/>
                  </a:lnTo>
                  <a:lnTo>
                    <a:pt x="4461763" y="22747"/>
                  </a:lnTo>
                  <a:lnTo>
                    <a:pt x="4495037" y="48768"/>
                  </a:lnTo>
                  <a:lnTo>
                    <a:pt x="4520691" y="82408"/>
                  </a:lnTo>
                  <a:lnTo>
                    <a:pt x="4537201" y="122061"/>
                  </a:lnTo>
                  <a:lnTo>
                    <a:pt x="4543043" y="166116"/>
                  </a:lnTo>
                  <a:lnTo>
                    <a:pt x="4543043" y="829055"/>
                  </a:lnTo>
                  <a:lnTo>
                    <a:pt x="4537201" y="872997"/>
                  </a:lnTo>
                  <a:lnTo>
                    <a:pt x="4520691" y="912367"/>
                  </a:lnTo>
                  <a:lnTo>
                    <a:pt x="4495037" y="945641"/>
                  </a:lnTo>
                  <a:lnTo>
                    <a:pt x="4461763" y="971295"/>
                  </a:lnTo>
                  <a:lnTo>
                    <a:pt x="4422393" y="987805"/>
                  </a:lnTo>
                  <a:lnTo>
                    <a:pt x="4378451" y="993647"/>
                  </a:lnTo>
                  <a:close/>
                </a:path>
              </a:pathLst>
            </a:custGeom>
            <a:solidFill>
              <a:srgbClr val="FFFFFF"/>
            </a:solidFill>
          </p:spPr>
          <p:txBody>
            <a:bodyPr wrap="square" lIns="0" tIns="0" rIns="0" bIns="0" rtlCol="0"/>
            <a:lstStyle/>
            <a:p>
              <a:endParaRPr/>
            </a:p>
          </p:txBody>
        </p:sp>
        <p:sp>
          <p:nvSpPr>
            <p:cNvPr id="17" name="object 17"/>
            <p:cNvSpPr/>
            <p:nvPr/>
          </p:nvSpPr>
          <p:spPr>
            <a:xfrm>
              <a:off x="963168" y="440436"/>
              <a:ext cx="4569460" cy="1019810"/>
            </a:xfrm>
            <a:custGeom>
              <a:avLst/>
              <a:gdLst/>
              <a:ahLst/>
              <a:cxnLst/>
              <a:rect l="l" t="t" r="r" b="b"/>
              <a:pathLst>
                <a:path w="4569460" h="1019810">
                  <a:moveTo>
                    <a:pt x="4390644" y="1019556"/>
                  </a:moveTo>
                  <a:lnTo>
                    <a:pt x="178307" y="1019556"/>
                  </a:lnTo>
                  <a:lnTo>
                    <a:pt x="143256" y="1016508"/>
                  </a:lnTo>
                  <a:lnTo>
                    <a:pt x="92964" y="998220"/>
                  </a:lnTo>
                  <a:lnTo>
                    <a:pt x="51816" y="967739"/>
                  </a:lnTo>
                  <a:lnTo>
                    <a:pt x="21336" y="926591"/>
                  </a:lnTo>
                  <a:lnTo>
                    <a:pt x="3048" y="877824"/>
                  </a:lnTo>
                  <a:lnTo>
                    <a:pt x="0" y="859535"/>
                  </a:lnTo>
                  <a:lnTo>
                    <a:pt x="0" y="160019"/>
                  </a:lnTo>
                  <a:lnTo>
                    <a:pt x="13716" y="109727"/>
                  </a:lnTo>
                  <a:lnTo>
                    <a:pt x="39624" y="65531"/>
                  </a:lnTo>
                  <a:lnTo>
                    <a:pt x="77724" y="30479"/>
                  </a:lnTo>
                  <a:lnTo>
                    <a:pt x="124968" y="7619"/>
                  </a:lnTo>
                  <a:lnTo>
                    <a:pt x="158495" y="0"/>
                  </a:lnTo>
                  <a:lnTo>
                    <a:pt x="4407408" y="0"/>
                  </a:lnTo>
                  <a:lnTo>
                    <a:pt x="4459224" y="13715"/>
                  </a:lnTo>
                  <a:lnTo>
                    <a:pt x="4479544" y="24383"/>
                  </a:lnTo>
                  <a:lnTo>
                    <a:pt x="178307" y="24383"/>
                  </a:lnTo>
                  <a:lnTo>
                    <a:pt x="147828" y="27431"/>
                  </a:lnTo>
                  <a:lnTo>
                    <a:pt x="105156" y="42671"/>
                  </a:lnTo>
                  <a:lnTo>
                    <a:pt x="70104" y="70103"/>
                  </a:lnTo>
                  <a:lnTo>
                    <a:pt x="44196" y="105155"/>
                  </a:lnTo>
                  <a:lnTo>
                    <a:pt x="36576" y="117347"/>
                  </a:lnTo>
                  <a:lnTo>
                    <a:pt x="32004" y="132587"/>
                  </a:lnTo>
                  <a:lnTo>
                    <a:pt x="27432" y="146303"/>
                  </a:lnTo>
                  <a:lnTo>
                    <a:pt x="25908" y="161543"/>
                  </a:lnTo>
                  <a:lnTo>
                    <a:pt x="24384" y="178307"/>
                  </a:lnTo>
                  <a:lnTo>
                    <a:pt x="24384" y="839724"/>
                  </a:lnTo>
                  <a:lnTo>
                    <a:pt x="36576" y="899160"/>
                  </a:lnTo>
                  <a:lnTo>
                    <a:pt x="59436" y="937260"/>
                  </a:lnTo>
                  <a:lnTo>
                    <a:pt x="91440" y="967739"/>
                  </a:lnTo>
                  <a:lnTo>
                    <a:pt x="132588" y="987552"/>
                  </a:lnTo>
                  <a:lnTo>
                    <a:pt x="161543" y="993648"/>
                  </a:lnTo>
                  <a:lnTo>
                    <a:pt x="4482084" y="993648"/>
                  </a:lnTo>
                  <a:lnTo>
                    <a:pt x="4460748" y="1004316"/>
                  </a:lnTo>
                  <a:lnTo>
                    <a:pt x="4443984" y="1010412"/>
                  </a:lnTo>
                  <a:lnTo>
                    <a:pt x="4427220" y="1014983"/>
                  </a:lnTo>
                  <a:lnTo>
                    <a:pt x="4408932" y="1018032"/>
                  </a:lnTo>
                  <a:lnTo>
                    <a:pt x="4390644" y="1019556"/>
                  </a:lnTo>
                  <a:close/>
                </a:path>
                <a:path w="4569460" h="1019810">
                  <a:moveTo>
                    <a:pt x="4482084" y="993648"/>
                  </a:moveTo>
                  <a:lnTo>
                    <a:pt x="4405884" y="993648"/>
                  </a:lnTo>
                  <a:lnTo>
                    <a:pt x="4421124" y="990600"/>
                  </a:lnTo>
                  <a:lnTo>
                    <a:pt x="4434840" y="987552"/>
                  </a:lnTo>
                  <a:lnTo>
                    <a:pt x="4462272" y="975360"/>
                  </a:lnTo>
                  <a:lnTo>
                    <a:pt x="4475988" y="967739"/>
                  </a:lnTo>
                  <a:lnTo>
                    <a:pt x="4486656" y="958595"/>
                  </a:lnTo>
                  <a:lnTo>
                    <a:pt x="4498848" y="949452"/>
                  </a:lnTo>
                  <a:lnTo>
                    <a:pt x="4524756" y="914400"/>
                  </a:lnTo>
                  <a:lnTo>
                    <a:pt x="4543044" y="856487"/>
                  </a:lnTo>
                  <a:lnTo>
                    <a:pt x="4543044" y="163067"/>
                  </a:lnTo>
                  <a:lnTo>
                    <a:pt x="4524756" y="105155"/>
                  </a:lnTo>
                  <a:lnTo>
                    <a:pt x="4498848" y="70103"/>
                  </a:lnTo>
                  <a:lnTo>
                    <a:pt x="4463796" y="44195"/>
                  </a:lnTo>
                  <a:lnTo>
                    <a:pt x="4405884" y="25907"/>
                  </a:lnTo>
                  <a:lnTo>
                    <a:pt x="4390644" y="24383"/>
                  </a:lnTo>
                  <a:lnTo>
                    <a:pt x="4479544" y="24383"/>
                  </a:lnTo>
                  <a:lnTo>
                    <a:pt x="4527803" y="64007"/>
                  </a:lnTo>
                  <a:lnTo>
                    <a:pt x="4553712" y="108203"/>
                  </a:lnTo>
                  <a:lnTo>
                    <a:pt x="4567428" y="160019"/>
                  </a:lnTo>
                  <a:lnTo>
                    <a:pt x="4568952" y="176783"/>
                  </a:lnTo>
                  <a:lnTo>
                    <a:pt x="4568952" y="841247"/>
                  </a:lnTo>
                  <a:lnTo>
                    <a:pt x="4567428" y="858012"/>
                  </a:lnTo>
                  <a:lnTo>
                    <a:pt x="4565903" y="876300"/>
                  </a:lnTo>
                  <a:lnTo>
                    <a:pt x="4547616" y="925068"/>
                  </a:lnTo>
                  <a:lnTo>
                    <a:pt x="4517136" y="966216"/>
                  </a:lnTo>
                  <a:lnTo>
                    <a:pt x="4491228" y="989076"/>
                  </a:lnTo>
                  <a:lnTo>
                    <a:pt x="4482084" y="993648"/>
                  </a:lnTo>
                  <a:close/>
                </a:path>
              </a:pathLst>
            </a:custGeom>
            <a:solidFill>
              <a:srgbClr val="0070BF"/>
            </a:solidFill>
          </p:spPr>
          <p:txBody>
            <a:bodyPr wrap="square" lIns="0" tIns="0" rIns="0" bIns="0" rtlCol="0"/>
            <a:lstStyle/>
            <a:p>
              <a:endParaRPr/>
            </a:p>
          </p:txBody>
        </p:sp>
      </p:grpSp>
      <p:sp>
        <p:nvSpPr>
          <p:cNvPr id="18" name="object 18"/>
          <p:cNvSpPr txBox="1">
            <a:spLocks noGrp="1"/>
          </p:cNvSpPr>
          <p:nvPr>
            <p:ph type="title"/>
          </p:nvPr>
        </p:nvSpPr>
        <p:spPr>
          <a:xfrm>
            <a:off x="1086108" y="682306"/>
            <a:ext cx="4406261" cy="584519"/>
          </a:xfrm>
          <a:prstGeom prst="rect">
            <a:avLst/>
          </a:prstGeom>
        </p:spPr>
        <p:txBody>
          <a:bodyPr vert="horz" wrap="square" lIns="0" tIns="54610" rIns="0" bIns="0" rtlCol="0">
            <a:spAutoFit/>
          </a:bodyPr>
          <a:lstStyle/>
          <a:p>
            <a:pPr marL="12700" marR="5080">
              <a:lnSpc>
                <a:spcPct val="86300"/>
              </a:lnSpc>
              <a:spcBef>
                <a:spcPts val="430"/>
              </a:spcBef>
            </a:pPr>
            <a:r>
              <a:rPr sz="2000" spc="-10" dirty="0" err="1">
                <a:solidFill>
                  <a:srgbClr val="000000"/>
                </a:solidFill>
              </a:rPr>
              <a:t>Suivi</a:t>
            </a:r>
            <a:r>
              <a:rPr sz="2000" spc="-10" dirty="0">
                <a:solidFill>
                  <a:srgbClr val="000000"/>
                </a:solidFill>
              </a:rPr>
              <a:t> </a:t>
            </a:r>
            <a:r>
              <a:rPr sz="2000" spc="5" dirty="0">
                <a:solidFill>
                  <a:srgbClr val="000000"/>
                </a:solidFill>
              </a:rPr>
              <a:t>de</a:t>
            </a:r>
            <a:r>
              <a:rPr lang="en-US" sz="2000" spc="5" dirty="0">
                <a:solidFill>
                  <a:srgbClr val="000000"/>
                </a:solidFill>
              </a:rPr>
              <a:t>s passages</a:t>
            </a:r>
            <a:r>
              <a:rPr sz="2000" spc="-5" dirty="0">
                <a:solidFill>
                  <a:srgbClr val="000000"/>
                </a:solidFill>
              </a:rPr>
              <a:t>, </a:t>
            </a:r>
            <a:r>
              <a:rPr lang="en-US" sz="2000" spc="-5" dirty="0" err="1">
                <a:solidFill>
                  <a:srgbClr val="000000"/>
                </a:solidFill>
              </a:rPr>
              <a:t>adhérence</a:t>
            </a:r>
            <a:r>
              <a:rPr lang="en-US" sz="2000" spc="-5" dirty="0">
                <a:solidFill>
                  <a:srgbClr val="000000"/>
                </a:solidFill>
              </a:rPr>
              <a:t> à  </a:t>
            </a:r>
            <a:r>
              <a:rPr sz="2000" dirty="0">
                <a:solidFill>
                  <a:srgbClr val="000000"/>
                </a:solidFill>
              </a:rPr>
              <a:t>et </a:t>
            </a:r>
            <a:r>
              <a:rPr sz="2000" spc="-5" dirty="0" err="1">
                <a:solidFill>
                  <a:srgbClr val="000000"/>
                </a:solidFill>
              </a:rPr>
              <a:t>efficacité</a:t>
            </a:r>
            <a:r>
              <a:rPr sz="2000" spc="-5" dirty="0">
                <a:solidFill>
                  <a:srgbClr val="000000"/>
                </a:solidFill>
              </a:rPr>
              <a:t> </a:t>
            </a:r>
            <a:r>
              <a:rPr lang="en-US" sz="2000" dirty="0">
                <a:solidFill>
                  <a:srgbClr val="000000"/>
                </a:solidFill>
              </a:rPr>
              <a:t>de la CPS (3)</a:t>
            </a:r>
            <a:endParaRPr sz="2000" dirty="0"/>
          </a:p>
        </p:txBody>
      </p:sp>
      <p:sp>
        <p:nvSpPr>
          <p:cNvPr id="13" name="Sous-titre 2"/>
          <p:cNvSpPr txBox="1">
            <a:spLocks/>
          </p:cNvSpPr>
          <p:nvPr/>
        </p:nvSpPr>
        <p:spPr>
          <a:xfrm>
            <a:off x="241300" y="1532118"/>
            <a:ext cx="10058399" cy="6126196"/>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indent="-685800" algn="l">
              <a:buFont typeface="Arial" panose="020B0604020202020204" pitchFamily="34" charset="0"/>
              <a:buChar char="•"/>
            </a:pPr>
            <a:r>
              <a:rPr lang="fr-CH" sz="2400" b="1" u="sng" kern="0" dirty="0"/>
              <a:t>Comment évaluez vous </a:t>
            </a:r>
            <a:r>
              <a:rPr lang="fr-CH" sz="2400" b="1" u="sng" kern="0" dirty="0">
                <a:solidFill>
                  <a:srgbClr val="FF0000"/>
                </a:solidFill>
              </a:rPr>
              <a:t>l’efficacité</a:t>
            </a:r>
            <a:r>
              <a:rPr lang="fr-CH" sz="2400" b="1" u="sng" kern="0" dirty="0"/>
              <a:t> ? </a:t>
            </a:r>
          </a:p>
          <a:p>
            <a:pPr algn="l">
              <a:lnSpc>
                <a:spcPct val="110000"/>
              </a:lnSpc>
            </a:pPr>
            <a:r>
              <a:rPr lang="fr-CH" sz="2400" kern="0" dirty="0"/>
              <a:t>L’efficacité de la CPS est évaluée à travers les données de routine et des enquêtes:</a:t>
            </a:r>
          </a:p>
          <a:p>
            <a:pPr marL="571500" indent="-571500" algn="l">
              <a:lnSpc>
                <a:spcPct val="110000"/>
              </a:lnSpc>
              <a:buFont typeface="Wingdings" panose="05000000000000000000" pitchFamily="2" charset="2"/>
              <a:buChar char="Ø"/>
            </a:pPr>
            <a:r>
              <a:rPr lang="fr-CH" sz="2400" kern="0" dirty="0"/>
              <a:t>les données de routine collectées et saisies hebdomadairement ou mensuellement permettent de suivre l’évolution des cas de paludisme et décès dans le temps</a:t>
            </a:r>
          </a:p>
          <a:p>
            <a:pPr marL="571500" indent="-571500" algn="l">
              <a:lnSpc>
                <a:spcPct val="110000"/>
              </a:lnSpc>
              <a:buFont typeface="Wingdings" panose="05000000000000000000" pitchFamily="2" charset="2"/>
              <a:buChar char="Ø"/>
            </a:pPr>
            <a:r>
              <a:rPr lang="fr-CH" sz="2400" kern="0" dirty="0"/>
              <a:t>Les enquêtes de prévalence permettent de situer le niveau de la prévalence du paludisme dans le pays à travers des données populationnelles en communauté</a:t>
            </a:r>
            <a:endParaRPr lang="fr-CH" sz="2400" u="sng" kern="0" dirty="0"/>
          </a:p>
          <a:p>
            <a:pPr marL="1143000" lvl="1" indent="-685800" algn="l">
              <a:buFont typeface="Arial" panose="020B0604020202020204" pitchFamily="34" charset="0"/>
              <a:buChar char="•"/>
            </a:pPr>
            <a:r>
              <a:rPr lang="fr-CH" sz="2400" b="1" u="sng" kern="0" dirty="0">
                <a:solidFill>
                  <a:schemeClr val="tx1"/>
                </a:solidFill>
              </a:rPr>
              <a:t>Limites  </a:t>
            </a:r>
          </a:p>
          <a:p>
            <a:pPr marL="571500" indent="-571500" algn="l">
              <a:lnSpc>
                <a:spcPct val="110000"/>
              </a:lnSpc>
              <a:buFont typeface="Wingdings" panose="05000000000000000000" pitchFamily="2" charset="2"/>
              <a:buChar char="Ø"/>
            </a:pPr>
            <a:r>
              <a:rPr lang="fr-CH" sz="2400" kern="0" dirty="0"/>
              <a:t>Les données de routine sont influencées par certains facteurs tels que la confirmation des cas (disponibilité des TDR, dynamisme du personnel), la fréquentation des services de santé…</a:t>
            </a:r>
          </a:p>
          <a:p>
            <a:pPr marL="571500" indent="-571500" algn="l">
              <a:lnSpc>
                <a:spcPct val="110000"/>
              </a:lnSpc>
              <a:buFont typeface="Wingdings" panose="05000000000000000000" pitchFamily="2" charset="2"/>
              <a:buChar char="Ø"/>
            </a:pPr>
            <a:r>
              <a:rPr lang="fr-CH" sz="2400" kern="0" dirty="0"/>
              <a:t>La problématique de la qualité des données </a:t>
            </a:r>
          </a:p>
          <a:p>
            <a:pPr marL="571500" indent="-571500" algn="l">
              <a:lnSpc>
                <a:spcPct val="110000"/>
              </a:lnSpc>
              <a:buFont typeface="Wingdings" panose="05000000000000000000" pitchFamily="2" charset="2"/>
              <a:buChar char="Ø"/>
            </a:pPr>
            <a:r>
              <a:rPr lang="fr-CH" sz="2400" kern="0" dirty="0"/>
              <a:t>Périodes de réalisation des enquêtes d’impact et méthodes utilisées</a:t>
            </a:r>
            <a:endParaRPr lang="fr-CH" sz="2400" u="sng" kern="0" dirty="0"/>
          </a:p>
        </p:txBody>
      </p:sp>
    </p:spTree>
    <p:extLst>
      <p:ext uri="{BB962C8B-B14F-4D97-AF65-F5344CB8AC3E}">
        <p14:creationId xmlns:p14="http://schemas.microsoft.com/office/powerpoint/2010/main" val="1494799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1128</TotalTime>
  <Words>3436</Words>
  <Application>Microsoft Macintosh PowerPoint</Application>
  <PresentationFormat>Personnalisé</PresentationFormat>
  <Paragraphs>473</Paragraphs>
  <Slides>32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Arial MT</vt:lpstr>
      <vt:lpstr>Calibri</vt:lpstr>
      <vt:lpstr>Times New Roman</vt:lpstr>
      <vt:lpstr>Wingdings</vt:lpstr>
      <vt:lpstr>Office Theme</vt:lpstr>
      <vt:lpstr>Chimioprévention du Paludisme Saisonier  (CPS)</vt:lpstr>
      <vt:lpstr>Présentation PowerPoint</vt:lpstr>
      <vt:lpstr>Carte du pays montrant les districts bénéficiant de la mise en  œuvre de la CPS</vt:lpstr>
      <vt:lpstr>Suivi et évaluation de la CPS (1) </vt:lpstr>
      <vt:lpstr>Suivi des passages, adhérence à et efficacité de la CPS (2)</vt:lpstr>
      <vt:lpstr>Suivi des passages, adhérence à et efficacité de la CPS (2)</vt:lpstr>
      <vt:lpstr>Suivi des passages, adhérence à et efficacité de la CPS (2)</vt:lpstr>
      <vt:lpstr>Suivi des passages, adhérence à  et efficacité de la CPS (3)</vt:lpstr>
      <vt:lpstr>Suivi des passages, adhérence à  et efficacité de la CPS (3)</vt:lpstr>
      <vt:lpstr>Nombre de cas de paludisme confirmés dans les zones CPS en 2020,  par mois</vt:lpstr>
      <vt:lpstr>Présentation PowerPoint</vt:lpstr>
      <vt:lpstr>Présentation PowerPoint</vt:lpstr>
      <vt:lpstr>Résultats préliminaires: Prévalence des cas positifs  Plasmodium falciparum à P1 et P2</vt:lpstr>
      <vt:lpstr>Présentation PowerPoint</vt:lpstr>
      <vt:lpstr>Présentation PowerPoint</vt:lpstr>
      <vt:lpstr>Présentation PowerPoint</vt:lpstr>
      <vt:lpstr>Présentation PowerPoint</vt:lpstr>
      <vt:lpstr>Présentation PowerPoint</vt:lpstr>
      <vt:lpstr>Principaux défis de  planification et de mise en œuvre  de la CPS </vt:lpstr>
      <vt:lpstr>Cibles - Campagnes à venir</vt:lpstr>
      <vt:lpstr>Financement du SMC : financement prévu  vs décaissements et gaps </vt:lpstr>
      <vt:lpstr>Assistance technique reçue /  prévue / demandée</vt:lpstr>
      <vt:lpstr>Adaptations de la mise en œuvre  en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Template - SMC meeting information collection_ 2022_Clean_ENG_28.01.22 fr [Lecture seule]</dc:title>
  <dc:creator>user</dc:creator>
  <cp:lastModifiedBy>Gauthiertougri@outlook.fr</cp:lastModifiedBy>
  <cp:revision>114</cp:revision>
  <dcterms:created xsi:type="dcterms:W3CDTF">2022-02-08T18:37:23Z</dcterms:created>
  <dcterms:modified xsi:type="dcterms:W3CDTF">2022-02-28T21:58:57Z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2022-02-08T00:00:00Z</vt:filetime>
  </property>
  <property fmtid="{D5CDD505-2E9C-101B-9397-08002B2CF9AE}" pid="3" name="LastSaved">
    <vt:filetime>2022-02-08T00:00:00Z</vt:filetime>
  </property>
</Properties>
</file>