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4"/>
  </p:notesMasterIdLst>
  <p:sldIdLst>
    <p:sldId id="696" r:id="rId2"/>
    <p:sldId id="590" r:id="rId3"/>
    <p:sldId id="692" r:id="rId4"/>
    <p:sldId id="697" r:id="rId5"/>
    <p:sldId id="698" r:id="rId6"/>
    <p:sldId id="699" r:id="rId7"/>
    <p:sldId id="700" r:id="rId8"/>
    <p:sldId id="701" r:id="rId9"/>
    <p:sldId id="702" r:id="rId10"/>
    <p:sldId id="704" r:id="rId11"/>
    <p:sldId id="705" r:id="rId12"/>
    <p:sldId id="3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 pc" initials="lp" lastIdx="2" clrIdx="0">
    <p:extLst>
      <p:ext uri="{19B8F6BF-5375-455C-9EA6-DF929625EA0E}">
        <p15:presenceInfo xmlns:p15="http://schemas.microsoft.com/office/powerpoint/2012/main" userId="lenovo 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ADF896"/>
    <a:srgbClr val="98F6C5"/>
    <a:srgbClr val="F896E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93922" autoAdjust="0"/>
  </p:normalViewPr>
  <p:slideViewPr>
    <p:cSldViewPr snapToGrid="0">
      <p:cViewPr varScale="1">
        <p:scale>
          <a:sx n="86" d="100"/>
          <a:sy n="86" d="100"/>
        </p:scale>
        <p:origin x="30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06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0637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88001-3E65-430E-AE0D-DDF32A7FC2A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19400-B951-4A68-B4DE-74EDD8CE6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78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719400-B951-4A68-B4DE-74EDD8CE6D7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722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CF3B0-F537-4C6F-999B-90BC56F1C6D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7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ESSE FOUDA PROSPER LAU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oundRect">
            <a:avLst/>
          </a:prstGeom>
        </p:spPr>
        <p:txBody>
          <a:bodyPr/>
          <a:lstStyle>
            <a:lvl1pPr algn="ctr">
              <a:defRPr sz="4400" b="1" baseline="0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421165"/>
            <a:ext cx="12192000" cy="202609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421165"/>
          </a:xfrm>
          <a:prstGeom prst="rect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-88716"/>
            <a:ext cx="12128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Atelier de renforcement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 des capacités </a:t>
            </a:r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des superviseurs centraux et régionau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x de la Campagne de Chimio prévention du paludisme Saisonnier 2021</a:t>
            </a:r>
          </a:p>
          <a:p>
            <a:pPr algn="ctr"/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Douala,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 du 24 au 28 mai 2021</a:t>
            </a:r>
            <a:endParaRPr lang="en-US" sz="2800" i="1" dirty="0">
              <a:solidFill>
                <a:srgbClr val="FFFF00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0" t="8719" r="29866"/>
          <a:stretch/>
        </p:blipFill>
        <p:spPr>
          <a:xfrm>
            <a:off x="4941140" y="5416108"/>
            <a:ext cx="1320800" cy="12088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31" y="5416108"/>
            <a:ext cx="1967346" cy="108436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5655BC8-9DE6-C643-B7B6-D0F071638ADE}"/>
              </a:ext>
            </a:extLst>
          </p:cNvPr>
          <p:cNvPicPr/>
          <p:nvPr userDrawn="1"/>
        </p:nvPicPr>
        <p:blipFill rotWithShape="1">
          <a:blip r:embed="rId4"/>
          <a:srcRect l="48029" t="1421" r="3905" b="-1"/>
          <a:stretch/>
        </p:blipFill>
        <p:spPr bwMode="auto">
          <a:xfrm>
            <a:off x="9587753" y="5314949"/>
            <a:ext cx="1550894" cy="1376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773021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399"/>
            <a:ext cx="11125200" cy="500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167992"/>
      </p:ext>
    </p:extLst>
  </p:cSld>
  <p:clrMapOvr>
    <a:masterClrMapping/>
  </p:clrMapOvr>
  <p:transition spd="slow">
    <p:push dir="u"/>
  </p:transition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>
                <a:solidFill>
                  <a:srgbClr val="FFFF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6611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721600" y="0"/>
            <a:ext cx="4470400" cy="1373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1621" y="1524000"/>
            <a:ext cx="12192000" cy="533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262063"/>
            <a:ext cx="12192000" cy="469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406400" y="2590800"/>
            <a:ext cx="11311467" cy="1143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>
            <a:lvl1pPr algn="ctr">
              <a:defRPr sz="4400" baseline="0">
                <a:solidFill>
                  <a:srgbClr val="FFFF00"/>
                </a:solidFill>
                <a:latin typeface="Franklin Gothic Medium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1255174"/>
          </a:xfrm>
          <a:prstGeom prst="rect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00" y="369788"/>
            <a:ext cx="1137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Field Epidemiology Training Program — Basic</a:t>
            </a:r>
          </a:p>
        </p:txBody>
      </p:sp>
    </p:spTree>
    <p:extLst>
      <p:ext uri="{BB962C8B-B14F-4D97-AF65-F5344CB8AC3E}">
        <p14:creationId xmlns:p14="http://schemas.microsoft.com/office/powerpoint/2010/main" val="366289164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887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63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" y="1298448"/>
            <a:ext cx="11204448" cy="472744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7552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27800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102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45203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1"/>
            <a:ext cx="11176000" cy="506729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9201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112649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0458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7" y="1293812"/>
            <a:ext cx="11176000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4353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3736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MESSE FOUDA PROSPER LAU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oundRect">
            <a:avLst/>
          </a:prstGeom>
        </p:spPr>
        <p:txBody>
          <a:bodyPr/>
          <a:lstStyle>
            <a:lvl1pPr algn="ctr">
              <a:defRPr sz="4400" b="1" baseline="0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421165"/>
            <a:ext cx="12192000" cy="202609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421165"/>
          </a:xfrm>
          <a:prstGeom prst="rect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-88716"/>
            <a:ext cx="12128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Atelier de renforcement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 des capacités </a:t>
            </a:r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des superviseurs centraux et régionau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x de la Campagne de Chimio prévention du paludisme Saisonnier 2021</a:t>
            </a:r>
          </a:p>
          <a:p>
            <a:pPr algn="ctr"/>
            <a:r>
              <a:rPr lang="fr-FR" sz="28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Douala,</a:t>
            </a:r>
            <a:r>
              <a:rPr lang="fr-FR" sz="2800" i="1" baseline="0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 du 24 au 28 mai 2021</a:t>
            </a:r>
            <a:endParaRPr lang="en-US" sz="2800" i="1" dirty="0">
              <a:solidFill>
                <a:srgbClr val="FFFF00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0" t="8719" r="29866"/>
          <a:stretch/>
        </p:blipFill>
        <p:spPr>
          <a:xfrm>
            <a:off x="0" y="5777196"/>
            <a:ext cx="1320800" cy="10085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364" y="5773634"/>
            <a:ext cx="1967346" cy="1084366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19"/>
          <a:stretch/>
        </p:blipFill>
        <p:spPr bwMode="auto">
          <a:xfrm>
            <a:off x="4526764" y="5773634"/>
            <a:ext cx="2358244" cy="100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5"/>
          <a:srcRect t="17087" b="11987"/>
          <a:stretch/>
        </p:blipFill>
        <p:spPr>
          <a:xfrm>
            <a:off x="7363062" y="5809280"/>
            <a:ext cx="1979872" cy="9321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841921" y="5924809"/>
            <a:ext cx="1743607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59000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50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4289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58205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4289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848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3023477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1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6706408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4289"/>
            <a:ext cx="12192000" cy="8874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5020144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50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73275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9994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298448"/>
            <a:ext cx="11204448" cy="479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7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6541199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4765608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4289"/>
            <a:ext cx="12192000" cy="9255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1178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 MESSE FOUDA PROSPER LAU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8000" y="1295400"/>
            <a:ext cx="11176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4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 userDrawn="1"/>
        </p:nvSpPr>
        <p:spPr>
          <a:xfrm>
            <a:off x="11184565" y="63601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2CC7FAB-FB60-4D9C-9225-AECD6EFD4409}" type="slidenum">
              <a:rPr lang="en-US" sz="1800" smtClean="0">
                <a:solidFill>
                  <a:prstClr val="black"/>
                </a:solidFill>
              </a:rPr>
              <a:pPr/>
              <a:t>‹N°›</a:t>
            </a:fld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12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11760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85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94137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-5555"/>
            <a:ext cx="12192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5191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7948707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4147854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2057595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1162734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8743045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8"/>
          <p:cNvSpPr>
            <a:spLocks/>
          </p:cNvSpPr>
          <p:nvPr/>
        </p:nvSpPr>
        <p:spPr bwMode="auto">
          <a:xfrm>
            <a:off x="0" y="1"/>
            <a:ext cx="12192000" cy="1160463"/>
          </a:xfrm>
          <a:custGeom>
            <a:avLst/>
            <a:gdLst>
              <a:gd name="T0" fmla="*/ 0 w 10058400"/>
              <a:gd name="T1" fmla="*/ 4827 h 1314450"/>
              <a:gd name="T2" fmla="*/ 137995 w 10058400"/>
              <a:gd name="T3" fmla="*/ 4827 h 1314450"/>
              <a:gd name="T4" fmla="*/ 137995 w 10058400"/>
              <a:gd name="T5" fmla="*/ 0 h 1314450"/>
              <a:gd name="T6" fmla="*/ 0 w 10058400"/>
              <a:gd name="T7" fmla="*/ 0 h 1314450"/>
              <a:gd name="T8" fmla="*/ 0 w 10058400"/>
              <a:gd name="T9" fmla="*/ 4827 h 1314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14450">
                <a:moveTo>
                  <a:pt x="0" y="1314450"/>
                </a:moveTo>
                <a:lnTo>
                  <a:pt x="10058400" y="1314450"/>
                </a:lnTo>
                <a:lnTo>
                  <a:pt x="10058400" y="0"/>
                </a:lnTo>
                <a:lnTo>
                  <a:pt x="0" y="0"/>
                </a:lnTo>
                <a:lnTo>
                  <a:pt x="0" y="1314450"/>
                </a:lnTo>
                <a:close/>
              </a:path>
            </a:pathLst>
          </a:custGeom>
          <a:solidFill>
            <a:srgbClr val="7A1E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fr-FR" sz="180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0552522" y="522088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8317319" y="5218520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5751919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3338921" y="5218521"/>
            <a:ext cx="535759" cy="274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3" t="6666" r="40909"/>
          <a:stretch/>
        </p:blipFill>
        <p:spPr bwMode="auto">
          <a:xfrm rot="5400000">
            <a:off x="1103722" y="5219335"/>
            <a:ext cx="535759" cy="27432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52" y="381000"/>
            <a:ext cx="9710497" cy="738664"/>
          </a:xfrm>
        </p:spPr>
        <p:txBody>
          <a:bodyPr/>
          <a:lstStyle>
            <a:lvl1pPr algn="l">
              <a:defRPr sz="4800" b="1" i="0">
                <a:solidFill>
                  <a:srgbClr val="ECCE18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4322968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6A72-85BC-484E-A9C7-4A0540619511}" type="datetimeFigureOut">
              <a:rPr lang="fr-FR"/>
              <a:pPr>
                <a:defRPr/>
              </a:pPr>
              <a:t>02/03/2022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5C61-6757-47C1-9550-E6526C58461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01622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SSE FOUDA PROSPER LAU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2951181"/>
            <a:ext cx="10363200" cy="1470025"/>
          </a:xfrm>
          <a:prstGeom prst="roundRect">
            <a:avLst/>
          </a:prstGeom>
        </p:spPr>
        <p:txBody>
          <a:bodyPr/>
          <a:lstStyle>
            <a:lvl1pPr algn="ctr">
              <a:defRPr sz="4400" b="1" baseline="0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954563"/>
            <a:ext cx="12192000" cy="469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969425"/>
          </a:xfrm>
          <a:prstGeom prst="rect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8738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67541" y="2276872"/>
            <a:ext cx="8372309" cy="2061592"/>
          </a:xfrm>
          <a:prstGeom prst="rect">
            <a:avLst/>
          </a:prstGeom>
        </p:spPr>
        <p:txBody>
          <a:bodyPr/>
          <a:lstStyle>
            <a:lvl1pPr marL="0" indent="0" algn="ctr">
              <a:buClr>
                <a:srgbClr val="006600"/>
              </a:buClr>
              <a:buNone/>
              <a:defRPr sz="2800"/>
            </a:lvl1pPr>
            <a:lvl2pPr>
              <a:buClr>
                <a:srgbClr val="006600"/>
              </a:buClr>
              <a:defRPr/>
            </a:lvl2pPr>
            <a:lvl3pPr marL="1143000" indent="-2286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FFFF00"/>
                </a:solidFill>
              </a:defRPr>
            </a:lvl1pPr>
          </a:lstStyle>
          <a:p>
            <a:pPr lvl="0"/>
            <a:r>
              <a:rPr lang="fr-FR" dirty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9512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3814"/>
            <a:ext cx="53848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3814"/>
            <a:ext cx="5384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Second level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/>
              <a:t>Third level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Fourth level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4563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cteur MESSE FOUDA PROSPER LAU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69" y="-1"/>
            <a:ext cx="12192000" cy="922803"/>
          </a:xfrm>
          <a:prstGeom prst="rect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22802"/>
            <a:ext cx="12192000" cy="469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73878" y="2825352"/>
            <a:ext cx="11644244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1" kern="1200" baseline="0">
                <a:solidFill>
                  <a:srgbClr val="00660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r>
              <a:rPr lang="en-US" sz="4800" dirty="0"/>
              <a:t> </a:t>
            </a:r>
            <a:r>
              <a:rPr lang="en-US" sz="4800" baseline="0" dirty="0">
                <a:solidFill>
                  <a:srgbClr val="0070C0"/>
                </a:solidFill>
              </a:rPr>
              <a:t>Je </a:t>
            </a:r>
            <a:r>
              <a:rPr lang="en-US" sz="4800" baseline="0" dirty="0" err="1">
                <a:solidFill>
                  <a:srgbClr val="0070C0"/>
                </a:solidFill>
              </a:rPr>
              <a:t>vous</a:t>
            </a:r>
            <a:r>
              <a:rPr lang="en-US" sz="4800" baseline="0" dirty="0">
                <a:solidFill>
                  <a:srgbClr val="0070C0"/>
                </a:solidFill>
              </a:rPr>
              <a:t> </a:t>
            </a:r>
            <a:r>
              <a:rPr lang="en-US" sz="4800" baseline="0" dirty="0" err="1">
                <a:solidFill>
                  <a:srgbClr val="0070C0"/>
                </a:solidFill>
              </a:rPr>
              <a:t>remercie</a:t>
            </a:r>
            <a:endParaRPr lang="en-US" sz="4800" baseline="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6667" y="119830"/>
            <a:ext cx="5634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i="1" dirty="0">
                <a:solidFill>
                  <a:srgbClr val="FFFF00"/>
                </a:solidFill>
                <a:latin typeface="Franklin Gothic Medium" pitchFamily="34" charset="0"/>
                <a:cs typeface="Times New Roman" pitchFamily="18" charset="0"/>
              </a:rPr>
              <a:t>Remerciements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37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6100" y="1295400"/>
            <a:ext cx="11036299" cy="5181600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defRPr sz="2800"/>
            </a:lvl1pPr>
            <a:lvl2pPr>
              <a:buClr>
                <a:schemeClr val="tx2">
                  <a:lumMod val="60000"/>
                  <a:lumOff val="40000"/>
                </a:schemeClr>
              </a:buClr>
              <a:defRPr/>
            </a:lvl2pPr>
            <a:lvl3pPr marL="1143000" indent="-2286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lvl3pPr>
            <a:lvl4pPr>
              <a:buClr>
                <a:schemeClr val="tx2">
                  <a:lumMod val="60000"/>
                  <a:lumOff val="40000"/>
                </a:schemeClr>
              </a:buClr>
              <a:defRPr/>
            </a:lvl4pPr>
            <a:lvl5pPr>
              <a:buClr>
                <a:schemeClr val="tx2">
                  <a:lumMod val="60000"/>
                  <a:lumOff val="40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1059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675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5A918A-C4AA-41C7-85E3-AE8F52E7C763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-1"/>
            <a:ext cx="12192000" cy="87169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4133" y="1295400"/>
            <a:ext cx="11209867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Clr>
                <a:schemeClr val="tx2">
                  <a:lumMod val="60000"/>
                  <a:lumOff val="40000"/>
                </a:schemeClr>
              </a:buClr>
            </a:pPr>
            <a:r>
              <a:rPr lang="fr-FR" altLang="en-US" dirty="0"/>
              <a:t>Modifiez les styles du texte du masque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fr-FR" altLang="en-US" dirty="0"/>
              <a:t>Deuxième niveau</a:t>
            </a:r>
          </a:p>
          <a:p>
            <a:pPr lvl="2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fr-FR" altLang="en-US" dirty="0"/>
              <a:t>Troisième niveau</a:t>
            </a:r>
          </a:p>
          <a:p>
            <a:pPr lvl="3">
              <a:buClr>
                <a:schemeClr val="tx2">
                  <a:lumMod val="60000"/>
                  <a:lumOff val="40000"/>
                </a:schemeClr>
              </a:buClr>
            </a:pPr>
            <a:r>
              <a:rPr lang="fr-FR" altLang="en-US" dirty="0"/>
              <a:t>Quatrième niveau</a:t>
            </a:r>
          </a:p>
          <a:p>
            <a:pPr lvl="4">
              <a:buClr>
                <a:schemeClr val="tx2">
                  <a:lumMod val="60000"/>
                  <a:lumOff val="40000"/>
                </a:schemeClr>
              </a:buClr>
            </a:pPr>
            <a:r>
              <a:rPr lang="fr-FR" altLang="en-US" dirty="0"/>
              <a:t>Cinquième niveau</a:t>
            </a:r>
            <a:endParaRPr lang="en-US" altLang="en-US" dirty="0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1E380B23-683A-485E-8A76-467E00382E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45200" y="1058224"/>
            <a:ext cx="6146800" cy="50641"/>
          </a:xfrm>
          <a:prstGeom prst="rect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</a:gra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9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51" r:id="rId2"/>
    <p:sldLayoutId id="2147483663" r:id="rId3"/>
    <p:sldLayoutId id="2147483748" r:id="rId4"/>
    <p:sldLayoutId id="2147483664" r:id="rId5"/>
    <p:sldLayoutId id="2147483665" r:id="rId6"/>
    <p:sldLayoutId id="2147483666" r:id="rId7"/>
    <p:sldLayoutId id="2147483667" r:id="rId8"/>
    <p:sldLayoutId id="2147483746" r:id="rId9"/>
    <p:sldLayoutId id="2147483668" r:id="rId10"/>
    <p:sldLayoutId id="2147483669" r:id="rId11"/>
    <p:sldLayoutId id="2147483672" r:id="rId12"/>
    <p:sldLayoutId id="2147483693" r:id="rId13"/>
    <p:sldLayoutId id="2147483695" r:id="rId14"/>
    <p:sldLayoutId id="2147483696" r:id="rId15"/>
    <p:sldLayoutId id="2147483721" r:id="rId16"/>
    <p:sldLayoutId id="2147483722" r:id="rId17"/>
    <p:sldLayoutId id="2147483723" r:id="rId18"/>
    <p:sldLayoutId id="2147483724" r:id="rId19"/>
    <p:sldLayoutId id="2147483725" r:id="rId20"/>
    <p:sldLayoutId id="2147483726" r:id="rId21"/>
    <p:sldLayoutId id="2147483727" r:id="rId22"/>
    <p:sldLayoutId id="2147483728" r:id="rId23"/>
    <p:sldLayoutId id="2147483729" r:id="rId24"/>
    <p:sldLayoutId id="2147483730" r:id="rId25"/>
    <p:sldLayoutId id="2147483731" r:id="rId26"/>
    <p:sldLayoutId id="2147483733" r:id="rId27"/>
    <p:sldLayoutId id="2147483734" r:id="rId28"/>
    <p:sldLayoutId id="2147483735" r:id="rId29"/>
    <p:sldLayoutId id="2147483736" r:id="rId30"/>
    <p:sldLayoutId id="2147483737" r:id="rId31"/>
    <p:sldLayoutId id="2147483740" r:id="rId32"/>
    <p:sldLayoutId id="2147483741" r:id="rId33"/>
    <p:sldLayoutId id="2147483742" r:id="rId34"/>
    <p:sldLayoutId id="2147483744" r:id="rId35"/>
    <p:sldLayoutId id="2147483745" r:id="rId36"/>
    <p:sldLayoutId id="2147483747" r:id="rId37"/>
    <p:sldLayoutId id="2147483750" r:id="rId38"/>
  </p:sldLayoutIdLst>
  <p:transition spd="slow">
    <p:push dir="u"/>
  </p:transition>
  <p:hf hdr="0" ftr="0"/>
  <p:txStyles>
    <p:titleStyle>
      <a:lvl1pPr algn="r" defTabSz="914400" rtl="0" eaLnBrk="1" latinLnBrk="0" hangingPunct="1">
        <a:spcBef>
          <a:spcPct val="0"/>
        </a:spcBef>
        <a:buNone/>
        <a:defRPr lang="en-US" altLang="en-US" sz="3600" kern="1200" dirty="0">
          <a:solidFill>
            <a:srgbClr val="FFFF00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6600"/>
        </a:buClr>
        <a:buFont typeface="Wingdings" panose="05000000000000000000" pitchFamily="2" charset="2"/>
        <a:buChar char="§"/>
        <a:defRPr lang="fr-FR" altLang="en-US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6600"/>
        </a:buClr>
        <a:buFont typeface="Arial" panose="020B0604020202020204" pitchFamily="34" charset="0"/>
        <a:buChar char="–"/>
        <a:defRPr lang="fr-FR" altLang="en-US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6600"/>
        </a:buClr>
        <a:buFont typeface="Arial" panose="020B0604020202020204" pitchFamily="34" charset="0"/>
        <a:buChar char="•"/>
        <a:defRPr lang="fr-FR" altLang="en-US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fr-FR" altLang="en-US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en-US" altLang="en-US" sz="20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5701" y="2262566"/>
            <a:ext cx="11600597" cy="2074974"/>
          </a:xfrm>
        </p:spPr>
        <p:txBody>
          <a:bodyPr anchor="ctr">
            <a:noAutofit/>
          </a:bodyPr>
          <a:lstStyle/>
          <a:p>
            <a:pPr algn="ctr"/>
            <a:r>
              <a:rPr lang="fr-CM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RESULTATS DE LA CPS 2021</a:t>
            </a:r>
          </a:p>
        </p:txBody>
      </p:sp>
      <p:sp>
        <p:nvSpPr>
          <p:cNvPr id="3" name="Sous-titre 2"/>
          <p:cNvSpPr>
            <a:spLocks noGrp="1"/>
          </p:cNvSpPr>
          <p:nvPr/>
        </p:nvSpPr>
        <p:spPr bwMode="auto">
          <a:xfrm>
            <a:off x="3077577" y="6514779"/>
            <a:ext cx="5924551" cy="34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006600"/>
              </a:buClr>
              <a:buFont typeface="Wingdings" panose="05000000000000000000" pitchFamily="2" charset="2"/>
              <a:buNone/>
              <a:defRPr lang="fr-FR" altLang="en-US"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006600"/>
              </a:buClr>
              <a:buFont typeface="Arial" panose="020B0604020202020204" pitchFamily="34" charset="0"/>
              <a:buNone/>
              <a:defRPr lang="fr-FR" altLang="en-US"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006600"/>
              </a:buClr>
              <a:buFont typeface="Arial" panose="020B0604020202020204" pitchFamily="34" charset="0"/>
              <a:buNone/>
              <a:defRPr lang="fr-FR" altLang="en-US"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fr-FR" altLang="en-US"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altLang="en-US"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fr-FR" alt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PNLP, 2022</a:t>
            </a:r>
            <a:endParaRPr kumimoji="0" lang="fr-FR" alt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"/>
            <a:ext cx="12192000" cy="2082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M" alt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CHIMIOPREVENTION DU PALUDISME SAISONNIER AU CAMEROUN EN 2021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32DD6C-E5A9-4F54-A7CC-043794237DE5}"/>
              </a:ext>
            </a:extLst>
          </p:cNvPr>
          <p:cNvSpPr txBox="1"/>
          <p:nvPr/>
        </p:nvSpPr>
        <p:spPr>
          <a:xfrm>
            <a:off x="3465095" y="4424590"/>
            <a:ext cx="5149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Dr ACHU DOROTY</a:t>
            </a:r>
          </a:p>
          <a:p>
            <a:pPr algn="ctr"/>
            <a:r>
              <a:rPr lang="fr-FR" sz="2400" dirty="0"/>
              <a:t>Secrétaire Permanent/PNLP</a:t>
            </a:r>
          </a:p>
        </p:txBody>
      </p:sp>
    </p:spTree>
    <p:extLst>
      <p:ext uri="{BB962C8B-B14F-4D97-AF65-F5344CB8AC3E}">
        <p14:creationId xmlns:p14="http://schemas.microsoft.com/office/powerpoint/2010/main" val="307759394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C81D-06C4-46D5-8875-CB966390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4A83845A-C1EE-4756-A633-EC8D54EFFA28}"/>
              </a:ext>
            </a:extLst>
          </p:cNvPr>
          <p:cNvSpPr txBox="1">
            <a:spLocks/>
          </p:cNvSpPr>
          <p:nvPr/>
        </p:nvSpPr>
        <p:spPr bwMode="auto">
          <a:xfrm>
            <a:off x="295701" y="2567364"/>
            <a:ext cx="11600597" cy="207497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altLang="en-US" sz="3600" kern="1200" dirty="0">
                <a:solidFill>
                  <a:srgbClr val="FFFF0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buClr>
                <a:srgbClr val="0070C0"/>
              </a:buClr>
              <a:defRPr/>
            </a:pPr>
            <a:r>
              <a:rPr lang="fr-FR" sz="4000" dirty="0"/>
              <a:t>Perspectives 2022</a:t>
            </a:r>
          </a:p>
        </p:txBody>
      </p:sp>
    </p:spTree>
    <p:extLst>
      <p:ext uri="{BB962C8B-B14F-4D97-AF65-F5344CB8AC3E}">
        <p14:creationId xmlns:p14="http://schemas.microsoft.com/office/powerpoint/2010/main" val="2425192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2A26F5-38A2-463B-9AB7-FE92D272B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M" dirty="0"/>
              <a:t>Perspectives 2022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8882D1-AC8E-474F-9E09-52D8BE59544D}"/>
              </a:ext>
            </a:extLst>
          </p:cNvPr>
          <p:cNvSpPr txBox="1"/>
          <p:nvPr/>
        </p:nvSpPr>
        <p:spPr>
          <a:xfrm>
            <a:off x="539318" y="1678233"/>
            <a:ext cx="11454413" cy="4108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Planifier la nouvelle CPS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Sélectionner les DS éligibles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Valider la stratégie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Valider les outils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Elaborer le Plan de Mise en œuvre 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Paramétrer les outils de la CPS dans le DHIS 2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Former les superviseurs Centraux et Régionaux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Former les acteurs du niveau Régional et Opérationnel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Superviser la MEO de la Campagne.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8163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32078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136187" y="1051534"/>
            <a:ext cx="12055813" cy="551656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  <a:defRPr/>
            </a:pPr>
            <a:r>
              <a:rPr lang="fr-FR" dirty="0"/>
              <a:t>Cibles 2021</a:t>
            </a:r>
          </a:p>
          <a:p>
            <a:pPr marL="514350" indent="-514350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AutoNum type="arabicPeriod"/>
              <a:defRPr/>
            </a:pPr>
            <a:r>
              <a:rPr lang="fr-FR" altLang="en-US" dirty="0"/>
              <a:t>Résultats 2021  </a:t>
            </a:r>
          </a:p>
          <a:p>
            <a:pPr marL="514350" indent="-514350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AutoNum type="arabicPeriod"/>
              <a:defRPr/>
            </a:pPr>
            <a:r>
              <a:rPr lang="en-US" dirty="0"/>
              <a:t>Lecons apprises</a:t>
            </a:r>
          </a:p>
          <a:p>
            <a:pPr marL="514350" indent="-514350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AutoNum type="arabicPeriod"/>
              <a:defRPr/>
            </a:pPr>
            <a:r>
              <a:rPr lang="en-US" dirty="0"/>
              <a:t>Perspectives 2022</a:t>
            </a:r>
            <a:endParaRPr lang="fr-FR" dirty="0"/>
          </a:p>
          <a:p>
            <a:pPr eaLnBrk="1" hangingPunct="1">
              <a:buFont typeface="Wingdings 2" pitchFamily="18" charset="2"/>
              <a:buNone/>
              <a:defRPr/>
            </a:pPr>
            <a:endParaRPr lang="fr-FR" dirty="0"/>
          </a:p>
        </p:txBody>
      </p:sp>
      <p:sp>
        <p:nvSpPr>
          <p:cNvPr id="6148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460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1200" dirty="0">
                <a:solidFill>
                  <a:srgbClr val="045C75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85385247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C81D-06C4-46D5-8875-CB966390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4A83845A-C1EE-4756-A633-EC8D54EFFA28}"/>
              </a:ext>
            </a:extLst>
          </p:cNvPr>
          <p:cNvSpPr txBox="1">
            <a:spLocks/>
          </p:cNvSpPr>
          <p:nvPr/>
        </p:nvSpPr>
        <p:spPr bwMode="auto">
          <a:xfrm>
            <a:off x="295701" y="2567364"/>
            <a:ext cx="11600597" cy="207497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altLang="en-US" sz="3600" kern="1200" dirty="0">
                <a:solidFill>
                  <a:srgbClr val="FFFF0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buClr>
                <a:srgbClr val="0070C0"/>
              </a:buClr>
              <a:defRPr/>
            </a:pPr>
            <a:r>
              <a:rPr lang="fr-FR" dirty="0"/>
              <a:t>Cibles 2021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755154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29843-7BD8-4CB2-BDA7-8468F129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M" dirty="0"/>
              <a:t>CIBLES 2021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BE61EFD-3DF0-49B2-A6B2-4083CDBFD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73713"/>
              </p:ext>
            </p:extLst>
          </p:nvPr>
        </p:nvGraphicFramePr>
        <p:xfrm>
          <a:off x="1215835" y="2533576"/>
          <a:ext cx="10383926" cy="208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5180">
                  <a:extLst>
                    <a:ext uri="{9D8B030D-6E8A-4147-A177-3AD203B41FA5}">
                      <a16:colId xmlns:a16="http://schemas.microsoft.com/office/drawing/2014/main" val="1046351362"/>
                    </a:ext>
                  </a:extLst>
                </a:gridCol>
                <a:gridCol w="1383138">
                  <a:extLst>
                    <a:ext uri="{9D8B030D-6E8A-4147-A177-3AD203B41FA5}">
                      <a16:colId xmlns:a16="http://schemas.microsoft.com/office/drawing/2014/main" val="2597634852"/>
                    </a:ext>
                  </a:extLst>
                </a:gridCol>
                <a:gridCol w="1383138">
                  <a:extLst>
                    <a:ext uri="{9D8B030D-6E8A-4147-A177-3AD203B41FA5}">
                      <a16:colId xmlns:a16="http://schemas.microsoft.com/office/drawing/2014/main" val="3320200021"/>
                    </a:ext>
                  </a:extLst>
                </a:gridCol>
                <a:gridCol w="1734116">
                  <a:extLst>
                    <a:ext uri="{9D8B030D-6E8A-4147-A177-3AD203B41FA5}">
                      <a16:colId xmlns:a16="http://schemas.microsoft.com/office/drawing/2014/main" val="2234006439"/>
                    </a:ext>
                  </a:extLst>
                </a:gridCol>
                <a:gridCol w="1979177">
                  <a:extLst>
                    <a:ext uri="{9D8B030D-6E8A-4147-A177-3AD203B41FA5}">
                      <a16:colId xmlns:a16="http://schemas.microsoft.com/office/drawing/2014/main" val="2362557483"/>
                    </a:ext>
                  </a:extLst>
                </a:gridCol>
                <a:gridCol w="1979177">
                  <a:extLst>
                    <a:ext uri="{9D8B030D-6E8A-4147-A177-3AD203B41FA5}">
                      <a16:colId xmlns:a16="http://schemas.microsoft.com/office/drawing/2014/main" val="2577468015"/>
                    </a:ext>
                  </a:extLst>
                </a:gridCol>
              </a:tblGrid>
              <a:tr h="572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>
                          <a:effectLst/>
                        </a:rPr>
                        <a:t>Région</a:t>
                      </a:r>
                      <a:endParaRPr lang="fr-CM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>
                          <a:effectLst/>
                        </a:rPr>
                        <a:t>Nombre de District de santé</a:t>
                      </a:r>
                      <a:endParaRPr lang="fr-CM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>
                          <a:effectLst/>
                        </a:rPr>
                        <a:t>Nombre d'aires de santé</a:t>
                      </a:r>
                      <a:endParaRPr lang="fr-CM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 dirty="0">
                          <a:effectLst/>
                        </a:rPr>
                        <a:t>Cible 3-11 mois en 2021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 dirty="0">
                          <a:effectLst/>
                        </a:rPr>
                        <a:t>Cible 12-59 mois en 2021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1400" dirty="0">
                          <a:effectLst/>
                        </a:rPr>
                        <a:t>Cible 3-59 mois en 2021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3526130"/>
                  </a:ext>
                </a:extLst>
              </a:tr>
              <a:tr h="503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000" dirty="0">
                          <a:effectLst/>
                        </a:rPr>
                        <a:t>Extrême-Nord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dirty="0">
                          <a:effectLst/>
                        </a:rPr>
                        <a:t>31</a:t>
                      </a:r>
                      <a:endParaRPr lang="fr-CM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dirty="0">
                          <a:effectLst/>
                        </a:rPr>
                        <a:t>304</a:t>
                      </a:r>
                      <a:endParaRPr lang="fr-CM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201 467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996 613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1 198 080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1631750"/>
                  </a:ext>
                </a:extLst>
              </a:tr>
              <a:tr h="503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000">
                          <a:effectLst/>
                        </a:rPr>
                        <a:t>Nord</a:t>
                      </a:r>
                      <a:endParaRPr lang="fr-CM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>
                          <a:effectLst/>
                        </a:rPr>
                        <a:t>15</a:t>
                      </a:r>
                      <a:endParaRPr lang="fr-CM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dirty="0">
                          <a:effectLst/>
                        </a:rPr>
                        <a:t>145</a:t>
                      </a:r>
                      <a:endParaRPr lang="fr-CM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122 270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602 632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724 902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030905"/>
                  </a:ext>
                </a:extLst>
              </a:tr>
              <a:tr h="503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>
                          <a:effectLst/>
                        </a:rPr>
                        <a:t>TOTAL</a:t>
                      </a:r>
                      <a:endParaRPr lang="fr-CM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dirty="0">
                          <a:effectLst/>
                        </a:rPr>
                        <a:t>46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dirty="0">
                          <a:effectLst/>
                        </a:rPr>
                        <a:t>446</a:t>
                      </a:r>
                      <a:endParaRPr lang="fr-CM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323 737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1 599 245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04738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M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1 922 982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194014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5575A432-DF68-4C38-AD57-6C99AAD3CB3B}"/>
              </a:ext>
            </a:extLst>
          </p:cNvPr>
          <p:cNvSpPr txBox="1"/>
          <p:nvPr/>
        </p:nvSpPr>
        <p:spPr>
          <a:xfrm>
            <a:off x="894079" y="1410628"/>
            <a:ext cx="103839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470" marR="0" lvl="0" indent="-304470" algn="l" defTabSz="604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58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</a:rPr>
              <a:t>La cible des enfants de 3-59 mois de la CPS 2021 était répartie comme suit pas Région et par tranche d’âge: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B31D9DE-5463-4C3F-B63A-4FCEAD483F35}"/>
              </a:ext>
            </a:extLst>
          </p:cNvPr>
          <p:cNvSpPr txBox="1"/>
          <p:nvPr/>
        </p:nvSpPr>
        <p:spPr>
          <a:xfrm>
            <a:off x="994298" y="4806272"/>
            <a:ext cx="106054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Au total 1 922 982 enfants de 3-59 mois étaient visés à l’issu du dénombrement au cycle 1, soit 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1 </a:t>
            </a:r>
            <a:r>
              <a:rPr lang="fr-CM" sz="2400" dirty="0">
                <a:solidFill>
                  <a:srgbClr val="000000"/>
                </a:solidFill>
                <a:latin typeface="Gill Sans MT" panose="020B0502020104020203" pitchFamily="34" charset="0"/>
              </a:rPr>
              <a:t>198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080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dans la Région de l’Extrême-Nord et 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724 902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dans le Nord. Parmi eux, 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323 737 de 3-11 mois et 1 </a:t>
            </a:r>
            <a:r>
              <a:rPr lang="fr-CM" sz="2400" dirty="0">
                <a:solidFill>
                  <a:prstClr val="black"/>
                </a:solidFill>
                <a:latin typeface="Gill Sans MT"/>
              </a:rPr>
              <a:t>599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245 de 12-59 mois étaient visés</a:t>
            </a:r>
            <a:r>
              <a:rPr kumimoji="0" lang="fr-CM" sz="24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.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C6463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13640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C81D-06C4-46D5-8875-CB966390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4A83845A-C1EE-4756-A633-EC8D54EFFA28}"/>
              </a:ext>
            </a:extLst>
          </p:cNvPr>
          <p:cNvSpPr txBox="1">
            <a:spLocks/>
          </p:cNvSpPr>
          <p:nvPr/>
        </p:nvSpPr>
        <p:spPr bwMode="auto">
          <a:xfrm>
            <a:off x="295701" y="2567364"/>
            <a:ext cx="11600597" cy="207497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altLang="en-US" sz="3600" kern="1200" dirty="0">
                <a:solidFill>
                  <a:srgbClr val="FFFF0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buClr>
                <a:srgbClr val="0070C0"/>
              </a:buClr>
              <a:defRPr/>
            </a:pPr>
            <a:r>
              <a:rPr lang="fr-FR" dirty="0"/>
              <a:t>Résultats CPS 2021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9492327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8C149-C761-4AA6-95DB-CFD94DE3E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M" dirty="0"/>
              <a:t>Région de l’</a:t>
            </a:r>
            <a:r>
              <a:rPr lang="fr-CM" dirty="0" err="1"/>
              <a:t>Extreme</a:t>
            </a:r>
            <a:r>
              <a:rPr lang="fr-CM" dirty="0"/>
              <a:t> Nord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7F906FE-A0B1-428D-97FC-3F6E6161A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41205"/>
              </p:ext>
            </p:extLst>
          </p:nvPr>
        </p:nvGraphicFramePr>
        <p:xfrm>
          <a:off x="174792" y="1407600"/>
          <a:ext cx="11842415" cy="5010960"/>
        </p:xfrm>
        <a:graphic>
          <a:graphicData uri="http://schemas.openxmlformats.org/drawingml/2006/table">
            <a:tbl>
              <a:tblPr/>
              <a:tblGrid>
                <a:gridCol w="65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74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65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97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92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771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9092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218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047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5791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642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District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Enfants traités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Couverture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District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Enfants traités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Couverture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7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Cycle 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1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Bogo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Bahnschrift" pitchFamily="34" charset="0"/>
                      </a:endParaRP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31543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31216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31 550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32514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Makary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Bahnschrift" pitchFamily="34" charset="0"/>
                      </a:endParaRP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34880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37 086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42493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13260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130%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Bourha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Bahnschrift" pitchFamily="34" charset="0"/>
                      </a:endParaRP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26375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25547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26 916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27356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Maroua 1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46983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52289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53 620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51492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Fotokol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16582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17 577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18112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14534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Maroua 2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39066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38840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40 118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38489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Gazawa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18362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18696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18 716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18789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Maroua 3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42559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43427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41 381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43479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Goulfey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31170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30 454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29438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35207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Meri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40010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37313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40 196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39295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Guere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28741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28702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30 002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28984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Mindif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11683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11980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12 309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12203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Guidiguis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40874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40455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40 595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40897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Mogode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32263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27513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29 759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32597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Hina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53007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48944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51 441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46863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Mokolo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61975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66038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66 689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69744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Kaele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21886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21503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21 961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21659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Mora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71119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69465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69 140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74062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96%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04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Kar Hay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25935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25730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26 483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26641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Mlvoudaye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Bahnschrift" pitchFamily="34" charset="0"/>
                      </a:endParaRP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43300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44370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44 362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44362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9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Kolofata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49486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45486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47 234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47420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Moutourwa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14664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14502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13 419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13590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Kousseri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96433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94 257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93574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97786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Pette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14678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14242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14 407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15062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Koza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41483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37081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40 835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40147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Roua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25201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29015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25 857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30855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2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Mada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34854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42 294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42205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24967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84%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53%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Tokombere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37860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38109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38 484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38194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Maga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42086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25223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44 038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44805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69%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Vele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48695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47248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47 588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50768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98%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99%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2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TOTAL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1 173 148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1 154 884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1 193 520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1 168 463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97%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94%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95%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92%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Yagoua</a:t>
                      </a:r>
                    </a:p>
                  </a:txBody>
                  <a:tcPr marL="5715" marR="5715" marT="571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49395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50282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50 598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52442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110%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111%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itchFamily="34" charset="0"/>
                        </a:rPr>
                        <a:t>101%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2558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8C149-C761-4AA6-95DB-CFD94DE3E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M" dirty="0"/>
              <a:t>Région du Nord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7B5952E-E9AF-4FB9-823B-DC48EE128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934490"/>
              </p:ext>
            </p:extLst>
          </p:nvPr>
        </p:nvGraphicFramePr>
        <p:xfrm>
          <a:off x="136634" y="1260629"/>
          <a:ext cx="11865977" cy="5264447"/>
        </p:xfrm>
        <a:graphic>
          <a:graphicData uri="http://schemas.openxmlformats.org/drawingml/2006/table">
            <a:tbl>
              <a:tblPr firstRow="1" firstCol="1" bandRow="1"/>
              <a:tblGrid>
                <a:gridCol w="1185626">
                  <a:extLst>
                    <a:ext uri="{9D8B030D-6E8A-4147-A177-3AD203B41FA5}">
                      <a16:colId xmlns:a16="http://schemas.microsoft.com/office/drawing/2014/main" val="1655668948"/>
                    </a:ext>
                  </a:extLst>
                </a:gridCol>
                <a:gridCol w="892135">
                  <a:extLst>
                    <a:ext uri="{9D8B030D-6E8A-4147-A177-3AD203B41FA5}">
                      <a16:colId xmlns:a16="http://schemas.microsoft.com/office/drawing/2014/main" val="630028110"/>
                    </a:ext>
                  </a:extLst>
                </a:gridCol>
                <a:gridCol w="847431">
                  <a:extLst>
                    <a:ext uri="{9D8B030D-6E8A-4147-A177-3AD203B41FA5}">
                      <a16:colId xmlns:a16="http://schemas.microsoft.com/office/drawing/2014/main" val="3348437096"/>
                    </a:ext>
                  </a:extLst>
                </a:gridCol>
                <a:gridCol w="913515">
                  <a:extLst>
                    <a:ext uri="{9D8B030D-6E8A-4147-A177-3AD203B41FA5}">
                      <a16:colId xmlns:a16="http://schemas.microsoft.com/office/drawing/2014/main" val="1232665729"/>
                    </a:ext>
                  </a:extLst>
                </a:gridCol>
                <a:gridCol w="913515">
                  <a:extLst>
                    <a:ext uri="{9D8B030D-6E8A-4147-A177-3AD203B41FA5}">
                      <a16:colId xmlns:a16="http://schemas.microsoft.com/office/drawing/2014/main" val="1905743412"/>
                    </a:ext>
                  </a:extLst>
                </a:gridCol>
                <a:gridCol w="913515">
                  <a:extLst>
                    <a:ext uri="{9D8B030D-6E8A-4147-A177-3AD203B41FA5}">
                      <a16:colId xmlns:a16="http://schemas.microsoft.com/office/drawing/2014/main" val="539579444"/>
                    </a:ext>
                  </a:extLst>
                </a:gridCol>
                <a:gridCol w="913515">
                  <a:extLst>
                    <a:ext uri="{9D8B030D-6E8A-4147-A177-3AD203B41FA5}">
                      <a16:colId xmlns:a16="http://schemas.microsoft.com/office/drawing/2014/main" val="3805374355"/>
                    </a:ext>
                  </a:extLst>
                </a:gridCol>
                <a:gridCol w="925176">
                  <a:extLst>
                    <a:ext uri="{9D8B030D-6E8A-4147-A177-3AD203B41FA5}">
                      <a16:colId xmlns:a16="http://schemas.microsoft.com/office/drawing/2014/main" val="4211821911"/>
                    </a:ext>
                  </a:extLst>
                </a:gridCol>
                <a:gridCol w="925176">
                  <a:extLst>
                    <a:ext uri="{9D8B030D-6E8A-4147-A177-3AD203B41FA5}">
                      <a16:colId xmlns:a16="http://schemas.microsoft.com/office/drawing/2014/main" val="3467919870"/>
                    </a:ext>
                  </a:extLst>
                </a:gridCol>
                <a:gridCol w="890191">
                  <a:extLst>
                    <a:ext uri="{9D8B030D-6E8A-4147-A177-3AD203B41FA5}">
                      <a16:colId xmlns:a16="http://schemas.microsoft.com/office/drawing/2014/main" val="314886783"/>
                    </a:ext>
                  </a:extLst>
                </a:gridCol>
                <a:gridCol w="890191">
                  <a:extLst>
                    <a:ext uri="{9D8B030D-6E8A-4147-A177-3AD203B41FA5}">
                      <a16:colId xmlns:a16="http://schemas.microsoft.com/office/drawing/2014/main" val="2728277372"/>
                    </a:ext>
                  </a:extLst>
                </a:gridCol>
                <a:gridCol w="855208">
                  <a:extLst>
                    <a:ext uri="{9D8B030D-6E8A-4147-A177-3AD203B41FA5}">
                      <a16:colId xmlns:a16="http://schemas.microsoft.com/office/drawing/2014/main" val="2135374082"/>
                    </a:ext>
                  </a:extLst>
                </a:gridCol>
                <a:gridCol w="800783">
                  <a:extLst>
                    <a:ext uri="{9D8B030D-6E8A-4147-A177-3AD203B41FA5}">
                      <a16:colId xmlns:a16="http://schemas.microsoft.com/office/drawing/2014/main" val="176225127"/>
                    </a:ext>
                  </a:extLst>
                </a:gridCol>
              </a:tblGrid>
              <a:tr h="2332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District de santé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vert="vert27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Cycle 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Cycle 2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Cycle 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70C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Cycle 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14753"/>
                  </a:ext>
                </a:extLst>
              </a:tr>
              <a:tr h="11035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mobilisés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traités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Couverture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vert="vert27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mobilisés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traités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Couverture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vert="vert27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mobilisés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traités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Couverture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vert="vert27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mobilisés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d'enfants de 3 à 59 mois traités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Couverture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vert="vert27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05536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Bibemi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40 100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40 100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40 485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39 952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98,7%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42 084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40 784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96,9%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42 227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41 742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98,9%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77283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Figuil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20 670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20 594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20 956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20 898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99,7%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21 425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21 173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98,8%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21 577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21 143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76919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Garoua 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56 855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56 391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57 053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57 053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56 986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56 755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56 969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56 479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99,1%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862853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Garoua II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46 143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42 478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92,1%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46 626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44 509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95,5%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46 184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43 824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94,9%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45 181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44 531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505669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Gaschiga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38 557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35 744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92,7%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39 673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36 773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92,7%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38 020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38 020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58348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Golombe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18 715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18 372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18 891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18 545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18 775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18 775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18 956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18 956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44419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Guider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67 816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67 816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67 324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67 324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70 408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70 408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71 601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68 160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13254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Lagdo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45 202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42 733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94,5%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46 139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43 991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95,3%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47 062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45 449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46 656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44 989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96,4%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16532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Mayo Oulo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49 994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46 381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92,8%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50 459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47 152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93,4%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46 926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46 648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99,4%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49 795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49 795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73351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Ngong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78 678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72 031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79 626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74 414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93,5%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89 748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75 545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90 925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78 517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86,4%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10081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Pitoa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33 250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32 175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96,8%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33 635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32 221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95,8%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34 153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32 628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95,5%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33 821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32 673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92552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28 975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28 857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29 361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27 607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28 822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28 822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28 430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26 213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031226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Rey Bouba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60 931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60 931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60 534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60 287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62 845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62 845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63 228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63 138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99,9%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95795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Tchollire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69 755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67 155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96,3%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70 928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68 927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97,2%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70 519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70 519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71 414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71 414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56677"/>
                  </a:ext>
                </a:extLst>
              </a:tr>
              <a:tr h="233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Touboro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96 950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87 515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90,3%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98 103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92 042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93,8%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96 028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94 428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98,3%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94 299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91 537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97,1%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19834"/>
                  </a:ext>
                </a:extLst>
              </a:tr>
              <a:tr h="429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NORD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752 591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719 273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95,6%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759 793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731 695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96,3%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770 056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746 694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97,0%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773 099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747 307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96,7%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16" marR="3341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3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4540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C81D-06C4-46D5-8875-CB966390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4A83845A-C1EE-4756-A633-EC8D54EFFA28}"/>
              </a:ext>
            </a:extLst>
          </p:cNvPr>
          <p:cNvSpPr txBox="1">
            <a:spLocks/>
          </p:cNvSpPr>
          <p:nvPr/>
        </p:nvSpPr>
        <p:spPr bwMode="auto">
          <a:xfrm>
            <a:off x="295701" y="2567364"/>
            <a:ext cx="11600597" cy="207497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altLang="en-US" sz="3600" kern="1200" dirty="0">
                <a:solidFill>
                  <a:srgbClr val="FFFF0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buClr>
                <a:srgbClr val="0070C0"/>
              </a:buClr>
              <a:defRPr/>
            </a:pPr>
            <a:r>
              <a:rPr lang="fr-FR" sz="4000" dirty="0"/>
              <a:t>Leçons apprises</a:t>
            </a:r>
          </a:p>
        </p:txBody>
      </p:sp>
    </p:spTree>
    <p:extLst>
      <p:ext uri="{BB962C8B-B14F-4D97-AF65-F5344CB8AC3E}">
        <p14:creationId xmlns:p14="http://schemas.microsoft.com/office/powerpoint/2010/main" val="401996701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E74B87-6C76-4BE7-8B58-D3845462C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M" dirty="0"/>
              <a:t>Leçons apprises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AD1E008-60E4-4D9A-BC41-2820D082BAD5}"/>
              </a:ext>
            </a:extLst>
          </p:cNvPr>
          <p:cNvSpPr txBox="1"/>
          <p:nvPr/>
        </p:nvSpPr>
        <p:spPr>
          <a:xfrm>
            <a:off x="432046" y="1259629"/>
            <a:ext cx="11327907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DHIS 2 demeure l’outil de collecte et d’analyse des données national: cependant en cas d’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instabilité du DHIS 2, une autre source de collecte (Masque Excel) pourrait être utilisée.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retard dans le paiements des acteurs influence la performance des activités.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décentralisation de la saisie au niveau des aires améliore le rapportage mais n’améliore pas forcément la qualité des données.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RAF(Réseau et Association des Femmes) constituent des acteurs supplémentaires de mobilisation communautaire.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programmation des activités de la CPS selon la typologie des districts (Districts particuliers et autre) demande beaucoup de moyens logistiques.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notification des EI demeure insuffisante: il faudrait responsabiliser des acteurs pour la mise en œuvre de la pharmacovigilance à tous les niveaux.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gestionnaires de données doivent être suffisamment motivés afin de permettre une collecte prompte, complète et efficace des données.</a:t>
            </a: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923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OT_guide 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T_guide 2017" id="{A99DB182-B0B1-44DE-990A-EFFD8ADD814A}" vid="{37E9A7E6-A4E4-41B5-9072-395FEDCC3FA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16607</TotalTime>
  <Words>1382</Words>
  <Application>Microsoft Office PowerPoint</Application>
  <PresentationFormat>Grand écran</PresentationFormat>
  <Paragraphs>603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Arial</vt:lpstr>
      <vt:lpstr>Bahnschrift</vt:lpstr>
      <vt:lpstr>Calibri</vt:lpstr>
      <vt:lpstr>Constantia</vt:lpstr>
      <vt:lpstr>Franklin Gothic Medium</vt:lpstr>
      <vt:lpstr>Futura LT Pro Book</vt:lpstr>
      <vt:lpstr>Gill Sans MT</vt:lpstr>
      <vt:lpstr>Times New Roman</vt:lpstr>
      <vt:lpstr>Wingdings</vt:lpstr>
      <vt:lpstr>Wingdings 2</vt:lpstr>
      <vt:lpstr>TOT_guide 2017</vt:lpstr>
      <vt:lpstr> RESULTATS DE LA CPS 2021</vt:lpstr>
      <vt:lpstr>Plan</vt:lpstr>
      <vt:lpstr> </vt:lpstr>
      <vt:lpstr>CIBLES 2021</vt:lpstr>
      <vt:lpstr> </vt:lpstr>
      <vt:lpstr>Région de l’Extreme Nord</vt:lpstr>
      <vt:lpstr>Région du Nord</vt:lpstr>
      <vt:lpstr> </vt:lpstr>
      <vt:lpstr>Leçons apprises</vt:lpstr>
      <vt:lpstr> </vt:lpstr>
      <vt:lpstr>Perspectives 2022</vt:lpstr>
      <vt:lpstr>Présentation PowerPoint</vt:lpstr>
    </vt:vector>
  </TitlesOfParts>
  <Manager>Dr ACHU Dorothy</Manager>
  <Company>PNLP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Réalisations et perspectives</dc:title>
  <dc:subject>Coordination et planification</dc:subject>
  <dc:creator>Abomabo Moise;Fosso Jean</dc:creator>
  <cp:lastModifiedBy>dominiquebomba@yahoo.fr</cp:lastModifiedBy>
  <cp:revision>383</cp:revision>
  <dcterms:created xsi:type="dcterms:W3CDTF">2018-12-11T09:28:10Z</dcterms:created>
  <dcterms:modified xsi:type="dcterms:W3CDTF">2022-03-02T08:59:59Z</dcterms:modified>
  <cp:category>Présentation</cp:category>
</cp:coreProperties>
</file>