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20" r:id="rId1"/>
  </p:sldMasterIdLst>
  <p:notesMasterIdLst>
    <p:notesMasterId r:id="rId22"/>
  </p:notesMasterIdLst>
  <p:sldIdLst>
    <p:sldId id="257" r:id="rId2"/>
    <p:sldId id="324" r:id="rId3"/>
    <p:sldId id="311" r:id="rId4"/>
    <p:sldId id="260" r:id="rId5"/>
    <p:sldId id="261" r:id="rId6"/>
    <p:sldId id="278" r:id="rId7"/>
    <p:sldId id="313" r:id="rId8"/>
    <p:sldId id="312" r:id="rId9"/>
    <p:sldId id="262" r:id="rId10"/>
    <p:sldId id="323" r:id="rId11"/>
    <p:sldId id="319" r:id="rId12"/>
    <p:sldId id="320" r:id="rId13"/>
    <p:sldId id="322" r:id="rId14"/>
    <p:sldId id="316" r:id="rId15"/>
    <p:sldId id="318" r:id="rId16"/>
    <p:sldId id="317" r:id="rId17"/>
    <p:sldId id="273" r:id="rId18"/>
    <p:sldId id="274" r:id="rId19"/>
    <p:sldId id="306" r:id="rId20"/>
    <p:sldId id="275" r:id="rId21"/>
  </p:sldIdLst>
  <p:sldSz cx="10693400" cy="7562850"/>
  <p:notesSz cx="10693400" cy="756285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mpte Microsoft" initials="CM" lastIdx="1" clrIdx="0">
    <p:extLst>
      <p:ext uri="{19B8F6BF-5375-455C-9EA6-DF929625EA0E}">
        <p15:presenceInfo xmlns:p15="http://schemas.microsoft.com/office/powerpoint/2012/main" userId="a0d0776cc754bae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3991CD-AA36-4DF1-919C-9E8B12203F85}" v="7" dt="2022-03-02T12:01:14.53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724" y="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 Marie Tchouatieu" userId="d538aaad-2311-443c-9d41-ce265c3facdb" providerId="ADAL" clId="{743991CD-AA36-4DF1-919C-9E8B12203F85}"/>
    <pc:docChg chg="modSld">
      <pc:chgData name="Andre Marie Tchouatieu" userId="d538aaad-2311-443c-9d41-ce265c3facdb" providerId="ADAL" clId="{743991CD-AA36-4DF1-919C-9E8B12203F85}" dt="2022-03-02T12:01:14.538" v="6" actId="20577"/>
      <pc:docMkLst>
        <pc:docMk/>
      </pc:docMkLst>
      <pc:sldChg chg="modSp">
        <pc:chgData name="Andre Marie Tchouatieu" userId="d538aaad-2311-443c-9d41-ce265c3facdb" providerId="ADAL" clId="{743991CD-AA36-4DF1-919C-9E8B12203F85}" dt="2022-03-02T12:01:14.538" v="6" actId="20577"/>
        <pc:sldMkLst>
          <pc:docMk/>
          <pc:sldMk cId="1440458678" sldId="306"/>
        </pc:sldMkLst>
        <pc:graphicFrameChg chg="mod">
          <ac:chgData name="Andre Marie Tchouatieu" userId="d538aaad-2311-443c-9d41-ce265c3facdb" providerId="ADAL" clId="{743991CD-AA36-4DF1-919C-9E8B12203F85}" dt="2022-03-02T12:01:14.538" v="6" actId="20577"/>
          <ac:graphicFrameMkLst>
            <pc:docMk/>
            <pc:sldMk cId="1440458678" sldId="306"/>
            <ac:graphicFrameMk id="13" creationId="{8FD4D198-4C48-45CB-B33D-D1B690F5C7E4}"/>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9401E3-DF30-4512-88B2-ED671CC217E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C5E267-8534-4B62-8098-F595D6ABBEB8}">
      <dgm:prSet custT="1"/>
      <dgm:spPr>
        <a:solidFill>
          <a:schemeClr val="bg1"/>
        </a:solidFill>
        <a:ln>
          <a:solidFill>
            <a:schemeClr val="accent1">
              <a:lumMod val="75000"/>
            </a:schemeClr>
          </a:solidFill>
        </a:ln>
      </dgm:spPr>
      <dgm:t>
        <a:bodyPr/>
        <a:lstStyle/>
        <a:p>
          <a:pPr algn="l" rtl="0"/>
          <a:r>
            <a:rPr lang="en-US" sz="2000" b="1" kern="1200" dirty="0">
              <a:solidFill>
                <a:schemeClr val="tx1"/>
              </a:solidFill>
              <a:latin typeface="Arial"/>
              <a:cs typeface="Arial"/>
            </a:rPr>
            <a:t>Lessons et innovations </a:t>
          </a:r>
          <a:r>
            <a:rPr lang="en-US" sz="2000" b="1" kern="1200" dirty="0" err="1">
              <a:solidFill>
                <a:schemeClr val="tx1"/>
              </a:solidFill>
              <a:latin typeface="Arial"/>
              <a:cs typeface="Arial"/>
            </a:rPr>
            <a:t>en</a:t>
          </a:r>
          <a:r>
            <a:rPr lang="en-US" sz="2000" b="1" kern="1200" dirty="0">
              <a:solidFill>
                <a:schemeClr val="tx1"/>
              </a:solidFill>
              <a:latin typeface="Arial"/>
              <a:cs typeface="Arial"/>
            </a:rPr>
            <a:t> 2021</a:t>
          </a:r>
        </a:p>
        <a:p>
          <a:pPr algn="l" rtl="0"/>
          <a:r>
            <a:rPr lang="en-US" sz="2000" b="1" kern="1200" noProof="0" dirty="0">
              <a:solidFill>
                <a:schemeClr val="tx1"/>
              </a:solidFill>
              <a:latin typeface="Arial"/>
              <a:cs typeface="Arial"/>
            </a:rPr>
            <a:t>Tchad </a:t>
          </a:r>
          <a:endParaRPr lang="fr-FR" sz="2000" kern="1200" noProof="0" dirty="0">
            <a:solidFill>
              <a:schemeClr val="tx1"/>
            </a:solidFill>
            <a:latin typeface="Arial" panose="020B0604020202020204" pitchFamily="34" charset="0"/>
            <a:cs typeface="Arial" panose="020B0604020202020204" pitchFamily="34" charset="0"/>
          </a:endParaRPr>
        </a:p>
      </dgm:t>
    </dgm:pt>
    <dgm:pt modelId="{B514A23D-8504-431B-A020-4DE6BCC71827}" type="parTrans" cxnId="{9678C637-C4CB-4440-B782-5E31E6CF9FFB}">
      <dgm:prSet/>
      <dgm:spPr/>
      <dgm:t>
        <a:bodyPr/>
        <a:lstStyle/>
        <a:p>
          <a:endParaRPr lang="en-US">
            <a:solidFill>
              <a:schemeClr val="tx1"/>
            </a:solidFill>
          </a:endParaRPr>
        </a:p>
      </dgm:t>
    </dgm:pt>
    <dgm:pt modelId="{05735894-61B9-482C-85CE-24714EE090AB}" type="sibTrans" cxnId="{9678C637-C4CB-4440-B782-5E31E6CF9FFB}">
      <dgm:prSet/>
      <dgm:spPr/>
      <dgm:t>
        <a:bodyPr/>
        <a:lstStyle/>
        <a:p>
          <a:endParaRPr lang="en-US">
            <a:solidFill>
              <a:schemeClr val="tx1"/>
            </a:solidFill>
          </a:endParaRPr>
        </a:p>
      </dgm:t>
    </dgm:pt>
    <dgm:pt modelId="{75D67C9F-E5F2-49A9-8335-FA9E37C2F517}" type="pres">
      <dgm:prSet presAssocID="{C49401E3-DF30-4512-88B2-ED671CC217E1}" presName="Name0" presStyleCnt="0">
        <dgm:presLayoutVars>
          <dgm:dir/>
          <dgm:animLvl val="lvl"/>
          <dgm:resizeHandles/>
        </dgm:presLayoutVars>
      </dgm:prSet>
      <dgm:spPr/>
    </dgm:pt>
    <dgm:pt modelId="{0A83CC42-C306-4517-B44A-4E2B9A94947E}" type="pres">
      <dgm:prSet presAssocID="{90C5E267-8534-4B62-8098-F595D6ABBEB8}" presName="linNode" presStyleCnt="0"/>
      <dgm:spPr/>
    </dgm:pt>
    <dgm:pt modelId="{FC079A4F-EDCB-4C6F-A1E1-7B5158F137B4}" type="pres">
      <dgm:prSet presAssocID="{90C5E267-8534-4B62-8098-F595D6ABBEB8}" presName="parentShp" presStyleLbl="node1" presStyleIdx="0" presStyleCnt="1" custScaleX="148730" custScaleY="100098" custLinFactNeighborX="-1124" custLinFactNeighborY="-4686">
        <dgm:presLayoutVars>
          <dgm:bulletEnabled val="1"/>
        </dgm:presLayoutVars>
      </dgm:prSet>
      <dgm:spPr/>
    </dgm:pt>
    <dgm:pt modelId="{777DBCAA-FD7A-41FC-9640-F7241779E643}" type="pres">
      <dgm:prSet presAssocID="{90C5E267-8534-4B62-8098-F595D6ABBEB8}" presName="childShp" presStyleLbl="bgAccFollowNode1" presStyleIdx="0" presStyleCnt="1">
        <dgm:presLayoutVars>
          <dgm:bulletEnabled val="1"/>
        </dgm:presLayoutVars>
      </dgm:prSet>
      <dgm:spPr/>
    </dgm:pt>
  </dgm:ptLst>
  <dgm:cxnLst>
    <dgm:cxn modelId="{9678C637-C4CB-4440-B782-5E31E6CF9FFB}" srcId="{C49401E3-DF30-4512-88B2-ED671CC217E1}" destId="{90C5E267-8534-4B62-8098-F595D6ABBEB8}" srcOrd="0" destOrd="0" parTransId="{B514A23D-8504-431B-A020-4DE6BCC71827}" sibTransId="{05735894-61B9-482C-85CE-24714EE090AB}"/>
    <dgm:cxn modelId="{A880F07C-7585-4B84-A3B9-A1C470CE4E1F}" type="presOf" srcId="{C49401E3-DF30-4512-88B2-ED671CC217E1}" destId="{75D67C9F-E5F2-49A9-8335-FA9E37C2F517}" srcOrd="0" destOrd="0" presId="urn:microsoft.com/office/officeart/2005/8/layout/vList6"/>
    <dgm:cxn modelId="{96E45088-3A0D-41A9-AF51-4C70D3F11248}" type="presOf" srcId="{90C5E267-8534-4B62-8098-F595D6ABBEB8}" destId="{FC079A4F-EDCB-4C6F-A1E1-7B5158F137B4}" srcOrd="0" destOrd="0" presId="urn:microsoft.com/office/officeart/2005/8/layout/vList6"/>
    <dgm:cxn modelId="{8A749B7F-88A8-4624-8AC3-5544591AEB8F}" type="presParOf" srcId="{75D67C9F-E5F2-49A9-8335-FA9E37C2F517}" destId="{0A83CC42-C306-4517-B44A-4E2B9A94947E}" srcOrd="0" destOrd="0" presId="urn:microsoft.com/office/officeart/2005/8/layout/vList6"/>
    <dgm:cxn modelId="{52D7FB50-02E5-4540-8502-E4EACDF4BDB5}" type="presParOf" srcId="{0A83CC42-C306-4517-B44A-4E2B9A94947E}" destId="{FC079A4F-EDCB-4C6F-A1E1-7B5158F137B4}" srcOrd="0" destOrd="0" presId="urn:microsoft.com/office/officeart/2005/8/layout/vList6"/>
    <dgm:cxn modelId="{35196C7E-1858-49FE-A335-8D324BF1B57D}" type="presParOf" srcId="{0A83CC42-C306-4517-B44A-4E2B9A94947E}" destId="{777DBCAA-FD7A-41FC-9640-F7241779E643}" srcOrd="1" destOrd="0" presId="urn:microsoft.com/office/officeart/2005/8/layout/vList6"/>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DBCAA-FD7A-41FC-9640-F7241779E643}">
      <dsp:nvSpPr>
        <dsp:cNvPr id="0" name=""/>
        <dsp:cNvSpPr/>
      </dsp:nvSpPr>
      <dsp:spPr>
        <a:xfrm>
          <a:off x="4720614" y="1085"/>
          <a:ext cx="4755561" cy="1109550"/>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C079A4F-EDCB-4C6F-A1E1-7B5158F137B4}">
      <dsp:nvSpPr>
        <dsp:cNvPr id="0" name=""/>
        <dsp:cNvSpPr/>
      </dsp:nvSpPr>
      <dsp:spPr>
        <a:xfrm>
          <a:off x="0" y="0"/>
          <a:ext cx="4715297" cy="1110638"/>
        </a:xfrm>
        <a:prstGeom prst="roundRect">
          <a:avLst/>
        </a:prstGeom>
        <a:solidFill>
          <a:schemeClr val="bg1"/>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l" defTabSz="889000" rtl="0">
            <a:lnSpc>
              <a:spcPct val="90000"/>
            </a:lnSpc>
            <a:spcBef>
              <a:spcPct val="0"/>
            </a:spcBef>
            <a:spcAft>
              <a:spcPct val="35000"/>
            </a:spcAft>
            <a:buNone/>
          </a:pPr>
          <a:r>
            <a:rPr lang="en-US" sz="2000" b="1" kern="1200" dirty="0">
              <a:solidFill>
                <a:schemeClr val="tx1"/>
              </a:solidFill>
              <a:latin typeface="Arial"/>
              <a:cs typeface="Arial"/>
            </a:rPr>
            <a:t>Lessons et innovations </a:t>
          </a:r>
          <a:r>
            <a:rPr lang="en-US" sz="2000" b="1" kern="1200" dirty="0" err="1">
              <a:solidFill>
                <a:schemeClr val="tx1"/>
              </a:solidFill>
              <a:latin typeface="Arial"/>
              <a:cs typeface="Arial"/>
            </a:rPr>
            <a:t>en</a:t>
          </a:r>
          <a:r>
            <a:rPr lang="en-US" sz="2000" b="1" kern="1200" dirty="0">
              <a:solidFill>
                <a:schemeClr val="tx1"/>
              </a:solidFill>
              <a:latin typeface="Arial"/>
              <a:cs typeface="Arial"/>
            </a:rPr>
            <a:t> 2021</a:t>
          </a:r>
        </a:p>
        <a:p>
          <a:pPr marL="0" lvl="0" indent="0" algn="l" defTabSz="889000" rtl="0">
            <a:lnSpc>
              <a:spcPct val="90000"/>
            </a:lnSpc>
            <a:spcBef>
              <a:spcPct val="0"/>
            </a:spcBef>
            <a:spcAft>
              <a:spcPct val="35000"/>
            </a:spcAft>
            <a:buNone/>
          </a:pPr>
          <a:r>
            <a:rPr lang="en-US" sz="2000" b="1" kern="1200" noProof="0" dirty="0">
              <a:solidFill>
                <a:schemeClr val="tx1"/>
              </a:solidFill>
              <a:latin typeface="Arial"/>
              <a:cs typeface="Arial"/>
            </a:rPr>
            <a:t>Tchad </a:t>
          </a:r>
          <a:endParaRPr lang="fr-FR" sz="2000" kern="1200" noProof="0" dirty="0">
            <a:solidFill>
              <a:schemeClr val="tx1"/>
            </a:solidFill>
            <a:latin typeface="Arial" panose="020B0604020202020204" pitchFamily="34" charset="0"/>
            <a:cs typeface="Arial" panose="020B0604020202020204" pitchFamily="34" charset="0"/>
          </a:endParaRPr>
        </a:p>
      </dsp:txBody>
      <dsp:txXfrm>
        <a:off x="54217" y="54217"/>
        <a:ext cx="4606863" cy="1002204"/>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633913" cy="3794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6057900" y="0"/>
            <a:ext cx="4632325" cy="379413"/>
          </a:xfrm>
          <a:prstGeom prst="rect">
            <a:avLst/>
          </a:prstGeom>
        </p:spPr>
        <p:txBody>
          <a:bodyPr vert="horz" lIns="91440" tIns="45720" rIns="91440" bIns="45720" rtlCol="0"/>
          <a:lstStyle>
            <a:lvl1pPr algn="r">
              <a:defRPr sz="1200"/>
            </a:lvl1pPr>
          </a:lstStyle>
          <a:p>
            <a:fld id="{3DAC52B8-9338-45AC-96FC-C280F5FB61BB}" type="datetimeFigureOut">
              <a:rPr lang="fr-FR" smtClean="0"/>
              <a:t>02/03/2022</a:t>
            </a:fld>
            <a:endParaRPr lang="fr-FR"/>
          </a:p>
        </p:txBody>
      </p:sp>
      <p:sp>
        <p:nvSpPr>
          <p:cNvPr id="4" name="Espace réservé de l'image des diapositives 3"/>
          <p:cNvSpPr>
            <a:spLocks noGrp="1" noRot="1" noChangeAspect="1"/>
          </p:cNvSpPr>
          <p:nvPr>
            <p:ph type="sldImg" idx="2"/>
          </p:nvPr>
        </p:nvSpPr>
        <p:spPr>
          <a:xfrm>
            <a:off x="3543300" y="946150"/>
            <a:ext cx="3606800" cy="25511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1069975" y="3640138"/>
            <a:ext cx="8553450" cy="29781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7183438"/>
            <a:ext cx="4633913" cy="3794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6057900" y="7183438"/>
            <a:ext cx="4632325" cy="379412"/>
          </a:xfrm>
          <a:prstGeom prst="rect">
            <a:avLst/>
          </a:prstGeom>
        </p:spPr>
        <p:txBody>
          <a:bodyPr vert="horz" lIns="91440" tIns="45720" rIns="91440" bIns="45720" rtlCol="0" anchor="b"/>
          <a:lstStyle>
            <a:lvl1pPr algn="r">
              <a:defRPr sz="1200"/>
            </a:lvl1pPr>
          </a:lstStyle>
          <a:p>
            <a:fld id="{CA8D6184-769A-4CA5-8EDD-039A90C96ADB}" type="slidenum">
              <a:rPr lang="fr-FR" smtClean="0"/>
              <a:t>‹#›</a:t>
            </a:fld>
            <a:endParaRPr lang="fr-FR"/>
          </a:p>
        </p:txBody>
      </p:sp>
    </p:spTree>
    <p:extLst>
      <p:ext uri="{BB962C8B-B14F-4D97-AF65-F5344CB8AC3E}">
        <p14:creationId xmlns:p14="http://schemas.microsoft.com/office/powerpoint/2010/main" val="1242888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336675" y="1237717"/>
            <a:ext cx="8020050" cy="2632992"/>
          </a:xfrm>
        </p:spPr>
        <p:txBody>
          <a:bodyPr anchor="b"/>
          <a:lstStyle>
            <a:lvl1pPr algn="ctr">
              <a:defRPr sz="5263"/>
            </a:lvl1pPr>
          </a:lstStyle>
          <a:p>
            <a:r>
              <a:rPr lang="fr-FR"/>
              <a:t>Modifiez le style du titre</a:t>
            </a:r>
          </a:p>
        </p:txBody>
      </p:sp>
      <p:sp>
        <p:nvSpPr>
          <p:cNvPr id="3" name="Sous-titre 2"/>
          <p:cNvSpPr>
            <a:spLocks noGrp="1"/>
          </p:cNvSpPr>
          <p:nvPr>
            <p:ph type="subTitle" idx="1"/>
          </p:nvPr>
        </p:nvSpPr>
        <p:spPr>
          <a:xfrm>
            <a:off x="1336675" y="3972247"/>
            <a:ext cx="8020050" cy="1825938"/>
          </a:xfrm>
        </p:spPr>
        <p:txBody>
          <a:bodyPr/>
          <a:lstStyle>
            <a:lvl1pPr marL="0" indent="0" algn="ctr">
              <a:buNone/>
              <a:defRPr sz="2105"/>
            </a:lvl1pPr>
            <a:lvl2pPr marL="401010" indent="0" algn="ctr">
              <a:buNone/>
              <a:defRPr sz="1754"/>
            </a:lvl2pPr>
            <a:lvl3pPr marL="802020" indent="0" algn="ctr">
              <a:buNone/>
              <a:defRPr sz="1579"/>
            </a:lvl3pPr>
            <a:lvl4pPr marL="1203030" indent="0" algn="ctr">
              <a:buNone/>
              <a:defRPr sz="1403"/>
            </a:lvl4pPr>
            <a:lvl5pPr marL="1604040" indent="0" algn="ctr">
              <a:buNone/>
              <a:defRPr sz="1403"/>
            </a:lvl5pPr>
            <a:lvl6pPr marL="2005051" indent="0" algn="ctr">
              <a:buNone/>
              <a:defRPr sz="1403"/>
            </a:lvl6pPr>
            <a:lvl7pPr marL="2406061" indent="0" algn="ctr">
              <a:buNone/>
              <a:defRPr sz="1403"/>
            </a:lvl7pPr>
            <a:lvl8pPr marL="2807071" indent="0" algn="ctr">
              <a:buNone/>
              <a:defRPr sz="1403"/>
            </a:lvl8pPr>
            <a:lvl9pPr marL="3208081" indent="0" algn="ctr">
              <a:buNone/>
              <a:defRPr sz="1403"/>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1D8BD707-D9CF-40AE-B4C6-C98DA3205C09}" type="datetimeFigureOut">
              <a:rPr lang="en-US" smtClean="0"/>
              <a:t>3/2/2022</a:t>
            </a:fld>
            <a:endParaRPr lang="en-US"/>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F15528-21DE-4FAA-801E-634DDDAF4B2B}" type="slidenum">
              <a:rPr lang="fr-FR" smtClean="0"/>
              <a:t>‹#›</a:t>
            </a:fld>
            <a:endParaRPr lang="fr-FR"/>
          </a:p>
        </p:txBody>
      </p:sp>
    </p:spTree>
    <p:extLst>
      <p:ext uri="{BB962C8B-B14F-4D97-AF65-F5344CB8AC3E}">
        <p14:creationId xmlns:p14="http://schemas.microsoft.com/office/powerpoint/2010/main" val="4226630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D8BD707-D9CF-40AE-B4C6-C98DA3205C09}" type="datetimeFigureOut">
              <a:rPr lang="en-US" smtClean="0"/>
              <a:t>3/2/2022</a:t>
            </a:fld>
            <a:endParaRPr lang="en-US"/>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F15528-21DE-4FAA-801E-634DDDAF4B2B}" type="slidenum">
              <a:rPr lang="fr-FR" smtClean="0"/>
              <a:t>‹#›</a:t>
            </a:fld>
            <a:endParaRPr lang="fr-FR"/>
          </a:p>
        </p:txBody>
      </p:sp>
    </p:spTree>
    <p:extLst>
      <p:ext uri="{BB962C8B-B14F-4D97-AF65-F5344CB8AC3E}">
        <p14:creationId xmlns:p14="http://schemas.microsoft.com/office/powerpoint/2010/main" val="3403878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652465" y="402652"/>
            <a:ext cx="2305764" cy="6409166"/>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735171" y="402652"/>
            <a:ext cx="6783626" cy="6409166"/>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D8BD707-D9CF-40AE-B4C6-C98DA3205C09}" type="datetimeFigureOut">
              <a:rPr lang="en-US" smtClean="0"/>
              <a:t>3/2/2022</a:t>
            </a:fld>
            <a:endParaRPr lang="en-US"/>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F15528-21DE-4FAA-801E-634DDDAF4B2B}" type="slidenum">
              <a:rPr lang="fr-FR" smtClean="0"/>
              <a:t>‹#›</a:t>
            </a:fld>
            <a:endParaRPr lang="fr-FR"/>
          </a:p>
        </p:txBody>
      </p:sp>
    </p:spTree>
    <p:extLst>
      <p:ext uri="{BB962C8B-B14F-4D97-AF65-F5344CB8AC3E}">
        <p14:creationId xmlns:p14="http://schemas.microsoft.com/office/powerpoint/2010/main" val="958299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7525973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011771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D8BD707-D9CF-40AE-B4C6-C98DA3205C09}" type="datetimeFigureOut">
              <a:rPr lang="en-US" smtClean="0"/>
              <a:t>3/2/2022</a:t>
            </a:fld>
            <a:endParaRPr lang="en-US"/>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F15528-21DE-4FAA-801E-634DDDAF4B2B}" type="slidenum">
              <a:rPr lang="fr-FR" smtClean="0"/>
              <a:t>‹#›</a:t>
            </a:fld>
            <a:endParaRPr lang="fr-FR"/>
          </a:p>
        </p:txBody>
      </p:sp>
    </p:spTree>
    <p:extLst>
      <p:ext uri="{BB962C8B-B14F-4D97-AF65-F5344CB8AC3E}">
        <p14:creationId xmlns:p14="http://schemas.microsoft.com/office/powerpoint/2010/main" val="3682158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9602" y="1885462"/>
            <a:ext cx="9223058" cy="3145935"/>
          </a:xfrm>
        </p:spPr>
        <p:txBody>
          <a:bodyPr anchor="b"/>
          <a:lstStyle>
            <a:lvl1pPr>
              <a:defRPr sz="5263"/>
            </a:lvl1pPr>
          </a:lstStyle>
          <a:p>
            <a:r>
              <a:rPr lang="fr-FR"/>
              <a:t>Modifiez le style du titre</a:t>
            </a:r>
          </a:p>
        </p:txBody>
      </p:sp>
      <p:sp>
        <p:nvSpPr>
          <p:cNvPr id="3" name="Espace réservé du texte 2"/>
          <p:cNvSpPr>
            <a:spLocks noGrp="1"/>
          </p:cNvSpPr>
          <p:nvPr>
            <p:ph type="body" idx="1"/>
          </p:nvPr>
        </p:nvSpPr>
        <p:spPr>
          <a:xfrm>
            <a:off x="729602" y="5061158"/>
            <a:ext cx="9223058" cy="1654373"/>
          </a:xfrm>
        </p:spPr>
        <p:txBody>
          <a:bodyPr/>
          <a:lstStyle>
            <a:lvl1pPr marL="0" indent="0">
              <a:buNone/>
              <a:defRPr sz="2105">
                <a:solidFill>
                  <a:schemeClr val="tx1">
                    <a:tint val="75000"/>
                  </a:schemeClr>
                </a:solidFill>
              </a:defRPr>
            </a:lvl1pPr>
            <a:lvl2pPr marL="401010" indent="0">
              <a:buNone/>
              <a:defRPr sz="1754">
                <a:solidFill>
                  <a:schemeClr val="tx1">
                    <a:tint val="75000"/>
                  </a:schemeClr>
                </a:solidFill>
              </a:defRPr>
            </a:lvl2pPr>
            <a:lvl3pPr marL="802020" indent="0">
              <a:buNone/>
              <a:defRPr sz="1579">
                <a:solidFill>
                  <a:schemeClr val="tx1">
                    <a:tint val="75000"/>
                  </a:schemeClr>
                </a:solidFill>
              </a:defRPr>
            </a:lvl3pPr>
            <a:lvl4pPr marL="1203030" indent="0">
              <a:buNone/>
              <a:defRPr sz="1403">
                <a:solidFill>
                  <a:schemeClr val="tx1">
                    <a:tint val="75000"/>
                  </a:schemeClr>
                </a:solidFill>
              </a:defRPr>
            </a:lvl4pPr>
            <a:lvl5pPr marL="1604040" indent="0">
              <a:buNone/>
              <a:defRPr sz="1403">
                <a:solidFill>
                  <a:schemeClr val="tx1">
                    <a:tint val="75000"/>
                  </a:schemeClr>
                </a:solidFill>
              </a:defRPr>
            </a:lvl5pPr>
            <a:lvl6pPr marL="2005051" indent="0">
              <a:buNone/>
              <a:defRPr sz="1403">
                <a:solidFill>
                  <a:schemeClr val="tx1">
                    <a:tint val="75000"/>
                  </a:schemeClr>
                </a:solidFill>
              </a:defRPr>
            </a:lvl6pPr>
            <a:lvl7pPr marL="2406061" indent="0">
              <a:buNone/>
              <a:defRPr sz="1403">
                <a:solidFill>
                  <a:schemeClr val="tx1">
                    <a:tint val="75000"/>
                  </a:schemeClr>
                </a:solidFill>
              </a:defRPr>
            </a:lvl7pPr>
            <a:lvl8pPr marL="2807071" indent="0">
              <a:buNone/>
              <a:defRPr sz="1403">
                <a:solidFill>
                  <a:schemeClr val="tx1">
                    <a:tint val="75000"/>
                  </a:schemeClr>
                </a:solidFill>
              </a:defRPr>
            </a:lvl8pPr>
            <a:lvl9pPr marL="3208081" indent="0">
              <a:buNone/>
              <a:defRPr sz="1403">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1D8BD707-D9CF-40AE-B4C6-C98DA3205C09}" type="datetimeFigureOut">
              <a:rPr lang="en-US" smtClean="0"/>
              <a:t>3/2/2022</a:t>
            </a:fld>
            <a:endParaRPr lang="en-US"/>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F15528-21DE-4FAA-801E-634DDDAF4B2B}" type="slidenum">
              <a:rPr lang="fr-FR" smtClean="0"/>
              <a:t>‹#›</a:t>
            </a:fld>
            <a:endParaRPr lang="fr-FR"/>
          </a:p>
        </p:txBody>
      </p:sp>
    </p:spTree>
    <p:extLst>
      <p:ext uri="{BB962C8B-B14F-4D97-AF65-F5344CB8AC3E}">
        <p14:creationId xmlns:p14="http://schemas.microsoft.com/office/powerpoint/2010/main" val="37486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735171" y="2013259"/>
            <a:ext cx="4544695" cy="4798559"/>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413534" y="2013259"/>
            <a:ext cx="4544695" cy="4798559"/>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D8BD707-D9CF-40AE-B4C6-C98DA3205C09}" type="datetimeFigureOut">
              <a:rPr lang="en-US" smtClean="0"/>
              <a:t>3/2/2022</a:t>
            </a:fld>
            <a:endParaRPr lang="en-US"/>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F15528-21DE-4FAA-801E-634DDDAF4B2B}" type="slidenum">
              <a:rPr lang="fr-FR" smtClean="0"/>
              <a:t>‹#›</a:t>
            </a:fld>
            <a:endParaRPr lang="fr-FR"/>
          </a:p>
        </p:txBody>
      </p:sp>
    </p:spTree>
    <p:extLst>
      <p:ext uri="{BB962C8B-B14F-4D97-AF65-F5344CB8AC3E}">
        <p14:creationId xmlns:p14="http://schemas.microsoft.com/office/powerpoint/2010/main" val="699106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736564" y="402652"/>
            <a:ext cx="9223058" cy="1461801"/>
          </a:xfrm>
        </p:spPr>
        <p:txBody>
          <a:bodyPr/>
          <a:lstStyle/>
          <a:p>
            <a:r>
              <a:rPr lang="fr-FR"/>
              <a:t>Modifiez le style du titre</a:t>
            </a:r>
          </a:p>
        </p:txBody>
      </p:sp>
      <p:sp>
        <p:nvSpPr>
          <p:cNvPr id="3" name="Espace réservé du texte 2"/>
          <p:cNvSpPr>
            <a:spLocks noGrp="1"/>
          </p:cNvSpPr>
          <p:nvPr>
            <p:ph type="body" idx="1"/>
          </p:nvPr>
        </p:nvSpPr>
        <p:spPr>
          <a:xfrm>
            <a:off x="736565" y="1853949"/>
            <a:ext cx="4523809" cy="908592"/>
          </a:xfrm>
        </p:spPr>
        <p:txBody>
          <a:bodyPr anchor="b"/>
          <a:lstStyle>
            <a:lvl1pPr marL="0" indent="0">
              <a:buNone/>
              <a:defRPr sz="2105" b="1"/>
            </a:lvl1pPr>
            <a:lvl2pPr marL="401010" indent="0">
              <a:buNone/>
              <a:defRPr sz="1754" b="1"/>
            </a:lvl2pPr>
            <a:lvl3pPr marL="802020" indent="0">
              <a:buNone/>
              <a:defRPr sz="1579" b="1"/>
            </a:lvl3pPr>
            <a:lvl4pPr marL="1203030" indent="0">
              <a:buNone/>
              <a:defRPr sz="1403" b="1"/>
            </a:lvl4pPr>
            <a:lvl5pPr marL="1604040" indent="0">
              <a:buNone/>
              <a:defRPr sz="1403" b="1"/>
            </a:lvl5pPr>
            <a:lvl6pPr marL="2005051" indent="0">
              <a:buNone/>
              <a:defRPr sz="1403" b="1"/>
            </a:lvl6pPr>
            <a:lvl7pPr marL="2406061" indent="0">
              <a:buNone/>
              <a:defRPr sz="1403" b="1"/>
            </a:lvl7pPr>
            <a:lvl8pPr marL="2807071" indent="0">
              <a:buNone/>
              <a:defRPr sz="1403" b="1"/>
            </a:lvl8pPr>
            <a:lvl9pPr marL="3208081" indent="0">
              <a:buNone/>
              <a:defRPr sz="1403" b="1"/>
            </a:lvl9pPr>
          </a:lstStyle>
          <a:p>
            <a:pPr lvl="0"/>
            <a:r>
              <a:rPr lang="fr-FR"/>
              <a:t>Modifier les styles du texte du masque</a:t>
            </a:r>
          </a:p>
        </p:txBody>
      </p:sp>
      <p:sp>
        <p:nvSpPr>
          <p:cNvPr id="4" name="Espace réservé du contenu 3"/>
          <p:cNvSpPr>
            <a:spLocks noGrp="1"/>
          </p:cNvSpPr>
          <p:nvPr>
            <p:ph sz="half" idx="2"/>
          </p:nvPr>
        </p:nvSpPr>
        <p:spPr>
          <a:xfrm>
            <a:off x="736565" y="2762541"/>
            <a:ext cx="4523809" cy="406328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413534" y="1853949"/>
            <a:ext cx="4546088" cy="908592"/>
          </a:xfrm>
        </p:spPr>
        <p:txBody>
          <a:bodyPr anchor="b"/>
          <a:lstStyle>
            <a:lvl1pPr marL="0" indent="0">
              <a:buNone/>
              <a:defRPr sz="2105" b="1"/>
            </a:lvl1pPr>
            <a:lvl2pPr marL="401010" indent="0">
              <a:buNone/>
              <a:defRPr sz="1754" b="1"/>
            </a:lvl2pPr>
            <a:lvl3pPr marL="802020" indent="0">
              <a:buNone/>
              <a:defRPr sz="1579" b="1"/>
            </a:lvl3pPr>
            <a:lvl4pPr marL="1203030" indent="0">
              <a:buNone/>
              <a:defRPr sz="1403" b="1"/>
            </a:lvl4pPr>
            <a:lvl5pPr marL="1604040" indent="0">
              <a:buNone/>
              <a:defRPr sz="1403" b="1"/>
            </a:lvl5pPr>
            <a:lvl6pPr marL="2005051" indent="0">
              <a:buNone/>
              <a:defRPr sz="1403" b="1"/>
            </a:lvl6pPr>
            <a:lvl7pPr marL="2406061" indent="0">
              <a:buNone/>
              <a:defRPr sz="1403" b="1"/>
            </a:lvl7pPr>
            <a:lvl8pPr marL="2807071" indent="0">
              <a:buNone/>
              <a:defRPr sz="1403" b="1"/>
            </a:lvl8pPr>
            <a:lvl9pPr marL="3208081" indent="0">
              <a:buNone/>
              <a:defRPr sz="1403" b="1"/>
            </a:lvl9pPr>
          </a:lstStyle>
          <a:p>
            <a:pPr lvl="0"/>
            <a:r>
              <a:rPr lang="fr-FR"/>
              <a:t>Modifier les styles du texte du masque</a:t>
            </a:r>
          </a:p>
        </p:txBody>
      </p:sp>
      <p:sp>
        <p:nvSpPr>
          <p:cNvPr id="6" name="Espace réservé du contenu 5"/>
          <p:cNvSpPr>
            <a:spLocks noGrp="1"/>
          </p:cNvSpPr>
          <p:nvPr>
            <p:ph sz="quarter" idx="4"/>
          </p:nvPr>
        </p:nvSpPr>
        <p:spPr>
          <a:xfrm>
            <a:off x="5413534" y="2762541"/>
            <a:ext cx="4546088" cy="406328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D8BD707-D9CF-40AE-B4C6-C98DA3205C09}" type="datetimeFigureOut">
              <a:rPr lang="en-US" smtClean="0"/>
              <a:t>3/2/2022</a:t>
            </a:fld>
            <a:endParaRPr lang="en-US"/>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6F15528-21DE-4FAA-801E-634DDDAF4B2B}" type="slidenum">
              <a:rPr lang="fr-FR" smtClean="0"/>
              <a:t>‹#›</a:t>
            </a:fld>
            <a:endParaRPr lang="fr-FR"/>
          </a:p>
        </p:txBody>
      </p:sp>
    </p:spTree>
    <p:extLst>
      <p:ext uri="{BB962C8B-B14F-4D97-AF65-F5344CB8AC3E}">
        <p14:creationId xmlns:p14="http://schemas.microsoft.com/office/powerpoint/2010/main" val="1178102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1D8BD707-D9CF-40AE-B4C6-C98DA3205C09}" type="datetimeFigureOut">
              <a:rPr lang="en-US" smtClean="0"/>
              <a:t>3/2/2022</a:t>
            </a:fld>
            <a:endParaRPr lang="en-US"/>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t>‹#›</a:t>
            </a:fld>
            <a:endParaRPr lang="fr-FR"/>
          </a:p>
        </p:txBody>
      </p:sp>
    </p:spTree>
    <p:extLst>
      <p:ext uri="{BB962C8B-B14F-4D97-AF65-F5344CB8AC3E}">
        <p14:creationId xmlns:p14="http://schemas.microsoft.com/office/powerpoint/2010/main" val="418615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D8BD707-D9CF-40AE-B4C6-C98DA3205C09}" type="datetimeFigureOut">
              <a:rPr lang="en-US" smtClean="0"/>
              <a:t>3/2/2022</a:t>
            </a:fld>
            <a:endParaRPr lang="en-US"/>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t>‹#›</a:t>
            </a:fld>
            <a:endParaRPr lang="fr-FR"/>
          </a:p>
        </p:txBody>
      </p:sp>
    </p:spTree>
    <p:extLst>
      <p:ext uri="{BB962C8B-B14F-4D97-AF65-F5344CB8AC3E}">
        <p14:creationId xmlns:p14="http://schemas.microsoft.com/office/powerpoint/2010/main" val="589534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736564" y="504190"/>
            <a:ext cx="3448900" cy="1764665"/>
          </a:xfrm>
        </p:spPr>
        <p:txBody>
          <a:bodyPr anchor="b"/>
          <a:lstStyle>
            <a:lvl1pPr>
              <a:defRPr sz="2807"/>
            </a:lvl1pPr>
          </a:lstStyle>
          <a:p>
            <a:r>
              <a:rPr lang="fr-FR"/>
              <a:t>Modifiez le style du titre</a:t>
            </a:r>
          </a:p>
        </p:txBody>
      </p:sp>
      <p:sp>
        <p:nvSpPr>
          <p:cNvPr id="3" name="Espace réservé du contenu 2"/>
          <p:cNvSpPr>
            <a:spLocks noGrp="1"/>
          </p:cNvSpPr>
          <p:nvPr>
            <p:ph idx="1"/>
          </p:nvPr>
        </p:nvSpPr>
        <p:spPr>
          <a:xfrm>
            <a:off x="4546088" y="1088911"/>
            <a:ext cx="5413534" cy="5374525"/>
          </a:xfrm>
        </p:spPr>
        <p:txBody>
          <a:bodyPr/>
          <a:lstStyle>
            <a:lvl1pPr>
              <a:defRPr sz="2807"/>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736564" y="2268855"/>
            <a:ext cx="3448900" cy="4203335"/>
          </a:xfrm>
        </p:spPr>
        <p:txBody>
          <a:bodyPr/>
          <a:lstStyle>
            <a:lvl1pPr marL="0" indent="0">
              <a:buNone/>
              <a:defRPr sz="1403"/>
            </a:lvl1pPr>
            <a:lvl2pPr marL="401010" indent="0">
              <a:buNone/>
              <a:defRPr sz="1228"/>
            </a:lvl2pPr>
            <a:lvl3pPr marL="802020" indent="0">
              <a:buNone/>
              <a:defRPr sz="1053"/>
            </a:lvl3pPr>
            <a:lvl4pPr marL="1203030" indent="0">
              <a:buNone/>
              <a:defRPr sz="877"/>
            </a:lvl4pPr>
            <a:lvl5pPr marL="1604040" indent="0">
              <a:buNone/>
              <a:defRPr sz="877"/>
            </a:lvl5pPr>
            <a:lvl6pPr marL="2005051" indent="0">
              <a:buNone/>
              <a:defRPr sz="877"/>
            </a:lvl6pPr>
            <a:lvl7pPr marL="2406061" indent="0">
              <a:buNone/>
              <a:defRPr sz="877"/>
            </a:lvl7pPr>
            <a:lvl8pPr marL="2807071" indent="0">
              <a:buNone/>
              <a:defRPr sz="877"/>
            </a:lvl8pPr>
            <a:lvl9pPr marL="3208081" indent="0">
              <a:buNone/>
              <a:defRPr sz="877"/>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1D8BD707-D9CF-40AE-B4C6-C98DA3205C09}" type="datetimeFigureOut">
              <a:rPr lang="en-US" smtClean="0"/>
              <a:t>3/2/2022</a:t>
            </a:fld>
            <a:endParaRPr lang="en-US"/>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F15528-21DE-4FAA-801E-634DDDAF4B2B}" type="slidenum">
              <a:rPr lang="fr-FR" smtClean="0"/>
              <a:t>‹#›</a:t>
            </a:fld>
            <a:endParaRPr lang="fr-FR"/>
          </a:p>
        </p:txBody>
      </p:sp>
    </p:spTree>
    <p:extLst>
      <p:ext uri="{BB962C8B-B14F-4D97-AF65-F5344CB8AC3E}">
        <p14:creationId xmlns:p14="http://schemas.microsoft.com/office/powerpoint/2010/main" val="1510228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736564" y="504190"/>
            <a:ext cx="3448900" cy="1764665"/>
          </a:xfrm>
        </p:spPr>
        <p:txBody>
          <a:bodyPr anchor="b"/>
          <a:lstStyle>
            <a:lvl1pPr>
              <a:defRPr sz="2807"/>
            </a:lvl1pPr>
          </a:lstStyle>
          <a:p>
            <a:r>
              <a:rPr lang="fr-FR"/>
              <a:t>Modifiez le style du titre</a:t>
            </a:r>
          </a:p>
        </p:txBody>
      </p:sp>
      <p:sp>
        <p:nvSpPr>
          <p:cNvPr id="3" name="Espace réservé pour une image  2"/>
          <p:cNvSpPr>
            <a:spLocks noGrp="1"/>
          </p:cNvSpPr>
          <p:nvPr>
            <p:ph type="pic" idx="1"/>
          </p:nvPr>
        </p:nvSpPr>
        <p:spPr>
          <a:xfrm>
            <a:off x="4546088" y="1088911"/>
            <a:ext cx="5413534" cy="5374525"/>
          </a:xfrm>
        </p:spPr>
        <p:txBody>
          <a:bodyPr/>
          <a:lstStyle>
            <a:lvl1pPr marL="0" indent="0">
              <a:buNone/>
              <a:defRPr sz="2807"/>
            </a:lvl1pPr>
            <a:lvl2pPr marL="401010" indent="0">
              <a:buNone/>
              <a:defRPr sz="2456"/>
            </a:lvl2pPr>
            <a:lvl3pPr marL="802020" indent="0">
              <a:buNone/>
              <a:defRPr sz="2105"/>
            </a:lvl3pPr>
            <a:lvl4pPr marL="1203030" indent="0">
              <a:buNone/>
              <a:defRPr sz="1754"/>
            </a:lvl4pPr>
            <a:lvl5pPr marL="1604040" indent="0">
              <a:buNone/>
              <a:defRPr sz="1754"/>
            </a:lvl5pPr>
            <a:lvl6pPr marL="2005051" indent="0">
              <a:buNone/>
              <a:defRPr sz="1754"/>
            </a:lvl6pPr>
            <a:lvl7pPr marL="2406061" indent="0">
              <a:buNone/>
              <a:defRPr sz="1754"/>
            </a:lvl7pPr>
            <a:lvl8pPr marL="2807071" indent="0">
              <a:buNone/>
              <a:defRPr sz="1754"/>
            </a:lvl8pPr>
            <a:lvl9pPr marL="3208081" indent="0">
              <a:buNone/>
              <a:defRPr sz="1754"/>
            </a:lvl9pPr>
          </a:lstStyle>
          <a:p>
            <a:endParaRPr lang="fr-FR"/>
          </a:p>
        </p:txBody>
      </p:sp>
      <p:sp>
        <p:nvSpPr>
          <p:cNvPr id="4" name="Espace réservé du texte 3"/>
          <p:cNvSpPr>
            <a:spLocks noGrp="1"/>
          </p:cNvSpPr>
          <p:nvPr>
            <p:ph type="body" sz="half" idx="2"/>
          </p:nvPr>
        </p:nvSpPr>
        <p:spPr>
          <a:xfrm>
            <a:off x="736564" y="2268855"/>
            <a:ext cx="3448900" cy="4203335"/>
          </a:xfrm>
        </p:spPr>
        <p:txBody>
          <a:bodyPr/>
          <a:lstStyle>
            <a:lvl1pPr marL="0" indent="0">
              <a:buNone/>
              <a:defRPr sz="1403"/>
            </a:lvl1pPr>
            <a:lvl2pPr marL="401010" indent="0">
              <a:buNone/>
              <a:defRPr sz="1228"/>
            </a:lvl2pPr>
            <a:lvl3pPr marL="802020" indent="0">
              <a:buNone/>
              <a:defRPr sz="1053"/>
            </a:lvl3pPr>
            <a:lvl4pPr marL="1203030" indent="0">
              <a:buNone/>
              <a:defRPr sz="877"/>
            </a:lvl4pPr>
            <a:lvl5pPr marL="1604040" indent="0">
              <a:buNone/>
              <a:defRPr sz="877"/>
            </a:lvl5pPr>
            <a:lvl6pPr marL="2005051" indent="0">
              <a:buNone/>
              <a:defRPr sz="877"/>
            </a:lvl6pPr>
            <a:lvl7pPr marL="2406061" indent="0">
              <a:buNone/>
              <a:defRPr sz="877"/>
            </a:lvl7pPr>
            <a:lvl8pPr marL="2807071" indent="0">
              <a:buNone/>
              <a:defRPr sz="877"/>
            </a:lvl8pPr>
            <a:lvl9pPr marL="3208081" indent="0">
              <a:buNone/>
              <a:defRPr sz="877"/>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1D8BD707-D9CF-40AE-B4C6-C98DA3205C09}" type="datetimeFigureOut">
              <a:rPr lang="en-US" smtClean="0"/>
              <a:t>3/2/2022</a:t>
            </a:fld>
            <a:endParaRPr lang="en-US"/>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F15528-21DE-4FAA-801E-634DDDAF4B2B}" type="slidenum">
              <a:rPr lang="fr-FR" smtClean="0"/>
              <a:t>‹#›</a:t>
            </a:fld>
            <a:endParaRPr lang="fr-FR"/>
          </a:p>
        </p:txBody>
      </p:sp>
    </p:spTree>
    <p:extLst>
      <p:ext uri="{BB962C8B-B14F-4D97-AF65-F5344CB8AC3E}">
        <p14:creationId xmlns:p14="http://schemas.microsoft.com/office/powerpoint/2010/main" val="2227655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735171" y="402652"/>
            <a:ext cx="9223058" cy="1461801"/>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735171" y="2013259"/>
            <a:ext cx="9223058" cy="4798559"/>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735171" y="7009642"/>
            <a:ext cx="2406015" cy="402652"/>
          </a:xfrm>
          <a:prstGeom prst="rect">
            <a:avLst/>
          </a:prstGeom>
        </p:spPr>
        <p:txBody>
          <a:bodyPr vert="horz" lIns="91440" tIns="45720" rIns="91440" bIns="45720" rtlCol="0" anchor="ctr"/>
          <a:lstStyle>
            <a:lvl1pPr algn="l">
              <a:defRPr sz="1053">
                <a:solidFill>
                  <a:schemeClr val="tx1">
                    <a:tint val="75000"/>
                  </a:schemeClr>
                </a:solidFill>
              </a:defRPr>
            </a:lvl1pPr>
          </a:lstStyle>
          <a:p>
            <a:fld id="{1D8BD707-D9CF-40AE-B4C6-C98DA3205C09}" type="datetimeFigureOut">
              <a:rPr lang="en-US" smtClean="0"/>
              <a:t>3/2/2022</a:t>
            </a:fld>
            <a:endParaRPr lang="en-US"/>
          </a:p>
        </p:txBody>
      </p:sp>
      <p:sp>
        <p:nvSpPr>
          <p:cNvPr id="5" name="Espace réservé du pied de page 4"/>
          <p:cNvSpPr>
            <a:spLocks noGrp="1"/>
          </p:cNvSpPr>
          <p:nvPr>
            <p:ph type="ftr" sz="quarter" idx="3"/>
          </p:nvPr>
        </p:nvSpPr>
        <p:spPr>
          <a:xfrm>
            <a:off x="3542189" y="7009642"/>
            <a:ext cx="3609023" cy="402652"/>
          </a:xfrm>
          <a:prstGeom prst="rect">
            <a:avLst/>
          </a:prstGeom>
        </p:spPr>
        <p:txBody>
          <a:bodyPr vert="horz" lIns="91440" tIns="45720" rIns="91440" bIns="45720" rtlCol="0" anchor="ctr"/>
          <a:lstStyle>
            <a:lvl1pPr algn="ctr">
              <a:defRPr sz="1053">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552214" y="7009642"/>
            <a:ext cx="2406015" cy="402652"/>
          </a:xfrm>
          <a:prstGeom prst="rect">
            <a:avLst/>
          </a:prstGeom>
        </p:spPr>
        <p:txBody>
          <a:bodyPr vert="horz" lIns="91440" tIns="45720" rIns="91440" bIns="45720" rtlCol="0" anchor="ctr"/>
          <a:lstStyle>
            <a:lvl1pPr algn="r">
              <a:defRPr sz="1053">
                <a:solidFill>
                  <a:schemeClr val="tx1">
                    <a:tint val="75000"/>
                  </a:schemeClr>
                </a:solidFill>
              </a:defRPr>
            </a:lvl1pPr>
          </a:lstStyle>
          <a:p>
            <a:fld id="{B6F15528-21DE-4FAA-801E-634DDDAF4B2B}" type="slidenum">
              <a:rPr lang="fr-FR" smtClean="0"/>
              <a:t>‹#›</a:t>
            </a:fld>
            <a:endParaRPr lang="fr-FR"/>
          </a:p>
        </p:txBody>
      </p:sp>
    </p:spTree>
    <p:extLst>
      <p:ext uri="{BB962C8B-B14F-4D97-AF65-F5344CB8AC3E}">
        <p14:creationId xmlns:p14="http://schemas.microsoft.com/office/powerpoint/2010/main" val="119125710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Lst>
  <p:txStyles>
    <p:titleStyle>
      <a:lvl1pPr algn="l" defTabSz="802020"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505" indent="-200505" algn="l" defTabSz="802020"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515" indent="-200505" algn="l" defTabSz="802020"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525" indent="-200505" algn="l" defTabSz="802020"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535"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54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55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56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57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58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fr-FR"/>
      </a:defPPr>
      <a:lvl1pPr marL="0" algn="l" defTabSz="802020" rtl="0" eaLnBrk="1" latinLnBrk="0" hangingPunct="1">
        <a:defRPr sz="1579" kern="1200">
          <a:solidFill>
            <a:schemeClr val="tx1"/>
          </a:solidFill>
          <a:latin typeface="+mn-lt"/>
          <a:ea typeface="+mn-ea"/>
          <a:cs typeface="+mn-cs"/>
        </a:defRPr>
      </a:lvl1pPr>
      <a:lvl2pPr marL="401010" algn="l" defTabSz="802020" rtl="0" eaLnBrk="1" latinLnBrk="0" hangingPunct="1">
        <a:defRPr sz="1579" kern="1200">
          <a:solidFill>
            <a:schemeClr val="tx1"/>
          </a:solidFill>
          <a:latin typeface="+mn-lt"/>
          <a:ea typeface="+mn-ea"/>
          <a:cs typeface="+mn-cs"/>
        </a:defRPr>
      </a:lvl2pPr>
      <a:lvl3pPr marL="802020" algn="l" defTabSz="802020" rtl="0" eaLnBrk="1" latinLnBrk="0" hangingPunct="1">
        <a:defRPr sz="1579" kern="1200">
          <a:solidFill>
            <a:schemeClr val="tx1"/>
          </a:solidFill>
          <a:latin typeface="+mn-lt"/>
          <a:ea typeface="+mn-ea"/>
          <a:cs typeface="+mn-cs"/>
        </a:defRPr>
      </a:lvl3pPr>
      <a:lvl4pPr marL="1203030" algn="l" defTabSz="802020" rtl="0" eaLnBrk="1" latinLnBrk="0" hangingPunct="1">
        <a:defRPr sz="1579" kern="1200">
          <a:solidFill>
            <a:schemeClr val="tx1"/>
          </a:solidFill>
          <a:latin typeface="+mn-lt"/>
          <a:ea typeface="+mn-ea"/>
          <a:cs typeface="+mn-cs"/>
        </a:defRPr>
      </a:lvl4pPr>
      <a:lvl5pPr marL="1604040" algn="l" defTabSz="802020" rtl="0" eaLnBrk="1" latinLnBrk="0" hangingPunct="1">
        <a:defRPr sz="1579" kern="1200">
          <a:solidFill>
            <a:schemeClr val="tx1"/>
          </a:solidFill>
          <a:latin typeface="+mn-lt"/>
          <a:ea typeface="+mn-ea"/>
          <a:cs typeface="+mn-cs"/>
        </a:defRPr>
      </a:lvl5pPr>
      <a:lvl6pPr marL="2005051" algn="l" defTabSz="802020" rtl="0" eaLnBrk="1" latinLnBrk="0" hangingPunct="1">
        <a:defRPr sz="1579" kern="1200">
          <a:solidFill>
            <a:schemeClr val="tx1"/>
          </a:solidFill>
          <a:latin typeface="+mn-lt"/>
          <a:ea typeface="+mn-ea"/>
          <a:cs typeface="+mn-cs"/>
        </a:defRPr>
      </a:lvl6pPr>
      <a:lvl7pPr marL="2406061" algn="l" defTabSz="802020" rtl="0" eaLnBrk="1" latinLnBrk="0" hangingPunct="1">
        <a:defRPr sz="1579" kern="1200">
          <a:solidFill>
            <a:schemeClr val="tx1"/>
          </a:solidFill>
          <a:latin typeface="+mn-lt"/>
          <a:ea typeface="+mn-ea"/>
          <a:cs typeface="+mn-cs"/>
        </a:defRPr>
      </a:lvl7pPr>
      <a:lvl8pPr marL="2807071" algn="l" defTabSz="802020" rtl="0" eaLnBrk="1" latinLnBrk="0" hangingPunct="1">
        <a:defRPr sz="1579" kern="1200">
          <a:solidFill>
            <a:schemeClr val="tx1"/>
          </a:solidFill>
          <a:latin typeface="+mn-lt"/>
          <a:ea typeface="+mn-ea"/>
          <a:cs typeface="+mn-cs"/>
        </a:defRPr>
      </a:lvl8pPr>
      <a:lvl9pPr marL="3208081" algn="l" defTabSz="802020"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150619" y="1419225"/>
            <a:ext cx="8317992" cy="3678892"/>
          </a:xfrm>
          <a:prstGeom prst="rect">
            <a:avLst/>
          </a:prstGeom>
        </p:spPr>
      </p:pic>
      <p:sp>
        <p:nvSpPr>
          <p:cNvPr id="3" name="object 3"/>
          <p:cNvSpPr txBox="1">
            <a:spLocks noGrp="1"/>
          </p:cNvSpPr>
          <p:nvPr>
            <p:ph type="title"/>
          </p:nvPr>
        </p:nvSpPr>
        <p:spPr>
          <a:xfrm>
            <a:off x="1503705" y="1964351"/>
            <a:ext cx="7685988" cy="757772"/>
          </a:xfrm>
          <a:prstGeom prst="rect">
            <a:avLst/>
          </a:prstGeom>
        </p:spPr>
        <p:txBody>
          <a:bodyPr vert="horz" wrap="square" lIns="0" tIns="65405" rIns="0" bIns="0" rtlCol="0">
            <a:spAutoFit/>
          </a:bodyPr>
          <a:lstStyle/>
          <a:p>
            <a:pPr marL="1458595" marR="5080" indent="-1446530" algn="ctr">
              <a:lnSpc>
                <a:spcPts val="2480"/>
              </a:lnSpc>
              <a:spcBef>
                <a:spcPts val="515"/>
              </a:spcBef>
            </a:pPr>
            <a:r>
              <a:rPr spc="-5" dirty="0" err="1"/>
              <a:t>Chimiop</a:t>
            </a:r>
            <a:r>
              <a:rPr lang="en-GB" spc="-5" dirty="0" err="1"/>
              <a:t>ré</a:t>
            </a:r>
            <a:r>
              <a:rPr spc="-5" dirty="0" err="1"/>
              <a:t>vention</a:t>
            </a:r>
            <a:r>
              <a:rPr spc="-5" dirty="0"/>
              <a:t> </a:t>
            </a:r>
            <a:r>
              <a:rPr lang="en-GB" spc="-5" dirty="0"/>
              <a:t>du </a:t>
            </a:r>
            <a:r>
              <a:rPr spc="-5" dirty="0" err="1"/>
              <a:t>Paludisme</a:t>
            </a:r>
            <a:r>
              <a:rPr lang="en-GB" spc="-5" dirty="0"/>
              <a:t> </a:t>
            </a:r>
            <a:r>
              <a:rPr lang="fr-CH" spc="-5" dirty="0" err="1"/>
              <a:t>Saisonier</a:t>
            </a:r>
            <a:r>
              <a:rPr lang="fr-CH" spc="20" dirty="0"/>
              <a:t> </a:t>
            </a:r>
            <a:r>
              <a:rPr spc="-10" dirty="0"/>
              <a:t> </a:t>
            </a:r>
            <a:r>
              <a:rPr dirty="0"/>
              <a:t>(C</a:t>
            </a:r>
            <a:r>
              <a:rPr lang="en-US" dirty="0"/>
              <a:t>PS</a:t>
            </a:r>
            <a:r>
              <a:rPr dirty="0"/>
              <a:t>)</a:t>
            </a:r>
          </a:p>
        </p:txBody>
      </p:sp>
      <p:sp>
        <p:nvSpPr>
          <p:cNvPr id="4" name="object 4"/>
          <p:cNvSpPr txBox="1"/>
          <p:nvPr/>
        </p:nvSpPr>
        <p:spPr>
          <a:xfrm>
            <a:off x="3111492" y="3340091"/>
            <a:ext cx="6176645" cy="1159292"/>
          </a:xfrm>
          <a:prstGeom prst="rect">
            <a:avLst/>
          </a:prstGeom>
        </p:spPr>
        <p:txBody>
          <a:bodyPr vert="horz" wrap="square" lIns="0" tIns="12700" rIns="0" bIns="0" rtlCol="0">
            <a:spAutoFit/>
          </a:bodyPr>
          <a:lstStyle/>
          <a:p>
            <a:pPr marL="12700">
              <a:lnSpc>
                <a:spcPct val="100000"/>
              </a:lnSpc>
              <a:spcBef>
                <a:spcPts val="100"/>
              </a:spcBef>
            </a:pPr>
            <a:r>
              <a:rPr sz="2400" b="1" spc="-5" dirty="0">
                <a:solidFill>
                  <a:srgbClr val="FFFFFF"/>
                </a:solidFill>
                <a:latin typeface="Arial"/>
                <a:cs typeface="Arial"/>
              </a:rPr>
              <a:t>Bilan </a:t>
            </a:r>
            <a:r>
              <a:rPr sz="2400" b="1" spc="-10" dirty="0">
                <a:solidFill>
                  <a:srgbClr val="FFFFFF"/>
                </a:solidFill>
                <a:latin typeface="Arial"/>
                <a:cs typeface="Arial"/>
              </a:rPr>
              <a:t>des</a:t>
            </a:r>
            <a:r>
              <a:rPr sz="2400" b="1" spc="35" dirty="0">
                <a:solidFill>
                  <a:srgbClr val="FFFFFF"/>
                </a:solidFill>
                <a:latin typeface="Arial"/>
                <a:cs typeface="Arial"/>
              </a:rPr>
              <a:t> </a:t>
            </a:r>
            <a:r>
              <a:rPr sz="2400" b="1" spc="-5" dirty="0" err="1">
                <a:solidFill>
                  <a:srgbClr val="FFFFFF"/>
                </a:solidFill>
                <a:latin typeface="Arial"/>
                <a:cs typeface="Arial"/>
              </a:rPr>
              <a:t>activités</a:t>
            </a:r>
            <a:r>
              <a:rPr sz="2400" b="1" spc="-10" dirty="0">
                <a:solidFill>
                  <a:srgbClr val="FFFFFF"/>
                </a:solidFill>
                <a:latin typeface="Arial"/>
                <a:cs typeface="Arial"/>
              </a:rPr>
              <a:t> </a:t>
            </a:r>
            <a:r>
              <a:rPr sz="2400" b="1" spc="10" dirty="0">
                <a:solidFill>
                  <a:srgbClr val="FFFFFF"/>
                </a:solidFill>
                <a:latin typeface="Arial"/>
                <a:cs typeface="Arial"/>
              </a:rPr>
              <a:t>de</a:t>
            </a:r>
            <a:r>
              <a:rPr sz="2400" b="1" spc="-10" dirty="0">
                <a:solidFill>
                  <a:srgbClr val="FFFFFF"/>
                </a:solidFill>
                <a:latin typeface="Arial"/>
                <a:cs typeface="Arial"/>
              </a:rPr>
              <a:t> </a:t>
            </a:r>
            <a:r>
              <a:rPr sz="2400" b="1" dirty="0">
                <a:solidFill>
                  <a:srgbClr val="FFFFFF"/>
                </a:solidFill>
                <a:latin typeface="Arial"/>
                <a:cs typeface="Arial"/>
              </a:rPr>
              <a:t>la</a:t>
            </a:r>
            <a:r>
              <a:rPr sz="2400" b="1" spc="-10" dirty="0">
                <a:solidFill>
                  <a:srgbClr val="FFFFFF"/>
                </a:solidFill>
                <a:latin typeface="Arial"/>
                <a:cs typeface="Arial"/>
              </a:rPr>
              <a:t> campagne</a:t>
            </a:r>
            <a:r>
              <a:rPr sz="2400" b="1" spc="35" dirty="0">
                <a:solidFill>
                  <a:srgbClr val="FFFFFF"/>
                </a:solidFill>
                <a:latin typeface="Arial"/>
                <a:cs typeface="Arial"/>
              </a:rPr>
              <a:t> </a:t>
            </a:r>
            <a:r>
              <a:rPr sz="2400" b="1" spc="-10" dirty="0">
                <a:solidFill>
                  <a:srgbClr val="FFFFFF"/>
                </a:solidFill>
                <a:latin typeface="Arial"/>
                <a:cs typeface="Arial"/>
              </a:rPr>
              <a:t>2021</a:t>
            </a:r>
            <a:endParaRPr sz="2400" dirty="0">
              <a:latin typeface="Arial"/>
              <a:cs typeface="Arial"/>
            </a:endParaRPr>
          </a:p>
          <a:p>
            <a:pPr>
              <a:lnSpc>
                <a:spcPct val="100000"/>
              </a:lnSpc>
              <a:spcBef>
                <a:spcPts val="10"/>
              </a:spcBef>
            </a:pPr>
            <a:endParaRPr sz="2650" dirty="0">
              <a:latin typeface="Arial"/>
              <a:cs typeface="Arial"/>
            </a:endParaRPr>
          </a:p>
          <a:p>
            <a:pPr marL="95885">
              <a:lnSpc>
                <a:spcPct val="100000"/>
              </a:lnSpc>
            </a:pPr>
            <a:r>
              <a:rPr sz="2400" b="1" spc="-5" dirty="0" err="1">
                <a:solidFill>
                  <a:srgbClr val="FFFFFF"/>
                </a:solidFill>
                <a:latin typeface="Arial"/>
                <a:cs typeface="Arial"/>
              </a:rPr>
              <a:t>Planification</a:t>
            </a:r>
            <a:r>
              <a:rPr sz="2400" b="1" dirty="0">
                <a:solidFill>
                  <a:srgbClr val="FFFFFF"/>
                </a:solidFill>
                <a:latin typeface="Arial"/>
                <a:cs typeface="Arial"/>
              </a:rPr>
              <a:t> </a:t>
            </a:r>
            <a:r>
              <a:rPr sz="2400" b="1" spc="-10" dirty="0">
                <a:solidFill>
                  <a:srgbClr val="FFFFFF"/>
                </a:solidFill>
                <a:latin typeface="Arial"/>
                <a:cs typeface="Arial"/>
              </a:rPr>
              <a:t>des</a:t>
            </a:r>
            <a:r>
              <a:rPr sz="2400" b="1" spc="10" dirty="0">
                <a:solidFill>
                  <a:srgbClr val="FFFFFF"/>
                </a:solidFill>
                <a:latin typeface="Arial"/>
                <a:cs typeface="Arial"/>
              </a:rPr>
              <a:t> </a:t>
            </a:r>
            <a:r>
              <a:rPr sz="2400" b="1" spc="-5" dirty="0">
                <a:solidFill>
                  <a:srgbClr val="FFFFFF"/>
                </a:solidFill>
                <a:latin typeface="Arial"/>
                <a:cs typeface="Arial"/>
              </a:rPr>
              <a:t>campagnes</a:t>
            </a:r>
            <a:r>
              <a:rPr sz="2400" b="1" spc="10" dirty="0">
                <a:solidFill>
                  <a:srgbClr val="FFFFFF"/>
                </a:solidFill>
                <a:latin typeface="Arial"/>
                <a:cs typeface="Arial"/>
              </a:rPr>
              <a:t> </a:t>
            </a:r>
            <a:r>
              <a:rPr sz="2400" b="1" spc="-5" dirty="0">
                <a:solidFill>
                  <a:srgbClr val="FFFFFF"/>
                </a:solidFill>
                <a:latin typeface="Arial"/>
                <a:cs typeface="Arial"/>
              </a:rPr>
              <a:t>2022</a:t>
            </a:r>
            <a:r>
              <a:rPr sz="2400" b="1" spc="-10" dirty="0">
                <a:solidFill>
                  <a:srgbClr val="FFFFFF"/>
                </a:solidFill>
                <a:latin typeface="Arial"/>
                <a:cs typeface="Arial"/>
              </a:rPr>
              <a:t> et</a:t>
            </a:r>
            <a:r>
              <a:rPr sz="2400" b="1" spc="20" dirty="0">
                <a:solidFill>
                  <a:srgbClr val="FFFFFF"/>
                </a:solidFill>
                <a:latin typeface="Arial"/>
                <a:cs typeface="Arial"/>
              </a:rPr>
              <a:t> </a:t>
            </a:r>
            <a:r>
              <a:rPr sz="2400" b="1" spc="-5" dirty="0">
                <a:solidFill>
                  <a:srgbClr val="FFFFFF"/>
                </a:solidFill>
                <a:latin typeface="Arial"/>
                <a:cs typeface="Arial"/>
              </a:rPr>
              <a:t>2023</a:t>
            </a:r>
            <a:endParaRPr sz="2400" dirty="0">
              <a:latin typeface="Arial"/>
              <a:cs typeface="Arial"/>
            </a:endParaRPr>
          </a:p>
        </p:txBody>
      </p:sp>
      <p:sp>
        <p:nvSpPr>
          <p:cNvPr id="5" name="object 5"/>
          <p:cNvSpPr/>
          <p:nvPr/>
        </p:nvSpPr>
        <p:spPr>
          <a:xfrm>
            <a:off x="3058794" y="5566873"/>
            <a:ext cx="4834255" cy="853376"/>
          </a:xfrm>
          <a:custGeom>
            <a:avLst/>
            <a:gdLst/>
            <a:ahLst/>
            <a:cxnLst/>
            <a:rect l="l" t="t" r="r" b="b"/>
            <a:pathLst>
              <a:path w="4834255" h="570229">
                <a:moveTo>
                  <a:pt x="4831080" y="569976"/>
                </a:moveTo>
                <a:lnTo>
                  <a:pt x="1524" y="569976"/>
                </a:lnTo>
                <a:lnTo>
                  <a:pt x="0" y="568452"/>
                </a:lnTo>
                <a:lnTo>
                  <a:pt x="0" y="1524"/>
                </a:lnTo>
                <a:lnTo>
                  <a:pt x="1524" y="0"/>
                </a:lnTo>
                <a:lnTo>
                  <a:pt x="4831080" y="0"/>
                </a:lnTo>
                <a:lnTo>
                  <a:pt x="4834128" y="1524"/>
                </a:lnTo>
                <a:lnTo>
                  <a:pt x="4834128" y="4572"/>
                </a:lnTo>
                <a:lnTo>
                  <a:pt x="9144" y="4572"/>
                </a:lnTo>
                <a:lnTo>
                  <a:pt x="4572" y="9144"/>
                </a:lnTo>
                <a:lnTo>
                  <a:pt x="9144" y="9144"/>
                </a:lnTo>
                <a:lnTo>
                  <a:pt x="9144" y="560832"/>
                </a:lnTo>
                <a:lnTo>
                  <a:pt x="4572" y="560832"/>
                </a:lnTo>
                <a:lnTo>
                  <a:pt x="9144" y="565404"/>
                </a:lnTo>
                <a:lnTo>
                  <a:pt x="4834128" y="565404"/>
                </a:lnTo>
                <a:lnTo>
                  <a:pt x="4834128" y="568452"/>
                </a:lnTo>
                <a:lnTo>
                  <a:pt x="4831080" y="569976"/>
                </a:lnTo>
                <a:close/>
              </a:path>
              <a:path w="4834255" h="570229">
                <a:moveTo>
                  <a:pt x="9144" y="9144"/>
                </a:moveTo>
                <a:lnTo>
                  <a:pt x="4572" y="9144"/>
                </a:lnTo>
                <a:lnTo>
                  <a:pt x="9144" y="4572"/>
                </a:lnTo>
                <a:lnTo>
                  <a:pt x="9144" y="9144"/>
                </a:lnTo>
                <a:close/>
              </a:path>
              <a:path w="4834255" h="570229">
                <a:moveTo>
                  <a:pt x="4823460" y="9144"/>
                </a:moveTo>
                <a:lnTo>
                  <a:pt x="9144" y="9144"/>
                </a:lnTo>
                <a:lnTo>
                  <a:pt x="9144" y="4572"/>
                </a:lnTo>
                <a:lnTo>
                  <a:pt x="4823460" y="4572"/>
                </a:lnTo>
                <a:lnTo>
                  <a:pt x="4823460" y="9144"/>
                </a:lnTo>
                <a:close/>
              </a:path>
              <a:path w="4834255" h="570229">
                <a:moveTo>
                  <a:pt x="4823460" y="565404"/>
                </a:moveTo>
                <a:lnTo>
                  <a:pt x="4823460" y="4572"/>
                </a:lnTo>
                <a:lnTo>
                  <a:pt x="4828032" y="9144"/>
                </a:lnTo>
                <a:lnTo>
                  <a:pt x="4834128" y="9144"/>
                </a:lnTo>
                <a:lnTo>
                  <a:pt x="4834128" y="560832"/>
                </a:lnTo>
                <a:lnTo>
                  <a:pt x="4828032" y="560832"/>
                </a:lnTo>
                <a:lnTo>
                  <a:pt x="4823460" y="565404"/>
                </a:lnTo>
                <a:close/>
              </a:path>
              <a:path w="4834255" h="570229">
                <a:moveTo>
                  <a:pt x="4834128" y="9144"/>
                </a:moveTo>
                <a:lnTo>
                  <a:pt x="4828032" y="9144"/>
                </a:lnTo>
                <a:lnTo>
                  <a:pt x="4823460" y="4572"/>
                </a:lnTo>
                <a:lnTo>
                  <a:pt x="4834128" y="4572"/>
                </a:lnTo>
                <a:lnTo>
                  <a:pt x="4834128" y="9144"/>
                </a:lnTo>
                <a:close/>
              </a:path>
              <a:path w="4834255" h="570229">
                <a:moveTo>
                  <a:pt x="9144" y="565404"/>
                </a:moveTo>
                <a:lnTo>
                  <a:pt x="4572" y="560832"/>
                </a:lnTo>
                <a:lnTo>
                  <a:pt x="9144" y="560832"/>
                </a:lnTo>
                <a:lnTo>
                  <a:pt x="9144" y="565404"/>
                </a:lnTo>
                <a:close/>
              </a:path>
              <a:path w="4834255" h="570229">
                <a:moveTo>
                  <a:pt x="4823460" y="565404"/>
                </a:moveTo>
                <a:lnTo>
                  <a:pt x="9144" y="565404"/>
                </a:lnTo>
                <a:lnTo>
                  <a:pt x="9144" y="560832"/>
                </a:lnTo>
                <a:lnTo>
                  <a:pt x="4823460" y="560832"/>
                </a:lnTo>
                <a:lnTo>
                  <a:pt x="4823460" y="565404"/>
                </a:lnTo>
                <a:close/>
              </a:path>
              <a:path w="4834255" h="570229">
                <a:moveTo>
                  <a:pt x="4834128" y="565404"/>
                </a:moveTo>
                <a:lnTo>
                  <a:pt x="4823460" y="565404"/>
                </a:lnTo>
                <a:lnTo>
                  <a:pt x="4828032" y="560832"/>
                </a:lnTo>
                <a:lnTo>
                  <a:pt x="4834128" y="560832"/>
                </a:lnTo>
                <a:lnTo>
                  <a:pt x="4834128" y="565404"/>
                </a:lnTo>
                <a:close/>
              </a:path>
            </a:pathLst>
          </a:custGeom>
          <a:solidFill>
            <a:srgbClr val="000000"/>
          </a:solidFill>
        </p:spPr>
        <p:txBody>
          <a:bodyPr wrap="square" lIns="0" tIns="0" rIns="0" bIns="0" rtlCol="0"/>
          <a:lstStyle/>
          <a:p>
            <a:pPr algn="ctr"/>
            <a:r>
              <a:rPr lang="en-GB" sz="4800" dirty="0"/>
              <a:t>TCHAD</a:t>
            </a:r>
            <a:r>
              <a:rPr lang="en-GB" dirty="0"/>
              <a:t> </a:t>
            </a:r>
            <a:endParaRPr dirty="0"/>
          </a:p>
        </p:txBody>
      </p:sp>
      <p:grpSp>
        <p:nvGrpSpPr>
          <p:cNvPr id="7" name="object 7"/>
          <p:cNvGrpSpPr/>
          <p:nvPr/>
        </p:nvGrpSpPr>
        <p:grpSpPr>
          <a:xfrm>
            <a:off x="2164079" y="3276482"/>
            <a:ext cx="894715" cy="1286510"/>
            <a:chOff x="2164079" y="3101339"/>
            <a:chExt cx="894715" cy="1286510"/>
          </a:xfrm>
        </p:grpSpPr>
        <p:sp>
          <p:nvSpPr>
            <p:cNvPr id="8" name="object 8"/>
            <p:cNvSpPr/>
            <p:nvPr/>
          </p:nvSpPr>
          <p:spPr>
            <a:xfrm>
              <a:off x="2176271" y="3131819"/>
              <a:ext cx="864235" cy="433070"/>
            </a:xfrm>
            <a:custGeom>
              <a:avLst/>
              <a:gdLst/>
              <a:ahLst/>
              <a:cxnLst/>
              <a:rect l="l" t="t" r="r" b="b"/>
              <a:pathLst>
                <a:path w="864235" h="433070">
                  <a:moveTo>
                    <a:pt x="649224" y="432816"/>
                  </a:moveTo>
                  <a:lnTo>
                    <a:pt x="649224" y="324612"/>
                  </a:lnTo>
                  <a:lnTo>
                    <a:pt x="0" y="324612"/>
                  </a:lnTo>
                  <a:lnTo>
                    <a:pt x="0" y="108204"/>
                  </a:lnTo>
                  <a:lnTo>
                    <a:pt x="649224" y="108204"/>
                  </a:lnTo>
                  <a:lnTo>
                    <a:pt x="649224" y="0"/>
                  </a:lnTo>
                  <a:lnTo>
                    <a:pt x="864108" y="216408"/>
                  </a:lnTo>
                  <a:lnTo>
                    <a:pt x="649224" y="432816"/>
                  </a:lnTo>
                  <a:close/>
                </a:path>
              </a:pathLst>
            </a:custGeom>
            <a:solidFill>
              <a:srgbClr val="FFFFFF"/>
            </a:solidFill>
          </p:spPr>
          <p:txBody>
            <a:bodyPr wrap="square" lIns="0" tIns="0" rIns="0" bIns="0" rtlCol="0"/>
            <a:lstStyle/>
            <a:p>
              <a:endParaRPr/>
            </a:p>
          </p:txBody>
        </p:sp>
        <p:sp>
          <p:nvSpPr>
            <p:cNvPr id="9" name="object 9"/>
            <p:cNvSpPr/>
            <p:nvPr/>
          </p:nvSpPr>
          <p:spPr>
            <a:xfrm>
              <a:off x="2164079" y="3101339"/>
              <a:ext cx="894715" cy="494030"/>
            </a:xfrm>
            <a:custGeom>
              <a:avLst/>
              <a:gdLst/>
              <a:ahLst/>
              <a:cxnLst/>
              <a:rect l="l" t="t" r="r" b="b"/>
              <a:pathLst>
                <a:path w="894714" h="494029">
                  <a:moveTo>
                    <a:pt x="647700" y="138684"/>
                  </a:moveTo>
                  <a:lnTo>
                    <a:pt x="647700" y="0"/>
                  </a:lnTo>
                  <a:lnTo>
                    <a:pt x="678180" y="30480"/>
                  </a:lnTo>
                  <a:lnTo>
                    <a:pt x="673608" y="30480"/>
                  </a:lnTo>
                  <a:lnTo>
                    <a:pt x="652272" y="39624"/>
                  </a:lnTo>
                  <a:lnTo>
                    <a:pt x="673608" y="60959"/>
                  </a:lnTo>
                  <a:lnTo>
                    <a:pt x="673608" y="126492"/>
                  </a:lnTo>
                  <a:lnTo>
                    <a:pt x="661416" y="126492"/>
                  </a:lnTo>
                  <a:lnTo>
                    <a:pt x="647700" y="138684"/>
                  </a:lnTo>
                  <a:close/>
                </a:path>
                <a:path w="894714" h="494029">
                  <a:moveTo>
                    <a:pt x="673608" y="60959"/>
                  </a:moveTo>
                  <a:lnTo>
                    <a:pt x="652272" y="39624"/>
                  </a:lnTo>
                  <a:lnTo>
                    <a:pt x="673608" y="30480"/>
                  </a:lnTo>
                  <a:lnTo>
                    <a:pt x="673608" y="60959"/>
                  </a:lnTo>
                  <a:close/>
                </a:path>
                <a:path w="894714" h="494029">
                  <a:moveTo>
                    <a:pt x="859535" y="246888"/>
                  </a:moveTo>
                  <a:lnTo>
                    <a:pt x="673608" y="60959"/>
                  </a:lnTo>
                  <a:lnTo>
                    <a:pt x="673608" y="30480"/>
                  </a:lnTo>
                  <a:lnTo>
                    <a:pt x="678180" y="30480"/>
                  </a:lnTo>
                  <a:lnTo>
                    <a:pt x="885444" y="237744"/>
                  </a:lnTo>
                  <a:lnTo>
                    <a:pt x="868679" y="237744"/>
                  </a:lnTo>
                  <a:lnTo>
                    <a:pt x="859535" y="246888"/>
                  </a:lnTo>
                  <a:close/>
                </a:path>
                <a:path w="894714" h="494029">
                  <a:moveTo>
                    <a:pt x="647700" y="367284"/>
                  </a:moveTo>
                  <a:lnTo>
                    <a:pt x="0" y="367284"/>
                  </a:lnTo>
                  <a:lnTo>
                    <a:pt x="0" y="126492"/>
                  </a:lnTo>
                  <a:lnTo>
                    <a:pt x="647700" y="126492"/>
                  </a:lnTo>
                  <a:lnTo>
                    <a:pt x="647700" y="138684"/>
                  </a:lnTo>
                  <a:lnTo>
                    <a:pt x="25908" y="138684"/>
                  </a:lnTo>
                  <a:lnTo>
                    <a:pt x="12192" y="150876"/>
                  </a:lnTo>
                  <a:lnTo>
                    <a:pt x="25908" y="150876"/>
                  </a:lnTo>
                  <a:lnTo>
                    <a:pt x="25908" y="342900"/>
                  </a:lnTo>
                  <a:lnTo>
                    <a:pt x="12192" y="342900"/>
                  </a:lnTo>
                  <a:lnTo>
                    <a:pt x="25908" y="355092"/>
                  </a:lnTo>
                  <a:lnTo>
                    <a:pt x="647700" y="355092"/>
                  </a:lnTo>
                  <a:lnTo>
                    <a:pt x="647700" y="367284"/>
                  </a:lnTo>
                  <a:close/>
                </a:path>
                <a:path w="894714" h="494029">
                  <a:moveTo>
                    <a:pt x="673608" y="150876"/>
                  </a:moveTo>
                  <a:lnTo>
                    <a:pt x="25908" y="150876"/>
                  </a:lnTo>
                  <a:lnTo>
                    <a:pt x="25908" y="138684"/>
                  </a:lnTo>
                  <a:lnTo>
                    <a:pt x="647700" y="138684"/>
                  </a:lnTo>
                  <a:lnTo>
                    <a:pt x="661416" y="126492"/>
                  </a:lnTo>
                  <a:lnTo>
                    <a:pt x="673608" y="126492"/>
                  </a:lnTo>
                  <a:lnTo>
                    <a:pt x="673608" y="150876"/>
                  </a:lnTo>
                  <a:close/>
                </a:path>
                <a:path w="894714" h="494029">
                  <a:moveTo>
                    <a:pt x="25908" y="150876"/>
                  </a:moveTo>
                  <a:lnTo>
                    <a:pt x="12192" y="150876"/>
                  </a:lnTo>
                  <a:lnTo>
                    <a:pt x="25908" y="138684"/>
                  </a:lnTo>
                  <a:lnTo>
                    <a:pt x="25908" y="150876"/>
                  </a:lnTo>
                  <a:close/>
                </a:path>
                <a:path w="894714" h="494029">
                  <a:moveTo>
                    <a:pt x="868679" y="256032"/>
                  </a:moveTo>
                  <a:lnTo>
                    <a:pt x="859536" y="246888"/>
                  </a:lnTo>
                  <a:lnTo>
                    <a:pt x="868679" y="237744"/>
                  </a:lnTo>
                  <a:lnTo>
                    <a:pt x="868679" y="256032"/>
                  </a:lnTo>
                  <a:close/>
                </a:path>
                <a:path w="894714" h="494029">
                  <a:moveTo>
                    <a:pt x="885444" y="256032"/>
                  </a:moveTo>
                  <a:lnTo>
                    <a:pt x="868679" y="256032"/>
                  </a:lnTo>
                  <a:lnTo>
                    <a:pt x="868679" y="237744"/>
                  </a:lnTo>
                  <a:lnTo>
                    <a:pt x="885444" y="237744"/>
                  </a:lnTo>
                  <a:lnTo>
                    <a:pt x="894588" y="246888"/>
                  </a:lnTo>
                  <a:lnTo>
                    <a:pt x="885444" y="256032"/>
                  </a:lnTo>
                  <a:close/>
                </a:path>
                <a:path w="894714" h="494029">
                  <a:moveTo>
                    <a:pt x="678180" y="463296"/>
                  </a:moveTo>
                  <a:lnTo>
                    <a:pt x="673608" y="463296"/>
                  </a:lnTo>
                  <a:lnTo>
                    <a:pt x="673608" y="432816"/>
                  </a:lnTo>
                  <a:lnTo>
                    <a:pt x="859535" y="246888"/>
                  </a:lnTo>
                  <a:lnTo>
                    <a:pt x="868679" y="256032"/>
                  </a:lnTo>
                  <a:lnTo>
                    <a:pt x="885444" y="256032"/>
                  </a:lnTo>
                  <a:lnTo>
                    <a:pt x="678180" y="463296"/>
                  </a:lnTo>
                  <a:close/>
                </a:path>
                <a:path w="894714" h="494029">
                  <a:moveTo>
                    <a:pt x="25908" y="355092"/>
                  </a:moveTo>
                  <a:lnTo>
                    <a:pt x="12192" y="342900"/>
                  </a:lnTo>
                  <a:lnTo>
                    <a:pt x="25908" y="342900"/>
                  </a:lnTo>
                  <a:lnTo>
                    <a:pt x="25908" y="355092"/>
                  </a:lnTo>
                  <a:close/>
                </a:path>
                <a:path w="894714" h="494029">
                  <a:moveTo>
                    <a:pt x="673608" y="367284"/>
                  </a:moveTo>
                  <a:lnTo>
                    <a:pt x="661416" y="367284"/>
                  </a:lnTo>
                  <a:lnTo>
                    <a:pt x="647700" y="355092"/>
                  </a:lnTo>
                  <a:lnTo>
                    <a:pt x="25908" y="355092"/>
                  </a:lnTo>
                  <a:lnTo>
                    <a:pt x="25908" y="342900"/>
                  </a:lnTo>
                  <a:lnTo>
                    <a:pt x="673608" y="342900"/>
                  </a:lnTo>
                  <a:lnTo>
                    <a:pt x="673608" y="367284"/>
                  </a:lnTo>
                  <a:close/>
                </a:path>
                <a:path w="894714" h="494029">
                  <a:moveTo>
                    <a:pt x="647700" y="493776"/>
                  </a:moveTo>
                  <a:lnTo>
                    <a:pt x="647700" y="355092"/>
                  </a:lnTo>
                  <a:lnTo>
                    <a:pt x="661416" y="367284"/>
                  </a:lnTo>
                  <a:lnTo>
                    <a:pt x="673608" y="367284"/>
                  </a:lnTo>
                  <a:lnTo>
                    <a:pt x="673608" y="432816"/>
                  </a:lnTo>
                  <a:lnTo>
                    <a:pt x="652272" y="454152"/>
                  </a:lnTo>
                  <a:lnTo>
                    <a:pt x="673608" y="463296"/>
                  </a:lnTo>
                  <a:lnTo>
                    <a:pt x="678180" y="463296"/>
                  </a:lnTo>
                  <a:lnTo>
                    <a:pt x="647700" y="493776"/>
                  </a:lnTo>
                  <a:close/>
                </a:path>
                <a:path w="894714" h="494029">
                  <a:moveTo>
                    <a:pt x="673608" y="463296"/>
                  </a:moveTo>
                  <a:lnTo>
                    <a:pt x="652272" y="454152"/>
                  </a:lnTo>
                  <a:lnTo>
                    <a:pt x="673608" y="432816"/>
                  </a:lnTo>
                  <a:lnTo>
                    <a:pt x="673608" y="463296"/>
                  </a:lnTo>
                  <a:close/>
                </a:path>
              </a:pathLst>
            </a:custGeom>
            <a:solidFill>
              <a:srgbClr val="385D89"/>
            </a:solidFill>
          </p:spPr>
          <p:txBody>
            <a:bodyPr wrap="square" lIns="0" tIns="0" rIns="0" bIns="0" rtlCol="0"/>
            <a:lstStyle/>
            <a:p>
              <a:endParaRPr/>
            </a:p>
          </p:txBody>
        </p:sp>
        <p:sp>
          <p:nvSpPr>
            <p:cNvPr id="10" name="object 10"/>
            <p:cNvSpPr/>
            <p:nvPr/>
          </p:nvSpPr>
          <p:spPr>
            <a:xfrm>
              <a:off x="2176271" y="3924299"/>
              <a:ext cx="864235" cy="431800"/>
            </a:xfrm>
            <a:custGeom>
              <a:avLst/>
              <a:gdLst/>
              <a:ahLst/>
              <a:cxnLst/>
              <a:rect l="l" t="t" r="r" b="b"/>
              <a:pathLst>
                <a:path w="864235" h="431800">
                  <a:moveTo>
                    <a:pt x="649224" y="431291"/>
                  </a:moveTo>
                  <a:lnTo>
                    <a:pt x="649224" y="324611"/>
                  </a:lnTo>
                  <a:lnTo>
                    <a:pt x="0" y="324611"/>
                  </a:lnTo>
                  <a:lnTo>
                    <a:pt x="0" y="108203"/>
                  </a:lnTo>
                  <a:lnTo>
                    <a:pt x="649224" y="108203"/>
                  </a:lnTo>
                  <a:lnTo>
                    <a:pt x="649224" y="0"/>
                  </a:lnTo>
                  <a:lnTo>
                    <a:pt x="864108" y="216408"/>
                  </a:lnTo>
                  <a:lnTo>
                    <a:pt x="649224" y="431291"/>
                  </a:lnTo>
                  <a:close/>
                </a:path>
              </a:pathLst>
            </a:custGeom>
            <a:solidFill>
              <a:srgbClr val="FFFFFF"/>
            </a:solidFill>
          </p:spPr>
          <p:txBody>
            <a:bodyPr wrap="square" lIns="0" tIns="0" rIns="0" bIns="0" rtlCol="0"/>
            <a:lstStyle/>
            <a:p>
              <a:endParaRPr/>
            </a:p>
          </p:txBody>
        </p:sp>
        <p:sp>
          <p:nvSpPr>
            <p:cNvPr id="11" name="object 11"/>
            <p:cNvSpPr/>
            <p:nvPr/>
          </p:nvSpPr>
          <p:spPr>
            <a:xfrm>
              <a:off x="2164079" y="3893819"/>
              <a:ext cx="894715" cy="494030"/>
            </a:xfrm>
            <a:custGeom>
              <a:avLst/>
              <a:gdLst/>
              <a:ahLst/>
              <a:cxnLst/>
              <a:rect l="l" t="t" r="r" b="b"/>
              <a:pathLst>
                <a:path w="894714" h="494029">
                  <a:moveTo>
                    <a:pt x="647700" y="138684"/>
                  </a:moveTo>
                  <a:lnTo>
                    <a:pt x="647700" y="0"/>
                  </a:lnTo>
                  <a:lnTo>
                    <a:pt x="678180" y="30480"/>
                  </a:lnTo>
                  <a:lnTo>
                    <a:pt x="673608" y="30480"/>
                  </a:lnTo>
                  <a:lnTo>
                    <a:pt x="652272" y="39624"/>
                  </a:lnTo>
                  <a:lnTo>
                    <a:pt x="673608" y="60959"/>
                  </a:lnTo>
                  <a:lnTo>
                    <a:pt x="673608" y="126492"/>
                  </a:lnTo>
                  <a:lnTo>
                    <a:pt x="661416" y="126492"/>
                  </a:lnTo>
                  <a:lnTo>
                    <a:pt x="647700" y="138684"/>
                  </a:lnTo>
                  <a:close/>
                </a:path>
                <a:path w="894714" h="494029">
                  <a:moveTo>
                    <a:pt x="673608" y="60959"/>
                  </a:moveTo>
                  <a:lnTo>
                    <a:pt x="652272" y="39624"/>
                  </a:lnTo>
                  <a:lnTo>
                    <a:pt x="673608" y="30480"/>
                  </a:lnTo>
                  <a:lnTo>
                    <a:pt x="673608" y="60959"/>
                  </a:lnTo>
                  <a:close/>
                </a:path>
                <a:path w="894714" h="494029">
                  <a:moveTo>
                    <a:pt x="859535" y="246888"/>
                  </a:moveTo>
                  <a:lnTo>
                    <a:pt x="673608" y="60959"/>
                  </a:lnTo>
                  <a:lnTo>
                    <a:pt x="673608" y="30480"/>
                  </a:lnTo>
                  <a:lnTo>
                    <a:pt x="678180" y="30480"/>
                  </a:lnTo>
                  <a:lnTo>
                    <a:pt x="885444" y="237744"/>
                  </a:lnTo>
                  <a:lnTo>
                    <a:pt x="868679" y="237744"/>
                  </a:lnTo>
                  <a:lnTo>
                    <a:pt x="859535" y="246888"/>
                  </a:lnTo>
                  <a:close/>
                </a:path>
                <a:path w="894714" h="494029">
                  <a:moveTo>
                    <a:pt x="647700" y="367284"/>
                  </a:moveTo>
                  <a:lnTo>
                    <a:pt x="0" y="367284"/>
                  </a:lnTo>
                  <a:lnTo>
                    <a:pt x="0" y="126492"/>
                  </a:lnTo>
                  <a:lnTo>
                    <a:pt x="647700" y="126492"/>
                  </a:lnTo>
                  <a:lnTo>
                    <a:pt x="647700" y="138684"/>
                  </a:lnTo>
                  <a:lnTo>
                    <a:pt x="25908" y="138684"/>
                  </a:lnTo>
                  <a:lnTo>
                    <a:pt x="12192" y="150876"/>
                  </a:lnTo>
                  <a:lnTo>
                    <a:pt x="25908" y="150876"/>
                  </a:lnTo>
                  <a:lnTo>
                    <a:pt x="25908" y="341376"/>
                  </a:lnTo>
                  <a:lnTo>
                    <a:pt x="12192" y="341376"/>
                  </a:lnTo>
                  <a:lnTo>
                    <a:pt x="25908" y="355092"/>
                  </a:lnTo>
                  <a:lnTo>
                    <a:pt x="647700" y="355092"/>
                  </a:lnTo>
                  <a:lnTo>
                    <a:pt x="647700" y="367284"/>
                  </a:lnTo>
                  <a:close/>
                </a:path>
                <a:path w="894714" h="494029">
                  <a:moveTo>
                    <a:pt x="673608" y="150876"/>
                  </a:moveTo>
                  <a:lnTo>
                    <a:pt x="25908" y="150876"/>
                  </a:lnTo>
                  <a:lnTo>
                    <a:pt x="25908" y="138684"/>
                  </a:lnTo>
                  <a:lnTo>
                    <a:pt x="647700" y="138684"/>
                  </a:lnTo>
                  <a:lnTo>
                    <a:pt x="661416" y="126492"/>
                  </a:lnTo>
                  <a:lnTo>
                    <a:pt x="673608" y="126492"/>
                  </a:lnTo>
                  <a:lnTo>
                    <a:pt x="673608" y="150876"/>
                  </a:lnTo>
                  <a:close/>
                </a:path>
                <a:path w="894714" h="494029">
                  <a:moveTo>
                    <a:pt x="25908" y="150876"/>
                  </a:moveTo>
                  <a:lnTo>
                    <a:pt x="12192" y="150876"/>
                  </a:lnTo>
                  <a:lnTo>
                    <a:pt x="25908" y="138684"/>
                  </a:lnTo>
                  <a:lnTo>
                    <a:pt x="25908" y="150876"/>
                  </a:lnTo>
                  <a:close/>
                </a:path>
                <a:path w="894714" h="494029">
                  <a:moveTo>
                    <a:pt x="868679" y="256032"/>
                  </a:moveTo>
                  <a:lnTo>
                    <a:pt x="859536" y="246888"/>
                  </a:lnTo>
                  <a:lnTo>
                    <a:pt x="868679" y="237744"/>
                  </a:lnTo>
                  <a:lnTo>
                    <a:pt x="868679" y="256032"/>
                  </a:lnTo>
                  <a:close/>
                </a:path>
                <a:path w="894714" h="494029">
                  <a:moveTo>
                    <a:pt x="885444" y="256032"/>
                  </a:moveTo>
                  <a:lnTo>
                    <a:pt x="868679" y="256032"/>
                  </a:lnTo>
                  <a:lnTo>
                    <a:pt x="868679" y="237744"/>
                  </a:lnTo>
                  <a:lnTo>
                    <a:pt x="885444" y="237744"/>
                  </a:lnTo>
                  <a:lnTo>
                    <a:pt x="894588" y="246888"/>
                  </a:lnTo>
                  <a:lnTo>
                    <a:pt x="885444" y="256032"/>
                  </a:lnTo>
                  <a:close/>
                </a:path>
                <a:path w="894714" h="494029">
                  <a:moveTo>
                    <a:pt x="679704" y="461772"/>
                  </a:moveTo>
                  <a:lnTo>
                    <a:pt x="673608" y="461772"/>
                  </a:lnTo>
                  <a:lnTo>
                    <a:pt x="673608" y="432816"/>
                  </a:lnTo>
                  <a:lnTo>
                    <a:pt x="859535" y="246888"/>
                  </a:lnTo>
                  <a:lnTo>
                    <a:pt x="868679" y="256032"/>
                  </a:lnTo>
                  <a:lnTo>
                    <a:pt x="885444" y="256032"/>
                  </a:lnTo>
                  <a:lnTo>
                    <a:pt x="679704" y="461772"/>
                  </a:lnTo>
                  <a:close/>
                </a:path>
                <a:path w="894714" h="494029">
                  <a:moveTo>
                    <a:pt x="25908" y="355092"/>
                  </a:moveTo>
                  <a:lnTo>
                    <a:pt x="12192" y="341376"/>
                  </a:lnTo>
                  <a:lnTo>
                    <a:pt x="25908" y="341376"/>
                  </a:lnTo>
                  <a:lnTo>
                    <a:pt x="25908" y="355092"/>
                  </a:lnTo>
                  <a:close/>
                </a:path>
                <a:path w="894714" h="494029">
                  <a:moveTo>
                    <a:pt x="673608" y="367284"/>
                  </a:moveTo>
                  <a:lnTo>
                    <a:pt x="661416" y="367284"/>
                  </a:lnTo>
                  <a:lnTo>
                    <a:pt x="647700" y="355092"/>
                  </a:lnTo>
                  <a:lnTo>
                    <a:pt x="25908" y="355092"/>
                  </a:lnTo>
                  <a:lnTo>
                    <a:pt x="25908" y="341376"/>
                  </a:lnTo>
                  <a:lnTo>
                    <a:pt x="673608" y="341376"/>
                  </a:lnTo>
                  <a:lnTo>
                    <a:pt x="673608" y="367284"/>
                  </a:lnTo>
                  <a:close/>
                </a:path>
                <a:path w="894714" h="494029">
                  <a:moveTo>
                    <a:pt x="647700" y="493776"/>
                  </a:moveTo>
                  <a:lnTo>
                    <a:pt x="647700" y="355092"/>
                  </a:lnTo>
                  <a:lnTo>
                    <a:pt x="661416" y="367284"/>
                  </a:lnTo>
                  <a:lnTo>
                    <a:pt x="673608" y="367284"/>
                  </a:lnTo>
                  <a:lnTo>
                    <a:pt x="673608" y="432816"/>
                  </a:lnTo>
                  <a:lnTo>
                    <a:pt x="652272" y="454152"/>
                  </a:lnTo>
                  <a:lnTo>
                    <a:pt x="673608" y="461772"/>
                  </a:lnTo>
                  <a:lnTo>
                    <a:pt x="679704" y="461772"/>
                  </a:lnTo>
                  <a:lnTo>
                    <a:pt x="647700" y="493776"/>
                  </a:lnTo>
                  <a:close/>
                </a:path>
                <a:path w="894714" h="494029">
                  <a:moveTo>
                    <a:pt x="673608" y="461772"/>
                  </a:moveTo>
                  <a:lnTo>
                    <a:pt x="652272" y="454152"/>
                  </a:lnTo>
                  <a:lnTo>
                    <a:pt x="673608" y="432816"/>
                  </a:lnTo>
                  <a:lnTo>
                    <a:pt x="673608" y="461772"/>
                  </a:lnTo>
                  <a:close/>
                </a:path>
              </a:pathLst>
            </a:custGeom>
            <a:solidFill>
              <a:srgbClr val="385D89"/>
            </a:solidFill>
          </p:spPr>
          <p:txBody>
            <a:bodyPr wrap="square" lIns="0" tIns="0" rIns="0" bIns="0" rtlCol="0"/>
            <a:lstStyle/>
            <a:p>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algn="ctr" defTabSz="914400">
              <a:lnSpc>
                <a:spcPct val="107000"/>
              </a:lnSpc>
              <a:spcBef>
                <a:spcPts val="0"/>
              </a:spcBef>
              <a:spcAft>
                <a:spcPts val="800"/>
              </a:spcAft>
            </a:pPr>
            <a:r>
              <a:rPr lang="fr-FR" sz="28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Objectifs et résultats de l'évaluation et des activités de   recherche en 2020 (1 diapositive par évaluation et par activité de Recherche)</a:t>
            </a:r>
            <a:br>
              <a:rPr lang="fr-FR" sz="28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br>
            <a:endParaRPr lang="fr-FR" sz="4400" dirty="0"/>
          </a:p>
        </p:txBody>
      </p:sp>
      <p:sp>
        <p:nvSpPr>
          <p:cNvPr id="3" name="Espace réservé du contenu 2"/>
          <p:cNvSpPr>
            <a:spLocks noGrp="1"/>
          </p:cNvSpPr>
          <p:nvPr>
            <p:ph idx="1"/>
          </p:nvPr>
        </p:nvSpPr>
        <p:spPr>
          <a:xfrm>
            <a:off x="735171" y="2013259"/>
            <a:ext cx="9223058" cy="5197166"/>
          </a:xfrm>
        </p:spPr>
        <p:txBody>
          <a:bodyPr/>
          <a:lstStyle/>
          <a:p>
            <a:pPr>
              <a:lnSpc>
                <a:spcPct val="107000"/>
              </a:lnSpc>
              <a:spcAft>
                <a:spcPts val="800"/>
              </a:spcAft>
            </a:pPr>
            <a:r>
              <a:rPr lang="fr-FR"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L’objectif de l’évaluation est de mesurer la couverture des enfants ayant pris un traitement complet d’au moins de trois doses par rapport à la cible fixée mais également recenser les principaux défis liés à la mise en œuvre de la CPS en vu de mener des actions correctrices des prochaines campagnes.</a:t>
            </a:r>
            <a:endParaRPr lang="fr-FR" sz="2800" dirty="0">
              <a:latin typeface="Calibri" panose="020F0502020204030204" pitchFamily="34" charset="0"/>
              <a:ea typeface="Calibri" panose="020F0502020204030204" pitchFamily="34" charset="0"/>
              <a:cs typeface="Times New Roman" panose="02020603050405020304" pitchFamily="18" charset="0"/>
            </a:endParaRPr>
          </a:p>
          <a:p>
            <a:r>
              <a:rPr lang="fr-FR"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Quant aux résultats obtenus, ils sont appréciables dans la mesure où la couverture se situe entre 95 et 98 par acteur. Ce qui montre que la cible est atteinte. </a:t>
            </a:r>
          </a:p>
          <a:p>
            <a:r>
              <a:rPr lang="fr-FR"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Quant au activités de recherches en 2020</a:t>
            </a:r>
            <a:endParaRPr lang="fr-FR" dirty="0"/>
          </a:p>
        </p:txBody>
      </p:sp>
    </p:spTree>
    <p:extLst>
      <p:ext uri="{BB962C8B-B14F-4D97-AF65-F5344CB8AC3E}">
        <p14:creationId xmlns:p14="http://schemas.microsoft.com/office/powerpoint/2010/main" val="4195336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b="1" spc="-5" dirty="0">
                <a:solidFill>
                  <a:srgbClr val="000000"/>
                </a:solidFill>
              </a:rPr>
              <a:t>Pharmacovigilance</a:t>
            </a:r>
            <a:endParaRPr lang="fr-FR" b="1"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081383285"/>
              </p:ext>
            </p:extLst>
          </p:nvPr>
        </p:nvGraphicFramePr>
        <p:xfrm>
          <a:off x="735168" y="2409823"/>
          <a:ext cx="9223060" cy="4232793"/>
        </p:xfrm>
        <a:graphic>
          <a:graphicData uri="http://schemas.openxmlformats.org/drawingml/2006/table">
            <a:tbl>
              <a:tblPr/>
              <a:tblGrid>
                <a:gridCol w="1639732">
                  <a:extLst>
                    <a:ext uri="{9D8B030D-6E8A-4147-A177-3AD203B41FA5}">
                      <a16:colId xmlns:a16="http://schemas.microsoft.com/office/drawing/2014/main" val="3459282734"/>
                    </a:ext>
                  </a:extLst>
                </a:gridCol>
                <a:gridCol w="921604">
                  <a:extLst>
                    <a:ext uri="{9D8B030D-6E8A-4147-A177-3AD203B41FA5}">
                      <a16:colId xmlns:a16="http://schemas.microsoft.com/office/drawing/2014/main" val="3204762171"/>
                    </a:ext>
                  </a:extLst>
                </a:gridCol>
                <a:gridCol w="1291903">
                  <a:extLst>
                    <a:ext uri="{9D8B030D-6E8A-4147-A177-3AD203B41FA5}">
                      <a16:colId xmlns:a16="http://schemas.microsoft.com/office/drawing/2014/main" val="2961681031"/>
                    </a:ext>
                  </a:extLst>
                </a:gridCol>
                <a:gridCol w="1011054">
                  <a:extLst>
                    <a:ext uri="{9D8B030D-6E8A-4147-A177-3AD203B41FA5}">
                      <a16:colId xmlns:a16="http://schemas.microsoft.com/office/drawing/2014/main" val="1994245694"/>
                    </a:ext>
                  </a:extLst>
                </a:gridCol>
                <a:gridCol w="2156915">
                  <a:extLst>
                    <a:ext uri="{9D8B030D-6E8A-4147-A177-3AD203B41FA5}">
                      <a16:colId xmlns:a16="http://schemas.microsoft.com/office/drawing/2014/main" val="3222228203"/>
                    </a:ext>
                  </a:extLst>
                </a:gridCol>
                <a:gridCol w="2201852">
                  <a:extLst>
                    <a:ext uri="{9D8B030D-6E8A-4147-A177-3AD203B41FA5}">
                      <a16:colId xmlns:a16="http://schemas.microsoft.com/office/drawing/2014/main" val="642307381"/>
                    </a:ext>
                  </a:extLst>
                </a:gridCol>
              </a:tblGrid>
              <a:tr h="1295402">
                <a:tc gridSpan="2">
                  <a:txBody>
                    <a:bodyPr/>
                    <a:lstStyle/>
                    <a:p>
                      <a:pPr algn="ctr" fontAlgn="b"/>
                      <a:r>
                        <a:rPr lang="fr-FR" sz="2000" b="1" i="0" u="none" strike="noStrike" dirty="0">
                          <a:solidFill>
                            <a:srgbClr val="000000"/>
                          </a:solidFill>
                          <a:effectLst/>
                          <a:latin typeface="Calibri" panose="020F0502020204030204" pitchFamily="34" charset="0"/>
                        </a:rPr>
                        <a:t>EFFET IBEIRABLES NON GRAVES LIES A LA CPS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ctr" fontAlgn="b"/>
                      <a:r>
                        <a:rPr lang="fr-FR" sz="2000" b="1" i="0" u="none" strike="noStrike" dirty="0">
                          <a:solidFill>
                            <a:srgbClr val="000000"/>
                          </a:solidFill>
                          <a:effectLst/>
                          <a:latin typeface="Calibri" panose="020F0502020204030204" pitchFamily="34" charset="0"/>
                        </a:rPr>
                        <a:t>EFFETS INDESIRABLES GRAVES LIES A LA CPS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rowSpan="2">
                  <a:txBody>
                    <a:bodyPr/>
                    <a:lstStyle/>
                    <a:p>
                      <a:pPr algn="ctr" fontAlgn="b"/>
                      <a:r>
                        <a:rPr lang="fr-FR" sz="2000" b="1" i="0" u="none" strike="noStrike" dirty="0">
                          <a:solidFill>
                            <a:srgbClr val="000000"/>
                          </a:solidFill>
                          <a:effectLst/>
                          <a:latin typeface="Calibri" panose="020F0502020204030204" pitchFamily="34" charset="0"/>
                        </a:rPr>
                        <a:t>NOMBRE D'EFFETS INDESIRABLES ENREGISTRES DANS LE VIGI-FLOW</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b"/>
                      <a:r>
                        <a:rPr lang="fr-FR" sz="2000" b="1" i="0" u="none" strike="noStrike" dirty="0">
                          <a:solidFill>
                            <a:srgbClr val="000000"/>
                          </a:solidFill>
                          <a:effectLst/>
                          <a:latin typeface="Calibri" panose="020F0502020204030204" pitchFamily="34" charset="0"/>
                        </a:rPr>
                        <a:t>NOMBRE DE PERSONNES AYANT RECUPERE SUITE AUX CONSTATATIONS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210045"/>
                  </a:ext>
                </a:extLst>
              </a:tr>
              <a:tr h="568497">
                <a:tc>
                  <a:txBody>
                    <a:bodyPr/>
                    <a:lstStyle/>
                    <a:p>
                      <a:pPr algn="l" fontAlgn="b"/>
                      <a:r>
                        <a:rPr lang="fr-FR" sz="2000" b="0" i="0" u="none" strike="noStrike" dirty="0">
                          <a:solidFill>
                            <a:srgbClr val="000000"/>
                          </a:solidFill>
                          <a:effectLst/>
                          <a:latin typeface="Calibri" panose="020F0502020204030204" pitchFamily="34" charset="0"/>
                        </a:rPr>
                        <a:t>Description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000" b="0" i="0" u="none" strike="noStrike" dirty="0">
                          <a:solidFill>
                            <a:srgbClr val="000000"/>
                          </a:solidFill>
                          <a:effectLst/>
                          <a:latin typeface="Calibri" panose="020F0502020204030204" pitchFamily="34" charset="0"/>
                        </a:rPr>
                        <a:t>Numéro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000" b="0" i="0" u="none" strike="noStrike" dirty="0">
                          <a:solidFill>
                            <a:srgbClr val="000000"/>
                          </a:solidFill>
                          <a:effectLst/>
                          <a:latin typeface="Calibri" panose="020F0502020204030204" pitchFamily="34" charset="0"/>
                        </a:rPr>
                        <a:t>Description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000" b="0" i="0" u="none" strike="noStrike" dirty="0">
                          <a:solidFill>
                            <a:srgbClr val="000000"/>
                          </a:solidFill>
                          <a:effectLst/>
                          <a:latin typeface="Calibri" panose="020F0502020204030204" pitchFamily="34" charset="0"/>
                        </a:rPr>
                        <a:t>Numéro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3065475519"/>
                  </a:ext>
                </a:extLst>
              </a:tr>
              <a:tr h="568497">
                <a:tc>
                  <a:txBody>
                    <a:bodyPr/>
                    <a:lstStyle/>
                    <a:p>
                      <a:pPr algn="l" fontAlgn="b"/>
                      <a:r>
                        <a:rPr lang="fr-FR" sz="2000" b="0" i="0" u="none" strike="noStrike" dirty="0">
                          <a:solidFill>
                            <a:srgbClr val="000000"/>
                          </a:solidFill>
                          <a:effectLst/>
                          <a:latin typeface="Calibri" panose="020F0502020204030204" pitchFamily="34" charset="0"/>
                        </a:rPr>
                        <a:t> Vomissement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1" i="0" u="none" strike="noStrike" dirty="0">
                          <a:solidFill>
                            <a:srgbClr val="000000"/>
                          </a:solidFill>
                          <a:effectLst/>
                          <a:latin typeface="Calibri" panose="020F0502020204030204" pitchFamily="34" charset="0"/>
                        </a:rPr>
                        <a:t> RAS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1" i="0" u="none" strike="noStrike" dirty="0">
                          <a:solidFill>
                            <a:srgbClr val="000000"/>
                          </a:solidFill>
                          <a:effectLst/>
                          <a:latin typeface="Calibri" panose="020F0502020204030204" pitchFamily="34" charset="0"/>
                        </a:rPr>
                        <a:t> RAS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1" i="0" u="none" strike="noStrike" dirty="0">
                          <a:solidFill>
                            <a:srgbClr val="000000"/>
                          </a:solidFill>
                          <a:effectLst/>
                          <a:latin typeface="Calibri" panose="020F0502020204030204" pitchFamily="34" charset="0"/>
                        </a:rPr>
                        <a:t> RAS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417365"/>
                  </a:ext>
                </a:extLst>
              </a:tr>
              <a:tr h="568497">
                <a:tc>
                  <a:txBody>
                    <a:bodyPr/>
                    <a:lstStyle/>
                    <a:p>
                      <a:pPr algn="l" fontAlgn="b"/>
                      <a:r>
                        <a:rPr lang="fr-FR" sz="2000" b="0" i="0" u="none" strike="noStrike" dirty="0">
                          <a:solidFill>
                            <a:srgbClr val="000000"/>
                          </a:solidFill>
                          <a:effectLst/>
                          <a:latin typeface="Calibri" panose="020F0502020204030204" pitchFamily="34" charset="0"/>
                        </a:rPr>
                        <a:t> Réaction cutanée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0576170"/>
                  </a:ext>
                </a:extLst>
              </a:tr>
              <a:tr h="568497">
                <a:tc>
                  <a:txBody>
                    <a:bodyPr/>
                    <a:lstStyle/>
                    <a:p>
                      <a:pPr algn="l" fontAlgn="b"/>
                      <a:r>
                        <a:rPr lang="fr-FR" sz="2000" b="0" i="0" u="none" strike="noStrike" dirty="0">
                          <a:solidFill>
                            <a:srgbClr val="000000"/>
                          </a:solidFill>
                          <a:effectLst/>
                          <a:latin typeface="Calibri" panose="020F0502020204030204" pitchFamily="34" charset="0"/>
                        </a:rPr>
                        <a:t> Douleur abdominale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7847355"/>
                  </a:ext>
                </a:extLst>
              </a:tr>
              <a:tr h="568497">
                <a:tc>
                  <a:txBody>
                    <a:bodyPr/>
                    <a:lstStyle/>
                    <a:p>
                      <a:pPr algn="l" fontAlgn="b"/>
                      <a:r>
                        <a:rPr lang="fr-FR" sz="20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10998"/>
                  </a:ext>
                </a:extLst>
              </a:tr>
            </a:tbl>
          </a:graphicData>
        </a:graphic>
      </p:graphicFrame>
    </p:spTree>
    <p:extLst>
      <p:ext uri="{BB962C8B-B14F-4D97-AF65-F5344CB8AC3E}">
        <p14:creationId xmlns:p14="http://schemas.microsoft.com/office/powerpoint/2010/main" val="4096202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5171" y="402652"/>
            <a:ext cx="9223058" cy="864173"/>
          </a:xfrm>
        </p:spPr>
        <p:txBody>
          <a:bodyPr>
            <a:normAutofit/>
          </a:bodyPr>
          <a:lstStyle/>
          <a:p>
            <a:pPr algn="ctr"/>
            <a:r>
              <a:rPr lang="fr-FR"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Principaux succès relevés suite à  la  planification et à l‘exécution de la CPS</a:t>
            </a:r>
            <a:endParaRPr lang="fr-FR" sz="44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964002451"/>
              </p:ext>
            </p:extLst>
          </p:nvPr>
        </p:nvGraphicFramePr>
        <p:xfrm>
          <a:off x="850900" y="2028829"/>
          <a:ext cx="8839200" cy="5422672"/>
        </p:xfrm>
        <a:graphic>
          <a:graphicData uri="http://schemas.openxmlformats.org/drawingml/2006/table">
            <a:tbl>
              <a:tblPr/>
              <a:tblGrid>
                <a:gridCol w="4518917">
                  <a:extLst>
                    <a:ext uri="{9D8B030D-6E8A-4147-A177-3AD203B41FA5}">
                      <a16:colId xmlns:a16="http://schemas.microsoft.com/office/drawing/2014/main" val="3968040360"/>
                    </a:ext>
                  </a:extLst>
                </a:gridCol>
                <a:gridCol w="4320283">
                  <a:extLst>
                    <a:ext uri="{9D8B030D-6E8A-4147-A177-3AD203B41FA5}">
                      <a16:colId xmlns:a16="http://schemas.microsoft.com/office/drawing/2014/main" val="2581834902"/>
                    </a:ext>
                  </a:extLst>
                </a:gridCol>
              </a:tblGrid>
              <a:tr h="382179">
                <a:tc>
                  <a:txBody>
                    <a:bodyPr/>
                    <a:lstStyle/>
                    <a:p>
                      <a:pPr algn="ctr" fontAlgn="b"/>
                      <a:r>
                        <a:rPr lang="fr-FR" sz="2400" b="1" i="0" u="none" strike="noStrike" dirty="0">
                          <a:solidFill>
                            <a:srgbClr val="000000"/>
                          </a:solidFill>
                          <a:effectLst/>
                          <a:latin typeface="Calibri" panose="020F0502020204030204" pitchFamily="34" charset="0"/>
                        </a:rPr>
                        <a:t>SUCCES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2400" b="1" i="0" u="none" strike="noStrike" dirty="0">
                          <a:solidFill>
                            <a:srgbClr val="000000"/>
                          </a:solidFill>
                          <a:effectLst/>
                          <a:latin typeface="Calibri" panose="020F0502020204030204" pitchFamily="34" charset="0"/>
                        </a:rPr>
                        <a:t>PERSPECTIVES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2544931"/>
                  </a:ext>
                </a:extLst>
              </a:tr>
              <a:tr h="327978">
                <a:tc>
                  <a:txBody>
                    <a:bodyPr/>
                    <a:lstStyle/>
                    <a:p>
                      <a:pPr algn="l" fontAlgn="b"/>
                      <a:endParaRPr lang="fr-FR" sz="1100" b="0" i="0" u="none" strike="noStrike" dirty="0">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fr-FR" sz="1100" b="0" i="0" u="none" strike="noStrike" dirty="0">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673406"/>
                  </a:ext>
                </a:extLst>
              </a:tr>
              <a:tr h="317045">
                <a:tc>
                  <a:txBody>
                    <a:bodyPr/>
                    <a:lstStyle/>
                    <a:p>
                      <a:pPr algn="l" fontAlgn="b"/>
                      <a:endParaRPr lang="fr-FR"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fr-FR" sz="1100" b="0" i="0" u="none" strike="noStrike" dirty="0">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983701056"/>
                  </a:ext>
                </a:extLst>
              </a:tr>
              <a:tr h="3684836">
                <a:tc>
                  <a:txBody>
                    <a:bodyPr/>
                    <a:lstStyle/>
                    <a:p>
                      <a:pPr algn="l" fontAlgn="b"/>
                      <a:r>
                        <a:rPr lang="fr-FR" sz="2400" b="0" i="0" u="none" strike="noStrike" dirty="0">
                          <a:solidFill>
                            <a:srgbClr val="000000"/>
                          </a:solidFill>
                          <a:effectLst/>
                          <a:latin typeface="Calibri" panose="020F0502020204030204" pitchFamily="34" charset="0"/>
                        </a:rPr>
                        <a:t>Forte</a:t>
                      </a:r>
                      <a:r>
                        <a:rPr lang="fr-FR" sz="2400" b="0" i="0" u="none" strike="noStrike" baseline="0" dirty="0">
                          <a:solidFill>
                            <a:srgbClr val="000000"/>
                          </a:solidFill>
                          <a:effectLst/>
                          <a:latin typeface="Calibri" panose="020F0502020204030204" pitchFamily="34" charset="0"/>
                        </a:rPr>
                        <a:t> adhésion des parents</a:t>
                      </a:r>
                    </a:p>
                    <a:p>
                      <a:pPr algn="l" fontAlgn="b"/>
                      <a:r>
                        <a:rPr lang="fr-FR" sz="2400" b="0" i="0" u="none" strike="noStrike" baseline="0" dirty="0">
                          <a:solidFill>
                            <a:srgbClr val="000000"/>
                          </a:solidFill>
                          <a:effectLst/>
                          <a:latin typeface="Calibri" panose="020F0502020204030204" pitchFamily="34" charset="0"/>
                        </a:rPr>
                        <a:t>Implication des autorités administratives, politiques et des leaders communautaires dans la distribution,</a:t>
                      </a:r>
                    </a:p>
                    <a:p>
                      <a:pPr algn="l" fontAlgn="b"/>
                      <a:r>
                        <a:rPr lang="fr-FR" sz="2400" b="0" i="0" u="none" strike="noStrike" baseline="0" dirty="0">
                          <a:solidFill>
                            <a:srgbClr val="000000"/>
                          </a:solidFill>
                          <a:effectLst/>
                          <a:latin typeface="Calibri" panose="020F0502020204030204" pitchFamily="34" charset="0"/>
                        </a:rPr>
                        <a:t>Disponibilité des médicaments en quantité,</a:t>
                      </a:r>
                    </a:p>
                    <a:p>
                      <a:pPr algn="l" fontAlgn="b"/>
                      <a:r>
                        <a:rPr lang="fr-FR" sz="2400" b="0" i="0" u="none" strike="noStrike" baseline="0" dirty="0">
                          <a:solidFill>
                            <a:srgbClr val="000000"/>
                          </a:solidFill>
                          <a:effectLst/>
                          <a:latin typeface="Calibri" panose="020F0502020204030204" pitchFamily="34" charset="0"/>
                        </a:rPr>
                        <a:t>Acceptation de la </a:t>
                      </a:r>
                      <a:r>
                        <a:rPr lang="fr-FR" sz="2400" b="0" i="0" u="none" strike="noStrike" baseline="0" dirty="0" err="1">
                          <a:solidFill>
                            <a:srgbClr val="000000"/>
                          </a:solidFill>
                          <a:effectLst/>
                          <a:latin typeface="Calibri" panose="020F0502020204030204" pitchFamily="34" charset="0"/>
                        </a:rPr>
                        <a:t>cps</a:t>
                      </a:r>
                      <a:r>
                        <a:rPr lang="fr-FR" sz="2400" b="0" i="0" u="none" strike="noStrike" baseline="0" dirty="0">
                          <a:solidFill>
                            <a:srgbClr val="000000"/>
                          </a:solidFill>
                          <a:effectLst/>
                          <a:latin typeface="Calibri" panose="020F0502020204030204" pitchFamily="34" charset="0"/>
                        </a:rPr>
                        <a:t> par les parents</a:t>
                      </a:r>
                    </a:p>
                    <a:p>
                      <a:pPr algn="l" fontAlgn="b"/>
                      <a:r>
                        <a:rPr lang="fr-FR" sz="2400" b="0" i="0" u="none" strike="noStrike" baseline="0" dirty="0">
                          <a:solidFill>
                            <a:srgbClr val="000000"/>
                          </a:solidFill>
                          <a:effectLst/>
                          <a:latin typeface="Calibri" panose="020F0502020204030204" pitchFamily="34" charset="0"/>
                        </a:rPr>
                        <a:t>Bonne couverture</a:t>
                      </a:r>
                    </a:p>
                    <a:p>
                      <a:pPr algn="l" fontAlgn="b"/>
                      <a:r>
                        <a:rPr lang="fr-FR" sz="2400" b="0" i="0" u="none" strike="noStrike" baseline="0" dirty="0">
                          <a:solidFill>
                            <a:srgbClr val="000000"/>
                          </a:solidFill>
                          <a:effectLst/>
                          <a:latin typeface="Calibri" panose="020F0502020204030204" pitchFamily="34" charset="0"/>
                        </a:rPr>
                        <a:t>Peu de cas de refus</a:t>
                      </a:r>
                      <a:endParaRPr lang="fr-FR" sz="105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100" b="0" i="0" u="none" strike="noStrike" dirty="0">
                          <a:solidFill>
                            <a:srgbClr val="000000"/>
                          </a:solidFill>
                          <a:effectLst/>
                          <a:latin typeface="Calibri" panose="020F0502020204030204" pitchFamily="34" charset="0"/>
                        </a:rPr>
                        <a:t> </a:t>
                      </a:r>
                      <a:r>
                        <a:rPr lang="fr-FR" sz="2400" b="0" i="0" u="none" strike="noStrike" dirty="0">
                          <a:solidFill>
                            <a:srgbClr val="000000"/>
                          </a:solidFill>
                          <a:effectLst/>
                          <a:latin typeface="Calibri" panose="020F0502020204030204" pitchFamily="34" charset="0"/>
                        </a:rPr>
                        <a:t>Impliquer d’avantage les autorités Administratives; politiques, les leaders communautaires, les organisations féminines,</a:t>
                      </a:r>
                      <a:r>
                        <a:rPr lang="fr-FR" sz="2400" b="0" i="0" u="none" strike="noStrike" baseline="0" dirty="0">
                          <a:solidFill>
                            <a:srgbClr val="000000"/>
                          </a:solidFill>
                          <a:effectLst/>
                          <a:latin typeface="Calibri" panose="020F0502020204030204" pitchFamily="34" charset="0"/>
                        </a:rPr>
                        <a:t> etc. dans la mobilisation des parents d’’enfants pour la CPS</a:t>
                      </a:r>
                    </a:p>
                    <a:p>
                      <a:pPr algn="l" fontAlgn="b"/>
                      <a:endParaRPr lang="fr-FR" sz="2400" b="0" i="0" u="none" strike="noStrike" baseline="0" dirty="0">
                        <a:solidFill>
                          <a:srgbClr val="000000"/>
                        </a:solidFill>
                        <a:effectLst/>
                        <a:latin typeface="Calibri" panose="020F0502020204030204" pitchFamily="34" charset="0"/>
                      </a:endParaRPr>
                    </a:p>
                    <a:p>
                      <a:pPr algn="l" fontAlgn="b"/>
                      <a:r>
                        <a:rPr lang="fr-FR" sz="2400" b="0" i="0" u="none" strike="noStrike" baseline="0" dirty="0">
                          <a:solidFill>
                            <a:srgbClr val="000000"/>
                          </a:solidFill>
                          <a:effectLst/>
                          <a:latin typeface="Calibri" panose="020F0502020204030204" pitchFamily="34" charset="0"/>
                        </a:rPr>
                        <a:t>Multiplier les campagnes de communication à travers les radios communautaires et d’autres canaux de communications au niveau local</a:t>
                      </a:r>
                      <a:endParaRPr lang="fr-FR" sz="2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00376042"/>
                  </a:ext>
                </a:extLst>
              </a:tr>
            </a:tbl>
          </a:graphicData>
        </a:graphic>
      </p:graphicFrame>
    </p:spTree>
    <p:extLst>
      <p:ext uri="{BB962C8B-B14F-4D97-AF65-F5344CB8AC3E}">
        <p14:creationId xmlns:p14="http://schemas.microsoft.com/office/powerpoint/2010/main" val="1143121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5171" y="402652"/>
            <a:ext cx="9223058" cy="787973"/>
          </a:xfrm>
        </p:spPr>
        <p:txBody>
          <a:bodyPr>
            <a:normAutofit fontScale="90000"/>
          </a:bodyPr>
          <a:lstStyle/>
          <a:p>
            <a:pPr algn="ctr"/>
            <a:r>
              <a:rPr lang="fr-FR" sz="3200" b="1" spc="-5" dirty="0">
                <a:solidFill>
                  <a:srgbClr val="000000"/>
                </a:solidFill>
              </a:rPr>
              <a:t>Principaux défis de </a:t>
            </a:r>
            <a:r>
              <a:rPr lang="fr-FR" sz="3200" b="1" dirty="0">
                <a:solidFill>
                  <a:srgbClr val="000000"/>
                </a:solidFill>
              </a:rPr>
              <a:t> </a:t>
            </a:r>
            <a:r>
              <a:rPr lang="fr-FR" sz="3200" b="1" spc="-5" dirty="0">
                <a:solidFill>
                  <a:srgbClr val="000000"/>
                </a:solidFill>
              </a:rPr>
              <a:t>planification </a:t>
            </a:r>
            <a:r>
              <a:rPr lang="fr-FR" sz="3200" b="1" spc="-10" dirty="0">
                <a:solidFill>
                  <a:srgbClr val="000000"/>
                </a:solidFill>
              </a:rPr>
              <a:t>et </a:t>
            </a:r>
            <a:r>
              <a:rPr lang="fr-FR" sz="3200" b="1" spc="-5" dirty="0">
                <a:solidFill>
                  <a:srgbClr val="000000"/>
                </a:solidFill>
              </a:rPr>
              <a:t>de mise </a:t>
            </a:r>
            <a:r>
              <a:rPr lang="fr-FR" sz="3200" b="1" dirty="0">
                <a:solidFill>
                  <a:srgbClr val="000000"/>
                </a:solidFill>
              </a:rPr>
              <a:t>en œuvre </a:t>
            </a:r>
            <a:r>
              <a:rPr lang="fr-FR" sz="3200" b="1" spc="-545" dirty="0">
                <a:solidFill>
                  <a:srgbClr val="000000"/>
                </a:solidFill>
              </a:rPr>
              <a:t> </a:t>
            </a:r>
            <a:r>
              <a:rPr lang="fr-FR" sz="3200" b="1" spc="-5" dirty="0">
                <a:solidFill>
                  <a:srgbClr val="000000"/>
                </a:solidFill>
              </a:rPr>
              <a:t>de la CPS </a:t>
            </a:r>
            <a:endParaRPr lang="fr-FR" sz="4800" b="1"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748180616"/>
              </p:ext>
            </p:extLst>
          </p:nvPr>
        </p:nvGraphicFramePr>
        <p:xfrm>
          <a:off x="735171" y="1571625"/>
          <a:ext cx="9223058" cy="8001191"/>
        </p:xfrm>
        <a:graphic>
          <a:graphicData uri="http://schemas.openxmlformats.org/drawingml/2006/table">
            <a:tbl>
              <a:tblPr/>
              <a:tblGrid>
                <a:gridCol w="4366472">
                  <a:extLst>
                    <a:ext uri="{9D8B030D-6E8A-4147-A177-3AD203B41FA5}">
                      <a16:colId xmlns:a16="http://schemas.microsoft.com/office/drawing/2014/main" val="3201116775"/>
                    </a:ext>
                  </a:extLst>
                </a:gridCol>
                <a:gridCol w="4856586">
                  <a:extLst>
                    <a:ext uri="{9D8B030D-6E8A-4147-A177-3AD203B41FA5}">
                      <a16:colId xmlns:a16="http://schemas.microsoft.com/office/drawing/2014/main" val="1713300848"/>
                    </a:ext>
                  </a:extLst>
                </a:gridCol>
              </a:tblGrid>
              <a:tr h="278509">
                <a:tc>
                  <a:txBody>
                    <a:bodyPr/>
                    <a:lstStyle/>
                    <a:p>
                      <a:pPr algn="ctr" fontAlgn="b"/>
                      <a:r>
                        <a:rPr lang="fr-FR" sz="2400" b="1" i="0" u="none" strike="noStrike" dirty="0">
                          <a:solidFill>
                            <a:srgbClr val="000000"/>
                          </a:solidFill>
                          <a:effectLst/>
                          <a:latin typeface="Calibri" panose="020F0502020204030204" pitchFamily="34" charset="0"/>
                        </a:rPr>
                        <a:t>DEFIS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2400" b="1" i="0" u="none" strike="noStrike" dirty="0">
                          <a:solidFill>
                            <a:srgbClr val="000000"/>
                          </a:solidFill>
                          <a:effectLst/>
                          <a:latin typeface="Calibri" panose="020F0502020204030204" pitchFamily="34" charset="0"/>
                        </a:rPr>
                        <a:t>SOLUTIONS PROPOSEE/APPLIQUEES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3032907"/>
                  </a:ext>
                </a:extLst>
              </a:tr>
              <a:tr h="130224">
                <a:tc>
                  <a:txBody>
                    <a:bodyPr/>
                    <a:lstStyle/>
                    <a:p>
                      <a:pPr algn="l" fontAlgn="b"/>
                      <a:endParaRPr lang="fr-FR" sz="11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0404745"/>
                  </a:ext>
                </a:extLst>
              </a:tr>
              <a:tr h="130224">
                <a:tc>
                  <a:txBody>
                    <a:bodyPr/>
                    <a:lstStyle/>
                    <a:p>
                      <a:pPr algn="l" fontAlgn="b"/>
                      <a:r>
                        <a:rPr lang="fr-FR" sz="11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fr-FR" sz="1100" b="0" i="0" u="none" strike="noStrike" dirty="0">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311284235"/>
                  </a:ext>
                </a:extLst>
              </a:tr>
              <a:tr h="3889575">
                <a:tc>
                  <a:txBody>
                    <a:bodyPr/>
                    <a:lstStyle/>
                    <a:p>
                      <a:pPr algn="just">
                        <a:lnSpc>
                          <a:spcPct val="107000"/>
                        </a:lnSpc>
                        <a:spcAft>
                          <a:spcPts val="800"/>
                        </a:spcAft>
                      </a:pPr>
                      <a:r>
                        <a:rPr lang="fr-FR" sz="1100" b="0" i="0" u="none" strike="noStrike" dirty="0">
                          <a:solidFill>
                            <a:srgbClr val="000000"/>
                          </a:solidFill>
                          <a:effectLst/>
                          <a:latin typeface="Calibri" panose="020F0502020204030204" pitchFamily="34" charset="0"/>
                        </a:rPr>
                        <a:t> </a:t>
                      </a:r>
                      <a:r>
                        <a:rPr lang="fr-FR" sz="2400" dirty="0">
                          <a:effectLst/>
                          <a:latin typeface="Calibri" panose="020F0502020204030204" pitchFamily="34" charset="0"/>
                          <a:ea typeface="Calibri" panose="020F0502020204030204" pitchFamily="34" charset="0"/>
                          <a:cs typeface="Times New Roman" panose="02020603050405020304" pitchFamily="18" charset="0"/>
                        </a:rPr>
                        <a:t>Couverture population nomade</a:t>
                      </a:r>
                      <a:r>
                        <a:rPr lang="fr-FR" sz="105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fr-FR" sz="2400" dirty="0">
                          <a:effectLst/>
                          <a:latin typeface="Calibri" panose="020F0502020204030204" pitchFamily="34" charset="0"/>
                          <a:ea typeface="Calibri" panose="020F0502020204030204" pitchFamily="34" charset="0"/>
                          <a:cs typeface="Times New Roman" panose="02020603050405020304" pitchFamily="18" charset="0"/>
                        </a:rPr>
                        <a:t>donnée populationnelles, </a:t>
                      </a:r>
                    </a:p>
                    <a:p>
                      <a:pPr algn="just">
                        <a:lnSpc>
                          <a:spcPct val="107000"/>
                        </a:lnSpc>
                        <a:spcAft>
                          <a:spcPts val="800"/>
                        </a:spcAft>
                      </a:pPr>
                      <a:r>
                        <a:rPr lang="fr-FR" sz="2400" dirty="0">
                          <a:effectLst/>
                          <a:latin typeface="Calibri" panose="020F0502020204030204" pitchFamily="34" charset="0"/>
                          <a:ea typeface="Calibri" panose="020F0502020204030204" pitchFamily="34" charset="0"/>
                          <a:cs typeface="Times New Roman" panose="02020603050405020304" pitchFamily="18" charset="0"/>
                        </a:rPr>
                        <a:t>comment s’assurer de seconde et troisième prise par cycle</a:t>
                      </a:r>
                    </a:p>
                    <a:p>
                      <a:pPr algn="just">
                        <a:lnSpc>
                          <a:spcPct val="107000"/>
                        </a:lnSpc>
                        <a:spcAft>
                          <a:spcPts val="800"/>
                        </a:spcAft>
                      </a:pPr>
                      <a:r>
                        <a:rPr lang="fr-FR" sz="2400" dirty="0">
                          <a:effectLst/>
                          <a:latin typeface="Calibri" panose="020F0502020204030204" pitchFamily="34" charset="0"/>
                          <a:ea typeface="Calibri" panose="020F0502020204030204" pitchFamily="34" charset="0"/>
                          <a:cs typeface="Times New Roman" panose="02020603050405020304" pitchFamily="18" charset="0"/>
                        </a:rPr>
                        <a:t>Paiement dans le </a:t>
                      </a:r>
                      <a:r>
                        <a:rPr lang="fr-FR" sz="2400" dirty="0" err="1">
                          <a:effectLst/>
                          <a:latin typeface="Calibri" panose="020F0502020204030204" pitchFamily="34" charset="0"/>
                          <a:ea typeface="Calibri" panose="020F0502020204030204" pitchFamily="34" charset="0"/>
                          <a:cs typeface="Times New Roman" panose="02020603050405020304" pitchFamily="18" charset="0"/>
                        </a:rPr>
                        <a:t>delai</a:t>
                      </a:r>
                      <a:r>
                        <a:rPr lang="fr-FR" sz="2400" dirty="0">
                          <a:effectLst/>
                          <a:latin typeface="Calibri" panose="020F0502020204030204" pitchFamily="34" charset="0"/>
                          <a:ea typeface="Calibri" panose="020F0502020204030204" pitchFamily="34" charset="0"/>
                          <a:cs typeface="Times New Roman" panose="02020603050405020304" pitchFamily="18" charset="0"/>
                        </a:rPr>
                        <a:t> des acteurs,</a:t>
                      </a:r>
                    </a:p>
                    <a:p>
                      <a:pPr algn="just">
                        <a:lnSpc>
                          <a:spcPct val="107000"/>
                        </a:lnSpc>
                        <a:spcAft>
                          <a:spcPts val="800"/>
                        </a:spcAft>
                      </a:pPr>
                      <a:r>
                        <a:rPr lang="fr-FR" sz="2400" dirty="0">
                          <a:effectLst/>
                          <a:latin typeface="Calibri" panose="020F0502020204030204" pitchFamily="34" charset="0"/>
                          <a:ea typeface="Calibri" panose="020F0502020204030204" pitchFamily="34" charset="0"/>
                          <a:cs typeface="Times New Roman" panose="02020603050405020304" pitchFamily="18" charset="0"/>
                        </a:rPr>
                        <a:t>Harmonisation des outils de collecte de données </a:t>
                      </a:r>
                    </a:p>
                    <a:p>
                      <a:pPr algn="just">
                        <a:lnSpc>
                          <a:spcPct val="107000"/>
                        </a:lnSpc>
                        <a:spcAft>
                          <a:spcPts val="800"/>
                        </a:spcAft>
                      </a:pPr>
                      <a:r>
                        <a:rPr lang="fr-FR" sz="2400" dirty="0">
                          <a:effectLst/>
                          <a:latin typeface="Calibri" panose="020F0502020204030204" pitchFamily="34" charset="0"/>
                          <a:ea typeface="Calibri" panose="020F0502020204030204" pitchFamily="34" charset="0"/>
                          <a:cs typeface="Times New Roman" panose="02020603050405020304" pitchFamily="18" charset="0"/>
                        </a:rPr>
                        <a:t> Harmonisation méthodes de </a:t>
                      </a:r>
                      <a:r>
                        <a:rPr lang="fr-FR" sz="2400" dirty="0" err="1">
                          <a:effectLst/>
                          <a:latin typeface="Calibri" panose="020F0502020204030204" pitchFamily="34" charset="0"/>
                          <a:ea typeface="Calibri" panose="020F0502020204030204" pitchFamily="34" charset="0"/>
                          <a:cs typeface="Times New Roman" panose="02020603050405020304" pitchFamily="18" charset="0"/>
                        </a:rPr>
                        <a:t>trackage</a:t>
                      </a:r>
                      <a:r>
                        <a:rPr lang="fr-FR" sz="2400" dirty="0">
                          <a:effectLst/>
                          <a:latin typeface="Calibri" panose="020F0502020204030204" pitchFamily="34" charset="0"/>
                          <a:ea typeface="Calibri" panose="020F0502020204030204" pitchFamily="34" charset="0"/>
                          <a:cs typeface="Times New Roman" panose="02020603050405020304" pitchFamily="18" charset="0"/>
                        </a:rPr>
                        <a:t> entre les partenaires pour déterminer les enfants ayant pris au moins trois cycle de traitement durant la campagne</a:t>
                      </a:r>
                      <a:r>
                        <a:rPr lang="fr-FR" sz="900" dirty="0">
                          <a:effectLst/>
                          <a:latin typeface="Calibri" panose="020F0502020204030204" pitchFamily="34" charset="0"/>
                          <a:ea typeface="Calibri" panose="020F0502020204030204" pitchFamily="34" charset="0"/>
                          <a:cs typeface="Times New Roman" panose="02020603050405020304" pitchFamily="18" charset="0"/>
                        </a:rPr>
                        <a:t> </a:t>
                      </a:r>
                      <a:endParaRPr lang="fr-FR"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100" b="0" i="0" u="none" strike="noStrike" dirty="0">
                          <a:solidFill>
                            <a:srgbClr val="000000"/>
                          </a:solidFill>
                          <a:effectLst/>
                          <a:latin typeface="Calibri" panose="020F0502020204030204" pitchFamily="34" charset="0"/>
                        </a:rPr>
                        <a:t> </a:t>
                      </a:r>
                      <a:r>
                        <a:rPr lang="fr-FR" sz="2000" b="0" i="0" u="none" strike="noStrike" dirty="0">
                          <a:solidFill>
                            <a:srgbClr val="000000"/>
                          </a:solidFill>
                          <a:effectLst/>
                          <a:latin typeface="Calibri" panose="020F0502020204030204" pitchFamily="34" charset="0"/>
                        </a:rPr>
                        <a:t>Mener une étude pour</a:t>
                      </a:r>
                      <a:r>
                        <a:rPr lang="fr-FR" sz="2000" b="0" i="0" u="none" strike="noStrike" baseline="0" dirty="0">
                          <a:solidFill>
                            <a:srgbClr val="000000"/>
                          </a:solidFill>
                          <a:effectLst/>
                          <a:latin typeface="Calibri" panose="020F0502020204030204" pitchFamily="34" charset="0"/>
                        </a:rPr>
                        <a:t> déterminer la stratégie de distribution des SP-AQ aux enfants nomades</a:t>
                      </a:r>
                    </a:p>
                    <a:p>
                      <a:pPr algn="l" fontAlgn="b"/>
                      <a:r>
                        <a:rPr lang="fr-FR" sz="2000" b="0" i="0" u="none" strike="noStrike" baseline="0" dirty="0">
                          <a:solidFill>
                            <a:srgbClr val="000000"/>
                          </a:solidFill>
                          <a:effectLst/>
                          <a:latin typeface="Calibri" panose="020F0502020204030204" pitchFamily="34" charset="0"/>
                        </a:rPr>
                        <a:t>Faire le dénombrement des enfants de la population cible</a:t>
                      </a:r>
                    </a:p>
                    <a:p>
                      <a:pPr algn="l" fontAlgn="b"/>
                      <a:r>
                        <a:rPr lang="fr-FR" sz="2000" b="0" i="0" u="none" strike="noStrike" baseline="0" dirty="0">
                          <a:solidFill>
                            <a:srgbClr val="000000"/>
                          </a:solidFill>
                          <a:effectLst/>
                          <a:latin typeface="Calibri" panose="020F0502020204030204" pitchFamily="34" charset="0"/>
                        </a:rPr>
                        <a:t>Mener une </a:t>
                      </a:r>
                      <a:r>
                        <a:rPr lang="fr-FR" sz="2000" b="0" i="0" u="none" strike="noStrike" baseline="0" dirty="0" err="1">
                          <a:solidFill>
                            <a:srgbClr val="000000"/>
                          </a:solidFill>
                          <a:effectLst/>
                          <a:latin typeface="Calibri" panose="020F0502020204030204" pitchFamily="34" charset="0"/>
                        </a:rPr>
                        <a:t>enquete</a:t>
                      </a:r>
                      <a:r>
                        <a:rPr lang="fr-FR" sz="2000" b="0" i="0" u="none" strike="noStrike" baseline="0" dirty="0">
                          <a:solidFill>
                            <a:srgbClr val="000000"/>
                          </a:solidFill>
                          <a:effectLst/>
                          <a:latin typeface="Calibri" panose="020F0502020204030204" pitchFamily="34" charset="0"/>
                        </a:rPr>
                        <a:t> pour s’assurer de l’effectivité de la seconde et de la </a:t>
                      </a:r>
                      <a:r>
                        <a:rPr lang="fr-FR" sz="2000" b="0" i="0" u="none" strike="noStrike" baseline="0" dirty="0" err="1">
                          <a:solidFill>
                            <a:srgbClr val="000000"/>
                          </a:solidFill>
                          <a:effectLst/>
                          <a:latin typeface="Calibri" panose="020F0502020204030204" pitchFamily="34" charset="0"/>
                        </a:rPr>
                        <a:t>troisiçme</a:t>
                      </a:r>
                      <a:r>
                        <a:rPr lang="fr-FR" sz="2000" b="0" i="0" u="none" strike="noStrike" baseline="0" dirty="0">
                          <a:solidFill>
                            <a:srgbClr val="000000"/>
                          </a:solidFill>
                          <a:effectLst/>
                          <a:latin typeface="Calibri" panose="020F0502020204030204" pitchFamily="34" charset="0"/>
                        </a:rPr>
                        <a:t> prise,</a:t>
                      </a:r>
                    </a:p>
                    <a:p>
                      <a:pPr algn="l" fontAlgn="b"/>
                      <a:r>
                        <a:rPr lang="fr-FR" sz="2000" b="0" i="0" u="none" strike="noStrike" baseline="0" dirty="0">
                          <a:solidFill>
                            <a:srgbClr val="000000"/>
                          </a:solidFill>
                          <a:effectLst/>
                          <a:latin typeface="Calibri" panose="020F0502020204030204" pitchFamily="34" charset="0"/>
                        </a:rPr>
                        <a:t>Explorer d’autres méthodes de paiement,</a:t>
                      </a:r>
                    </a:p>
                    <a:p>
                      <a:pPr algn="l" fontAlgn="b"/>
                      <a:r>
                        <a:rPr lang="fr-FR" sz="2000" b="0" i="0" u="none" strike="noStrike" baseline="0" dirty="0">
                          <a:solidFill>
                            <a:srgbClr val="000000"/>
                          </a:solidFill>
                          <a:effectLst/>
                          <a:latin typeface="Calibri" panose="020F0502020204030204" pitchFamily="34" charset="0"/>
                        </a:rPr>
                        <a:t>Harmonier les outils de collecte </a:t>
                      </a:r>
                      <a:r>
                        <a:rPr lang="fr-FR" sz="2000" b="0" i="0" u="none" strike="noStrike" baseline="0" dirty="0" err="1">
                          <a:solidFill>
                            <a:srgbClr val="000000"/>
                          </a:solidFill>
                          <a:effectLst/>
                          <a:latin typeface="Calibri" panose="020F0502020204030204" pitchFamily="34" charset="0"/>
                        </a:rPr>
                        <a:t>dess</a:t>
                      </a:r>
                      <a:r>
                        <a:rPr lang="fr-FR" sz="2000" b="0" i="0" u="none" strike="noStrike" baseline="0" dirty="0">
                          <a:solidFill>
                            <a:srgbClr val="000000"/>
                          </a:solidFill>
                          <a:effectLst/>
                          <a:latin typeface="Calibri" panose="020F0502020204030204" pitchFamily="34" charset="0"/>
                        </a:rPr>
                        <a:t> données de la CPS</a:t>
                      </a:r>
                    </a:p>
                    <a:p>
                      <a:pPr algn="l" fontAlgn="b"/>
                      <a:r>
                        <a:rPr lang="fr-FR" sz="2000" b="0" i="0" u="none" strike="noStrike" baseline="0" dirty="0">
                          <a:solidFill>
                            <a:srgbClr val="000000"/>
                          </a:solidFill>
                          <a:effectLst/>
                          <a:latin typeface="Calibri" panose="020F0502020204030204" pitchFamily="34" charset="0"/>
                        </a:rPr>
                        <a:t>Adopter une méthode unique de </a:t>
                      </a:r>
                      <a:r>
                        <a:rPr lang="fr-FR" sz="2000" b="0" i="0" u="none" strike="noStrike" baseline="0" dirty="0" err="1">
                          <a:solidFill>
                            <a:srgbClr val="000000"/>
                          </a:solidFill>
                          <a:effectLst/>
                          <a:latin typeface="Calibri" panose="020F0502020204030204" pitchFamily="34" charset="0"/>
                        </a:rPr>
                        <a:t>trackage</a:t>
                      </a:r>
                      <a:r>
                        <a:rPr lang="fr-FR" sz="2000" b="0" i="0" u="none" strike="noStrike" baseline="0" dirty="0">
                          <a:solidFill>
                            <a:srgbClr val="000000"/>
                          </a:solidFill>
                          <a:effectLst/>
                          <a:latin typeface="Calibri" panose="020F0502020204030204" pitchFamily="34" charset="0"/>
                        </a:rPr>
                        <a:t> des enfants cibles</a:t>
                      </a:r>
                    </a:p>
                    <a:p>
                      <a:pPr algn="l" fontAlgn="b"/>
                      <a:endParaRPr lang="fr-FR" sz="2000" b="0" i="0" u="none" strike="noStrike" baseline="0" dirty="0">
                        <a:solidFill>
                          <a:srgbClr val="000000"/>
                        </a:solidFill>
                        <a:effectLst/>
                        <a:latin typeface="Calibri" panose="020F0502020204030204" pitchFamily="34" charset="0"/>
                      </a:endParaRPr>
                    </a:p>
                    <a:p>
                      <a:pPr algn="l" fontAlgn="b"/>
                      <a:endParaRPr lang="fr-FR" sz="2000" b="0" i="0" u="none" strike="noStrike" baseline="0" dirty="0">
                        <a:solidFill>
                          <a:srgbClr val="000000"/>
                        </a:solidFill>
                        <a:effectLst/>
                        <a:latin typeface="Calibri" panose="020F0502020204030204" pitchFamily="34" charset="0"/>
                      </a:endParaRPr>
                    </a:p>
                    <a:p>
                      <a:pPr algn="l" fontAlgn="b"/>
                      <a:endParaRPr lang="fr-FR" sz="2000" b="0" i="0" u="none" strike="noStrike" baseline="0" dirty="0">
                        <a:solidFill>
                          <a:srgbClr val="000000"/>
                        </a:solidFill>
                        <a:effectLst/>
                        <a:latin typeface="Calibri" panose="020F0502020204030204" pitchFamily="34" charset="0"/>
                      </a:endParaRPr>
                    </a:p>
                    <a:p>
                      <a:pPr algn="l" fontAlgn="b"/>
                      <a:endParaRPr lang="fr-FR"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21526774"/>
                  </a:ext>
                </a:extLst>
              </a:tr>
              <a:tr h="130224">
                <a:tc>
                  <a:txBody>
                    <a:bodyPr/>
                    <a:lstStyle/>
                    <a:p>
                      <a:pPr algn="l" fontAlgn="b"/>
                      <a:r>
                        <a:rPr lang="fr-FR" sz="11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1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98134972"/>
                  </a:ext>
                </a:extLst>
              </a:tr>
              <a:tr h="130224">
                <a:tc>
                  <a:txBody>
                    <a:bodyPr/>
                    <a:lstStyle/>
                    <a:p>
                      <a:pPr algn="l" fontAlgn="b"/>
                      <a:r>
                        <a:rPr lang="fr-FR" sz="1100" b="0" i="0" u="none" strike="noStrike" dirty="0">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1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83238217"/>
                  </a:ext>
                </a:extLst>
              </a:tr>
              <a:tr h="130224">
                <a:tc>
                  <a:txBody>
                    <a:bodyPr/>
                    <a:lstStyle/>
                    <a:p>
                      <a:pPr algn="l" fontAlgn="b"/>
                      <a:r>
                        <a:rPr lang="fr-FR" sz="11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1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6918016"/>
                  </a:ext>
                </a:extLst>
              </a:tr>
              <a:tr h="130224">
                <a:tc>
                  <a:txBody>
                    <a:bodyPr/>
                    <a:lstStyle/>
                    <a:p>
                      <a:pPr algn="l" fontAlgn="b"/>
                      <a:r>
                        <a:rPr lang="fr-FR" sz="11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1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59734380"/>
                  </a:ext>
                </a:extLst>
              </a:tr>
              <a:tr h="130224">
                <a:tc>
                  <a:txBody>
                    <a:bodyPr/>
                    <a:lstStyle/>
                    <a:p>
                      <a:pPr algn="l" fontAlgn="b"/>
                      <a:r>
                        <a:rPr lang="fr-FR" sz="11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1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33353428"/>
                  </a:ext>
                </a:extLst>
              </a:tr>
              <a:tr h="130224">
                <a:tc>
                  <a:txBody>
                    <a:bodyPr/>
                    <a:lstStyle/>
                    <a:p>
                      <a:pPr algn="l" fontAlgn="b"/>
                      <a:r>
                        <a:rPr lang="fr-FR" sz="11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1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01027471"/>
                  </a:ext>
                </a:extLst>
              </a:tr>
              <a:tr h="130224">
                <a:tc>
                  <a:txBody>
                    <a:bodyPr/>
                    <a:lstStyle/>
                    <a:p>
                      <a:pPr algn="l" fontAlgn="b"/>
                      <a:r>
                        <a:rPr lang="fr-FR" sz="11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100" b="0" i="0" u="none" strike="noStrike" dirty="0">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51551910"/>
                  </a:ext>
                </a:extLst>
              </a:tr>
              <a:tr h="130224">
                <a:tc>
                  <a:txBody>
                    <a:bodyPr/>
                    <a:lstStyle/>
                    <a:p>
                      <a:pPr algn="l" fontAlgn="b"/>
                      <a:r>
                        <a:rPr lang="fr-FR" sz="11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1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38954906"/>
                  </a:ext>
                </a:extLst>
              </a:tr>
              <a:tr h="130224">
                <a:tc>
                  <a:txBody>
                    <a:bodyPr/>
                    <a:lstStyle/>
                    <a:p>
                      <a:pPr algn="l" fontAlgn="b"/>
                      <a:r>
                        <a:rPr lang="fr-FR" sz="11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1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63889700"/>
                  </a:ext>
                </a:extLst>
              </a:tr>
              <a:tr h="130224">
                <a:tc>
                  <a:txBody>
                    <a:bodyPr/>
                    <a:lstStyle/>
                    <a:p>
                      <a:pPr algn="l" fontAlgn="b"/>
                      <a:r>
                        <a:rPr lang="fr-FR" sz="11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1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78469451"/>
                  </a:ext>
                </a:extLst>
              </a:tr>
              <a:tr h="130224">
                <a:tc>
                  <a:txBody>
                    <a:bodyPr/>
                    <a:lstStyle/>
                    <a:p>
                      <a:pPr algn="l" fontAlgn="b"/>
                      <a:r>
                        <a:rPr lang="fr-FR" sz="11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1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4311915"/>
                  </a:ext>
                </a:extLst>
              </a:tr>
              <a:tr h="130224">
                <a:tc>
                  <a:txBody>
                    <a:bodyPr/>
                    <a:lstStyle/>
                    <a:p>
                      <a:pPr algn="l" fontAlgn="b"/>
                      <a:r>
                        <a:rPr lang="fr-FR" sz="11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fr-FR" sz="1100" b="0" i="0" u="none" strike="noStrike" dirty="0">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2265477"/>
                  </a:ext>
                </a:extLst>
              </a:tr>
            </a:tbl>
          </a:graphicData>
        </a:graphic>
      </p:graphicFrame>
    </p:spTree>
    <p:extLst>
      <p:ext uri="{BB962C8B-B14F-4D97-AF65-F5344CB8AC3E}">
        <p14:creationId xmlns:p14="http://schemas.microsoft.com/office/powerpoint/2010/main" val="2180755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spc="-5" dirty="0">
                <a:solidFill>
                  <a:srgbClr val="000000"/>
                </a:solidFill>
              </a:rPr>
              <a:t>Cibles</a:t>
            </a:r>
            <a:r>
              <a:rPr lang="fr-FR" sz="2800" b="1" spc="-20" dirty="0">
                <a:solidFill>
                  <a:srgbClr val="000000"/>
                </a:solidFill>
              </a:rPr>
              <a:t> </a:t>
            </a:r>
            <a:r>
              <a:rPr lang="fr-FR" sz="2800" b="1" dirty="0">
                <a:solidFill>
                  <a:srgbClr val="000000"/>
                </a:solidFill>
              </a:rPr>
              <a:t>-</a:t>
            </a:r>
            <a:r>
              <a:rPr lang="fr-FR" sz="2800" b="1" spc="-10" dirty="0">
                <a:solidFill>
                  <a:srgbClr val="000000"/>
                </a:solidFill>
              </a:rPr>
              <a:t> </a:t>
            </a:r>
            <a:r>
              <a:rPr lang="fr-FR" sz="2800" b="1" spc="-5" dirty="0">
                <a:solidFill>
                  <a:srgbClr val="000000"/>
                </a:solidFill>
              </a:rPr>
              <a:t>Campagnes</a:t>
            </a:r>
            <a:r>
              <a:rPr lang="fr-FR" sz="2800" b="1" spc="-40" dirty="0">
                <a:solidFill>
                  <a:srgbClr val="000000"/>
                </a:solidFill>
              </a:rPr>
              <a:t> </a:t>
            </a:r>
            <a:r>
              <a:rPr lang="fr-FR" sz="2800" b="1" dirty="0">
                <a:solidFill>
                  <a:srgbClr val="000000"/>
                </a:solidFill>
              </a:rPr>
              <a:t>à</a:t>
            </a:r>
            <a:r>
              <a:rPr lang="fr-FR" sz="2800" b="1" spc="5" dirty="0">
                <a:solidFill>
                  <a:srgbClr val="000000"/>
                </a:solidFill>
              </a:rPr>
              <a:t> </a:t>
            </a:r>
            <a:r>
              <a:rPr lang="fr-FR" sz="2800" b="1" spc="-10" dirty="0">
                <a:solidFill>
                  <a:srgbClr val="000000"/>
                </a:solidFill>
              </a:rPr>
              <a:t>venir</a:t>
            </a:r>
            <a:endParaRPr lang="fr-FR" sz="2800" b="1"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154495955"/>
              </p:ext>
            </p:extLst>
          </p:nvPr>
        </p:nvGraphicFramePr>
        <p:xfrm>
          <a:off x="622300" y="2181225"/>
          <a:ext cx="9223056" cy="2697482"/>
        </p:xfrm>
        <a:graphic>
          <a:graphicData uri="http://schemas.openxmlformats.org/drawingml/2006/table">
            <a:tbl>
              <a:tblPr/>
              <a:tblGrid>
                <a:gridCol w="5983128">
                  <a:extLst>
                    <a:ext uri="{9D8B030D-6E8A-4147-A177-3AD203B41FA5}">
                      <a16:colId xmlns:a16="http://schemas.microsoft.com/office/drawing/2014/main" val="3875685406"/>
                    </a:ext>
                  </a:extLst>
                </a:gridCol>
                <a:gridCol w="1143000">
                  <a:extLst>
                    <a:ext uri="{9D8B030D-6E8A-4147-A177-3AD203B41FA5}">
                      <a16:colId xmlns:a16="http://schemas.microsoft.com/office/drawing/2014/main" val="2096526815"/>
                    </a:ext>
                  </a:extLst>
                </a:gridCol>
                <a:gridCol w="914400">
                  <a:extLst>
                    <a:ext uri="{9D8B030D-6E8A-4147-A177-3AD203B41FA5}">
                      <a16:colId xmlns:a16="http://schemas.microsoft.com/office/drawing/2014/main" val="98548492"/>
                    </a:ext>
                  </a:extLst>
                </a:gridCol>
                <a:gridCol w="1182528">
                  <a:extLst>
                    <a:ext uri="{9D8B030D-6E8A-4147-A177-3AD203B41FA5}">
                      <a16:colId xmlns:a16="http://schemas.microsoft.com/office/drawing/2014/main" val="2013528707"/>
                    </a:ext>
                  </a:extLst>
                </a:gridCol>
              </a:tblGrid>
              <a:tr h="457198">
                <a:tc>
                  <a:txBody>
                    <a:bodyPr/>
                    <a:lstStyle/>
                    <a:p>
                      <a:pPr algn="ctr" fontAlgn="b"/>
                      <a:r>
                        <a:rPr lang="fr-FR" sz="2400" b="0" i="0" u="none" strike="noStrike" dirty="0">
                          <a:solidFill>
                            <a:srgbClr val="000000"/>
                          </a:solidFill>
                          <a:effectLst/>
                          <a:latin typeface="Calibri" panose="020F0502020204030204" pitchFamily="34" charset="0"/>
                        </a:rPr>
                        <a:t>ANNEE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2400" b="0" i="0" u="none" strike="noStrike">
                          <a:solidFill>
                            <a:srgbClr val="000000"/>
                          </a:solidFill>
                          <a:effectLst/>
                          <a:latin typeface="Calibri" panose="020F0502020204030204" pitchFamily="34" charset="0"/>
                        </a:rPr>
                        <a:t>2022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2400" b="0" i="0" u="none" strike="noStrike">
                          <a:solidFill>
                            <a:srgbClr val="000000"/>
                          </a:solidFill>
                          <a:effectLst/>
                          <a:latin typeface="Calibri" panose="020F0502020204030204" pitchFamily="34" charset="0"/>
                        </a:rPr>
                        <a:t>2023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2400" b="0" i="0" u="none" strike="noStrike">
                          <a:solidFill>
                            <a:srgbClr val="000000"/>
                          </a:solidFill>
                          <a:effectLst/>
                          <a:latin typeface="Calibri" panose="020F0502020204030204" pitchFamily="34" charset="0"/>
                        </a:rPr>
                        <a:t>2024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0594165"/>
                  </a:ext>
                </a:extLst>
              </a:tr>
              <a:tr h="457202">
                <a:tc>
                  <a:txBody>
                    <a:bodyPr/>
                    <a:lstStyle/>
                    <a:p>
                      <a:pPr algn="l" fontAlgn="b"/>
                      <a:r>
                        <a:rPr lang="fr-FR" sz="2400" b="0" i="0" u="none" strike="noStrike" dirty="0">
                          <a:solidFill>
                            <a:srgbClr val="000000"/>
                          </a:solidFill>
                          <a:effectLst/>
                          <a:latin typeface="Calibri" panose="020F0502020204030204" pitchFamily="34" charset="0"/>
                        </a:rPr>
                        <a:t>Nombre de districts éligible à la CPS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62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62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62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3277711"/>
                  </a:ext>
                </a:extLst>
              </a:tr>
              <a:tr h="441959">
                <a:tc>
                  <a:txBody>
                    <a:bodyPr/>
                    <a:lstStyle/>
                    <a:p>
                      <a:pPr algn="l" fontAlgn="b"/>
                      <a:r>
                        <a:rPr lang="fr-FR" sz="2400" b="0" i="0" u="none" strike="noStrike" dirty="0">
                          <a:solidFill>
                            <a:srgbClr val="000000"/>
                          </a:solidFill>
                          <a:effectLst/>
                          <a:latin typeface="Calibri" panose="020F0502020204030204" pitchFamily="34" charset="0"/>
                        </a:rPr>
                        <a:t>Nombre de districts cibles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62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62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62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6337786"/>
                  </a:ext>
                </a:extLst>
              </a:tr>
              <a:tr h="426721">
                <a:tc>
                  <a:txBody>
                    <a:bodyPr/>
                    <a:lstStyle/>
                    <a:p>
                      <a:pPr algn="l" fontAlgn="b"/>
                      <a:r>
                        <a:rPr lang="fr-FR" sz="2400" b="0" i="0" u="none" strike="noStrike" dirty="0">
                          <a:solidFill>
                            <a:srgbClr val="000000"/>
                          </a:solidFill>
                          <a:effectLst/>
                          <a:latin typeface="Calibri" panose="020F0502020204030204" pitchFamily="34" charset="0"/>
                        </a:rPr>
                        <a:t>Nombre d'enfants éligibles dans les DS ciblés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4430687"/>
                  </a:ext>
                </a:extLst>
              </a:tr>
              <a:tr h="441959">
                <a:tc>
                  <a:txBody>
                    <a:bodyPr/>
                    <a:lstStyle/>
                    <a:p>
                      <a:pPr algn="l" fontAlgn="b"/>
                      <a:r>
                        <a:rPr lang="fr-FR" sz="2400" b="0" i="0" u="none" strike="noStrike" dirty="0">
                          <a:solidFill>
                            <a:srgbClr val="000000"/>
                          </a:solidFill>
                          <a:effectLst/>
                          <a:latin typeface="Calibri" panose="020F0502020204030204" pitchFamily="34" charset="0"/>
                        </a:rPr>
                        <a:t>Cycles prévus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2373054"/>
                  </a:ext>
                </a:extLst>
              </a:tr>
              <a:tr h="472443">
                <a:tc>
                  <a:txBody>
                    <a:bodyPr/>
                    <a:lstStyle/>
                    <a:p>
                      <a:pPr algn="l" fontAlgn="b"/>
                      <a:r>
                        <a:rPr lang="fr-FR" sz="2400" b="0" i="0" u="none" strike="noStrike" dirty="0">
                          <a:solidFill>
                            <a:srgbClr val="000000"/>
                          </a:solidFill>
                          <a:effectLst/>
                          <a:latin typeface="Calibri" panose="020F0502020204030204" pitchFamily="34" charset="0"/>
                        </a:rPr>
                        <a:t>Ecart entre enfants couverts et non couverts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7966686"/>
                  </a:ext>
                </a:extLst>
              </a:tr>
            </a:tbl>
          </a:graphicData>
        </a:graphic>
      </p:graphicFrame>
    </p:spTree>
    <p:extLst>
      <p:ext uri="{BB962C8B-B14F-4D97-AF65-F5344CB8AC3E}">
        <p14:creationId xmlns:p14="http://schemas.microsoft.com/office/powerpoint/2010/main" val="1669075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a:solidFill>
                  <a:srgbClr val="000000"/>
                </a:solidFill>
              </a:rPr>
              <a:t>Assistance</a:t>
            </a:r>
            <a:r>
              <a:rPr lang="fr-FR" sz="3200" b="1" spc="-60" dirty="0">
                <a:solidFill>
                  <a:srgbClr val="000000"/>
                </a:solidFill>
              </a:rPr>
              <a:t> </a:t>
            </a:r>
            <a:r>
              <a:rPr lang="fr-FR" sz="3200" b="1" spc="-5" dirty="0">
                <a:solidFill>
                  <a:srgbClr val="000000"/>
                </a:solidFill>
              </a:rPr>
              <a:t>technique</a:t>
            </a:r>
            <a:r>
              <a:rPr lang="fr-FR" sz="3200" b="1" spc="-20" dirty="0">
                <a:solidFill>
                  <a:srgbClr val="000000"/>
                </a:solidFill>
              </a:rPr>
              <a:t> </a:t>
            </a:r>
            <a:r>
              <a:rPr lang="fr-FR" sz="3200" b="1" spc="-5" dirty="0">
                <a:solidFill>
                  <a:srgbClr val="000000"/>
                </a:solidFill>
              </a:rPr>
              <a:t>reçue</a:t>
            </a:r>
            <a:r>
              <a:rPr lang="fr-FR" sz="3200" b="1" spc="-20" dirty="0">
                <a:solidFill>
                  <a:srgbClr val="000000"/>
                </a:solidFill>
              </a:rPr>
              <a:t> </a:t>
            </a:r>
            <a:r>
              <a:rPr lang="fr-FR" sz="3200" b="1" dirty="0">
                <a:solidFill>
                  <a:srgbClr val="000000"/>
                </a:solidFill>
              </a:rPr>
              <a:t>/ </a:t>
            </a:r>
            <a:r>
              <a:rPr lang="fr-FR" sz="3200" b="1" spc="-540" dirty="0">
                <a:solidFill>
                  <a:srgbClr val="000000"/>
                </a:solidFill>
              </a:rPr>
              <a:t> </a:t>
            </a:r>
            <a:r>
              <a:rPr lang="fr-FR" sz="3200" b="1" spc="-5" dirty="0">
                <a:solidFill>
                  <a:srgbClr val="000000"/>
                </a:solidFill>
              </a:rPr>
              <a:t>prévue</a:t>
            </a:r>
            <a:r>
              <a:rPr lang="fr-FR" sz="3200" b="1" dirty="0">
                <a:solidFill>
                  <a:srgbClr val="000000"/>
                </a:solidFill>
              </a:rPr>
              <a:t> /</a:t>
            </a:r>
            <a:r>
              <a:rPr lang="fr-FR" sz="3200" b="1" spc="-15" dirty="0">
                <a:solidFill>
                  <a:srgbClr val="000000"/>
                </a:solidFill>
              </a:rPr>
              <a:t> </a:t>
            </a:r>
            <a:r>
              <a:rPr lang="fr-FR" sz="3200" b="1" dirty="0">
                <a:solidFill>
                  <a:srgbClr val="000000"/>
                </a:solidFill>
              </a:rPr>
              <a:t>demandée</a:t>
            </a:r>
            <a:endParaRPr lang="fr-FR" sz="3200" b="1"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951568201"/>
              </p:ext>
            </p:extLst>
          </p:nvPr>
        </p:nvGraphicFramePr>
        <p:xfrm>
          <a:off x="735171" y="2409825"/>
          <a:ext cx="9223058" cy="4343399"/>
        </p:xfrm>
        <a:graphic>
          <a:graphicData uri="http://schemas.openxmlformats.org/drawingml/2006/table">
            <a:tbl>
              <a:tblPr/>
              <a:tblGrid>
                <a:gridCol w="2685836">
                  <a:extLst>
                    <a:ext uri="{9D8B030D-6E8A-4147-A177-3AD203B41FA5}">
                      <a16:colId xmlns:a16="http://schemas.microsoft.com/office/drawing/2014/main" val="3174698951"/>
                    </a:ext>
                  </a:extLst>
                </a:gridCol>
                <a:gridCol w="2204412">
                  <a:extLst>
                    <a:ext uri="{9D8B030D-6E8A-4147-A177-3AD203B41FA5}">
                      <a16:colId xmlns:a16="http://schemas.microsoft.com/office/drawing/2014/main" val="3932674475"/>
                    </a:ext>
                  </a:extLst>
                </a:gridCol>
                <a:gridCol w="2407116">
                  <a:extLst>
                    <a:ext uri="{9D8B030D-6E8A-4147-A177-3AD203B41FA5}">
                      <a16:colId xmlns:a16="http://schemas.microsoft.com/office/drawing/2014/main" val="2002126107"/>
                    </a:ext>
                  </a:extLst>
                </a:gridCol>
                <a:gridCol w="1925694">
                  <a:extLst>
                    <a:ext uri="{9D8B030D-6E8A-4147-A177-3AD203B41FA5}">
                      <a16:colId xmlns:a16="http://schemas.microsoft.com/office/drawing/2014/main" val="5756974"/>
                    </a:ext>
                  </a:extLst>
                </a:gridCol>
              </a:tblGrid>
              <a:tr h="1380146">
                <a:tc>
                  <a:txBody>
                    <a:bodyPr/>
                    <a:lstStyle/>
                    <a:p>
                      <a:pPr algn="ctr" fontAlgn="b"/>
                      <a:r>
                        <a:rPr lang="fr-FR" sz="2400" b="0" i="0" u="none" strike="noStrike" dirty="0">
                          <a:solidFill>
                            <a:srgbClr val="000000"/>
                          </a:solidFill>
                          <a:effectLst/>
                          <a:latin typeface="Calibri" panose="020F0502020204030204" pitchFamily="34" charset="0"/>
                        </a:rPr>
                        <a:t>ANNEE</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2400" b="0" i="0" u="none" strike="noStrike" dirty="0">
                          <a:solidFill>
                            <a:srgbClr val="000000"/>
                          </a:solidFill>
                          <a:effectLst/>
                          <a:latin typeface="Calibri" panose="020F0502020204030204" pitchFamily="34" charset="0"/>
                        </a:rPr>
                        <a:t>DOMAINE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2400" b="0" i="0" u="none" strike="noStrike">
                          <a:solidFill>
                            <a:srgbClr val="000000"/>
                          </a:solidFill>
                          <a:effectLst/>
                          <a:latin typeface="Calibri" panose="020F0502020204030204" pitchFamily="34" charset="0"/>
                        </a:rPr>
                        <a:t>PARTENAIRE IDENTIFIE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2400" b="0" i="0" u="none" strike="noStrike">
                          <a:solidFill>
                            <a:srgbClr val="000000"/>
                          </a:solidFill>
                          <a:effectLst/>
                          <a:latin typeface="Calibri" panose="020F0502020204030204" pitchFamily="34" charset="0"/>
                        </a:rPr>
                        <a:t>COUT ESTIMATIF</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0724256"/>
                  </a:ext>
                </a:extLst>
              </a:tr>
              <a:tr h="588591">
                <a:tc>
                  <a:txBody>
                    <a:bodyPr/>
                    <a:lstStyle/>
                    <a:p>
                      <a:pPr algn="l" fontAlgn="b"/>
                      <a:r>
                        <a:rPr lang="fr-FR" sz="2400" b="0" i="0" u="none" strike="noStrike" dirty="0" err="1">
                          <a:solidFill>
                            <a:srgbClr val="000000"/>
                          </a:solidFill>
                          <a:effectLst/>
                          <a:latin typeface="Calibri" panose="020F0502020204030204" pitchFamily="34" charset="0"/>
                        </a:rPr>
                        <a:t>Récu</a:t>
                      </a:r>
                      <a:r>
                        <a:rPr lang="fr-FR" sz="2400" b="0" i="0" u="none" strike="noStrike" dirty="0">
                          <a:solidFill>
                            <a:srgbClr val="000000"/>
                          </a:solidFill>
                          <a:effectLst/>
                          <a:latin typeface="Calibri" panose="020F0502020204030204" pitchFamily="34" charset="0"/>
                        </a:rPr>
                        <a:t> 2021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RAS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RAS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RAS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6366440"/>
                  </a:ext>
                </a:extLst>
              </a:tr>
              <a:tr h="1177183">
                <a:tc>
                  <a:txBody>
                    <a:bodyPr/>
                    <a:lstStyle/>
                    <a:p>
                      <a:pPr algn="l" fontAlgn="b"/>
                      <a:r>
                        <a:rPr lang="fr-FR" sz="2400" b="0" i="0" u="none" strike="noStrike" dirty="0" err="1">
                          <a:solidFill>
                            <a:srgbClr val="000000"/>
                          </a:solidFill>
                          <a:effectLst/>
                          <a:latin typeface="Calibri" panose="020F0502020204030204" pitchFamily="34" charset="0"/>
                        </a:rPr>
                        <a:t>Démandé</a:t>
                      </a:r>
                      <a:r>
                        <a:rPr lang="fr-FR" sz="2400" b="0" i="0" u="none" strike="noStrike" dirty="0">
                          <a:solidFill>
                            <a:srgbClr val="000000"/>
                          </a:solidFill>
                          <a:effectLst/>
                          <a:latin typeface="Calibri" panose="020F0502020204030204" pitchFamily="34" charset="0"/>
                        </a:rPr>
                        <a:t>/Nécessaire 2022</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RAS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RAS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RAS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1959130"/>
                  </a:ext>
                </a:extLst>
              </a:tr>
              <a:tr h="1197479">
                <a:tc>
                  <a:txBody>
                    <a:bodyPr/>
                    <a:lstStyle/>
                    <a:p>
                      <a:pPr algn="l" fontAlgn="b"/>
                      <a:r>
                        <a:rPr lang="fr-FR" sz="2400" b="0" i="0" u="none" strike="noStrike" dirty="0" err="1">
                          <a:solidFill>
                            <a:srgbClr val="000000"/>
                          </a:solidFill>
                          <a:effectLst/>
                          <a:latin typeface="Calibri" panose="020F0502020204030204" pitchFamily="34" charset="0"/>
                        </a:rPr>
                        <a:t>Démandé</a:t>
                      </a:r>
                      <a:r>
                        <a:rPr lang="fr-FR" sz="2400" b="0" i="0" u="none" strike="noStrike" dirty="0">
                          <a:solidFill>
                            <a:srgbClr val="000000"/>
                          </a:solidFill>
                          <a:effectLst/>
                          <a:latin typeface="Calibri" panose="020F0502020204030204" pitchFamily="34" charset="0"/>
                        </a:rPr>
                        <a:t>/Nécessaire2023</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RAS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RAS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RAS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0127650"/>
                  </a:ext>
                </a:extLst>
              </a:tr>
            </a:tbl>
          </a:graphicData>
        </a:graphic>
      </p:graphicFrame>
    </p:spTree>
    <p:extLst>
      <p:ext uri="{BB962C8B-B14F-4D97-AF65-F5344CB8AC3E}">
        <p14:creationId xmlns:p14="http://schemas.microsoft.com/office/powerpoint/2010/main" val="2597184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spc="-5" dirty="0">
                <a:solidFill>
                  <a:srgbClr val="000000"/>
                </a:solidFill>
              </a:rPr>
              <a:t>Financement du </a:t>
            </a:r>
            <a:r>
              <a:rPr lang="fr-FR" sz="2800" b="1" spc="-10" dirty="0">
                <a:solidFill>
                  <a:srgbClr val="000000"/>
                </a:solidFill>
              </a:rPr>
              <a:t>SMC </a:t>
            </a:r>
            <a:r>
              <a:rPr lang="fr-FR" sz="2800" b="1" dirty="0">
                <a:solidFill>
                  <a:srgbClr val="000000"/>
                </a:solidFill>
              </a:rPr>
              <a:t>: </a:t>
            </a:r>
            <a:r>
              <a:rPr lang="fr-FR" sz="2800" b="1" spc="-5" dirty="0">
                <a:solidFill>
                  <a:srgbClr val="000000"/>
                </a:solidFill>
              </a:rPr>
              <a:t>financement prévu </a:t>
            </a:r>
            <a:r>
              <a:rPr lang="fr-FR" sz="2800" b="1" spc="-545" dirty="0">
                <a:solidFill>
                  <a:srgbClr val="000000"/>
                </a:solidFill>
              </a:rPr>
              <a:t> </a:t>
            </a:r>
            <a:r>
              <a:rPr lang="fr-FR" sz="2800" b="1" spc="-20" dirty="0">
                <a:solidFill>
                  <a:srgbClr val="000000"/>
                </a:solidFill>
              </a:rPr>
              <a:t>vs</a:t>
            </a:r>
            <a:r>
              <a:rPr lang="fr-FR" sz="2800" b="1" spc="25" dirty="0">
                <a:solidFill>
                  <a:srgbClr val="000000"/>
                </a:solidFill>
              </a:rPr>
              <a:t> </a:t>
            </a:r>
            <a:r>
              <a:rPr lang="fr-FR" sz="2800" b="1" dirty="0">
                <a:solidFill>
                  <a:srgbClr val="000000"/>
                </a:solidFill>
              </a:rPr>
              <a:t>décaissements</a:t>
            </a:r>
            <a:r>
              <a:rPr lang="fr-FR" sz="2800" b="1" spc="-55" dirty="0">
                <a:solidFill>
                  <a:srgbClr val="000000"/>
                </a:solidFill>
              </a:rPr>
              <a:t> </a:t>
            </a:r>
            <a:r>
              <a:rPr lang="fr-FR" sz="2800" b="1" dirty="0">
                <a:solidFill>
                  <a:srgbClr val="000000"/>
                </a:solidFill>
              </a:rPr>
              <a:t>et</a:t>
            </a:r>
            <a:r>
              <a:rPr lang="fr-FR" sz="2800" b="1" spc="-5" dirty="0">
                <a:solidFill>
                  <a:srgbClr val="000000"/>
                </a:solidFill>
              </a:rPr>
              <a:t> </a:t>
            </a:r>
            <a:r>
              <a:rPr lang="fr-FR" sz="2800" b="1" dirty="0">
                <a:solidFill>
                  <a:srgbClr val="000000"/>
                </a:solidFill>
              </a:rPr>
              <a:t>gaps </a:t>
            </a:r>
            <a:endParaRPr lang="fr-FR" sz="2800" b="1"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499343573"/>
              </p:ext>
            </p:extLst>
          </p:nvPr>
        </p:nvGraphicFramePr>
        <p:xfrm>
          <a:off x="735171" y="2409825"/>
          <a:ext cx="9223059" cy="4876802"/>
        </p:xfrm>
        <a:graphic>
          <a:graphicData uri="http://schemas.openxmlformats.org/drawingml/2006/table">
            <a:tbl>
              <a:tblPr/>
              <a:tblGrid>
                <a:gridCol w="2008527">
                  <a:extLst>
                    <a:ext uri="{9D8B030D-6E8A-4147-A177-3AD203B41FA5}">
                      <a16:colId xmlns:a16="http://schemas.microsoft.com/office/drawing/2014/main" val="3967465851"/>
                    </a:ext>
                  </a:extLst>
                </a:gridCol>
                <a:gridCol w="2193219">
                  <a:extLst>
                    <a:ext uri="{9D8B030D-6E8A-4147-A177-3AD203B41FA5}">
                      <a16:colId xmlns:a16="http://schemas.microsoft.com/office/drawing/2014/main" val="142873773"/>
                    </a:ext>
                  </a:extLst>
                </a:gridCol>
                <a:gridCol w="1754575">
                  <a:extLst>
                    <a:ext uri="{9D8B030D-6E8A-4147-A177-3AD203B41FA5}">
                      <a16:colId xmlns:a16="http://schemas.microsoft.com/office/drawing/2014/main" val="3799862752"/>
                    </a:ext>
                  </a:extLst>
                </a:gridCol>
                <a:gridCol w="1962352">
                  <a:extLst>
                    <a:ext uri="{9D8B030D-6E8A-4147-A177-3AD203B41FA5}">
                      <a16:colId xmlns:a16="http://schemas.microsoft.com/office/drawing/2014/main" val="3728045034"/>
                    </a:ext>
                  </a:extLst>
                </a:gridCol>
                <a:gridCol w="1304386">
                  <a:extLst>
                    <a:ext uri="{9D8B030D-6E8A-4147-A177-3AD203B41FA5}">
                      <a16:colId xmlns:a16="http://schemas.microsoft.com/office/drawing/2014/main" val="3772906236"/>
                    </a:ext>
                  </a:extLst>
                </a:gridCol>
              </a:tblGrid>
              <a:tr h="764472">
                <a:tc rowSpan="2">
                  <a:txBody>
                    <a:bodyPr/>
                    <a:lstStyle/>
                    <a:p>
                      <a:pPr algn="ctr" fontAlgn="b"/>
                      <a:r>
                        <a:rPr lang="fr-FR" sz="2400" b="0" i="0" u="none" strike="noStrike" dirty="0">
                          <a:solidFill>
                            <a:srgbClr val="000000"/>
                          </a:solidFill>
                          <a:effectLst/>
                          <a:latin typeface="Calibri" panose="020F0502020204030204" pitchFamily="34" charset="0"/>
                        </a:rPr>
                        <a:t>ANNEE</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fr-FR" sz="2400" b="0" i="0" u="none" strike="noStrike" dirty="0">
                          <a:solidFill>
                            <a:srgbClr val="000000"/>
                          </a:solidFill>
                          <a:effectLst/>
                          <a:latin typeface="Calibri" panose="020F0502020204030204" pitchFamily="34" charset="0"/>
                        </a:rPr>
                        <a:t>Contribution financière des partenaires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ctr" fontAlgn="b"/>
                      <a:r>
                        <a:rPr lang="fr-FR" sz="2400" b="0" i="0" u="none" strike="noStrike">
                          <a:solidFill>
                            <a:srgbClr val="000000"/>
                          </a:solidFill>
                          <a:effectLst/>
                          <a:latin typeface="Calibri" panose="020F0502020204030204" pitchFamily="34" charset="0"/>
                        </a:rPr>
                        <a:t>Financement domestique</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extLst>
                  <a:ext uri="{0D108BD9-81ED-4DB2-BD59-A6C34878D82A}">
                    <a16:rowId xmlns:a16="http://schemas.microsoft.com/office/drawing/2014/main" val="1918213539"/>
                  </a:ext>
                </a:extLst>
              </a:tr>
              <a:tr h="1792554">
                <a:tc vMerge="1">
                  <a:txBody>
                    <a:bodyPr/>
                    <a:lstStyle/>
                    <a:p>
                      <a:endParaRPr lang="fr-FR"/>
                    </a:p>
                  </a:txBody>
                  <a:tcPr/>
                </a:tc>
                <a:tc>
                  <a:txBody>
                    <a:bodyPr/>
                    <a:lstStyle/>
                    <a:p>
                      <a:pPr algn="ctr" fontAlgn="b"/>
                      <a:r>
                        <a:rPr lang="fr-FR" sz="2400" b="0" i="0" u="none" strike="noStrike" dirty="0">
                          <a:solidFill>
                            <a:srgbClr val="000000"/>
                          </a:solidFill>
                          <a:effectLst/>
                          <a:latin typeface="Calibri" panose="020F0502020204030204" pitchFamily="34" charset="0"/>
                        </a:rPr>
                        <a:t>Allocation  prévisionnelle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2400" b="0" i="0" u="none" strike="noStrike" dirty="0">
                          <a:solidFill>
                            <a:srgbClr val="000000"/>
                          </a:solidFill>
                          <a:effectLst/>
                          <a:latin typeface="Calibri" panose="020F0502020204030204" pitchFamily="34" charset="0"/>
                        </a:rPr>
                        <a:t>Décaissement effectif</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2400" b="0" i="0" u="none" strike="noStrike">
                          <a:solidFill>
                            <a:srgbClr val="000000"/>
                          </a:solidFill>
                          <a:effectLst/>
                          <a:latin typeface="Calibri" panose="020F0502020204030204" pitchFamily="34" charset="0"/>
                        </a:rPr>
                        <a:t>Allocation Prévisionnelle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2400" b="0" i="0" u="none" strike="noStrike">
                          <a:solidFill>
                            <a:srgbClr val="000000"/>
                          </a:solidFill>
                          <a:effectLst/>
                          <a:latin typeface="Calibri" panose="020F0502020204030204" pitchFamily="34" charset="0"/>
                        </a:rPr>
                        <a:t>Décaissement effectif</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9042375"/>
                  </a:ext>
                </a:extLst>
              </a:tr>
              <a:tr h="764472">
                <a:tc>
                  <a:txBody>
                    <a:bodyPr/>
                    <a:lstStyle/>
                    <a:p>
                      <a:pPr algn="ctr" fontAlgn="b"/>
                      <a:r>
                        <a:rPr lang="fr-FR" sz="2400" b="0" i="0" u="none" strike="noStrike" dirty="0">
                          <a:solidFill>
                            <a:srgbClr val="000000"/>
                          </a:solidFill>
                          <a:effectLst/>
                          <a:latin typeface="Calibri" panose="020F0502020204030204" pitchFamily="34" charset="0"/>
                        </a:rPr>
                        <a:t>2021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9567444"/>
                  </a:ext>
                </a:extLst>
              </a:tr>
              <a:tr h="764472">
                <a:tc>
                  <a:txBody>
                    <a:bodyPr/>
                    <a:lstStyle/>
                    <a:p>
                      <a:pPr algn="ctr" fontAlgn="b"/>
                      <a:r>
                        <a:rPr lang="fr-FR" sz="2400" b="0" i="0" u="none" strike="noStrike" dirty="0">
                          <a:solidFill>
                            <a:srgbClr val="000000"/>
                          </a:solidFill>
                          <a:effectLst/>
                          <a:latin typeface="Calibri" panose="020F0502020204030204" pitchFamily="34" charset="0"/>
                        </a:rPr>
                        <a:t>2022</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2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6495267"/>
                  </a:ext>
                </a:extLst>
              </a:tr>
              <a:tr h="790832">
                <a:tc>
                  <a:txBody>
                    <a:bodyPr/>
                    <a:lstStyle/>
                    <a:p>
                      <a:pPr algn="ctr" fontAlgn="b"/>
                      <a:r>
                        <a:rPr lang="fr-FR" sz="2400" b="0" i="0" u="none" strike="noStrike" dirty="0">
                          <a:solidFill>
                            <a:srgbClr val="000000"/>
                          </a:solidFill>
                          <a:effectLst/>
                          <a:latin typeface="Calibri" panose="020F0502020204030204" pitchFamily="34" charset="0"/>
                        </a:rPr>
                        <a:t>2023</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2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24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0868821"/>
                  </a:ext>
                </a:extLst>
              </a:tr>
            </a:tbl>
          </a:graphicData>
        </a:graphic>
      </p:graphicFrame>
    </p:spTree>
    <p:extLst>
      <p:ext uri="{BB962C8B-B14F-4D97-AF65-F5344CB8AC3E}">
        <p14:creationId xmlns:p14="http://schemas.microsoft.com/office/powerpoint/2010/main" val="4275878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054608" y="438911"/>
            <a:ext cx="8624570" cy="1066800"/>
            <a:chOff x="1054608" y="438911"/>
            <a:chExt cx="8624570" cy="1066800"/>
          </a:xfrm>
        </p:grpSpPr>
        <p:sp>
          <p:nvSpPr>
            <p:cNvPr id="3" name="object 3"/>
            <p:cNvSpPr/>
            <p:nvPr/>
          </p:nvSpPr>
          <p:spPr>
            <a:xfrm>
              <a:off x="5335511" y="438911"/>
              <a:ext cx="4343400" cy="1066800"/>
            </a:xfrm>
            <a:custGeom>
              <a:avLst/>
              <a:gdLst/>
              <a:ahLst/>
              <a:cxnLst/>
              <a:rect l="l" t="t" r="r" b="b"/>
              <a:pathLst>
                <a:path w="4343400" h="1066800">
                  <a:moveTo>
                    <a:pt x="4343400" y="533400"/>
                  </a:moveTo>
                  <a:lnTo>
                    <a:pt x="4334256" y="524256"/>
                  </a:lnTo>
                  <a:lnTo>
                    <a:pt x="3840480" y="30480"/>
                  </a:lnTo>
                  <a:lnTo>
                    <a:pt x="3810000" y="0"/>
                  </a:lnTo>
                  <a:lnTo>
                    <a:pt x="3810000" y="143256"/>
                  </a:lnTo>
                  <a:lnTo>
                    <a:pt x="0" y="143256"/>
                  </a:lnTo>
                  <a:lnTo>
                    <a:pt x="0" y="923544"/>
                  </a:lnTo>
                  <a:lnTo>
                    <a:pt x="3810000" y="923544"/>
                  </a:lnTo>
                  <a:lnTo>
                    <a:pt x="3810000" y="1066800"/>
                  </a:lnTo>
                  <a:lnTo>
                    <a:pt x="3840480" y="1036320"/>
                  </a:lnTo>
                  <a:lnTo>
                    <a:pt x="4334256" y="542544"/>
                  </a:lnTo>
                  <a:lnTo>
                    <a:pt x="4343400" y="533400"/>
                  </a:lnTo>
                  <a:close/>
                </a:path>
              </a:pathLst>
            </a:custGeom>
            <a:solidFill>
              <a:srgbClr val="CFD8E8">
                <a:alpha val="89843"/>
              </a:srgbClr>
            </a:solidFill>
          </p:spPr>
          <p:txBody>
            <a:bodyPr wrap="square" lIns="0" tIns="0" rIns="0" bIns="0" rtlCol="0"/>
            <a:lstStyle/>
            <a:p>
              <a:endParaRPr/>
            </a:p>
          </p:txBody>
        </p:sp>
        <p:sp>
          <p:nvSpPr>
            <p:cNvPr id="4" name="object 4"/>
            <p:cNvSpPr/>
            <p:nvPr/>
          </p:nvSpPr>
          <p:spPr>
            <a:xfrm>
              <a:off x="1054608" y="455675"/>
              <a:ext cx="4302760" cy="1031875"/>
            </a:xfrm>
            <a:custGeom>
              <a:avLst/>
              <a:gdLst/>
              <a:ahLst/>
              <a:cxnLst/>
              <a:rect l="l" t="t" r="r" b="b"/>
              <a:pathLst>
                <a:path w="4302760" h="1031875">
                  <a:moveTo>
                    <a:pt x="4140708" y="1031748"/>
                  </a:moveTo>
                  <a:lnTo>
                    <a:pt x="163068" y="1031748"/>
                  </a:lnTo>
                  <a:lnTo>
                    <a:pt x="146304" y="1028700"/>
                  </a:lnTo>
                  <a:lnTo>
                    <a:pt x="96012" y="1010411"/>
                  </a:lnTo>
                  <a:lnTo>
                    <a:pt x="53340" y="979932"/>
                  </a:lnTo>
                  <a:lnTo>
                    <a:pt x="22860" y="938784"/>
                  </a:lnTo>
                  <a:lnTo>
                    <a:pt x="4572" y="888492"/>
                  </a:lnTo>
                  <a:lnTo>
                    <a:pt x="0" y="851915"/>
                  </a:lnTo>
                  <a:lnTo>
                    <a:pt x="0" y="179831"/>
                  </a:lnTo>
                  <a:lnTo>
                    <a:pt x="9144" y="126491"/>
                  </a:lnTo>
                  <a:lnTo>
                    <a:pt x="30480" y="79247"/>
                  </a:lnTo>
                  <a:lnTo>
                    <a:pt x="65532" y="41147"/>
                  </a:lnTo>
                  <a:lnTo>
                    <a:pt x="111252" y="13715"/>
                  </a:lnTo>
                  <a:lnTo>
                    <a:pt x="161543" y="0"/>
                  </a:lnTo>
                  <a:lnTo>
                    <a:pt x="4139184" y="0"/>
                  </a:lnTo>
                  <a:lnTo>
                    <a:pt x="4191000" y="13715"/>
                  </a:lnTo>
                  <a:lnTo>
                    <a:pt x="4211320" y="24383"/>
                  </a:lnTo>
                  <a:lnTo>
                    <a:pt x="181356" y="24383"/>
                  </a:lnTo>
                  <a:lnTo>
                    <a:pt x="150876" y="27431"/>
                  </a:lnTo>
                  <a:lnTo>
                    <a:pt x="135636" y="32003"/>
                  </a:lnTo>
                  <a:lnTo>
                    <a:pt x="121920" y="36575"/>
                  </a:lnTo>
                  <a:lnTo>
                    <a:pt x="108204" y="42671"/>
                  </a:lnTo>
                  <a:lnTo>
                    <a:pt x="94488" y="51815"/>
                  </a:lnTo>
                  <a:lnTo>
                    <a:pt x="82296" y="59435"/>
                  </a:lnTo>
                  <a:lnTo>
                    <a:pt x="53340" y="92963"/>
                  </a:lnTo>
                  <a:lnTo>
                    <a:pt x="33528" y="132587"/>
                  </a:lnTo>
                  <a:lnTo>
                    <a:pt x="25908" y="179831"/>
                  </a:lnTo>
                  <a:lnTo>
                    <a:pt x="25908" y="850392"/>
                  </a:lnTo>
                  <a:lnTo>
                    <a:pt x="33528" y="897636"/>
                  </a:lnTo>
                  <a:lnTo>
                    <a:pt x="51816" y="937259"/>
                  </a:lnTo>
                  <a:lnTo>
                    <a:pt x="82296" y="970788"/>
                  </a:lnTo>
                  <a:lnTo>
                    <a:pt x="134112" y="999744"/>
                  </a:lnTo>
                  <a:lnTo>
                    <a:pt x="181356" y="1007363"/>
                  </a:lnTo>
                  <a:lnTo>
                    <a:pt x="4212844" y="1007363"/>
                  </a:lnTo>
                  <a:lnTo>
                    <a:pt x="4207764" y="1010411"/>
                  </a:lnTo>
                  <a:lnTo>
                    <a:pt x="4192524" y="1018032"/>
                  </a:lnTo>
                  <a:lnTo>
                    <a:pt x="4175760" y="1024128"/>
                  </a:lnTo>
                  <a:lnTo>
                    <a:pt x="4158996" y="1028700"/>
                  </a:lnTo>
                  <a:lnTo>
                    <a:pt x="4140708" y="1031748"/>
                  </a:lnTo>
                  <a:close/>
                </a:path>
                <a:path w="4302760" h="1031875">
                  <a:moveTo>
                    <a:pt x="4212844" y="1007363"/>
                  </a:moveTo>
                  <a:lnTo>
                    <a:pt x="4120896" y="1007363"/>
                  </a:lnTo>
                  <a:lnTo>
                    <a:pt x="4152900" y="1004316"/>
                  </a:lnTo>
                  <a:lnTo>
                    <a:pt x="4166616" y="999744"/>
                  </a:lnTo>
                  <a:lnTo>
                    <a:pt x="4219956" y="972311"/>
                  </a:lnTo>
                  <a:lnTo>
                    <a:pt x="4250436" y="938784"/>
                  </a:lnTo>
                  <a:lnTo>
                    <a:pt x="4268724" y="897636"/>
                  </a:lnTo>
                  <a:lnTo>
                    <a:pt x="4273296" y="883919"/>
                  </a:lnTo>
                  <a:lnTo>
                    <a:pt x="4276344" y="868680"/>
                  </a:lnTo>
                  <a:lnTo>
                    <a:pt x="4276344" y="164591"/>
                  </a:lnTo>
                  <a:lnTo>
                    <a:pt x="4258056" y="106679"/>
                  </a:lnTo>
                  <a:lnTo>
                    <a:pt x="4232148" y="70103"/>
                  </a:lnTo>
                  <a:lnTo>
                    <a:pt x="4219956" y="60959"/>
                  </a:lnTo>
                  <a:lnTo>
                    <a:pt x="4209288" y="51815"/>
                  </a:lnTo>
                  <a:lnTo>
                    <a:pt x="4195572" y="44195"/>
                  </a:lnTo>
                  <a:lnTo>
                    <a:pt x="4168140" y="32003"/>
                  </a:lnTo>
                  <a:lnTo>
                    <a:pt x="4152900" y="27431"/>
                  </a:lnTo>
                  <a:lnTo>
                    <a:pt x="4120896" y="24383"/>
                  </a:lnTo>
                  <a:lnTo>
                    <a:pt x="4211320" y="24383"/>
                  </a:lnTo>
                  <a:lnTo>
                    <a:pt x="4248912" y="51815"/>
                  </a:lnTo>
                  <a:lnTo>
                    <a:pt x="4270248" y="79247"/>
                  </a:lnTo>
                  <a:lnTo>
                    <a:pt x="4279392" y="92963"/>
                  </a:lnTo>
                  <a:lnTo>
                    <a:pt x="4297680" y="143255"/>
                  </a:lnTo>
                  <a:lnTo>
                    <a:pt x="4302252" y="179831"/>
                  </a:lnTo>
                  <a:lnTo>
                    <a:pt x="4302252" y="851915"/>
                  </a:lnTo>
                  <a:lnTo>
                    <a:pt x="4294632" y="905256"/>
                  </a:lnTo>
                  <a:lnTo>
                    <a:pt x="4271772" y="952500"/>
                  </a:lnTo>
                  <a:lnTo>
                    <a:pt x="4236720" y="990600"/>
                  </a:lnTo>
                  <a:lnTo>
                    <a:pt x="4223003" y="1001268"/>
                  </a:lnTo>
                  <a:lnTo>
                    <a:pt x="4212844" y="1007363"/>
                  </a:lnTo>
                  <a:close/>
                </a:path>
              </a:pathLst>
            </a:custGeom>
            <a:solidFill>
              <a:srgbClr val="366091"/>
            </a:solidFill>
          </p:spPr>
          <p:txBody>
            <a:bodyPr wrap="square" lIns="0" tIns="0" rIns="0" bIns="0" rtlCol="0"/>
            <a:lstStyle/>
            <a:p>
              <a:endParaRPr/>
            </a:p>
          </p:txBody>
        </p:sp>
      </p:grpSp>
      <p:sp>
        <p:nvSpPr>
          <p:cNvPr id="5" name="object 5"/>
          <p:cNvSpPr txBox="1">
            <a:spLocks noGrp="1"/>
          </p:cNvSpPr>
          <p:nvPr>
            <p:ph type="title"/>
          </p:nvPr>
        </p:nvSpPr>
        <p:spPr>
          <a:xfrm>
            <a:off x="1180555" y="648673"/>
            <a:ext cx="4004945" cy="594995"/>
          </a:xfrm>
          <a:prstGeom prst="rect">
            <a:avLst/>
          </a:prstGeom>
        </p:spPr>
        <p:txBody>
          <a:bodyPr vert="horz" wrap="square" lIns="0" tIns="55880" rIns="0" bIns="0" rtlCol="0">
            <a:spAutoFit/>
          </a:bodyPr>
          <a:lstStyle/>
          <a:p>
            <a:pPr marL="12700" marR="5080">
              <a:lnSpc>
                <a:spcPts val="2080"/>
              </a:lnSpc>
              <a:spcBef>
                <a:spcPts val="440"/>
              </a:spcBef>
            </a:pPr>
            <a:r>
              <a:rPr sz="2000" dirty="0">
                <a:solidFill>
                  <a:srgbClr val="000000"/>
                </a:solidFill>
              </a:rPr>
              <a:t>Adaptations</a:t>
            </a:r>
            <a:r>
              <a:rPr sz="2000" spc="-60" dirty="0">
                <a:solidFill>
                  <a:srgbClr val="000000"/>
                </a:solidFill>
              </a:rPr>
              <a:t> </a:t>
            </a:r>
            <a:r>
              <a:rPr sz="2000" spc="-5" dirty="0">
                <a:solidFill>
                  <a:srgbClr val="000000"/>
                </a:solidFill>
              </a:rPr>
              <a:t>de</a:t>
            </a:r>
            <a:r>
              <a:rPr sz="2000" dirty="0">
                <a:solidFill>
                  <a:srgbClr val="000000"/>
                </a:solidFill>
              </a:rPr>
              <a:t> </a:t>
            </a:r>
            <a:r>
              <a:rPr sz="2000" spc="-10" dirty="0">
                <a:solidFill>
                  <a:srgbClr val="000000"/>
                </a:solidFill>
              </a:rPr>
              <a:t>la</a:t>
            </a:r>
            <a:r>
              <a:rPr sz="2000" spc="-20" dirty="0">
                <a:solidFill>
                  <a:srgbClr val="000000"/>
                </a:solidFill>
              </a:rPr>
              <a:t> </a:t>
            </a:r>
            <a:r>
              <a:rPr sz="2000" spc="-5" dirty="0">
                <a:solidFill>
                  <a:srgbClr val="000000"/>
                </a:solidFill>
              </a:rPr>
              <a:t>mise</a:t>
            </a:r>
            <a:r>
              <a:rPr sz="2000" dirty="0">
                <a:solidFill>
                  <a:srgbClr val="000000"/>
                </a:solidFill>
              </a:rPr>
              <a:t> en</a:t>
            </a:r>
            <a:r>
              <a:rPr sz="2000" spc="-30" dirty="0">
                <a:solidFill>
                  <a:srgbClr val="000000"/>
                </a:solidFill>
              </a:rPr>
              <a:t> </a:t>
            </a:r>
            <a:r>
              <a:rPr sz="2000" spc="-5" dirty="0">
                <a:solidFill>
                  <a:srgbClr val="000000"/>
                </a:solidFill>
              </a:rPr>
              <a:t>œuvre </a:t>
            </a:r>
            <a:r>
              <a:rPr sz="2000" spc="-540" dirty="0">
                <a:solidFill>
                  <a:srgbClr val="000000"/>
                </a:solidFill>
              </a:rPr>
              <a:t> </a:t>
            </a:r>
            <a:r>
              <a:rPr sz="2000" dirty="0" err="1">
                <a:solidFill>
                  <a:srgbClr val="000000"/>
                </a:solidFill>
              </a:rPr>
              <a:t>en</a:t>
            </a:r>
            <a:r>
              <a:rPr sz="2000" spc="-25" dirty="0">
                <a:solidFill>
                  <a:srgbClr val="000000"/>
                </a:solidFill>
              </a:rPr>
              <a:t> </a:t>
            </a:r>
            <a:r>
              <a:rPr sz="2000" dirty="0">
                <a:solidFill>
                  <a:srgbClr val="000000"/>
                </a:solidFill>
              </a:rPr>
              <a:t>202</a:t>
            </a:r>
            <a:r>
              <a:rPr lang="en-GB" sz="2000" dirty="0">
                <a:solidFill>
                  <a:srgbClr val="000000"/>
                </a:solidFill>
              </a:rPr>
              <a:t>2</a:t>
            </a:r>
            <a:endParaRPr sz="2000" dirty="0"/>
          </a:p>
        </p:txBody>
      </p:sp>
      <p:sp>
        <p:nvSpPr>
          <p:cNvPr id="6" name="object 6"/>
          <p:cNvSpPr txBox="1"/>
          <p:nvPr/>
        </p:nvSpPr>
        <p:spPr>
          <a:xfrm>
            <a:off x="1049573" y="1764258"/>
            <a:ext cx="8481695" cy="896784"/>
          </a:xfrm>
          <a:prstGeom prst="rect">
            <a:avLst/>
          </a:prstGeom>
        </p:spPr>
        <p:txBody>
          <a:bodyPr vert="horz" wrap="square" lIns="0" tIns="74295" rIns="0" bIns="0" rtlCol="0">
            <a:spAutoFit/>
          </a:bodyPr>
          <a:lstStyle/>
          <a:p>
            <a:pPr marL="697865" marR="5080" indent="-685800">
              <a:lnSpc>
                <a:spcPct val="80000"/>
              </a:lnSpc>
              <a:spcBef>
                <a:spcPts val="585"/>
              </a:spcBef>
              <a:buFont typeface="Arial MT"/>
              <a:buChar char="•"/>
              <a:tabLst>
                <a:tab pos="697865" algn="l"/>
                <a:tab pos="698500" algn="l"/>
              </a:tabLst>
            </a:pPr>
            <a:r>
              <a:rPr sz="2000" spc="-15" dirty="0">
                <a:uFill>
                  <a:solidFill>
                    <a:srgbClr val="000000"/>
                  </a:solidFill>
                </a:uFill>
                <a:latin typeface="Calibri"/>
                <a:cs typeface="Calibri"/>
              </a:rPr>
              <a:t>Intégrerez-vous</a:t>
            </a:r>
            <a:r>
              <a:rPr sz="2000" spc="15" dirty="0">
                <a:uFill>
                  <a:solidFill>
                    <a:srgbClr val="000000"/>
                  </a:solidFill>
                </a:uFill>
                <a:latin typeface="Calibri"/>
                <a:cs typeface="Calibri"/>
              </a:rPr>
              <a:t> </a:t>
            </a:r>
            <a:r>
              <a:rPr sz="2000" spc="-5" dirty="0">
                <a:uFill>
                  <a:solidFill>
                    <a:srgbClr val="000000"/>
                  </a:solidFill>
                </a:uFill>
                <a:latin typeface="Calibri"/>
                <a:cs typeface="Calibri"/>
              </a:rPr>
              <a:t>d'autres</a:t>
            </a:r>
            <a:r>
              <a:rPr sz="2000" spc="20" dirty="0">
                <a:uFill>
                  <a:solidFill>
                    <a:srgbClr val="000000"/>
                  </a:solidFill>
                </a:uFill>
                <a:latin typeface="Calibri"/>
                <a:cs typeface="Calibri"/>
              </a:rPr>
              <a:t> </a:t>
            </a:r>
            <a:r>
              <a:rPr sz="2000" spc="-10" dirty="0">
                <a:uFill>
                  <a:solidFill>
                    <a:srgbClr val="000000"/>
                  </a:solidFill>
                </a:uFill>
                <a:latin typeface="Calibri"/>
                <a:cs typeface="Calibri"/>
              </a:rPr>
              <a:t>interventions</a:t>
            </a:r>
            <a:r>
              <a:rPr sz="2000" spc="15" dirty="0">
                <a:uFill>
                  <a:solidFill>
                    <a:srgbClr val="000000"/>
                  </a:solidFill>
                </a:uFill>
                <a:latin typeface="Calibri"/>
                <a:cs typeface="Calibri"/>
              </a:rPr>
              <a:t> </a:t>
            </a:r>
            <a:r>
              <a:rPr sz="2000" dirty="0">
                <a:uFill>
                  <a:solidFill>
                    <a:srgbClr val="000000"/>
                  </a:solidFill>
                </a:uFill>
                <a:latin typeface="Calibri"/>
                <a:cs typeface="Calibri"/>
              </a:rPr>
              <a:t>de</a:t>
            </a:r>
            <a:r>
              <a:rPr sz="2000" spc="5" dirty="0">
                <a:uFill>
                  <a:solidFill>
                    <a:srgbClr val="000000"/>
                  </a:solidFill>
                </a:uFill>
                <a:latin typeface="Calibri"/>
                <a:cs typeface="Calibri"/>
              </a:rPr>
              <a:t> </a:t>
            </a:r>
            <a:r>
              <a:rPr sz="2000" spc="-10" dirty="0">
                <a:uFill>
                  <a:solidFill>
                    <a:srgbClr val="000000"/>
                  </a:solidFill>
                </a:uFill>
                <a:latin typeface="Calibri"/>
                <a:cs typeface="Calibri"/>
              </a:rPr>
              <a:t>santé</a:t>
            </a:r>
            <a:r>
              <a:rPr sz="2000" spc="20" dirty="0">
                <a:uFill>
                  <a:solidFill>
                    <a:srgbClr val="000000"/>
                  </a:solidFill>
                </a:uFill>
                <a:latin typeface="Calibri"/>
                <a:cs typeface="Calibri"/>
              </a:rPr>
              <a:t> </a:t>
            </a:r>
            <a:r>
              <a:rPr sz="2000" spc="-5" dirty="0">
                <a:uFill>
                  <a:solidFill>
                    <a:srgbClr val="000000"/>
                  </a:solidFill>
                </a:uFill>
                <a:latin typeface="Calibri"/>
                <a:cs typeface="Calibri"/>
              </a:rPr>
              <a:t>publique</a:t>
            </a:r>
            <a:r>
              <a:rPr sz="2000" spc="-15" dirty="0">
                <a:uFill>
                  <a:solidFill>
                    <a:srgbClr val="000000"/>
                  </a:solidFill>
                </a:uFill>
                <a:latin typeface="Calibri"/>
                <a:cs typeface="Calibri"/>
              </a:rPr>
              <a:t> </a:t>
            </a:r>
            <a:r>
              <a:rPr sz="2000" dirty="0">
                <a:uFill>
                  <a:solidFill>
                    <a:srgbClr val="000000"/>
                  </a:solidFill>
                </a:uFill>
                <a:latin typeface="Calibri"/>
                <a:cs typeface="Calibri"/>
              </a:rPr>
              <a:t>?</a:t>
            </a:r>
            <a:r>
              <a:rPr sz="2000" spc="10" dirty="0">
                <a:uFill>
                  <a:solidFill>
                    <a:srgbClr val="000000"/>
                  </a:solidFill>
                </a:uFill>
                <a:latin typeface="Calibri"/>
                <a:cs typeface="Calibri"/>
              </a:rPr>
              <a:t> </a:t>
            </a:r>
            <a:r>
              <a:rPr sz="2000" dirty="0">
                <a:uFill>
                  <a:solidFill>
                    <a:srgbClr val="000000"/>
                  </a:solidFill>
                </a:uFill>
                <a:latin typeface="Calibri"/>
                <a:cs typeface="Calibri"/>
              </a:rPr>
              <a:t>Si</a:t>
            </a:r>
            <a:r>
              <a:rPr sz="2000" spc="20" dirty="0">
                <a:uFill>
                  <a:solidFill>
                    <a:srgbClr val="000000"/>
                  </a:solidFill>
                </a:uFill>
                <a:latin typeface="Calibri"/>
                <a:cs typeface="Calibri"/>
              </a:rPr>
              <a:t> </a:t>
            </a:r>
            <a:r>
              <a:rPr sz="2000" spc="-5" dirty="0">
                <a:uFill>
                  <a:solidFill>
                    <a:srgbClr val="000000"/>
                  </a:solidFill>
                </a:uFill>
                <a:latin typeface="Calibri"/>
                <a:cs typeface="Calibri"/>
              </a:rPr>
              <a:t>oui, </a:t>
            </a:r>
            <a:r>
              <a:rPr sz="2000" spc="-5" dirty="0" err="1">
                <a:uFill>
                  <a:solidFill>
                    <a:srgbClr val="000000"/>
                  </a:solidFill>
                </a:uFill>
                <a:latin typeface="Calibri"/>
                <a:cs typeface="Calibri"/>
              </a:rPr>
              <a:t>lesquelles</a:t>
            </a:r>
            <a:r>
              <a:rPr sz="2000" spc="-5" dirty="0">
                <a:uFill>
                  <a:solidFill>
                    <a:srgbClr val="000000"/>
                  </a:solidFill>
                </a:uFill>
                <a:latin typeface="Calibri"/>
                <a:cs typeface="Calibri"/>
              </a:rPr>
              <a:t> </a:t>
            </a:r>
            <a:r>
              <a:rPr sz="2000" spc="-434" dirty="0">
                <a:latin typeface="Calibri"/>
                <a:cs typeface="Calibri"/>
              </a:rPr>
              <a:t> </a:t>
            </a:r>
            <a:r>
              <a:rPr sz="2000" spc="-10" dirty="0">
                <a:uFill>
                  <a:solidFill>
                    <a:srgbClr val="000000"/>
                  </a:solidFill>
                </a:uFill>
                <a:latin typeface="Calibri"/>
                <a:cs typeface="Calibri"/>
              </a:rPr>
              <a:t>et</a:t>
            </a:r>
            <a:r>
              <a:rPr sz="2000" spc="-5" dirty="0">
                <a:uFill>
                  <a:solidFill>
                    <a:srgbClr val="000000"/>
                  </a:solidFill>
                </a:uFill>
                <a:latin typeface="Calibri"/>
                <a:cs typeface="Calibri"/>
              </a:rPr>
              <a:t> </a:t>
            </a:r>
            <a:r>
              <a:rPr sz="2000" spc="-10" dirty="0">
                <a:uFill>
                  <a:solidFill>
                    <a:srgbClr val="000000"/>
                  </a:solidFill>
                </a:uFill>
                <a:latin typeface="Calibri"/>
                <a:cs typeface="Calibri"/>
              </a:rPr>
              <a:t>comment</a:t>
            </a:r>
            <a:r>
              <a:rPr sz="2000" spc="15" dirty="0">
                <a:uFill>
                  <a:solidFill>
                    <a:srgbClr val="000000"/>
                  </a:solidFill>
                </a:uFill>
                <a:latin typeface="Calibri"/>
                <a:cs typeface="Calibri"/>
              </a:rPr>
              <a:t> </a:t>
            </a:r>
            <a:r>
              <a:rPr sz="2000" spc="-5" dirty="0">
                <a:uFill>
                  <a:solidFill>
                    <a:srgbClr val="000000"/>
                  </a:solidFill>
                </a:uFill>
                <a:latin typeface="Calibri"/>
                <a:cs typeface="Calibri"/>
              </a:rPr>
              <a:t>(quels</a:t>
            </a:r>
            <a:r>
              <a:rPr sz="2000" spc="5" dirty="0">
                <a:uFill>
                  <a:solidFill>
                    <a:srgbClr val="000000"/>
                  </a:solidFill>
                </a:uFill>
                <a:latin typeface="Calibri"/>
                <a:cs typeface="Calibri"/>
              </a:rPr>
              <a:t> </a:t>
            </a:r>
            <a:r>
              <a:rPr sz="2000" spc="-10" dirty="0">
                <a:uFill>
                  <a:solidFill>
                    <a:srgbClr val="000000"/>
                  </a:solidFill>
                </a:uFill>
                <a:latin typeface="Calibri"/>
                <a:cs typeface="Calibri"/>
              </a:rPr>
              <a:t>partenaires</a:t>
            </a:r>
            <a:r>
              <a:rPr sz="2000" spc="25" dirty="0">
                <a:uFill>
                  <a:solidFill>
                    <a:srgbClr val="000000"/>
                  </a:solidFill>
                </a:uFill>
                <a:latin typeface="Calibri"/>
                <a:cs typeface="Calibri"/>
              </a:rPr>
              <a:t> </a:t>
            </a:r>
            <a:r>
              <a:rPr sz="2000" spc="-5" dirty="0">
                <a:uFill>
                  <a:solidFill>
                    <a:srgbClr val="000000"/>
                  </a:solidFill>
                </a:uFill>
                <a:latin typeface="Calibri"/>
                <a:cs typeface="Calibri"/>
              </a:rPr>
              <a:t>impliqués)</a:t>
            </a:r>
            <a:r>
              <a:rPr sz="2000" spc="20" dirty="0">
                <a:uFill>
                  <a:solidFill>
                    <a:srgbClr val="000000"/>
                  </a:solidFill>
                </a:uFill>
                <a:latin typeface="Calibri"/>
                <a:cs typeface="Calibri"/>
              </a:rPr>
              <a:t> </a:t>
            </a:r>
            <a:r>
              <a:rPr sz="2000" dirty="0">
                <a:uFill>
                  <a:solidFill>
                    <a:srgbClr val="000000"/>
                  </a:solidFill>
                </a:uFill>
                <a:latin typeface="Calibri"/>
                <a:cs typeface="Calibri"/>
              </a:rPr>
              <a:t>?</a:t>
            </a:r>
            <a:r>
              <a:rPr lang="fr-FR" sz="2000" dirty="0">
                <a:uFill>
                  <a:solidFill>
                    <a:srgbClr val="000000"/>
                  </a:solidFill>
                </a:uFill>
                <a:latin typeface="Calibri"/>
                <a:cs typeface="Calibri"/>
              </a:rPr>
              <a:t>  </a:t>
            </a:r>
          </a:p>
          <a:p>
            <a:pPr marL="697865" marR="5080" indent="-685800">
              <a:lnSpc>
                <a:spcPct val="80000"/>
              </a:lnSpc>
              <a:spcBef>
                <a:spcPts val="585"/>
              </a:spcBef>
              <a:buFont typeface="Arial MT"/>
              <a:buChar char="•"/>
              <a:tabLst>
                <a:tab pos="697865" algn="l"/>
                <a:tab pos="698500" algn="l"/>
              </a:tabLst>
            </a:pPr>
            <a:r>
              <a:rPr lang="fr-FR" sz="2000" dirty="0">
                <a:uFill>
                  <a:solidFill>
                    <a:srgbClr val="000000"/>
                  </a:solidFill>
                </a:uFill>
                <a:latin typeface="Calibri"/>
                <a:cs typeface="Calibri"/>
              </a:rPr>
              <a:t>NON</a:t>
            </a:r>
            <a:endParaRPr sz="2000" dirty="0">
              <a:latin typeface="Calibri"/>
              <a:cs typeface="Calibri"/>
            </a:endParaRPr>
          </a:p>
        </p:txBody>
      </p:sp>
      <p:sp>
        <p:nvSpPr>
          <p:cNvPr id="7" name="object 7"/>
          <p:cNvSpPr txBox="1"/>
          <p:nvPr/>
        </p:nvSpPr>
        <p:spPr>
          <a:xfrm>
            <a:off x="1049573" y="4019786"/>
            <a:ext cx="7893684" cy="574675"/>
          </a:xfrm>
          <a:prstGeom prst="rect">
            <a:avLst/>
          </a:prstGeom>
        </p:spPr>
        <p:txBody>
          <a:bodyPr vert="horz" wrap="square" lIns="0" tIns="74295" rIns="0" bIns="0" rtlCol="0">
            <a:spAutoFit/>
          </a:bodyPr>
          <a:lstStyle/>
          <a:p>
            <a:pPr marL="697865" marR="5080" indent="-685800">
              <a:lnSpc>
                <a:spcPct val="80000"/>
              </a:lnSpc>
              <a:spcBef>
                <a:spcPts val="585"/>
              </a:spcBef>
              <a:buFont typeface="Arial MT"/>
              <a:buChar char="•"/>
              <a:tabLst>
                <a:tab pos="697865" algn="l"/>
                <a:tab pos="698500" algn="l"/>
              </a:tabLst>
            </a:pPr>
            <a:r>
              <a:rPr sz="2000" spc="-5" dirty="0">
                <a:uFill>
                  <a:solidFill>
                    <a:srgbClr val="000000"/>
                  </a:solidFill>
                </a:uFill>
                <a:latin typeface="Calibri"/>
                <a:cs typeface="Calibri"/>
              </a:rPr>
              <a:t>Quels</a:t>
            </a:r>
            <a:r>
              <a:rPr sz="2000" spc="15" dirty="0">
                <a:uFill>
                  <a:solidFill>
                    <a:srgbClr val="000000"/>
                  </a:solidFill>
                </a:uFill>
                <a:latin typeface="Calibri"/>
                <a:cs typeface="Calibri"/>
              </a:rPr>
              <a:t> </a:t>
            </a:r>
            <a:r>
              <a:rPr sz="2000" spc="-5" dirty="0">
                <a:uFill>
                  <a:solidFill>
                    <a:srgbClr val="000000"/>
                  </a:solidFill>
                </a:uFill>
                <a:latin typeface="Calibri"/>
                <a:cs typeface="Calibri"/>
              </a:rPr>
              <a:t>changements </a:t>
            </a:r>
            <a:r>
              <a:rPr sz="2000" spc="-10" dirty="0">
                <a:uFill>
                  <a:solidFill>
                    <a:srgbClr val="000000"/>
                  </a:solidFill>
                </a:uFill>
                <a:latin typeface="Calibri"/>
                <a:cs typeface="Calibri"/>
              </a:rPr>
              <a:t>allez-vous</a:t>
            </a:r>
            <a:r>
              <a:rPr sz="2000" spc="40" dirty="0">
                <a:uFill>
                  <a:solidFill>
                    <a:srgbClr val="000000"/>
                  </a:solidFill>
                </a:uFill>
                <a:latin typeface="Calibri"/>
                <a:cs typeface="Calibri"/>
              </a:rPr>
              <a:t> </a:t>
            </a:r>
            <a:r>
              <a:rPr sz="2000" spc="-10" dirty="0">
                <a:uFill>
                  <a:solidFill>
                    <a:srgbClr val="000000"/>
                  </a:solidFill>
                </a:uFill>
                <a:latin typeface="Calibri"/>
                <a:cs typeface="Calibri"/>
              </a:rPr>
              <a:t>apporter</a:t>
            </a:r>
            <a:r>
              <a:rPr sz="2000" spc="25" dirty="0">
                <a:uFill>
                  <a:solidFill>
                    <a:srgbClr val="000000"/>
                  </a:solidFill>
                </a:uFill>
                <a:latin typeface="Calibri"/>
                <a:cs typeface="Calibri"/>
              </a:rPr>
              <a:t> </a:t>
            </a:r>
            <a:r>
              <a:rPr sz="2000" dirty="0">
                <a:uFill>
                  <a:solidFill>
                    <a:srgbClr val="000000"/>
                  </a:solidFill>
                </a:uFill>
                <a:latin typeface="Calibri"/>
                <a:cs typeface="Calibri"/>
              </a:rPr>
              <a:t>pour</a:t>
            </a:r>
            <a:r>
              <a:rPr sz="2000" spc="-20" dirty="0">
                <a:uFill>
                  <a:solidFill>
                    <a:srgbClr val="000000"/>
                  </a:solidFill>
                </a:uFill>
                <a:latin typeface="Calibri"/>
                <a:cs typeface="Calibri"/>
              </a:rPr>
              <a:t> </a:t>
            </a:r>
            <a:r>
              <a:rPr sz="2000" spc="-10" dirty="0">
                <a:uFill>
                  <a:solidFill>
                    <a:srgbClr val="000000"/>
                  </a:solidFill>
                </a:uFill>
                <a:latin typeface="Calibri"/>
                <a:cs typeface="Calibri"/>
              </a:rPr>
              <a:t>surmonter</a:t>
            </a:r>
            <a:r>
              <a:rPr sz="2000" spc="20" dirty="0">
                <a:uFill>
                  <a:solidFill>
                    <a:srgbClr val="000000"/>
                  </a:solidFill>
                </a:uFill>
                <a:latin typeface="Calibri"/>
                <a:cs typeface="Calibri"/>
              </a:rPr>
              <a:t> </a:t>
            </a:r>
            <a:r>
              <a:rPr sz="2000" dirty="0">
                <a:uFill>
                  <a:solidFill>
                    <a:srgbClr val="000000"/>
                  </a:solidFill>
                </a:uFill>
                <a:latin typeface="Calibri"/>
                <a:cs typeface="Calibri"/>
              </a:rPr>
              <a:t>les</a:t>
            </a:r>
            <a:r>
              <a:rPr sz="2000" spc="20" dirty="0">
                <a:uFill>
                  <a:solidFill>
                    <a:srgbClr val="000000"/>
                  </a:solidFill>
                </a:uFill>
                <a:latin typeface="Calibri"/>
                <a:cs typeface="Calibri"/>
              </a:rPr>
              <a:t> </a:t>
            </a:r>
            <a:r>
              <a:rPr sz="2000" spc="-10" dirty="0">
                <a:uFill>
                  <a:solidFill>
                    <a:srgbClr val="000000"/>
                  </a:solidFill>
                </a:uFill>
                <a:latin typeface="Calibri"/>
                <a:cs typeface="Calibri"/>
              </a:rPr>
              <a:t>difficultés </a:t>
            </a:r>
            <a:r>
              <a:rPr sz="2000" spc="-434" dirty="0">
                <a:latin typeface="Calibri"/>
                <a:cs typeface="Calibri"/>
              </a:rPr>
              <a:t> </a:t>
            </a:r>
            <a:r>
              <a:rPr sz="2000" spc="-10" dirty="0">
                <a:uFill>
                  <a:solidFill>
                    <a:srgbClr val="000000"/>
                  </a:solidFill>
                </a:uFill>
                <a:latin typeface="Calibri"/>
                <a:cs typeface="Calibri"/>
              </a:rPr>
              <a:t>rencontrées</a:t>
            </a:r>
            <a:r>
              <a:rPr sz="2000" spc="-15" dirty="0">
                <a:uFill>
                  <a:solidFill>
                    <a:srgbClr val="000000"/>
                  </a:solidFill>
                </a:uFill>
                <a:latin typeface="Calibri"/>
                <a:cs typeface="Calibri"/>
              </a:rPr>
              <a:t> </a:t>
            </a:r>
            <a:r>
              <a:rPr sz="2000" spc="-10" dirty="0">
                <a:uFill>
                  <a:solidFill>
                    <a:srgbClr val="000000"/>
                  </a:solidFill>
                </a:uFill>
                <a:latin typeface="Calibri"/>
                <a:cs typeface="Calibri"/>
              </a:rPr>
              <a:t>lors</a:t>
            </a:r>
            <a:r>
              <a:rPr sz="2000" spc="5" dirty="0">
                <a:uFill>
                  <a:solidFill>
                    <a:srgbClr val="000000"/>
                  </a:solidFill>
                </a:uFill>
                <a:latin typeface="Calibri"/>
                <a:cs typeface="Calibri"/>
              </a:rPr>
              <a:t> </a:t>
            </a:r>
            <a:r>
              <a:rPr sz="2000" spc="-5" dirty="0">
                <a:uFill>
                  <a:solidFill>
                    <a:srgbClr val="000000"/>
                  </a:solidFill>
                </a:uFill>
                <a:latin typeface="Calibri"/>
                <a:cs typeface="Calibri"/>
              </a:rPr>
              <a:t>des</a:t>
            </a:r>
            <a:r>
              <a:rPr sz="2000" spc="5" dirty="0">
                <a:uFill>
                  <a:solidFill>
                    <a:srgbClr val="000000"/>
                  </a:solidFill>
                </a:uFill>
                <a:latin typeface="Calibri"/>
                <a:cs typeface="Calibri"/>
              </a:rPr>
              <a:t> </a:t>
            </a:r>
            <a:r>
              <a:rPr sz="2000" spc="-5" dirty="0">
                <a:uFill>
                  <a:solidFill>
                    <a:srgbClr val="000000"/>
                  </a:solidFill>
                </a:uFill>
                <a:latin typeface="Calibri"/>
                <a:cs typeface="Calibri"/>
              </a:rPr>
              <a:t>campagnes</a:t>
            </a:r>
            <a:r>
              <a:rPr sz="2000" spc="-35" dirty="0">
                <a:uFill>
                  <a:solidFill>
                    <a:srgbClr val="000000"/>
                  </a:solidFill>
                </a:uFill>
                <a:latin typeface="Calibri"/>
                <a:cs typeface="Calibri"/>
              </a:rPr>
              <a:t> </a:t>
            </a:r>
            <a:r>
              <a:rPr sz="2000" spc="-10" dirty="0" err="1">
                <a:uFill>
                  <a:solidFill>
                    <a:srgbClr val="000000"/>
                  </a:solidFill>
                </a:uFill>
                <a:latin typeface="Calibri"/>
                <a:cs typeface="Calibri"/>
              </a:rPr>
              <a:t>précédentes</a:t>
            </a:r>
            <a:r>
              <a:rPr sz="2000" spc="25" dirty="0">
                <a:uFill>
                  <a:solidFill>
                    <a:srgbClr val="000000"/>
                  </a:solidFill>
                </a:uFill>
                <a:latin typeface="Calibri"/>
                <a:cs typeface="Calibri"/>
              </a:rPr>
              <a:t> </a:t>
            </a:r>
            <a:r>
              <a:rPr sz="2000" dirty="0">
                <a:uFill>
                  <a:solidFill>
                    <a:srgbClr val="000000"/>
                  </a:solidFill>
                </a:uFill>
                <a:latin typeface="Calibri"/>
                <a:cs typeface="Calibri"/>
              </a:rPr>
              <a:t>?</a:t>
            </a:r>
            <a:r>
              <a:rPr lang="fr-FR" sz="2000" dirty="0">
                <a:uFill>
                  <a:solidFill>
                    <a:srgbClr val="000000"/>
                  </a:solidFill>
                </a:uFill>
                <a:latin typeface="Calibri"/>
                <a:cs typeface="Calibri"/>
              </a:rPr>
              <a:t>     RAS</a:t>
            </a:r>
            <a:endParaRPr sz="2000" dirty="0">
              <a:latin typeface="Calibri"/>
              <a:cs typeface="Calibri"/>
            </a:endParaRPr>
          </a:p>
        </p:txBody>
      </p:sp>
      <p:sp>
        <p:nvSpPr>
          <p:cNvPr id="8" name="object 8"/>
          <p:cNvSpPr txBox="1"/>
          <p:nvPr/>
        </p:nvSpPr>
        <p:spPr>
          <a:xfrm>
            <a:off x="1049502" y="6250901"/>
            <a:ext cx="69850" cy="177800"/>
          </a:xfrm>
          <a:prstGeom prst="rect">
            <a:avLst/>
          </a:prstGeom>
        </p:spPr>
        <p:txBody>
          <a:bodyPr vert="horz" wrap="square" lIns="0" tIns="12065" rIns="0" bIns="0" rtlCol="0">
            <a:spAutoFit/>
          </a:bodyPr>
          <a:lstStyle/>
          <a:p>
            <a:pPr marL="12700">
              <a:lnSpc>
                <a:spcPct val="100000"/>
              </a:lnSpc>
              <a:spcBef>
                <a:spcPts val="95"/>
              </a:spcBef>
            </a:pPr>
            <a:r>
              <a:rPr sz="1000" spc="-5" dirty="0">
                <a:latin typeface="Arial MT"/>
                <a:cs typeface="Arial MT"/>
              </a:rPr>
              <a:t>•</a:t>
            </a:r>
            <a:endParaRPr sz="1000">
              <a:latin typeface="Arial MT"/>
              <a:cs typeface="Arial M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054608" y="438911"/>
            <a:ext cx="8624570" cy="1066800"/>
            <a:chOff x="1054608" y="438911"/>
            <a:chExt cx="8624570" cy="1066800"/>
          </a:xfrm>
        </p:grpSpPr>
        <p:sp>
          <p:nvSpPr>
            <p:cNvPr id="3" name="object 3"/>
            <p:cNvSpPr/>
            <p:nvPr/>
          </p:nvSpPr>
          <p:spPr>
            <a:xfrm>
              <a:off x="5335511" y="438911"/>
              <a:ext cx="4343400" cy="1066800"/>
            </a:xfrm>
            <a:custGeom>
              <a:avLst/>
              <a:gdLst/>
              <a:ahLst/>
              <a:cxnLst/>
              <a:rect l="l" t="t" r="r" b="b"/>
              <a:pathLst>
                <a:path w="4343400" h="1066800">
                  <a:moveTo>
                    <a:pt x="4343400" y="533400"/>
                  </a:moveTo>
                  <a:lnTo>
                    <a:pt x="4334256" y="524256"/>
                  </a:lnTo>
                  <a:lnTo>
                    <a:pt x="3840480" y="30480"/>
                  </a:lnTo>
                  <a:lnTo>
                    <a:pt x="3810000" y="0"/>
                  </a:lnTo>
                  <a:lnTo>
                    <a:pt x="3810000" y="143256"/>
                  </a:lnTo>
                  <a:lnTo>
                    <a:pt x="0" y="143256"/>
                  </a:lnTo>
                  <a:lnTo>
                    <a:pt x="0" y="923544"/>
                  </a:lnTo>
                  <a:lnTo>
                    <a:pt x="3810000" y="923544"/>
                  </a:lnTo>
                  <a:lnTo>
                    <a:pt x="3810000" y="1066800"/>
                  </a:lnTo>
                  <a:lnTo>
                    <a:pt x="3840480" y="1036320"/>
                  </a:lnTo>
                  <a:lnTo>
                    <a:pt x="4334256" y="542544"/>
                  </a:lnTo>
                  <a:lnTo>
                    <a:pt x="4343400" y="533400"/>
                  </a:lnTo>
                  <a:close/>
                </a:path>
              </a:pathLst>
            </a:custGeom>
            <a:solidFill>
              <a:srgbClr val="CFD8E8">
                <a:alpha val="89843"/>
              </a:srgbClr>
            </a:solidFill>
          </p:spPr>
          <p:txBody>
            <a:bodyPr wrap="square" lIns="0" tIns="0" rIns="0" bIns="0" rtlCol="0"/>
            <a:lstStyle/>
            <a:p>
              <a:endParaRPr/>
            </a:p>
          </p:txBody>
        </p:sp>
        <p:sp>
          <p:nvSpPr>
            <p:cNvPr id="4" name="object 4"/>
            <p:cNvSpPr/>
            <p:nvPr/>
          </p:nvSpPr>
          <p:spPr>
            <a:xfrm>
              <a:off x="1054608" y="455675"/>
              <a:ext cx="4302760" cy="1031875"/>
            </a:xfrm>
            <a:custGeom>
              <a:avLst/>
              <a:gdLst/>
              <a:ahLst/>
              <a:cxnLst/>
              <a:rect l="l" t="t" r="r" b="b"/>
              <a:pathLst>
                <a:path w="4302760" h="1031875">
                  <a:moveTo>
                    <a:pt x="4140708" y="1031748"/>
                  </a:moveTo>
                  <a:lnTo>
                    <a:pt x="163068" y="1031748"/>
                  </a:lnTo>
                  <a:lnTo>
                    <a:pt x="146304" y="1028700"/>
                  </a:lnTo>
                  <a:lnTo>
                    <a:pt x="96012" y="1010411"/>
                  </a:lnTo>
                  <a:lnTo>
                    <a:pt x="53340" y="979932"/>
                  </a:lnTo>
                  <a:lnTo>
                    <a:pt x="22860" y="938784"/>
                  </a:lnTo>
                  <a:lnTo>
                    <a:pt x="4572" y="888492"/>
                  </a:lnTo>
                  <a:lnTo>
                    <a:pt x="0" y="851915"/>
                  </a:lnTo>
                  <a:lnTo>
                    <a:pt x="0" y="179831"/>
                  </a:lnTo>
                  <a:lnTo>
                    <a:pt x="9144" y="126491"/>
                  </a:lnTo>
                  <a:lnTo>
                    <a:pt x="30480" y="79247"/>
                  </a:lnTo>
                  <a:lnTo>
                    <a:pt x="65532" y="41147"/>
                  </a:lnTo>
                  <a:lnTo>
                    <a:pt x="111252" y="13715"/>
                  </a:lnTo>
                  <a:lnTo>
                    <a:pt x="161543" y="0"/>
                  </a:lnTo>
                  <a:lnTo>
                    <a:pt x="4139184" y="0"/>
                  </a:lnTo>
                  <a:lnTo>
                    <a:pt x="4191000" y="13715"/>
                  </a:lnTo>
                  <a:lnTo>
                    <a:pt x="4211320" y="24383"/>
                  </a:lnTo>
                  <a:lnTo>
                    <a:pt x="181356" y="24383"/>
                  </a:lnTo>
                  <a:lnTo>
                    <a:pt x="150876" y="27431"/>
                  </a:lnTo>
                  <a:lnTo>
                    <a:pt x="135636" y="32003"/>
                  </a:lnTo>
                  <a:lnTo>
                    <a:pt x="121920" y="36575"/>
                  </a:lnTo>
                  <a:lnTo>
                    <a:pt x="108204" y="42671"/>
                  </a:lnTo>
                  <a:lnTo>
                    <a:pt x="94488" y="51815"/>
                  </a:lnTo>
                  <a:lnTo>
                    <a:pt x="82296" y="59435"/>
                  </a:lnTo>
                  <a:lnTo>
                    <a:pt x="53340" y="92963"/>
                  </a:lnTo>
                  <a:lnTo>
                    <a:pt x="33528" y="132587"/>
                  </a:lnTo>
                  <a:lnTo>
                    <a:pt x="25908" y="179831"/>
                  </a:lnTo>
                  <a:lnTo>
                    <a:pt x="25908" y="850392"/>
                  </a:lnTo>
                  <a:lnTo>
                    <a:pt x="33528" y="897636"/>
                  </a:lnTo>
                  <a:lnTo>
                    <a:pt x="51816" y="937259"/>
                  </a:lnTo>
                  <a:lnTo>
                    <a:pt x="82296" y="970788"/>
                  </a:lnTo>
                  <a:lnTo>
                    <a:pt x="134112" y="999744"/>
                  </a:lnTo>
                  <a:lnTo>
                    <a:pt x="181356" y="1007363"/>
                  </a:lnTo>
                  <a:lnTo>
                    <a:pt x="4212844" y="1007363"/>
                  </a:lnTo>
                  <a:lnTo>
                    <a:pt x="4207764" y="1010411"/>
                  </a:lnTo>
                  <a:lnTo>
                    <a:pt x="4192524" y="1018032"/>
                  </a:lnTo>
                  <a:lnTo>
                    <a:pt x="4175760" y="1024128"/>
                  </a:lnTo>
                  <a:lnTo>
                    <a:pt x="4158996" y="1028700"/>
                  </a:lnTo>
                  <a:lnTo>
                    <a:pt x="4140708" y="1031748"/>
                  </a:lnTo>
                  <a:close/>
                </a:path>
                <a:path w="4302760" h="1031875">
                  <a:moveTo>
                    <a:pt x="4212844" y="1007363"/>
                  </a:moveTo>
                  <a:lnTo>
                    <a:pt x="4120896" y="1007363"/>
                  </a:lnTo>
                  <a:lnTo>
                    <a:pt x="4152900" y="1004316"/>
                  </a:lnTo>
                  <a:lnTo>
                    <a:pt x="4166616" y="999744"/>
                  </a:lnTo>
                  <a:lnTo>
                    <a:pt x="4219956" y="972311"/>
                  </a:lnTo>
                  <a:lnTo>
                    <a:pt x="4250436" y="938784"/>
                  </a:lnTo>
                  <a:lnTo>
                    <a:pt x="4268724" y="897636"/>
                  </a:lnTo>
                  <a:lnTo>
                    <a:pt x="4273296" y="883919"/>
                  </a:lnTo>
                  <a:lnTo>
                    <a:pt x="4276344" y="868680"/>
                  </a:lnTo>
                  <a:lnTo>
                    <a:pt x="4276344" y="164591"/>
                  </a:lnTo>
                  <a:lnTo>
                    <a:pt x="4258056" y="106679"/>
                  </a:lnTo>
                  <a:lnTo>
                    <a:pt x="4232148" y="70103"/>
                  </a:lnTo>
                  <a:lnTo>
                    <a:pt x="4219956" y="60959"/>
                  </a:lnTo>
                  <a:lnTo>
                    <a:pt x="4209288" y="51815"/>
                  </a:lnTo>
                  <a:lnTo>
                    <a:pt x="4195572" y="44195"/>
                  </a:lnTo>
                  <a:lnTo>
                    <a:pt x="4168140" y="32003"/>
                  </a:lnTo>
                  <a:lnTo>
                    <a:pt x="4152900" y="27431"/>
                  </a:lnTo>
                  <a:lnTo>
                    <a:pt x="4120896" y="24383"/>
                  </a:lnTo>
                  <a:lnTo>
                    <a:pt x="4211320" y="24383"/>
                  </a:lnTo>
                  <a:lnTo>
                    <a:pt x="4248912" y="51815"/>
                  </a:lnTo>
                  <a:lnTo>
                    <a:pt x="4270248" y="79247"/>
                  </a:lnTo>
                  <a:lnTo>
                    <a:pt x="4279392" y="92963"/>
                  </a:lnTo>
                  <a:lnTo>
                    <a:pt x="4297680" y="143255"/>
                  </a:lnTo>
                  <a:lnTo>
                    <a:pt x="4302252" y="179831"/>
                  </a:lnTo>
                  <a:lnTo>
                    <a:pt x="4302252" y="851915"/>
                  </a:lnTo>
                  <a:lnTo>
                    <a:pt x="4294632" y="905256"/>
                  </a:lnTo>
                  <a:lnTo>
                    <a:pt x="4271772" y="952500"/>
                  </a:lnTo>
                  <a:lnTo>
                    <a:pt x="4236720" y="990600"/>
                  </a:lnTo>
                  <a:lnTo>
                    <a:pt x="4223003" y="1001268"/>
                  </a:lnTo>
                  <a:lnTo>
                    <a:pt x="4212844" y="1007363"/>
                  </a:lnTo>
                  <a:close/>
                </a:path>
              </a:pathLst>
            </a:custGeom>
            <a:solidFill>
              <a:srgbClr val="366091"/>
            </a:solidFill>
          </p:spPr>
          <p:txBody>
            <a:bodyPr wrap="square" lIns="0" tIns="0" rIns="0" bIns="0" rtlCol="0"/>
            <a:lstStyle/>
            <a:p>
              <a:endParaRPr/>
            </a:p>
          </p:txBody>
        </p:sp>
      </p:grpSp>
      <p:sp>
        <p:nvSpPr>
          <p:cNvPr id="5" name="object 5"/>
          <p:cNvSpPr txBox="1">
            <a:spLocks noGrp="1"/>
          </p:cNvSpPr>
          <p:nvPr>
            <p:ph type="title"/>
          </p:nvPr>
        </p:nvSpPr>
        <p:spPr>
          <a:xfrm>
            <a:off x="1180554" y="648673"/>
            <a:ext cx="4013746" cy="595035"/>
          </a:xfrm>
          <a:prstGeom prst="rect">
            <a:avLst/>
          </a:prstGeom>
        </p:spPr>
        <p:txBody>
          <a:bodyPr vert="horz" wrap="square" lIns="0" tIns="55880" rIns="0" bIns="0" rtlCol="0">
            <a:spAutoFit/>
          </a:bodyPr>
          <a:lstStyle/>
          <a:p>
            <a:pPr marL="12700" marR="5080">
              <a:lnSpc>
                <a:spcPts val="2080"/>
              </a:lnSpc>
              <a:spcBef>
                <a:spcPts val="440"/>
              </a:spcBef>
            </a:pPr>
            <a:r>
              <a:rPr sz="2000" spc="-5" dirty="0" err="1">
                <a:solidFill>
                  <a:srgbClr val="000000"/>
                </a:solidFill>
              </a:rPr>
              <a:t>Priorités</a:t>
            </a:r>
            <a:r>
              <a:rPr sz="2000" spc="-5" dirty="0">
                <a:solidFill>
                  <a:srgbClr val="000000"/>
                </a:solidFill>
              </a:rPr>
              <a:t> de </a:t>
            </a:r>
            <a:r>
              <a:rPr sz="2000" spc="-545" dirty="0">
                <a:solidFill>
                  <a:srgbClr val="000000"/>
                </a:solidFill>
              </a:rPr>
              <a:t> </a:t>
            </a:r>
            <a:r>
              <a:rPr sz="2000" dirty="0">
                <a:solidFill>
                  <a:srgbClr val="000000"/>
                </a:solidFill>
              </a:rPr>
              <a:t>recherche</a:t>
            </a:r>
            <a:r>
              <a:rPr lang="en-GB" sz="2000" dirty="0">
                <a:solidFill>
                  <a:srgbClr val="000000"/>
                </a:solidFill>
              </a:rPr>
              <a:t> </a:t>
            </a:r>
            <a:r>
              <a:rPr lang="fr-CH" sz="2000" dirty="0">
                <a:solidFill>
                  <a:srgbClr val="000000"/>
                </a:solidFill>
              </a:rPr>
              <a:t>et </a:t>
            </a:r>
            <a:r>
              <a:rPr lang="fr-CH" sz="2000" spc="-5" dirty="0">
                <a:solidFill>
                  <a:srgbClr val="000000"/>
                </a:solidFill>
              </a:rPr>
              <a:t>calendrier d’exécution </a:t>
            </a:r>
            <a:endParaRPr sz="2000" dirty="0"/>
          </a:p>
        </p:txBody>
      </p:sp>
      <p:sp>
        <p:nvSpPr>
          <p:cNvPr id="6" name="object 6"/>
          <p:cNvSpPr txBox="1"/>
          <p:nvPr/>
        </p:nvSpPr>
        <p:spPr>
          <a:xfrm>
            <a:off x="1049545" y="1742930"/>
            <a:ext cx="96520" cy="269240"/>
          </a:xfrm>
          <a:prstGeom prst="rect">
            <a:avLst/>
          </a:prstGeom>
        </p:spPr>
        <p:txBody>
          <a:bodyPr vert="horz" wrap="square" lIns="0" tIns="12065" rIns="0" bIns="0" rtlCol="0">
            <a:spAutoFit/>
          </a:bodyPr>
          <a:lstStyle/>
          <a:p>
            <a:pPr marL="12700">
              <a:lnSpc>
                <a:spcPct val="100000"/>
              </a:lnSpc>
              <a:spcBef>
                <a:spcPts val="95"/>
              </a:spcBef>
            </a:pPr>
            <a:r>
              <a:rPr sz="1600" spc="-5" dirty="0">
                <a:latin typeface="Arial MT"/>
                <a:cs typeface="Arial MT"/>
              </a:rPr>
              <a:t>•</a:t>
            </a:r>
            <a:endParaRPr sz="1600">
              <a:latin typeface="Arial MT"/>
              <a:cs typeface="Arial MT"/>
            </a:endParaRPr>
          </a:p>
        </p:txBody>
      </p:sp>
      <p:sp>
        <p:nvSpPr>
          <p:cNvPr id="7" name="object 7"/>
          <p:cNvSpPr txBox="1"/>
          <p:nvPr/>
        </p:nvSpPr>
        <p:spPr>
          <a:xfrm>
            <a:off x="1735309" y="1785256"/>
            <a:ext cx="6516062" cy="1268937"/>
          </a:xfrm>
          <a:prstGeom prst="rect">
            <a:avLst/>
          </a:prstGeom>
        </p:spPr>
        <p:txBody>
          <a:bodyPr vert="horz" wrap="square" lIns="0" tIns="12065" rIns="0" bIns="0" rtlCol="0">
            <a:spAutoFit/>
          </a:bodyPr>
          <a:lstStyle/>
          <a:p>
            <a:pPr marL="12700">
              <a:lnSpc>
                <a:spcPct val="100000"/>
              </a:lnSpc>
              <a:spcBef>
                <a:spcPts val="95"/>
              </a:spcBef>
            </a:pPr>
            <a:r>
              <a:rPr sz="2400" spc="-5" dirty="0">
                <a:uFill>
                  <a:solidFill>
                    <a:srgbClr val="000000"/>
                  </a:solidFill>
                </a:uFill>
                <a:latin typeface="Calibri"/>
                <a:cs typeface="Calibri"/>
              </a:rPr>
              <a:t>Quelles</a:t>
            </a:r>
            <a:r>
              <a:rPr sz="2400" spc="5" dirty="0">
                <a:uFill>
                  <a:solidFill>
                    <a:srgbClr val="000000"/>
                  </a:solidFill>
                </a:uFill>
                <a:latin typeface="Calibri"/>
                <a:cs typeface="Calibri"/>
              </a:rPr>
              <a:t> </a:t>
            </a:r>
            <a:r>
              <a:rPr sz="2400" spc="-10" dirty="0">
                <a:uFill>
                  <a:solidFill>
                    <a:srgbClr val="000000"/>
                  </a:solidFill>
                </a:uFill>
                <a:latin typeface="Calibri"/>
                <a:cs typeface="Calibri"/>
              </a:rPr>
              <a:t>sont</a:t>
            </a:r>
            <a:r>
              <a:rPr sz="2400" spc="15" dirty="0">
                <a:uFill>
                  <a:solidFill>
                    <a:srgbClr val="000000"/>
                  </a:solidFill>
                </a:uFill>
                <a:latin typeface="Calibri"/>
                <a:cs typeface="Calibri"/>
              </a:rPr>
              <a:t> </a:t>
            </a:r>
            <a:r>
              <a:rPr sz="2400" spc="-5" dirty="0">
                <a:uFill>
                  <a:solidFill>
                    <a:srgbClr val="000000"/>
                  </a:solidFill>
                </a:uFill>
                <a:latin typeface="Calibri"/>
                <a:cs typeface="Calibri"/>
              </a:rPr>
              <a:t>les</a:t>
            </a:r>
            <a:r>
              <a:rPr sz="2400" spc="-10" dirty="0">
                <a:uFill>
                  <a:solidFill>
                    <a:srgbClr val="000000"/>
                  </a:solidFill>
                </a:uFill>
                <a:latin typeface="Calibri"/>
                <a:cs typeface="Calibri"/>
              </a:rPr>
              <a:t> </a:t>
            </a:r>
            <a:r>
              <a:rPr sz="2400" spc="-5" dirty="0">
                <a:uFill>
                  <a:solidFill>
                    <a:srgbClr val="000000"/>
                  </a:solidFill>
                </a:uFill>
                <a:latin typeface="Calibri"/>
                <a:cs typeface="Calibri"/>
              </a:rPr>
              <a:t>priorités</a:t>
            </a:r>
            <a:r>
              <a:rPr sz="2400" spc="20" dirty="0">
                <a:uFill>
                  <a:solidFill>
                    <a:srgbClr val="000000"/>
                  </a:solidFill>
                </a:uFill>
                <a:latin typeface="Calibri"/>
                <a:cs typeface="Calibri"/>
              </a:rPr>
              <a:t> </a:t>
            </a:r>
            <a:r>
              <a:rPr sz="2400" spc="-10" dirty="0">
                <a:uFill>
                  <a:solidFill>
                    <a:srgbClr val="000000"/>
                  </a:solidFill>
                </a:uFill>
                <a:latin typeface="Calibri"/>
                <a:cs typeface="Calibri"/>
              </a:rPr>
              <a:t>de</a:t>
            </a:r>
            <a:r>
              <a:rPr sz="2400" spc="10" dirty="0">
                <a:uFill>
                  <a:solidFill>
                    <a:srgbClr val="000000"/>
                  </a:solidFill>
                </a:uFill>
                <a:latin typeface="Calibri"/>
                <a:cs typeface="Calibri"/>
              </a:rPr>
              <a:t> </a:t>
            </a:r>
            <a:r>
              <a:rPr sz="2400" spc="-15" dirty="0">
                <a:uFill>
                  <a:solidFill>
                    <a:srgbClr val="000000"/>
                  </a:solidFill>
                </a:uFill>
                <a:latin typeface="Calibri"/>
                <a:cs typeface="Calibri"/>
              </a:rPr>
              <a:t>recherche</a:t>
            </a:r>
            <a:r>
              <a:rPr sz="2400" spc="45" dirty="0">
                <a:uFill>
                  <a:solidFill>
                    <a:srgbClr val="000000"/>
                  </a:solidFill>
                </a:uFill>
                <a:latin typeface="Calibri"/>
                <a:cs typeface="Calibri"/>
              </a:rPr>
              <a:t> </a:t>
            </a:r>
            <a:r>
              <a:rPr sz="2400" spc="-5" dirty="0">
                <a:uFill>
                  <a:solidFill>
                    <a:srgbClr val="000000"/>
                  </a:solidFill>
                </a:uFill>
                <a:latin typeface="Calibri"/>
                <a:cs typeface="Calibri"/>
              </a:rPr>
              <a:t>que</a:t>
            </a:r>
            <a:r>
              <a:rPr sz="2400" spc="15" dirty="0">
                <a:uFill>
                  <a:solidFill>
                    <a:srgbClr val="000000"/>
                  </a:solidFill>
                </a:uFill>
                <a:latin typeface="Calibri"/>
                <a:cs typeface="Calibri"/>
              </a:rPr>
              <a:t> </a:t>
            </a:r>
            <a:r>
              <a:rPr sz="2400" spc="-10" dirty="0">
                <a:uFill>
                  <a:solidFill>
                    <a:srgbClr val="000000"/>
                  </a:solidFill>
                </a:uFill>
                <a:latin typeface="Calibri"/>
                <a:cs typeface="Calibri"/>
              </a:rPr>
              <a:t>vous</a:t>
            </a:r>
            <a:r>
              <a:rPr sz="2400" spc="5" dirty="0">
                <a:uFill>
                  <a:solidFill>
                    <a:srgbClr val="000000"/>
                  </a:solidFill>
                </a:uFill>
                <a:latin typeface="Calibri"/>
                <a:cs typeface="Calibri"/>
              </a:rPr>
              <a:t> </a:t>
            </a:r>
            <a:r>
              <a:rPr sz="2400" spc="-15" dirty="0">
                <a:uFill>
                  <a:solidFill>
                    <a:srgbClr val="000000"/>
                  </a:solidFill>
                </a:uFill>
                <a:latin typeface="Calibri"/>
                <a:cs typeface="Calibri"/>
              </a:rPr>
              <a:t>avez</a:t>
            </a:r>
            <a:r>
              <a:rPr sz="2400" spc="15" dirty="0">
                <a:uFill>
                  <a:solidFill>
                    <a:srgbClr val="000000"/>
                  </a:solidFill>
                </a:uFill>
                <a:latin typeface="Calibri"/>
                <a:cs typeface="Calibri"/>
              </a:rPr>
              <a:t> </a:t>
            </a:r>
            <a:r>
              <a:rPr sz="2400" spc="-10" dirty="0">
                <a:uFill>
                  <a:solidFill>
                    <a:srgbClr val="000000"/>
                  </a:solidFill>
                </a:uFill>
                <a:latin typeface="Calibri"/>
                <a:cs typeface="Calibri"/>
              </a:rPr>
              <a:t>mises</a:t>
            </a:r>
            <a:r>
              <a:rPr sz="2400" spc="5" dirty="0">
                <a:uFill>
                  <a:solidFill>
                    <a:srgbClr val="000000"/>
                  </a:solidFill>
                </a:uFill>
                <a:latin typeface="Calibri"/>
                <a:cs typeface="Calibri"/>
              </a:rPr>
              <a:t> </a:t>
            </a:r>
            <a:r>
              <a:rPr sz="2400" spc="-5" dirty="0">
                <a:uFill>
                  <a:solidFill>
                    <a:srgbClr val="000000"/>
                  </a:solidFill>
                </a:uFill>
                <a:latin typeface="Calibri"/>
                <a:cs typeface="Calibri"/>
              </a:rPr>
              <a:t>en</a:t>
            </a:r>
            <a:r>
              <a:rPr sz="2400" spc="15" dirty="0">
                <a:uFill>
                  <a:solidFill>
                    <a:srgbClr val="000000"/>
                  </a:solidFill>
                </a:uFill>
                <a:latin typeface="Calibri"/>
                <a:cs typeface="Calibri"/>
              </a:rPr>
              <a:t> </a:t>
            </a:r>
            <a:r>
              <a:rPr sz="2400" spc="-15" dirty="0">
                <a:uFill>
                  <a:solidFill>
                    <a:srgbClr val="000000"/>
                  </a:solidFill>
                </a:uFill>
                <a:latin typeface="Calibri"/>
                <a:cs typeface="Calibri"/>
              </a:rPr>
              <a:t>œuvre</a:t>
            </a:r>
            <a:r>
              <a:rPr sz="2400" spc="45" dirty="0">
                <a:uFill>
                  <a:solidFill>
                    <a:srgbClr val="000000"/>
                  </a:solidFill>
                </a:uFill>
                <a:latin typeface="Calibri"/>
                <a:cs typeface="Calibri"/>
              </a:rPr>
              <a:t> </a:t>
            </a:r>
            <a:r>
              <a:rPr sz="2400" spc="-5" dirty="0" err="1">
                <a:uFill>
                  <a:solidFill>
                    <a:srgbClr val="000000"/>
                  </a:solidFill>
                </a:uFill>
                <a:latin typeface="Calibri"/>
                <a:cs typeface="Calibri"/>
              </a:rPr>
              <a:t>en</a:t>
            </a:r>
            <a:r>
              <a:rPr sz="2400" spc="5" dirty="0">
                <a:uFill>
                  <a:solidFill>
                    <a:srgbClr val="000000"/>
                  </a:solidFill>
                </a:uFill>
                <a:latin typeface="Calibri"/>
                <a:cs typeface="Calibri"/>
              </a:rPr>
              <a:t> </a:t>
            </a:r>
            <a:r>
              <a:rPr sz="2400" spc="-10" dirty="0">
                <a:uFill>
                  <a:solidFill>
                    <a:srgbClr val="000000"/>
                  </a:solidFill>
                </a:uFill>
                <a:latin typeface="Calibri"/>
                <a:cs typeface="Calibri"/>
              </a:rPr>
              <a:t>202</a:t>
            </a:r>
            <a:r>
              <a:rPr lang="en-GB" sz="2400" spc="-10" dirty="0">
                <a:uFill>
                  <a:solidFill>
                    <a:srgbClr val="000000"/>
                  </a:solidFill>
                </a:uFill>
                <a:latin typeface="Calibri"/>
                <a:cs typeface="Calibri"/>
              </a:rPr>
              <a:t>1 </a:t>
            </a:r>
          </a:p>
          <a:p>
            <a:pPr marL="12700">
              <a:lnSpc>
                <a:spcPct val="100000"/>
              </a:lnSpc>
              <a:spcBef>
                <a:spcPts val="95"/>
              </a:spcBef>
            </a:pPr>
            <a:endParaRPr lang="en-GB" sz="1600" spc="-10" dirty="0">
              <a:uFill>
                <a:solidFill>
                  <a:srgbClr val="000000"/>
                </a:solidFill>
              </a:uFill>
              <a:latin typeface="Calibri"/>
              <a:cs typeface="Calibri"/>
            </a:endParaRPr>
          </a:p>
          <a:p>
            <a:pPr marL="298450" indent="-285750">
              <a:lnSpc>
                <a:spcPct val="100000"/>
              </a:lnSpc>
              <a:spcBef>
                <a:spcPts val="95"/>
              </a:spcBef>
              <a:buFont typeface="Wingdings" panose="05000000000000000000" pitchFamily="2" charset="2"/>
              <a:buChar char="Ø"/>
            </a:pPr>
            <a:r>
              <a:rPr lang="en-GB" sz="1600" u="sng" spc="-10" dirty="0">
                <a:uFill>
                  <a:solidFill>
                    <a:srgbClr val="000000"/>
                  </a:solidFill>
                </a:uFill>
                <a:latin typeface="Calibri"/>
                <a:cs typeface="Calibri"/>
              </a:rPr>
              <a:t>RAS</a:t>
            </a:r>
            <a:endParaRPr sz="1600" u="sng" dirty="0">
              <a:latin typeface="Calibri"/>
              <a:cs typeface="Calibri"/>
            </a:endParaRPr>
          </a:p>
        </p:txBody>
      </p:sp>
      <p:sp>
        <p:nvSpPr>
          <p:cNvPr id="8" name="object 8"/>
          <p:cNvSpPr txBox="1"/>
          <p:nvPr/>
        </p:nvSpPr>
        <p:spPr>
          <a:xfrm>
            <a:off x="1049545" y="2474418"/>
            <a:ext cx="96520" cy="269240"/>
          </a:xfrm>
          <a:prstGeom prst="rect">
            <a:avLst/>
          </a:prstGeom>
        </p:spPr>
        <p:txBody>
          <a:bodyPr vert="horz" wrap="square" lIns="0" tIns="12065" rIns="0" bIns="0" rtlCol="0">
            <a:spAutoFit/>
          </a:bodyPr>
          <a:lstStyle/>
          <a:p>
            <a:pPr marL="12700">
              <a:lnSpc>
                <a:spcPct val="100000"/>
              </a:lnSpc>
              <a:spcBef>
                <a:spcPts val="95"/>
              </a:spcBef>
            </a:pPr>
            <a:r>
              <a:rPr sz="1600" spc="-5" dirty="0">
                <a:latin typeface="Arial MT"/>
                <a:cs typeface="Arial MT"/>
              </a:rPr>
              <a:t>•</a:t>
            </a:r>
            <a:endParaRPr sz="1600">
              <a:latin typeface="Arial MT"/>
              <a:cs typeface="Arial MT"/>
            </a:endParaRPr>
          </a:p>
        </p:txBody>
      </p:sp>
      <p:sp>
        <p:nvSpPr>
          <p:cNvPr id="9" name="object 9"/>
          <p:cNvSpPr txBox="1"/>
          <p:nvPr/>
        </p:nvSpPr>
        <p:spPr>
          <a:xfrm>
            <a:off x="1735309" y="2474418"/>
            <a:ext cx="7657465" cy="3085973"/>
          </a:xfrm>
          <a:prstGeom prst="rect">
            <a:avLst/>
          </a:prstGeom>
        </p:spPr>
        <p:txBody>
          <a:bodyPr vert="horz" wrap="square" lIns="0" tIns="60960" rIns="0" bIns="0" rtlCol="0">
            <a:spAutoFit/>
          </a:bodyPr>
          <a:lstStyle/>
          <a:p>
            <a:pPr marL="12700" marR="5080">
              <a:lnSpc>
                <a:spcPct val="80000"/>
              </a:lnSpc>
              <a:spcBef>
                <a:spcPts val="480"/>
              </a:spcBef>
            </a:pPr>
            <a:endParaRPr lang="fr-FR" sz="1600" u="sng" spc="-5" dirty="0">
              <a:uFill>
                <a:solidFill>
                  <a:srgbClr val="000000"/>
                </a:solidFill>
              </a:uFill>
              <a:latin typeface="Calibri"/>
              <a:cs typeface="Calibri"/>
            </a:endParaRPr>
          </a:p>
          <a:p>
            <a:pPr marL="12700" marR="5080">
              <a:lnSpc>
                <a:spcPct val="80000"/>
              </a:lnSpc>
              <a:spcBef>
                <a:spcPts val="480"/>
              </a:spcBef>
            </a:pPr>
            <a:r>
              <a:rPr sz="2400" spc="-5" dirty="0" err="1">
                <a:uFill>
                  <a:solidFill>
                    <a:srgbClr val="000000"/>
                  </a:solidFill>
                </a:uFill>
                <a:latin typeface="Calibri"/>
                <a:cs typeface="Calibri"/>
              </a:rPr>
              <a:t>Quelles</a:t>
            </a:r>
            <a:r>
              <a:rPr sz="2400" spc="5" dirty="0">
                <a:uFill>
                  <a:solidFill>
                    <a:srgbClr val="000000"/>
                  </a:solidFill>
                </a:uFill>
                <a:latin typeface="Calibri"/>
                <a:cs typeface="Calibri"/>
              </a:rPr>
              <a:t> </a:t>
            </a:r>
            <a:r>
              <a:rPr sz="2400" spc="-10" dirty="0">
                <a:uFill>
                  <a:solidFill>
                    <a:srgbClr val="000000"/>
                  </a:solidFill>
                </a:uFill>
                <a:latin typeface="Calibri"/>
                <a:cs typeface="Calibri"/>
              </a:rPr>
              <a:t>sont</a:t>
            </a:r>
            <a:r>
              <a:rPr sz="2400" spc="15" dirty="0">
                <a:uFill>
                  <a:solidFill>
                    <a:srgbClr val="000000"/>
                  </a:solidFill>
                </a:uFill>
                <a:latin typeface="Calibri"/>
                <a:cs typeface="Calibri"/>
              </a:rPr>
              <a:t> </a:t>
            </a:r>
            <a:r>
              <a:rPr sz="2400" spc="-5" dirty="0">
                <a:uFill>
                  <a:solidFill>
                    <a:srgbClr val="000000"/>
                  </a:solidFill>
                </a:uFill>
                <a:latin typeface="Calibri"/>
                <a:cs typeface="Calibri"/>
              </a:rPr>
              <a:t>les </a:t>
            </a:r>
            <a:r>
              <a:rPr sz="2400" spc="5" dirty="0">
                <a:uFill>
                  <a:solidFill>
                    <a:srgbClr val="000000"/>
                  </a:solidFill>
                </a:uFill>
                <a:latin typeface="Calibri"/>
                <a:cs typeface="Calibri"/>
              </a:rPr>
              <a:t> </a:t>
            </a:r>
            <a:r>
              <a:rPr sz="2400" spc="-5" dirty="0">
                <a:uFill>
                  <a:solidFill>
                    <a:srgbClr val="000000"/>
                  </a:solidFill>
                </a:uFill>
                <a:latin typeface="Calibri"/>
                <a:cs typeface="Calibri"/>
              </a:rPr>
              <a:t>priorités</a:t>
            </a:r>
            <a:r>
              <a:rPr sz="2400" spc="20" dirty="0">
                <a:uFill>
                  <a:solidFill>
                    <a:srgbClr val="000000"/>
                  </a:solidFill>
                </a:uFill>
                <a:latin typeface="Calibri"/>
                <a:cs typeface="Calibri"/>
              </a:rPr>
              <a:t> </a:t>
            </a:r>
            <a:r>
              <a:rPr sz="2400" spc="-10" dirty="0">
                <a:uFill>
                  <a:solidFill>
                    <a:srgbClr val="000000"/>
                  </a:solidFill>
                </a:uFill>
                <a:latin typeface="Calibri"/>
                <a:cs typeface="Calibri"/>
              </a:rPr>
              <a:t>de</a:t>
            </a:r>
            <a:r>
              <a:rPr sz="2400" spc="15" dirty="0">
                <a:uFill>
                  <a:solidFill>
                    <a:srgbClr val="000000"/>
                  </a:solidFill>
                </a:uFill>
                <a:latin typeface="Calibri"/>
                <a:cs typeface="Calibri"/>
              </a:rPr>
              <a:t> </a:t>
            </a:r>
            <a:r>
              <a:rPr sz="2400" spc="-15" dirty="0">
                <a:uFill>
                  <a:solidFill>
                    <a:srgbClr val="000000"/>
                  </a:solidFill>
                </a:uFill>
                <a:latin typeface="Calibri"/>
                <a:cs typeface="Calibri"/>
              </a:rPr>
              <a:t>recherche</a:t>
            </a:r>
            <a:r>
              <a:rPr sz="2400" spc="45" dirty="0">
                <a:uFill>
                  <a:solidFill>
                    <a:srgbClr val="000000"/>
                  </a:solidFill>
                </a:uFill>
                <a:latin typeface="Calibri"/>
                <a:cs typeface="Calibri"/>
              </a:rPr>
              <a:t> </a:t>
            </a:r>
            <a:r>
              <a:rPr sz="2400" dirty="0">
                <a:uFill>
                  <a:solidFill>
                    <a:srgbClr val="000000"/>
                  </a:solidFill>
                </a:uFill>
                <a:latin typeface="Calibri"/>
                <a:cs typeface="Calibri"/>
              </a:rPr>
              <a:t>du</a:t>
            </a:r>
            <a:r>
              <a:rPr sz="2400" spc="5" dirty="0">
                <a:uFill>
                  <a:solidFill>
                    <a:srgbClr val="000000"/>
                  </a:solidFill>
                </a:uFill>
                <a:latin typeface="Calibri"/>
                <a:cs typeface="Calibri"/>
              </a:rPr>
              <a:t> </a:t>
            </a:r>
            <a:r>
              <a:rPr sz="2400" spc="-5" dirty="0">
                <a:uFill>
                  <a:solidFill>
                    <a:srgbClr val="000000"/>
                  </a:solidFill>
                </a:uFill>
                <a:latin typeface="Calibri"/>
                <a:cs typeface="Calibri"/>
              </a:rPr>
              <a:t>SMC</a:t>
            </a:r>
            <a:r>
              <a:rPr sz="2400" spc="5" dirty="0">
                <a:uFill>
                  <a:solidFill>
                    <a:srgbClr val="000000"/>
                  </a:solidFill>
                </a:uFill>
                <a:latin typeface="Calibri"/>
                <a:cs typeface="Calibri"/>
              </a:rPr>
              <a:t> </a:t>
            </a:r>
            <a:r>
              <a:rPr sz="2400" spc="-10" dirty="0">
                <a:uFill>
                  <a:solidFill>
                    <a:srgbClr val="000000"/>
                  </a:solidFill>
                </a:uFill>
                <a:latin typeface="Calibri"/>
                <a:cs typeface="Calibri"/>
              </a:rPr>
              <a:t>pour</a:t>
            </a:r>
            <a:r>
              <a:rPr sz="2400" spc="15" dirty="0">
                <a:uFill>
                  <a:solidFill>
                    <a:srgbClr val="000000"/>
                  </a:solidFill>
                </a:uFill>
                <a:latin typeface="Calibri"/>
                <a:cs typeface="Calibri"/>
              </a:rPr>
              <a:t> </a:t>
            </a:r>
            <a:r>
              <a:rPr sz="2400" spc="-10" dirty="0">
                <a:uFill>
                  <a:solidFill>
                    <a:srgbClr val="000000"/>
                  </a:solidFill>
                </a:uFill>
                <a:latin typeface="Calibri"/>
                <a:cs typeface="Calibri"/>
              </a:rPr>
              <a:t>l'avenir</a:t>
            </a:r>
            <a:r>
              <a:rPr sz="2400" spc="-5" dirty="0">
                <a:uFill>
                  <a:solidFill>
                    <a:srgbClr val="000000"/>
                  </a:solidFill>
                </a:uFill>
                <a:latin typeface="Calibri"/>
                <a:cs typeface="Calibri"/>
              </a:rPr>
              <a:t> </a:t>
            </a:r>
            <a:r>
              <a:rPr sz="2400" spc="-10" dirty="0">
                <a:uFill>
                  <a:solidFill>
                    <a:srgbClr val="000000"/>
                  </a:solidFill>
                </a:uFill>
                <a:latin typeface="Calibri"/>
                <a:cs typeface="Calibri"/>
              </a:rPr>
              <a:t>et</a:t>
            </a:r>
            <a:r>
              <a:rPr sz="2400" spc="15" dirty="0">
                <a:uFill>
                  <a:solidFill>
                    <a:srgbClr val="000000"/>
                  </a:solidFill>
                </a:uFill>
                <a:latin typeface="Calibri"/>
                <a:cs typeface="Calibri"/>
              </a:rPr>
              <a:t> </a:t>
            </a:r>
            <a:r>
              <a:rPr sz="2400" spc="-5" dirty="0">
                <a:uFill>
                  <a:solidFill>
                    <a:srgbClr val="000000"/>
                  </a:solidFill>
                </a:uFill>
                <a:latin typeface="Calibri"/>
                <a:cs typeface="Calibri"/>
              </a:rPr>
              <a:t>quand</a:t>
            </a:r>
            <a:r>
              <a:rPr sz="2400" spc="5" dirty="0">
                <a:uFill>
                  <a:solidFill>
                    <a:srgbClr val="000000"/>
                  </a:solidFill>
                </a:uFill>
                <a:latin typeface="Calibri"/>
                <a:cs typeface="Calibri"/>
              </a:rPr>
              <a:t> </a:t>
            </a:r>
            <a:r>
              <a:rPr sz="2400" spc="-10" dirty="0">
                <a:uFill>
                  <a:solidFill>
                    <a:srgbClr val="000000"/>
                  </a:solidFill>
                </a:uFill>
                <a:latin typeface="Calibri"/>
                <a:cs typeface="Calibri"/>
              </a:rPr>
              <a:t>comptez-vous</a:t>
            </a:r>
            <a:r>
              <a:rPr sz="2400" spc="20" dirty="0">
                <a:uFill>
                  <a:solidFill>
                    <a:srgbClr val="000000"/>
                  </a:solidFill>
                </a:uFill>
                <a:latin typeface="Calibri"/>
                <a:cs typeface="Calibri"/>
              </a:rPr>
              <a:t> </a:t>
            </a:r>
            <a:r>
              <a:rPr sz="2400" spc="-5" dirty="0">
                <a:uFill>
                  <a:solidFill>
                    <a:srgbClr val="000000"/>
                  </a:solidFill>
                </a:uFill>
                <a:latin typeface="Calibri"/>
                <a:cs typeface="Calibri"/>
              </a:rPr>
              <a:t>les </a:t>
            </a:r>
            <a:r>
              <a:rPr sz="2400" spc="-345" dirty="0">
                <a:latin typeface="Calibri"/>
                <a:cs typeface="Calibri"/>
              </a:rPr>
              <a:t> </a:t>
            </a:r>
            <a:r>
              <a:rPr sz="2400" spc="-15" dirty="0">
                <a:uFill>
                  <a:solidFill>
                    <a:srgbClr val="000000"/>
                  </a:solidFill>
                </a:uFill>
                <a:latin typeface="Calibri"/>
                <a:cs typeface="Calibri"/>
              </a:rPr>
              <a:t>mettre</a:t>
            </a:r>
            <a:r>
              <a:rPr sz="2400" spc="20" dirty="0">
                <a:uFill>
                  <a:solidFill>
                    <a:srgbClr val="000000"/>
                  </a:solidFill>
                </a:uFill>
                <a:latin typeface="Calibri"/>
                <a:cs typeface="Calibri"/>
              </a:rPr>
              <a:t> </a:t>
            </a:r>
            <a:r>
              <a:rPr sz="2400" spc="-5" dirty="0">
                <a:uFill>
                  <a:solidFill>
                    <a:srgbClr val="000000"/>
                  </a:solidFill>
                </a:uFill>
                <a:latin typeface="Calibri"/>
                <a:cs typeface="Calibri"/>
              </a:rPr>
              <a:t>en</a:t>
            </a:r>
            <a:r>
              <a:rPr sz="2400" spc="10" dirty="0">
                <a:uFill>
                  <a:solidFill>
                    <a:srgbClr val="000000"/>
                  </a:solidFill>
                </a:uFill>
                <a:latin typeface="Calibri"/>
                <a:cs typeface="Calibri"/>
              </a:rPr>
              <a:t> </a:t>
            </a:r>
            <a:r>
              <a:rPr sz="2400" spc="-10" dirty="0" err="1">
                <a:uFill>
                  <a:solidFill>
                    <a:srgbClr val="000000"/>
                  </a:solidFill>
                </a:uFill>
                <a:latin typeface="Calibri"/>
                <a:cs typeface="Calibri"/>
              </a:rPr>
              <a:t>œuvre</a:t>
            </a:r>
            <a:r>
              <a:rPr sz="2400" spc="5" dirty="0">
                <a:uFill>
                  <a:solidFill>
                    <a:srgbClr val="000000"/>
                  </a:solidFill>
                </a:uFill>
                <a:latin typeface="Calibri"/>
                <a:cs typeface="Calibri"/>
              </a:rPr>
              <a:t> </a:t>
            </a:r>
            <a:r>
              <a:rPr sz="1600" u="sng" spc="-5" dirty="0">
                <a:uFill>
                  <a:solidFill>
                    <a:srgbClr val="000000"/>
                  </a:solidFill>
                </a:uFill>
                <a:latin typeface="Calibri"/>
                <a:cs typeface="Calibri"/>
              </a:rPr>
              <a:t>?</a:t>
            </a:r>
            <a:r>
              <a:rPr lang="fr-FR" sz="1600" u="sng" spc="-5" dirty="0">
                <a:uFill>
                  <a:solidFill>
                    <a:srgbClr val="000000"/>
                  </a:solidFill>
                </a:uFill>
                <a:latin typeface="Calibri"/>
                <a:cs typeface="Calibri"/>
              </a:rPr>
              <a:t> </a:t>
            </a:r>
          </a:p>
          <a:p>
            <a:pPr marL="298450" marR="5080" indent="-285750">
              <a:lnSpc>
                <a:spcPct val="80000"/>
              </a:lnSpc>
              <a:spcBef>
                <a:spcPts val="480"/>
              </a:spcBef>
              <a:buFont typeface="Wingdings" panose="05000000000000000000" pitchFamily="2" charset="2"/>
              <a:buChar char="Ø"/>
            </a:pPr>
            <a:r>
              <a:rPr lang="fr-FR" sz="1600" spc="-5" dirty="0">
                <a:uFill>
                  <a:solidFill>
                    <a:srgbClr val="000000"/>
                  </a:solidFill>
                </a:uFill>
                <a:latin typeface="Calibri"/>
                <a:cs typeface="Calibri"/>
              </a:rPr>
              <a:t>E</a:t>
            </a:r>
            <a:r>
              <a:rPr lang="fr-FR" sz="2000" spc="-5" dirty="0">
                <a:uFill>
                  <a:solidFill>
                    <a:srgbClr val="000000"/>
                  </a:solidFill>
                </a:uFill>
                <a:latin typeface="Calibri"/>
                <a:cs typeface="Calibri"/>
              </a:rPr>
              <a:t>tude d’éligibilité de la CPS dans la zone </a:t>
            </a:r>
            <a:r>
              <a:rPr lang="fr-FR" sz="2000" spc="-5" dirty="0" err="1">
                <a:uFill>
                  <a:solidFill>
                    <a:srgbClr val="000000"/>
                  </a:solidFill>
                </a:uFill>
                <a:latin typeface="Calibri"/>
                <a:cs typeface="Calibri"/>
              </a:rPr>
              <a:t>soudaniènne</a:t>
            </a:r>
            <a:r>
              <a:rPr lang="fr-FR" sz="2000" spc="-5" dirty="0">
                <a:uFill>
                  <a:solidFill>
                    <a:srgbClr val="000000"/>
                  </a:solidFill>
                </a:uFill>
                <a:latin typeface="Calibri"/>
                <a:cs typeface="Calibri"/>
              </a:rPr>
              <a:t>, </a:t>
            </a:r>
          </a:p>
          <a:p>
            <a:pPr marL="298450" marR="5080" indent="-285750">
              <a:lnSpc>
                <a:spcPct val="80000"/>
              </a:lnSpc>
              <a:spcBef>
                <a:spcPts val="480"/>
              </a:spcBef>
              <a:buFont typeface="Wingdings" panose="05000000000000000000" pitchFamily="2" charset="2"/>
              <a:buChar char="Ø"/>
            </a:pPr>
            <a:r>
              <a:rPr lang="fr-FR" sz="2000" spc="-5" dirty="0">
                <a:uFill>
                  <a:solidFill>
                    <a:srgbClr val="000000"/>
                  </a:solidFill>
                </a:uFill>
                <a:latin typeface="Calibri"/>
                <a:cs typeface="Calibri"/>
              </a:rPr>
              <a:t>Etude de faisabilité de la CPS en milieu nomade, </a:t>
            </a:r>
          </a:p>
          <a:p>
            <a:pPr marL="298450" marR="5080" indent="-285750">
              <a:lnSpc>
                <a:spcPct val="80000"/>
              </a:lnSpc>
              <a:spcBef>
                <a:spcPts val="480"/>
              </a:spcBef>
              <a:buFont typeface="Wingdings" panose="05000000000000000000" pitchFamily="2" charset="2"/>
              <a:buChar char="Ø"/>
            </a:pPr>
            <a:r>
              <a:rPr lang="fr-FR" sz="2000" spc="-5" dirty="0">
                <a:uFill>
                  <a:solidFill>
                    <a:srgbClr val="000000"/>
                  </a:solidFill>
                </a:uFill>
                <a:latin typeface="Calibri"/>
                <a:cs typeface="Calibri"/>
              </a:rPr>
              <a:t>Etude d’impact de la CPS</a:t>
            </a:r>
          </a:p>
          <a:p>
            <a:pPr marL="12700" marR="5080">
              <a:lnSpc>
                <a:spcPct val="80000"/>
              </a:lnSpc>
              <a:spcBef>
                <a:spcPts val="480"/>
              </a:spcBef>
            </a:pPr>
            <a:r>
              <a:rPr lang="fr-FR" sz="2000" spc="-5" dirty="0">
                <a:uFill>
                  <a:solidFill>
                    <a:srgbClr val="000000"/>
                  </a:solidFill>
                </a:uFill>
                <a:latin typeface="Calibri"/>
                <a:cs typeface="Calibri"/>
              </a:rPr>
              <a:t>Les partenaires sont le Fonds Mondial et Malaria Consortium</a:t>
            </a:r>
          </a:p>
          <a:p>
            <a:pPr marL="298450" marR="5080" indent="-285750">
              <a:lnSpc>
                <a:spcPct val="80000"/>
              </a:lnSpc>
              <a:spcBef>
                <a:spcPts val="480"/>
              </a:spcBef>
              <a:buFont typeface="Wingdings" panose="05000000000000000000" pitchFamily="2" charset="2"/>
              <a:buChar char="Ø"/>
            </a:pPr>
            <a:endParaRPr lang="fr-FR" sz="2000" spc="-5" dirty="0">
              <a:uFill>
                <a:solidFill>
                  <a:srgbClr val="000000"/>
                </a:solidFill>
              </a:uFill>
              <a:latin typeface="Calibri"/>
              <a:cs typeface="Calibri"/>
            </a:endParaRPr>
          </a:p>
          <a:p>
            <a:pPr marL="298450" marR="5080" indent="-285750">
              <a:lnSpc>
                <a:spcPct val="80000"/>
              </a:lnSpc>
              <a:spcBef>
                <a:spcPts val="480"/>
              </a:spcBef>
              <a:buFont typeface="Wingdings" panose="05000000000000000000" pitchFamily="2" charset="2"/>
              <a:buChar char="Ø"/>
            </a:pPr>
            <a:endParaRPr lang="fr-FR" sz="2000" spc="-5" dirty="0">
              <a:uFill>
                <a:solidFill>
                  <a:srgbClr val="000000"/>
                </a:solidFill>
              </a:uFill>
              <a:latin typeface="Calibri"/>
              <a:cs typeface="Calibri"/>
            </a:endParaRPr>
          </a:p>
          <a:p>
            <a:pPr marL="298450" marR="5080" indent="-285750">
              <a:lnSpc>
                <a:spcPct val="80000"/>
              </a:lnSpc>
              <a:spcBef>
                <a:spcPts val="480"/>
              </a:spcBef>
              <a:buFont typeface="Wingdings" panose="05000000000000000000" pitchFamily="2" charset="2"/>
              <a:buChar char="Ø"/>
            </a:pPr>
            <a:endParaRPr sz="2000" dirty="0">
              <a:latin typeface="Calibri"/>
              <a:cs typeface="Calibri"/>
            </a:endParaRPr>
          </a:p>
        </p:txBody>
      </p:sp>
      <p:sp>
        <p:nvSpPr>
          <p:cNvPr id="10" name="object 10"/>
          <p:cNvSpPr txBox="1"/>
          <p:nvPr/>
        </p:nvSpPr>
        <p:spPr>
          <a:xfrm>
            <a:off x="1049545" y="4254494"/>
            <a:ext cx="96520" cy="269240"/>
          </a:xfrm>
          <a:prstGeom prst="rect">
            <a:avLst/>
          </a:prstGeom>
        </p:spPr>
        <p:txBody>
          <a:bodyPr vert="horz" wrap="square" lIns="0" tIns="12065" rIns="0" bIns="0" rtlCol="0">
            <a:spAutoFit/>
          </a:bodyPr>
          <a:lstStyle/>
          <a:p>
            <a:pPr marL="12700">
              <a:lnSpc>
                <a:spcPct val="100000"/>
              </a:lnSpc>
              <a:spcBef>
                <a:spcPts val="95"/>
              </a:spcBef>
            </a:pPr>
            <a:r>
              <a:rPr sz="1600" spc="-5" dirty="0">
                <a:latin typeface="Arial MT"/>
                <a:cs typeface="Arial MT"/>
              </a:rPr>
              <a:t>•</a:t>
            </a:r>
            <a:endParaRPr sz="1600">
              <a:latin typeface="Arial MT"/>
              <a:cs typeface="Arial MT"/>
            </a:endParaRPr>
          </a:p>
        </p:txBody>
      </p:sp>
      <p:sp>
        <p:nvSpPr>
          <p:cNvPr id="11" name="object 11"/>
          <p:cNvSpPr txBox="1"/>
          <p:nvPr/>
        </p:nvSpPr>
        <p:spPr>
          <a:xfrm>
            <a:off x="1536700" y="4254495"/>
            <a:ext cx="7641443" cy="1651093"/>
          </a:xfrm>
          <a:prstGeom prst="rect">
            <a:avLst/>
          </a:prstGeom>
        </p:spPr>
        <p:txBody>
          <a:bodyPr vert="horz" wrap="square" lIns="0" tIns="12065" rIns="0" bIns="0" rtlCol="0">
            <a:spAutoFit/>
          </a:bodyPr>
          <a:lstStyle/>
          <a:p>
            <a:pPr marL="12700">
              <a:lnSpc>
                <a:spcPct val="100000"/>
              </a:lnSpc>
              <a:spcBef>
                <a:spcPts val="95"/>
              </a:spcBef>
            </a:pPr>
            <a:endParaRPr lang="fr-FR" sz="2400" spc="-5" dirty="0">
              <a:uFill>
                <a:solidFill>
                  <a:srgbClr val="000000"/>
                </a:solidFill>
              </a:uFill>
              <a:latin typeface="Calibri"/>
              <a:cs typeface="Calibri"/>
            </a:endParaRPr>
          </a:p>
          <a:p>
            <a:pPr marL="12700">
              <a:lnSpc>
                <a:spcPct val="100000"/>
              </a:lnSpc>
              <a:spcBef>
                <a:spcPts val="95"/>
              </a:spcBef>
            </a:pPr>
            <a:r>
              <a:rPr sz="2000" spc="-5" dirty="0" err="1">
                <a:uFill>
                  <a:solidFill>
                    <a:srgbClr val="000000"/>
                  </a:solidFill>
                </a:uFill>
                <a:latin typeface="Calibri"/>
                <a:cs typeface="Calibri"/>
              </a:rPr>
              <a:t>S'ils</a:t>
            </a:r>
            <a:r>
              <a:rPr sz="2000" spc="-10" dirty="0">
                <a:uFill>
                  <a:solidFill>
                    <a:srgbClr val="000000"/>
                  </a:solidFill>
                </a:uFill>
                <a:latin typeface="Calibri"/>
                <a:cs typeface="Calibri"/>
              </a:rPr>
              <a:t> sont</a:t>
            </a:r>
            <a:r>
              <a:rPr sz="2000" spc="20" dirty="0">
                <a:uFill>
                  <a:solidFill>
                    <a:srgbClr val="000000"/>
                  </a:solidFill>
                </a:uFill>
                <a:latin typeface="Calibri"/>
                <a:cs typeface="Calibri"/>
              </a:rPr>
              <a:t> </a:t>
            </a:r>
            <a:r>
              <a:rPr sz="2000" spc="-10" dirty="0">
                <a:uFill>
                  <a:solidFill>
                    <a:srgbClr val="000000"/>
                  </a:solidFill>
                </a:uFill>
                <a:latin typeface="Calibri"/>
                <a:cs typeface="Calibri"/>
              </a:rPr>
              <a:t>connus,</a:t>
            </a:r>
            <a:r>
              <a:rPr sz="2000" spc="15" dirty="0">
                <a:uFill>
                  <a:solidFill>
                    <a:srgbClr val="000000"/>
                  </a:solidFill>
                </a:uFill>
                <a:latin typeface="Calibri"/>
                <a:cs typeface="Calibri"/>
              </a:rPr>
              <a:t> </a:t>
            </a:r>
            <a:r>
              <a:rPr sz="2000" spc="-5" dirty="0">
                <a:uFill>
                  <a:solidFill>
                    <a:srgbClr val="000000"/>
                  </a:solidFill>
                </a:uFill>
                <a:latin typeface="Calibri"/>
                <a:cs typeface="Calibri"/>
              </a:rPr>
              <a:t>quels</a:t>
            </a:r>
            <a:r>
              <a:rPr sz="2000" spc="10" dirty="0">
                <a:uFill>
                  <a:solidFill>
                    <a:srgbClr val="000000"/>
                  </a:solidFill>
                </a:uFill>
                <a:latin typeface="Calibri"/>
                <a:cs typeface="Calibri"/>
              </a:rPr>
              <a:t> </a:t>
            </a:r>
            <a:r>
              <a:rPr sz="2000" spc="-10" dirty="0">
                <a:uFill>
                  <a:solidFill>
                    <a:srgbClr val="000000"/>
                  </a:solidFill>
                </a:uFill>
                <a:latin typeface="Calibri"/>
                <a:cs typeface="Calibri"/>
              </a:rPr>
              <a:t>sont</a:t>
            </a:r>
            <a:r>
              <a:rPr sz="2000" spc="20" dirty="0">
                <a:uFill>
                  <a:solidFill>
                    <a:srgbClr val="000000"/>
                  </a:solidFill>
                </a:uFill>
                <a:latin typeface="Calibri"/>
                <a:cs typeface="Calibri"/>
              </a:rPr>
              <a:t> </a:t>
            </a:r>
            <a:r>
              <a:rPr sz="2000" spc="-5" dirty="0">
                <a:uFill>
                  <a:solidFill>
                    <a:srgbClr val="000000"/>
                  </a:solidFill>
                </a:uFill>
                <a:latin typeface="Calibri"/>
                <a:cs typeface="Calibri"/>
              </a:rPr>
              <a:t>les </a:t>
            </a:r>
            <a:r>
              <a:rPr sz="2000" spc="-10" dirty="0">
                <a:uFill>
                  <a:solidFill>
                    <a:srgbClr val="000000"/>
                  </a:solidFill>
                </a:uFill>
                <a:latin typeface="Calibri"/>
                <a:cs typeface="Calibri"/>
              </a:rPr>
              <a:t>partenaires</a:t>
            </a:r>
            <a:r>
              <a:rPr sz="2000" spc="25" dirty="0">
                <a:uFill>
                  <a:solidFill>
                    <a:srgbClr val="000000"/>
                  </a:solidFill>
                </a:uFill>
                <a:latin typeface="Calibri"/>
                <a:cs typeface="Calibri"/>
              </a:rPr>
              <a:t> </a:t>
            </a:r>
            <a:r>
              <a:rPr sz="2000" spc="-5" dirty="0">
                <a:uFill>
                  <a:solidFill>
                    <a:srgbClr val="000000"/>
                  </a:solidFill>
                </a:uFill>
                <a:latin typeface="Calibri"/>
                <a:cs typeface="Calibri"/>
              </a:rPr>
              <a:t>identifiés</a:t>
            </a:r>
            <a:r>
              <a:rPr sz="2000" spc="-25" dirty="0">
                <a:uFill>
                  <a:solidFill>
                    <a:srgbClr val="000000"/>
                  </a:solidFill>
                </a:uFill>
                <a:latin typeface="Calibri"/>
                <a:cs typeface="Calibri"/>
              </a:rPr>
              <a:t> </a:t>
            </a:r>
            <a:r>
              <a:rPr sz="2000" spc="-5" dirty="0">
                <a:uFill>
                  <a:solidFill>
                    <a:srgbClr val="000000"/>
                  </a:solidFill>
                </a:uFill>
                <a:latin typeface="Calibri"/>
                <a:cs typeface="Calibri"/>
              </a:rPr>
              <a:t>pour</a:t>
            </a:r>
            <a:r>
              <a:rPr sz="2000" spc="30" dirty="0">
                <a:uFill>
                  <a:solidFill>
                    <a:srgbClr val="000000"/>
                  </a:solidFill>
                </a:uFill>
                <a:latin typeface="Calibri"/>
                <a:cs typeface="Calibri"/>
              </a:rPr>
              <a:t> </a:t>
            </a:r>
            <a:r>
              <a:rPr sz="2000" spc="-10" dirty="0">
                <a:uFill>
                  <a:solidFill>
                    <a:srgbClr val="000000"/>
                  </a:solidFill>
                </a:uFill>
                <a:latin typeface="Calibri"/>
                <a:cs typeface="Calibri"/>
              </a:rPr>
              <a:t>mener</a:t>
            </a:r>
            <a:r>
              <a:rPr sz="2000" spc="30" dirty="0">
                <a:uFill>
                  <a:solidFill>
                    <a:srgbClr val="000000"/>
                  </a:solidFill>
                </a:uFill>
                <a:latin typeface="Calibri"/>
                <a:cs typeface="Calibri"/>
              </a:rPr>
              <a:t> </a:t>
            </a:r>
            <a:r>
              <a:rPr sz="2000" spc="-5" dirty="0">
                <a:uFill>
                  <a:solidFill>
                    <a:srgbClr val="000000"/>
                  </a:solidFill>
                </a:uFill>
                <a:latin typeface="Calibri"/>
                <a:cs typeface="Calibri"/>
              </a:rPr>
              <a:t>à</a:t>
            </a:r>
            <a:r>
              <a:rPr sz="2000" spc="15" dirty="0">
                <a:uFill>
                  <a:solidFill>
                    <a:srgbClr val="000000"/>
                  </a:solidFill>
                </a:uFill>
                <a:latin typeface="Calibri"/>
                <a:cs typeface="Calibri"/>
              </a:rPr>
              <a:t> </a:t>
            </a:r>
            <a:r>
              <a:rPr sz="2000" spc="-5" dirty="0">
                <a:uFill>
                  <a:solidFill>
                    <a:srgbClr val="000000"/>
                  </a:solidFill>
                </a:uFill>
                <a:latin typeface="Calibri"/>
                <a:cs typeface="Calibri"/>
              </a:rPr>
              <a:t>bien</a:t>
            </a:r>
            <a:r>
              <a:rPr sz="2000" spc="5" dirty="0">
                <a:uFill>
                  <a:solidFill>
                    <a:srgbClr val="000000"/>
                  </a:solidFill>
                </a:uFill>
                <a:latin typeface="Calibri"/>
                <a:cs typeface="Calibri"/>
              </a:rPr>
              <a:t> </a:t>
            </a:r>
            <a:r>
              <a:rPr sz="2000" spc="-15" dirty="0" err="1">
                <a:uFill>
                  <a:solidFill>
                    <a:srgbClr val="000000"/>
                  </a:solidFill>
                </a:uFill>
                <a:latin typeface="Calibri"/>
                <a:cs typeface="Calibri"/>
              </a:rPr>
              <a:t>cette</a:t>
            </a:r>
            <a:r>
              <a:rPr sz="2000" spc="35" dirty="0">
                <a:uFill>
                  <a:solidFill>
                    <a:srgbClr val="000000"/>
                  </a:solidFill>
                </a:uFill>
                <a:latin typeface="Calibri"/>
                <a:cs typeface="Calibri"/>
              </a:rPr>
              <a:t> </a:t>
            </a:r>
            <a:r>
              <a:rPr sz="2000" spc="-15" dirty="0" err="1">
                <a:uFill>
                  <a:solidFill>
                    <a:srgbClr val="000000"/>
                  </a:solidFill>
                </a:uFill>
                <a:latin typeface="Calibri"/>
                <a:cs typeface="Calibri"/>
              </a:rPr>
              <a:t>recherche</a:t>
            </a:r>
            <a:endParaRPr lang="fr-FR" sz="2000" spc="50" dirty="0">
              <a:uFill>
                <a:solidFill>
                  <a:srgbClr val="000000"/>
                </a:solidFill>
              </a:uFill>
              <a:latin typeface="Calibri"/>
              <a:cs typeface="Calibri"/>
            </a:endParaRPr>
          </a:p>
          <a:p>
            <a:pPr marL="298450" indent="-285750">
              <a:lnSpc>
                <a:spcPct val="100000"/>
              </a:lnSpc>
              <a:spcBef>
                <a:spcPts val="95"/>
              </a:spcBef>
              <a:buFont typeface="Wingdings" panose="05000000000000000000" pitchFamily="2" charset="2"/>
              <a:buChar char="Ø"/>
            </a:pPr>
            <a:r>
              <a:rPr lang="fr-FR" sz="2000" spc="-5" dirty="0">
                <a:uFill>
                  <a:solidFill>
                    <a:srgbClr val="000000"/>
                  </a:solidFill>
                </a:uFill>
                <a:cs typeface="Calibri"/>
              </a:rPr>
              <a:t>Fonds Mondial; </a:t>
            </a:r>
          </a:p>
          <a:p>
            <a:pPr marL="298450" indent="-285750">
              <a:lnSpc>
                <a:spcPct val="100000"/>
              </a:lnSpc>
              <a:spcBef>
                <a:spcPts val="95"/>
              </a:spcBef>
              <a:buFont typeface="Wingdings" panose="05000000000000000000" pitchFamily="2" charset="2"/>
              <a:buChar char="Ø"/>
            </a:pPr>
            <a:r>
              <a:rPr lang="fr-FR" sz="2000" spc="-5" dirty="0">
                <a:uFill>
                  <a:solidFill>
                    <a:srgbClr val="000000"/>
                  </a:solidFill>
                </a:uFill>
                <a:cs typeface="Calibri"/>
              </a:rPr>
              <a:t>Malaria </a:t>
            </a:r>
            <a:r>
              <a:rPr lang="fr-FR" sz="2000" u="heavy" spc="-5" dirty="0">
                <a:uFill>
                  <a:solidFill>
                    <a:srgbClr val="000000"/>
                  </a:solidFill>
                </a:uFill>
                <a:latin typeface="Calibri"/>
                <a:cs typeface="Calibri"/>
              </a:rPr>
              <a:t> </a:t>
            </a:r>
            <a:r>
              <a:rPr lang="fr-FR" sz="2000" spc="-5" dirty="0">
                <a:uFill>
                  <a:solidFill>
                    <a:srgbClr val="000000"/>
                  </a:solidFill>
                </a:uFill>
                <a:latin typeface="Calibri"/>
                <a:cs typeface="Calibri"/>
              </a:rPr>
              <a:t>consortium</a:t>
            </a:r>
            <a:endParaRPr sz="2000" dirty="0">
              <a:latin typeface="Calibri"/>
              <a:cs typeface="Calibri"/>
            </a:endParaRPr>
          </a:p>
        </p:txBody>
      </p:sp>
      <p:sp>
        <p:nvSpPr>
          <p:cNvPr id="12" name="object 12"/>
          <p:cNvSpPr txBox="1"/>
          <p:nvPr/>
        </p:nvSpPr>
        <p:spPr>
          <a:xfrm>
            <a:off x="1049545" y="5229844"/>
            <a:ext cx="96520" cy="269240"/>
          </a:xfrm>
          <a:prstGeom prst="rect">
            <a:avLst/>
          </a:prstGeom>
        </p:spPr>
        <p:txBody>
          <a:bodyPr vert="horz" wrap="square" lIns="0" tIns="12065" rIns="0" bIns="0" rtlCol="0">
            <a:spAutoFit/>
          </a:bodyPr>
          <a:lstStyle/>
          <a:p>
            <a:pPr marL="12700">
              <a:lnSpc>
                <a:spcPct val="100000"/>
              </a:lnSpc>
              <a:spcBef>
                <a:spcPts val="95"/>
              </a:spcBef>
            </a:pPr>
            <a:r>
              <a:rPr sz="1600" spc="-5" dirty="0">
                <a:latin typeface="Arial MT"/>
                <a:cs typeface="Arial MT"/>
              </a:rPr>
              <a:t>•</a:t>
            </a:r>
            <a:endParaRPr sz="1600">
              <a:latin typeface="Arial MT"/>
              <a:cs typeface="Arial MT"/>
            </a:endParaRPr>
          </a:p>
        </p:txBody>
      </p:sp>
      <p:sp>
        <p:nvSpPr>
          <p:cNvPr id="13" name="object 13"/>
          <p:cNvSpPr txBox="1"/>
          <p:nvPr/>
        </p:nvSpPr>
        <p:spPr>
          <a:xfrm>
            <a:off x="1735309" y="5255698"/>
            <a:ext cx="4373391" cy="1158651"/>
          </a:xfrm>
          <a:prstGeom prst="rect">
            <a:avLst/>
          </a:prstGeom>
        </p:spPr>
        <p:txBody>
          <a:bodyPr vert="horz" wrap="square" lIns="0" tIns="12065" rIns="0" bIns="0" rtlCol="0">
            <a:spAutoFit/>
          </a:bodyPr>
          <a:lstStyle/>
          <a:p>
            <a:pPr marL="12700">
              <a:lnSpc>
                <a:spcPct val="100000"/>
              </a:lnSpc>
              <a:spcBef>
                <a:spcPts val="95"/>
              </a:spcBef>
            </a:pPr>
            <a:endParaRPr lang="fr-FR" sz="1600" u="heavy" spc="-5" dirty="0">
              <a:uFill>
                <a:solidFill>
                  <a:srgbClr val="000000"/>
                </a:solidFill>
              </a:uFill>
              <a:latin typeface="Calibri"/>
              <a:cs typeface="Calibri"/>
            </a:endParaRPr>
          </a:p>
          <a:p>
            <a:pPr marL="12700">
              <a:lnSpc>
                <a:spcPct val="100000"/>
              </a:lnSpc>
              <a:spcBef>
                <a:spcPts val="95"/>
              </a:spcBef>
            </a:pPr>
            <a:endParaRPr lang="fr-FR" sz="1600" u="heavy" spc="-5" dirty="0">
              <a:uFill>
                <a:solidFill>
                  <a:srgbClr val="000000"/>
                </a:solidFill>
              </a:uFill>
              <a:latin typeface="Calibri"/>
              <a:cs typeface="Calibri"/>
            </a:endParaRPr>
          </a:p>
          <a:p>
            <a:pPr marL="12700">
              <a:lnSpc>
                <a:spcPct val="100000"/>
              </a:lnSpc>
              <a:spcBef>
                <a:spcPts val="95"/>
              </a:spcBef>
            </a:pPr>
            <a:endParaRPr lang="fr-FR" sz="1600" u="heavy" spc="-5" dirty="0">
              <a:uFill>
                <a:solidFill>
                  <a:srgbClr val="000000"/>
                </a:solidFill>
              </a:uFill>
              <a:latin typeface="Calibri"/>
              <a:cs typeface="Calibri"/>
            </a:endParaRPr>
          </a:p>
          <a:p>
            <a:pPr marL="12700">
              <a:lnSpc>
                <a:spcPct val="100000"/>
              </a:lnSpc>
              <a:spcBef>
                <a:spcPts val="95"/>
              </a:spcBef>
            </a:pPr>
            <a:r>
              <a:rPr sz="2400" spc="-5" dirty="0">
                <a:uFill>
                  <a:solidFill>
                    <a:srgbClr val="000000"/>
                  </a:solidFill>
                </a:uFill>
                <a:latin typeface="Calibri"/>
                <a:cs typeface="Calibri"/>
              </a:rPr>
              <a:t>Estimation</a:t>
            </a:r>
            <a:r>
              <a:rPr sz="2400" spc="-15" dirty="0">
                <a:uFill>
                  <a:solidFill>
                    <a:srgbClr val="000000"/>
                  </a:solidFill>
                </a:uFill>
                <a:latin typeface="Calibri"/>
                <a:cs typeface="Calibri"/>
              </a:rPr>
              <a:t> </a:t>
            </a:r>
            <a:r>
              <a:rPr sz="2400" spc="-10" dirty="0">
                <a:uFill>
                  <a:solidFill>
                    <a:srgbClr val="000000"/>
                  </a:solidFill>
                </a:uFill>
                <a:latin typeface="Calibri"/>
                <a:cs typeface="Calibri"/>
              </a:rPr>
              <a:t>du</a:t>
            </a:r>
            <a:r>
              <a:rPr sz="2400" spc="-15" dirty="0">
                <a:uFill>
                  <a:solidFill>
                    <a:srgbClr val="000000"/>
                  </a:solidFill>
                </a:uFill>
                <a:latin typeface="Calibri"/>
                <a:cs typeface="Calibri"/>
              </a:rPr>
              <a:t> </a:t>
            </a:r>
            <a:r>
              <a:rPr sz="2400" spc="-10" dirty="0">
                <a:uFill>
                  <a:solidFill>
                    <a:srgbClr val="000000"/>
                  </a:solidFill>
                </a:uFill>
                <a:latin typeface="Calibri"/>
                <a:cs typeface="Calibri"/>
              </a:rPr>
              <a:t>budget</a:t>
            </a:r>
            <a:r>
              <a:rPr sz="2400" spc="-15" dirty="0">
                <a:uFill>
                  <a:solidFill>
                    <a:srgbClr val="000000"/>
                  </a:solidFill>
                </a:uFill>
                <a:latin typeface="Calibri"/>
                <a:cs typeface="Calibri"/>
              </a:rPr>
              <a:t> </a:t>
            </a:r>
            <a:r>
              <a:rPr sz="2400" spc="-10" dirty="0">
                <a:uFill>
                  <a:solidFill>
                    <a:srgbClr val="000000"/>
                  </a:solidFill>
                </a:uFill>
                <a:latin typeface="Calibri"/>
                <a:cs typeface="Calibri"/>
              </a:rPr>
              <a:t>nécessaire</a:t>
            </a:r>
            <a:endParaRPr sz="2400" dirty="0">
              <a:latin typeface="Calibri"/>
              <a:cs typeface="Calibri"/>
            </a:endParaRPr>
          </a:p>
        </p:txBody>
      </p:sp>
      <p:sp>
        <p:nvSpPr>
          <p:cNvPr id="14" name="object 14"/>
          <p:cNvSpPr txBox="1"/>
          <p:nvPr/>
        </p:nvSpPr>
        <p:spPr>
          <a:xfrm>
            <a:off x="1049517" y="6574032"/>
            <a:ext cx="61594" cy="147955"/>
          </a:xfrm>
          <a:prstGeom prst="rect">
            <a:avLst/>
          </a:prstGeom>
        </p:spPr>
        <p:txBody>
          <a:bodyPr vert="horz" wrap="square" lIns="0" tIns="13335" rIns="0" bIns="0" rtlCol="0">
            <a:spAutoFit/>
          </a:bodyPr>
          <a:lstStyle/>
          <a:p>
            <a:pPr marL="12700">
              <a:lnSpc>
                <a:spcPct val="100000"/>
              </a:lnSpc>
              <a:spcBef>
                <a:spcPts val="105"/>
              </a:spcBef>
            </a:pPr>
            <a:r>
              <a:rPr sz="800" dirty="0">
                <a:latin typeface="Arial MT"/>
                <a:cs typeface="Arial MT"/>
              </a:rPr>
              <a:t>•</a:t>
            </a:r>
            <a:endParaRPr sz="800">
              <a:latin typeface="Arial MT"/>
              <a:cs typeface="Arial M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me 6">
            <a:extLst>
              <a:ext uri="{FF2B5EF4-FFF2-40B4-BE49-F238E27FC236}">
                <a16:creationId xmlns:a16="http://schemas.microsoft.com/office/drawing/2014/main" id="{8FD4D198-4C48-45CB-B33D-D1B690F5C7E4}"/>
              </a:ext>
            </a:extLst>
          </p:cNvPr>
          <p:cNvGraphicFramePr/>
          <p:nvPr>
            <p:extLst>
              <p:ext uri="{D42A27DB-BD31-4B8C-83A1-F6EECF244321}">
                <p14:modId xmlns:p14="http://schemas.microsoft.com/office/powerpoint/2010/main" val="337208523"/>
              </p:ext>
            </p:extLst>
          </p:nvPr>
        </p:nvGraphicFramePr>
        <p:xfrm>
          <a:off x="629734" y="128621"/>
          <a:ext cx="9481493" cy="11117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ous-titre 2">
            <a:extLst>
              <a:ext uri="{FF2B5EF4-FFF2-40B4-BE49-F238E27FC236}">
                <a16:creationId xmlns:a16="http://schemas.microsoft.com/office/drawing/2014/main" id="{AC02E406-CBE8-46AD-86BB-85B652CED35C}"/>
              </a:ext>
            </a:extLst>
          </p:cNvPr>
          <p:cNvSpPr txBox="1">
            <a:spLocks/>
          </p:cNvSpPr>
          <p:nvPr/>
        </p:nvSpPr>
        <p:spPr>
          <a:xfrm>
            <a:off x="523298" y="1399160"/>
            <a:ext cx="9667340" cy="6051631"/>
          </a:xfrm>
          <a:prstGeom prst="rect">
            <a:avLst/>
          </a:prstGeom>
        </p:spPr>
        <p:txBody>
          <a:bodyPr vert="horz" lIns="100838" tIns="50419" rIns="100838" bIns="50419" rtlCol="0" anchor="t">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Bef>
                <a:spcPts val="0"/>
              </a:spcBef>
              <a:buNone/>
            </a:pPr>
            <a:r>
              <a:rPr lang="en-US" sz="2000" dirty="0">
                <a:solidFill>
                  <a:prstClr val="black"/>
                </a:solidFill>
              </a:rPr>
              <a:t>LECONS APPRISES</a:t>
            </a:r>
          </a:p>
          <a:p>
            <a:pPr marL="0" lvl="0" indent="0">
              <a:spcBef>
                <a:spcPts val="0"/>
              </a:spcBef>
              <a:buNone/>
            </a:pPr>
            <a:r>
              <a:rPr lang="en-US" sz="2000" dirty="0">
                <a:solidFill>
                  <a:prstClr val="black"/>
                </a:solidFill>
              </a:rPr>
              <a:t>Le </a:t>
            </a:r>
            <a:r>
              <a:rPr lang="en-US" sz="2000" dirty="0" err="1">
                <a:solidFill>
                  <a:prstClr val="black"/>
                </a:solidFill>
              </a:rPr>
              <a:t>dénombrement</a:t>
            </a:r>
            <a:r>
              <a:rPr lang="en-US" sz="2000" dirty="0">
                <a:solidFill>
                  <a:prstClr val="black"/>
                </a:solidFill>
              </a:rPr>
              <a:t> </a:t>
            </a:r>
            <a:r>
              <a:rPr lang="en-US" sz="2000" dirty="0" err="1">
                <a:solidFill>
                  <a:prstClr val="black"/>
                </a:solidFill>
              </a:rPr>
              <a:t>couplée</a:t>
            </a:r>
            <a:r>
              <a:rPr lang="en-US" sz="2000" dirty="0">
                <a:solidFill>
                  <a:prstClr val="black"/>
                </a:solidFill>
              </a:rPr>
              <a:t> à la distribution </a:t>
            </a:r>
            <a:r>
              <a:rPr lang="en-US" sz="2000" dirty="0" err="1">
                <a:solidFill>
                  <a:prstClr val="black"/>
                </a:solidFill>
              </a:rPr>
              <a:t>permet</a:t>
            </a:r>
            <a:r>
              <a:rPr lang="en-US" sz="2000" dirty="0">
                <a:solidFill>
                  <a:prstClr val="black"/>
                </a:solidFill>
              </a:rPr>
              <a:t> de </a:t>
            </a:r>
            <a:r>
              <a:rPr lang="en-US" sz="2000" dirty="0" err="1">
                <a:solidFill>
                  <a:prstClr val="black"/>
                </a:solidFill>
              </a:rPr>
              <a:t>réduire</a:t>
            </a:r>
            <a:r>
              <a:rPr lang="en-US" sz="2000" dirty="0">
                <a:solidFill>
                  <a:prstClr val="black"/>
                </a:solidFill>
              </a:rPr>
              <a:t> le temps et le </a:t>
            </a:r>
            <a:r>
              <a:rPr lang="en-US" sz="2000" dirty="0" err="1">
                <a:solidFill>
                  <a:prstClr val="black"/>
                </a:solidFill>
              </a:rPr>
              <a:t>cout</a:t>
            </a:r>
            <a:r>
              <a:rPr lang="en-US" sz="2000" dirty="0">
                <a:solidFill>
                  <a:prstClr val="black"/>
                </a:solidFill>
              </a:rPr>
              <a:t> </a:t>
            </a:r>
            <a:r>
              <a:rPr lang="en-US" sz="2000" dirty="0" err="1">
                <a:solidFill>
                  <a:prstClr val="black"/>
                </a:solidFill>
              </a:rPr>
              <a:t>opérationnel</a:t>
            </a:r>
            <a:r>
              <a:rPr lang="en-US" sz="2000" dirty="0">
                <a:solidFill>
                  <a:prstClr val="black"/>
                </a:solidFill>
              </a:rPr>
              <a:t> de la CPS. </a:t>
            </a:r>
            <a:r>
              <a:rPr lang="en-US" sz="2000" dirty="0" err="1">
                <a:solidFill>
                  <a:prstClr val="black"/>
                </a:solidFill>
              </a:rPr>
              <a:t>Dans</a:t>
            </a:r>
            <a:r>
              <a:rPr lang="en-US" sz="2000" dirty="0">
                <a:solidFill>
                  <a:prstClr val="black"/>
                </a:solidFill>
              </a:rPr>
              <a:t> le cadre des </a:t>
            </a:r>
            <a:r>
              <a:rPr lang="en-US" sz="2000" dirty="0" err="1">
                <a:solidFill>
                  <a:prstClr val="black"/>
                </a:solidFill>
              </a:rPr>
              <a:t>mesures</a:t>
            </a:r>
            <a:r>
              <a:rPr lang="en-US" sz="2000" dirty="0">
                <a:solidFill>
                  <a:prstClr val="black"/>
                </a:solidFill>
              </a:rPr>
              <a:t> </a:t>
            </a:r>
            <a:r>
              <a:rPr lang="en-US" sz="2000" dirty="0" err="1">
                <a:solidFill>
                  <a:prstClr val="black"/>
                </a:solidFill>
              </a:rPr>
              <a:t>barrièrrre</a:t>
            </a:r>
            <a:r>
              <a:rPr lang="en-US" sz="2000" dirty="0">
                <a:solidFill>
                  <a:prstClr val="black"/>
                </a:solidFill>
              </a:rPr>
              <a:t> à la COVID-19, </a:t>
            </a:r>
            <a:r>
              <a:rPr lang="en-US" sz="2000" dirty="0" err="1">
                <a:solidFill>
                  <a:prstClr val="black"/>
                </a:solidFill>
              </a:rPr>
              <a:t>il</a:t>
            </a:r>
            <a:r>
              <a:rPr lang="en-US" sz="2000" dirty="0">
                <a:solidFill>
                  <a:prstClr val="black"/>
                </a:solidFill>
              </a:rPr>
              <a:t> </a:t>
            </a:r>
            <a:r>
              <a:rPr lang="en-US" sz="2000" dirty="0" err="1">
                <a:solidFill>
                  <a:prstClr val="black"/>
                </a:solidFill>
              </a:rPr>
              <a:t>permet</a:t>
            </a:r>
            <a:r>
              <a:rPr lang="en-US" sz="2000" dirty="0">
                <a:solidFill>
                  <a:prstClr val="black"/>
                </a:solidFill>
              </a:rPr>
              <a:t> de </a:t>
            </a:r>
            <a:r>
              <a:rPr lang="en-US" sz="2000" dirty="0" err="1">
                <a:solidFill>
                  <a:prstClr val="black"/>
                </a:solidFill>
              </a:rPr>
              <a:t>réduire</a:t>
            </a:r>
            <a:r>
              <a:rPr lang="en-US" sz="2000" dirty="0">
                <a:solidFill>
                  <a:prstClr val="black"/>
                </a:solidFill>
              </a:rPr>
              <a:t> le contact avec les ménages et </a:t>
            </a:r>
            <a:r>
              <a:rPr lang="en-US" sz="2000" dirty="0" err="1">
                <a:solidFill>
                  <a:prstClr val="black"/>
                </a:solidFill>
              </a:rPr>
              <a:t>donc</a:t>
            </a:r>
            <a:r>
              <a:rPr lang="en-US" sz="2000" dirty="0">
                <a:solidFill>
                  <a:prstClr val="black"/>
                </a:solidFill>
              </a:rPr>
              <a:t> </a:t>
            </a:r>
            <a:r>
              <a:rPr lang="en-US" sz="2000" dirty="0" err="1">
                <a:solidFill>
                  <a:prstClr val="black"/>
                </a:solidFill>
              </a:rPr>
              <a:t>réduit</a:t>
            </a:r>
            <a:r>
              <a:rPr lang="en-US" sz="2000" dirty="0">
                <a:solidFill>
                  <a:prstClr val="black"/>
                </a:solidFill>
              </a:rPr>
              <a:t> les risqué de contamination par la COVID-19</a:t>
            </a:r>
          </a:p>
          <a:p>
            <a:pPr marL="0" lvl="0" indent="0">
              <a:spcBef>
                <a:spcPts val="0"/>
              </a:spcBef>
              <a:buNone/>
            </a:pPr>
            <a:endParaRPr lang="en-US" sz="2000" dirty="0">
              <a:solidFill>
                <a:prstClr val="black"/>
              </a:solidFill>
            </a:endParaRPr>
          </a:p>
          <a:p>
            <a:pPr marL="0" lvl="0" indent="0">
              <a:spcBef>
                <a:spcPts val="0"/>
              </a:spcBef>
              <a:buNone/>
            </a:pPr>
            <a:r>
              <a:rPr lang="en-US" sz="2000" b="1" dirty="0">
                <a:solidFill>
                  <a:prstClr val="black"/>
                </a:solidFill>
              </a:rPr>
              <a:t>INNOVATION</a:t>
            </a:r>
            <a:r>
              <a:rPr lang="en-US" sz="2000" dirty="0">
                <a:solidFill>
                  <a:prstClr val="black"/>
                </a:solidFill>
              </a:rPr>
              <a:t>: </a:t>
            </a:r>
          </a:p>
          <a:p>
            <a:pPr marL="0" lvl="0" indent="0">
              <a:spcBef>
                <a:spcPts val="0"/>
              </a:spcBef>
              <a:buNone/>
            </a:pPr>
            <a:r>
              <a:rPr lang="en-US" sz="2000" dirty="0" err="1">
                <a:solidFill>
                  <a:prstClr val="black"/>
                </a:solidFill>
              </a:rPr>
              <a:t>Dénombrement</a:t>
            </a:r>
            <a:r>
              <a:rPr lang="en-US" sz="2000" dirty="0">
                <a:solidFill>
                  <a:prstClr val="black"/>
                </a:solidFill>
              </a:rPr>
              <a:t> </a:t>
            </a:r>
            <a:r>
              <a:rPr lang="en-US" sz="2000" dirty="0" err="1">
                <a:solidFill>
                  <a:prstClr val="black"/>
                </a:solidFill>
              </a:rPr>
              <a:t>couplée</a:t>
            </a:r>
            <a:r>
              <a:rPr lang="en-US" sz="2000" dirty="0">
                <a:solidFill>
                  <a:prstClr val="black"/>
                </a:solidFill>
              </a:rPr>
              <a:t> à la distribution</a:t>
            </a:r>
          </a:p>
          <a:p>
            <a:endParaRPr lang="en-US" sz="3529" u="sng" dirty="0"/>
          </a:p>
          <a:p>
            <a:pPr>
              <a:buFont typeface="Calibri"/>
              <a:buAutoNum type="arabicPeriod"/>
            </a:pPr>
            <a:endParaRPr lang="en-US" sz="3529" u="sng" dirty="0"/>
          </a:p>
          <a:p>
            <a:endParaRPr lang="en-US" sz="3529" u="sng" dirty="0"/>
          </a:p>
          <a:p>
            <a:pPr>
              <a:buFont typeface="+mj-lt"/>
              <a:buAutoNum type="arabicPeriod"/>
            </a:pPr>
            <a:endParaRPr lang="en-US" sz="3529" u="sng" dirty="0"/>
          </a:p>
          <a:p>
            <a:pPr>
              <a:buFont typeface="+mj-lt"/>
              <a:buAutoNum type="arabicPeriod"/>
            </a:pPr>
            <a:endParaRPr lang="en-US" sz="3529" u="sng" dirty="0"/>
          </a:p>
          <a:p>
            <a:endParaRPr lang="en-US" sz="3529" u="sng" dirty="0"/>
          </a:p>
          <a:p>
            <a:endParaRPr lang="en-US" sz="3529" u="sng" dirty="0"/>
          </a:p>
          <a:p>
            <a:endParaRPr lang="en-US" sz="3529" u="sng" dirty="0"/>
          </a:p>
          <a:p>
            <a:pPr marL="283613" indent="-283613"/>
            <a:endParaRPr lang="en-US" sz="3529" u="sng" dirty="0">
              <a:cs typeface="Calibri"/>
            </a:endParaRPr>
          </a:p>
          <a:p>
            <a:pPr>
              <a:buFont typeface="+mj-lt"/>
              <a:buAutoNum type="arabicPeriod"/>
            </a:pPr>
            <a:endParaRPr lang="en-US" sz="3529" u="sng" dirty="0"/>
          </a:p>
          <a:p>
            <a:pPr>
              <a:buFont typeface="+mj-lt"/>
              <a:buAutoNum type="arabicPeriod"/>
            </a:pPr>
            <a:endParaRPr lang="en-US" sz="3529" u="sng" dirty="0"/>
          </a:p>
          <a:p>
            <a:pPr>
              <a:buFont typeface="+mj-lt"/>
              <a:buAutoNum type="arabicPeriod"/>
            </a:pPr>
            <a:endParaRPr lang="en-US" sz="3529" u="sng" dirty="0"/>
          </a:p>
          <a:p>
            <a:pPr>
              <a:buFont typeface="+mj-lt"/>
              <a:buAutoNum type="arabicPeriod"/>
            </a:pPr>
            <a:endParaRPr lang="en-US" sz="3529" u="sng" dirty="0"/>
          </a:p>
          <a:p>
            <a:pPr>
              <a:buFont typeface="+mj-lt"/>
              <a:buAutoNum type="arabicPeriod"/>
            </a:pPr>
            <a:endParaRPr lang="en-US" sz="3529" u="sng" dirty="0"/>
          </a:p>
          <a:p>
            <a:pPr>
              <a:buFont typeface="+mj-lt"/>
              <a:buAutoNum type="arabicPeriod"/>
            </a:pPr>
            <a:endParaRPr lang="en-US" sz="3529" u="sng" dirty="0"/>
          </a:p>
        </p:txBody>
      </p:sp>
    </p:spTree>
    <p:extLst>
      <p:ext uri="{BB962C8B-B14F-4D97-AF65-F5344CB8AC3E}">
        <p14:creationId xmlns:p14="http://schemas.microsoft.com/office/powerpoint/2010/main" val="1440458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CAMPAGNE 2021</a:t>
            </a:r>
          </a:p>
        </p:txBody>
      </p:sp>
      <p:sp>
        <p:nvSpPr>
          <p:cNvPr id="3" name="Espace réservé du contenu 2"/>
          <p:cNvSpPr>
            <a:spLocks noGrp="1"/>
          </p:cNvSpPr>
          <p:nvPr>
            <p:ph idx="1"/>
          </p:nvPr>
        </p:nvSpPr>
        <p:spPr>
          <a:xfrm>
            <a:off x="735171" y="2013259"/>
            <a:ext cx="9223058" cy="5549591"/>
          </a:xfrm>
        </p:spPr>
        <p:txBody>
          <a:bodyPr>
            <a:normAutofit/>
          </a:bodyPr>
          <a:lstStyle/>
          <a:p>
            <a:r>
              <a:rPr lang="fr-FR" dirty="0"/>
              <a:t>NOMBRE D’ENFANTS  PREVU ET REEL: 2.263.544</a:t>
            </a:r>
          </a:p>
          <a:p>
            <a:endParaRPr lang="fr-FR" dirty="0"/>
          </a:p>
          <a:p>
            <a:r>
              <a:rPr lang="fr-FR" dirty="0"/>
              <a:t>Couverture (%): 95%</a:t>
            </a:r>
          </a:p>
          <a:p>
            <a:endParaRPr lang="fr-FR" dirty="0"/>
          </a:p>
          <a:p>
            <a:r>
              <a:rPr lang="fr-FR" dirty="0"/>
              <a:t>Données sur la pharmacovigilance: 5781</a:t>
            </a:r>
          </a:p>
          <a:p>
            <a:endParaRPr lang="fr-FR" dirty="0"/>
          </a:p>
          <a:p>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23519167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860292" y="3081527"/>
            <a:ext cx="2562510" cy="6858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CAMPAGNE 2022-2023</a:t>
            </a:r>
          </a:p>
        </p:txBody>
      </p:sp>
      <p:sp>
        <p:nvSpPr>
          <p:cNvPr id="3" name="Espace réservé du contenu 2"/>
          <p:cNvSpPr>
            <a:spLocks noGrp="1"/>
          </p:cNvSpPr>
          <p:nvPr>
            <p:ph idx="1"/>
          </p:nvPr>
        </p:nvSpPr>
        <p:spPr/>
        <p:txBody>
          <a:bodyPr>
            <a:normAutofit fontScale="92500" lnSpcReduction="20000"/>
          </a:bodyPr>
          <a:lstStyle/>
          <a:p>
            <a:pPr marL="0" lvl="0" indent="0">
              <a:buNone/>
            </a:pPr>
            <a:r>
              <a:rPr lang="fr-FR" sz="2400" b="1" dirty="0">
                <a:solidFill>
                  <a:prstClr val="black"/>
                </a:solidFill>
                <a:latin typeface="Arial" panose="020B0604020202020204" pitchFamily="34" charset="0"/>
                <a:cs typeface="Arial" panose="020B0604020202020204" pitchFamily="34" charset="0"/>
              </a:rPr>
              <a:t>Financement 2021 </a:t>
            </a:r>
            <a:endParaRPr lang="fr-FR" sz="1900" b="1" dirty="0">
              <a:solidFill>
                <a:prstClr val="black"/>
              </a:solidFill>
              <a:latin typeface="Arial" panose="020B0604020202020204" pitchFamily="34" charset="0"/>
              <a:cs typeface="Arial" panose="020B0604020202020204" pitchFamily="34" charset="0"/>
            </a:endParaRPr>
          </a:p>
          <a:p>
            <a:pPr lvl="0">
              <a:buFont typeface="Wingdings" panose="05000000000000000000" pitchFamily="2" charset="2"/>
              <a:buChar char="Ø"/>
            </a:pPr>
            <a:r>
              <a:rPr lang="fr-FR" sz="1900" dirty="0">
                <a:solidFill>
                  <a:prstClr val="black"/>
                </a:solidFill>
                <a:latin typeface="Arial" panose="020B0604020202020204" pitchFamily="34" charset="0"/>
                <a:cs typeface="Arial" panose="020B0604020202020204" pitchFamily="34" charset="0"/>
              </a:rPr>
              <a:t>Financement: non communiqué par les partenaires</a:t>
            </a:r>
          </a:p>
          <a:p>
            <a:pPr lvl="0">
              <a:buFont typeface="Wingdings" panose="05000000000000000000" pitchFamily="2" charset="2"/>
              <a:buChar char="Ø"/>
            </a:pPr>
            <a:r>
              <a:rPr lang="fr-FR" sz="1900" dirty="0">
                <a:solidFill>
                  <a:prstClr val="black"/>
                </a:solidFill>
                <a:latin typeface="Arial" panose="020B0604020202020204" pitchFamily="34" charset="0"/>
                <a:cs typeface="Arial" panose="020B0604020202020204" pitchFamily="34" charset="0"/>
              </a:rPr>
              <a:t>Décaissement</a:t>
            </a:r>
            <a:r>
              <a:rPr lang="fr-FR" sz="2200" dirty="0">
                <a:solidFill>
                  <a:prstClr val="black"/>
                </a:solidFill>
                <a:latin typeface="Arial" panose="020B0604020202020204" pitchFamily="34" charset="0"/>
                <a:cs typeface="Arial" panose="020B0604020202020204" pitchFamily="34" charset="0"/>
              </a:rPr>
              <a:t>: </a:t>
            </a:r>
            <a:r>
              <a:rPr lang="fr-FR" sz="2400" dirty="0">
                <a:latin typeface="Calibri" panose="020F0502020204030204" pitchFamily="34" charset="0"/>
                <a:ea typeface="Calibri" panose="020F0502020204030204" pitchFamily="34" charset="0"/>
                <a:cs typeface="Times New Roman" panose="02020603050405020304" pitchFamily="18" charset="0"/>
              </a:rPr>
              <a:t>1.984.041.050 (FM et </a:t>
            </a:r>
            <a:r>
              <a:rPr lang="fr-FR" sz="2400" dirty="0" err="1">
                <a:latin typeface="Calibri" panose="020F0502020204030204" pitchFamily="34" charset="0"/>
                <a:ea typeface="Calibri" panose="020F0502020204030204" pitchFamily="34" charset="0"/>
                <a:cs typeface="Times New Roman" panose="02020603050405020304" pitchFamily="18" charset="0"/>
              </a:rPr>
              <a:t>Malria</a:t>
            </a:r>
            <a:r>
              <a:rPr lang="fr-FR" sz="2400" dirty="0">
                <a:latin typeface="Calibri" panose="020F0502020204030204" pitchFamily="34" charset="0"/>
                <a:ea typeface="Calibri" panose="020F0502020204030204" pitchFamily="34" charset="0"/>
                <a:cs typeface="Times New Roman" panose="02020603050405020304" pitchFamily="18" charset="0"/>
              </a:rPr>
              <a:t> Consortium). Les informations financières des autres partenaires ne sont pas transmises.</a:t>
            </a:r>
            <a:endParaRPr lang="fr-FR" sz="2400" dirty="0">
              <a:solidFill>
                <a:prstClr val="black"/>
              </a:solidFill>
              <a:latin typeface="Arial" panose="020B0604020202020204" pitchFamily="34" charset="0"/>
              <a:cs typeface="Arial" panose="020B0604020202020204" pitchFamily="34" charset="0"/>
            </a:endParaRPr>
          </a:p>
          <a:p>
            <a:pPr marL="0" lvl="0" indent="0">
              <a:buNone/>
            </a:pPr>
            <a:r>
              <a:rPr lang="fr-FR" b="1" dirty="0"/>
              <a:t>Objectif 2022-2023</a:t>
            </a:r>
            <a:r>
              <a:rPr lang="fr-FR" dirty="0"/>
              <a:t>: </a:t>
            </a:r>
          </a:p>
          <a:p>
            <a:pPr marL="0" lvl="0" indent="0">
              <a:buNone/>
            </a:pPr>
            <a:r>
              <a:rPr lang="fr-FR" dirty="0"/>
              <a:t>Couvrir </a:t>
            </a:r>
            <a:r>
              <a:rPr lang="fr-FR" sz="2400" dirty="0">
                <a:solidFill>
                  <a:srgbClr val="000000"/>
                </a:solidFill>
                <a:latin typeface="Calibri" panose="020F0502020204030204" pitchFamily="34" charset="0"/>
              </a:rPr>
              <a:t>95% des enfants éligibles dans 63 Districts sanitaire pendant la campagne</a:t>
            </a:r>
            <a:r>
              <a:rPr lang="fr-FR" sz="2400" dirty="0"/>
              <a:t> 2022-2023</a:t>
            </a:r>
          </a:p>
          <a:p>
            <a:pPr>
              <a:buFont typeface="Wingdings" panose="05000000000000000000" pitchFamily="2" charset="2"/>
              <a:buChar char="Ø"/>
            </a:pPr>
            <a:r>
              <a:rPr lang="fr-FR" sz="2400" dirty="0"/>
              <a:t>Engagement financier: Planification 2022-2023: </a:t>
            </a:r>
            <a:r>
              <a:rPr lang="fr-FR" sz="2400" dirty="0">
                <a:solidFill>
                  <a:prstClr val="black"/>
                </a:solidFill>
              </a:rPr>
              <a:t>2.902.734.036 Francs </a:t>
            </a:r>
            <a:r>
              <a:rPr lang="fr-FR" sz="2400" dirty="0" err="1">
                <a:solidFill>
                  <a:prstClr val="black"/>
                </a:solidFill>
              </a:rPr>
              <a:t>Cfa</a:t>
            </a:r>
            <a:r>
              <a:rPr lang="fr-FR" sz="2400" dirty="0">
                <a:solidFill>
                  <a:prstClr val="black"/>
                </a:solidFill>
              </a:rPr>
              <a:t> dont 1.731.892.531 pour Malaria Consortium et 477.931.500 pour le fonds mondial. Le budget du fonds mondial corresponds au cout opérationnel. Les couts liés au médicaments, transports et autres ne sont pas inclus dans le financement du Fonds mondial. Les engagements financiers des autres partenaires ne sont pas communiqués</a:t>
            </a:r>
          </a:p>
          <a:p>
            <a:pPr>
              <a:buFont typeface="Wingdings" panose="05000000000000000000" pitchFamily="2" charset="2"/>
              <a:buChar char="Ø"/>
            </a:pPr>
            <a:endParaRPr lang="fr-FR" sz="2400" dirty="0"/>
          </a:p>
          <a:p>
            <a:pPr>
              <a:buFont typeface="Wingdings" panose="05000000000000000000" pitchFamily="2" charset="2"/>
              <a:buChar char="Ø"/>
            </a:pPr>
            <a:r>
              <a:rPr lang="fr-FR" sz="2400" dirty="0"/>
              <a:t>GAP: </a:t>
            </a:r>
          </a:p>
        </p:txBody>
      </p:sp>
    </p:spTree>
    <p:extLst>
      <p:ext uri="{BB962C8B-B14F-4D97-AF65-F5344CB8AC3E}">
        <p14:creationId xmlns:p14="http://schemas.microsoft.com/office/powerpoint/2010/main" val="2781322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27548" y="1815193"/>
            <a:ext cx="2062379" cy="764312"/>
          </a:xfrm>
          <a:prstGeom prst="rect">
            <a:avLst/>
          </a:prstGeom>
        </p:spPr>
        <p:txBody>
          <a:bodyPr vert="horz" wrap="square" lIns="0" tIns="12700" rIns="0" bIns="0" rtlCol="0">
            <a:spAutoFit/>
          </a:bodyPr>
          <a:lstStyle/>
          <a:p>
            <a:pPr marL="12700" algn="ctr">
              <a:lnSpc>
                <a:spcPct val="100000"/>
              </a:lnSpc>
              <a:spcBef>
                <a:spcPts val="100"/>
              </a:spcBef>
            </a:pPr>
            <a:r>
              <a:rPr sz="2400" b="1" spc="-5" dirty="0">
                <a:latin typeface="Calibri"/>
                <a:cs typeface="Calibri"/>
              </a:rPr>
              <a:t>Carte</a:t>
            </a:r>
            <a:r>
              <a:rPr sz="2400" b="1" spc="-25" dirty="0">
                <a:latin typeface="Calibri"/>
                <a:cs typeface="Calibri"/>
              </a:rPr>
              <a:t> </a:t>
            </a:r>
            <a:r>
              <a:rPr sz="2400" b="1" spc="-10" dirty="0">
                <a:latin typeface="Calibri"/>
                <a:cs typeface="Calibri"/>
              </a:rPr>
              <a:t>2021</a:t>
            </a:r>
            <a:r>
              <a:rPr sz="2400" b="1" spc="-25" dirty="0">
                <a:latin typeface="Calibri"/>
                <a:cs typeface="Calibri"/>
              </a:rPr>
              <a:t> </a:t>
            </a:r>
            <a:endParaRPr lang="en-US" sz="2400" b="1" spc="-25" dirty="0">
              <a:latin typeface="Calibri"/>
              <a:cs typeface="Calibri"/>
            </a:endParaRPr>
          </a:p>
          <a:p>
            <a:pPr marL="12700" algn="ctr">
              <a:lnSpc>
                <a:spcPct val="100000"/>
              </a:lnSpc>
              <a:spcBef>
                <a:spcPts val="100"/>
              </a:spcBef>
            </a:pPr>
            <a:r>
              <a:rPr sz="2400" b="1" spc="-10" dirty="0">
                <a:latin typeface="Calibri"/>
                <a:cs typeface="Calibri"/>
              </a:rPr>
              <a:t>(</a:t>
            </a:r>
            <a:r>
              <a:rPr lang="fr-FR" sz="2400" b="1" spc="-10" dirty="0">
                <a:latin typeface="Calibri"/>
                <a:cs typeface="Calibri"/>
              </a:rPr>
              <a:t>zones traitées </a:t>
            </a:r>
            <a:r>
              <a:rPr sz="2400" b="1" spc="-10" dirty="0">
                <a:latin typeface="Calibri"/>
                <a:cs typeface="Calibri"/>
              </a:rPr>
              <a:t>)</a:t>
            </a:r>
            <a:endParaRPr sz="2400" dirty="0">
              <a:latin typeface="Calibri"/>
              <a:cs typeface="Calibri"/>
            </a:endParaRPr>
          </a:p>
        </p:txBody>
      </p:sp>
      <p:sp>
        <p:nvSpPr>
          <p:cNvPr id="3" name="object 3"/>
          <p:cNvSpPr txBox="1"/>
          <p:nvPr/>
        </p:nvSpPr>
        <p:spPr>
          <a:xfrm>
            <a:off x="8350860" y="1800224"/>
            <a:ext cx="2002506" cy="764312"/>
          </a:xfrm>
          <a:prstGeom prst="rect">
            <a:avLst/>
          </a:prstGeom>
        </p:spPr>
        <p:txBody>
          <a:bodyPr vert="horz" wrap="square" lIns="0" tIns="12700" rIns="0" bIns="0" rtlCol="0">
            <a:spAutoFit/>
          </a:bodyPr>
          <a:lstStyle/>
          <a:p>
            <a:pPr marL="12700" algn="ctr">
              <a:lnSpc>
                <a:spcPct val="100000"/>
              </a:lnSpc>
              <a:spcBef>
                <a:spcPts val="100"/>
              </a:spcBef>
            </a:pPr>
            <a:r>
              <a:rPr sz="2400" b="1" spc="-10" dirty="0">
                <a:latin typeface="Calibri"/>
                <a:cs typeface="Calibri"/>
              </a:rPr>
              <a:t>Carte</a:t>
            </a:r>
            <a:r>
              <a:rPr sz="2400" b="1" spc="-35" dirty="0">
                <a:latin typeface="Calibri"/>
                <a:cs typeface="Calibri"/>
              </a:rPr>
              <a:t> </a:t>
            </a:r>
            <a:r>
              <a:rPr sz="2400" b="1" spc="-10" dirty="0">
                <a:latin typeface="Calibri"/>
                <a:cs typeface="Calibri"/>
              </a:rPr>
              <a:t>2022</a:t>
            </a:r>
            <a:r>
              <a:rPr sz="2400" b="1" spc="-45" dirty="0">
                <a:latin typeface="Calibri"/>
                <a:cs typeface="Calibri"/>
              </a:rPr>
              <a:t> </a:t>
            </a:r>
            <a:endParaRPr lang="en-US" sz="2400" b="1" spc="-45" dirty="0">
              <a:latin typeface="Calibri"/>
              <a:cs typeface="Calibri"/>
            </a:endParaRPr>
          </a:p>
          <a:p>
            <a:pPr marL="12700" algn="ctr">
              <a:lnSpc>
                <a:spcPct val="100000"/>
              </a:lnSpc>
              <a:spcBef>
                <a:spcPts val="100"/>
              </a:spcBef>
            </a:pPr>
            <a:r>
              <a:rPr sz="2400" b="1" dirty="0">
                <a:latin typeface="Calibri"/>
                <a:cs typeface="Calibri"/>
              </a:rPr>
              <a:t>(</a:t>
            </a:r>
            <a:r>
              <a:rPr lang="en-US" sz="2400" b="1" dirty="0">
                <a:latin typeface="Calibri"/>
                <a:cs typeface="Calibri"/>
              </a:rPr>
              <a:t>zones </a:t>
            </a:r>
            <a:r>
              <a:rPr sz="2400" b="1" dirty="0" err="1">
                <a:latin typeface="Calibri"/>
                <a:cs typeface="Calibri"/>
              </a:rPr>
              <a:t>cibl</a:t>
            </a:r>
            <a:r>
              <a:rPr lang="fr-FR" sz="2400" b="1" dirty="0" err="1">
                <a:latin typeface="Calibri"/>
                <a:cs typeface="Calibri"/>
              </a:rPr>
              <a:t>ée</a:t>
            </a:r>
            <a:r>
              <a:rPr sz="2400" b="1" dirty="0">
                <a:latin typeface="Calibri"/>
                <a:cs typeface="Calibri"/>
              </a:rPr>
              <a:t>s)</a:t>
            </a:r>
            <a:endParaRPr sz="2400" dirty="0">
              <a:latin typeface="Calibri"/>
              <a:cs typeface="Calibri"/>
            </a:endParaRPr>
          </a:p>
        </p:txBody>
      </p:sp>
      <p:grpSp>
        <p:nvGrpSpPr>
          <p:cNvPr id="4" name="object 4"/>
          <p:cNvGrpSpPr/>
          <p:nvPr/>
        </p:nvGrpSpPr>
        <p:grpSpPr>
          <a:xfrm>
            <a:off x="808617" y="141605"/>
            <a:ext cx="8522335" cy="878840"/>
            <a:chOff x="964691" y="422148"/>
            <a:chExt cx="8522335" cy="1056640"/>
          </a:xfrm>
        </p:grpSpPr>
        <p:sp>
          <p:nvSpPr>
            <p:cNvPr id="5" name="object 5"/>
            <p:cNvSpPr/>
            <p:nvPr/>
          </p:nvSpPr>
          <p:spPr>
            <a:xfrm>
              <a:off x="7299960" y="422147"/>
              <a:ext cx="2186940" cy="1056640"/>
            </a:xfrm>
            <a:custGeom>
              <a:avLst/>
              <a:gdLst/>
              <a:ahLst/>
              <a:cxnLst/>
              <a:rect l="l" t="t" r="r" b="b"/>
              <a:pathLst>
                <a:path w="2186940" h="1056640">
                  <a:moveTo>
                    <a:pt x="2186940" y="527304"/>
                  </a:moveTo>
                  <a:lnTo>
                    <a:pt x="2177758" y="518160"/>
                  </a:lnTo>
                  <a:lnTo>
                    <a:pt x="1688668" y="30480"/>
                  </a:lnTo>
                  <a:lnTo>
                    <a:pt x="1658112" y="0"/>
                  </a:lnTo>
                  <a:lnTo>
                    <a:pt x="1658112" y="141732"/>
                  </a:lnTo>
                  <a:lnTo>
                    <a:pt x="0" y="141732"/>
                  </a:lnTo>
                  <a:lnTo>
                    <a:pt x="0" y="912876"/>
                  </a:lnTo>
                  <a:lnTo>
                    <a:pt x="1658112" y="912876"/>
                  </a:lnTo>
                  <a:lnTo>
                    <a:pt x="1658112" y="1056132"/>
                  </a:lnTo>
                  <a:lnTo>
                    <a:pt x="1690116" y="1024128"/>
                  </a:lnTo>
                  <a:lnTo>
                    <a:pt x="2177796" y="536448"/>
                  </a:lnTo>
                  <a:lnTo>
                    <a:pt x="2186940" y="527304"/>
                  </a:lnTo>
                  <a:close/>
                </a:path>
              </a:pathLst>
            </a:custGeom>
            <a:solidFill>
              <a:srgbClr val="CFD8E8">
                <a:alpha val="89843"/>
              </a:srgbClr>
            </a:solidFill>
          </p:spPr>
          <p:txBody>
            <a:bodyPr wrap="square" lIns="0" tIns="0" rIns="0" bIns="0" rtlCol="0"/>
            <a:lstStyle/>
            <a:p>
              <a:endParaRPr/>
            </a:p>
          </p:txBody>
        </p:sp>
        <p:sp>
          <p:nvSpPr>
            <p:cNvPr id="6" name="object 6"/>
            <p:cNvSpPr/>
            <p:nvPr/>
          </p:nvSpPr>
          <p:spPr>
            <a:xfrm>
              <a:off x="976883" y="452627"/>
              <a:ext cx="6337300" cy="993775"/>
            </a:xfrm>
            <a:custGeom>
              <a:avLst/>
              <a:gdLst/>
              <a:ahLst/>
              <a:cxnLst/>
              <a:rect l="l" t="t" r="r" b="b"/>
              <a:pathLst>
                <a:path w="6337300" h="993775">
                  <a:moveTo>
                    <a:pt x="6170676" y="993647"/>
                  </a:moveTo>
                  <a:lnTo>
                    <a:pt x="166116" y="993647"/>
                  </a:lnTo>
                  <a:lnTo>
                    <a:pt x="122061" y="987805"/>
                  </a:lnTo>
                  <a:lnTo>
                    <a:pt x="82408" y="971295"/>
                  </a:lnTo>
                  <a:lnTo>
                    <a:pt x="48768" y="945641"/>
                  </a:lnTo>
                  <a:lnTo>
                    <a:pt x="22747" y="912367"/>
                  </a:lnTo>
                  <a:lnTo>
                    <a:pt x="5954" y="872997"/>
                  </a:lnTo>
                  <a:lnTo>
                    <a:pt x="0" y="829055"/>
                  </a:lnTo>
                  <a:lnTo>
                    <a:pt x="0" y="166116"/>
                  </a:lnTo>
                  <a:lnTo>
                    <a:pt x="5954" y="122061"/>
                  </a:lnTo>
                  <a:lnTo>
                    <a:pt x="22747" y="82408"/>
                  </a:lnTo>
                  <a:lnTo>
                    <a:pt x="48768" y="48768"/>
                  </a:lnTo>
                  <a:lnTo>
                    <a:pt x="82408" y="22747"/>
                  </a:lnTo>
                  <a:lnTo>
                    <a:pt x="122061" y="5954"/>
                  </a:lnTo>
                  <a:lnTo>
                    <a:pt x="166116" y="0"/>
                  </a:lnTo>
                  <a:lnTo>
                    <a:pt x="6170676" y="0"/>
                  </a:lnTo>
                  <a:lnTo>
                    <a:pt x="6214731" y="5954"/>
                  </a:lnTo>
                  <a:lnTo>
                    <a:pt x="6254383" y="22747"/>
                  </a:lnTo>
                  <a:lnTo>
                    <a:pt x="6288024" y="48768"/>
                  </a:lnTo>
                  <a:lnTo>
                    <a:pt x="6314045" y="82408"/>
                  </a:lnTo>
                  <a:lnTo>
                    <a:pt x="6330837" y="122061"/>
                  </a:lnTo>
                  <a:lnTo>
                    <a:pt x="6336792" y="166116"/>
                  </a:lnTo>
                  <a:lnTo>
                    <a:pt x="6336792" y="829055"/>
                  </a:lnTo>
                  <a:lnTo>
                    <a:pt x="6330837" y="872997"/>
                  </a:lnTo>
                  <a:lnTo>
                    <a:pt x="6314045" y="912367"/>
                  </a:lnTo>
                  <a:lnTo>
                    <a:pt x="6288024" y="945641"/>
                  </a:lnTo>
                  <a:lnTo>
                    <a:pt x="6254383" y="971295"/>
                  </a:lnTo>
                  <a:lnTo>
                    <a:pt x="6214731" y="987805"/>
                  </a:lnTo>
                  <a:lnTo>
                    <a:pt x="6170676" y="993647"/>
                  </a:lnTo>
                  <a:close/>
                </a:path>
              </a:pathLst>
            </a:custGeom>
            <a:solidFill>
              <a:srgbClr val="FFFFFF"/>
            </a:solidFill>
          </p:spPr>
          <p:txBody>
            <a:bodyPr wrap="square" lIns="0" tIns="0" rIns="0" bIns="0" rtlCol="0"/>
            <a:lstStyle/>
            <a:p>
              <a:endParaRPr dirty="0"/>
            </a:p>
          </p:txBody>
        </p:sp>
        <p:sp>
          <p:nvSpPr>
            <p:cNvPr id="7" name="object 7"/>
            <p:cNvSpPr/>
            <p:nvPr/>
          </p:nvSpPr>
          <p:spPr>
            <a:xfrm>
              <a:off x="964691" y="440436"/>
              <a:ext cx="6361430" cy="1019810"/>
            </a:xfrm>
            <a:custGeom>
              <a:avLst/>
              <a:gdLst/>
              <a:ahLst/>
              <a:cxnLst/>
              <a:rect l="l" t="t" r="r" b="b"/>
              <a:pathLst>
                <a:path w="6361430" h="1019810">
                  <a:moveTo>
                    <a:pt x="6182868" y="1019556"/>
                  </a:moveTo>
                  <a:lnTo>
                    <a:pt x="178307" y="1019556"/>
                  </a:lnTo>
                  <a:lnTo>
                    <a:pt x="143256" y="1016508"/>
                  </a:lnTo>
                  <a:lnTo>
                    <a:pt x="92964" y="998220"/>
                  </a:lnTo>
                  <a:lnTo>
                    <a:pt x="51816" y="967739"/>
                  </a:lnTo>
                  <a:lnTo>
                    <a:pt x="21336" y="926591"/>
                  </a:lnTo>
                  <a:lnTo>
                    <a:pt x="3048" y="877824"/>
                  </a:lnTo>
                  <a:lnTo>
                    <a:pt x="0" y="859535"/>
                  </a:lnTo>
                  <a:lnTo>
                    <a:pt x="0" y="160019"/>
                  </a:lnTo>
                  <a:lnTo>
                    <a:pt x="13716" y="109727"/>
                  </a:lnTo>
                  <a:lnTo>
                    <a:pt x="39624" y="65531"/>
                  </a:lnTo>
                  <a:lnTo>
                    <a:pt x="77724" y="30479"/>
                  </a:lnTo>
                  <a:lnTo>
                    <a:pt x="123444" y="7619"/>
                  </a:lnTo>
                  <a:lnTo>
                    <a:pt x="158495" y="0"/>
                  </a:lnTo>
                  <a:lnTo>
                    <a:pt x="6201155" y="0"/>
                  </a:lnTo>
                  <a:lnTo>
                    <a:pt x="6251448" y="13715"/>
                  </a:lnTo>
                  <a:lnTo>
                    <a:pt x="6271768" y="24383"/>
                  </a:lnTo>
                  <a:lnTo>
                    <a:pt x="178307" y="24383"/>
                  </a:lnTo>
                  <a:lnTo>
                    <a:pt x="147828" y="27431"/>
                  </a:lnTo>
                  <a:lnTo>
                    <a:pt x="105156" y="42671"/>
                  </a:lnTo>
                  <a:lnTo>
                    <a:pt x="59436" y="80771"/>
                  </a:lnTo>
                  <a:lnTo>
                    <a:pt x="44196" y="105155"/>
                  </a:lnTo>
                  <a:lnTo>
                    <a:pt x="36576" y="117347"/>
                  </a:lnTo>
                  <a:lnTo>
                    <a:pt x="32004" y="132587"/>
                  </a:lnTo>
                  <a:lnTo>
                    <a:pt x="27432" y="146303"/>
                  </a:lnTo>
                  <a:lnTo>
                    <a:pt x="25908" y="161543"/>
                  </a:lnTo>
                  <a:lnTo>
                    <a:pt x="24384" y="178307"/>
                  </a:lnTo>
                  <a:lnTo>
                    <a:pt x="24384" y="839724"/>
                  </a:lnTo>
                  <a:lnTo>
                    <a:pt x="36576" y="899160"/>
                  </a:lnTo>
                  <a:lnTo>
                    <a:pt x="68580" y="947928"/>
                  </a:lnTo>
                  <a:lnTo>
                    <a:pt x="103632" y="975360"/>
                  </a:lnTo>
                  <a:lnTo>
                    <a:pt x="161543" y="993648"/>
                  </a:lnTo>
                  <a:lnTo>
                    <a:pt x="6274308" y="993648"/>
                  </a:lnTo>
                  <a:lnTo>
                    <a:pt x="6252971" y="1004316"/>
                  </a:lnTo>
                  <a:lnTo>
                    <a:pt x="6236207" y="1010412"/>
                  </a:lnTo>
                  <a:lnTo>
                    <a:pt x="6219444" y="1014983"/>
                  </a:lnTo>
                  <a:lnTo>
                    <a:pt x="6201155" y="1018032"/>
                  </a:lnTo>
                  <a:lnTo>
                    <a:pt x="6182868" y="1019556"/>
                  </a:lnTo>
                  <a:close/>
                </a:path>
                <a:path w="6361430" h="1019810">
                  <a:moveTo>
                    <a:pt x="6274308" y="993648"/>
                  </a:moveTo>
                  <a:lnTo>
                    <a:pt x="6198107" y="993648"/>
                  </a:lnTo>
                  <a:lnTo>
                    <a:pt x="6213348" y="990600"/>
                  </a:lnTo>
                  <a:lnTo>
                    <a:pt x="6227064" y="987552"/>
                  </a:lnTo>
                  <a:lnTo>
                    <a:pt x="6268212" y="967739"/>
                  </a:lnTo>
                  <a:lnTo>
                    <a:pt x="6300216" y="938783"/>
                  </a:lnTo>
                  <a:lnTo>
                    <a:pt x="6329171" y="886968"/>
                  </a:lnTo>
                  <a:lnTo>
                    <a:pt x="6335268" y="856487"/>
                  </a:lnTo>
                  <a:lnTo>
                    <a:pt x="6335268" y="163067"/>
                  </a:lnTo>
                  <a:lnTo>
                    <a:pt x="6329171" y="132587"/>
                  </a:lnTo>
                  <a:lnTo>
                    <a:pt x="6324600" y="118871"/>
                  </a:lnTo>
                  <a:lnTo>
                    <a:pt x="6316980" y="105155"/>
                  </a:lnTo>
                  <a:lnTo>
                    <a:pt x="6310884" y="92963"/>
                  </a:lnTo>
                  <a:lnTo>
                    <a:pt x="6269736" y="51815"/>
                  </a:lnTo>
                  <a:lnTo>
                    <a:pt x="6228588" y="32003"/>
                  </a:lnTo>
                  <a:lnTo>
                    <a:pt x="6182868" y="24383"/>
                  </a:lnTo>
                  <a:lnTo>
                    <a:pt x="6271768" y="24383"/>
                  </a:lnTo>
                  <a:lnTo>
                    <a:pt x="6309360" y="51815"/>
                  </a:lnTo>
                  <a:lnTo>
                    <a:pt x="6339839" y="92963"/>
                  </a:lnTo>
                  <a:lnTo>
                    <a:pt x="6358128" y="141731"/>
                  </a:lnTo>
                  <a:lnTo>
                    <a:pt x="6359652" y="160019"/>
                  </a:lnTo>
                  <a:lnTo>
                    <a:pt x="6361176" y="176783"/>
                  </a:lnTo>
                  <a:lnTo>
                    <a:pt x="6361176" y="858012"/>
                  </a:lnTo>
                  <a:lnTo>
                    <a:pt x="6358128" y="876300"/>
                  </a:lnTo>
                  <a:lnTo>
                    <a:pt x="6339839" y="925068"/>
                  </a:lnTo>
                  <a:lnTo>
                    <a:pt x="6297168" y="978408"/>
                  </a:lnTo>
                  <a:lnTo>
                    <a:pt x="6283452" y="989076"/>
                  </a:lnTo>
                  <a:lnTo>
                    <a:pt x="6274308" y="993648"/>
                  </a:lnTo>
                  <a:close/>
                </a:path>
              </a:pathLst>
            </a:custGeom>
            <a:solidFill>
              <a:srgbClr val="0070BF"/>
            </a:solidFill>
          </p:spPr>
          <p:txBody>
            <a:bodyPr wrap="square" lIns="0" tIns="0" rIns="0" bIns="0" rtlCol="0"/>
            <a:lstStyle/>
            <a:p>
              <a:endParaRPr/>
            </a:p>
          </p:txBody>
        </p:sp>
      </p:grpSp>
      <p:sp>
        <p:nvSpPr>
          <p:cNvPr id="8" name="object 8"/>
          <p:cNvSpPr txBox="1">
            <a:spLocks noGrp="1"/>
          </p:cNvSpPr>
          <p:nvPr>
            <p:ph type="title"/>
          </p:nvPr>
        </p:nvSpPr>
        <p:spPr>
          <a:xfrm>
            <a:off x="1023564" y="224155"/>
            <a:ext cx="5931535" cy="726440"/>
          </a:xfrm>
          <a:prstGeom prst="rect">
            <a:avLst/>
          </a:prstGeom>
        </p:spPr>
        <p:txBody>
          <a:bodyPr vert="horz" wrap="square" lIns="0" tIns="48895" rIns="0" bIns="0" rtlCol="0">
            <a:spAutoFit/>
          </a:bodyPr>
          <a:lstStyle/>
          <a:p>
            <a:pPr marL="12700" marR="5080" algn="ctr">
              <a:lnSpc>
                <a:spcPts val="2640"/>
              </a:lnSpc>
              <a:spcBef>
                <a:spcPts val="385"/>
              </a:spcBef>
            </a:pPr>
            <a:r>
              <a:rPr spc="-10" dirty="0">
                <a:solidFill>
                  <a:srgbClr val="000000"/>
                </a:solidFill>
                <a:latin typeface="Calibri"/>
                <a:cs typeface="Calibri"/>
              </a:rPr>
              <a:t>Carte</a:t>
            </a:r>
            <a:r>
              <a:rPr spc="-5" dirty="0">
                <a:solidFill>
                  <a:srgbClr val="000000"/>
                </a:solidFill>
                <a:latin typeface="Calibri"/>
                <a:cs typeface="Calibri"/>
              </a:rPr>
              <a:t> </a:t>
            </a:r>
            <a:r>
              <a:rPr spc="-10" dirty="0">
                <a:solidFill>
                  <a:srgbClr val="000000"/>
                </a:solidFill>
                <a:latin typeface="Calibri"/>
                <a:cs typeface="Calibri"/>
              </a:rPr>
              <a:t>du</a:t>
            </a:r>
            <a:r>
              <a:rPr spc="10" dirty="0">
                <a:solidFill>
                  <a:srgbClr val="000000"/>
                </a:solidFill>
                <a:latin typeface="Calibri"/>
                <a:cs typeface="Calibri"/>
              </a:rPr>
              <a:t> </a:t>
            </a:r>
            <a:r>
              <a:rPr spc="-20" dirty="0">
                <a:solidFill>
                  <a:srgbClr val="000000"/>
                </a:solidFill>
                <a:latin typeface="Calibri"/>
                <a:cs typeface="Calibri"/>
              </a:rPr>
              <a:t>pays</a:t>
            </a:r>
            <a:r>
              <a:rPr spc="-15" dirty="0">
                <a:solidFill>
                  <a:srgbClr val="000000"/>
                </a:solidFill>
                <a:latin typeface="Calibri"/>
                <a:cs typeface="Calibri"/>
              </a:rPr>
              <a:t> </a:t>
            </a:r>
            <a:r>
              <a:rPr spc="-15" dirty="0" err="1">
                <a:solidFill>
                  <a:srgbClr val="000000"/>
                </a:solidFill>
                <a:latin typeface="Calibri"/>
                <a:cs typeface="Calibri"/>
              </a:rPr>
              <a:t>montrant</a:t>
            </a:r>
            <a:r>
              <a:rPr spc="10" dirty="0">
                <a:solidFill>
                  <a:srgbClr val="000000"/>
                </a:solidFill>
                <a:latin typeface="Calibri"/>
                <a:cs typeface="Calibri"/>
              </a:rPr>
              <a:t> </a:t>
            </a:r>
            <a:r>
              <a:rPr dirty="0">
                <a:solidFill>
                  <a:srgbClr val="000000"/>
                </a:solidFill>
                <a:latin typeface="Calibri"/>
                <a:cs typeface="Calibri"/>
              </a:rPr>
              <a:t>les</a:t>
            </a:r>
            <a:r>
              <a:rPr spc="5" dirty="0">
                <a:solidFill>
                  <a:srgbClr val="000000"/>
                </a:solidFill>
                <a:latin typeface="Calibri"/>
                <a:cs typeface="Calibri"/>
              </a:rPr>
              <a:t> </a:t>
            </a:r>
            <a:r>
              <a:rPr spc="-10" dirty="0">
                <a:solidFill>
                  <a:srgbClr val="000000"/>
                </a:solidFill>
                <a:latin typeface="Calibri"/>
                <a:cs typeface="Calibri"/>
              </a:rPr>
              <a:t>districts</a:t>
            </a:r>
            <a:r>
              <a:rPr spc="10" dirty="0">
                <a:solidFill>
                  <a:srgbClr val="000000"/>
                </a:solidFill>
                <a:latin typeface="Calibri"/>
                <a:cs typeface="Calibri"/>
              </a:rPr>
              <a:t> </a:t>
            </a:r>
            <a:r>
              <a:rPr lang="fr-FR" spc="10" dirty="0">
                <a:solidFill>
                  <a:srgbClr val="000000"/>
                </a:solidFill>
                <a:latin typeface="Calibri"/>
                <a:cs typeface="Calibri"/>
              </a:rPr>
              <a:t>bénéficiant</a:t>
            </a:r>
            <a:r>
              <a:rPr lang="en-US" spc="10" dirty="0">
                <a:solidFill>
                  <a:srgbClr val="000000"/>
                </a:solidFill>
                <a:latin typeface="Calibri"/>
                <a:cs typeface="Calibri"/>
              </a:rPr>
              <a:t> </a:t>
            </a:r>
            <a:r>
              <a:rPr dirty="0">
                <a:solidFill>
                  <a:srgbClr val="000000"/>
                </a:solidFill>
                <a:latin typeface="Calibri"/>
                <a:cs typeface="Calibri"/>
              </a:rPr>
              <a:t>de</a:t>
            </a:r>
            <a:r>
              <a:rPr spc="-5" dirty="0">
                <a:solidFill>
                  <a:srgbClr val="000000"/>
                </a:solidFill>
                <a:latin typeface="Calibri"/>
                <a:cs typeface="Calibri"/>
              </a:rPr>
              <a:t> </a:t>
            </a:r>
            <a:r>
              <a:rPr lang="en-US" spc="-5" dirty="0">
                <a:solidFill>
                  <a:srgbClr val="000000"/>
                </a:solidFill>
                <a:latin typeface="Calibri"/>
                <a:cs typeface="Calibri"/>
              </a:rPr>
              <a:t>la </a:t>
            </a:r>
            <a:r>
              <a:rPr spc="-10" dirty="0" err="1">
                <a:solidFill>
                  <a:srgbClr val="000000"/>
                </a:solidFill>
                <a:latin typeface="Calibri"/>
                <a:cs typeface="Calibri"/>
              </a:rPr>
              <a:t>mise</a:t>
            </a:r>
            <a:r>
              <a:rPr dirty="0">
                <a:solidFill>
                  <a:srgbClr val="000000"/>
                </a:solidFill>
                <a:latin typeface="Calibri"/>
                <a:cs typeface="Calibri"/>
              </a:rPr>
              <a:t> </a:t>
            </a:r>
            <a:r>
              <a:rPr spc="5" dirty="0">
                <a:solidFill>
                  <a:srgbClr val="000000"/>
                </a:solidFill>
                <a:latin typeface="Calibri"/>
                <a:cs typeface="Calibri"/>
              </a:rPr>
              <a:t>en </a:t>
            </a:r>
            <a:r>
              <a:rPr spc="-530" dirty="0">
                <a:solidFill>
                  <a:srgbClr val="000000"/>
                </a:solidFill>
                <a:latin typeface="Calibri"/>
                <a:cs typeface="Calibri"/>
              </a:rPr>
              <a:t> </a:t>
            </a:r>
            <a:r>
              <a:rPr spc="-10" dirty="0" err="1">
                <a:solidFill>
                  <a:srgbClr val="000000"/>
                </a:solidFill>
                <a:latin typeface="Calibri"/>
                <a:cs typeface="Calibri"/>
              </a:rPr>
              <a:t>œuvre</a:t>
            </a:r>
            <a:r>
              <a:rPr spc="-30" dirty="0">
                <a:solidFill>
                  <a:srgbClr val="000000"/>
                </a:solidFill>
                <a:latin typeface="Calibri"/>
                <a:cs typeface="Calibri"/>
              </a:rPr>
              <a:t> </a:t>
            </a:r>
            <a:r>
              <a:rPr dirty="0">
                <a:solidFill>
                  <a:srgbClr val="000000"/>
                </a:solidFill>
                <a:latin typeface="Calibri"/>
                <a:cs typeface="Calibri"/>
              </a:rPr>
              <a:t>d</a:t>
            </a:r>
            <a:r>
              <a:rPr lang="en-US" dirty="0">
                <a:solidFill>
                  <a:srgbClr val="000000"/>
                </a:solidFill>
                <a:latin typeface="Calibri"/>
                <a:cs typeface="Calibri"/>
              </a:rPr>
              <a:t>e la </a:t>
            </a:r>
            <a:r>
              <a:rPr dirty="0">
                <a:solidFill>
                  <a:srgbClr val="000000"/>
                </a:solidFill>
                <a:latin typeface="Calibri"/>
                <a:cs typeface="Calibri"/>
              </a:rPr>
              <a:t>C</a:t>
            </a:r>
            <a:r>
              <a:rPr lang="en-US" dirty="0">
                <a:solidFill>
                  <a:srgbClr val="000000"/>
                </a:solidFill>
                <a:latin typeface="Calibri"/>
                <a:cs typeface="Calibri"/>
              </a:rPr>
              <a:t>PS</a:t>
            </a:r>
            <a:endParaRPr dirty="0">
              <a:solidFill>
                <a:srgbClr val="000000"/>
              </a:solidFill>
              <a:latin typeface="Calibri"/>
              <a:cs typeface="Calibri"/>
            </a:endParaRPr>
          </a:p>
        </p:txBody>
      </p:sp>
      <p:pic>
        <p:nvPicPr>
          <p:cNvPr id="11" name="Imag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03500" y="1266825"/>
            <a:ext cx="5139261" cy="6096000"/>
          </a:xfrm>
          <a:prstGeom prst="rect">
            <a:avLst/>
          </a:prstGeom>
        </p:spPr>
      </p:pic>
      <p:sp>
        <p:nvSpPr>
          <p:cNvPr id="12" name="ZoneTexte 11"/>
          <p:cNvSpPr txBox="1"/>
          <p:nvPr/>
        </p:nvSpPr>
        <p:spPr>
          <a:xfrm>
            <a:off x="3975100" y="4543425"/>
            <a:ext cx="2209800" cy="584775"/>
          </a:xfrm>
          <a:prstGeom prst="rect">
            <a:avLst/>
          </a:prstGeom>
          <a:noFill/>
        </p:spPr>
        <p:txBody>
          <a:bodyPr wrap="square" rtlCol="0">
            <a:spAutoFit/>
          </a:bodyPr>
          <a:lstStyle/>
          <a:p>
            <a:pPr algn="ctr"/>
            <a:r>
              <a:rPr lang="fr-FR" sz="3200" dirty="0"/>
              <a:t>Zone CPS</a:t>
            </a:r>
          </a:p>
        </p:txBody>
      </p:sp>
      <p:sp>
        <p:nvSpPr>
          <p:cNvPr id="13" name="ZoneTexte 12"/>
          <p:cNvSpPr txBox="1"/>
          <p:nvPr/>
        </p:nvSpPr>
        <p:spPr>
          <a:xfrm>
            <a:off x="7869867" y="3982232"/>
            <a:ext cx="2582233" cy="923330"/>
          </a:xfrm>
          <a:prstGeom prst="rect">
            <a:avLst/>
          </a:prstGeom>
          <a:noFill/>
        </p:spPr>
        <p:txBody>
          <a:bodyPr wrap="square" rtlCol="0">
            <a:spAutoFit/>
          </a:bodyPr>
          <a:lstStyle/>
          <a:p>
            <a:pPr algn="just"/>
            <a:r>
              <a:rPr lang="fr-FR" dirty="0"/>
              <a:t>La même carte CPS de la zone ciblée 2021 est valable pour l’année 2022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4" name="object 14"/>
          <p:cNvGrpSpPr/>
          <p:nvPr/>
        </p:nvGrpSpPr>
        <p:grpSpPr>
          <a:xfrm>
            <a:off x="963168" y="422148"/>
            <a:ext cx="8524240" cy="1056640"/>
            <a:chOff x="963168" y="422148"/>
            <a:chExt cx="8524240" cy="1056640"/>
          </a:xfrm>
        </p:grpSpPr>
        <p:sp>
          <p:nvSpPr>
            <p:cNvPr id="15" name="object 15"/>
            <p:cNvSpPr/>
            <p:nvPr/>
          </p:nvSpPr>
          <p:spPr>
            <a:xfrm>
              <a:off x="5506212" y="422147"/>
              <a:ext cx="3980815" cy="1056640"/>
            </a:xfrm>
            <a:custGeom>
              <a:avLst/>
              <a:gdLst/>
              <a:ahLst/>
              <a:cxnLst/>
              <a:rect l="l" t="t" r="r" b="b"/>
              <a:pathLst>
                <a:path w="3980815" h="1056640">
                  <a:moveTo>
                    <a:pt x="3980688" y="527304"/>
                  </a:moveTo>
                  <a:lnTo>
                    <a:pt x="3971544" y="518160"/>
                  </a:lnTo>
                  <a:lnTo>
                    <a:pt x="3483864" y="30480"/>
                  </a:lnTo>
                  <a:lnTo>
                    <a:pt x="3453384" y="0"/>
                  </a:lnTo>
                  <a:lnTo>
                    <a:pt x="3453384" y="141732"/>
                  </a:lnTo>
                  <a:lnTo>
                    <a:pt x="0" y="141732"/>
                  </a:lnTo>
                  <a:lnTo>
                    <a:pt x="0" y="912876"/>
                  </a:lnTo>
                  <a:lnTo>
                    <a:pt x="3453384" y="912876"/>
                  </a:lnTo>
                  <a:lnTo>
                    <a:pt x="3453384" y="1056132"/>
                  </a:lnTo>
                  <a:lnTo>
                    <a:pt x="3485286" y="1024128"/>
                  </a:lnTo>
                  <a:lnTo>
                    <a:pt x="3971569" y="536448"/>
                  </a:lnTo>
                  <a:lnTo>
                    <a:pt x="3980688" y="527304"/>
                  </a:lnTo>
                  <a:close/>
                </a:path>
              </a:pathLst>
            </a:custGeom>
            <a:solidFill>
              <a:srgbClr val="CFD8E8">
                <a:alpha val="89843"/>
              </a:srgbClr>
            </a:solidFill>
          </p:spPr>
          <p:txBody>
            <a:bodyPr wrap="square" lIns="0" tIns="0" rIns="0" bIns="0" rtlCol="0"/>
            <a:lstStyle/>
            <a:p>
              <a:endParaRPr/>
            </a:p>
          </p:txBody>
        </p:sp>
        <p:sp>
          <p:nvSpPr>
            <p:cNvPr id="16" name="object 16"/>
            <p:cNvSpPr/>
            <p:nvPr/>
          </p:nvSpPr>
          <p:spPr>
            <a:xfrm>
              <a:off x="975360" y="452627"/>
              <a:ext cx="4543425" cy="993775"/>
            </a:xfrm>
            <a:custGeom>
              <a:avLst/>
              <a:gdLst/>
              <a:ahLst/>
              <a:cxnLst/>
              <a:rect l="l" t="t" r="r" b="b"/>
              <a:pathLst>
                <a:path w="4543425" h="993775">
                  <a:moveTo>
                    <a:pt x="4378451" y="993647"/>
                  </a:moveTo>
                  <a:lnTo>
                    <a:pt x="166116" y="993647"/>
                  </a:lnTo>
                  <a:lnTo>
                    <a:pt x="122061" y="987805"/>
                  </a:lnTo>
                  <a:lnTo>
                    <a:pt x="82408" y="971295"/>
                  </a:lnTo>
                  <a:lnTo>
                    <a:pt x="48768" y="945641"/>
                  </a:lnTo>
                  <a:lnTo>
                    <a:pt x="22747" y="912367"/>
                  </a:lnTo>
                  <a:lnTo>
                    <a:pt x="5954" y="872997"/>
                  </a:lnTo>
                  <a:lnTo>
                    <a:pt x="0" y="829055"/>
                  </a:lnTo>
                  <a:lnTo>
                    <a:pt x="0" y="166116"/>
                  </a:lnTo>
                  <a:lnTo>
                    <a:pt x="5954" y="122061"/>
                  </a:lnTo>
                  <a:lnTo>
                    <a:pt x="22747" y="82408"/>
                  </a:lnTo>
                  <a:lnTo>
                    <a:pt x="48768" y="48768"/>
                  </a:lnTo>
                  <a:lnTo>
                    <a:pt x="82408" y="22747"/>
                  </a:lnTo>
                  <a:lnTo>
                    <a:pt x="122061" y="5954"/>
                  </a:lnTo>
                  <a:lnTo>
                    <a:pt x="166116" y="0"/>
                  </a:lnTo>
                  <a:lnTo>
                    <a:pt x="4378451" y="0"/>
                  </a:lnTo>
                  <a:lnTo>
                    <a:pt x="4422393" y="5954"/>
                  </a:lnTo>
                  <a:lnTo>
                    <a:pt x="4461763" y="22747"/>
                  </a:lnTo>
                  <a:lnTo>
                    <a:pt x="4495037" y="48768"/>
                  </a:lnTo>
                  <a:lnTo>
                    <a:pt x="4520691" y="82408"/>
                  </a:lnTo>
                  <a:lnTo>
                    <a:pt x="4537201" y="122061"/>
                  </a:lnTo>
                  <a:lnTo>
                    <a:pt x="4543043" y="166116"/>
                  </a:lnTo>
                  <a:lnTo>
                    <a:pt x="4543043" y="829055"/>
                  </a:lnTo>
                  <a:lnTo>
                    <a:pt x="4537201" y="872997"/>
                  </a:lnTo>
                  <a:lnTo>
                    <a:pt x="4520691" y="912367"/>
                  </a:lnTo>
                  <a:lnTo>
                    <a:pt x="4495037" y="945641"/>
                  </a:lnTo>
                  <a:lnTo>
                    <a:pt x="4461763" y="971295"/>
                  </a:lnTo>
                  <a:lnTo>
                    <a:pt x="4422393" y="987805"/>
                  </a:lnTo>
                  <a:lnTo>
                    <a:pt x="4378451" y="993647"/>
                  </a:lnTo>
                  <a:close/>
                </a:path>
              </a:pathLst>
            </a:custGeom>
            <a:solidFill>
              <a:srgbClr val="FFFFFF"/>
            </a:solidFill>
          </p:spPr>
          <p:txBody>
            <a:bodyPr wrap="square" lIns="0" tIns="0" rIns="0" bIns="0" rtlCol="0"/>
            <a:lstStyle/>
            <a:p>
              <a:endParaRPr/>
            </a:p>
          </p:txBody>
        </p:sp>
        <p:sp>
          <p:nvSpPr>
            <p:cNvPr id="17" name="object 17"/>
            <p:cNvSpPr/>
            <p:nvPr/>
          </p:nvSpPr>
          <p:spPr>
            <a:xfrm>
              <a:off x="963168" y="440436"/>
              <a:ext cx="4569460" cy="1019810"/>
            </a:xfrm>
            <a:custGeom>
              <a:avLst/>
              <a:gdLst/>
              <a:ahLst/>
              <a:cxnLst/>
              <a:rect l="l" t="t" r="r" b="b"/>
              <a:pathLst>
                <a:path w="4569460" h="1019810">
                  <a:moveTo>
                    <a:pt x="4390644" y="1019556"/>
                  </a:moveTo>
                  <a:lnTo>
                    <a:pt x="178307" y="1019556"/>
                  </a:lnTo>
                  <a:lnTo>
                    <a:pt x="143256" y="1016508"/>
                  </a:lnTo>
                  <a:lnTo>
                    <a:pt x="92964" y="998220"/>
                  </a:lnTo>
                  <a:lnTo>
                    <a:pt x="51816" y="967739"/>
                  </a:lnTo>
                  <a:lnTo>
                    <a:pt x="21336" y="926591"/>
                  </a:lnTo>
                  <a:lnTo>
                    <a:pt x="3048" y="877824"/>
                  </a:lnTo>
                  <a:lnTo>
                    <a:pt x="0" y="859535"/>
                  </a:lnTo>
                  <a:lnTo>
                    <a:pt x="0" y="160019"/>
                  </a:lnTo>
                  <a:lnTo>
                    <a:pt x="13716" y="109727"/>
                  </a:lnTo>
                  <a:lnTo>
                    <a:pt x="39624" y="65531"/>
                  </a:lnTo>
                  <a:lnTo>
                    <a:pt x="77724" y="30479"/>
                  </a:lnTo>
                  <a:lnTo>
                    <a:pt x="124968" y="7619"/>
                  </a:lnTo>
                  <a:lnTo>
                    <a:pt x="158495" y="0"/>
                  </a:lnTo>
                  <a:lnTo>
                    <a:pt x="4407408" y="0"/>
                  </a:lnTo>
                  <a:lnTo>
                    <a:pt x="4459224" y="13715"/>
                  </a:lnTo>
                  <a:lnTo>
                    <a:pt x="4479544" y="24383"/>
                  </a:lnTo>
                  <a:lnTo>
                    <a:pt x="178307" y="24383"/>
                  </a:lnTo>
                  <a:lnTo>
                    <a:pt x="147828" y="27431"/>
                  </a:lnTo>
                  <a:lnTo>
                    <a:pt x="105156" y="42671"/>
                  </a:lnTo>
                  <a:lnTo>
                    <a:pt x="70104" y="70103"/>
                  </a:lnTo>
                  <a:lnTo>
                    <a:pt x="44196" y="105155"/>
                  </a:lnTo>
                  <a:lnTo>
                    <a:pt x="36576" y="117347"/>
                  </a:lnTo>
                  <a:lnTo>
                    <a:pt x="32004" y="132587"/>
                  </a:lnTo>
                  <a:lnTo>
                    <a:pt x="27432" y="146303"/>
                  </a:lnTo>
                  <a:lnTo>
                    <a:pt x="25908" y="161543"/>
                  </a:lnTo>
                  <a:lnTo>
                    <a:pt x="24384" y="178307"/>
                  </a:lnTo>
                  <a:lnTo>
                    <a:pt x="24384" y="839724"/>
                  </a:lnTo>
                  <a:lnTo>
                    <a:pt x="36576" y="899160"/>
                  </a:lnTo>
                  <a:lnTo>
                    <a:pt x="59436" y="937260"/>
                  </a:lnTo>
                  <a:lnTo>
                    <a:pt x="91440" y="967739"/>
                  </a:lnTo>
                  <a:lnTo>
                    <a:pt x="132588" y="987552"/>
                  </a:lnTo>
                  <a:lnTo>
                    <a:pt x="161543" y="993648"/>
                  </a:lnTo>
                  <a:lnTo>
                    <a:pt x="4482084" y="993648"/>
                  </a:lnTo>
                  <a:lnTo>
                    <a:pt x="4460748" y="1004316"/>
                  </a:lnTo>
                  <a:lnTo>
                    <a:pt x="4443984" y="1010412"/>
                  </a:lnTo>
                  <a:lnTo>
                    <a:pt x="4427220" y="1014983"/>
                  </a:lnTo>
                  <a:lnTo>
                    <a:pt x="4408932" y="1018032"/>
                  </a:lnTo>
                  <a:lnTo>
                    <a:pt x="4390644" y="1019556"/>
                  </a:lnTo>
                  <a:close/>
                </a:path>
                <a:path w="4569460" h="1019810">
                  <a:moveTo>
                    <a:pt x="4482084" y="993648"/>
                  </a:moveTo>
                  <a:lnTo>
                    <a:pt x="4405884" y="993648"/>
                  </a:lnTo>
                  <a:lnTo>
                    <a:pt x="4421124" y="990600"/>
                  </a:lnTo>
                  <a:lnTo>
                    <a:pt x="4434840" y="987552"/>
                  </a:lnTo>
                  <a:lnTo>
                    <a:pt x="4462272" y="975360"/>
                  </a:lnTo>
                  <a:lnTo>
                    <a:pt x="4475988" y="967739"/>
                  </a:lnTo>
                  <a:lnTo>
                    <a:pt x="4486656" y="958595"/>
                  </a:lnTo>
                  <a:lnTo>
                    <a:pt x="4498848" y="949452"/>
                  </a:lnTo>
                  <a:lnTo>
                    <a:pt x="4524756" y="914400"/>
                  </a:lnTo>
                  <a:lnTo>
                    <a:pt x="4543044" y="856487"/>
                  </a:lnTo>
                  <a:lnTo>
                    <a:pt x="4543044" y="163067"/>
                  </a:lnTo>
                  <a:lnTo>
                    <a:pt x="4524756" y="105155"/>
                  </a:lnTo>
                  <a:lnTo>
                    <a:pt x="4498848" y="70103"/>
                  </a:lnTo>
                  <a:lnTo>
                    <a:pt x="4463796" y="44195"/>
                  </a:lnTo>
                  <a:lnTo>
                    <a:pt x="4405884" y="25907"/>
                  </a:lnTo>
                  <a:lnTo>
                    <a:pt x="4390644" y="24383"/>
                  </a:lnTo>
                  <a:lnTo>
                    <a:pt x="4479544" y="24383"/>
                  </a:lnTo>
                  <a:lnTo>
                    <a:pt x="4527803" y="64007"/>
                  </a:lnTo>
                  <a:lnTo>
                    <a:pt x="4553712" y="108203"/>
                  </a:lnTo>
                  <a:lnTo>
                    <a:pt x="4567428" y="160019"/>
                  </a:lnTo>
                  <a:lnTo>
                    <a:pt x="4568952" y="176783"/>
                  </a:lnTo>
                  <a:lnTo>
                    <a:pt x="4568952" y="841247"/>
                  </a:lnTo>
                  <a:lnTo>
                    <a:pt x="4567428" y="858012"/>
                  </a:lnTo>
                  <a:lnTo>
                    <a:pt x="4565903" y="876300"/>
                  </a:lnTo>
                  <a:lnTo>
                    <a:pt x="4547616" y="925068"/>
                  </a:lnTo>
                  <a:lnTo>
                    <a:pt x="4517136" y="966216"/>
                  </a:lnTo>
                  <a:lnTo>
                    <a:pt x="4491228" y="989076"/>
                  </a:lnTo>
                  <a:lnTo>
                    <a:pt x="4482084" y="993648"/>
                  </a:lnTo>
                  <a:close/>
                </a:path>
              </a:pathLst>
            </a:custGeom>
            <a:solidFill>
              <a:srgbClr val="0070BF"/>
            </a:solidFill>
          </p:spPr>
          <p:txBody>
            <a:bodyPr wrap="square" lIns="0" tIns="0" rIns="0" bIns="0" rtlCol="0"/>
            <a:lstStyle/>
            <a:p>
              <a:endParaRPr/>
            </a:p>
          </p:txBody>
        </p:sp>
      </p:grpSp>
      <p:sp>
        <p:nvSpPr>
          <p:cNvPr id="18" name="object 18"/>
          <p:cNvSpPr txBox="1">
            <a:spLocks noGrp="1"/>
          </p:cNvSpPr>
          <p:nvPr>
            <p:ph type="title"/>
          </p:nvPr>
        </p:nvSpPr>
        <p:spPr>
          <a:xfrm>
            <a:off x="922908" y="789598"/>
            <a:ext cx="4728591" cy="372794"/>
          </a:xfrm>
          <a:prstGeom prst="rect">
            <a:avLst/>
          </a:prstGeom>
        </p:spPr>
        <p:txBody>
          <a:bodyPr vert="horz" wrap="square" lIns="0" tIns="54610" rIns="0" bIns="0" rtlCol="0">
            <a:spAutoFit/>
          </a:bodyPr>
          <a:lstStyle/>
          <a:p>
            <a:pPr marL="12700" marR="5080">
              <a:lnSpc>
                <a:spcPct val="86300"/>
              </a:lnSpc>
              <a:spcBef>
                <a:spcPts val="430"/>
              </a:spcBef>
            </a:pPr>
            <a:r>
              <a:rPr lang="en-GB" spc="-10" dirty="0" err="1">
                <a:solidFill>
                  <a:srgbClr val="000000"/>
                </a:solidFill>
              </a:rPr>
              <a:t>Suivi</a:t>
            </a:r>
            <a:r>
              <a:rPr lang="en-GB" spc="-10" dirty="0">
                <a:solidFill>
                  <a:srgbClr val="000000"/>
                </a:solidFill>
              </a:rPr>
              <a:t> et </a:t>
            </a:r>
            <a:r>
              <a:rPr lang="en-GB" spc="-10" dirty="0" err="1">
                <a:solidFill>
                  <a:srgbClr val="000000"/>
                </a:solidFill>
              </a:rPr>
              <a:t>évaluation</a:t>
            </a:r>
            <a:r>
              <a:rPr lang="en-GB" spc="-10" dirty="0">
                <a:solidFill>
                  <a:srgbClr val="000000"/>
                </a:solidFill>
              </a:rPr>
              <a:t> de la CPS (1) </a:t>
            </a:r>
            <a:endParaRPr dirty="0"/>
          </a:p>
        </p:txBody>
      </p:sp>
      <p:pic>
        <p:nvPicPr>
          <p:cNvPr id="25" name="Content Placeholder 5" descr="A picture containing diagram&#10;&#10;Description automatically generated">
            <a:extLst>
              <a:ext uri="{FF2B5EF4-FFF2-40B4-BE49-F238E27FC236}">
                <a16:creationId xmlns:a16="http://schemas.microsoft.com/office/drawing/2014/main" id="{4A57FB67-7453-40AD-8FBF-81E0BE82BA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4662" y="1759078"/>
            <a:ext cx="9563100" cy="5381625"/>
          </a:xfrm>
          <a:prstGeom prst="rect">
            <a:avLst/>
          </a:prstGeom>
        </p:spPr>
      </p:pic>
      <p:sp>
        <p:nvSpPr>
          <p:cNvPr id="26" name="TextBox 25">
            <a:extLst>
              <a:ext uri="{FF2B5EF4-FFF2-40B4-BE49-F238E27FC236}">
                <a16:creationId xmlns:a16="http://schemas.microsoft.com/office/drawing/2014/main" id="{32CE0F6A-6985-45EE-B2D4-D797640457C5}"/>
              </a:ext>
            </a:extLst>
          </p:cNvPr>
          <p:cNvSpPr txBox="1"/>
          <p:nvPr/>
        </p:nvSpPr>
        <p:spPr>
          <a:xfrm>
            <a:off x="622300" y="1507093"/>
            <a:ext cx="9448800" cy="369332"/>
          </a:xfrm>
          <a:prstGeom prst="rect">
            <a:avLst/>
          </a:prstGeom>
          <a:noFill/>
        </p:spPr>
        <p:txBody>
          <a:bodyPr wrap="square" rtlCol="0">
            <a:spAutoFit/>
          </a:bodyPr>
          <a:lstStyle/>
          <a:p>
            <a:r>
              <a:rPr lang="en-GB" dirty="0" err="1"/>
              <a:t>Diagramme</a:t>
            </a:r>
            <a:r>
              <a:rPr lang="en-GB" dirty="0"/>
              <a:t> </a:t>
            </a:r>
            <a:r>
              <a:rPr lang="en-GB" dirty="0" err="1"/>
              <a:t>présentant</a:t>
            </a:r>
            <a:r>
              <a:rPr lang="en-GB" dirty="0"/>
              <a:t> les </a:t>
            </a:r>
            <a:r>
              <a:rPr lang="en-GB" dirty="0" err="1"/>
              <a:t>facteurs</a:t>
            </a:r>
            <a:r>
              <a:rPr lang="en-GB" dirty="0"/>
              <a:t> </a:t>
            </a:r>
            <a:r>
              <a:rPr lang="en-GB" dirty="0" err="1"/>
              <a:t>influencant</a:t>
            </a:r>
            <a:r>
              <a:rPr lang="en-GB" dirty="0"/>
              <a:t> </a:t>
            </a:r>
            <a:r>
              <a:rPr lang="en-GB" dirty="0" err="1"/>
              <a:t>l’efficacité</a:t>
            </a:r>
            <a:r>
              <a:rPr lang="en-GB" dirty="0"/>
              <a:t> d’un programme de CPS </a:t>
            </a:r>
            <a:endParaRPr lang="fr-CH"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765768" y="1915746"/>
            <a:ext cx="88265" cy="1306195"/>
          </a:xfrm>
          <a:prstGeom prst="rect">
            <a:avLst/>
          </a:prstGeom>
        </p:spPr>
        <p:txBody>
          <a:bodyPr vert="horz" wrap="square" lIns="0" tIns="55244" rIns="0" bIns="0" rtlCol="0">
            <a:spAutoFit/>
          </a:bodyPr>
          <a:lstStyle/>
          <a:p>
            <a:pPr marL="12700">
              <a:lnSpc>
                <a:spcPct val="100000"/>
              </a:lnSpc>
              <a:spcBef>
                <a:spcPts val="434"/>
              </a:spcBef>
            </a:pPr>
            <a:r>
              <a:rPr sz="1400" dirty="0">
                <a:latin typeface="Arial MT"/>
                <a:cs typeface="Arial MT"/>
              </a:rPr>
              <a:t>•</a:t>
            </a:r>
            <a:endParaRPr sz="1400">
              <a:latin typeface="Arial MT"/>
              <a:cs typeface="Arial MT"/>
            </a:endParaRPr>
          </a:p>
          <a:p>
            <a:pPr marL="12700">
              <a:lnSpc>
                <a:spcPct val="100000"/>
              </a:lnSpc>
              <a:spcBef>
                <a:spcPts val="335"/>
              </a:spcBef>
            </a:pPr>
            <a:r>
              <a:rPr sz="1400" dirty="0">
                <a:latin typeface="Arial MT"/>
                <a:cs typeface="Arial MT"/>
              </a:rPr>
              <a:t>•</a:t>
            </a:r>
            <a:endParaRPr sz="1400">
              <a:latin typeface="Arial MT"/>
              <a:cs typeface="Arial MT"/>
            </a:endParaRPr>
          </a:p>
          <a:p>
            <a:pPr marL="12700">
              <a:lnSpc>
                <a:spcPct val="100000"/>
              </a:lnSpc>
              <a:spcBef>
                <a:spcPts val="335"/>
              </a:spcBef>
            </a:pPr>
            <a:r>
              <a:rPr sz="1400" dirty="0">
                <a:latin typeface="Arial MT"/>
                <a:cs typeface="Arial MT"/>
              </a:rPr>
              <a:t>•</a:t>
            </a:r>
            <a:endParaRPr sz="1400">
              <a:latin typeface="Arial MT"/>
              <a:cs typeface="Arial MT"/>
            </a:endParaRPr>
          </a:p>
          <a:p>
            <a:pPr marL="12700">
              <a:lnSpc>
                <a:spcPct val="100000"/>
              </a:lnSpc>
              <a:spcBef>
                <a:spcPts val="335"/>
              </a:spcBef>
            </a:pPr>
            <a:r>
              <a:rPr sz="1400" dirty="0">
                <a:latin typeface="Arial MT"/>
                <a:cs typeface="Arial MT"/>
              </a:rPr>
              <a:t>•</a:t>
            </a:r>
            <a:endParaRPr sz="1400">
              <a:latin typeface="Arial MT"/>
              <a:cs typeface="Arial MT"/>
            </a:endParaRPr>
          </a:p>
          <a:p>
            <a:pPr marL="12700">
              <a:lnSpc>
                <a:spcPct val="100000"/>
              </a:lnSpc>
              <a:spcBef>
                <a:spcPts val="340"/>
              </a:spcBef>
            </a:pPr>
            <a:r>
              <a:rPr sz="1400" dirty="0">
                <a:latin typeface="Arial MT"/>
                <a:cs typeface="Arial MT"/>
              </a:rPr>
              <a:t>•</a:t>
            </a:r>
            <a:endParaRPr sz="1400">
              <a:latin typeface="Arial MT"/>
              <a:cs typeface="Arial MT"/>
            </a:endParaRPr>
          </a:p>
        </p:txBody>
      </p:sp>
      <p:sp>
        <p:nvSpPr>
          <p:cNvPr id="3" name="object 3"/>
          <p:cNvSpPr txBox="1"/>
          <p:nvPr/>
        </p:nvSpPr>
        <p:spPr>
          <a:xfrm>
            <a:off x="1308555" y="1579277"/>
            <a:ext cx="8533945" cy="7366119"/>
          </a:xfrm>
          <a:prstGeom prst="rect">
            <a:avLst/>
          </a:prstGeom>
        </p:spPr>
        <p:txBody>
          <a:bodyPr vert="horz" wrap="square" lIns="0" tIns="71120" rIns="0" bIns="0" rtlCol="0">
            <a:spAutoFit/>
          </a:bodyPr>
          <a:lstStyle/>
          <a:p>
            <a:pPr marL="698500" indent="-685800">
              <a:lnSpc>
                <a:spcPct val="100000"/>
              </a:lnSpc>
              <a:spcBef>
                <a:spcPts val="560"/>
              </a:spcBef>
              <a:buFont typeface="Arial MT"/>
              <a:buChar char="•"/>
              <a:tabLst>
                <a:tab pos="697865" algn="l"/>
                <a:tab pos="698500" algn="l"/>
              </a:tabLst>
            </a:pPr>
            <a:r>
              <a:rPr lang="fr-FR" sz="2000" b="1" u="heavy" spc="-5" dirty="0">
                <a:uFill>
                  <a:solidFill>
                    <a:srgbClr val="000000"/>
                  </a:solidFill>
                </a:uFill>
                <a:latin typeface="Calibri"/>
                <a:cs typeface="Calibri"/>
              </a:rPr>
              <a:t>Comment</a:t>
            </a:r>
            <a:r>
              <a:rPr lang="fr-FR" sz="2000" b="1" u="heavy" spc="-30" dirty="0">
                <a:uFill>
                  <a:solidFill>
                    <a:srgbClr val="000000"/>
                  </a:solidFill>
                </a:uFill>
                <a:latin typeface="Calibri"/>
                <a:cs typeface="Calibri"/>
              </a:rPr>
              <a:t> </a:t>
            </a:r>
            <a:r>
              <a:rPr lang="fr-FR" sz="2000" b="1" u="heavy" spc="-10" dirty="0">
                <a:uFill>
                  <a:solidFill>
                    <a:srgbClr val="000000"/>
                  </a:solidFill>
                </a:uFill>
                <a:latin typeface="Calibri"/>
                <a:cs typeface="Calibri"/>
              </a:rPr>
              <a:t>évaluez-vous l’intégralité </a:t>
            </a:r>
            <a:r>
              <a:rPr lang="fr-FR" sz="2000" b="1" u="heavy" spc="-60" dirty="0">
                <a:uFill>
                  <a:solidFill>
                    <a:srgbClr val="000000"/>
                  </a:solidFill>
                </a:uFill>
                <a:latin typeface="Calibri"/>
                <a:cs typeface="Calibri"/>
              </a:rPr>
              <a:t> </a:t>
            </a:r>
            <a:r>
              <a:rPr lang="fr-FR" sz="2000" b="1" u="heavy" dirty="0">
                <a:uFill>
                  <a:solidFill>
                    <a:srgbClr val="000000"/>
                  </a:solidFill>
                </a:uFill>
                <a:latin typeface="Calibri"/>
                <a:cs typeface="Calibri"/>
              </a:rPr>
              <a:t>de la</a:t>
            </a:r>
            <a:r>
              <a:rPr lang="fr-FR" sz="2000" b="1" u="heavy" spc="-5" dirty="0">
                <a:uFill>
                  <a:solidFill>
                    <a:srgbClr val="000000"/>
                  </a:solidFill>
                </a:uFill>
                <a:latin typeface="Calibri"/>
                <a:cs typeface="Calibri"/>
              </a:rPr>
              <a:t> </a:t>
            </a:r>
            <a:r>
              <a:rPr lang="fr-FR" sz="2000" b="1" u="heavy" spc="-10" dirty="0">
                <a:uFill>
                  <a:solidFill>
                    <a:srgbClr val="000000"/>
                  </a:solidFill>
                </a:uFill>
                <a:latin typeface="Calibri"/>
                <a:cs typeface="Calibri"/>
              </a:rPr>
              <a:t>couverture</a:t>
            </a:r>
            <a:r>
              <a:rPr lang="fr-FR" sz="2000" b="1" u="heavy" spc="-20" dirty="0">
                <a:uFill>
                  <a:solidFill>
                    <a:srgbClr val="000000"/>
                  </a:solidFill>
                </a:uFill>
                <a:latin typeface="Calibri"/>
                <a:cs typeface="Calibri"/>
              </a:rPr>
              <a:t> </a:t>
            </a:r>
            <a:r>
              <a:rPr lang="fr-FR" sz="2000" b="1" u="heavy" dirty="0">
                <a:uFill>
                  <a:solidFill>
                    <a:srgbClr val="000000"/>
                  </a:solidFill>
                </a:uFill>
                <a:latin typeface="Calibri"/>
                <a:cs typeface="Calibri"/>
              </a:rPr>
              <a:t>?</a:t>
            </a:r>
          </a:p>
          <a:p>
            <a:pPr marL="12700">
              <a:lnSpc>
                <a:spcPct val="100000"/>
              </a:lnSpc>
              <a:spcBef>
                <a:spcPts val="560"/>
              </a:spcBef>
              <a:tabLst>
                <a:tab pos="697865" algn="l"/>
                <a:tab pos="698500" algn="l"/>
              </a:tabLst>
            </a:pPr>
            <a:r>
              <a:rPr lang="fr-FR" sz="2000" dirty="0">
                <a:uFill>
                  <a:solidFill>
                    <a:srgbClr val="000000"/>
                  </a:solidFill>
                </a:uFill>
                <a:latin typeface="Calibri"/>
                <a:cs typeface="Calibri"/>
              </a:rPr>
              <a:t>Outre Malaria Consortium qui a procédé à l’évaluation de la couverture dans les districts sanitaires qu’il appui, les autres partenaires n’ont pas fait cet exercice</a:t>
            </a:r>
            <a:r>
              <a:rPr lang="fr-FR" sz="2000" b="1" dirty="0">
                <a:uFill>
                  <a:solidFill>
                    <a:srgbClr val="000000"/>
                  </a:solidFill>
                </a:uFill>
                <a:latin typeface="Calibri"/>
                <a:cs typeface="Calibri"/>
              </a:rPr>
              <a:t>. </a:t>
            </a:r>
            <a:r>
              <a:rPr lang="fr-FR" sz="2000" dirty="0">
                <a:uFill>
                  <a:solidFill>
                    <a:srgbClr val="000000"/>
                  </a:solidFill>
                </a:uFill>
                <a:latin typeface="Calibri"/>
                <a:cs typeface="Calibri"/>
              </a:rPr>
              <a:t>Toutefois, la couverture a été évaluée par le pourcentage des enfants ayant reçu un traitement  complet d’au moins trois doses</a:t>
            </a:r>
            <a:endParaRPr lang="fr-FR" sz="2000" dirty="0">
              <a:latin typeface="Calibri"/>
              <a:cs typeface="Calibri"/>
            </a:endParaRPr>
          </a:p>
          <a:p>
            <a:pPr marL="12700">
              <a:lnSpc>
                <a:spcPct val="100000"/>
              </a:lnSpc>
              <a:spcBef>
                <a:spcPts val="560"/>
              </a:spcBef>
              <a:tabLst>
                <a:tab pos="697865" algn="l"/>
                <a:tab pos="698500" algn="l"/>
              </a:tabLst>
            </a:pPr>
            <a:r>
              <a:rPr lang="fr-FR" sz="2000" b="1" spc="-15" dirty="0">
                <a:uFill>
                  <a:solidFill>
                    <a:srgbClr val="000000"/>
                  </a:solidFill>
                </a:uFill>
                <a:latin typeface="Calibri"/>
                <a:cs typeface="Calibri"/>
              </a:rPr>
              <a:t>Avantages</a:t>
            </a:r>
            <a:r>
              <a:rPr lang="fr-FR" sz="2000" b="1" spc="5" dirty="0">
                <a:uFill>
                  <a:solidFill>
                    <a:srgbClr val="000000"/>
                  </a:solidFill>
                </a:uFill>
                <a:latin typeface="Calibri"/>
                <a:cs typeface="Calibri"/>
              </a:rPr>
              <a:t> </a:t>
            </a:r>
            <a:r>
              <a:rPr lang="fr-FR" sz="2000" b="1" spc="-5" dirty="0">
                <a:uFill>
                  <a:solidFill>
                    <a:srgbClr val="000000"/>
                  </a:solidFill>
                </a:uFill>
                <a:latin typeface="Calibri"/>
                <a:cs typeface="Calibri"/>
              </a:rPr>
              <a:t>de</a:t>
            </a:r>
            <a:r>
              <a:rPr lang="fr-FR" sz="2000" b="1" spc="-10" dirty="0">
                <a:uFill>
                  <a:solidFill>
                    <a:srgbClr val="000000"/>
                  </a:solidFill>
                </a:uFill>
                <a:latin typeface="Calibri"/>
                <a:cs typeface="Calibri"/>
              </a:rPr>
              <a:t> </a:t>
            </a:r>
            <a:r>
              <a:rPr lang="fr-FR" sz="2000" b="1" dirty="0">
                <a:uFill>
                  <a:solidFill>
                    <a:srgbClr val="000000"/>
                  </a:solidFill>
                </a:uFill>
                <a:latin typeface="Calibri"/>
                <a:cs typeface="Calibri"/>
              </a:rPr>
              <a:t>la </a:t>
            </a:r>
            <a:r>
              <a:rPr lang="fr-FR" sz="2000" b="1" spc="-5" dirty="0">
                <a:uFill>
                  <a:solidFill>
                    <a:srgbClr val="000000"/>
                  </a:solidFill>
                </a:uFill>
                <a:latin typeface="Calibri"/>
                <a:cs typeface="Calibri"/>
              </a:rPr>
              <a:t>méthodologie</a:t>
            </a:r>
            <a:r>
              <a:rPr lang="fr-FR" sz="2000" b="1" dirty="0">
                <a:uFill>
                  <a:solidFill>
                    <a:srgbClr val="000000"/>
                  </a:solidFill>
                </a:uFill>
                <a:latin typeface="Calibri"/>
                <a:cs typeface="Calibri"/>
              </a:rPr>
              <a:t> utilisée</a:t>
            </a:r>
            <a:r>
              <a:rPr lang="fr-FR" sz="2000" dirty="0">
                <a:uFill>
                  <a:solidFill>
                    <a:srgbClr val="000000"/>
                  </a:solidFill>
                </a:uFill>
                <a:latin typeface="Calibri"/>
                <a:cs typeface="Calibri"/>
              </a:rPr>
              <a:t>: la méthode est pertinente et permet d’avoir une idée sur le nombre d’enfants ayants bénéficié du traitement par rapport au nombre d’enfants planifiés</a:t>
            </a:r>
          </a:p>
          <a:p>
            <a:pPr marL="12700">
              <a:lnSpc>
                <a:spcPct val="100000"/>
              </a:lnSpc>
              <a:spcBef>
                <a:spcPts val="560"/>
              </a:spcBef>
              <a:tabLst>
                <a:tab pos="697865" algn="l"/>
                <a:tab pos="698500" algn="l"/>
              </a:tabLst>
            </a:pPr>
            <a:r>
              <a:rPr lang="fr-FR" sz="2000" spc="-305" dirty="0">
                <a:latin typeface="Calibri"/>
                <a:cs typeface="Calibri"/>
              </a:rPr>
              <a:t> </a:t>
            </a:r>
            <a:r>
              <a:rPr lang="fr-FR" sz="2000" b="1" spc="-10" dirty="0">
                <a:uFill>
                  <a:solidFill>
                    <a:srgbClr val="000000"/>
                  </a:solidFill>
                </a:uFill>
                <a:latin typeface="Calibri"/>
                <a:cs typeface="Calibri"/>
              </a:rPr>
              <a:t>Inconvénients</a:t>
            </a:r>
            <a:r>
              <a:rPr lang="fr-FR" sz="2000" spc="-10" dirty="0">
                <a:uFill>
                  <a:solidFill>
                    <a:srgbClr val="000000"/>
                  </a:solidFill>
                </a:uFill>
                <a:latin typeface="Calibri"/>
                <a:cs typeface="Calibri"/>
              </a:rPr>
              <a:t>: Tant bien que la méthode est simple, elle peut cacher des insuffisances</a:t>
            </a:r>
          </a:p>
          <a:p>
            <a:pPr marL="12700">
              <a:lnSpc>
                <a:spcPct val="100000"/>
              </a:lnSpc>
              <a:spcBef>
                <a:spcPts val="560"/>
              </a:spcBef>
              <a:tabLst>
                <a:tab pos="697865" algn="l"/>
                <a:tab pos="698500" algn="l"/>
              </a:tabLst>
            </a:pPr>
            <a:r>
              <a:rPr lang="fr-FR" sz="2000" b="1" spc="-10" dirty="0">
                <a:uFill>
                  <a:solidFill>
                    <a:srgbClr val="000000"/>
                  </a:solidFill>
                </a:uFill>
                <a:latin typeface="Calibri"/>
                <a:cs typeface="Calibri"/>
              </a:rPr>
              <a:t>Avez-vous </a:t>
            </a:r>
            <a:r>
              <a:rPr lang="fr-FR" sz="2000" b="1" spc="-5" dirty="0">
                <a:uFill>
                  <a:solidFill>
                    <a:srgbClr val="000000"/>
                  </a:solidFill>
                </a:uFill>
                <a:latin typeface="Calibri"/>
                <a:cs typeface="Calibri"/>
              </a:rPr>
              <a:t>déjà</a:t>
            </a:r>
            <a:r>
              <a:rPr lang="fr-FR" sz="2000" b="1" spc="5" dirty="0">
                <a:uFill>
                  <a:solidFill>
                    <a:srgbClr val="000000"/>
                  </a:solidFill>
                </a:uFill>
                <a:latin typeface="Calibri"/>
                <a:cs typeface="Calibri"/>
              </a:rPr>
              <a:t> </a:t>
            </a:r>
            <a:r>
              <a:rPr lang="fr-FR" sz="2000" b="1" spc="-5" dirty="0">
                <a:uFill>
                  <a:solidFill>
                    <a:srgbClr val="000000"/>
                  </a:solidFill>
                </a:uFill>
                <a:latin typeface="Calibri"/>
                <a:cs typeface="Calibri"/>
              </a:rPr>
              <a:t>effectué</a:t>
            </a:r>
            <a:r>
              <a:rPr lang="fr-FR" sz="2000" b="1" dirty="0">
                <a:uFill>
                  <a:solidFill>
                    <a:srgbClr val="000000"/>
                  </a:solidFill>
                </a:uFill>
                <a:latin typeface="Calibri"/>
                <a:cs typeface="Calibri"/>
              </a:rPr>
              <a:t> une</a:t>
            </a:r>
            <a:r>
              <a:rPr lang="fr-FR" sz="2000" b="1" spc="-5" dirty="0">
                <a:uFill>
                  <a:solidFill>
                    <a:srgbClr val="000000"/>
                  </a:solidFill>
                </a:uFill>
                <a:latin typeface="Calibri"/>
                <a:cs typeface="Calibri"/>
              </a:rPr>
              <a:t> </a:t>
            </a:r>
            <a:r>
              <a:rPr lang="fr-FR" sz="2000" b="1" spc="-10" dirty="0">
                <a:uFill>
                  <a:solidFill>
                    <a:srgbClr val="000000"/>
                  </a:solidFill>
                </a:uFill>
                <a:latin typeface="Calibri"/>
                <a:cs typeface="Calibri"/>
              </a:rPr>
              <a:t>enquête</a:t>
            </a:r>
            <a:r>
              <a:rPr lang="fr-FR" sz="2000" b="1" spc="55" dirty="0">
                <a:uFill>
                  <a:solidFill>
                    <a:srgbClr val="000000"/>
                  </a:solidFill>
                </a:uFill>
                <a:latin typeface="Calibri"/>
                <a:cs typeface="Calibri"/>
              </a:rPr>
              <a:t> </a:t>
            </a:r>
            <a:r>
              <a:rPr lang="fr-FR" sz="2000" b="1" spc="-5" dirty="0">
                <a:uFill>
                  <a:solidFill>
                    <a:srgbClr val="000000"/>
                  </a:solidFill>
                </a:uFill>
                <a:latin typeface="Calibri"/>
                <a:cs typeface="Calibri"/>
              </a:rPr>
              <a:t>de </a:t>
            </a:r>
            <a:r>
              <a:rPr lang="fr-FR" sz="2000" b="1" spc="-10" dirty="0">
                <a:uFill>
                  <a:solidFill>
                    <a:srgbClr val="000000"/>
                  </a:solidFill>
                </a:uFill>
                <a:latin typeface="Calibri"/>
                <a:cs typeface="Calibri"/>
              </a:rPr>
              <a:t>couverture</a:t>
            </a:r>
            <a:r>
              <a:rPr lang="fr-FR" sz="2000" b="1" spc="5" dirty="0">
                <a:uFill>
                  <a:solidFill>
                    <a:srgbClr val="000000"/>
                  </a:solidFill>
                </a:uFill>
                <a:latin typeface="Calibri"/>
                <a:cs typeface="Calibri"/>
              </a:rPr>
              <a:t> </a:t>
            </a:r>
            <a:r>
              <a:rPr lang="fr-FR" sz="2000" b="1" spc="-5" dirty="0">
                <a:uFill>
                  <a:solidFill>
                    <a:srgbClr val="000000"/>
                  </a:solidFill>
                </a:uFill>
                <a:latin typeface="Calibri"/>
                <a:cs typeface="Calibri"/>
              </a:rPr>
              <a:t>dans</a:t>
            </a:r>
            <a:r>
              <a:rPr lang="fr-FR" sz="2000" b="1" spc="20" dirty="0">
                <a:uFill>
                  <a:solidFill>
                    <a:srgbClr val="000000"/>
                  </a:solidFill>
                </a:uFill>
                <a:latin typeface="Calibri"/>
                <a:cs typeface="Calibri"/>
              </a:rPr>
              <a:t> </a:t>
            </a:r>
            <a:r>
              <a:rPr lang="fr-FR" sz="2000" b="1" dirty="0">
                <a:uFill>
                  <a:solidFill>
                    <a:srgbClr val="000000"/>
                  </a:solidFill>
                </a:uFill>
                <a:latin typeface="Calibri"/>
                <a:cs typeface="Calibri"/>
              </a:rPr>
              <a:t>le</a:t>
            </a:r>
            <a:r>
              <a:rPr lang="fr-FR" sz="2000" b="1" spc="-5" dirty="0">
                <a:uFill>
                  <a:solidFill>
                    <a:srgbClr val="000000"/>
                  </a:solidFill>
                </a:uFill>
                <a:latin typeface="Calibri"/>
                <a:cs typeface="Calibri"/>
              </a:rPr>
              <a:t> </a:t>
            </a:r>
            <a:r>
              <a:rPr lang="fr-FR" sz="2000" b="1" spc="-15" dirty="0">
                <a:uFill>
                  <a:solidFill>
                    <a:srgbClr val="000000"/>
                  </a:solidFill>
                </a:uFill>
                <a:latin typeface="Calibri"/>
                <a:cs typeface="Calibri"/>
              </a:rPr>
              <a:t>pays</a:t>
            </a:r>
            <a:r>
              <a:rPr lang="fr-FR" sz="2000" b="1" spc="20" dirty="0">
                <a:uFill>
                  <a:solidFill>
                    <a:srgbClr val="000000"/>
                  </a:solidFill>
                </a:uFill>
                <a:latin typeface="Calibri"/>
                <a:cs typeface="Calibri"/>
              </a:rPr>
              <a:t> </a:t>
            </a:r>
            <a:r>
              <a:rPr lang="fr-FR" sz="2000" b="1" dirty="0">
                <a:uFill>
                  <a:solidFill>
                    <a:srgbClr val="000000"/>
                  </a:solidFill>
                </a:uFill>
                <a:latin typeface="Calibri"/>
                <a:cs typeface="Calibri"/>
              </a:rPr>
              <a:t>? </a:t>
            </a:r>
            <a:r>
              <a:rPr lang="fr-FR" sz="2000" b="1" spc="-305" dirty="0">
                <a:latin typeface="Calibri"/>
                <a:cs typeface="Calibri"/>
              </a:rPr>
              <a:t> </a:t>
            </a:r>
            <a:r>
              <a:rPr lang="fr-FR" sz="2000" b="1" dirty="0">
                <a:uFill>
                  <a:solidFill>
                    <a:srgbClr val="000000"/>
                  </a:solidFill>
                </a:uFill>
                <a:latin typeface="Calibri"/>
                <a:cs typeface="Calibri"/>
              </a:rPr>
              <a:t>A</a:t>
            </a:r>
            <a:r>
              <a:rPr lang="fr-FR" sz="2000" b="1" spc="-15" dirty="0">
                <a:uFill>
                  <a:solidFill>
                    <a:srgbClr val="000000"/>
                  </a:solidFill>
                </a:uFill>
                <a:latin typeface="Calibri"/>
                <a:cs typeface="Calibri"/>
              </a:rPr>
              <a:t> </a:t>
            </a:r>
            <a:r>
              <a:rPr lang="fr-FR" sz="2000" b="1" spc="-5" dirty="0">
                <a:uFill>
                  <a:solidFill>
                    <a:srgbClr val="000000"/>
                  </a:solidFill>
                </a:uFill>
                <a:latin typeface="Calibri"/>
                <a:cs typeface="Calibri"/>
              </a:rPr>
              <a:t>quand</a:t>
            </a:r>
            <a:r>
              <a:rPr lang="fr-FR" sz="2000" b="1" spc="10" dirty="0">
                <a:uFill>
                  <a:solidFill>
                    <a:srgbClr val="000000"/>
                  </a:solidFill>
                </a:uFill>
                <a:latin typeface="Calibri"/>
                <a:cs typeface="Calibri"/>
              </a:rPr>
              <a:t> </a:t>
            </a:r>
            <a:r>
              <a:rPr lang="fr-FR" sz="2000" b="1" spc="-10" dirty="0">
                <a:uFill>
                  <a:solidFill>
                    <a:srgbClr val="000000"/>
                  </a:solidFill>
                </a:uFill>
                <a:latin typeface="Calibri"/>
                <a:cs typeface="Calibri"/>
              </a:rPr>
              <a:t>remonte</a:t>
            </a:r>
            <a:r>
              <a:rPr lang="fr-FR" sz="2000" b="1" spc="5" dirty="0">
                <a:uFill>
                  <a:solidFill>
                    <a:srgbClr val="000000"/>
                  </a:solidFill>
                </a:uFill>
                <a:latin typeface="Calibri"/>
                <a:cs typeface="Calibri"/>
              </a:rPr>
              <a:t> </a:t>
            </a:r>
            <a:r>
              <a:rPr lang="fr-FR" sz="2000" b="1" dirty="0">
                <a:uFill>
                  <a:solidFill>
                    <a:srgbClr val="000000"/>
                  </a:solidFill>
                </a:uFill>
                <a:latin typeface="Calibri"/>
                <a:cs typeface="Calibri"/>
              </a:rPr>
              <a:t>la</a:t>
            </a:r>
            <a:r>
              <a:rPr lang="fr-FR" sz="2000" b="1" spc="-10" dirty="0">
                <a:uFill>
                  <a:solidFill>
                    <a:srgbClr val="000000"/>
                  </a:solidFill>
                </a:uFill>
                <a:latin typeface="Calibri"/>
                <a:cs typeface="Calibri"/>
              </a:rPr>
              <a:t> </a:t>
            </a:r>
            <a:r>
              <a:rPr lang="fr-FR" sz="2000" b="1" spc="-5" dirty="0">
                <a:uFill>
                  <a:solidFill>
                    <a:srgbClr val="000000"/>
                  </a:solidFill>
                </a:uFill>
                <a:latin typeface="Calibri"/>
                <a:cs typeface="Calibri"/>
              </a:rPr>
              <a:t>dernière</a:t>
            </a:r>
            <a:r>
              <a:rPr lang="fr-FR" sz="2000" b="1" spc="5" dirty="0">
                <a:uFill>
                  <a:solidFill>
                    <a:srgbClr val="000000"/>
                  </a:solidFill>
                </a:uFill>
                <a:latin typeface="Calibri"/>
                <a:cs typeface="Calibri"/>
              </a:rPr>
              <a:t> enquête </a:t>
            </a:r>
            <a:r>
              <a:rPr lang="fr-FR" sz="2000" b="1" dirty="0">
                <a:uFill>
                  <a:solidFill>
                    <a:srgbClr val="000000"/>
                  </a:solidFill>
                </a:uFill>
                <a:latin typeface="Calibri"/>
                <a:cs typeface="Calibri"/>
              </a:rPr>
              <a:t>? </a:t>
            </a:r>
          </a:p>
          <a:p>
            <a:pPr marL="12700">
              <a:lnSpc>
                <a:spcPct val="100000"/>
              </a:lnSpc>
              <a:spcBef>
                <a:spcPts val="560"/>
              </a:spcBef>
              <a:tabLst>
                <a:tab pos="697865" algn="l"/>
                <a:tab pos="698500" algn="l"/>
              </a:tabLst>
            </a:pPr>
            <a:r>
              <a:rPr lang="fr-FR" sz="2000" dirty="0">
                <a:uFill>
                  <a:solidFill>
                    <a:srgbClr val="000000"/>
                  </a:solidFill>
                </a:uFill>
                <a:latin typeface="Calibri"/>
                <a:cs typeface="Calibri"/>
              </a:rPr>
              <a:t>L’</a:t>
            </a:r>
            <a:r>
              <a:rPr lang="fr-FR" sz="2000" dirty="0" err="1">
                <a:uFill>
                  <a:solidFill>
                    <a:srgbClr val="000000"/>
                  </a:solidFill>
                </a:uFill>
                <a:latin typeface="Calibri"/>
                <a:cs typeface="Calibri"/>
              </a:rPr>
              <a:t>enquete</a:t>
            </a:r>
            <a:r>
              <a:rPr lang="fr-FR" sz="2000" dirty="0">
                <a:uFill>
                  <a:solidFill>
                    <a:srgbClr val="000000"/>
                  </a:solidFill>
                </a:uFill>
                <a:latin typeface="Calibri"/>
                <a:cs typeface="Calibri"/>
              </a:rPr>
              <a:t> de couverture  n’a pas été effectuée par tous les acteurs exception faite de Malaria consortium qui l’organise presque à chaque fin de la campagne. </a:t>
            </a:r>
          </a:p>
          <a:p>
            <a:pPr marL="12700">
              <a:lnSpc>
                <a:spcPct val="100000"/>
              </a:lnSpc>
              <a:spcBef>
                <a:spcPts val="560"/>
              </a:spcBef>
              <a:tabLst>
                <a:tab pos="697865" algn="l"/>
                <a:tab pos="698500" algn="l"/>
              </a:tabLst>
            </a:pPr>
            <a:r>
              <a:rPr lang="fr-FR" sz="2000" dirty="0">
                <a:uFill>
                  <a:solidFill>
                    <a:srgbClr val="000000"/>
                  </a:solidFill>
                </a:uFill>
                <a:latin typeface="Calibri"/>
                <a:cs typeface="Calibri"/>
              </a:rPr>
              <a:t>La dernière enquête a été faite en 2021</a:t>
            </a:r>
          </a:p>
          <a:p>
            <a:pPr marL="12700">
              <a:lnSpc>
                <a:spcPct val="100000"/>
              </a:lnSpc>
              <a:spcBef>
                <a:spcPts val="560"/>
              </a:spcBef>
              <a:tabLst>
                <a:tab pos="697865" algn="l"/>
                <a:tab pos="698500" algn="l"/>
              </a:tabLst>
            </a:pPr>
            <a:r>
              <a:rPr lang="fr-FR" sz="2000" b="1" spc="-5" dirty="0">
                <a:uFill>
                  <a:solidFill>
                    <a:srgbClr val="000000"/>
                  </a:solidFill>
                </a:uFill>
                <a:latin typeface="Calibri"/>
                <a:cs typeface="Calibri"/>
              </a:rPr>
              <a:t>Une</a:t>
            </a:r>
            <a:r>
              <a:rPr lang="fr-FR" sz="2000" b="1" spc="5" dirty="0">
                <a:uFill>
                  <a:solidFill>
                    <a:srgbClr val="000000"/>
                  </a:solidFill>
                </a:uFill>
                <a:latin typeface="Calibri"/>
                <a:cs typeface="Calibri"/>
              </a:rPr>
              <a:t> </a:t>
            </a:r>
            <a:r>
              <a:rPr lang="fr-FR" sz="2000" b="1" spc="-10" dirty="0">
                <a:uFill>
                  <a:solidFill>
                    <a:srgbClr val="000000"/>
                  </a:solidFill>
                </a:uFill>
                <a:latin typeface="Calibri"/>
                <a:cs typeface="Calibri"/>
              </a:rPr>
              <a:t>enquête</a:t>
            </a:r>
            <a:r>
              <a:rPr lang="fr-FR" sz="2000" b="1" spc="25" dirty="0">
                <a:uFill>
                  <a:solidFill>
                    <a:srgbClr val="000000"/>
                  </a:solidFill>
                </a:uFill>
                <a:latin typeface="Calibri"/>
                <a:cs typeface="Calibri"/>
              </a:rPr>
              <a:t> </a:t>
            </a:r>
            <a:r>
              <a:rPr lang="fr-FR" sz="2000" b="1" dirty="0">
                <a:uFill>
                  <a:solidFill>
                    <a:srgbClr val="000000"/>
                  </a:solidFill>
                </a:uFill>
                <a:latin typeface="Calibri"/>
                <a:cs typeface="Calibri"/>
              </a:rPr>
              <a:t>de </a:t>
            </a:r>
            <a:r>
              <a:rPr lang="fr-FR" sz="2000" b="1" spc="-10" dirty="0">
                <a:uFill>
                  <a:solidFill>
                    <a:srgbClr val="000000"/>
                  </a:solidFill>
                </a:uFill>
                <a:latin typeface="Calibri"/>
                <a:cs typeface="Calibri"/>
              </a:rPr>
              <a:t>couverture</a:t>
            </a:r>
            <a:r>
              <a:rPr lang="fr-FR" sz="2000" b="1" spc="5" dirty="0">
                <a:uFill>
                  <a:solidFill>
                    <a:srgbClr val="000000"/>
                  </a:solidFill>
                </a:uFill>
                <a:latin typeface="Calibri"/>
                <a:cs typeface="Calibri"/>
              </a:rPr>
              <a:t> </a:t>
            </a:r>
            <a:r>
              <a:rPr lang="fr-FR" sz="2000" b="1" spc="-5" dirty="0">
                <a:uFill>
                  <a:solidFill>
                    <a:srgbClr val="000000"/>
                  </a:solidFill>
                </a:uFill>
                <a:latin typeface="Calibri"/>
                <a:cs typeface="Calibri"/>
              </a:rPr>
              <a:t>est-elle</a:t>
            </a:r>
            <a:r>
              <a:rPr lang="fr-FR" sz="2000" b="1" dirty="0">
                <a:uFill>
                  <a:solidFill>
                    <a:srgbClr val="000000"/>
                  </a:solidFill>
                </a:uFill>
                <a:latin typeface="Calibri"/>
                <a:cs typeface="Calibri"/>
              </a:rPr>
              <a:t> </a:t>
            </a:r>
            <a:r>
              <a:rPr lang="fr-FR" sz="2000" b="1" spc="-10" dirty="0">
                <a:uFill>
                  <a:solidFill>
                    <a:srgbClr val="000000"/>
                  </a:solidFill>
                </a:uFill>
                <a:latin typeface="Calibri"/>
                <a:cs typeface="Calibri"/>
              </a:rPr>
              <a:t>prévue</a:t>
            </a:r>
            <a:r>
              <a:rPr lang="fr-FR" sz="2000" b="1" spc="25" dirty="0">
                <a:uFill>
                  <a:solidFill>
                    <a:srgbClr val="000000"/>
                  </a:solidFill>
                </a:uFill>
                <a:latin typeface="Calibri"/>
                <a:cs typeface="Calibri"/>
              </a:rPr>
              <a:t> </a:t>
            </a:r>
            <a:r>
              <a:rPr lang="fr-FR" sz="2000" b="1" spc="-10" dirty="0">
                <a:uFill>
                  <a:solidFill>
                    <a:srgbClr val="000000"/>
                  </a:solidFill>
                </a:uFill>
                <a:latin typeface="Calibri"/>
                <a:cs typeface="Calibri"/>
              </a:rPr>
              <a:t>en</a:t>
            </a:r>
            <a:r>
              <a:rPr lang="fr-FR" sz="2000" b="1" dirty="0">
                <a:uFill>
                  <a:solidFill>
                    <a:srgbClr val="000000"/>
                  </a:solidFill>
                </a:uFill>
                <a:latin typeface="Calibri"/>
                <a:cs typeface="Calibri"/>
              </a:rPr>
              <a:t> </a:t>
            </a:r>
            <a:r>
              <a:rPr lang="fr-FR" sz="2000" b="1" spc="-5" dirty="0">
                <a:uFill>
                  <a:solidFill>
                    <a:srgbClr val="000000"/>
                  </a:solidFill>
                </a:uFill>
                <a:latin typeface="Calibri"/>
                <a:cs typeface="Calibri"/>
              </a:rPr>
              <a:t>2021</a:t>
            </a:r>
            <a:r>
              <a:rPr lang="fr-FR" sz="2000" b="1" spc="10" dirty="0">
                <a:uFill>
                  <a:solidFill>
                    <a:srgbClr val="000000"/>
                  </a:solidFill>
                </a:uFill>
                <a:latin typeface="Calibri"/>
                <a:cs typeface="Calibri"/>
              </a:rPr>
              <a:t> </a:t>
            </a:r>
            <a:r>
              <a:rPr lang="fr-FR" sz="2000" b="1" dirty="0">
                <a:uFill>
                  <a:solidFill>
                    <a:srgbClr val="000000"/>
                  </a:solidFill>
                </a:uFill>
                <a:latin typeface="Calibri"/>
                <a:cs typeface="Calibri"/>
              </a:rPr>
              <a:t>?</a:t>
            </a:r>
          </a:p>
          <a:p>
            <a:pPr marL="12700">
              <a:lnSpc>
                <a:spcPct val="100000"/>
              </a:lnSpc>
              <a:spcBef>
                <a:spcPts val="560"/>
              </a:spcBef>
              <a:tabLst>
                <a:tab pos="697865" algn="l"/>
                <a:tab pos="698500" algn="l"/>
              </a:tabLst>
            </a:pPr>
            <a:r>
              <a:rPr lang="fr-FR" sz="2000" dirty="0">
                <a:uFill>
                  <a:solidFill>
                    <a:srgbClr val="000000"/>
                  </a:solidFill>
                </a:uFill>
                <a:latin typeface="Calibri"/>
                <a:cs typeface="Calibri"/>
              </a:rPr>
              <a:t>Excepté Malaria Consortium qui a prévu une enquête de  couverture en 2021, les autres acteurs n’ont pas planifié une enquête de couverture en 2021.</a:t>
            </a:r>
          </a:p>
          <a:p>
            <a:pPr marL="1155700">
              <a:lnSpc>
                <a:spcPct val="100000"/>
              </a:lnSpc>
              <a:spcBef>
                <a:spcPts val="340"/>
              </a:spcBef>
            </a:pPr>
            <a:r>
              <a:rPr lang="fr-FR" sz="1600" u="sng" dirty="0">
                <a:uFill>
                  <a:solidFill>
                    <a:srgbClr val="000000"/>
                  </a:solidFill>
                </a:uFill>
                <a:latin typeface="Calibri"/>
                <a:cs typeface="Calibri"/>
              </a:rPr>
              <a:t>.</a:t>
            </a:r>
          </a:p>
          <a:p>
            <a:pPr marL="1155700">
              <a:lnSpc>
                <a:spcPct val="100000"/>
              </a:lnSpc>
              <a:spcBef>
                <a:spcPts val="340"/>
              </a:spcBef>
            </a:pPr>
            <a:endParaRPr lang="fr-FR" sz="1600" u="sng" dirty="0">
              <a:uFill>
                <a:solidFill>
                  <a:srgbClr val="000000"/>
                </a:solidFill>
              </a:uFill>
              <a:latin typeface="Calibri"/>
              <a:cs typeface="Calibri"/>
            </a:endParaRPr>
          </a:p>
          <a:p>
            <a:pPr marL="1155700">
              <a:lnSpc>
                <a:spcPct val="100000"/>
              </a:lnSpc>
              <a:spcBef>
                <a:spcPts val="340"/>
              </a:spcBef>
            </a:pPr>
            <a:endParaRPr lang="fr-FR" sz="1600" u="sng" dirty="0">
              <a:uFill>
                <a:solidFill>
                  <a:srgbClr val="000000"/>
                </a:solidFill>
              </a:uFill>
              <a:latin typeface="Calibri"/>
              <a:cs typeface="Calibri"/>
            </a:endParaRPr>
          </a:p>
          <a:p>
            <a:pPr marL="1155700">
              <a:lnSpc>
                <a:spcPct val="100000"/>
              </a:lnSpc>
              <a:spcBef>
                <a:spcPts val="340"/>
              </a:spcBef>
            </a:pPr>
            <a:endParaRPr lang="fr-FR" sz="1600" dirty="0">
              <a:latin typeface="Calibri"/>
              <a:cs typeface="Calibri"/>
            </a:endParaRPr>
          </a:p>
        </p:txBody>
      </p:sp>
      <p:grpSp>
        <p:nvGrpSpPr>
          <p:cNvPr id="14" name="object 14"/>
          <p:cNvGrpSpPr/>
          <p:nvPr/>
        </p:nvGrpSpPr>
        <p:grpSpPr>
          <a:xfrm>
            <a:off x="963168" y="422148"/>
            <a:ext cx="8524240" cy="1056640"/>
            <a:chOff x="963168" y="422148"/>
            <a:chExt cx="8524240" cy="1056640"/>
          </a:xfrm>
        </p:grpSpPr>
        <p:sp>
          <p:nvSpPr>
            <p:cNvPr id="15" name="object 15"/>
            <p:cNvSpPr/>
            <p:nvPr/>
          </p:nvSpPr>
          <p:spPr>
            <a:xfrm>
              <a:off x="5506212" y="422147"/>
              <a:ext cx="3980815" cy="1056640"/>
            </a:xfrm>
            <a:custGeom>
              <a:avLst/>
              <a:gdLst/>
              <a:ahLst/>
              <a:cxnLst/>
              <a:rect l="l" t="t" r="r" b="b"/>
              <a:pathLst>
                <a:path w="3980815" h="1056640">
                  <a:moveTo>
                    <a:pt x="3980688" y="527304"/>
                  </a:moveTo>
                  <a:lnTo>
                    <a:pt x="3971544" y="518160"/>
                  </a:lnTo>
                  <a:lnTo>
                    <a:pt x="3483864" y="30480"/>
                  </a:lnTo>
                  <a:lnTo>
                    <a:pt x="3453384" y="0"/>
                  </a:lnTo>
                  <a:lnTo>
                    <a:pt x="3453384" y="141732"/>
                  </a:lnTo>
                  <a:lnTo>
                    <a:pt x="0" y="141732"/>
                  </a:lnTo>
                  <a:lnTo>
                    <a:pt x="0" y="912876"/>
                  </a:lnTo>
                  <a:lnTo>
                    <a:pt x="3453384" y="912876"/>
                  </a:lnTo>
                  <a:lnTo>
                    <a:pt x="3453384" y="1056132"/>
                  </a:lnTo>
                  <a:lnTo>
                    <a:pt x="3485286" y="1024128"/>
                  </a:lnTo>
                  <a:lnTo>
                    <a:pt x="3971569" y="536448"/>
                  </a:lnTo>
                  <a:lnTo>
                    <a:pt x="3980688" y="527304"/>
                  </a:lnTo>
                  <a:close/>
                </a:path>
              </a:pathLst>
            </a:custGeom>
            <a:solidFill>
              <a:srgbClr val="CFD8E8">
                <a:alpha val="89843"/>
              </a:srgbClr>
            </a:solidFill>
          </p:spPr>
          <p:txBody>
            <a:bodyPr wrap="square" lIns="0" tIns="0" rIns="0" bIns="0" rtlCol="0"/>
            <a:lstStyle/>
            <a:p>
              <a:endParaRPr/>
            </a:p>
          </p:txBody>
        </p:sp>
        <p:sp>
          <p:nvSpPr>
            <p:cNvPr id="16" name="object 16"/>
            <p:cNvSpPr/>
            <p:nvPr/>
          </p:nvSpPr>
          <p:spPr>
            <a:xfrm>
              <a:off x="975360" y="452627"/>
              <a:ext cx="4543425" cy="993775"/>
            </a:xfrm>
            <a:custGeom>
              <a:avLst/>
              <a:gdLst/>
              <a:ahLst/>
              <a:cxnLst/>
              <a:rect l="l" t="t" r="r" b="b"/>
              <a:pathLst>
                <a:path w="4543425" h="993775">
                  <a:moveTo>
                    <a:pt x="4378451" y="993647"/>
                  </a:moveTo>
                  <a:lnTo>
                    <a:pt x="166116" y="993647"/>
                  </a:lnTo>
                  <a:lnTo>
                    <a:pt x="122061" y="987805"/>
                  </a:lnTo>
                  <a:lnTo>
                    <a:pt x="82408" y="971295"/>
                  </a:lnTo>
                  <a:lnTo>
                    <a:pt x="48768" y="945641"/>
                  </a:lnTo>
                  <a:lnTo>
                    <a:pt x="22747" y="912367"/>
                  </a:lnTo>
                  <a:lnTo>
                    <a:pt x="5954" y="872997"/>
                  </a:lnTo>
                  <a:lnTo>
                    <a:pt x="0" y="829055"/>
                  </a:lnTo>
                  <a:lnTo>
                    <a:pt x="0" y="166116"/>
                  </a:lnTo>
                  <a:lnTo>
                    <a:pt x="5954" y="122061"/>
                  </a:lnTo>
                  <a:lnTo>
                    <a:pt x="22747" y="82408"/>
                  </a:lnTo>
                  <a:lnTo>
                    <a:pt x="48768" y="48768"/>
                  </a:lnTo>
                  <a:lnTo>
                    <a:pt x="82408" y="22747"/>
                  </a:lnTo>
                  <a:lnTo>
                    <a:pt x="122061" y="5954"/>
                  </a:lnTo>
                  <a:lnTo>
                    <a:pt x="166116" y="0"/>
                  </a:lnTo>
                  <a:lnTo>
                    <a:pt x="4378451" y="0"/>
                  </a:lnTo>
                  <a:lnTo>
                    <a:pt x="4422393" y="5954"/>
                  </a:lnTo>
                  <a:lnTo>
                    <a:pt x="4461763" y="22747"/>
                  </a:lnTo>
                  <a:lnTo>
                    <a:pt x="4495037" y="48768"/>
                  </a:lnTo>
                  <a:lnTo>
                    <a:pt x="4520691" y="82408"/>
                  </a:lnTo>
                  <a:lnTo>
                    <a:pt x="4537201" y="122061"/>
                  </a:lnTo>
                  <a:lnTo>
                    <a:pt x="4543043" y="166116"/>
                  </a:lnTo>
                  <a:lnTo>
                    <a:pt x="4543043" y="829055"/>
                  </a:lnTo>
                  <a:lnTo>
                    <a:pt x="4537201" y="872997"/>
                  </a:lnTo>
                  <a:lnTo>
                    <a:pt x="4520691" y="912367"/>
                  </a:lnTo>
                  <a:lnTo>
                    <a:pt x="4495037" y="945641"/>
                  </a:lnTo>
                  <a:lnTo>
                    <a:pt x="4461763" y="971295"/>
                  </a:lnTo>
                  <a:lnTo>
                    <a:pt x="4422393" y="987805"/>
                  </a:lnTo>
                  <a:lnTo>
                    <a:pt x="4378451" y="993647"/>
                  </a:lnTo>
                  <a:close/>
                </a:path>
              </a:pathLst>
            </a:custGeom>
            <a:solidFill>
              <a:srgbClr val="FFFFFF"/>
            </a:solidFill>
          </p:spPr>
          <p:txBody>
            <a:bodyPr wrap="square" lIns="0" tIns="0" rIns="0" bIns="0" rtlCol="0"/>
            <a:lstStyle/>
            <a:p>
              <a:endParaRPr/>
            </a:p>
          </p:txBody>
        </p:sp>
        <p:sp>
          <p:nvSpPr>
            <p:cNvPr id="17" name="object 17"/>
            <p:cNvSpPr/>
            <p:nvPr/>
          </p:nvSpPr>
          <p:spPr>
            <a:xfrm>
              <a:off x="963168" y="440436"/>
              <a:ext cx="4569460" cy="1019810"/>
            </a:xfrm>
            <a:custGeom>
              <a:avLst/>
              <a:gdLst/>
              <a:ahLst/>
              <a:cxnLst/>
              <a:rect l="l" t="t" r="r" b="b"/>
              <a:pathLst>
                <a:path w="4569460" h="1019810">
                  <a:moveTo>
                    <a:pt x="4390644" y="1019556"/>
                  </a:moveTo>
                  <a:lnTo>
                    <a:pt x="178307" y="1019556"/>
                  </a:lnTo>
                  <a:lnTo>
                    <a:pt x="143256" y="1016508"/>
                  </a:lnTo>
                  <a:lnTo>
                    <a:pt x="92964" y="998220"/>
                  </a:lnTo>
                  <a:lnTo>
                    <a:pt x="51816" y="967739"/>
                  </a:lnTo>
                  <a:lnTo>
                    <a:pt x="21336" y="926591"/>
                  </a:lnTo>
                  <a:lnTo>
                    <a:pt x="3048" y="877824"/>
                  </a:lnTo>
                  <a:lnTo>
                    <a:pt x="0" y="859535"/>
                  </a:lnTo>
                  <a:lnTo>
                    <a:pt x="0" y="160019"/>
                  </a:lnTo>
                  <a:lnTo>
                    <a:pt x="13716" y="109727"/>
                  </a:lnTo>
                  <a:lnTo>
                    <a:pt x="39624" y="65531"/>
                  </a:lnTo>
                  <a:lnTo>
                    <a:pt x="77724" y="30479"/>
                  </a:lnTo>
                  <a:lnTo>
                    <a:pt x="124968" y="7619"/>
                  </a:lnTo>
                  <a:lnTo>
                    <a:pt x="158495" y="0"/>
                  </a:lnTo>
                  <a:lnTo>
                    <a:pt x="4407408" y="0"/>
                  </a:lnTo>
                  <a:lnTo>
                    <a:pt x="4459224" y="13715"/>
                  </a:lnTo>
                  <a:lnTo>
                    <a:pt x="4479544" y="24383"/>
                  </a:lnTo>
                  <a:lnTo>
                    <a:pt x="178307" y="24383"/>
                  </a:lnTo>
                  <a:lnTo>
                    <a:pt x="147828" y="27431"/>
                  </a:lnTo>
                  <a:lnTo>
                    <a:pt x="105156" y="42671"/>
                  </a:lnTo>
                  <a:lnTo>
                    <a:pt x="70104" y="70103"/>
                  </a:lnTo>
                  <a:lnTo>
                    <a:pt x="44196" y="105155"/>
                  </a:lnTo>
                  <a:lnTo>
                    <a:pt x="36576" y="117347"/>
                  </a:lnTo>
                  <a:lnTo>
                    <a:pt x="32004" y="132587"/>
                  </a:lnTo>
                  <a:lnTo>
                    <a:pt x="27432" y="146303"/>
                  </a:lnTo>
                  <a:lnTo>
                    <a:pt x="25908" y="161543"/>
                  </a:lnTo>
                  <a:lnTo>
                    <a:pt x="24384" y="178307"/>
                  </a:lnTo>
                  <a:lnTo>
                    <a:pt x="24384" y="839724"/>
                  </a:lnTo>
                  <a:lnTo>
                    <a:pt x="36576" y="899160"/>
                  </a:lnTo>
                  <a:lnTo>
                    <a:pt x="59436" y="937260"/>
                  </a:lnTo>
                  <a:lnTo>
                    <a:pt x="91440" y="967739"/>
                  </a:lnTo>
                  <a:lnTo>
                    <a:pt x="132588" y="987552"/>
                  </a:lnTo>
                  <a:lnTo>
                    <a:pt x="161543" y="993648"/>
                  </a:lnTo>
                  <a:lnTo>
                    <a:pt x="4482084" y="993648"/>
                  </a:lnTo>
                  <a:lnTo>
                    <a:pt x="4460748" y="1004316"/>
                  </a:lnTo>
                  <a:lnTo>
                    <a:pt x="4443984" y="1010412"/>
                  </a:lnTo>
                  <a:lnTo>
                    <a:pt x="4427220" y="1014983"/>
                  </a:lnTo>
                  <a:lnTo>
                    <a:pt x="4408932" y="1018032"/>
                  </a:lnTo>
                  <a:lnTo>
                    <a:pt x="4390644" y="1019556"/>
                  </a:lnTo>
                  <a:close/>
                </a:path>
                <a:path w="4569460" h="1019810">
                  <a:moveTo>
                    <a:pt x="4482084" y="993648"/>
                  </a:moveTo>
                  <a:lnTo>
                    <a:pt x="4405884" y="993648"/>
                  </a:lnTo>
                  <a:lnTo>
                    <a:pt x="4421124" y="990600"/>
                  </a:lnTo>
                  <a:lnTo>
                    <a:pt x="4434840" y="987552"/>
                  </a:lnTo>
                  <a:lnTo>
                    <a:pt x="4462272" y="975360"/>
                  </a:lnTo>
                  <a:lnTo>
                    <a:pt x="4475988" y="967739"/>
                  </a:lnTo>
                  <a:lnTo>
                    <a:pt x="4486656" y="958595"/>
                  </a:lnTo>
                  <a:lnTo>
                    <a:pt x="4498848" y="949452"/>
                  </a:lnTo>
                  <a:lnTo>
                    <a:pt x="4524756" y="914400"/>
                  </a:lnTo>
                  <a:lnTo>
                    <a:pt x="4543044" y="856487"/>
                  </a:lnTo>
                  <a:lnTo>
                    <a:pt x="4543044" y="163067"/>
                  </a:lnTo>
                  <a:lnTo>
                    <a:pt x="4524756" y="105155"/>
                  </a:lnTo>
                  <a:lnTo>
                    <a:pt x="4498848" y="70103"/>
                  </a:lnTo>
                  <a:lnTo>
                    <a:pt x="4463796" y="44195"/>
                  </a:lnTo>
                  <a:lnTo>
                    <a:pt x="4405884" y="25907"/>
                  </a:lnTo>
                  <a:lnTo>
                    <a:pt x="4390644" y="24383"/>
                  </a:lnTo>
                  <a:lnTo>
                    <a:pt x="4479544" y="24383"/>
                  </a:lnTo>
                  <a:lnTo>
                    <a:pt x="4527803" y="64007"/>
                  </a:lnTo>
                  <a:lnTo>
                    <a:pt x="4553712" y="108203"/>
                  </a:lnTo>
                  <a:lnTo>
                    <a:pt x="4567428" y="160019"/>
                  </a:lnTo>
                  <a:lnTo>
                    <a:pt x="4568952" y="176783"/>
                  </a:lnTo>
                  <a:lnTo>
                    <a:pt x="4568952" y="841247"/>
                  </a:lnTo>
                  <a:lnTo>
                    <a:pt x="4567428" y="858012"/>
                  </a:lnTo>
                  <a:lnTo>
                    <a:pt x="4565903" y="876300"/>
                  </a:lnTo>
                  <a:lnTo>
                    <a:pt x="4547616" y="925068"/>
                  </a:lnTo>
                  <a:lnTo>
                    <a:pt x="4517136" y="966216"/>
                  </a:lnTo>
                  <a:lnTo>
                    <a:pt x="4491228" y="989076"/>
                  </a:lnTo>
                  <a:lnTo>
                    <a:pt x="4482084" y="993648"/>
                  </a:lnTo>
                  <a:close/>
                </a:path>
              </a:pathLst>
            </a:custGeom>
            <a:solidFill>
              <a:srgbClr val="0070BF"/>
            </a:solidFill>
          </p:spPr>
          <p:txBody>
            <a:bodyPr wrap="square" lIns="0" tIns="0" rIns="0" bIns="0" rtlCol="0"/>
            <a:lstStyle/>
            <a:p>
              <a:endParaRPr/>
            </a:p>
          </p:txBody>
        </p:sp>
      </p:grpSp>
      <p:sp>
        <p:nvSpPr>
          <p:cNvPr id="18" name="object 18"/>
          <p:cNvSpPr txBox="1">
            <a:spLocks noGrp="1"/>
          </p:cNvSpPr>
          <p:nvPr>
            <p:ph type="title"/>
          </p:nvPr>
        </p:nvSpPr>
        <p:spPr>
          <a:xfrm>
            <a:off x="1086108" y="496315"/>
            <a:ext cx="3987165" cy="584519"/>
          </a:xfrm>
          <a:prstGeom prst="rect">
            <a:avLst/>
          </a:prstGeom>
        </p:spPr>
        <p:txBody>
          <a:bodyPr vert="horz" wrap="square" lIns="0" tIns="54610" rIns="0" bIns="0" rtlCol="0">
            <a:spAutoFit/>
          </a:bodyPr>
          <a:lstStyle/>
          <a:p>
            <a:pPr marL="12700" marR="5080">
              <a:lnSpc>
                <a:spcPct val="86300"/>
              </a:lnSpc>
              <a:spcBef>
                <a:spcPts val="430"/>
              </a:spcBef>
            </a:pPr>
            <a:r>
              <a:rPr sz="2000" spc="-10" dirty="0" err="1">
                <a:solidFill>
                  <a:srgbClr val="000000"/>
                </a:solidFill>
              </a:rPr>
              <a:t>Suivi</a:t>
            </a:r>
            <a:r>
              <a:rPr sz="2000" spc="-10" dirty="0">
                <a:solidFill>
                  <a:srgbClr val="000000"/>
                </a:solidFill>
              </a:rPr>
              <a:t> </a:t>
            </a:r>
            <a:r>
              <a:rPr sz="2000" spc="5" dirty="0">
                <a:solidFill>
                  <a:srgbClr val="000000"/>
                </a:solidFill>
              </a:rPr>
              <a:t>de</a:t>
            </a:r>
            <a:r>
              <a:rPr lang="en-US" sz="2000" spc="5" dirty="0">
                <a:solidFill>
                  <a:srgbClr val="000000"/>
                </a:solidFill>
              </a:rPr>
              <a:t>s passages</a:t>
            </a:r>
            <a:r>
              <a:rPr sz="2000" spc="-5" dirty="0">
                <a:solidFill>
                  <a:srgbClr val="000000"/>
                </a:solidFill>
              </a:rPr>
              <a:t>, </a:t>
            </a:r>
            <a:r>
              <a:rPr lang="en-US" sz="2000" spc="-5" dirty="0" err="1">
                <a:solidFill>
                  <a:srgbClr val="000000"/>
                </a:solidFill>
              </a:rPr>
              <a:t>adhérence</a:t>
            </a:r>
            <a:r>
              <a:rPr lang="en-US" sz="2000" spc="-5" dirty="0">
                <a:solidFill>
                  <a:srgbClr val="000000"/>
                </a:solidFill>
              </a:rPr>
              <a:t> à</a:t>
            </a:r>
            <a:r>
              <a:rPr sz="2000" spc="-5" dirty="0">
                <a:solidFill>
                  <a:srgbClr val="000000"/>
                </a:solidFill>
              </a:rPr>
              <a:t> </a:t>
            </a:r>
            <a:r>
              <a:rPr sz="2000" dirty="0">
                <a:solidFill>
                  <a:srgbClr val="000000"/>
                </a:solidFill>
              </a:rPr>
              <a:t>et </a:t>
            </a:r>
            <a:r>
              <a:rPr sz="2000" spc="-5" dirty="0" err="1">
                <a:solidFill>
                  <a:srgbClr val="000000"/>
                </a:solidFill>
              </a:rPr>
              <a:t>efficacité</a:t>
            </a:r>
            <a:r>
              <a:rPr sz="2000" spc="-5" dirty="0">
                <a:solidFill>
                  <a:srgbClr val="000000"/>
                </a:solidFill>
              </a:rPr>
              <a:t> </a:t>
            </a:r>
            <a:r>
              <a:rPr lang="en-US" sz="2000" dirty="0">
                <a:solidFill>
                  <a:srgbClr val="000000"/>
                </a:solidFill>
              </a:rPr>
              <a:t>de la CPS (2)</a:t>
            </a:r>
            <a:endParaRPr sz="2000" dirty="0"/>
          </a:p>
        </p:txBody>
      </p:sp>
    </p:spTree>
    <p:extLst>
      <p:ext uri="{BB962C8B-B14F-4D97-AF65-F5344CB8AC3E}">
        <p14:creationId xmlns:p14="http://schemas.microsoft.com/office/powerpoint/2010/main" val="2434044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lvl="0" algn="just">
              <a:lnSpc>
                <a:spcPct val="107000"/>
              </a:lnSpc>
              <a:spcAft>
                <a:spcPts val="800"/>
              </a:spcAft>
            </a:pPr>
            <a:r>
              <a:rPr lang="fr-FR"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Comment évaluez-vous l’efficacité</a:t>
            </a:r>
            <a:r>
              <a:rPr lang="fr-FR"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p>
          <a:p>
            <a:pPr marL="0" lvl="0" indent="0" algn="just">
              <a:lnSpc>
                <a:spcPct val="107000"/>
              </a:lnSpc>
              <a:spcAft>
                <a:spcPts val="800"/>
              </a:spcAft>
              <a:buNone/>
            </a:pPr>
            <a:r>
              <a:rPr lang="fr-FR" sz="2000" dirty="0">
                <a:solidFill>
                  <a:prstClr val="black"/>
                </a:solidFill>
                <a:latin typeface="Calibri" panose="020F0502020204030204" pitchFamily="34" charset="0"/>
                <a:ea typeface="Calibri" panose="020F0502020204030204" pitchFamily="34" charset="0"/>
                <a:cs typeface="Times New Roman" panose="02020603050405020304" pitchFamily="18" charset="0"/>
              </a:rPr>
              <a:t>il n’y a pas eu une enquête ou une étude sur l’efficacité de la CPS mais l’efficacité a été évaluée sur la base du nombre de cas des enfants de la tranche d'âge éligibles enregistrés dans les formations sanitaires pendant et après le déroulement de la campagne CPS et ceci sur la base des registres de consultation  et le témoignage des parents.</a:t>
            </a:r>
          </a:p>
          <a:p>
            <a:pPr lvl="0" algn="just">
              <a:lnSpc>
                <a:spcPct val="107000"/>
              </a:lnSpc>
              <a:spcAft>
                <a:spcPts val="800"/>
              </a:spcAft>
            </a:pPr>
            <a:r>
              <a:rPr lang="fr-FR" sz="20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Avantage de la méthode utilisée : </a:t>
            </a:r>
          </a:p>
          <a:p>
            <a:pPr marL="0" lvl="0" indent="0" algn="just">
              <a:lnSpc>
                <a:spcPct val="107000"/>
              </a:lnSpc>
              <a:spcAft>
                <a:spcPts val="800"/>
              </a:spcAft>
              <a:buNone/>
            </a:pPr>
            <a:r>
              <a:rPr lang="fr-FR" sz="2000" dirty="0">
                <a:solidFill>
                  <a:prstClr val="black"/>
                </a:solidFill>
                <a:latin typeface="Calibri" panose="020F0502020204030204" pitchFamily="34" charset="0"/>
                <a:ea typeface="Calibri" panose="020F0502020204030204" pitchFamily="34" charset="0"/>
                <a:cs typeface="Times New Roman" panose="02020603050405020304" pitchFamily="18" charset="0"/>
              </a:rPr>
              <a:t>elle est simple et ne nécessite pas la mobilisation de gros moyens pour sa réalisation</a:t>
            </a:r>
          </a:p>
          <a:p>
            <a:pPr lvl="0" algn="just">
              <a:lnSpc>
                <a:spcPct val="107000"/>
              </a:lnSpc>
              <a:spcAft>
                <a:spcPts val="800"/>
              </a:spcAft>
            </a:pPr>
            <a:r>
              <a:rPr lang="fr-FR" sz="20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Inconvénient de la méthode : RAS</a:t>
            </a:r>
            <a:endParaRPr lang="fr-FR" sz="2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289232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5171" y="402652"/>
            <a:ext cx="9223058" cy="864173"/>
          </a:xfrm>
        </p:spPr>
        <p:txBody>
          <a:bodyPr>
            <a:normAutofit/>
          </a:bodyPr>
          <a:lstStyle/>
          <a:p>
            <a:pPr algn="ctr"/>
            <a:r>
              <a:rPr lang="fr-FR" sz="2400" dirty="0"/>
              <a:t>S</a:t>
            </a:r>
            <a:r>
              <a:rPr lang="fr-FR" sz="1800" b="1" dirty="0"/>
              <a:t>UIVI DE PASSAGE, ADHERANCE ET EFFICACITE DE LA CPS</a:t>
            </a:r>
            <a:endParaRPr lang="fr-FR" sz="2400" b="1" dirty="0"/>
          </a:p>
        </p:txBody>
      </p:sp>
      <p:sp>
        <p:nvSpPr>
          <p:cNvPr id="3" name="Espace réservé du contenu 2"/>
          <p:cNvSpPr>
            <a:spLocks noGrp="1"/>
          </p:cNvSpPr>
          <p:nvPr>
            <p:ph idx="1"/>
          </p:nvPr>
        </p:nvSpPr>
        <p:spPr>
          <a:xfrm>
            <a:off x="165100" y="2013259"/>
            <a:ext cx="10363199" cy="5425766"/>
          </a:xfrm>
        </p:spPr>
        <p:txBody>
          <a:bodyPr>
            <a:normAutofit fontScale="47500" lnSpcReduction="20000"/>
          </a:bodyPr>
          <a:lstStyle/>
          <a:p>
            <a:pPr marL="0" indent="0" algn="just">
              <a:lnSpc>
                <a:spcPct val="107000"/>
              </a:lnSpc>
              <a:spcAft>
                <a:spcPts val="800"/>
              </a:spcAft>
              <a:buNone/>
            </a:pPr>
            <a:r>
              <a:rPr lang="fr-FR" sz="7400" dirty="0"/>
              <a:t>COMMENT EVALUEZ-VOUS L’ADHERANCE A LA CPS?</a:t>
            </a:r>
          </a:p>
          <a:p>
            <a:pPr marL="0" indent="0" algn="just">
              <a:lnSpc>
                <a:spcPct val="107000"/>
              </a:lnSpc>
              <a:spcAft>
                <a:spcPts val="800"/>
              </a:spcAft>
              <a:buNone/>
            </a:pPr>
            <a:r>
              <a:rPr lang="fr-FR" sz="6200" dirty="0">
                <a:ea typeface="Calibri" panose="020F0502020204030204" pitchFamily="34" charset="0"/>
                <a:cs typeface="Times New Roman" panose="02020603050405020304" pitchFamily="18" charset="0"/>
              </a:rPr>
              <a:t>l’adhérence à la CPS a été  évaluée par l’analyse de de la couverture générale de la campagne, la perception des parents d’enfants de la CPS, l’observation de la mobilisation des parents d’enfants lors de la distribution et du nombre des cas de refus de la CPS par les parents d’enfants</a:t>
            </a:r>
            <a:r>
              <a:rPr lang="fr-FR" sz="7400" dirty="0">
                <a:ea typeface="Calibri" panose="020F0502020204030204" pitchFamily="34" charset="0"/>
                <a:cs typeface="Times New Roman" panose="02020603050405020304" pitchFamily="18" charset="0"/>
              </a:rPr>
              <a:t>. </a:t>
            </a:r>
          </a:p>
          <a:p>
            <a:pPr marL="0" indent="0" algn="just">
              <a:lnSpc>
                <a:spcPct val="107000"/>
              </a:lnSpc>
              <a:spcAft>
                <a:spcPts val="800"/>
              </a:spcAft>
              <a:buNone/>
            </a:pPr>
            <a:r>
              <a:rPr lang="fr-FR" sz="5000" b="1" dirty="0">
                <a:ea typeface="Calibri" panose="020F0502020204030204" pitchFamily="34" charset="0"/>
                <a:cs typeface="Times New Roman" panose="02020603050405020304" pitchFamily="18" charset="0"/>
              </a:rPr>
              <a:t>Avantage de la méthode utilisée;</a:t>
            </a:r>
            <a:endParaRPr lang="fr-FR" sz="5000" dirty="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5000" dirty="0">
                <a:ea typeface="Calibri" panose="020F0502020204030204" pitchFamily="34" charset="0"/>
                <a:cs typeface="Times New Roman" panose="02020603050405020304" pitchFamily="18" charset="0"/>
              </a:rPr>
              <a:t>La méthode est simple et ne nécessite pas de mobiliser des </a:t>
            </a:r>
            <a:r>
              <a:rPr lang="fr-FR" sz="5000" dirty="0" err="1">
                <a:ea typeface="Calibri" panose="020F0502020204030204" pitchFamily="34" charset="0"/>
                <a:cs typeface="Times New Roman" panose="02020603050405020304" pitchFamily="18" charset="0"/>
              </a:rPr>
              <a:t>resssources</a:t>
            </a:r>
            <a:r>
              <a:rPr lang="fr-FR" sz="5000" dirty="0">
                <a:ea typeface="Calibri" panose="020F0502020204030204" pitchFamily="34" charset="0"/>
                <a:cs typeface="Times New Roman" panose="02020603050405020304" pitchFamily="18" charset="0"/>
              </a:rPr>
              <a:t>. </a:t>
            </a:r>
          </a:p>
          <a:p>
            <a:pPr algn="just">
              <a:lnSpc>
                <a:spcPct val="107000"/>
              </a:lnSpc>
              <a:spcAft>
                <a:spcPts val="800"/>
              </a:spcAft>
            </a:pPr>
            <a:r>
              <a:rPr lang="fr-FR" sz="5000" b="1" dirty="0">
                <a:ea typeface="Calibri" panose="020F0502020204030204" pitchFamily="34" charset="0"/>
                <a:cs typeface="Times New Roman" panose="02020603050405020304" pitchFamily="18" charset="0"/>
              </a:rPr>
              <a:t>Inconvénient de la méthode</a:t>
            </a:r>
            <a:r>
              <a:rPr lang="fr-FR" sz="5000" dirty="0">
                <a:ea typeface="Calibri" panose="020F0502020204030204" pitchFamily="34" charset="0"/>
                <a:cs typeface="Times New Roman" panose="02020603050405020304" pitchFamily="18" charset="0"/>
              </a:rPr>
              <a:t> : </a:t>
            </a:r>
          </a:p>
          <a:p>
            <a:pPr marL="0" indent="0" algn="just">
              <a:lnSpc>
                <a:spcPct val="107000"/>
              </a:lnSpc>
              <a:spcAft>
                <a:spcPts val="800"/>
              </a:spcAft>
              <a:buNone/>
            </a:pPr>
            <a:r>
              <a:rPr lang="fr-FR" sz="5000" dirty="0">
                <a:ea typeface="Calibri" panose="020F0502020204030204" pitchFamily="34" charset="0"/>
                <a:cs typeface="Times New Roman" panose="02020603050405020304" pitchFamily="18" charset="0"/>
              </a:rPr>
              <a:t>Cette méthode ne peut pas fournir toutes </a:t>
            </a:r>
            <a:r>
              <a:rPr lang="fr-FR" sz="5000" dirty="0" err="1">
                <a:ea typeface="Calibri" panose="020F0502020204030204" pitchFamily="34" charset="0"/>
                <a:cs typeface="Times New Roman" panose="02020603050405020304" pitchFamily="18" charset="0"/>
              </a:rPr>
              <a:t>ls</a:t>
            </a:r>
            <a:r>
              <a:rPr lang="fr-FR" sz="5000" dirty="0">
                <a:ea typeface="Calibri" panose="020F0502020204030204" pitchFamily="34" charset="0"/>
                <a:cs typeface="Times New Roman" panose="02020603050405020304" pitchFamily="18" charset="0"/>
              </a:rPr>
              <a:t> informations et peut cacher des biais</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fr-FR" sz="2000" dirty="0">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153438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4227353105"/>
              </p:ext>
            </p:extLst>
          </p:nvPr>
        </p:nvGraphicFramePr>
        <p:xfrm>
          <a:off x="1231900" y="1504309"/>
          <a:ext cx="8099042" cy="5450332"/>
        </p:xfrm>
        <a:graphic>
          <a:graphicData uri="http://schemas.openxmlformats.org/drawingml/2006/table">
            <a:tbl>
              <a:tblPr firstRow="1" bandRow="1">
                <a:tableStyleId>{2D5ABB26-0587-4C30-8999-92F81FD0307C}</a:tableStyleId>
              </a:tblPr>
              <a:tblGrid>
                <a:gridCol w="1732661">
                  <a:extLst>
                    <a:ext uri="{9D8B030D-6E8A-4147-A177-3AD203B41FA5}">
                      <a16:colId xmlns:a16="http://schemas.microsoft.com/office/drawing/2014/main" val="20000"/>
                    </a:ext>
                  </a:extLst>
                </a:gridCol>
                <a:gridCol w="1538235">
                  <a:extLst>
                    <a:ext uri="{9D8B030D-6E8A-4147-A177-3AD203B41FA5}">
                      <a16:colId xmlns:a16="http://schemas.microsoft.com/office/drawing/2014/main" val="20001"/>
                    </a:ext>
                  </a:extLst>
                </a:gridCol>
                <a:gridCol w="1682104">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gridCol w="1622042">
                  <a:extLst>
                    <a:ext uri="{9D8B030D-6E8A-4147-A177-3AD203B41FA5}">
                      <a16:colId xmlns:a16="http://schemas.microsoft.com/office/drawing/2014/main" val="20004"/>
                    </a:ext>
                  </a:extLst>
                </a:gridCol>
              </a:tblGrid>
              <a:tr h="391304">
                <a:tc rowSpan="2">
                  <a:txBody>
                    <a:bodyPr/>
                    <a:lstStyle/>
                    <a:p>
                      <a:pPr algn="ctr">
                        <a:lnSpc>
                          <a:spcPct val="100000"/>
                        </a:lnSpc>
                        <a:spcBef>
                          <a:spcPts val="240"/>
                        </a:spcBef>
                      </a:pPr>
                      <a:r>
                        <a:rPr sz="1800" b="1" spc="-5" dirty="0">
                          <a:solidFill>
                            <a:srgbClr val="FFFFFF"/>
                          </a:solidFill>
                          <a:latin typeface="Calibri"/>
                          <a:cs typeface="Calibri"/>
                        </a:rPr>
                        <a:t>Mois</a:t>
                      </a:r>
                      <a:endParaRPr sz="1800">
                        <a:latin typeface="Calibri"/>
                        <a:cs typeface="Calibri"/>
                      </a:endParaRPr>
                    </a:p>
                  </a:txBody>
                  <a:tcPr marL="0" marR="0" marT="30480" marB="0">
                    <a:lnL w="12700">
                      <a:solidFill>
                        <a:srgbClr val="FFFFFF"/>
                      </a:solidFill>
                      <a:prstDash val="solid"/>
                    </a:lnL>
                    <a:lnR w="38100">
                      <a:solidFill>
                        <a:srgbClr val="FFFFFF"/>
                      </a:solidFill>
                      <a:prstDash val="solid"/>
                    </a:lnR>
                    <a:lnT w="12700">
                      <a:solidFill>
                        <a:srgbClr val="FFFFFF"/>
                      </a:solidFill>
                      <a:prstDash val="solid"/>
                    </a:lnT>
                    <a:lnB w="38100">
                      <a:solidFill>
                        <a:srgbClr val="FFFFFF"/>
                      </a:solidFill>
                      <a:prstDash val="solid"/>
                    </a:lnB>
                    <a:solidFill>
                      <a:srgbClr val="4F80BC"/>
                    </a:solidFill>
                  </a:tcPr>
                </a:tc>
                <a:tc gridSpan="2">
                  <a:txBody>
                    <a:bodyPr/>
                    <a:lstStyle/>
                    <a:p>
                      <a:pPr marL="877569" algn="l">
                        <a:lnSpc>
                          <a:spcPct val="100000"/>
                        </a:lnSpc>
                        <a:spcBef>
                          <a:spcPts val="240"/>
                        </a:spcBef>
                      </a:pPr>
                      <a:r>
                        <a:rPr sz="1800" b="1" dirty="0">
                          <a:solidFill>
                            <a:srgbClr val="FFFFFF"/>
                          </a:solidFill>
                          <a:latin typeface="Calibri"/>
                          <a:cs typeface="Calibri"/>
                        </a:rPr>
                        <a:t>Moins</a:t>
                      </a:r>
                      <a:r>
                        <a:rPr sz="1800" b="1" spc="-55" dirty="0">
                          <a:solidFill>
                            <a:srgbClr val="FFFFFF"/>
                          </a:solidFill>
                          <a:latin typeface="Calibri"/>
                          <a:cs typeface="Calibri"/>
                        </a:rPr>
                        <a:t> </a:t>
                      </a:r>
                      <a:r>
                        <a:rPr sz="1800" b="1" dirty="0">
                          <a:solidFill>
                            <a:srgbClr val="FFFFFF"/>
                          </a:solidFill>
                          <a:latin typeface="Calibri"/>
                          <a:cs typeface="Calibri"/>
                        </a:rPr>
                        <a:t>de</a:t>
                      </a:r>
                      <a:r>
                        <a:rPr sz="1800" b="1" spc="-40" dirty="0">
                          <a:solidFill>
                            <a:srgbClr val="FFFFFF"/>
                          </a:solidFill>
                          <a:latin typeface="Calibri"/>
                          <a:cs typeface="Calibri"/>
                        </a:rPr>
                        <a:t> </a:t>
                      </a:r>
                      <a:r>
                        <a:rPr sz="1800" b="1" dirty="0">
                          <a:solidFill>
                            <a:srgbClr val="FFFFFF"/>
                          </a:solidFill>
                          <a:latin typeface="Calibri"/>
                          <a:cs typeface="Calibri"/>
                        </a:rPr>
                        <a:t>5</a:t>
                      </a:r>
                      <a:r>
                        <a:rPr sz="1800" b="1" spc="-10" dirty="0">
                          <a:solidFill>
                            <a:srgbClr val="FFFFFF"/>
                          </a:solidFill>
                          <a:latin typeface="Calibri"/>
                          <a:cs typeface="Calibri"/>
                        </a:rPr>
                        <a:t> </a:t>
                      </a:r>
                      <a:r>
                        <a:rPr sz="1800" b="1" spc="5" dirty="0">
                          <a:solidFill>
                            <a:srgbClr val="FFFFFF"/>
                          </a:solidFill>
                          <a:latin typeface="Calibri"/>
                          <a:cs typeface="Calibri"/>
                        </a:rPr>
                        <a:t>ans</a:t>
                      </a:r>
                      <a:endParaRPr sz="1800" dirty="0">
                        <a:latin typeface="Calibri"/>
                        <a:cs typeface="Calibri"/>
                      </a:endParaRPr>
                    </a:p>
                  </a:txBody>
                  <a:tcPr marL="0" marR="0" marT="30480" marB="0">
                    <a:lnL w="381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38100">
                      <a:solidFill>
                        <a:srgbClr val="FFFFFF"/>
                      </a:solidFill>
                      <a:prstDash val="solid"/>
                    </a:lnB>
                    <a:solidFill>
                      <a:srgbClr val="4F80BC"/>
                    </a:solidFill>
                  </a:tcPr>
                </a:tc>
                <a:tc hMerge="1">
                  <a:txBody>
                    <a:bodyPr/>
                    <a:lstStyle/>
                    <a:p>
                      <a:endParaRPr/>
                    </a:p>
                  </a:txBody>
                  <a:tcPr marL="0" marR="0" marT="0" marB="0"/>
                </a:tc>
                <a:tc gridSpan="2">
                  <a:txBody>
                    <a:bodyPr/>
                    <a:lstStyle/>
                    <a:p>
                      <a:pPr algn="ctr">
                        <a:lnSpc>
                          <a:spcPct val="100000"/>
                        </a:lnSpc>
                        <a:spcBef>
                          <a:spcPts val="240"/>
                        </a:spcBef>
                      </a:pPr>
                      <a:r>
                        <a:rPr sz="1800" b="1" dirty="0">
                          <a:solidFill>
                            <a:srgbClr val="FFFFFF"/>
                          </a:solidFill>
                          <a:latin typeface="Calibri"/>
                          <a:cs typeface="Calibri"/>
                        </a:rPr>
                        <a:t>&gt;</a:t>
                      </a:r>
                      <a:r>
                        <a:rPr sz="1800" b="1" spc="-40" dirty="0">
                          <a:solidFill>
                            <a:srgbClr val="FFFFFF"/>
                          </a:solidFill>
                          <a:latin typeface="Calibri"/>
                          <a:cs typeface="Calibri"/>
                        </a:rPr>
                        <a:t> </a:t>
                      </a:r>
                      <a:r>
                        <a:rPr sz="1800" b="1" dirty="0">
                          <a:solidFill>
                            <a:srgbClr val="FFFFFF"/>
                          </a:solidFill>
                          <a:latin typeface="Calibri"/>
                          <a:cs typeface="Calibri"/>
                        </a:rPr>
                        <a:t>5</a:t>
                      </a:r>
                      <a:r>
                        <a:rPr sz="1800" b="1" spc="-20" dirty="0">
                          <a:solidFill>
                            <a:srgbClr val="FFFFFF"/>
                          </a:solidFill>
                          <a:latin typeface="Calibri"/>
                          <a:cs typeface="Calibri"/>
                        </a:rPr>
                        <a:t> </a:t>
                      </a:r>
                      <a:r>
                        <a:rPr sz="1800" b="1" spc="5" dirty="0">
                          <a:solidFill>
                            <a:srgbClr val="FFFFFF"/>
                          </a:solidFill>
                          <a:latin typeface="Calibri"/>
                          <a:cs typeface="Calibri"/>
                        </a:rPr>
                        <a:t>ans</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0BC"/>
                    </a:solidFill>
                  </a:tcPr>
                </a:tc>
                <a:tc hMerge="1">
                  <a:txBody>
                    <a:bodyPr/>
                    <a:lstStyle/>
                    <a:p>
                      <a:endParaRPr/>
                    </a:p>
                  </a:txBody>
                  <a:tcPr marL="0" marR="0" marT="0" marB="0"/>
                </a:tc>
                <a:extLst>
                  <a:ext uri="{0D108BD9-81ED-4DB2-BD59-A6C34878D82A}">
                    <a16:rowId xmlns:a16="http://schemas.microsoft.com/office/drawing/2014/main" val="10000"/>
                  </a:ext>
                </a:extLst>
              </a:tr>
              <a:tr h="391305">
                <a:tc vMerge="1">
                  <a:txBody>
                    <a:bodyPr/>
                    <a:lstStyle/>
                    <a:p>
                      <a:endParaRPr/>
                    </a:p>
                  </a:txBody>
                  <a:tcPr marL="0" marR="0" marT="30480" marB="0">
                    <a:lnL w="12700">
                      <a:solidFill>
                        <a:srgbClr val="FFFFFF"/>
                      </a:solidFill>
                      <a:prstDash val="solid"/>
                    </a:lnL>
                    <a:lnR w="38100">
                      <a:solidFill>
                        <a:srgbClr val="FFFFFF"/>
                      </a:solidFill>
                      <a:prstDash val="solid"/>
                    </a:lnR>
                    <a:lnT w="12700">
                      <a:solidFill>
                        <a:srgbClr val="FFFFFF"/>
                      </a:solidFill>
                      <a:prstDash val="solid"/>
                    </a:lnT>
                    <a:lnB w="38100">
                      <a:solidFill>
                        <a:srgbClr val="FFFFFF"/>
                      </a:solidFill>
                      <a:prstDash val="solid"/>
                    </a:lnB>
                    <a:solidFill>
                      <a:srgbClr val="4F80BC"/>
                    </a:solidFill>
                  </a:tcPr>
                </a:tc>
                <a:tc>
                  <a:txBody>
                    <a:bodyPr/>
                    <a:lstStyle/>
                    <a:p>
                      <a:pPr algn="ctr">
                        <a:lnSpc>
                          <a:spcPct val="100000"/>
                        </a:lnSpc>
                        <a:spcBef>
                          <a:spcPts val="240"/>
                        </a:spcBef>
                      </a:pPr>
                      <a:r>
                        <a:rPr sz="1800" b="1" dirty="0">
                          <a:solidFill>
                            <a:srgbClr val="FFFFFF"/>
                          </a:solidFill>
                          <a:latin typeface="Calibri"/>
                          <a:cs typeface="Calibri"/>
                        </a:rPr>
                        <a:t>Filles</a:t>
                      </a:r>
                      <a:endParaRPr sz="1800" dirty="0">
                        <a:latin typeface="Calibri"/>
                        <a:cs typeface="Calibri"/>
                      </a:endParaRPr>
                    </a:p>
                  </a:txBody>
                  <a:tcPr marL="0" marR="0" marT="30480" marB="0">
                    <a:lnL w="381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4F80BC"/>
                    </a:solidFill>
                  </a:tcPr>
                </a:tc>
                <a:tc>
                  <a:txBody>
                    <a:bodyPr/>
                    <a:lstStyle/>
                    <a:p>
                      <a:pPr marL="410845">
                        <a:lnSpc>
                          <a:spcPct val="100000"/>
                        </a:lnSpc>
                        <a:spcBef>
                          <a:spcPts val="240"/>
                        </a:spcBef>
                      </a:pPr>
                      <a:r>
                        <a:rPr sz="1800" b="1" spc="-5" dirty="0">
                          <a:solidFill>
                            <a:srgbClr val="FFFFFF"/>
                          </a:solidFill>
                          <a:latin typeface="Calibri"/>
                          <a:cs typeface="Calibri"/>
                        </a:rPr>
                        <a:t>Garçons</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4F80BC"/>
                    </a:solidFill>
                  </a:tcPr>
                </a:tc>
                <a:tc>
                  <a:txBody>
                    <a:bodyPr/>
                    <a:lstStyle/>
                    <a:p>
                      <a:pPr marL="1270" algn="ctr">
                        <a:lnSpc>
                          <a:spcPct val="100000"/>
                        </a:lnSpc>
                        <a:spcBef>
                          <a:spcPts val="240"/>
                        </a:spcBef>
                      </a:pPr>
                      <a:r>
                        <a:rPr sz="1800" b="1" dirty="0">
                          <a:solidFill>
                            <a:srgbClr val="FFFFFF"/>
                          </a:solidFill>
                          <a:latin typeface="Calibri"/>
                          <a:cs typeface="Calibri"/>
                        </a:rPr>
                        <a:t>Filles</a:t>
                      </a:r>
                      <a:endParaRPr sz="1800" dirty="0">
                        <a:latin typeface="Calibri"/>
                        <a:cs typeface="Calibri"/>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4F80BC"/>
                    </a:solidFill>
                  </a:tcPr>
                </a:tc>
                <a:tc>
                  <a:txBody>
                    <a:bodyPr/>
                    <a:lstStyle/>
                    <a:p>
                      <a:pPr marL="520065">
                        <a:lnSpc>
                          <a:spcPct val="100000"/>
                        </a:lnSpc>
                        <a:spcBef>
                          <a:spcPts val="240"/>
                        </a:spcBef>
                      </a:pPr>
                      <a:r>
                        <a:rPr sz="1800" b="1" spc="-5" dirty="0">
                          <a:solidFill>
                            <a:srgbClr val="FFFFFF"/>
                          </a:solidFill>
                          <a:latin typeface="Calibri"/>
                          <a:cs typeface="Calibri"/>
                        </a:rPr>
                        <a:t>Garçons</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4F80BC"/>
                    </a:solidFill>
                  </a:tcPr>
                </a:tc>
                <a:extLst>
                  <a:ext uri="{0D108BD9-81ED-4DB2-BD59-A6C34878D82A}">
                    <a16:rowId xmlns:a16="http://schemas.microsoft.com/office/drawing/2014/main" val="10001"/>
                  </a:ext>
                </a:extLst>
              </a:tr>
              <a:tr h="391304">
                <a:tc>
                  <a:txBody>
                    <a:bodyPr/>
                    <a:lstStyle/>
                    <a:p>
                      <a:pPr marL="91440" algn="l">
                        <a:lnSpc>
                          <a:spcPct val="100000"/>
                        </a:lnSpc>
                        <a:spcBef>
                          <a:spcPts val="240"/>
                        </a:spcBef>
                      </a:pPr>
                      <a:r>
                        <a:rPr lang="fr-FR" sz="1800" b="1" spc="-5" dirty="0">
                          <a:latin typeface="Times New Roman" panose="02020603050405020304" pitchFamily="18" charset="0"/>
                          <a:cs typeface="Times New Roman" panose="02020603050405020304" pitchFamily="18" charset="0"/>
                        </a:rPr>
                        <a:t>JANVIER</a:t>
                      </a:r>
                      <a:endParaRPr lang="fr-FR" sz="1800" dirty="0">
                        <a:latin typeface="Times New Roman" panose="02020603050405020304" pitchFamily="18" charset="0"/>
                        <a:cs typeface="Times New Roman" panose="02020603050405020304" pitchFamily="18" charset="0"/>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3905</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3813</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10 664</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6491</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extLst>
                  <a:ext uri="{0D108BD9-81ED-4DB2-BD59-A6C34878D82A}">
                    <a16:rowId xmlns:a16="http://schemas.microsoft.com/office/drawing/2014/main" val="10002"/>
                  </a:ext>
                </a:extLst>
              </a:tr>
              <a:tr h="391304">
                <a:tc>
                  <a:txBody>
                    <a:bodyPr/>
                    <a:lstStyle/>
                    <a:p>
                      <a:pPr marL="91440" algn="l">
                        <a:lnSpc>
                          <a:spcPct val="100000"/>
                        </a:lnSpc>
                        <a:spcBef>
                          <a:spcPts val="240"/>
                        </a:spcBef>
                      </a:pPr>
                      <a:r>
                        <a:rPr lang="fr-FR" sz="1800" b="1" spc="-5" dirty="0">
                          <a:latin typeface="Times New Roman" panose="02020603050405020304" pitchFamily="18" charset="0"/>
                          <a:cs typeface="Times New Roman" panose="02020603050405020304" pitchFamily="18" charset="0"/>
                        </a:rPr>
                        <a:t>FÉVRIER</a:t>
                      </a:r>
                      <a:endParaRPr lang="fr-FR" sz="1800" dirty="0">
                        <a:latin typeface="Times New Roman" panose="02020603050405020304" pitchFamily="18" charset="0"/>
                        <a:cs typeface="Times New Roman" panose="02020603050405020304" pitchFamily="18" charset="0"/>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2551</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2375</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7229</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4168</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extLst>
                  <a:ext uri="{0D108BD9-81ED-4DB2-BD59-A6C34878D82A}">
                    <a16:rowId xmlns:a16="http://schemas.microsoft.com/office/drawing/2014/main" val="10003"/>
                  </a:ext>
                </a:extLst>
              </a:tr>
              <a:tr h="363375">
                <a:tc>
                  <a:txBody>
                    <a:bodyPr/>
                    <a:lstStyle/>
                    <a:p>
                      <a:pPr marL="91440" algn="l">
                        <a:lnSpc>
                          <a:spcPct val="100000"/>
                        </a:lnSpc>
                        <a:spcBef>
                          <a:spcPts val="240"/>
                        </a:spcBef>
                      </a:pPr>
                      <a:r>
                        <a:rPr lang="fr-FR" sz="1800" b="1" spc="-10" dirty="0">
                          <a:latin typeface="Times New Roman" panose="02020603050405020304" pitchFamily="18" charset="0"/>
                          <a:cs typeface="Times New Roman" panose="02020603050405020304" pitchFamily="18" charset="0"/>
                        </a:rPr>
                        <a:t>MARS</a:t>
                      </a:r>
                      <a:endParaRPr lang="fr-FR" sz="1800" dirty="0">
                        <a:latin typeface="Times New Roman" panose="02020603050405020304" pitchFamily="18" charset="0"/>
                        <a:cs typeface="Times New Roman" panose="02020603050405020304" pitchFamily="18" charset="0"/>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2317</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2288</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5714</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3257</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extLst>
                  <a:ext uri="{0D108BD9-81ED-4DB2-BD59-A6C34878D82A}">
                    <a16:rowId xmlns:a16="http://schemas.microsoft.com/office/drawing/2014/main" val="10004"/>
                  </a:ext>
                </a:extLst>
              </a:tr>
              <a:tr h="391305">
                <a:tc>
                  <a:txBody>
                    <a:bodyPr/>
                    <a:lstStyle/>
                    <a:p>
                      <a:pPr marL="91440" algn="l">
                        <a:lnSpc>
                          <a:spcPct val="100000"/>
                        </a:lnSpc>
                        <a:spcBef>
                          <a:spcPts val="240"/>
                        </a:spcBef>
                      </a:pPr>
                      <a:r>
                        <a:rPr lang="fr-FR" sz="1800" b="1" spc="-15" dirty="0">
                          <a:latin typeface="Times New Roman" panose="02020603050405020304" pitchFamily="18" charset="0"/>
                          <a:cs typeface="Times New Roman" panose="02020603050405020304" pitchFamily="18" charset="0"/>
                        </a:rPr>
                        <a:t>AVRIL</a:t>
                      </a:r>
                      <a:endParaRPr lang="fr-FR" sz="1800" dirty="0">
                        <a:latin typeface="Times New Roman" panose="02020603050405020304" pitchFamily="18" charset="0"/>
                        <a:cs typeface="Times New Roman" panose="02020603050405020304" pitchFamily="18" charset="0"/>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1628</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1649</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4928</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2954</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extLst>
                  <a:ext uri="{0D108BD9-81ED-4DB2-BD59-A6C34878D82A}">
                    <a16:rowId xmlns:a16="http://schemas.microsoft.com/office/drawing/2014/main" val="10005"/>
                  </a:ext>
                </a:extLst>
              </a:tr>
              <a:tr h="391304">
                <a:tc>
                  <a:txBody>
                    <a:bodyPr/>
                    <a:lstStyle/>
                    <a:p>
                      <a:pPr marL="91440" algn="l">
                        <a:lnSpc>
                          <a:spcPct val="100000"/>
                        </a:lnSpc>
                        <a:spcBef>
                          <a:spcPts val="240"/>
                        </a:spcBef>
                      </a:pPr>
                      <a:r>
                        <a:rPr lang="fr-FR" sz="1800" b="1" dirty="0">
                          <a:latin typeface="Times New Roman" panose="02020603050405020304" pitchFamily="18" charset="0"/>
                          <a:cs typeface="Times New Roman" panose="02020603050405020304" pitchFamily="18" charset="0"/>
                        </a:rPr>
                        <a:t>MAI</a:t>
                      </a:r>
                      <a:endParaRPr lang="fr-FR" sz="1800" dirty="0">
                        <a:latin typeface="Times New Roman" panose="02020603050405020304" pitchFamily="18" charset="0"/>
                        <a:cs typeface="Times New Roman" panose="02020603050405020304" pitchFamily="18" charset="0"/>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1306</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1324</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4788</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2551</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extLst>
                  <a:ext uri="{0D108BD9-81ED-4DB2-BD59-A6C34878D82A}">
                    <a16:rowId xmlns:a16="http://schemas.microsoft.com/office/drawing/2014/main" val="10006"/>
                  </a:ext>
                </a:extLst>
              </a:tr>
              <a:tr h="391304">
                <a:tc>
                  <a:txBody>
                    <a:bodyPr/>
                    <a:lstStyle/>
                    <a:p>
                      <a:pPr marL="91440" algn="l">
                        <a:lnSpc>
                          <a:spcPct val="100000"/>
                        </a:lnSpc>
                        <a:spcBef>
                          <a:spcPts val="240"/>
                        </a:spcBef>
                      </a:pPr>
                      <a:r>
                        <a:rPr lang="fr-FR" sz="1800" b="1" dirty="0">
                          <a:latin typeface="Times New Roman" panose="02020603050405020304" pitchFamily="18" charset="0"/>
                          <a:cs typeface="Times New Roman" panose="02020603050405020304" pitchFamily="18" charset="0"/>
                        </a:rPr>
                        <a:t>JUIN</a:t>
                      </a:r>
                      <a:endParaRPr lang="fr-FR" sz="1800" dirty="0">
                        <a:latin typeface="Times New Roman" panose="02020603050405020304" pitchFamily="18" charset="0"/>
                        <a:cs typeface="Times New Roman" panose="02020603050405020304" pitchFamily="18" charset="0"/>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2043</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2044</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5332</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2624</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extLst>
                  <a:ext uri="{0D108BD9-81ED-4DB2-BD59-A6C34878D82A}">
                    <a16:rowId xmlns:a16="http://schemas.microsoft.com/office/drawing/2014/main" val="10007"/>
                  </a:ext>
                </a:extLst>
              </a:tr>
              <a:tr h="391304">
                <a:tc>
                  <a:txBody>
                    <a:bodyPr/>
                    <a:lstStyle/>
                    <a:p>
                      <a:pPr marL="91440" algn="l">
                        <a:lnSpc>
                          <a:spcPct val="100000"/>
                        </a:lnSpc>
                        <a:spcBef>
                          <a:spcPts val="240"/>
                        </a:spcBef>
                      </a:pPr>
                      <a:r>
                        <a:rPr lang="fr-FR" sz="1800" b="1" spc="-5" dirty="0">
                          <a:latin typeface="Times New Roman" panose="02020603050405020304" pitchFamily="18" charset="0"/>
                          <a:cs typeface="Times New Roman" panose="02020603050405020304" pitchFamily="18" charset="0"/>
                        </a:rPr>
                        <a:t>JUILLET</a:t>
                      </a:r>
                      <a:endParaRPr lang="fr-FR" sz="1800" dirty="0">
                        <a:latin typeface="Times New Roman" panose="02020603050405020304" pitchFamily="18" charset="0"/>
                        <a:cs typeface="Times New Roman" panose="02020603050405020304" pitchFamily="18" charset="0"/>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6668</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6640</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14 074</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8648</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extLst>
                  <a:ext uri="{0D108BD9-81ED-4DB2-BD59-A6C34878D82A}">
                    <a16:rowId xmlns:a16="http://schemas.microsoft.com/office/drawing/2014/main" val="10008"/>
                  </a:ext>
                </a:extLst>
              </a:tr>
              <a:tr h="391305">
                <a:tc>
                  <a:txBody>
                    <a:bodyPr/>
                    <a:lstStyle/>
                    <a:p>
                      <a:pPr marL="91440" algn="l">
                        <a:lnSpc>
                          <a:spcPct val="100000"/>
                        </a:lnSpc>
                        <a:spcBef>
                          <a:spcPts val="240"/>
                        </a:spcBef>
                      </a:pPr>
                      <a:r>
                        <a:rPr lang="fr-FR" sz="1800" b="1" dirty="0">
                          <a:latin typeface="Times New Roman" panose="02020603050405020304" pitchFamily="18" charset="0"/>
                          <a:cs typeface="Times New Roman" panose="02020603050405020304" pitchFamily="18" charset="0"/>
                        </a:rPr>
                        <a:t>AOÛT</a:t>
                      </a:r>
                      <a:endParaRPr lang="fr-FR" sz="1800" dirty="0">
                        <a:latin typeface="Times New Roman" panose="02020603050405020304" pitchFamily="18" charset="0"/>
                        <a:cs typeface="Times New Roman" panose="02020603050405020304" pitchFamily="18" charset="0"/>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8093</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7736</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25 355</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marL="0" marR="0" indent="0" algn="ctr" defTabSz="802020" rtl="0" eaLnBrk="1" fontAlgn="auto" latinLnBrk="0" hangingPunct="1">
                        <a:lnSpc>
                          <a:spcPct val="100000"/>
                        </a:lnSpc>
                        <a:spcBef>
                          <a:spcPts val="0"/>
                        </a:spcBef>
                        <a:spcAft>
                          <a:spcPts val="0"/>
                        </a:spcAft>
                        <a:buClrTx/>
                        <a:buSzTx/>
                        <a:buFontTx/>
                        <a:buNone/>
                        <a:tabLst/>
                        <a:defRPr/>
                      </a:pPr>
                      <a:r>
                        <a:rPr lang="fr-FR" sz="1800" dirty="0">
                          <a:latin typeface="Times New Roman"/>
                          <a:cs typeface="Times New Roman"/>
                        </a:rPr>
                        <a:t>16 350</a:t>
                      </a: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extLst>
                  <a:ext uri="{0D108BD9-81ED-4DB2-BD59-A6C34878D82A}">
                    <a16:rowId xmlns:a16="http://schemas.microsoft.com/office/drawing/2014/main" val="10009"/>
                  </a:ext>
                </a:extLst>
              </a:tr>
              <a:tr h="391304">
                <a:tc>
                  <a:txBody>
                    <a:bodyPr/>
                    <a:lstStyle/>
                    <a:p>
                      <a:pPr marL="91440" algn="l">
                        <a:lnSpc>
                          <a:spcPct val="100000"/>
                        </a:lnSpc>
                        <a:spcBef>
                          <a:spcPts val="240"/>
                        </a:spcBef>
                      </a:pPr>
                      <a:r>
                        <a:rPr lang="fr-FR" sz="1800" b="1" spc="-10" dirty="0">
                          <a:latin typeface="Times New Roman" panose="02020603050405020304" pitchFamily="18" charset="0"/>
                          <a:cs typeface="Times New Roman" panose="02020603050405020304" pitchFamily="18" charset="0"/>
                        </a:rPr>
                        <a:t>SEPTEMBRE</a:t>
                      </a:r>
                      <a:endParaRPr lang="fr-FR" sz="1800" dirty="0">
                        <a:latin typeface="Times New Roman" panose="02020603050405020304" pitchFamily="18" charset="0"/>
                        <a:cs typeface="Times New Roman" panose="02020603050405020304" pitchFamily="18" charset="0"/>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10 713</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10 094</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36 105</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24 007</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extLst>
                  <a:ext uri="{0D108BD9-81ED-4DB2-BD59-A6C34878D82A}">
                    <a16:rowId xmlns:a16="http://schemas.microsoft.com/office/drawing/2014/main" val="10010"/>
                  </a:ext>
                </a:extLst>
              </a:tr>
              <a:tr h="391305">
                <a:tc>
                  <a:txBody>
                    <a:bodyPr/>
                    <a:lstStyle/>
                    <a:p>
                      <a:pPr marL="91440" algn="l">
                        <a:lnSpc>
                          <a:spcPct val="100000"/>
                        </a:lnSpc>
                        <a:spcBef>
                          <a:spcPts val="240"/>
                        </a:spcBef>
                      </a:pPr>
                      <a:r>
                        <a:rPr lang="fr-FR" sz="1800" b="1" spc="-10" dirty="0">
                          <a:latin typeface="Times New Roman" panose="02020603050405020304" pitchFamily="18" charset="0"/>
                          <a:cs typeface="Times New Roman" panose="02020603050405020304" pitchFamily="18" charset="0"/>
                        </a:rPr>
                        <a:t>OCTOBRE</a:t>
                      </a:r>
                      <a:endParaRPr lang="fr-FR" sz="1800" dirty="0">
                        <a:latin typeface="Times New Roman" panose="02020603050405020304" pitchFamily="18" charset="0"/>
                        <a:cs typeface="Times New Roman" panose="02020603050405020304" pitchFamily="18" charset="0"/>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12 653</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11 980</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42 278</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28 877</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extLst>
                  <a:ext uri="{0D108BD9-81ED-4DB2-BD59-A6C34878D82A}">
                    <a16:rowId xmlns:a16="http://schemas.microsoft.com/office/drawing/2014/main" val="10011"/>
                  </a:ext>
                </a:extLst>
              </a:tr>
              <a:tr h="391305">
                <a:tc>
                  <a:txBody>
                    <a:bodyPr/>
                    <a:lstStyle/>
                    <a:p>
                      <a:pPr marL="91440" algn="l">
                        <a:lnSpc>
                          <a:spcPct val="100000"/>
                        </a:lnSpc>
                        <a:spcBef>
                          <a:spcPts val="240"/>
                        </a:spcBef>
                      </a:pPr>
                      <a:r>
                        <a:rPr lang="fr-FR" sz="1800" b="1" spc="-10" dirty="0">
                          <a:latin typeface="Times New Roman" panose="02020603050405020304" pitchFamily="18" charset="0"/>
                          <a:cs typeface="Times New Roman" panose="02020603050405020304" pitchFamily="18" charset="0"/>
                        </a:rPr>
                        <a:t>NOVEMBRE</a:t>
                      </a:r>
                      <a:endParaRPr lang="fr-FR" sz="1800" dirty="0">
                        <a:latin typeface="Times New Roman" panose="02020603050405020304" pitchFamily="18" charset="0"/>
                        <a:cs typeface="Times New Roman" panose="02020603050405020304" pitchFamily="18" charset="0"/>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8801</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8569</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26 060</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a:lnSpc>
                          <a:spcPct val="100000"/>
                        </a:lnSpc>
                      </a:pPr>
                      <a:r>
                        <a:rPr lang="fr-FR" sz="1800" dirty="0">
                          <a:latin typeface="Times New Roman"/>
                          <a:cs typeface="Times New Roman"/>
                        </a:rPr>
                        <a:t>16 581</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extLst>
                  <a:ext uri="{0D108BD9-81ED-4DB2-BD59-A6C34878D82A}">
                    <a16:rowId xmlns:a16="http://schemas.microsoft.com/office/drawing/2014/main" val="10012"/>
                  </a:ext>
                </a:extLst>
              </a:tr>
              <a:tr h="391304">
                <a:tc>
                  <a:txBody>
                    <a:bodyPr/>
                    <a:lstStyle/>
                    <a:p>
                      <a:pPr marL="91440" algn="l">
                        <a:lnSpc>
                          <a:spcPct val="100000"/>
                        </a:lnSpc>
                        <a:spcBef>
                          <a:spcPts val="240"/>
                        </a:spcBef>
                      </a:pPr>
                      <a:r>
                        <a:rPr lang="fr-FR" sz="1800" b="1" spc="-5" dirty="0">
                          <a:latin typeface="Times New Roman" panose="02020603050405020304" pitchFamily="18" charset="0"/>
                          <a:cs typeface="Times New Roman" panose="02020603050405020304" pitchFamily="18" charset="0"/>
                        </a:rPr>
                        <a:t>DÉCEMBRE</a:t>
                      </a:r>
                      <a:endParaRPr lang="fr-FR" sz="1800" dirty="0">
                        <a:latin typeface="Times New Roman" panose="02020603050405020304" pitchFamily="18" charset="0"/>
                        <a:cs typeface="Times New Roman" panose="02020603050405020304" pitchFamily="18" charset="0"/>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6264</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6028</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17 761</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a:lnSpc>
                          <a:spcPct val="100000"/>
                        </a:lnSpc>
                      </a:pPr>
                      <a:r>
                        <a:rPr lang="fr-FR" sz="1800" dirty="0">
                          <a:latin typeface="Times New Roman"/>
                          <a:cs typeface="Times New Roman"/>
                        </a:rPr>
                        <a:t>11 527</a:t>
                      </a:r>
                      <a:endParaRPr sz="18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extLst>
                  <a:ext uri="{0D108BD9-81ED-4DB2-BD59-A6C34878D82A}">
                    <a16:rowId xmlns:a16="http://schemas.microsoft.com/office/drawing/2014/main" val="10013"/>
                  </a:ext>
                </a:extLst>
              </a:tr>
            </a:tbl>
          </a:graphicData>
        </a:graphic>
      </p:graphicFrame>
      <p:grpSp>
        <p:nvGrpSpPr>
          <p:cNvPr id="3" name="object 3"/>
          <p:cNvGrpSpPr/>
          <p:nvPr/>
        </p:nvGrpSpPr>
        <p:grpSpPr>
          <a:xfrm>
            <a:off x="1231900" y="437387"/>
            <a:ext cx="8523350" cy="1054735"/>
            <a:chOff x="981455" y="437387"/>
            <a:chExt cx="8773795" cy="1054735"/>
          </a:xfrm>
        </p:grpSpPr>
        <p:sp>
          <p:nvSpPr>
            <p:cNvPr id="4" name="object 4"/>
            <p:cNvSpPr/>
            <p:nvPr/>
          </p:nvSpPr>
          <p:spPr>
            <a:xfrm>
              <a:off x="8702027" y="437387"/>
              <a:ext cx="1053465" cy="1054735"/>
            </a:xfrm>
            <a:custGeom>
              <a:avLst/>
              <a:gdLst/>
              <a:ahLst/>
              <a:cxnLst/>
              <a:rect l="l" t="t" r="r" b="b"/>
              <a:pathLst>
                <a:path w="1053465" h="1054735">
                  <a:moveTo>
                    <a:pt x="1053084" y="527304"/>
                  </a:moveTo>
                  <a:lnTo>
                    <a:pt x="1043940" y="518160"/>
                  </a:lnTo>
                  <a:lnTo>
                    <a:pt x="556260" y="30480"/>
                  </a:lnTo>
                  <a:lnTo>
                    <a:pt x="525780" y="0"/>
                  </a:lnTo>
                  <a:lnTo>
                    <a:pt x="525780" y="141732"/>
                  </a:lnTo>
                  <a:lnTo>
                    <a:pt x="0" y="141732"/>
                  </a:lnTo>
                  <a:lnTo>
                    <a:pt x="0" y="912876"/>
                  </a:lnTo>
                  <a:lnTo>
                    <a:pt x="525780" y="912876"/>
                  </a:lnTo>
                  <a:lnTo>
                    <a:pt x="525780" y="1054608"/>
                  </a:lnTo>
                  <a:lnTo>
                    <a:pt x="556260" y="1024128"/>
                  </a:lnTo>
                  <a:lnTo>
                    <a:pt x="1043940" y="536448"/>
                  </a:lnTo>
                  <a:lnTo>
                    <a:pt x="1053084" y="527304"/>
                  </a:lnTo>
                  <a:close/>
                </a:path>
              </a:pathLst>
            </a:custGeom>
            <a:solidFill>
              <a:srgbClr val="CFD8E8">
                <a:alpha val="89843"/>
              </a:srgbClr>
            </a:solidFill>
          </p:spPr>
          <p:txBody>
            <a:bodyPr wrap="square" lIns="0" tIns="0" rIns="0" bIns="0" rtlCol="0"/>
            <a:lstStyle/>
            <a:p>
              <a:endParaRPr/>
            </a:p>
          </p:txBody>
        </p:sp>
        <p:sp>
          <p:nvSpPr>
            <p:cNvPr id="5" name="object 5"/>
            <p:cNvSpPr/>
            <p:nvPr/>
          </p:nvSpPr>
          <p:spPr>
            <a:xfrm>
              <a:off x="993647" y="467867"/>
              <a:ext cx="7720965" cy="993775"/>
            </a:xfrm>
            <a:custGeom>
              <a:avLst/>
              <a:gdLst/>
              <a:ahLst/>
              <a:cxnLst/>
              <a:rect l="l" t="t" r="r" b="b"/>
              <a:pathLst>
                <a:path w="7720965" h="993775">
                  <a:moveTo>
                    <a:pt x="7554467" y="993647"/>
                  </a:moveTo>
                  <a:lnTo>
                    <a:pt x="166116" y="993647"/>
                  </a:lnTo>
                  <a:lnTo>
                    <a:pt x="122061" y="987805"/>
                  </a:lnTo>
                  <a:lnTo>
                    <a:pt x="82408" y="971295"/>
                  </a:lnTo>
                  <a:lnTo>
                    <a:pt x="48768" y="945641"/>
                  </a:lnTo>
                  <a:lnTo>
                    <a:pt x="22747" y="912367"/>
                  </a:lnTo>
                  <a:lnTo>
                    <a:pt x="5954" y="872997"/>
                  </a:lnTo>
                  <a:lnTo>
                    <a:pt x="0" y="829055"/>
                  </a:lnTo>
                  <a:lnTo>
                    <a:pt x="0" y="166116"/>
                  </a:lnTo>
                  <a:lnTo>
                    <a:pt x="5954" y="122061"/>
                  </a:lnTo>
                  <a:lnTo>
                    <a:pt x="22747" y="82408"/>
                  </a:lnTo>
                  <a:lnTo>
                    <a:pt x="48768" y="48768"/>
                  </a:lnTo>
                  <a:lnTo>
                    <a:pt x="82408" y="22747"/>
                  </a:lnTo>
                  <a:lnTo>
                    <a:pt x="122061" y="5954"/>
                  </a:lnTo>
                  <a:lnTo>
                    <a:pt x="166116" y="0"/>
                  </a:lnTo>
                  <a:lnTo>
                    <a:pt x="7554467" y="0"/>
                  </a:lnTo>
                  <a:lnTo>
                    <a:pt x="7598522" y="5954"/>
                  </a:lnTo>
                  <a:lnTo>
                    <a:pt x="7638174" y="22747"/>
                  </a:lnTo>
                  <a:lnTo>
                    <a:pt x="7671815" y="48768"/>
                  </a:lnTo>
                  <a:lnTo>
                    <a:pt x="7697836" y="82408"/>
                  </a:lnTo>
                  <a:lnTo>
                    <a:pt x="7714629" y="122061"/>
                  </a:lnTo>
                  <a:lnTo>
                    <a:pt x="7720583" y="166116"/>
                  </a:lnTo>
                  <a:lnTo>
                    <a:pt x="7720583" y="829055"/>
                  </a:lnTo>
                  <a:lnTo>
                    <a:pt x="7714629" y="872997"/>
                  </a:lnTo>
                  <a:lnTo>
                    <a:pt x="7697836" y="912367"/>
                  </a:lnTo>
                  <a:lnTo>
                    <a:pt x="7671815" y="945641"/>
                  </a:lnTo>
                  <a:lnTo>
                    <a:pt x="7638174" y="971295"/>
                  </a:lnTo>
                  <a:lnTo>
                    <a:pt x="7598522" y="987805"/>
                  </a:lnTo>
                  <a:lnTo>
                    <a:pt x="7554467" y="993647"/>
                  </a:lnTo>
                  <a:close/>
                </a:path>
              </a:pathLst>
            </a:custGeom>
            <a:solidFill>
              <a:srgbClr val="FFFFFF"/>
            </a:solidFill>
          </p:spPr>
          <p:txBody>
            <a:bodyPr wrap="square" lIns="0" tIns="0" rIns="0" bIns="0" rtlCol="0"/>
            <a:lstStyle/>
            <a:p>
              <a:endParaRPr/>
            </a:p>
          </p:txBody>
        </p:sp>
        <p:sp>
          <p:nvSpPr>
            <p:cNvPr id="6" name="object 6"/>
            <p:cNvSpPr/>
            <p:nvPr/>
          </p:nvSpPr>
          <p:spPr>
            <a:xfrm>
              <a:off x="981455" y="455675"/>
              <a:ext cx="7745095" cy="1019810"/>
            </a:xfrm>
            <a:custGeom>
              <a:avLst/>
              <a:gdLst/>
              <a:ahLst/>
              <a:cxnLst/>
              <a:rect l="l" t="t" r="r" b="b"/>
              <a:pathLst>
                <a:path w="7745095" h="1019810">
                  <a:moveTo>
                    <a:pt x="7566660" y="1019556"/>
                  </a:moveTo>
                  <a:lnTo>
                    <a:pt x="178307" y="1019556"/>
                  </a:lnTo>
                  <a:lnTo>
                    <a:pt x="160019" y="1018032"/>
                  </a:lnTo>
                  <a:lnTo>
                    <a:pt x="109728" y="1005839"/>
                  </a:lnTo>
                  <a:lnTo>
                    <a:pt x="51816" y="967739"/>
                  </a:lnTo>
                  <a:lnTo>
                    <a:pt x="21336" y="926591"/>
                  </a:lnTo>
                  <a:lnTo>
                    <a:pt x="3048" y="877824"/>
                  </a:lnTo>
                  <a:lnTo>
                    <a:pt x="0" y="841247"/>
                  </a:lnTo>
                  <a:lnTo>
                    <a:pt x="0" y="160019"/>
                  </a:lnTo>
                  <a:lnTo>
                    <a:pt x="13716" y="109727"/>
                  </a:lnTo>
                  <a:lnTo>
                    <a:pt x="39624" y="65531"/>
                  </a:lnTo>
                  <a:lnTo>
                    <a:pt x="77724" y="30479"/>
                  </a:lnTo>
                  <a:lnTo>
                    <a:pt x="124968" y="7619"/>
                  </a:lnTo>
                  <a:lnTo>
                    <a:pt x="160019" y="0"/>
                  </a:lnTo>
                  <a:lnTo>
                    <a:pt x="7584948" y="0"/>
                  </a:lnTo>
                  <a:lnTo>
                    <a:pt x="7601712" y="3047"/>
                  </a:lnTo>
                  <a:lnTo>
                    <a:pt x="7618476" y="7619"/>
                  </a:lnTo>
                  <a:lnTo>
                    <a:pt x="7635239" y="13715"/>
                  </a:lnTo>
                  <a:lnTo>
                    <a:pt x="7656576" y="24383"/>
                  </a:lnTo>
                  <a:lnTo>
                    <a:pt x="178307" y="24383"/>
                  </a:lnTo>
                  <a:lnTo>
                    <a:pt x="147828" y="27431"/>
                  </a:lnTo>
                  <a:lnTo>
                    <a:pt x="134112" y="32003"/>
                  </a:lnTo>
                  <a:lnTo>
                    <a:pt x="118872" y="36575"/>
                  </a:lnTo>
                  <a:lnTo>
                    <a:pt x="105156" y="42671"/>
                  </a:lnTo>
                  <a:lnTo>
                    <a:pt x="70104" y="70103"/>
                  </a:lnTo>
                  <a:lnTo>
                    <a:pt x="44196" y="105155"/>
                  </a:lnTo>
                  <a:lnTo>
                    <a:pt x="28956" y="146303"/>
                  </a:lnTo>
                  <a:lnTo>
                    <a:pt x="25908" y="161543"/>
                  </a:lnTo>
                  <a:lnTo>
                    <a:pt x="25908" y="856487"/>
                  </a:lnTo>
                  <a:lnTo>
                    <a:pt x="36576" y="899160"/>
                  </a:lnTo>
                  <a:lnTo>
                    <a:pt x="59436" y="937260"/>
                  </a:lnTo>
                  <a:lnTo>
                    <a:pt x="91440" y="967739"/>
                  </a:lnTo>
                  <a:lnTo>
                    <a:pt x="146304" y="990600"/>
                  </a:lnTo>
                  <a:lnTo>
                    <a:pt x="178307" y="993648"/>
                  </a:lnTo>
                  <a:lnTo>
                    <a:pt x="7657084" y="993648"/>
                  </a:lnTo>
                  <a:lnTo>
                    <a:pt x="7652004" y="996696"/>
                  </a:lnTo>
                  <a:lnTo>
                    <a:pt x="7636764" y="1004316"/>
                  </a:lnTo>
                  <a:lnTo>
                    <a:pt x="7620000" y="1010412"/>
                  </a:lnTo>
                  <a:lnTo>
                    <a:pt x="7603236" y="1014983"/>
                  </a:lnTo>
                  <a:lnTo>
                    <a:pt x="7584948" y="1018032"/>
                  </a:lnTo>
                  <a:lnTo>
                    <a:pt x="7566660" y="1019556"/>
                  </a:lnTo>
                  <a:close/>
                </a:path>
                <a:path w="7745095" h="1019810">
                  <a:moveTo>
                    <a:pt x="7657084" y="993648"/>
                  </a:moveTo>
                  <a:lnTo>
                    <a:pt x="7581900" y="993648"/>
                  </a:lnTo>
                  <a:lnTo>
                    <a:pt x="7597139" y="990600"/>
                  </a:lnTo>
                  <a:lnTo>
                    <a:pt x="7610856" y="987552"/>
                  </a:lnTo>
                  <a:lnTo>
                    <a:pt x="7652004" y="967739"/>
                  </a:lnTo>
                  <a:lnTo>
                    <a:pt x="7684007" y="938783"/>
                  </a:lnTo>
                  <a:lnTo>
                    <a:pt x="7712964" y="886968"/>
                  </a:lnTo>
                  <a:lnTo>
                    <a:pt x="7719060" y="856487"/>
                  </a:lnTo>
                  <a:lnTo>
                    <a:pt x="7719060" y="163067"/>
                  </a:lnTo>
                  <a:lnTo>
                    <a:pt x="7708392" y="118871"/>
                  </a:lnTo>
                  <a:lnTo>
                    <a:pt x="7685532" y="80771"/>
                  </a:lnTo>
                  <a:lnTo>
                    <a:pt x="7639812" y="44195"/>
                  </a:lnTo>
                  <a:lnTo>
                    <a:pt x="7598664" y="27431"/>
                  </a:lnTo>
                  <a:lnTo>
                    <a:pt x="7566660" y="24383"/>
                  </a:lnTo>
                  <a:lnTo>
                    <a:pt x="7656576" y="24383"/>
                  </a:lnTo>
                  <a:lnTo>
                    <a:pt x="7703820" y="64007"/>
                  </a:lnTo>
                  <a:lnTo>
                    <a:pt x="7731252" y="108203"/>
                  </a:lnTo>
                  <a:lnTo>
                    <a:pt x="7743825" y="163067"/>
                  </a:lnTo>
                  <a:lnTo>
                    <a:pt x="7744968" y="176783"/>
                  </a:lnTo>
                  <a:lnTo>
                    <a:pt x="7744968" y="841247"/>
                  </a:lnTo>
                  <a:lnTo>
                    <a:pt x="7743444" y="858012"/>
                  </a:lnTo>
                  <a:lnTo>
                    <a:pt x="7741920" y="876300"/>
                  </a:lnTo>
                  <a:lnTo>
                    <a:pt x="7723632" y="925068"/>
                  </a:lnTo>
                  <a:lnTo>
                    <a:pt x="7680960" y="978408"/>
                  </a:lnTo>
                  <a:lnTo>
                    <a:pt x="7667244" y="987552"/>
                  </a:lnTo>
                  <a:lnTo>
                    <a:pt x="7657084" y="993648"/>
                  </a:lnTo>
                  <a:close/>
                </a:path>
              </a:pathLst>
            </a:custGeom>
            <a:solidFill>
              <a:srgbClr val="0070BF"/>
            </a:solidFill>
          </p:spPr>
          <p:txBody>
            <a:bodyPr wrap="square" lIns="0" tIns="0" rIns="0" bIns="0" rtlCol="0"/>
            <a:lstStyle/>
            <a:p>
              <a:endParaRPr/>
            </a:p>
          </p:txBody>
        </p:sp>
      </p:grpSp>
      <p:sp>
        <p:nvSpPr>
          <p:cNvPr id="7" name="object 7"/>
          <p:cNvSpPr txBox="1">
            <a:spLocks noGrp="1"/>
          </p:cNvSpPr>
          <p:nvPr>
            <p:ph type="title"/>
          </p:nvPr>
        </p:nvSpPr>
        <p:spPr>
          <a:xfrm>
            <a:off x="1105868" y="628913"/>
            <a:ext cx="7232650" cy="607218"/>
          </a:xfrm>
          <a:prstGeom prst="rect">
            <a:avLst/>
          </a:prstGeom>
        </p:spPr>
        <p:txBody>
          <a:bodyPr vert="horz" wrap="square" lIns="0" tIns="42545" rIns="0" bIns="0" rtlCol="0">
            <a:spAutoFit/>
          </a:bodyPr>
          <a:lstStyle/>
          <a:p>
            <a:pPr marL="12700" marR="5080" algn="ctr">
              <a:lnSpc>
                <a:spcPts val="2210"/>
              </a:lnSpc>
              <a:spcBef>
                <a:spcPts val="335"/>
              </a:spcBef>
            </a:pPr>
            <a:r>
              <a:rPr sz="2000" b="1" spc="-5" dirty="0">
                <a:solidFill>
                  <a:srgbClr val="000000"/>
                </a:solidFill>
                <a:latin typeface="Times New Roman" panose="02020603050405020304" pitchFamily="18" charset="0"/>
                <a:cs typeface="Times New Roman" panose="02020603050405020304" pitchFamily="18" charset="0"/>
              </a:rPr>
              <a:t>Nombre </a:t>
            </a:r>
            <a:r>
              <a:rPr sz="2000" b="1" dirty="0">
                <a:solidFill>
                  <a:srgbClr val="000000"/>
                </a:solidFill>
                <a:latin typeface="Times New Roman" panose="02020603050405020304" pitchFamily="18" charset="0"/>
                <a:cs typeface="Times New Roman" panose="02020603050405020304" pitchFamily="18" charset="0"/>
              </a:rPr>
              <a:t>de </a:t>
            </a:r>
            <a:r>
              <a:rPr sz="2000" b="1" spc="-5" dirty="0" err="1">
                <a:solidFill>
                  <a:srgbClr val="000000"/>
                </a:solidFill>
                <a:latin typeface="Times New Roman" panose="02020603050405020304" pitchFamily="18" charset="0"/>
                <a:cs typeface="Times New Roman" panose="02020603050405020304" pitchFamily="18" charset="0"/>
              </a:rPr>
              <a:t>cas</a:t>
            </a:r>
            <a:r>
              <a:rPr sz="2000" b="1" spc="-5" dirty="0">
                <a:solidFill>
                  <a:srgbClr val="000000"/>
                </a:solidFill>
                <a:latin typeface="Times New Roman" panose="02020603050405020304" pitchFamily="18" charset="0"/>
                <a:cs typeface="Times New Roman" panose="02020603050405020304" pitchFamily="18" charset="0"/>
              </a:rPr>
              <a:t> </a:t>
            </a:r>
            <a:r>
              <a:rPr lang="fr-FR" sz="2000" b="1" dirty="0">
                <a:solidFill>
                  <a:srgbClr val="000000"/>
                </a:solidFill>
                <a:latin typeface="Times New Roman" panose="02020603050405020304" pitchFamily="18" charset="0"/>
                <a:cs typeface="Times New Roman" panose="02020603050405020304" pitchFamily="18" charset="0"/>
              </a:rPr>
              <a:t>de paludisme </a:t>
            </a:r>
            <a:r>
              <a:rPr sz="2000" b="1" spc="-5" dirty="0">
                <a:solidFill>
                  <a:srgbClr val="000000"/>
                </a:solidFill>
                <a:latin typeface="Times New Roman" panose="02020603050405020304" pitchFamily="18" charset="0"/>
                <a:cs typeface="Times New Roman" panose="02020603050405020304" pitchFamily="18" charset="0"/>
              </a:rPr>
              <a:t>confirmés </a:t>
            </a:r>
            <a:r>
              <a:rPr sz="2000" b="1" dirty="0">
                <a:solidFill>
                  <a:srgbClr val="000000"/>
                </a:solidFill>
                <a:latin typeface="Times New Roman" panose="02020603050405020304" pitchFamily="18" charset="0"/>
                <a:cs typeface="Times New Roman" panose="02020603050405020304" pitchFamily="18" charset="0"/>
              </a:rPr>
              <a:t>dans </a:t>
            </a:r>
            <a:r>
              <a:rPr sz="2000" b="1" spc="-5" dirty="0">
                <a:solidFill>
                  <a:srgbClr val="000000"/>
                </a:solidFill>
                <a:latin typeface="Times New Roman" panose="02020603050405020304" pitchFamily="18" charset="0"/>
                <a:cs typeface="Times New Roman" panose="02020603050405020304" pitchFamily="18" charset="0"/>
              </a:rPr>
              <a:t>les </a:t>
            </a:r>
            <a:r>
              <a:rPr sz="2000" b="1" spc="-10" dirty="0">
                <a:solidFill>
                  <a:srgbClr val="000000"/>
                </a:solidFill>
                <a:latin typeface="Times New Roman" panose="02020603050405020304" pitchFamily="18" charset="0"/>
                <a:cs typeface="Times New Roman" panose="02020603050405020304" pitchFamily="18" charset="0"/>
              </a:rPr>
              <a:t>zones </a:t>
            </a:r>
            <a:r>
              <a:rPr lang="en-US" sz="2000" b="1" spc="-5" dirty="0">
                <a:solidFill>
                  <a:srgbClr val="000000"/>
                </a:solidFill>
                <a:latin typeface="Times New Roman" panose="02020603050405020304" pitchFamily="18" charset="0"/>
                <a:cs typeface="Times New Roman" panose="02020603050405020304" pitchFamily="18" charset="0"/>
              </a:rPr>
              <a:t>CPS </a:t>
            </a:r>
            <a:r>
              <a:rPr sz="2000" b="1" spc="-5" dirty="0">
                <a:solidFill>
                  <a:srgbClr val="000000"/>
                </a:solidFill>
                <a:latin typeface="Times New Roman" panose="02020603050405020304" pitchFamily="18" charset="0"/>
                <a:cs typeface="Times New Roman" panose="02020603050405020304" pitchFamily="18" charset="0"/>
              </a:rPr>
              <a:t>en </a:t>
            </a:r>
            <a:r>
              <a:rPr sz="2000" b="1" spc="5" dirty="0">
                <a:solidFill>
                  <a:srgbClr val="000000"/>
                </a:solidFill>
                <a:latin typeface="Times New Roman" panose="02020603050405020304" pitchFamily="18" charset="0"/>
                <a:cs typeface="Times New Roman" panose="02020603050405020304" pitchFamily="18" charset="0"/>
              </a:rPr>
              <a:t>2020, </a:t>
            </a:r>
            <a:r>
              <a:rPr sz="2000" b="1" spc="-440" dirty="0">
                <a:solidFill>
                  <a:srgbClr val="000000"/>
                </a:solidFill>
                <a:latin typeface="Times New Roman" panose="02020603050405020304" pitchFamily="18" charset="0"/>
                <a:cs typeface="Times New Roman" panose="02020603050405020304" pitchFamily="18" charset="0"/>
              </a:rPr>
              <a:t> </a:t>
            </a:r>
            <a:r>
              <a:rPr sz="2000" b="1" dirty="0">
                <a:solidFill>
                  <a:srgbClr val="000000"/>
                </a:solidFill>
                <a:latin typeface="Times New Roman" panose="02020603050405020304" pitchFamily="18" charset="0"/>
                <a:cs typeface="Times New Roman" panose="02020603050405020304" pitchFamily="18" charset="0"/>
              </a:rPr>
              <a:t>par</a:t>
            </a:r>
            <a:r>
              <a:rPr sz="2000" b="1" spc="-10" dirty="0">
                <a:solidFill>
                  <a:srgbClr val="000000"/>
                </a:solidFill>
                <a:latin typeface="Times New Roman" panose="02020603050405020304" pitchFamily="18" charset="0"/>
                <a:cs typeface="Times New Roman" panose="02020603050405020304" pitchFamily="18" charset="0"/>
              </a:rPr>
              <a:t> </a:t>
            </a:r>
            <a:r>
              <a:rPr sz="2000" b="1" dirty="0" err="1">
                <a:solidFill>
                  <a:srgbClr val="000000"/>
                </a:solidFill>
                <a:latin typeface="Times New Roman" panose="02020603050405020304" pitchFamily="18" charset="0"/>
                <a:cs typeface="Times New Roman" panose="02020603050405020304" pitchFamily="18" charset="0"/>
              </a:rPr>
              <a:t>mois</a:t>
            </a:r>
            <a:r>
              <a:rPr lang="fr-FR" sz="2000" b="1" dirty="0">
                <a:solidFill>
                  <a:srgbClr val="000000"/>
                </a:solidFill>
                <a:latin typeface="Times New Roman" panose="02020603050405020304" pitchFamily="18" charset="0"/>
                <a:cs typeface="Times New Roman" panose="02020603050405020304" pitchFamily="18" charset="0"/>
              </a:rPr>
              <a:t>.</a:t>
            </a:r>
            <a:endParaRPr sz="2000" b="1"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1072</TotalTime>
  <Words>1532</Words>
  <Application>Microsoft Office PowerPoint</Application>
  <PresentationFormat>Custom</PresentationFormat>
  <Paragraphs>335</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Arial MT</vt:lpstr>
      <vt:lpstr>Calibri</vt:lpstr>
      <vt:lpstr>Calibri Light</vt:lpstr>
      <vt:lpstr>Times New Roman</vt:lpstr>
      <vt:lpstr>Wingdings</vt:lpstr>
      <vt:lpstr>Thème Office</vt:lpstr>
      <vt:lpstr>Chimioprévention du Paludisme Saisonier  (CPS)</vt:lpstr>
      <vt:lpstr>CAMPAGNE 2021</vt:lpstr>
      <vt:lpstr>CAMPAGNE 2022-2023</vt:lpstr>
      <vt:lpstr>Carte du pays montrant les districts bénéficiant de la mise en  œuvre de la CPS</vt:lpstr>
      <vt:lpstr>Suivi et évaluation de la CPS (1) </vt:lpstr>
      <vt:lpstr>Suivi des passages, adhérence à et efficacité de la CPS (2)</vt:lpstr>
      <vt:lpstr>PowerPoint Presentation</vt:lpstr>
      <vt:lpstr>SUIVI DE PASSAGE, ADHERANCE ET EFFICACITE DE LA CPS</vt:lpstr>
      <vt:lpstr>Nombre de cas de paludisme confirmés dans les zones CPS en 2020,  par mois.</vt:lpstr>
      <vt:lpstr>Objectifs et résultats de l'évaluation et des activités de   recherche en 2020 (1 diapositive par évaluation et par activité de Recherche) </vt:lpstr>
      <vt:lpstr>Pharmacovigilance</vt:lpstr>
      <vt:lpstr>Principaux succès relevés suite à  la  planification et à l‘exécution de la CPS</vt:lpstr>
      <vt:lpstr>Principaux défis de  planification et de mise en œuvre  de la CPS </vt:lpstr>
      <vt:lpstr>Cibles - Campagnes à venir</vt:lpstr>
      <vt:lpstr>Assistance technique reçue /  prévue / demandée</vt:lpstr>
      <vt:lpstr>Financement du SMC : financement prévu  vs décaissements et gaps </vt:lpstr>
      <vt:lpstr>Adaptations de la mise en œuvre  en 2022</vt:lpstr>
      <vt:lpstr>Priorités de  recherche et calendrier d’exécution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Template - SMC meeting information collection_ 2022_Clean_ENG_28.01.22 fr [Lecture seule]</dc:title>
  <dc:creator>user</dc:creator>
  <cp:lastModifiedBy>Andre Marie Tchouatieu</cp:lastModifiedBy>
  <cp:revision>129</cp:revision>
  <dcterms:created xsi:type="dcterms:W3CDTF">2022-02-08T18:37:23Z</dcterms:created>
  <dcterms:modified xsi:type="dcterms:W3CDTF">2022-03-02T12:01:21Z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2022-02-08T00:00:00Z</vt:filetime>
  </property>
  <property fmtid="{D5CDD505-2E9C-101B-9397-08002B2CF9AE}" pid="3" name="LastSaved">
    <vt:filetime>2022-02-08T00:00:00Z</vt:filetime>
  </property>
</Properties>
</file>