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omments/modernComment_126_14A3E9CB.xml" ContentType="application/vnd.ms-powerpoint.comments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65" r:id="rId5"/>
    <p:sldId id="288" r:id="rId6"/>
    <p:sldId id="297" r:id="rId7"/>
    <p:sldId id="256" r:id="rId8"/>
    <p:sldId id="307" r:id="rId9"/>
    <p:sldId id="299" r:id="rId10"/>
    <p:sldId id="310" r:id="rId11"/>
    <p:sldId id="311" r:id="rId12"/>
    <p:sldId id="298" r:id="rId13"/>
    <p:sldId id="312" r:id="rId14"/>
    <p:sldId id="300" r:id="rId15"/>
    <p:sldId id="313" r:id="rId16"/>
    <p:sldId id="314" r:id="rId17"/>
    <p:sldId id="293" r:id="rId18"/>
    <p:sldId id="285" r:id="rId19"/>
    <p:sldId id="291" r:id="rId20"/>
    <p:sldId id="308" r:id="rId21"/>
    <p:sldId id="282" r:id="rId22"/>
    <p:sldId id="280" r:id="rId23"/>
    <p:sldId id="292" r:id="rId24"/>
    <p:sldId id="294" r:id="rId25"/>
    <p:sldId id="309" r:id="rId26"/>
    <p:sldId id="287" r:id="rId27"/>
    <p:sldId id="289" r:id="rId28"/>
    <p:sldId id="290" r:id="rId29"/>
    <p:sldId id="302" r:id="rId30"/>
    <p:sldId id="315" r:id="rId31"/>
    <p:sldId id="317" r:id="rId32"/>
    <p:sldId id="316" r:id="rId33"/>
    <p:sldId id="305" r:id="rId34"/>
    <p:sldId id="306" r:id="rId35"/>
    <p:sldId id="286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4D7A3F-5AAA-709E-A098-20130CADE460}" name="Andre Marie Tchouatieu" initials="AT" userId="S::tchouatieua@mmv.org::d538aaad-2311-443c-9d41-ce265c3facdb" providerId="AD"/>
  <p188:author id="{7EA7BF5E-6B76-8384-7CCC-ADB09C36C590}" name="Nana Yaw" initials="NY" userId="0c0eafeb047849a8" providerId="Windows Live"/>
  <p188:author id="{2EFBB2A0-18D9-B538-3F90-396546FF6C3A}" name="Paul Milligan" initials="PM" userId="S::eidepmil_lshtm.ac.uk#ext#@mmv.org::6bb62665-39bf-410a-9cfb-e6dc39bb9d3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dre Marie Tchouatieu" initials="AMT" lastIdx="19" clrIdx="6">
    <p:extLst>
      <p:ext uri="{19B8F6BF-5375-455C-9EA6-DF929625EA0E}">
        <p15:presenceInfo xmlns:p15="http://schemas.microsoft.com/office/powerpoint/2012/main" userId="S::tchouatieua@mmv.org::d538aaad-2311-443c-9d41-ce265c3facdb" providerId="AD"/>
      </p:ext>
    </p:extLst>
  </p:cmAuthor>
  <p:cmAuthor id="1" name="Van Hulle, Suzanne" initials="SVH" lastIdx="6" clrIdx="0">
    <p:extLst>
      <p:ext uri="{19B8F6BF-5375-455C-9EA6-DF929625EA0E}">
        <p15:presenceInfo xmlns:p15="http://schemas.microsoft.com/office/powerpoint/2012/main" userId="Van Hulle, Suzanne" providerId="None"/>
      </p:ext>
    </p:extLst>
  </p:cmAuthor>
  <p:cmAuthor id="2" name="Edouard Batienon" initials="EB" lastIdx="6" clrIdx="1">
    <p:extLst>
      <p:ext uri="{19B8F6BF-5375-455C-9EA6-DF929625EA0E}">
        <p15:presenceInfo xmlns:p15="http://schemas.microsoft.com/office/powerpoint/2012/main" userId="Edouard Batienon" providerId="None"/>
      </p:ext>
    </p:extLst>
  </p:cmAuthor>
  <p:cmAuthor id="3" name="Sarah Hoibak" initials="SH" lastIdx="5" clrIdx="2">
    <p:extLst>
      <p:ext uri="{19B8F6BF-5375-455C-9EA6-DF929625EA0E}">
        <p15:presenceInfo xmlns:p15="http://schemas.microsoft.com/office/powerpoint/2012/main" userId="S-1-5-21-1972947126-4036046197-3403558240-27310" providerId="AD"/>
      </p:ext>
    </p:extLst>
  </p:cmAuthor>
  <p:cmAuthor id="4" name="Monique Murindahabi" initials="MM" lastIdx="10" clrIdx="3">
    <p:extLst>
      <p:ext uri="{19B8F6BF-5375-455C-9EA6-DF929625EA0E}">
        <p15:presenceInfo xmlns:p15="http://schemas.microsoft.com/office/powerpoint/2012/main" userId="S::Monique.Murindahabi@endmalaria.org::0a59da84-b20e-4c2a-adea-116347c4fec5" providerId="AD"/>
      </p:ext>
    </p:extLst>
  </p:cmAuthor>
  <p:cmAuthor id="5" name="Sussann Nasr" initials="SN" lastIdx="7" clrIdx="4">
    <p:extLst>
      <p:ext uri="{19B8F6BF-5375-455C-9EA6-DF929625EA0E}">
        <p15:presenceInfo xmlns:p15="http://schemas.microsoft.com/office/powerpoint/2012/main" userId="S-1-5-21-1972947126-4036046197-3403558240-32015" providerId="AD"/>
      </p:ext>
    </p:extLst>
  </p:cmAuthor>
  <p:cmAuthor id="6" name="Suzanne Van Hulle" initials="SVH" lastIdx="5" clrIdx="5">
    <p:extLst>
      <p:ext uri="{19B8F6BF-5375-455C-9EA6-DF929625EA0E}">
        <p15:presenceInfo xmlns:p15="http://schemas.microsoft.com/office/powerpoint/2012/main" userId="Suzanne Van Hu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2"/>
    <p:restoredTop sz="94715"/>
  </p:normalViewPr>
  <p:slideViewPr>
    <p:cSldViewPr snapToGrid="0">
      <p:cViewPr varScale="1">
        <p:scale>
          <a:sx n="122" d="100"/>
          <a:sy n="122" d="100"/>
        </p:scale>
        <p:origin x="4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omments/modernComment_126_14A3E9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F2DFDE4-4A2E-45C5-A6A1-D714630BF273}" authorId="{2EFBB2A0-18D9-B538-3F90-396546FF6C3A}" created="2022-01-31T10:59:55.127">
    <pc:sldMkLst xmlns:pc="http://schemas.microsoft.com/office/powerpoint/2013/main/command">
      <pc:docMk/>
      <pc:sldMk cId="346286539" sldId="294"/>
    </pc:sldMkLst>
    <p188:replyLst>
      <p188:reply id="{AC323FF9-2948-491A-BE60-844F43956DB8}" authorId="{B44D7A3F-5AAA-709E-A098-20130CADE460}" created="2022-02-03T21:07:40.157">
        <p188:txBody>
          <a:bodyPr/>
          <a:lstStyle/>
          <a:p>
            <a:r>
              <a:rPr lang="en-US"/>
              <a:t>LGAs maybe ?</a:t>
            </a:r>
          </a:p>
        </p188:txBody>
      </p188:reply>
    </p188:replyLst>
    <p188:txBody>
      <a:bodyPr/>
      <a:lstStyle/>
      <a:p>
        <a:r>
          <a:rPr lang="en-US"/>
          <a:t>States in Nigeria?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9FB31-07D5-4878-8B62-CAB1EE5EF09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20E5904-D77E-45D5-A00E-7481A556CE14}">
      <dgm:prSet custT="1"/>
      <dgm:spPr/>
      <dgm:t>
        <a:bodyPr/>
        <a:lstStyle/>
        <a:p>
          <a:pPr algn="ctr" rtl="0"/>
          <a:r>
            <a:rPr lang="en-US" sz="2400" b="1" noProof="0">
              <a:latin typeface="Arial" panose="020B0604020202020204" pitchFamily="34" charset="0"/>
              <a:cs typeface="Arial" panose="020B0604020202020204" pitchFamily="34" charset="0"/>
            </a:rPr>
            <a:t>Seasonal Malaria Chemoprevention (SMC) </a:t>
          </a:r>
        </a:p>
        <a:p>
          <a:pPr algn="l" rtl="0"/>
          <a:r>
            <a:rPr lang="en-US" sz="2400" b="1" noProof="0"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algn="l" rtl="0"/>
          <a:r>
            <a:rPr lang="en-GB" sz="2400" b="1" noProof="0">
              <a:latin typeface="Arial" panose="020B0604020202020204" pitchFamily="34" charset="0"/>
              <a:cs typeface="Arial" panose="020B0604020202020204" pitchFamily="34" charset="0"/>
            </a:rPr>
            <a:t>                      2021 Campaign activities review </a:t>
          </a:r>
        </a:p>
        <a:p>
          <a:pPr algn="l" rtl="0"/>
          <a:br>
            <a:rPr lang="en-GB" sz="2400" b="1" noProof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400" b="1" noProof="0">
              <a:latin typeface="Arial" panose="020B0604020202020204" pitchFamily="34" charset="0"/>
              <a:cs typeface="Arial" panose="020B0604020202020204" pitchFamily="34" charset="0"/>
            </a:rPr>
            <a:t>                       2022 &amp; 2023  campaigns planning</a:t>
          </a:r>
          <a:endParaRPr lang="fr-FR" sz="24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3CF27-2CE4-4761-B9CC-149B56CCFA60}" type="parTrans" cxnId="{541AFBAB-32C5-46B3-AC75-2513E3580349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A8328-C255-4AC6-8104-FB8409BF1767}" type="sibTrans" cxnId="{541AFBAB-32C5-46B3-AC75-2513E3580349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B8C3C4-770E-4315-92C9-770E6F52C1D9}" type="pres">
      <dgm:prSet presAssocID="{8EF9FB31-07D5-4878-8B62-CAB1EE5EF097}" presName="linear" presStyleCnt="0">
        <dgm:presLayoutVars>
          <dgm:animLvl val="lvl"/>
          <dgm:resizeHandles val="exact"/>
        </dgm:presLayoutVars>
      </dgm:prSet>
      <dgm:spPr/>
    </dgm:pt>
    <dgm:pt modelId="{CE9A8E23-2D10-41C7-87DA-D2C2C05E8DA8}" type="pres">
      <dgm:prSet presAssocID="{920E5904-D77E-45D5-A00E-7481A556CE14}" presName="parentText" presStyleLbl="node1" presStyleIdx="0" presStyleCnt="1" custScaleY="964172" custLinFactY="-5875" custLinFactNeighborX="-25394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DAC1CD6E-ED5F-4E8B-933A-7DD9C5B1B533}" type="presOf" srcId="{920E5904-D77E-45D5-A00E-7481A556CE14}" destId="{CE9A8E23-2D10-41C7-87DA-D2C2C05E8DA8}" srcOrd="0" destOrd="0" presId="urn:microsoft.com/office/officeart/2005/8/layout/vList2"/>
    <dgm:cxn modelId="{541AFBAB-32C5-46B3-AC75-2513E3580349}" srcId="{8EF9FB31-07D5-4878-8B62-CAB1EE5EF097}" destId="{920E5904-D77E-45D5-A00E-7481A556CE14}" srcOrd="0" destOrd="0" parTransId="{DBA3CF27-2CE4-4761-B9CC-149B56CCFA60}" sibTransId="{8E8A8328-C255-4AC6-8104-FB8409BF1767}"/>
    <dgm:cxn modelId="{F16B0AED-9067-4ABF-B445-28B74C096278}" type="presOf" srcId="{8EF9FB31-07D5-4878-8B62-CAB1EE5EF097}" destId="{00B8C3C4-770E-4315-92C9-770E6F52C1D9}" srcOrd="0" destOrd="0" presId="urn:microsoft.com/office/officeart/2005/8/layout/vList2"/>
    <dgm:cxn modelId="{1F58562C-FD24-4E88-93FB-81B87DF1CB58}" type="presParOf" srcId="{00B8C3C4-770E-4315-92C9-770E6F52C1D9}" destId="{CE9A8E23-2D10-41C7-87DA-D2C2C05E8DA8}" srcOrd="0" destOrd="0" presId="urn:microsoft.com/office/officeart/2005/8/layout/vList2"/>
  </dgm:cxnLst>
  <dgm:bg>
    <a:solidFill>
      <a:schemeClr val="accent3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phldr="0" custT="1"/>
      <dgm:spPr>
        <a:solidFill>
          <a:schemeClr val="bg1"/>
        </a:solidFill>
        <a:ln>
          <a:solidFill>
            <a:srgbClr val="0070C0"/>
          </a:solidFill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tx1"/>
              </a:solidFill>
            </a:rPr>
            <a:t>Number of confirmed cases of malaria in SMC areas in </a:t>
          </a:r>
          <a:r>
            <a:rPr lang="en-GB" sz="2000" b="1" kern="1200" dirty="0">
              <a:solidFill>
                <a:srgbClr val="FF0000"/>
              </a:solidFill>
            </a:rPr>
            <a:t>2021</a:t>
          </a:r>
          <a:r>
            <a:rPr lang="en-GB" sz="2000" b="1" kern="1200" dirty="0">
              <a:solidFill>
                <a:schemeClr val="tx1"/>
              </a:solidFill>
            </a:rPr>
            <a:t>, by month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GB" sz="2000" b="1" kern="1200" dirty="0">
              <a:solidFill>
                <a:srgbClr val="FF0000"/>
              </a:solidFill>
            </a:rPr>
            <a:t>Upper East</a:t>
          </a:r>
          <a:r>
            <a:rPr lang="en-GB" sz="2000" b="1" kern="1200" dirty="0">
              <a:solidFill>
                <a:srgbClr val="FF0000"/>
              </a:solidFill>
            </a:rPr>
            <a:t> Region   </a:t>
          </a:r>
          <a:endParaRPr sz="6500" dirty="0"/>
        </a:p>
      </dgm:t>
    </dgm:pt>
    <dgm:pt modelId="{B514A23D-8504-431B-A020-4DE6BCC71827}" type="parTrans" cxnId="{34512AD7-E16A-422B-99D5-E4DF5D4C7C21}">
      <dgm:prSet/>
      <dgm:spPr/>
      <dgm:t>
        <a:bodyPr/>
        <a:lstStyle/>
        <a:p>
          <a:endParaRPr lang="en-US"/>
        </a:p>
      </dgm:t>
    </dgm:pt>
    <dgm:pt modelId="{05735894-61B9-482C-85CE-24714EE090AB}" type="sibTrans" cxnId="{34512AD7-E16A-422B-99D5-E4DF5D4C7C21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281602" custLinFactNeighborX="-500" custLinFactNeighborY="-7299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379ECB96-A34A-49A4-BB02-EBF98DB40FAD}" type="presOf" srcId="{C49401E3-DF30-4512-88B2-ED671CC217E1}" destId="{75D67C9F-E5F2-49A9-8335-FA9E37C2F517}" srcOrd="0" destOrd="0" presId="urn:microsoft.com/office/officeart/2005/8/layout/vList6"/>
    <dgm:cxn modelId="{34512AD7-E16A-422B-99D5-E4DF5D4C7C21}" srcId="{C49401E3-DF30-4512-88B2-ED671CC217E1}" destId="{90C5E267-8534-4B62-8098-F595D6ABBEB8}" srcOrd="0" destOrd="0" parTransId="{B514A23D-8504-431B-A020-4DE6BCC71827}" sibTransId="{05735894-61B9-482C-85CE-24714EE090AB}"/>
    <dgm:cxn modelId="{FA21CDDB-8367-4A7D-9666-DBAEEFA9913C}" type="presOf" srcId="{90C5E267-8534-4B62-8098-F595D6ABBEB8}" destId="{FC079A4F-EDCB-4C6F-A1E1-7B5158F137B4}" srcOrd="0" destOrd="0" presId="urn:microsoft.com/office/officeart/2005/8/layout/vList6"/>
    <dgm:cxn modelId="{09450FEF-861C-4154-8347-7C34B8C442AF}" type="presParOf" srcId="{75D67C9F-E5F2-49A9-8335-FA9E37C2F517}" destId="{0A83CC42-C306-4517-B44A-4E2B9A94947E}" srcOrd="0" destOrd="0" presId="urn:microsoft.com/office/officeart/2005/8/layout/vList6"/>
    <dgm:cxn modelId="{2B597390-9BAF-4F82-9E1B-66DE1960B9AD}" type="presParOf" srcId="{0A83CC42-C306-4517-B44A-4E2B9A94947E}" destId="{FC079A4F-EDCB-4C6F-A1E1-7B5158F137B4}" srcOrd="0" destOrd="0" presId="urn:microsoft.com/office/officeart/2005/8/layout/vList6"/>
    <dgm:cxn modelId="{31EAB941-0B9B-40F0-9EAF-B3C17AFAE476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phldr="0" custT="1"/>
      <dgm:spPr>
        <a:solidFill>
          <a:schemeClr val="bg1"/>
        </a:solidFill>
        <a:ln>
          <a:solidFill>
            <a:srgbClr val="0070C0"/>
          </a:solidFill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tx1"/>
              </a:solidFill>
            </a:rPr>
            <a:t>Number of confirmed cases of malaria in SMC areas in </a:t>
          </a:r>
          <a:r>
            <a:rPr lang="en-GB" sz="2000" b="1" kern="1200" dirty="0">
              <a:solidFill>
                <a:srgbClr val="FF0000"/>
              </a:solidFill>
            </a:rPr>
            <a:t>2021</a:t>
          </a:r>
          <a:r>
            <a:rPr lang="en-GB" sz="2000" b="1" kern="1200" dirty="0">
              <a:solidFill>
                <a:schemeClr val="tx1"/>
              </a:solidFill>
            </a:rPr>
            <a:t>, by month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GB" sz="2000" b="1" kern="1200" dirty="0">
              <a:solidFill>
                <a:srgbClr val="FF0000"/>
              </a:solidFill>
            </a:rPr>
            <a:t>Upper West</a:t>
          </a:r>
          <a:r>
            <a:rPr lang="en-GB" sz="2000" b="1" kern="1200" dirty="0">
              <a:solidFill>
                <a:srgbClr val="FF0000"/>
              </a:solidFill>
            </a:rPr>
            <a:t> Region   </a:t>
          </a:r>
          <a:endParaRPr sz="6500" dirty="0"/>
        </a:p>
      </dgm:t>
    </dgm:pt>
    <dgm:pt modelId="{B514A23D-8504-431B-A020-4DE6BCC71827}" type="parTrans" cxnId="{A40AB6DD-A913-4F1D-BBEF-B57F97A8139A}">
      <dgm:prSet/>
      <dgm:spPr/>
      <dgm:t>
        <a:bodyPr/>
        <a:lstStyle/>
        <a:p>
          <a:endParaRPr lang="en-US"/>
        </a:p>
      </dgm:t>
    </dgm:pt>
    <dgm:pt modelId="{05735894-61B9-482C-85CE-24714EE090AB}" type="sibTrans" cxnId="{A40AB6DD-A913-4F1D-BBEF-B57F97A8139A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131492" custLinFactNeighborX="-500" custLinFactNeighborY="-7299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69FBBF71-4061-4176-9D68-43B61F1BD6E2}" type="presOf" srcId="{90C5E267-8534-4B62-8098-F595D6ABBEB8}" destId="{FC079A4F-EDCB-4C6F-A1E1-7B5158F137B4}" srcOrd="0" destOrd="0" presId="urn:microsoft.com/office/officeart/2005/8/layout/vList6"/>
    <dgm:cxn modelId="{0C16C398-9D70-4319-9FEE-0C2AD75A2E9E}" type="presOf" srcId="{C49401E3-DF30-4512-88B2-ED671CC217E1}" destId="{75D67C9F-E5F2-49A9-8335-FA9E37C2F517}" srcOrd="0" destOrd="0" presId="urn:microsoft.com/office/officeart/2005/8/layout/vList6"/>
    <dgm:cxn modelId="{A40AB6DD-A913-4F1D-BBEF-B57F97A8139A}" srcId="{C49401E3-DF30-4512-88B2-ED671CC217E1}" destId="{90C5E267-8534-4B62-8098-F595D6ABBEB8}" srcOrd="0" destOrd="0" parTransId="{B514A23D-8504-431B-A020-4DE6BCC71827}" sibTransId="{05735894-61B9-482C-85CE-24714EE090AB}"/>
    <dgm:cxn modelId="{56599E14-4642-4B54-B616-CD605E059EC9}" type="presParOf" srcId="{75D67C9F-E5F2-49A9-8335-FA9E37C2F517}" destId="{0A83CC42-C306-4517-B44A-4E2B9A94947E}" srcOrd="0" destOrd="0" presId="urn:microsoft.com/office/officeart/2005/8/layout/vList6"/>
    <dgm:cxn modelId="{EAAA81F5-1045-44D3-AAA4-59735D7220FC}" type="presParOf" srcId="{0A83CC42-C306-4517-B44A-4E2B9A94947E}" destId="{FC079A4F-EDCB-4C6F-A1E1-7B5158F137B4}" srcOrd="0" destOrd="0" presId="urn:microsoft.com/office/officeart/2005/8/layout/vList6"/>
    <dgm:cxn modelId="{5A295E92-0820-4D7C-85A3-0E89CEE8BD0E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phldr="0" custT="1"/>
      <dgm:spPr>
        <a:solidFill>
          <a:schemeClr val="bg1"/>
        </a:solidFill>
        <a:ln>
          <a:solidFill>
            <a:srgbClr val="0070C0"/>
          </a:solidFill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tx1"/>
              </a:solidFill>
            </a:rPr>
            <a:t>Number of confirmed cases of malaria in SMC areas in </a:t>
          </a:r>
          <a:r>
            <a:rPr lang="en-GB" sz="2000" b="1" kern="1200" dirty="0">
              <a:solidFill>
                <a:srgbClr val="FF0000"/>
              </a:solidFill>
            </a:rPr>
            <a:t>2021</a:t>
          </a:r>
          <a:r>
            <a:rPr lang="en-GB" sz="2000" b="1" kern="1200" dirty="0">
              <a:solidFill>
                <a:schemeClr val="tx1"/>
              </a:solidFill>
            </a:rPr>
            <a:t>, by month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GB" sz="2000" b="1" kern="1200" dirty="0">
              <a:solidFill>
                <a:srgbClr val="FF0000"/>
              </a:solidFill>
            </a:rPr>
            <a:t>Oti</a:t>
          </a:r>
          <a:r>
            <a:rPr lang="en-GB" sz="2000" b="1" kern="1200" dirty="0">
              <a:solidFill>
                <a:srgbClr val="FF0000"/>
              </a:solidFill>
            </a:rPr>
            <a:t> Region   </a:t>
          </a:r>
          <a:endParaRPr sz="6500" dirty="0"/>
        </a:p>
      </dgm:t>
    </dgm:pt>
    <dgm:pt modelId="{B514A23D-8504-431B-A020-4DE6BCC71827}" type="parTrans" cxnId="{F6A6116F-D81F-45DB-982D-91139B8112D9}">
      <dgm:prSet/>
      <dgm:spPr/>
      <dgm:t>
        <a:bodyPr/>
        <a:lstStyle/>
        <a:p>
          <a:endParaRPr lang="en-US"/>
        </a:p>
      </dgm:t>
    </dgm:pt>
    <dgm:pt modelId="{05735894-61B9-482C-85CE-24714EE090AB}" type="sibTrans" cxnId="{F6A6116F-D81F-45DB-982D-91139B8112D9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281602" custLinFactNeighborX="-500" custLinFactNeighborY="-7299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EAA53E2A-D707-495D-8B4F-B873F0AF3641}" type="presOf" srcId="{90C5E267-8534-4B62-8098-F595D6ABBEB8}" destId="{FC079A4F-EDCB-4C6F-A1E1-7B5158F137B4}" srcOrd="0" destOrd="0" presId="urn:microsoft.com/office/officeart/2005/8/layout/vList6"/>
    <dgm:cxn modelId="{F6A6116F-D81F-45DB-982D-91139B8112D9}" srcId="{C49401E3-DF30-4512-88B2-ED671CC217E1}" destId="{90C5E267-8534-4B62-8098-F595D6ABBEB8}" srcOrd="0" destOrd="0" parTransId="{B514A23D-8504-431B-A020-4DE6BCC71827}" sibTransId="{05735894-61B9-482C-85CE-24714EE090AB}"/>
    <dgm:cxn modelId="{5972A6D9-05E6-4AB3-82E2-1EE48B709845}" type="presOf" srcId="{C49401E3-DF30-4512-88B2-ED671CC217E1}" destId="{75D67C9F-E5F2-49A9-8335-FA9E37C2F517}" srcOrd="0" destOrd="0" presId="urn:microsoft.com/office/officeart/2005/8/layout/vList6"/>
    <dgm:cxn modelId="{50AAFE7A-579D-4E91-BBA9-9C97AEBEE332}" type="presParOf" srcId="{75D67C9F-E5F2-49A9-8335-FA9E37C2F517}" destId="{0A83CC42-C306-4517-B44A-4E2B9A94947E}" srcOrd="0" destOrd="0" presId="urn:microsoft.com/office/officeart/2005/8/layout/vList6"/>
    <dgm:cxn modelId="{F1FF1D06-65F2-47CD-A73C-41A1292BE3EB}" type="presParOf" srcId="{0A83CC42-C306-4517-B44A-4E2B9A94947E}" destId="{FC079A4F-EDCB-4C6F-A1E1-7B5158F137B4}" srcOrd="0" destOrd="0" presId="urn:microsoft.com/office/officeart/2005/8/layout/vList6"/>
    <dgm:cxn modelId="{9A15A8D5-E5D8-4A37-ADE4-E806660E78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phldr="0" custT="1"/>
      <dgm:spPr>
        <a:solidFill>
          <a:schemeClr val="bg1"/>
        </a:solidFill>
        <a:ln>
          <a:solidFill>
            <a:srgbClr val="0070C0"/>
          </a:solidFill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tx1"/>
              </a:solidFill>
            </a:rPr>
            <a:t>Number of confirmed cases of malaria in SMC areas in </a:t>
          </a:r>
          <a:r>
            <a:rPr lang="en-GB" sz="2000" b="1" kern="1200" dirty="0">
              <a:solidFill>
                <a:srgbClr val="FF0000"/>
              </a:solidFill>
            </a:rPr>
            <a:t>2021</a:t>
          </a:r>
          <a:r>
            <a:rPr lang="en-GB" sz="2000" b="1" kern="1200" dirty="0">
              <a:solidFill>
                <a:schemeClr val="tx1"/>
              </a:solidFill>
            </a:rPr>
            <a:t>, by month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GB" sz="2000" b="1" kern="1200" dirty="0">
              <a:solidFill>
                <a:srgbClr val="FF0000"/>
              </a:solidFill>
            </a:rPr>
            <a:t>Bono East</a:t>
          </a:r>
          <a:r>
            <a:rPr lang="en-GB" sz="2000" b="1" kern="1200" dirty="0">
              <a:solidFill>
                <a:srgbClr val="FF0000"/>
              </a:solidFill>
            </a:rPr>
            <a:t> Region </a:t>
          </a:r>
          <a:r>
            <a:rPr lang="en-US" altLang="en-GB" sz="2000" b="1" kern="1200" dirty="0">
              <a:solidFill>
                <a:srgbClr val="FF0000"/>
              </a:solidFill>
            </a:rPr>
            <a:t>(5/11 Districts)</a:t>
          </a:r>
          <a:r>
            <a:rPr lang="en-GB" sz="2000" b="1" kern="1200" dirty="0">
              <a:solidFill>
                <a:srgbClr val="FF0000"/>
              </a:solidFill>
            </a:rPr>
            <a:t>   </a:t>
          </a:r>
          <a:endParaRPr sz="6500" dirty="0"/>
        </a:p>
      </dgm:t>
    </dgm:pt>
    <dgm:pt modelId="{B514A23D-8504-431B-A020-4DE6BCC71827}" type="parTrans" cxnId="{86EEE02A-97EE-4847-A729-296B265D7BC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86EEE02A-97EE-4847-A729-296B265D7BC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281602" custLinFactNeighborX="-500" custLinFactNeighborY="-7299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86EEE02A-97EE-4847-A729-296B265D7BCB}" srcId="{C49401E3-DF30-4512-88B2-ED671CC217E1}" destId="{90C5E267-8534-4B62-8098-F595D6ABBEB8}" srcOrd="0" destOrd="0" parTransId="{B514A23D-8504-431B-A020-4DE6BCC71827}" sibTransId="{05735894-61B9-482C-85CE-24714EE090AB}"/>
    <dgm:cxn modelId="{AF655037-F305-4C18-AE8F-5F22BB5D822B}" type="presOf" srcId="{90C5E267-8534-4B62-8098-F595D6ABBEB8}" destId="{FC079A4F-EDCB-4C6F-A1E1-7B5158F137B4}" srcOrd="0" destOrd="0" presId="urn:microsoft.com/office/officeart/2005/8/layout/vList6"/>
    <dgm:cxn modelId="{085440B0-8DDD-4D57-B3CC-1AA30BCB56AE}" type="presOf" srcId="{C49401E3-DF30-4512-88B2-ED671CC217E1}" destId="{75D67C9F-E5F2-49A9-8335-FA9E37C2F517}" srcOrd="0" destOrd="0" presId="urn:microsoft.com/office/officeart/2005/8/layout/vList6"/>
    <dgm:cxn modelId="{EE446EA5-7D42-4946-9A19-2E9C04076125}" type="presParOf" srcId="{75D67C9F-E5F2-49A9-8335-FA9E37C2F517}" destId="{0A83CC42-C306-4517-B44A-4E2B9A94947E}" srcOrd="0" destOrd="0" presId="urn:microsoft.com/office/officeart/2005/8/layout/vList6"/>
    <dgm:cxn modelId="{4D4CFD6F-1C6A-45DA-A09B-A0B1D1CBE72B}" type="presParOf" srcId="{0A83CC42-C306-4517-B44A-4E2B9A94947E}" destId="{FC079A4F-EDCB-4C6F-A1E1-7B5158F137B4}" srcOrd="0" destOrd="0" presId="urn:microsoft.com/office/officeart/2005/8/layout/vList6"/>
    <dgm:cxn modelId="{FB696B07-75DB-4FC1-9008-8606CC8D5E4B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Experiences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of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combining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SMC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with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029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other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Public H</a:t>
          </a:r>
          <a:r>
            <a:rPr lang="en-CA" sz="2000" b="1" kern="1200" noProof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ealth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interventions </a:t>
          </a: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242774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Experiences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of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combining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SMC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with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029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other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Public H</a:t>
          </a:r>
          <a:r>
            <a:rPr lang="en-CA" sz="2000" b="1" kern="1200" noProof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ealth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interventions </a:t>
          </a: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205819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sz="2000" b="1" kern="1200" noProof="0" dirty="0">
              <a:solidFill>
                <a:schemeClr val="tx1"/>
              </a:solidFill>
              <a:latin typeface="Arial"/>
              <a:cs typeface="Arial"/>
            </a:rPr>
            <a:t>Objectives and results of Evaluation and Research in 2021 (1 slide per evaluation and Research)</a:t>
          </a: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500133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sz="2000" b="1" kern="1200" noProof="0" dirty="0">
              <a:solidFill>
                <a:schemeClr val="tx1"/>
              </a:solidFill>
              <a:latin typeface="Arial"/>
              <a:cs typeface="Arial"/>
            </a:rPr>
            <a:t>Objectives and results of Evaluation and Research in 2021 (1 slide per evaluation and Research)</a:t>
          </a: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500133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3C3B40-2757-44D1-A663-6F6BCE320B63}" type="pres">
      <dgm:prSet presAssocID="{C49401E3-DF30-4512-88B2-ED671CC217E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201C486-2028-4D9C-874A-4C7EDFF2C532}" type="presOf" srcId="{C49401E3-DF30-4512-88B2-ED671CC217E1}" destId="{963C3B40-2757-44D1-A663-6F6BCE320B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fr-FR" sz="2000" b="1" kern="12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Pharmacovigilance  </a:t>
          </a:r>
          <a:endParaRPr lang="fr-FR" sz="2000" kern="1200" noProof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56311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F9FB31-07D5-4878-8B62-CAB1EE5EF09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20E5904-D77E-45D5-A00E-7481A556CE1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400" b="1" noProof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b="1" noProof="0">
              <a:latin typeface="Arial" panose="020B0604020202020204" pitchFamily="34" charset="0"/>
              <a:cs typeface="Arial" panose="020B0604020202020204" pitchFamily="34" charset="0"/>
            </a:rPr>
            <a:t>2021 Campaign</a:t>
          </a:r>
          <a:endParaRPr lang="fr-FR" sz="24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3CF27-2CE4-4761-B9CC-149B56CCFA60}" type="parTrans" cxnId="{541AFBAB-32C5-46B3-AC75-2513E3580349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A8328-C255-4AC6-8104-FB8409BF1767}" type="sibTrans" cxnId="{541AFBAB-32C5-46B3-AC75-2513E3580349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B8C3C4-770E-4315-92C9-770E6F52C1D9}" type="pres">
      <dgm:prSet presAssocID="{8EF9FB31-07D5-4878-8B62-CAB1EE5EF097}" presName="linear" presStyleCnt="0">
        <dgm:presLayoutVars>
          <dgm:animLvl val="lvl"/>
          <dgm:resizeHandles val="exact"/>
        </dgm:presLayoutVars>
      </dgm:prSet>
      <dgm:spPr/>
    </dgm:pt>
    <dgm:pt modelId="{CE9A8E23-2D10-41C7-87DA-D2C2C05E8DA8}" type="pres">
      <dgm:prSet presAssocID="{920E5904-D77E-45D5-A00E-7481A556CE14}" presName="parentText" presStyleLbl="node1" presStyleIdx="0" presStyleCnt="1" custScaleY="964172" custLinFactY="-5875" custLinFactNeighborX="-25394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DAC1CD6E-ED5F-4E8B-933A-7DD9C5B1B533}" type="presOf" srcId="{920E5904-D77E-45D5-A00E-7481A556CE14}" destId="{CE9A8E23-2D10-41C7-87DA-D2C2C05E8DA8}" srcOrd="0" destOrd="0" presId="urn:microsoft.com/office/officeart/2005/8/layout/vList2"/>
    <dgm:cxn modelId="{541AFBAB-32C5-46B3-AC75-2513E3580349}" srcId="{8EF9FB31-07D5-4878-8B62-CAB1EE5EF097}" destId="{920E5904-D77E-45D5-A00E-7481A556CE14}" srcOrd="0" destOrd="0" parTransId="{DBA3CF27-2CE4-4761-B9CC-149B56CCFA60}" sibTransId="{8E8A8328-C255-4AC6-8104-FB8409BF1767}"/>
    <dgm:cxn modelId="{F16B0AED-9067-4ABF-B445-28B74C096278}" type="presOf" srcId="{8EF9FB31-07D5-4878-8B62-CAB1EE5EF097}" destId="{00B8C3C4-770E-4315-92C9-770E6F52C1D9}" srcOrd="0" destOrd="0" presId="urn:microsoft.com/office/officeart/2005/8/layout/vList2"/>
    <dgm:cxn modelId="{1F58562C-FD24-4E88-93FB-81B87DF1CB58}" type="presParOf" srcId="{00B8C3C4-770E-4315-92C9-770E6F52C1D9}" destId="{CE9A8E23-2D10-41C7-87DA-D2C2C05E8D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Key </a:t>
          </a:r>
          <a:r>
            <a:rPr lang="en-029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success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in SMC planning and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delivery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32500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 custLinFactNeighborY="-3066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Key challenges in SMC planning and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delivery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67954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 custLinFactNeighborY="-3066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fr-FR" sz="2000" b="1" kern="12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Targets –  futures </a:t>
          </a:r>
          <a:r>
            <a:rPr lang="fr-FR" sz="2000" b="1" kern="1200" noProof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campaigns</a:t>
          </a:r>
          <a:r>
            <a:rPr lang="fr-FR" sz="2000" b="1" kern="12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endParaRPr lang="fr-FR" sz="2000" kern="1200" noProof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74222" custScaleY="72967" custLinFactNeighborX="-80" custLinFactNeighborY="-6686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 custScaleY="72679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SMC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funding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planned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funding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vs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disbursements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&amp; Gaps 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334339" custScaleY="63918" custLinFactNeighborX="-1124" custLinFactNeighborY="-4686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 custScaleY="54546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Technical assistance received / planned / requested </a:t>
          </a:r>
          <a:endParaRPr lang="fr-FR" sz="2000" kern="1200" noProof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48730" custScaleY="100098" custLinFactNeighborX="-1124" custLinFactNeighborY="-4686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Implementation Adaptations in 2022 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48730" custScaleY="100098" custLinFactNeighborX="-112" custLinFactNeighborY="-3078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 priorities and timelines  </a:t>
          </a:r>
          <a:endParaRPr lang="fr-FR" sz="2000" kern="1200" noProof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48730" custScaleY="100098" custLinFactNeighborX="-1124" custLinFactNeighborY="-4686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sz="2000" b="1" kern="1200" dirty="0">
              <a:solidFill>
                <a:schemeClr val="tx1"/>
              </a:solidFill>
              <a:latin typeface="Arial"/>
              <a:cs typeface="Arial"/>
            </a:rPr>
            <a:t>Key lessons learnt / innovation in 2021   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48730" custScaleY="100098" custLinFactNeighborX="-1124" custLinFactNeighborY="-4686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sz="2000" b="1" kern="1200" dirty="0">
              <a:solidFill>
                <a:schemeClr val="tx1"/>
              </a:solidFill>
              <a:latin typeface="Arial"/>
              <a:cs typeface="Arial"/>
            </a:rPr>
            <a:t>Key lessons learnt / innovation in 2021   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48730" custScaleY="100098" custLinFactNeighborX="-1124" custLinFactNeighborY="-4686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sz="2000" b="1" kern="1200" dirty="0">
              <a:solidFill>
                <a:schemeClr val="tx1"/>
              </a:solidFill>
              <a:latin typeface="Arial"/>
              <a:cs typeface="Arial"/>
            </a:rPr>
            <a:t>Key lessons learnt / innovation in 2021   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48730" custScaleY="100098" custLinFactNeighborX="-1124" custLinFactNeighborY="-4686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GB" sz="2400" b="1" kern="1200">
              <a:solidFill>
                <a:schemeClr val="tx1"/>
              </a:solidFill>
            </a:rPr>
            <a:t>Country map showing SMC implementing districts</a:t>
          </a:r>
          <a:endParaRPr lang="en-US" sz="2400" b="1" kern="1200" noProof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 sz="2400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 sz="2400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286910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 custScaleX="65050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sz="2000" b="1" kern="1200" dirty="0">
              <a:solidFill>
                <a:schemeClr val="tx1"/>
              </a:solidFill>
              <a:latin typeface="Arial"/>
              <a:cs typeface="Arial"/>
            </a:rPr>
            <a:t>Key lessons learnt / innovation in 2021   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48730" custScaleY="100098" custLinFactNeighborX="-1124" custLinFactNeighborY="-4686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sz="2000" b="1" kern="1200" dirty="0">
              <a:solidFill>
                <a:schemeClr val="tx1"/>
              </a:solidFill>
              <a:latin typeface="Arial"/>
              <a:cs typeface="Arial"/>
            </a:rPr>
            <a:t>Key lessons learnt / innovation in 2021   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48730" custScaleY="100098" custLinFactNeighborX="-1124" custLinFactNeighborY="-4686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sz="2000" b="1" kern="1200" dirty="0">
              <a:solidFill>
                <a:schemeClr val="tx1"/>
              </a:solidFill>
              <a:latin typeface="Arial"/>
              <a:cs typeface="Arial"/>
            </a:rPr>
            <a:t>Key lessons learnt / innovation in 2021   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48730" custScaleY="100098" custLinFactNeighborX="-1124" custLinFactNeighborY="-4686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US" sz="20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 and Evaluation (1) </a:t>
          </a: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72528" custLinFactNeighborY="-4646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US" sz="20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SMC monitoring of coverage , adherence and efficacy (2)</a:t>
          </a: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72528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US" sz="20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SMC monitoring of coverage , adherence and efficacy (3)</a:t>
          </a: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72528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phldr="0" custT="1"/>
      <dgm:spPr>
        <a:solidFill>
          <a:schemeClr val="bg1"/>
        </a:solidFill>
        <a:ln>
          <a:solidFill>
            <a:srgbClr val="0070C0"/>
          </a:solidFill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tx1"/>
              </a:solidFill>
            </a:rPr>
            <a:t>Number of confirmed cases of malaria in SMC areas in </a:t>
          </a:r>
          <a:r>
            <a:rPr lang="en-GB" sz="2000" b="1" kern="1200" dirty="0">
              <a:solidFill>
                <a:srgbClr val="FF0000"/>
              </a:solidFill>
            </a:rPr>
            <a:t>2021</a:t>
          </a:r>
          <a:r>
            <a:rPr lang="en-GB" sz="2000" b="1" kern="1200" dirty="0">
              <a:solidFill>
                <a:schemeClr val="tx1"/>
              </a:solidFill>
            </a:rPr>
            <a:t>, by month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rgbClr val="FF0000"/>
              </a:solidFill>
            </a:rPr>
            <a:t>North</a:t>
          </a:r>
          <a:r>
            <a:rPr lang="en-US" altLang="en-GB" sz="2000" b="1" kern="1200" dirty="0">
              <a:solidFill>
                <a:srgbClr val="FF0000"/>
              </a:solidFill>
            </a:rPr>
            <a:t>-East</a:t>
          </a:r>
          <a:r>
            <a:rPr lang="en-GB" sz="2000" b="1" kern="1200" dirty="0">
              <a:solidFill>
                <a:srgbClr val="FF0000"/>
              </a:solidFill>
            </a:rPr>
            <a:t> Region   </a:t>
          </a:r>
          <a:endParaRPr sz="6500" dirty="0"/>
        </a:p>
      </dgm:t>
    </dgm:pt>
    <dgm:pt modelId="{B514A23D-8504-431B-A020-4DE6BCC71827}" type="parTrans" cxnId="{158A6B3F-DDE7-46F5-964E-F481AA34C16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158A6B3F-DDE7-46F5-964E-F481AA34C16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131492" custLinFactNeighborX="-500" custLinFactNeighborY="-7299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72AE6F2E-1F82-45DA-85B8-98A0B120D645}" type="presOf" srcId="{90C5E267-8534-4B62-8098-F595D6ABBEB8}" destId="{FC079A4F-EDCB-4C6F-A1E1-7B5158F137B4}" srcOrd="0" destOrd="0" presId="urn:microsoft.com/office/officeart/2005/8/layout/vList6"/>
    <dgm:cxn modelId="{158A6B3F-DDE7-46F5-964E-F481AA34C16B}" srcId="{C49401E3-DF30-4512-88B2-ED671CC217E1}" destId="{90C5E267-8534-4B62-8098-F595D6ABBEB8}" srcOrd="0" destOrd="0" parTransId="{B514A23D-8504-431B-A020-4DE6BCC71827}" sibTransId="{05735894-61B9-482C-85CE-24714EE090AB}"/>
    <dgm:cxn modelId="{9467DE85-568B-4B37-BF5B-9AC782DF94D0}" type="presOf" srcId="{C49401E3-DF30-4512-88B2-ED671CC217E1}" destId="{75D67C9F-E5F2-49A9-8335-FA9E37C2F517}" srcOrd="0" destOrd="0" presId="urn:microsoft.com/office/officeart/2005/8/layout/vList6"/>
    <dgm:cxn modelId="{A7E54434-8369-456E-AB92-B0E1BD296D84}" type="presParOf" srcId="{75D67C9F-E5F2-49A9-8335-FA9E37C2F517}" destId="{0A83CC42-C306-4517-B44A-4E2B9A94947E}" srcOrd="0" destOrd="0" presId="urn:microsoft.com/office/officeart/2005/8/layout/vList6"/>
    <dgm:cxn modelId="{098FE528-2336-4184-A272-D7959635C20A}" type="presParOf" srcId="{0A83CC42-C306-4517-B44A-4E2B9A94947E}" destId="{FC079A4F-EDCB-4C6F-A1E1-7B5158F137B4}" srcOrd="0" destOrd="0" presId="urn:microsoft.com/office/officeart/2005/8/layout/vList6"/>
    <dgm:cxn modelId="{64B52746-6B1D-4DBE-8B36-77B9A72A9A78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l"/>
          <a:r>
            <a:rPr lang="en-GB" sz="2000" b="1" kern="1200" dirty="0">
              <a:solidFill>
                <a:schemeClr val="tx1"/>
              </a:solidFill>
            </a:rPr>
            <a:t>Number of confirmed cases of malaria in SMC areas in </a:t>
          </a:r>
          <a:r>
            <a:rPr lang="en-GB" sz="2000" b="1" kern="1200" dirty="0">
              <a:solidFill>
                <a:srgbClr val="FF0000"/>
              </a:solidFill>
            </a:rPr>
            <a:t>2021</a:t>
          </a:r>
          <a:r>
            <a:rPr lang="en-GB" sz="2000" b="1" kern="1200" dirty="0">
              <a:solidFill>
                <a:schemeClr val="tx1"/>
              </a:solidFill>
            </a:rPr>
            <a:t>, by month</a:t>
          </a:r>
        </a:p>
        <a:p>
          <a:pPr algn="l"/>
          <a:r>
            <a:rPr lang="en-GB" sz="2000" b="1" kern="1200" dirty="0">
              <a:solidFill>
                <a:srgbClr val="FF0000"/>
              </a:solidFill>
            </a:rPr>
            <a:t>Northern Region   </a:t>
          </a: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131492" custLinFactNeighborX="-500" custLinFactNeighborY="-7299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phldr="0" custT="1"/>
      <dgm:spPr>
        <a:solidFill>
          <a:schemeClr val="bg1"/>
        </a:solidFill>
        <a:ln>
          <a:solidFill>
            <a:srgbClr val="0070C0"/>
          </a:solidFill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tx1"/>
              </a:solidFill>
            </a:rPr>
            <a:t>Number of confirmed cases of malaria in SMC areas in </a:t>
          </a:r>
          <a:r>
            <a:rPr lang="en-GB" sz="2000" b="1" kern="1200" dirty="0">
              <a:solidFill>
                <a:srgbClr val="FF0000"/>
              </a:solidFill>
            </a:rPr>
            <a:t>2021</a:t>
          </a:r>
          <a:r>
            <a:rPr lang="en-GB" sz="2000" b="1" kern="1200" dirty="0">
              <a:solidFill>
                <a:schemeClr val="tx1"/>
              </a:solidFill>
            </a:rPr>
            <a:t>, by month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GB" sz="2000" b="1" kern="1200" dirty="0">
              <a:solidFill>
                <a:srgbClr val="FF0000"/>
              </a:solidFill>
            </a:rPr>
            <a:t>Savannah</a:t>
          </a:r>
          <a:r>
            <a:rPr lang="en-GB" sz="2000" b="1" kern="1200" dirty="0">
              <a:solidFill>
                <a:srgbClr val="FF0000"/>
              </a:solidFill>
            </a:rPr>
            <a:t> Region   </a:t>
          </a:r>
          <a:endParaRPr sz="6500" dirty="0"/>
        </a:p>
      </dgm:t>
    </dgm:pt>
    <dgm:pt modelId="{B514A23D-8504-431B-A020-4DE6BCC71827}" type="parTrans" cxnId="{A5D23A92-FE21-4A01-B288-A844BB7051A9}">
      <dgm:prSet/>
      <dgm:spPr/>
      <dgm:t>
        <a:bodyPr/>
        <a:lstStyle/>
        <a:p>
          <a:endParaRPr lang="en-US"/>
        </a:p>
      </dgm:t>
    </dgm:pt>
    <dgm:pt modelId="{05735894-61B9-482C-85CE-24714EE090AB}" type="sibTrans" cxnId="{A5D23A92-FE21-4A01-B288-A844BB7051A9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281602" custLinFactNeighborX="-500" custLinFactNeighborY="-7299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A5D23A92-FE21-4A01-B288-A844BB7051A9}" srcId="{C49401E3-DF30-4512-88B2-ED671CC217E1}" destId="{90C5E267-8534-4B62-8098-F595D6ABBEB8}" srcOrd="0" destOrd="0" parTransId="{B514A23D-8504-431B-A020-4DE6BCC71827}" sibTransId="{05735894-61B9-482C-85CE-24714EE090AB}"/>
    <dgm:cxn modelId="{6AF48F98-56A1-43EC-995F-FD3EA59CCDE1}" type="presOf" srcId="{C49401E3-DF30-4512-88B2-ED671CC217E1}" destId="{75D67C9F-E5F2-49A9-8335-FA9E37C2F517}" srcOrd="0" destOrd="0" presId="urn:microsoft.com/office/officeart/2005/8/layout/vList6"/>
    <dgm:cxn modelId="{CFF849C7-0147-4A03-9237-BC7DAD661C62}" type="presOf" srcId="{90C5E267-8534-4B62-8098-F595D6ABBEB8}" destId="{FC079A4F-EDCB-4C6F-A1E1-7B5158F137B4}" srcOrd="0" destOrd="0" presId="urn:microsoft.com/office/officeart/2005/8/layout/vList6"/>
    <dgm:cxn modelId="{02D2507D-F510-49BF-AC5E-4BCE0A29D197}" type="presParOf" srcId="{75D67C9F-E5F2-49A9-8335-FA9E37C2F517}" destId="{0A83CC42-C306-4517-B44A-4E2B9A94947E}" srcOrd="0" destOrd="0" presId="urn:microsoft.com/office/officeart/2005/8/layout/vList6"/>
    <dgm:cxn modelId="{3E6C8663-488D-42B6-B59F-DFBE13AAC76B}" type="presParOf" srcId="{0A83CC42-C306-4517-B44A-4E2B9A94947E}" destId="{FC079A4F-EDCB-4C6F-A1E1-7B5158F137B4}" srcOrd="0" destOrd="0" presId="urn:microsoft.com/office/officeart/2005/8/layout/vList6"/>
    <dgm:cxn modelId="{22ABC686-F390-4F1E-AB2D-17D1C686F28E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8E23-2D10-41C7-87DA-D2C2C05E8DA8}">
      <dsp:nvSpPr>
        <dsp:cNvPr id="0" name=""/>
        <dsp:cNvSpPr/>
      </dsp:nvSpPr>
      <dsp:spPr>
        <a:xfrm>
          <a:off x="0" y="0"/>
          <a:ext cx="8280920" cy="2158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>
              <a:latin typeface="Arial" panose="020B0604020202020204" pitchFamily="34" charset="0"/>
              <a:cs typeface="Arial" panose="020B0604020202020204" pitchFamily="34" charset="0"/>
            </a:rPr>
            <a:t>Seasonal Malaria Chemoprevention (SMC)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>
              <a:latin typeface="Arial" panose="020B0604020202020204" pitchFamily="34" charset="0"/>
              <a:cs typeface="Arial" panose="020B0604020202020204" pitchFamily="34" charset="0"/>
            </a:rPr>
            <a:t>                      2021 Campaign activities review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2400" b="1" kern="1200" noProof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400" b="1" kern="1200" noProof="0">
              <a:latin typeface="Arial" panose="020B0604020202020204" pitchFamily="34" charset="0"/>
              <a:cs typeface="Arial" panose="020B0604020202020204" pitchFamily="34" charset="0"/>
            </a:rPr>
            <a:t>                       2022 &amp; 2023  campaigns planning</a:t>
          </a:r>
          <a:endParaRPr lang="fr-FR" sz="2400" i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8280920" cy="21581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9313379" y="0"/>
          <a:ext cx="1089806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9311324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Number of confirmed cases of malaria in SMC areas in </a:t>
          </a:r>
          <a:r>
            <a:rPr lang="en-GB" sz="2000" b="1" kern="1200" dirty="0">
              <a:solidFill>
                <a:srgbClr val="FF0000"/>
              </a:solidFill>
            </a:rPr>
            <a:t>2021</a:t>
          </a:r>
          <a:r>
            <a:rPr lang="en-GB" sz="2000" b="1" kern="1200" dirty="0">
              <a:solidFill>
                <a:schemeClr val="tx1"/>
              </a:solidFill>
            </a:rPr>
            <a:t>, by month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GB" sz="2000" b="1" kern="1200" dirty="0">
              <a:solidFill>
                <a:srgbClr val="FF0000"/>
              </a:solidFill>
            </a:rPr>
            <a:t>Upper East</a:t>
          </a:r>
          <a:r>
            <a:rPr lang="en-GB" sz="2000" b="1" kern="1200" dirty="0">
              <a:solidFill>
                <a:srgbClr val="FF0000"/>
              </a:solidFill>
            </a:rPr>
            <a:t> Region   </a:t>
          </a:r>
          <a:endParaRPr sz="6500" dirty="0"/>
        </a:p>
      </dsp:txBody>
      <dsp:txXfrm>
        <a:off x="48529" y="48529"/>
        <a:ext cx="9214266" cy="8970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9270472" y="0"/>
          <a:ext cx="1228911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9270021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Number of confirmed cases of malaria in SMC areas in </a:t>
          </a:r>
          <a:r>
            <a:rPr lang="en-GB" sz="2000" b="1" kern="1200" dirty="0">
              <a:solidFill>
                <a:srgbClr val="FF0000"/>
              </a:solidFill>
            </a:rPr>
            <a:t>2021</a:t>
          </a:r>
          <a:r>
            <a:rPr lang="en-GB" sz="2000" b="1" kern="1200" dirty="0">
              <a:solidFill>
                <a:schemeClr val="tx1"/>
              </a:solidFill>
            </a:rPr>
            <a:t>, by month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GB" sz="2000" b="1" kern="1200" dirty="0">
              <a:solidFill>
                <a:srgbClr val="FF0000"/>
              </a:solidFill>
            </a:rPr>
            <a:t>Upper West</a:t>
          </a:r>
          <a:r>
            <a:rPr lang="en-GB" sz="2000" b="1" kern="1200" dirty="0">
              <a:solidFill>
                <a:srgbClr val="FF0000"/>
              </a:solidFill>
            </a:rPr>
            <a:t> Region   </a:t>
          </a:r>
          <a:endParaRPr sz="6500" dirty="0"/>
        </a:p>
      </dsp:txBody>
      <dsp:txXfrm>
        <a:off x="48529" y="48529"/>
        <a:ext cx="9172963" cy="8970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9398044" y="0"/>
          <a:ext cx="1099713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9395970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Number of confirmed cases of malaria in SMC areas in </a:t>
          </a:r>
          <a:r>
            <a:rPr lang="en-GB" sz="2000" b="1" kern="1200" dirty="0">
              <a:solidFill>
                <a:srgbClr val="FF0000"/>
              </a:solidFill>
            </a:rPr>
            <a:t>2021</a:t>
          </a:r>
          <a:r>
            <a:rPr lang="en-GB" sz="2000" b="1" kern="1200" dirty="0">
              <a:solidFill>
                <a:schemeClr val="tx1"/>
              </a:solidFill>
            </a:rPr>
            <a:t>, by month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GB" sz="2000" b="1" kern="1200" dirty="0">
              <a:solidFill>
                <a:srgbClr val="FF0000"/>
              </a:solidFill>
            </a:rPr>
            <a:t>Oti</a:t>
          </a:r>
          <a:r>
            <a:rPr lang="en-GB" sz="2000" b="1" kern="1200" dirty="0">
              <a:solidFill>
                <a:srgbClr val="FF0000"/>
              </a:solidFill>
            </a:rPr>
            <a:t> Region   </a:t>
          </a:r>
          <a:endParaRPr sz="6500" dirty="0"/>
        </a:p>
      </dsp:txBody>
      <dsp:txXfrm>
        <a:off x="48529" y="48529"/>
        <a:ext cx="9298912" cy="8970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9313377" y="0"/>
          <a:ext cx="1089806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9311322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Number of confirmed cases of malaria in SMC areas in </a:t>
          </a:r>
          <a:r>
            <a:rPr lang="en-GB" sz="2000" b="1" kern="1200" dirty="0">
              <a:solidFill>
                <a:srgbClr val="FF0000"/>
              </a:solidFill>
            </a:rPr>
            <a:t>2021</a:t>
          </a:r>
          <a:r>
            <a:rPr lang="en-GB" sz="2000" b="1" kern="1200" dirty="0">
              <a:solidFill>
                <a:schemeClr val="tx1"/>
              </a:solidFill>
            </a:rPr>
            <a:t>, by month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GB" sz="2000" b="1" kern="1200" dirty="0">
              <a:solidFill>
                <a:srgbClr val="FF0000"/>
              </a:solidFill>
            </a:rPr>
            <a:t>Bono East</a:t>
          </a:r>
          <a:r>
            <a:rPr lang="en-GB" sz="2000" b="1" kern="1200" dirty="0">
              <a:solidFill>
                <a:srgbClr val="FF0000"/>
              </a:solidFill>
            </a:rPr>
            <a:t> Region </a:t>
          </a:r>
          <a:r>
            <a:rPr lang="en-US" altLang="en-GB" sz="2000" b="1" kern="1200" dirty="0">
              <a:solidFill>
                <a:srgbClr val="FF0000"/>
              </a:solidFill>
            </a:rPr>
            <a:t>(5/11 Districts)</a:t>
          </a:r>
          <a:r>
            <a:rPr lang="en-GB" sz="2000" b="1" kern="1200" dirty="0">
              <a:solidFill>
                <a:srgbClr val="FF0000"/>
              </a:solidFill>
            </a:rPr>
            <a:t>   </a:t>
          </a:r>
          <a:endParaRPr sz="6500" dirty="0"/>
        </a:p>
      </dsp:txBody>
      <dsp:txXfrm>
        <a:off x="48529" y="48529"/>
        <a:ext cx="9214264" cy="8970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6345595" y="0"/>
          <a:ext cx="3916912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6099" y="0"/>
          <a:ext cx="6339495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Experiences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of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combining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SMC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with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029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other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Public H</a:t>
          </a:r>
          <a:r>
            <a:rPr lang="en-CA" sz="2000" b="1" kern="1200" noProof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ealth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interventions </a:t>
          </a:r>
        </a:p>
      </dsp:txBody>
      <dsp:txXfrm>
        <a:off x="54628" y="48529"/>
        <a:ext cx="6242437" cy="8970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6273570" y="0"/>
          <a:ext cx="4569585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3519" y="0"/>
          <a:ext cx="6270050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Experiences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of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combining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SMC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with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029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other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Public H</a:t>
          </a:r>
          <a:r>
            <a:rPr lang="en-CA" sz="2000" b="1" kern="1200" noProof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ealth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interventions </a:t>
          </a:r>
        </a:p>
      </dsp:txBody>
      <dsp:txXfrm>
        <a:off x="52048" y="48529"/>
        <a:ext cx="6172992" cy="89706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8269387" y="0"/>
          <a:ext cx="2479069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3625" y="0"/>
          <a:ext cx="8265761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  <a:latin typeface="Arial"/>
              <a:cs typeface="Arial"/>
            </a:rPr>
            <a:t>Objectives and results of Evaluation and Research in 2021 (1 slide per evaluation and Research)</a:t>
          </a:r>
        </a:p>
      </dsp:txBody>
      <dsp:txXfrm>
        <a:off x="52154" y="48529"/>
        <a:ext cx="8168703" cy="8970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8261303" y="0"/>
          <a:ext cx="2476645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3622" y="0"/>
          <a:ext cx="8257681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  <a:latin typeface="Arial"/>
              <a:cs typeface="Arial"/>
            </a:rPr>
            <a:t>Objectives and results of Evaluation and Research in 2021 (1 slide per evaluation and Research)</a:t>
          </a:r>
        </a:p>
      </dsp:txBody>
      <dsp:txXfrm>
        <a:off x="52151" y="48529"/>
        <a:ext cx="8160623" cy="89706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4997415" y="0"/>
          <a:ext cx="4791419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4405" y="0"/>
          <a:ext cx="4993010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Pharmacovigilance  </a:t>
          </a:r>
          <a:endParaRPr lang="fr-FR" sz="2000" kern="1200" noProof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34" y="48529"/>
        <a:ext cx="4895952" cy="897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8E23-2D10-41C7-87DA-D2C2C05E8DA8}">
      <dsp:nvSpPr>
        <dsp:cNvPr id="0" name=""/>
        <dsp:cNvSpPr/>
      </dsp:nvSpPr>
      <dsp:spPr>
        <a:xfrm>
          <a:off x="0" y="0"/>
          <a:ext cx="3602804" cy="1860231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b="1" kern="1200" noProof="0">
              <a:latin typeface="Arial" panose="020B0604020202020204" pitchFamily="34" charset="0"/>
              <a:cs typeface="Arial" panose="020B0604020202020204" pitchFamily="34" charset="0"/>
            </a:rPr>
            <a:t>2021 Campaign</a:t>
          </a:r>
          <a:endParaRPr lang="fr-FR" sz="2400" i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3602804" cy="186023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5013899" y="0"/>
          <a:ext cx="5674812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1148" y="0"/>
          <a:ext cx="5012750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Key </a:t>
          </a:r>
          <a:r>
            <a:rPr lang="en-029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success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in SMC planning and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delivery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77" y="48529"/>
        <a:ext cx="4915692" cy="89706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5701763" y="0"/>
          <a:ext cx="5091369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991" y="0"/>
          <a:ext cx="5700771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Key challenges in SMC planning and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delivery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20" y="48529"/>
        <a:ext cx="5603713" cy="89706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5687019" y="144018"/>
          <a:ext cx="4892994" cy="7662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72011"/>
          <a:ext cx="5683115" cy="76926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Targets –  futures </a:t>
          </a:r>
          <a:r>
            <a:rPr lang="fr-FR" sz="2000" b="1" kern="1200" noProof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campaigns</a:t>
          </a:r>
          <a:r>
            <a:rPr lang="fr-FR" sz="2000" b="1" kern="12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endParaRPr lang="fr-FR" sz="2000" kern="1200" noProof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53" y="109564"/>
        <a:ext cx="5608009" cy="69416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7093614" y="327305"/>
          <a:ext cx="3180101" cy="7855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192333"/>
          <a:ext cx="7088213" cy="92052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SMC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funding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planned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funding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vs </a:t>
          </a:r>
          <a:r>
            <a:rPr lang="en-CA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disbursements</a:t>
          </a:r>
          <a:r>
            <a:rPr lang="fr-FR" sz="2000" b="1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&amp; Gaps 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36" y="237269"/>
        <a:ext cx="6998341" cy="83064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5321814" y="984"/>
          <a:ext cx="5361211" cy="10061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5315820" cy="10071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Technical assistance received / planned / requested </a:t>
          </a:r>
          <a:endParaRPr lang="fr-FR" sz="2000" kern="1200" noProof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64" y="49164"/>
        <a:ext cx="5217492" cy="9088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5248554" y="984"/>
          <a:ext cx="5287409" cy="10061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5242642" cy="10071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Implementation Adaptations in 2022 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64" y="49164"/>
        <a:ext cx="5144314" cy="90880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5358444" y="984"/>
          <a:ext cx="5398113" cy="10061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5352409" cy="10071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 priorities and timelines  </a:t>
          </a:r>
          <a:endParaRPr lang="fr-FR" sz="2000" kern="1200" noProof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64" y="49164"/>
        <a:ext cx="5254081" cy="9088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5463101" y="984"/>
          <a:ext cx="5503544" cy="10061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5456947" cy="10071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/>
              <a:cs typeface="Arial"/>
            </a:rPr>
            <a:t>Key lessons learnt / innovation in 2021   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64" y="49164"/>
        <a:ext cx="5358619" cy="9088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5463101" y="984"/>
          <a:ext cx="5503544" cy="10061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5456947" cy="10071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/>
              <a:cs typeface="Arial"/>
            </a:rPr>
            <a:t>Key lessons learnt / innovation in 2021   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64" y="49164"/>
        <a:ext cx="5358619" cy="90880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5463101" y="984"/>
          <a:ext cx="5503544" cy="10061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5456947" cy="10071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/>
              <a:cs typeface="Arial"/>
            </a:rPr>
            <a:t>Key lessons learnt / innovation in 2021   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64" y="49164"/>
        <a:ext cx="5358619" cy="908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7714372" y="0"/>
          <a:ext cx="2621394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6412" y="0"/>
          <a:ext cx="7707960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1"/>
              </a:solidFill>
            </a:rPr>
            <a:t>Country map showing SMC implementing districts</a:t>
          </a:r>
          <a:endParaRPr lang="en-US" sz="2400" b="1" kern="1200" noProof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41" y="48529"/>
        <a:ext cx="7610902" cy="89706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5463101" y="984"/>
          <a:ext cx="5503544" cy="10061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5456947" cy="10071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/>
              <a:cs typeface="Arial"/>
            </a:rPr>
            <a:t>Key lessons learnt / innovation in 2021   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64" y="49164"/>
        <a:ext cx="5358619" cy="90880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5463101" y="984"/>
          <a:ext cx="5503544" cy="10061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5456947" cy="10071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/>
              <a:cs typeface="Arial"/>
            </a:rPr>
            <a:t>Key lessons learnt / innovation in 2021   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64" y="49164"/>
        <a:ext cx="5358619" cy="90880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5463101" y="984"/>
          <a:ext cx="5503544" cy="10061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5456947" cy="10071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/>
              <a:cs typeface="Arial"/>
            </a:rPr>
            <a:t>Key lessons learnt / innovation in 2021   </a:t>
          </a:r>
          <a:endParaRPr lang="fr-FR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64" y="49164"/>
        <a:ext cx="5358619" cy="908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4547626" y="0"/>
          <a:ext cx="3950418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3907" y="0"/>
          <a:ext cx="4543718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 and Evaluation (1) </a:t>
          </a:r>
        </a:p>
      </dsp:txBody>
      <dsp:txXfrm>
        <a:off x="52436" y="48529"/>
        <a:ext cx="4446660" cy="897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4547626" y="0"/>
          <a:ext cx="3950418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3907" y="0"/>
          <a:ext cx="4543718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SMC monitoring of coverage , adherence and efficacy (2)</a:t>
          </a:r>
        </a:p>
      </dsp:txBody>
      <dsp:txXfrm>
        <a:off x="52436" y="48529"/>
        <a:ext cx="4446660" cy="8970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4547626" y="0"/>
          <a:ext cx="3950418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3907" y="0"/>
          <a:ext cx="4543718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SMC monitoring of coverage , adherence and efficacy (3)</a:t>
          </a:r>
        </a:p>
      </dsp:txBody>
      <dsp:txXfrm>
        <a:off x="52436" y="48529"/>
        <a:ext cx="4446660" cy="8970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9428228" y="0"/>
          <a:ext cx="1249823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9427769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Number of confirmed cases of malaria in SMC areas in </a:t>
          </a:r>
          <a:r>
            <a:rPr lang="en-GB" sz="2000" b="1" kern="1200" dirty="0">
              <a:solidFill>
                <a:srgbClr val="FF0000"/>
              </a:solidFill>
            </a:rPr>
            <a:t>2021</a:t>
          </a:r>
          <a:r>
            <a:rPr lang="en-GB" sz="2000" b="1" kern="1200" dirty="0">
              <a:solidFill>
                <a:schemeClr val="tx1"/>
              </a:solidFill>
            </a:rPr>
            <a:t>, by month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FF0000"/>
              </a:solidFill>
            </a:rPr>
            <a:t>North</a:t>
          </a:r>
          <a:r>
            <a:rPr lang="en-US" altLang="en-GB" sz="2000" b="1" kern="1200" dirty="0">
              <a:solidFill>
                <a:srgbClr val="FF0000"/>
              </a:solidFill>
            </a:rPr>
            <a:t>-East</a:t>
          </a:r>
          <a:r>
            <a:rPr lang="en-GB" sz="2000" b="1" kern="1200" dirty="0">
              <a:solidFill>
                <a:srgbClr val="FF0000"/>
              </a:solidFill>
            </a:rPr>
            <a:t> Region   </a:t>
          </a:r>
          <a:endParaRPr sz="6500" dirty="0"/>
        </a:p>
      </dsp:txBody>
      <dsp:txXfrm>
        <a:off x="48529" y="48529"/>
        <a:ext cx="9330711" cy="897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9381829" y="0"/>
          <a:ext cx="1243673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9381373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Number of confirmed cases of malaria in SMC areas in </a:t>
          </a:r>
          <a:r>
            <a:rPr lang="en-GB" sz="2000" b="1" kern="1200" dirty="0">
              <a:solidFill>
                <a:srgbClr val="FF0000"/>
              </a:solidFill>
            </a:rPr>
            <a:t>2021</a:t>
          </a:r>
          <a:r>
            <a:rPr lang="en-GB" sz="2000" b="1" kern="1200" dirty="0">
              <a:solidFill>
                <a:schemeClr val="tx1"/>
              </a:solidFill>
            </a:rPr>
            <a:t>, by month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FF0000"/>
              </a:solidFill>
            </a:rPr>
            <a:t>Northern Region   </a:t>
          </a:r>
        </a:p>
      </dsp:txBody>
      <dsp:txXfrm>
        <a:off x="48529" y="48529"/>
        <a:ext cx="9284315" cy="8970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9388638" y="0"/>
          <a:ext cx="1098613" cy="994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9386566" cy="99412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Number of confirmed cases of malaria in SMC areas in </a:t>
          </a:r>
          <a:r>
            <a:rPr lang="en-GB" sz="2000" b="1" kern="1200" dirty="0">
              <a:solidFill>
                <a:srgbClr val="FF0000"/>
              </a:solidFill>
            </a:rPr>
            <a:t>2021</a:t>
          </a:r>
          <a:r>
            <a:rPr lang="en-GB" sz="2000" b="1" kern="1200" dirty="0">
              <a:solidFill>
                <a:schemeClr val="tx1"/>
              </a:solidFill>
            </a:rPr>
            <a:t>, by month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GB" sz="2000" b="1" kern="1200" dirty="0">
              <a:solidFill>
                <a:srgbClr val="FF0000"/>
              </a:solidFill>
            </a:rPr>
            <a:t>Savannah</a:t>
          </a:r>
          <a:r>
            <a:rPr lang="en-GB" sz="2000" b="1" kern="1200" dirty="0">
              <a:solidFill>
                <a:srgbClr val="FF0000"/>
              </a:solidFill>
            </a:rPr>
            <a:t> Region   </a:t>
          </a:r>
          <a:endParaRPr sz="6500" dirty="0"/>
        </a:p>
      </dsp:txBody>
      <dsp:txXfrm>
        <a:off x="48529" y="48529"/>
        <a:ext cx="9289508" cy="897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209B4-D42E-441E-954A-D353A935381F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2B24F-4BD3-44CB-A8FC-B4A6CCEED2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67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2B24F-4BD3-44CB-A8FC-B4A6CCEED207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2B24F-4BD3-44CB-A8FC-B4A6CCEED207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2B24F-4BD3-44CB-A8FC-B4A6CCEED207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2B24F-4BD3-44CB-A8FC-B4A6CCEED207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2B24F-4BD3-44CB-A8FC-B4A6CCEED207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2B24F-4BD3-44CB-A8FC-B4A6CCEED207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2B24F-4BD3-44CB-A8FC-B4A6CCEED207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5A1-8341-4F1B-9E78-323800B95EA8}" type="datetimeFigureOut">
              <a:rPr lang="fr-CH" smtClean="0"/>
              <a:t>28.02.22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4984-676B-47D6-867A-98CD1FFFAB1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596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5A1-8341-4F1B-9E78-323800B95EA8}" type="datetimeFigureOut">
              <a:rPr lang="fr-CH" smtClean="0"/>
              <a:t>28.02.22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4984-676B-47D6-867A-98CD1FFFAB1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264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5A1-8341-4F1B-9E78-323800B95EA8}" type="datetimeFigureOut">
              <a:rPr lang="fr-CH" smtClean="0"/>
              <a:t>28.02.22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4984-676B-47D6-867A-98CD1FFFAB1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233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5A1-8341-4F1B-9E78-323800B95EA8}" type="datetimeFigureOut">
              <a:rPr lang="fr-CH" smtClean="0"/>
              <a:t>28.02.22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4984-676B-47D6-867A-98CD1FFFAB1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155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5A1-8341-4F1B-9E78-323800B95EA8}" type="datetimeFigureOut">
              <a:rPr lang="fr-CH" smtClean="0"/>
              <a:t>28.02.22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4984-676B-47D6-867A-98CD1FFFAB1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372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5A1-8341-4F1B-9E78-323800B95EA8}" type="datetimeFigureOut">
              <a:rPr lang="fr-CH" smtClean="0"/>
              <a:t>28.02.22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4984-676B-47D6-867A-98CD1FFFAB1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801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5A1-8341-4F1B-9E78-323800B95EA8}" type="datetimeFigureOut">
              <a:rPr lang="fr-CH" smtClean="0"/>
              <a:t>28.02.22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4984-676B-47D6-867A-98CD1FFFAB1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546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5A1-8341-4F1B-9E78-323800B95EA8}" type="datetimeFigureOut">
              <a:rPr lang="fr-CH" smtClean="0"/>
              <a:t>28.02.22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4984-676B-47D6-867A-98CD1FFFAB1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54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5A1-8341-4F1B-9E78-323800B95EA8}" type="datetimeFigureOut">
              <a:rPr lang="fr-CH" smtClean="0"/>
              <a:t>28.02.22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4984-676B-47D6-867A-98CD1FFFAB1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659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5A1-8341-4F1B-9E78-323800B95EA8}" type="datetimeFigureOut">
              <a:rPr lang="fr-CH" smtClean="0"/>
              <a:t>28.02.22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4984-676B-47D6-867A-98CD1FFFAB1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593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5A1-8341-4F1B-9E78-323800B95EA8}" type="datetimeFigureOut">
              <a:rPr lang="fr-CH" smtClean="0"/>
              <a:t>28.02.22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4984-676B-47D6-867A-98CD1FFFAB1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512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45A1-8341-4F1B-9E78-323800B95EA8}" type="datetimeFigureOut">
              <a:rPr lang="fr-CH" smtClean="0"/>
              <a:t>28.02.22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14984-676B-47D6-867A-98CD1FFFAB1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902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microsoft.com/office/2018/10/relationships/comments" Target="../comments/modernComment_126_14A3E9CB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9.xml"/><Relationship Id="rId7" Type="http://schemas.openxmlformats.org/officeDocument/2006/relationships/image" Target="../media/image3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730501912"/>
              </p:ext>
            </p:extLst>
          </p:nvPr>
        </p:nvGraphicFramePr>
        <p:xfrm>
          <a:off x="1919536" y="1916832"/>
          <a:ext cx="828092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2240917-EEE3-4A42-A453-57C9BABE8A2C}"/>
              </a:ext>
            </a:extLst>
          </p:cNvPr>
          <p:cNvSpPr txBox="1"/>
          <p:nvPr/>
        </p:nvSpPr>
        <p:spPr>
          <a:xfrm>
            <a:off x="3808951" y="4797153"/>
            <a:ext cx="4824536" cy="560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Ghana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F2A18CC-ADD2-47EE-B19B-0A1398021B36}"/>
              </a:ext>
            </a:extLst>
          </p:cNvPr>
          <p:cNvSpPr/>
          <p:nvPr/>
        </p:nvSpPr>
        <p:spPr>
          <a:xfrm>
            <a:off x="2927648" y="2780928"/>
            <a:ext cx="864096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202ABD4-9BA2-48D5-8962-47319DDB90A9}"/>
              </a:ext>
            </a:extLst>
          </p:cNvPr>
          <p:cNvSpPr/>
          <p:nvPr/>
        </p:nvSpPr>
        <p:spPr>
          <a:xfrm>
            <a:off x="2927648" y="3573016"/>
            <a:ext cx="864096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0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313009"/>
              </p:ext>
            </p:extLst>
          </p:nvPr>
        </p:nvGraphicFramePr>
        <p:xfrm>
          <a:off x="945931" y="1268760"/>
          <a:ext cx="1040524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9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Month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noProof="0"/>
                        <a:t>Under 5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noProof="0"/>
                        <a:t>&gt; 5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Girls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Boys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Girls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Boys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4328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4643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13903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7915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900">
                <a:tc>
                  <a:txBody>
                    <a:bodyPr/>
                    <a:lstStyle/>
                    <a:p>
                      <a:r>
                        <a:rPr lang="en-US" b="1" noProof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4462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4641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12104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6400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r>
                        <a:rPr lang="en-US" b="1" noProof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4047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4117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10058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 dirty="0"/>
                        <a:t>5036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79">
                <a:tc>
                  <a:txBody>
                    <a:bodyPr/>
                    <a:lstStyle/>
                    <a:p>
                      <a:r>
                        <a:rPr lang="en-US" b="1" noProof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2562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2742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7822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3466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2426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2615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9023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4249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3012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3391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9661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4850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7825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8036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21909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13631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900">
                <a:tc>
                  <a:txBody>
                    <a:bodyPr/>
                    <a:lstStyle/>
                    <a:p>
                      <a:r>
                        <a:rPr lang="en-US" b="1" noProof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7230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7114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26610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15658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r>
                        <a:rPr lang="en-US" b="1" noProof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9224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9839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35872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20845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179">
                <a:tc>
                  <a:txBody>
                    <a:bodyPr/>
                    <a:lstStyle/>
                    <a:p>
                      <a:r>
                        <a:rPr lang="en-US" b="1" noProof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9634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9684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36331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21436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6980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7137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23947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13815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5636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5696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17167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 dirty="0"/>
                        <a:t>10059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Diagramme 6"/>
          <p:cNvGraphicFramePr/>
          <p:nvPr>
            <p:extLst>
              <p:ext uri="{D42A27DB-BD31-4B8C-83A1-F6EECF244321}">
                <p14:modId xmlns:p14="http://schemas.microsoft.com/office/powerpoint/2010/main" val="2126539693"/>
              </p:ext>
            </p:extLst>
          </p:nvPr>
        </p:nvGraphicFramePr>
        <p:xfrm>
          <a:off x="945930" y="116632"/>
          <a:ext cx="10405242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44821"/>
              </p:ext>
            </p:extLst>
          </p:nvPr>
        </p:nvGraphicFramePr>
        <p:xfrm>
          <a:off x="851339" y="1268760"/>
          <a:ext cx="1049983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0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Month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noProof="0"/>
                        <a:t>Under 5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noProof="0"/>
                        <a:t>&gt; 5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Girls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Boys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Girls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Boys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noProof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2562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2763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6293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3523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900">
                <a:tc>
                  <a:txBody>
                    <a:bodyPr/>
                    <a:lstStyle/>
                    <a:p>
                      <a:r>
                        <a:rPr lang="en-US" b="1" noProof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2112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2190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4971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2719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r>
                        <a:rPr lang="en-US" b="1" noProof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1869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1985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4620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2548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79">
                <a:tc>
                  <a:txBody>
                    <a:bodyPr/>
                    <a:lstStyle/>
                    <a:p>
                      <a:r>
                        <a:rPr lang="en-US" b="1" noProof="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1528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1631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3846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2120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1481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1538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3997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2444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3742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4195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7832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5165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7665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7936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17300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12115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900">
                <a:tc>
                  <a:txBody>
                    <a:bodyPr/>
                    <a:lstStyle/>
                    <a:p>
                      <a:r>
                        <a:rPr lang="en-US" b="1" noProof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3355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3427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14385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9899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r>
                        <a:rPr lang="en-US" b="1" noProof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3238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3326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13885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9563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179">
                <a:tc>
                  <a:txBody>
                    <a:bodyPr/>
                    <a:lstStyle/>
                    <a:p>
                      <a:r>
                        <a:rPr lang="en-US" b="1" noProof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5260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5273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19313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13383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4115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4345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12230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8325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3433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3665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7990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 dirty="0"/>
                        <a:t>5272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Diagramme 6"/>
          <p:cNvGraphicFramePr/>
          <p:nvPr>
            <p:extLst>
              <p:ext uri="{D42A27DB-BD31-4B8C-83A1-F6EECF244321}">
                <p14:modId xmlns:p14="http://schemas.microsoft.com/office/powerpoint/2010/main" val="3087649933"/>
              </p:ext>
            </p:extLst>
          </p:nvPr>
        </p:nvGraphicFramePr>
        <p:xfrm>
          <a:off x="851338" y="116632"/>
          <a:ext cx="10499834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075413"/>
              </p:ext>
            </p:extLst>
          </p:nvPr>
        </p:nvGraphicFramePr>
        <p:xfrm>
          <a:off x="882869" y="1268760"/>
          <a:ext cx="1049983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0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Month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noProof="0"/>
                        <a:t>Under 5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noProof="0"/>
                        <a:t>&gt; 5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Girls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Boys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Girls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Boys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 dirty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1690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1835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4433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2176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900">
                <a:tc>
                  <a:txBody>
                    <a:bodyPr/>
                    <a:lstStyle/>
                    <a:p>
                      <a:r>
                        <a:rPr lang="en-US" b="1" noProof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1519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1709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3783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2006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r>
                        <a:rPr lang="en-US" b="1" noProof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1474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1587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4353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2320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79">
                <a:tc>
                  <a:txBody>
                    <a:bodyPr/>
                    <a:lstStyle/>
                    <a:p>
                      <a:r>
                        <a:rPr lang="en-US" b="1" noProof="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1702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1907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4490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2334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1501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1573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4473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2485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1603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1779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4843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2646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2049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2085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6026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3298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900">
                <a:tc>
                  <a:txBody>
                    <a:bodyPr/>
                    <a:lstStyle/>
                    <a:p>
                      <a:r>
                        <a:rPr lang="en-US" b="1" noProof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1232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1335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6666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3893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r>
                        <a:rPr lang="en-US" b="1" noProof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1130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1268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6143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3509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179">
                <a:tc>
                  <a:txBody>
                    <a:bodyPr/>
                    <a:lstStyle/>
                    <a:p>
                      <a:r>
                        <a:rPr lang="en-US" b="1" noProof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1250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1444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6375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3645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1393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1572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5332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3184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1769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1843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5073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 dirty="0"/>
                        <a:t>2817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Diagramme 6"/>
          <p:cNvGraphicFramePr/>
          <p:nvPr>
            <p:extLst>
              <p:ext uri="{D42A27DB-BD31-4B8C-83A1-F6EECF244321}">
                <p14:modId xmlns:p14="http://schemas.microsoft.com/office/powerpoint/2010/main" val="587388801"/>
              </p:ext>
            </p:extLst>
          </p:nvPr>
        </p:nvGraphicFramePr>
        <p:xfrm>
          <a:off x="882869" y="116632"/>
          <a:ext cx="10499833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089360"/>
              </p:ext>
            </p:extLst>
          </p:nvPr>
        </p:nvGraphicFramePr>
        <p:xfrm>
          <a:off x="966952" y="1268760"/>
          <a:ext cx="1040524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9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Month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noProof="0"/>
                        <a:t>Under 5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noProof="0"/>
                        <a:t>&gt; 5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Girls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Boys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Girls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Boys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1074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1089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2488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1393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900">
                <a:tc>
                  <a:txBody>
                    <a:bodyPr/>
                    <a:lstStyle/>
                    <a:p>
                      <a:r>
                        <a:rPr lang="en-US" b="1" noProof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876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868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2153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1171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r>
                        <a:rPr lang="en-US" b="1" noProof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839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811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1883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957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79">
                <a:tc>
                  <a:txBody>
                    <a:bodyPr/>
                    <a:lstStyle/>
                    <a:p>
                      <a:r>
                        <a:rPr lang="en-US" b="1" noProof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809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755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1516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 dirty="0"/>
                        <a:t>884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949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967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2214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1312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1331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1300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3041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1740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1677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1672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3560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2322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900">
                <a:tc>
                  <a:txBody>
                    <a:bodyPr/>
                    <a:lstStyle/>
                    <a:p>
                      <a:r>
                        <a:rPr lang="en-US" b="1" noProof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1100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1117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4597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2860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r>
                        <a:rPr lang="en-US" b="1" noProof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1258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1313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4936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2981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179">
                <a:tc>
                  <a:txBody>
                    <a:bodyPr/>
                    <a:lstStyle/>
                    <a:p>
                      <a:r>
                        <a:rPr lang="en-US" b="1" noProof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1285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1304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4468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2658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1221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1283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3296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2070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1069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1233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2690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 dirty="0"/>
                        <a:t>1719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Diagramme 6"/>
          <p:cNvGraphicFramePr/>
          <p:nvPr>
            <p:extLst>
              <p:ext uri="{D42A27DB-BD31-4B8C-83A1-F6EECF244321}">
                <p14:modId xmlns:p14="http://schemas.microsoft.com/office/powerpoint/2010/main" val="1606107638"/>
              </p:ext>
            </p:extLst>
          </p:nvPr>
        </p:nvGraphicFramePr>
        <p:xfrm>
          <a:off x="966953" y="116632"/>
          <a:ext cx="1040524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979997115"/>
              </p:ext>
            </p:extLst>
          </p:nvPr>
        </p:nvGraphicFramePr>
        <p:xfrm>
          <a:off x="641131" y="274638"/>
          <a:ext cx="10268607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A48B51-79F0-49EB-BE8C-283B2A4D6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527" y="2174875"/>
            <a:ext cx="5382861" cy="449448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North East Region added Vitamin A supplementation to Cycles 3 and 4 which helped the region to achieve high Vit A coverage in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513F9-63D5-4D74-8E36-75CD65834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476376"/>
            <a:ext cx="5381843" cy="490883"/>
          </a:xfr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/>
              <a:t>Way forward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2B4A1-ADB5-4DB8-90CA-4E628F498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5381843" cy="449448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To plan with each region on the feasibility of combining SMC with other public health interventions in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28FE77-C696-40C9-B32A-261A79214929}"/>
              </a:ext>
            </a:extLst>
          </p:cNvPr>
          <p:cNvSpPr/>
          <p:nvPr/>
        </p:nvSpPr>
        <p:spPr>
          <a:xfrm>
            <a:off x="641131" y="1489061"/>
            <a:ext cx="5382861" cy="49088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</a:p>
          <a:p>
            <a:pPr algn="ctr"/>
            <a:r>
              <a:rPr lang="fr-F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</a:t>
            </a:r>
            <a:endParaRPr lang="fr-FR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359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513942035"/>
              </p:ext>
            </p:extLst>
          </p:nvPr>
        </p:nvGraphicFramePr>
        <p:xfrm>
          <a:off x="641131" y="274638"/>
          <a:ext cx="10846676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A0DA7-B9AF-43C9-9E6C-D90248F37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6041" y="1481977"/>
            <a:ext cx="4040188" cy="49088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A48B51-79F0-49EB-BE8C-283B2A4D6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31" y="2174875"/>
            <a:ext cx="5380257" cy="449448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Community health volunteers complained about the workload and asked for an increment in their daily allowance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513F9-63D5-4D74-8E36-75CD65834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476376"/>
            <a:ext cx="5318781" cy="490883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pPr algn="ctr"/>
            <a:r>
              <a:rPr lang="fr-FR" sz="8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fr-FR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sz="8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fr-FR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solutions </a:t>
            </a:r>
            <a:endParaRPr lang="fr-FR" sz="6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2B4A1-ADB5-4DB8-90CA-4E628F498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5318781" cy="449448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To increase the number of community health volunteers and/or daily allowance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28FE77-C696-40C9-B32A-261A79214929}"/>
              </a:ext>
            </a:extLst>
          </p:cNvPr>
          <p:cNvSpPr/>
          <p:nvPr/>
        </p:nvSpPr>
        <p:spPr>
          <a:xfrm>
            <a:off x="641131" y="1476376"/>
            <a:ext cx="5380257" cy="49088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</a:rPr>
              <a:t>Challenges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979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657424-0BC5-F44C-8C74-508FC66C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47263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606824" y="1244617"/>
            <a:ext cx="10954555" cy="55117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000" b="1" dirty="0"/>
              <a:t>SMC </a:t>
            </a:r>
            <a:r>
              <a:rPr lang="fr-FR" sz="3000" b="1" dirty="0" err="1"/>
              <a:t>Coverage</a:t>
            </a:r>
            <a:r>
              <a:rPr lang="fr-FR" sz="3000" b="1" dirty="0"/>
              <a:t> Survey</a:t>
            </a:r>
          </a:p>
          <a:p>
            <a:pPr marL="0" indent="0">
              <a:buNone/>
            </a:pPr>
            <a:r>
              <a:rPr lang="fr-FR" sz="2800" b="1" dirty="0"/>
              <a:t>Objectives</a:t>
            </a:r>
          </a:p>
          <a:p>
            <a:pPr lvl="1" algn="just">
              <a:spcBef>
                <a:spcPts val="0"/>
              </a:spcBef>
              <a:buSzPct val="150000"/>
              <a:buFont typeface="Wingdings" pitchFamily="2" charset="2"/>
              <a:buChar char="ü"/>
            </a:pPr>
            <a:r>
              <a:rPr lang="en-US" sz="2400" dirty="0">
                <a:ea typeface="Symbol" panose="05050102010706020507" pitchFamily="18" charset="2"/>
                <a:cs typeface="Arial" panose="020B0604020202020204" pitchFamily="34" charset="0"/>
              </a:rPr>
              <a:t>To estimate the coverage of 2020 SMC</a:t>
            </a:r>
          </a:p>
          <a:p>
            <a:pPr lvl="1" algn="just">
              <a:spcBef>
                <a:spcPts val="0"/>
              </a:spcBef>
              <a:buSzPct val="150000"/>
              <a:buFont typeface="Wingdings" pitchFamily="2" charset="2"/>
              <a:buChar char="ü"/>
            </a:pPr>
            <a:r>
              <a:rPr lang="en-US" sz="2400" dirty="0">
                <a:ea typeface="Symbol" panose="05050102010706020507" pitchFamily="18" charset="2"/>
                <a:cs typeface="Arial" panose="020B0604020202020204" pitchFamily="34" charset="0"/>
              </a:rPr>
              <a:t>To determine proportion of treated children who were outside the SMC age range</a:t>
            </a:r>
          </a:p>
          <a:p>
            <a:pPr lvl="1" algn="just">
              <a:spcBef>
                <a:spcPts val="0"/>
              </a:spcBef>
              <a:buSzPct val="150000"/>
              <a:buFont typeface="Wingdings" pitchFamily="2" charset="2"/>
              <a:buChar char="ü"/>
            </a:pPr>
            <a:r>
              <a:rPr lang="en-US" sz="2400" dirty="0">
                <a:ea typeface="Symbol" panose="05050102010706020507" pitchFamily="18" charset="2"/>
                <a:cs typeface="Arial" panose="020B0604020202020204" pitchFamily="34" charset="0"/>
              </a:rPr>
              <a:t>To determine adherence to dosing protocol</a:t>
            </a:r>
          </a:p>
          <a:p>
            <a:pPr lvl="1" algn="just">
              <a:spcBef>
                <a:spcPts val="0"/>
              </a:spcBef>
              <a:buSzPct val="150000"/>
              <a:buFont typeface="Wingdings" pitchFamily="2" charset="2"/>
              <a:buChar char="ü"/>
            </a:pPr>
            <a:r>
              <a:rPr lang="en-US" sz="2400" dirty="0">
                <a:ea typeface="Symbol" panose="05050102010706020507" pitchFamily="18" charset="2"/>
                <a:cs typeface="Arial" panose="020B0604020202020204" pitchFamily="34" charset="0"/>
              </a:rPr>
              <a:t>To identify the barriers associated with SMC uptake</a:t>
            </a:r>
          </a:p>
          <a:p>
            <a:pPr marL="0" indent="0">
              <a:buNone/>
            </a:pPr>
            <a:r>
              <a:rPr lang="en-US" sz="2800" b="1" dirty="0"/>
              <a:t>Results</a:t>
            </a:r>
          </a:p>
          <a:p>
            <a:r>
              <a:rPr lang="en-US" sz="2800" b="1" dirty="0"/>
              <a:t>Coverage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All regions met the 80% target for all rounds - Northern region had the highest coverage , </a:t>
            </a:r>
            <a:r>
              <a:rPr lang="en-US" sz="2400" b="1" dirty="0"/>
              <a:t>98.9%</a:t>
            </a:r>
            <a:r>
              <a:rPr lang="en-US" sz="2400" dirty="0"/>
              <a:t> in Cycle 1, </a:t>
            </a:r>
            <a:r>
              <a:rPr lang="en-US" sz="2400" b="1" dirty="0"/>
              <a:t>99.6%</a:t>
            </a:r>
            <a:r>
              <a:rPr lang="en-US" sz="2400" dirty="0"/>
              <a:t> in Cycle 2, </a:t>
            </a:r>
            <a:r>
              <a:rPr lang="en-US" sz="2400" b="1" dirty="0"/>
              <a:t>98.3%</a:t>
            </a:r>
            <a:r>
              <a:rPr lang="en-US" sz="2400" dirty="0"/>
              <a:t> in Cycle 3 and </a:t>
            </a:r>
            <a:r>
              <a:rPr lang="en-US" sz="2400" b="1" dirty="0"/>
              <a:t>96.6%</a:t>
            </a:r>
            <a:r>
              <a:rPr lang="en-US" sz="2400" dirty="0"/>
              <a:t> in cycle 4 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Almost all regions saw marginal reduction in coverage as the campaign progressed 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More than </a:t>
            </a:r>
            <a:r>
              <a:rPr lang="en-US" sz="2400" b="1" dirty="0"/>
              <a:t>87%</a:t>
            </a:r>
            <a:r>
              <a:rPr lang="en-US" sz="2400" dirty="0"/>
              <a:t> of the children received all four cycles</a:t>
            </a:r>
          </a:p>
          <a:p>
            <a:pPr marL="457200" lvl="1" indent="0">
              <a:buNone/>
            </a:pPr>
            <a:endParaRPr lang="en-US" sz="2100" dirty="0"/>
          </a:p>
          <a:p>
            <a:r>
              <a:rPr lang="en-US" sz="2800" b="1" dirty="0"/>
              <a:t>Treatment of children above the age limit (59 months)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b="1" dirty="0"/>
              <a:t>cycle 1</a:t>
            </a:r>
            <a:r>
              <a:rPr lang="en-US" sz="2400" dirty="0"/>
              <a:t> - 1% (25) of children dosed; 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b="1" dirty="0"/>
              <a:t>cycle 2</a:t>
            </a:r>
            <a:r>
              <a:rPr lang="en-US" sz="2400" dirty="0"/>
              <a:t> - 0.7%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b="1" dirty="0"/>
              <a:t>cycle 3</a:t>
            </a:r>
            <a:r>
              <a:rPr lang="en-US" sz="2400" dirty="0"/>
              <a:t> - 0.4%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b="1" dirty="0"/>
              <a:t>cycle 4</a:t>
            </a:r>
            <a:r>
              <a:rPr lang="en-US" sz="2400" dirty="0"/>
              <a:t> - 0.4% </a:t>
            </a:r>
            <a:endParaRPr lang="en-GB" sz="2400" u="sng" dirty="0"/>
          </a:p>
          <a:p>
            <a:pPr>
              <a:buFont typeface="+mj-lt"/>
              <a:buAutoNum type="arabicPeriod"/>
            </a:pPr>
            <a:endParaRPr lang="en-GB" u="sng" dirty="0"/>
          </a:p>
          <a:p>
            <a:pPr>
              <a:buFont typeface="+mj-lt"/>
              <a:buAutoNum type="arabicPeriod"/>
            </a:pPr>
            <a:endParaRPr lang="en-GB" u="sng" dirty="0"/>
          </a:p>
          <a:p>
            <a:pPr>
              <a:buFont typeface="+mj-lt"/>
              <a:buAutoNum type="arabicPeriod"/>
            </a:pPr>
            <a:endParaRPr lang="fr-FR" u="sng" dirty="0"/>
          </a:p>
          <a:p>
            <a:pPr>
              <a:buFont typeface="+mj-lt"/>
              <a:buAutoNum type="arabicPeriod"/>
            </a:pPr>
            <a:endParaRPr lang="fr-FR" u="sng" dirty="0"/>
          </a:p>
          <a:p>
            <a:pPr>
              <a:buFont typeface="+mj-lt"/>
              <a:buAutoNum type="arabicPeriod"/>
            </a:pPr>
            <a:endParaRPr lang="fr-FR" u="sng" dirty="0"/>
          </a:p>
        </p:txBody>
      </p:sp>
      <p:graphicFrame>
        <p:nvGraphicFramePr>
          <p:cNvPr id="4" name="Diagramme 6">
            <a:extLst>
              <a:ext uri="{FF2B5EF4-FFF2-40B4-BE49-F238E27FC236}">
                <a16:creationId xmlns:a16="http://schemas.microsoft.com/office/drawing/2014/main" id="{C97FA5CE-3B90-4B3C-8CB3-417911E69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266537"/>
              </p:ext>
            </p:extLst>
          </p:nvPr>
        </p:nvGraphicFramePr>
        <p:xfrm>
          <a:off x="620109" y="101615"/>
          <a:ext cx="10752083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89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657424-0BC5-F44C-8C74-508FC66C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47263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609600" y="1244615"/>
            <a:ext cx="10741572" cy="55117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000" b="1" dirty="0"/>
              <a:t>SMC </a:t>
            </a:r>
            <a:r>
              <a:rPr lang="fr-FR" sz="3000" b="1" dirty="0" err="1"/>
              <a:t>Coverage</a:t>
            </a:r>
            <a:r>
              <a:rPr lang="fr-FR" sz="3000" b="1" dirty="0"/>
              <a:t> Survey - 2</a:t>
            </a:r>
          </a:p>
          <a:p>
            <a:r>
              <a:rPr lang="en-US" sz="2400" b="1" dirty="0"/>
              <a:t>Adherence to protocols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A total of 2210 </a:t>
            </a:r>
            <a:r>
              <a:rPr lang="en-US" sz="2200" b="1" dirty="0"/>
              <a:t>(80.6%) </a:t>
            </a:r>
            <a:r>
              <a:rPr lang="en-US" sz="2200" dirty="0"/>
              <a:t>of caregivers received information on side effects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About </a:t>
            </a:r>
            <a:r>
              <a:rPr lang="en-US" sz="2200" b="1" dirty="0"/>
              <a:t>95.8%</a:t>
            </a:r>
            <a:r>
              <a:rPr lang="en-US" sz="2200" dirty="0"/>
              <a:t> ensured DOTS on day one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/>
              <a:t>A total of 2414 </a:t>
            </a:r>
            <a:r>
              <a:rPr lang="en-US" sz="2200" b="1" dirty="0"/>
              <a:t>(92.4%) </a:t>
            </a:r>
            <a:r>
              <a:rPr lang="en-US" sz="2200" dirty="0"/>
              <a:t>received all three required doses </a:t>
            </a:r>
            <a:endParaRPr lang="en-GB" sz="2200" u="sng" dirty="0"/>
          </a:p>
          <a:p>
            <a:r>
              <a:rPr lang="en-GB" sz="2400" b="1" dirty="0"/>
              <a:t>Barriers to uptake</a:t>
            </a:r>
          </a:p>
          <a:p>
            <a:pPr lvl="2">
              <a:buFont typeface="Wingdings" pitchFamily="2" charset="2"/>
              <a:buChar char="ü"/>
            </a:pPr>
            <a:r>
              <a:rPr lang="en-GB" sz="2200" dirty="0"/>
              <a:t>Over-tasking volunteers</a:t>
            </a:r>
          </a:p>
          <a:p>
            <a:pPr lvl="2">
              <a:buFont typeface="Wingdings" pitchFamily="2" charset="2"/>
              <a:buChar char="ü"/>
            </a:pPr>
            <a:r>
              <a:rPr lang="en-GB" sz="2200" dirty="0"/>
              <a:t>Taste and the smell of SMC medicines</a:t>
            </a:r>
          </a:p>
          <a:p>
            <a:pPr lvl="2">
              <a:buFont typeface="Wingdings" pitchFamily="2" charset="2"/>
              <a:buChar char="ü"/>
            </a:pPr>
            <a:r>
              <a:rPr lang="en-GB" sz="2200" dirty="0"/>
              <a:t>Clients charged for management of adverse drug reactions</a:t>
            </a:r>
          </a:p>
          <a:p>
            <a:pPr lvl="2">
              <a:buFont typeface="Wingdings" pitchFamily="2" charset="2"/>
              <a:buChar char="ü"/>
            </a:pPr>
            <a:r>
              <a:rPr lang="en-GB" sz="2200" dirty="0"/>
              <a:t>Logistic distribution gaps </a:t>
            </a:r>
            <a:endParaRPr lang="fr-FR" sz="2200" dirty="0"/>
          </a:p>
          <a:p>
            <a:pPr marL="0" indent="0">
              <a:buNone/>
            </a:pPr>
            <a:r>
              <a:rPr lang="fr-FR" b="1" dirty="0"/>
              <a:t>Recommandations: </a:t>
            </a:r>
          </a:p>
          <a:p>
            <a:r>
              <a:rPr lang="fr-FR" sz="2400" dirty="0"/>
              <a:t>To </a:t>
            </a:r>
            <a:r>
              <a:rPr lang="en-GB" sz="2400" dirty="0"/>
              <a:t>maintain and further improve SMC uptake</a:t>
            </a:r>
            <a:r>
              <a:rPr lang="en-US" sz="2400" dirty="0"/>
              <a:t> </a:t>
            </a:r>
            <a:endParaRPr lang="fr-FR" sz="2400" dirty="0"/>
          </a:p>
          <a:p>
            <a:pPr lvl="2">
              <a:buFont typeface="Wingdings" pitchFamily="2" charset="2"/>
              <a:buChar char="ü"/>
            </a:pPr>
            <a:r>
              <a:rPr lang="en-GB" sz="2200" dirty="0"/>
              <a:t>Increase number volunteers and/or daily allowances</a:t>
            </a:r>
          </a:p>
          <a:p>
            <a:pPr lvl="2">
              <a:buFont typeface="Wingdings" pitchFamily="2" charset="2"/>
              <a:buChar char="ü"/>
            </a:pPr>
            <a:r>
              <a:rPr lang="en-GB" sz="2200" dirty="0"/>
              <a:t>Provide SMC logistics timely</a:t>
            </a:r>
          </a:p>
          <a:p>
            <a:pPr lvl="2">
              <a:buFont typeface="Wingdings" pitchFamily="2" charset="2"/>
              <a:buChar char="ü"/>
            </a:pPr>
            <a:r>
              <a:rPr lang="en-GB" sz="2200" dirty="0"/>
              <a:t>Coat of the tablets especially AQ – to improve taste and smell</a:t>
            </a:r>
          </a:p>
          <a:p>
            <a:pPr lvl="2">
              <a:buFont typeface="Wingdings" pitchFamily="2" charset="2"/>
              <a:buChar char="ü"/>
            </a:pPr>
            <a:r>
              <a:rPr lang="en-GB" sz="2200" dirty="0"/>
              <a:t>Treat all adverse drug reactions free of charge</a:t>
            </a:r>
            <a:endParaRPr lang="fr-FR" sz="2200" dirty="0"/>
          </a:p>
          <a:p>
            <a:pPr>
              <a:buFont typeface="+mj-lt"/>
              <a:buAutoNum type="arabicPeriod"/>
            </a:pPr>
            <a:endParaRPr lang="fr-FR" u="sng" dirty="0"/>
          </a:p>
        </p:txBody>
      </p:sp>
      <p:graphicFrame>
        <p:nvGraphicFramePr>
          <p:cNvPr id="4" name="Diagramme 6">
            <a:extLst>
              <a:ext uri="{FF2B5EF4-FFF2-40B4-BE49-F238E27FC236}">
                <a16:creationId xmlns:a16="http://schemas.microsoft.com/office/drawing/2014/main" id="{C97FA5CE-3B90-4B3C-8CB3-417911E69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414797"/>
              </p:ext>
            </p:extLst>
          </p:nvPr>
        </p:nvGraphicFramePr>
        <p:xfrm>
          <a:off x="609600" y="101615"/>
          <a:ext cx="10741572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931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784085343"/>
              </p:ext>
            </p:extLst>
          </p:nvPr>
        </p:nvGraphicFramePr>
        <p:xfrm>
          <a:off x="1981200" y="116632"/>
          <a:ext cx="8363273" cy="70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127542"/>
              </p:ext>
            </p:extLst>
          </p:nvPr>
        </p:nvGraphicFramePr>
        <p:xfrm>
          <a:off x="767255" y="1268760"/>
          <a:ext cx="10510344" cy="5408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8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6543">
                  <a:extLst>
                    <a:ext uri="{9D8B030D-6E8A-4147-A177-3AD203B41FA5}">
                      <a16:colId xmlns:a16="http://schemas.microsoft.com/office/drawing/2014/main" val="3341603019"/>
                    </a:ext>
                  </a:extLst>
                </a:gridCol>
              </a:tblGrid>
              <a:tr h="671209">
                <a:tc gridSpan="2">
                  <a:txBody>
                    <a:bodyPr/>
                    <a:lstStyle/>
                    <a:p>
                      <a:r>
                        <a:rPr lang="fr-FR"/>
                        <a:t>Non- </a:t>
                      </a:r>
                      <a:r>
                        <a:rPr lang="fr-FR" err="1"/>
                        <a:t>serious</a:t>
                      </a:r>
                      <a:r>
                        <a:rPr lang="fr-FR"/>
                        <a:t> SMC-</a:t>
                      </a:r>
                      <a:r>
                        <a:rPr lang="fr-FR" err="1"/>
                        <a:t>related</a:t>
                      </a:r>
                      <a:r>
                        <a:rPr lang="fr-FR"/>
                        <a:t> </a:t>
                      </a:r>
                      <a:r>
                        <a:rPr lang="fr-FR" err="1"/>
                        <a:t>ADRs</a:t>
                      </a:r>
                      <a:r>
                        <a:rPr lang="fr-FR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err="1"/>
                        <a:t>Serious</a:t>
                      </a:r>
                      <a:r>
                        <a:rPr lang="fr-FR"/>
                        <a:t> SMC-</a:t>
                      </a:r>
                      <a:r>
                        <a:rPr lang="fr-FR" err="1"/>
                        <a:t>related</a:t>
                      </a:r>
                      <a:r>
                        <a:rPr lang="fr-FR"/>
                        <a:t> </a:t>
                      </a:r>
                      <a:r>
                        <a:rPr lang="fr-FR" err="1"/>
                        <a:t>ADRs</a:t>
                      </a:r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/>
                        <a:t>Number of SMC-</a:t>
                      </a:r>
                      <a:r>
                        <a:rPr lang="fr-FR" err="1"/>
                        <a:t>related</a:t>
                      </a:r>
                      <a:r>
                        <a:rPr lang="fr-FR"/>
                        <a:t> </a:t>
                      </a:r>
                      <a:r>
                        <a:rPr lang="fr-FR" err="1"/>
                        <a:t>ADRs</a:t>
                      </a:r>
                      <a:r>
                        <a:rPr lang="fr-FR"/>
                        <a:t> registered in  </a:t>
                      </a:r>
                      <a:r>
                        <a:rPr lang="fr-FR" err="1"/>
                        <a:t>vigi</a:t>
                      </a:r>
                      <a:r>
                        <a:rPr lang="fr-FR"/>
                        <a:t>-flow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err="1"/>
                        <a:t>Number</a:t>
                      </a:r>
                      <a:r>
                        <a:rPr lang="fr-FR"/>
                        <a:t> </a:t>
                      </a:r>
                      <a:r>
                        <a:rPr lang="fr-FR" err="1"/>
                        <a:t>that</a:t>
                      </a:r>
                      <a:r>
                        <a:rPr lang="fr-FR"/>
                        <a:t> </a:t>
                      </a:r>
                      <a:r>
                        <a:rPr lang="fr-FR" err="1"/>
                        <a:t>recovered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23">
                <a:tc>
                  <a:txBody>
                    <a:bodyPr/>
                    <a:lstStyle/>
                    <a:p>
                      <a:r>
                        <a:rPr lang="en-CA" sz="2000" b="1" noProof="0"/>
                        <a:t>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Description</a:t>
                      </a:r>
                      <a:endParaRPr lang="fr-FR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/>
                        <a:t>Number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75">
                <a:tc>
                  <a:txBody>
                    <a:bodyPr/>
                    <a:lstStyle/>
                    <a:p>
                      <a:r>
                        <a:rPr lang="fr-FR" dirty="0" err="1"/>
                        <a:t>Vomiting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875">
                <a:tc>
                  <a:txBody>
                    <a:bodyPr/>
                    <a:lstStyle/>
                    <a:p>
                      <a:r>
                        <a:rPr lang="fr-FR" dirty="0"/>
                        <a:t>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875">
                <a:tc>
                  <a:txBody>
                    <a:bodyPr/>
                    <a:lstStyle/>
                    <a:p>
                      <a:r>
                        <a:rPr lang="fr-FR" dirty="0" err="1"/>
                        <a:t>Diarrhoea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875">
                <a:tc>
                  <a:txBody>
                    <a:bodyPr/>
                    <a:lstStyle/>
                    <a:p>
                      <a:r>
                        <a:rPr lang="fr-FR" dirty="0" err="1"/>
                        <a:t>Others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875">
                <a:tc rowSpan="3">
                  <a:txBody>
                    <a:bodyPr/>
                    <a:lstStyle/>
                    <a:p>
                      <a:r>
                        <a:rPr lang="fr-FR" dirty="0" err="1"/>
                        <a:t>Weakness</a:t>
                      </a:r>
                    </a:p>
                    <a:p>
                      <a:r>
                        <a:rPr lang="fr-FR" dirty="0" err="1"/>
                        <a:t>Pruritus</a:t>
                      </a:r>
                      <a:r>
                        <a:rPr lang="fr-FR" dirty="0"/>
                        <a:t>/Rash</a:t>
                      </a:r>
                    </a:p>
                    <a:p>
                      <a:r>
                        <a:rPr lang="fr-FR" dirty="0" err="1"/>
                        <a:t>Anorexia</a:t>
                      </a:r>
                      <a:endParaRPr lang="fr-FR" dirty="0"/>
                    </a:p>
                    <a:p>
                      <a:r>
                        <a:rPr lang="fr-FR" dirty="0"/>
                        <a:t>Abdominal pain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875">
                <a:tc vMerge="1">
                  <a:txBody>
                    <a:bodyPr/>
                    <a:lstStyle/>
                    <a:p>
                      <a:r>
                        <a:rPr lang="fr-FR" dirty="0" err="1"/>
                        <a:t>Pruritus</a:t>
                      </a:r>
                      <a:r>
                        <a:rPr lang="fr-FR" dirty="0"/>
                        <a:t>/Rash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875">
                <a:tc vMerge="1">
                  <a:txBody>
                    <a:bodyPr/>
                    <a:lstStyle/>
                    <a:p>
                      <a:r>
                        <a:rPr lang="fr-FR" dirty="0" err="1"/>
                        <a:t>Anorexia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87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875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6859">
                <a:tc>
                  <a:txBody>
                    <a:bodyPr/>
                    <a:lstStyle/>
                    <a:p>
                      <a:r>
                        <a:rPr lang="fr-F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err="1"/>
                        <a:t>Yet</a:t>
                      </a:r>
                      <a:r>
                        <a:rPr lang="fr-FR" b="1" dirty="0"/>
                        <a:t> to </a:t>
                      </a:r>
                      <a:r>
                        <a:rPr lang="fr-FR" b="1" dirty="0" err="1"/>
                        <a:t>receive</a:t>
                      </a:r>
                      <a:r>
                        <a:rPr lang="fr-FR" b="1" dirty="0"/>
                        <a:t> data  </a:t>
                      </a:r>
                      <a:r>
                        <a:rPr lang="fr-FR" b="1" dirty="0" err="1"/>
                        <a:t>from</a:t>
                      </a:r>
                      <a:r>
                        <a:rPr lang="fr-FR" b="1" dirty="0"/>
                        <a:t> FDA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Diagramme 6">
            <a:extLst>
              <a:ext uri="{FF2B5EF4-FFF2-40B4-BE49-F238E27FC236}">
                <a16:creationId xmlns:a16="http://schemas.microsoft.com/office/drawing/2014/main" id="{0BE06087-59F7-488E-8762-5E815BDBA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309272"/>
              </p:ext>
            </p:extLst>
          </p:nvPr>
        </p:nvGraphicFramePr>
        <p:xfrm>
          <a:off x="767255" y="101615"/>
          <a:ext cx="9793241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06467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931865940"/>
              </p:ext>
            </p:extLst>
          </p:nvPr>
        </p:nvGraphicFramePr>
        <p:xfrm>
          <a:off x="750277" y="274638"/>
          <a:ext cx="1068986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A0DA7-B9AF-43C9-9E6C-D90248F37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6041" y="1481977"/>
            <a:ext cx="4040188" cy="49088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A48B51-79F0-49EB-BE8C-283B2A4D6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277" y="2174875"/>
            <a:ext cx="5271111" cy="4494484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dirty="0"/>
              <a:t>Some volunteers moved very early in the morning or in the evening/night to dose children when caregivers were available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volunteers and supervisors strictly follow the Covid-19 prevention protocols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Any adverse drug reaction was immediately reported to the pharmacovigilance team and the affected child sent to the nearest health facility for prompt management</a:t>
            </a:r>
          </a:p>
          <a:p>
            <a:endParaRPr lang="en-US" dirty="0"/>
          </a:p>
          <a:p>
            <a:pPr lvl="0"/>
            <a:r>
              <a:rPr lang="en-US" dirty="0"/>
              <a:t>A Chief in </a:t>
            </a:r>
            <a:r>
              <a:rPr lang="en-US" dirty="0" err="1"/>
              <a:t>Pru</a:t>
            </a:r>
            <a:r>
              <a:rPr lang="en-US" dirty="0"/>
              <a:t> East District supported the campaign by giving supervisors boats and canoes to help reach children everywhere in the district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513F9-63D5-4D74-8E36-75CD65834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476376"/>
            <a:ext cx="5271111" cy="490883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1800"/>
              <a:t>Way Forward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2B4A1-ADB5-4DB8-90CA-4E628F498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5271111" cy="4494485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dirty="0"/>
              <a:t>Meet with RHDs of all eligible regions and plan for 2022 SMC</a:t>
            </a:r>
          </a:p>
          <a:p>
            <a:endParaRPr lang="en-GB" dirty="0"/>
          </a:p>
          <a:p>
            <a:r>
              <a:rPr lang="en-GB" dirty="0"/>
              <a:t>Support IT unit to update </a:t>
            </a:r>
            <a:r>
              <a:rPr lang="en-GB" dirty="0" err="1"/>
              <a:t>SiCapp</a:t>
            </a:r>
            <a:endParaRPr lang="en-GB" dirty="0"/>
          </a:p>
          <a:p>
            <a:endParaRPr lang="en-GB" dirty="0"/>
          </a:p>
          <a:p>
            <a:r>
              <a:rPr lang="en-GB" dirty="0"/>
              <a:t>Continue discussions possible expansion (No. of rounds, age-group and geographical area)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Procurement of adequate number of android tablets – to avoid tablet retrieval after each round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Strengthen collaboration with neighbouring countries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28FE77-C696-40C9-B32A-261A79214929}"/>
              </a:ext>
            </a:extLst>
          </p:cNvPr>
          <p:cNvSpPr/>
          <p:nvPr/>
        </p:nvSpPr>
        <p:spPr>
          <a:xfrm>
            <a:off x="750277" y="1481977"/>
            <a:ext cx="5271111" cy="4852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 </a:t>
            </a:r>
            <a:r>
              <a:rPr lang="en-US"/>
              <a:t> </a:t>
            </a:r>
          </a:p>
          <a:p>
            <a:pPr algn="ctr"/>
            <a:r>
              <a:rPr lang="en-CA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</a:t>
            </a:r>
            <a:endParaRPr lang="en-CA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311480298"/>
              </p:ext>
            </p:extLst>
          </p:nvPr>
        </p:nvGraphicFramePr>
        <p:xfrm>
          <a:off x="1773116" y="1052736"/>
          <a:ext cx="3602804" cy="186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F7678D1-4C2A-4979-B11E-CFBC2A43874D}"/>
              </a:ext>
            </a:extLst>
          </p:cNvPr>
          <p:cNvSpPr txBox="1"/>
          <p:nvPr/>
        </p:nvSpPr>
        <p:spPr>
          <a:xfrm>
            <a:off x="6458444" y="260648"/>
            <a:ext cx="3960440" cy="7263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vs actual number of children treated</a:t>
            </a:r>
            <a:endParaRPr lang="fr-FR" sz="14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327C8-76C5-4DC5-90B0-567CAF3E5D93}"/>
              </a:ext>
            </a:extLst>
          </p:cNvPr>
          <p:cNvSpPr txBox="1"/>
          <p:nvPr/>
        </p:nvSpPr>
        <p:spPr>
          <a:xfrm>
            <a:off x="6481438" y="4797152"/>
            <a:ext cx="3960440" cy="7099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r-FR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commitments</a:t>
            </a:r>
            <a:r>
              <a:rPr lang="fr-FR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2022 &amp; 2023 planning, gaps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F57475-E6BD-4E4A-82D5-424B6B13CA38}"/>
              </a:ext>
            </a:extLst>
          </p:cNvPr>
          <p:cNvSpPr txBox="1"/>
          <p:nvPr/>
        </p:nvSpPr>
        <p:spPr>
          <a:xfrm>
            <a:off x="6469941" y="1770719"/>
            <a:ext cx="3960440" cy="5348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Pharmacovigilance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239474-759E-4BDB-99A8-D9F5DADE33A1}"/>
              </a:ext>
            </a:extLst>
          </p:cNvPr>
          <p:cNvSpPr txBox="1"/>
          <p:nvPr/>
        </p:nvSpPr>
        <p:spPr>
          <a:xfrm>
            <a:off x="6481440" y="2410004"/>
            <a:ext cx="3937445" cy="5348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challenges and </a:t>
            </a:r>
            <a:r>
              <a:rPr lang="en-029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fr-FR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675E06-CE82-4D6D-8970-332F343D489D}"/>
              </a:ext>
            </a:extLst>
          </p:cNvPr>
          <p:cNvGrpSpPr/>
          <p:nvPr/>
        </p:nvGrpSpPr>
        <p:grpSpPr>
          <a:xfrm>
            <a:off x="6481439" y="4194900"/>
            <a:ext cx="3960440" cy="530244"/>
            <a:chOff x="0" y="101869"/>
            <a:chExt cx="3960440" cy="29224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32BF73-64ED-4784-B441-46CA9DE7B0CF}"/>
                </a:ext>
              </a:extLst>
            </p:cNvPr>
            <p:cNvSpPr/>
            <p:nvPr/>
          </p:nvSpPr>
          <p:spPr>
            <a:xfrm>
              <a:off x="0" y="101869"/>
              <a:ext cx="3960440" cy="292246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7978A4-025E-4FFD-8D50-98F25065BB5B}"/>
                </a:ext>
              </a:extLst>
            </p:cNvPr>
            <p:cNvSpPr txBox="1"/>
            <p:nvPr/>
          </p:nvSpPr>
          <p:spPr>
            <a:xfrm>
              <a:off x="18463" y="101869"/>
              <a:ext cx="3923512" cy="292246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2022 - 2023 </a:t>
              </a:r>
              <a:r>
                <a:rPr lang="en-CA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targets</a:t>
              </a:r>
              <a:r>
                <a:rPr lang="fr-FR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3B0A76D-1914-4CC0-8030-BB3B879695BE}"/>
              </a:ext>
            </a:extLst>
          </p:cNvPr>
          <p:cNvSpPr txBox="1"/>
          <p:nvPr/>
        </p:nvSpPr>
        <p:spPr>
          <a:xfrm>
            <a:off x="1773117" y="4365104"/>
            <a:ext cx="3602804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 </a:t>
            </a:r>
            <a:r>
              <a:rPr lang="en-CA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Campaigns</a:t>
            </a:r>
            <a:r>
              <a:rPr lang="fr-FR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BF43B3-0602-41BF-9720-82447F7A7522}"/>
              </a:ext>
            </a:extLst>
          </p:cNvPr>
          <p:cNvSpPr txBox="1"/>
          <p:nvPr/>
        </p:nvSpPr>
        <p:spPr>
          <a:xfrm>
            <a:off x="6481440" y="3065058"/>
            <a:ext cx="3937445" cy="6519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en-CA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r-FR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Planning  vs effective </a:t>
            </a:r>
            <a:r>
              <a:rPr lang="en-CA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disbursements</a:t>
            </a:r>
            <a:r>
              <a:rPr lang="fr-FR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177A882-C4DD-43D2-ACF2-66069F34B6FA}"/>
              </a:ext>
            </a:extLst>
          </p:cNvPr>
          <p:cNvSpPr/>
          <p:nvPr/>
        </p:nvSpPr>
        <p:spPr>
          <a:xfrm>
            <a:off x="5447929" y="980728"/>
            <a:ext cx="936104" cy="1944216"/>
          </a:xfrm>
          <a:prstGeom prst="rightArrow">
            <a:avLst>
              <a:gd name="adj1" fmla="val 50000"/>
              <a:gd name="adj2" fmla="val 581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25DD9843-9BB1-4971-BF46-3077D3BFF908}"/>
              </a:ext>
            </a:extLst>
          </p:cNvPr>
          <p:cNvSpPr/>
          <p:nvPr/>
        </p:nvSpPr>
        <p:spPr>
          <a:xfrm>
            <a:off x="5447927" y="4293096"/>
            <a:ext cx="936104" cy="108012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B94986-A934-4874-96B6-D96AA70EFA7A}"/>
              </a:ext>
            </a:extLst>
          </p:cNvPr>
          <p:cNvSpPr txBox="1"/>
          <p:nvPr/>
        </p:nvSpPr>
        <p:spPr>
          <a:xfrm>
            <a:off x="6458444" y="1121068"/>
            <a:ext cx="3960440" cy="5636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 ( % eligible Children who received full number of treatments)</a:t>
            </a:r>
            <a:endParaRPr lang="fr-FR" sz="14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116448841"/>
              </p:ext>
            </p:extLst>
          </p:nvPr>
        </p:nvGraphicFramePr>
        <p:xfrm>
          <a:off x="641131" y="274638"/>
          <a:ext cx="10794124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A0DA7-B9AF-43C9-9E6C-D90248F37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6041" y="1481977"/>
            <a:ext cx="4040188" cy="49088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A48B51-79F0-49EB-BE8C-283B2A4D6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31" y="2174874"/>
            <a:ext cx="5380257" cy="449448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Life jackets – more needed - OR and BER</a:t>
            </a:r>
          </a:p>
          <a:p>
            <a:r>
              <a:rPr lang="en-US" sz="2000" dirty="0"/>
              <a:t>Inadequate number of vehicles; frequent breakdown of vehicles</a:t>
            </a:r>
          </a:p>
          <a:p>
            <a:r>
              <a:rPr lang="en-US" sz="2000" dirty="0"/>
              <a:t>Network issues (data synchronization</a:t>
            </a:r>
          </a:p>
          <a:p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Medications for treatment of common ADRs are not available in some Health </a:t>
            </a:r>
            <a:r>
              <a:rPr lang="en-US" sz="2000" dirty="0" err="1">
                <a:ea typeface="Calibri" panose="020F0502020204030204" pitchFamily="34" charset="0"/>
                <a:cs typeface="Calibri" panose="020F0502020204030204" pitchFamily="34" charset="0"/>
              </a:rPr>
              <a:t>Centres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 Hydrocortisone, ORS, Antihistamines)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Volunteers – lower number of volunteers used by the districts leading to volunteer fatigue</a:t>
            </a:r>
            <a:endParaRPr lang="en-US" sz="2000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Missing/damaged android tablets and chargers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513F9-63D5-4D74-8E36-75CD65834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476376"/>
            <a:ext cx="5266229" cy="490883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fr-FR"/>
          </a:p>
          <a:p>
            <a:endParaRPr lang="fr-FR"/>
          </a:p>
          <a:p>
            <a:pPr algn="ctr"/>
            <a:r>
              <a:rPr lang="en-CA"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Proposed/ applied Solutions </a:t>
            </a:r>
            <a:endParaRPr lang="en-CA" sz="6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2B4A1-ADB5-4DB8-90CA-4E628F498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5380257" cy="4494485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Procure more life jackets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Rent some vehicles to complement our fleet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Trained CHVs to record data in offline mode and synchronize data when internet connectivity available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Encourage all Regional Health Directorates to ensure that medicines for ADR treatment are available in all health </a:t>
            </a:r>
            <a:r>
              <a:rPr lang="en-US" sz="3200" dirty="0" err="1"/>
              <a:t>centres</a:t>
            </a:r>
            <a:r>
              <a:rPr lang="en-US" sz="3200" dirty="0"/>
              <a:t> during SMC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Increase the number of CHV and/or daily allowances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Sensitize CHVs on how to keep/handle the android tablets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28FE77-C696-40C9-B32A-261A79214929}"/>
              </a:ext>
            </a:extLst>
          </p:cNvPr>
          <p:cNvSpPr/>
          <p:nvPr/>
        </p:nvSpPr>
        <p:spPr>
          <a:xfrm>
            <a:off x="641131" y="1476376"/>
            <a:ext cx="5380257" cy="49088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</a:rPr>
              <a:t>Challenges 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480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085942"/>
              </p:ext>
            </p:extLst>
          </p:nvPr>
        </p:nvGraphicFramePr>
        <p:xfrm>
          <a:off x="714702" y="1196178"/>
          <a:ext cx="10583919" cy="4981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2285">
                  <a:extLst>
                    <a:ext uri="{9D8B030D-6E8A-4147-A177-3AD203B41FA5}">
                      <a16:colId xmlns:a16="http://schemas.microsoft.com/office/drawing/2014/main" val="9571890"/>
                    </a:ext>
                  </a:extLst>
                </a:gridCol>
              </a:tblGrid>
              <a:tr h="529906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            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lt1"/>
                          </a:solidFill>
                        </a:rPr>
                        <a:t>2024</a:t>
                      </a:r>
                      <a:endParaRPr lang="en-US" sz="20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err="1"/>
                        <a:t>Number</a:t>
                      </a:r>
                      <a:r>
                        <a:rPr lang="fr-FR" sz="2000" b="1" dirty="0"/>
                        <a:t> of districts </a:t>
                      </a:r>
                      <a:r>
                        <a:rPr lang="fr-FR" sz="2000" b="1" dirty="0" err="1"/>
                        <a:t>eligible</a:t>
                      </a:r>
                      <a:r>
                        <a:rPr lang="fr-FR" sz="2000" b="1" dirty="0"/>
                        <a:t> for SMC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72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81092037"/>
                  </a:ext>
                </a:extLst>
              </a:tr>
              <a:tr h="720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Number of districts targeted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7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Number of children eligible in targeted districts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</a:rPr>
                        <a:t>Mention if considering extension to older children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1,386,721</a:t>
                      </a:r>
                    </a:p>
                    <a:p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1,425,694</a:t>
                      </a:r>
                    </a:p>
                    <a:p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1,465,848</a:t>
                      </a:r>
                    </a:p>
                    <a:p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28081554"/>
                  </a:ext>
                </a:extLst>
              </a:tr>
              <a:tr h="7783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noProof="0">
                          <a:solidFill>
                            <a:schemeClr val="dk1"/>
                          </a:solidFill>
                        </a:rPr>
                        <a:t>Planned</a:t>
                      </a:r>
                      <a:r>
                        <a:rPr lang="en-US" sz="2000" b="1" kern="1200">
                          <a:solidFill>
                            <a:schemeClr val="dk1"/>
                          </a:solidFill>
                        </a:rPr>
                        <a:t> cycles (3, 4 or 5)</a:t>
                      </a:r>
                      <a:endParaRPr lang="en-US" sz="20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8499798"/>
                  </a:ext>
                </a:extLst>
              </a:tr>
              <a:tr h="944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noProof="0">
                          <a:solidFill>
                            <a:schemeClr val="dk1"/>
                          </a:solidFill>
                        </a:rPr>
                        <a:t>Gap of children not covered</a:t>
                      </a:r>
                      <a:endParaRPr lang="en-US" sz="20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7337434"/>
                  </a:ext>
                </a:extLst>
              </a:tr>
            </a:tbl>
          </a:graphicData>
        </a:graphic>
      </p:graphicFrame>
      <p:graphicFrame>
        <p:nvGraphicFramePr>
          <p:cNvPr id="8" name="Diagramme 6">
            <a:extLst>
              <a:ext uri="{FF2B5EF4-FFF2-40B4-BE49-F238E27FC236}">
                <a16:creationId xmlns:a16="http://schemas.microsoft.com/office/drawing/2014/main" id="{B9E3CDAB-22F5-44FF-A780-EFAD58A29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231531"/>
              </p:ext>
            </p:extLst>
          </p:nvPr>
        </p:nvGraphicFramePr>
        <p:xfrm>
          <a:off x="714703" y="116634"/>
          <a:ext cx="10583918" cy="105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4A97E0F2-5083-4285-AB98-C30894A1239A}"/>
              </a:ext>
            </a:extLst>
          </p:cNvPr>
          <p:cNvSpPr txBox="1">
            <a:spLocks/>
          </p:cNvSpPr>
          <p:nvPr/>
        </p:nvSpPr>
        <p:spPr>
          <a:xfrm>
            <a:off x="1919536" y="1170903"/>
            <a:ext cx="7886700" cy="29758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/>
          </a:p>
        </p:txBody>
      </p:sp>
    </p:spTree>
    <p:extLst>
      <p:ext uri="{BB962C8B-B14F-4D97-AF65-F5344CB8AC3E}">
        <p14:creationId xmlns:p14="http://schemas.microsoft.com/office/powerpoint/2010/main" val="3462865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8E11B9DE-4D02-4A40-9F51-0B82CD019B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8440"/>
              </p:ext>
            </p:extLst>
          </p:nvPr>
        </p:nvGraphicFramePr>
        <p:xfrm>
          <a:off x="882869" y="1556793"/>
          <a:ext cx="10279117" cy="489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526">
                  <a:extLst>
                    <a:ext uri="{9D8B030D-6E8A-4147-A177-3AD203B41FA5}">
                      <a16:colId xmlns:a16="http://schemas.microsoft.com/office/drawing/2014/main" val="1969521315"/>
                    </a:ext>
                  </a:extLst>
                </a:gridCol>
                <a:gridCol w="1883255">
                  <a:extLst>
                    <a:ext uri="{9D8B030D-6E8A-4147-A177-3AD203B41FA5}">
                      <a16:colId xmlns:a16="http://schemas.microsoft.com/office/drawing/2014/main" val="466798678"/>
                    </a:ext>
                  </a:extLst>
                </a:gridCol>
                <a:gridCol w="1926223">
                  <a:extLst>
                    <a:ext uri="{9D8B030D-6E8A-4147-A177-3AD203B41FA5}">
                      <a16:colId xmlns:a16="http://schemas.microsoft.com/office/drawing/2014/main" val="926977453"/>
                    </a:ext>
                  </a:extLst>
                </a:gridCol>
                <a:gridCol w="2013777">
                  <a:extLst>
                    <a:ext uri="{9D8B030D-6E8A-4147-A177-3AD203B41FA5}">
                      <a16:colId xmlns:a16="http://schemas.microsoft.com/office/drawing/2014/main" val="1720032806"/>
                    </a:ext>
                  </a:extLst>
                </a:gridCol>
                <a:gridCol w="2101333">
                  <a:extLst>
                    <a:ext uri="{9D8B030D-6E8A-4147-A177-3AD203B41FA5}">
                      <a16:colId xmlns:a16="http://schemas.microsoft.com/office/drawing/2014/main" val="799679512"/>
                    </a:ext>
                  </a:extLst>
                </a:gridCol>
                <a:gridCol w="1436003">
                  <a:extLst>
                    <a:ext uri="{9D8B030D-6E8A-4147-A177-3AD203B41FA5}">
                      <a16:colId xmlns:a16="http://schemas.microsoft.com/office/drawing/2014/main" val="1571854652"/>
                    </a:ext>
                  </a:extLst>
                </a:gridCol>
              </a:tblGrid>
              <a:tr h="741468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noProof="0">
                        <a:solidFill>
                          <a:schemeClr val="lt1"/>
                        </a:solidFill>
                      </a:endParaRPr>
                    </a:p>
                    <a:p>
                      <a:pPr marL="0" algn="l" defTabSz="914400" rtl="0" eaLnBrk="1" latinLnBrk="0" hangingPunct="1"/>
                      <a:endParaRPr lang="en-US" sz="1800" b="1" kern="1200" noProof="0">
                        <a:solidFill>
                          <a:schemeClr val="lt1"/>
                        </a:solidFill>
                      </a:endParaRPr>
                    </a:p>
                    <a:p>
                      <a:pPr marL="0" algn="l" defTabSz="914400" rtl="0" eaLnBrk="1" latinLnBrk="0" hangingPunct="1"/>
                      <a:endParaRPr lang="en-US" sz="1800" b="1" kern="1200" noProof="0">
                        <a:solidFill>
                          <a:schemeClr val="lt1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b="1" kern="1200" noProof="0">
                          <a:solidFill>
                            <a:schemeClr val="lt1"/>
                          </a:solidFill>
                        </a:rPr>
                        <a:t>Years  </a:t>
                      </a:r>
                      <a:endParaRPr lang="en-US" sz="1800" b="1" kern="1200" noProof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>
                          <a:solidFill>
                            <a:schemeClr val="lt1"/>
                          </a:solidFill>
                        </a:rPr>
                        <a:t>Partners financial contributions ($)</a:t>
                      </a:r>
                      <a:endParaRPr lang="en-US" sz="1800" b="1" kern="1200" noProof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noProof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US" sz="1800" b="1" kern="1200" noProof="0">
                          <a:solidFill>
                            <a:schemeClr val="lt1"/>
                          </a:solidFill>
                        </a:rPr>
                        <a:t>            Domestic Fundings ($)</a:t>
                      </a:r>
                      <a:endParaRPr lang="en-US" sz="1800" b="1" kern="1200" noProof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noProof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noProof="0">
                        <a:solidFill>
                          <a:schemeClr val="lt1"/>
                        </a:solidFill>
                      </a:endParaRPr>
                    </a:p>
                    <a:p>
                      <a:pPr marL="0" algn="l" defTabSz="914400" rtl="0" eaLnBrk="1" latinLnBrk="0" hangingPunct="1"/>
                      <a:endParaRPr lang="en-US" sz="1800" b="1" kern="1200" noProof="0">
                        <a:solidFill>
                          <a:schemeClr val="lt1"/>
                        </a:solidFill>
                      </a:endParaRPr>
                    </a:p>
                    <a:p>
                      <a:pPr marL="0" algn="l" defTabSz="914400" rtl="0" eaLnBrk="1" latinLnBrk="0" hangingPunct="1"/>
                      <a:endParaRPr lang="en-US" sz="1800" b="1" kern="1200" noProof="0">
                        <a:solidFill>
                          <a:schemeClr val="lt1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b="1" kern="1200" noProof="0">
                          <a:solidFill>
                            <a:schemeClr val="lt1"/>
                          </a:solidFill>
                        </a:rPr>
                        <a:t>     Gaps </a:t>
                      </a:r>
                      <a:endParaRPr lang="en-US" sz="1800" b="1" kern="1200" noProof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514232"/>
                  </a:ext>
                </a:extLst>
              </a:tr>
              <a:tr h="127294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</a:rPr>
                        <a:t>Commitments</a:t>
                      </a:r>
                      <a:endParaRPr lang="en-US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</a:rPr>
                        <a:t>Effective disbursements </a:t>
                      </a:r>
                      <a:endParaRPr lang="en-US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</a:rPr>
                        <a:t>Commitments</a:t>
                      </a:r>
                      <a:endParaRPr lang="en-US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</a:rPr>
                        <a:t>Effective disbursements </a:t>
                      </a:r>
                      <a:endParaRPr lang="en-US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535193"/>
                  </a:ext>
                </a:extLst>
              </a:tr>
              <a:tr h="996065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2021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4,047,530.66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4,047,530.66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2,352,381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2,352,381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584766"/>
                  </a:ext>
                </a:extLst>
              </a:tr>
              <a:tr h="943034">
                <a:tc>
                  <a:txBody>
                    <a:bodyPr/>
                    <a:lstStyle/>
                    <a:p>
                      <a:r>
                        <a:rPr lang="en-US" b="1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4,549,965.47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4,549,965.47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2,621,149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2,621,149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918,207.29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19063"/>
                  </a:ext>
                </a:extLst>
              </a:tr>
              <a:tr h="943034">
                <a:tc>
                  <a:txBody>
                    <a:bodyPr/>
                    <a:lstStyle/>
                    <a:p>
                      <a:r>
                        <a:rPr lang="en-US" b="1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4,549,965.47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Not 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2,678,525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1,269,439.5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36299"/>
                  </a:ext>
                </a:extLst>
              </a:tr>
            </a:tbl>
          </a:graphicData>
        </a:graphic>
      </p:graphicFrame>
      <p:graphicFrame>
        <p:nvGraphicFramePr>
          <p:cNvPr id="15" name="Diagramme 6">
            <a:extLst>
              <a:ext uri="{FF2B5EF4-FFF2-40B4-BE49-F238E27FC236}">
                <a16:creationId xmlns:a16="http://schemas.microsoft.com/office/drawing/2014/main" id="{EF5E356F-5C1A-441C-83CD-50EE39EBA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142380"/>
              </p:ext>
            </p:extLst>
          </p:nvPr>
        </p:nvGraphicFramePr>
        <p:xfrm>
          <a:off x="882869" y="116633"/>
          <a:ext cx="10279117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450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6">
            <a:extLst>
              <a:ext uri="{FF2B5EF4-FFF2-40B4-BE49-F238E27FC236}">
                <a16:creationId xmlns:a16="http://schemas.microsoft.com/office/drawing/2014/main" id="{8FD4D198-4C48-45CB-B33D-D1B690F5C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281142"/>
              </p:ext>
            </p:extLst>
          </p:nvPr>
        </p:nvGraphicFramePr>
        <p:xfrm>
          <a:off x="735725" y="116634"/>
          <a:ext cx="10689020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2427E6E9-B685-425A-B461-9C4DAE73BD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13471"/>
              </p:ext>
            </p:extLst>
          </p:nvPr>
        </p:nvGraphicFramePr>
        <p:xfrm>
          <a:off x="735724" y="1340769"/>
          <a:ext cx="10689020" cy="5034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5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1875">
                  <a:extLst>
                    <a:ext uri="{9D8B030D-6E8A-4147-A177-3AD203B41FA5}">
                      <a16:colId xmlns:a16="http://schemas.microsoft.com/office/drawing/2014/main" val="1879057710"/>
                    </a:ext>
                  </a:extLst>
                </a:gridCol>
                <a:gridCol w="2686126">
                  <a:extLst>
                    <a:ext uri="{9D8B030D-6E8A-4147-A177-3AD203B41FA5}">
                      <a16:colId xmlns:a16="http://schemas.microsoft.com/office/drawing/2014/main" val="2642793074"/>
                    </a:ext>
                  </a:extLst>
                </a:gridCol>
              </a:tblGrid>
              <a:tr h="1215793">
                <a:tc>
                  <a:txBody>
                    <a:bodyPr/>
                    <a:lstStyle/>
                    <a:p>
                      <a:endParaRPr lang="en-US" sz="2000" noProof="0"/>
                    </a:p>
                    <a:p>
                      <a:r>
                        <a:rPr lang="en-US" sz="2000" noProof="0"/>
                        <a:t>Years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/>
                    </a:p>
                    <a:p>
                      <a:pPr algn="ctr"/>
                      <a:r>
                        <a:rPr lang="en-US" sz="2000" noProof="0"/>
                        <a:t>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/>
                    </a:p>
                    <a:p>
                      <a:pPr algn="ctr"/>
                      <a:r>
                        <a:rPr lang="en-US" sz="2000" noProof="0"/>
                        <a:t>Identified Partner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/>
                    </a:p>
                    <a:p>
                      <a:pPr algn="ctr"/>
                      <a:r>
                        <a:rPr lang="en-US" sz="2000" noProof="0"/>
                        <a:t>Estimated cost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1" dirty="0" err="1"/>
                        <a:t>Received</a:t>
                      </a:r>
                      <a:r>
                        <a:rPr lang="fr-CH" sz="1200" b="1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b="1" dirty="0"/>
                        <a:t>2021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fr-CH" sz="1900" dirty="0" err="1">
                          <a:solidFill>
                            <a:schemeClr val="tx1"/>
                          </a:solidFill>
                        </a:rPr>
                        <a:t>Optimising</a:t>
                      </a:r>
                      <a:r>
                        <a:rPr lang="fr-CH" sz="1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1900" dirty="0" err="1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fr-CH" sz="19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CH" sz="1900" dirty="0" err="1">
                          <a:solidFill>
                            <a:schemeClr val="tx1"/>
                          </a:solidFill>
                        </a:rPr>
                        <a:t>coverage</a:t>
                      </a:r>
                      <a:endParaRPr lang="fr-CH" sz="190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fr-CH" sz="1900" dirty="0" err="1">
                          <a:solidFill>
                            <a:schemeClr val="tx1"/>
                          </a:solidFill>
                        </a:rPr>
                        <a:t>Safety</a:t>
                      </a:r>
                      <a:r>
                        <a:rPr lang="fr-CH" sz="1900" baseline="0" dirty="0">
                          <a:solidFill>
                            <a:schemeClr val="tx1"/>
                          </a:solidFill>
                        </a:rPr>
                        <a:t> Monitoring (Pharmacovigilance)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fr-CH" sz="1900" dirty="0">
                          <a:solidFill>
                            <a:schemeClr val="tx1"/>
                          </a:solidFill>
                        </a:rPr>
                        <a:t>Impact Malaria (PMI)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fr-CH" sz="1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900" dirty="0">
                          <a:solidFill>
                            <a:schemeClr val="tx1"/>
                          </a:solidFill>
                        </a:rPr>
                        <a:t>2.     Food</a:t>
                      </a:r>
                      <a:r>
                        <a:rPr lang="fr-CH" sz="1900" baseline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CH" sz="1900" baseline="0" dirty="0" err="1">
                          <a:solidFill>
                            <a:schemeClr val="tx1"/>
                          </a:solidFill>
                        </a:rPr>
                        <a:t>Drugs</a:t>
                      </a:r>
                      <a:r>
                        <a:rPr lang="fr-CH" sz="1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1900" baseline="0" dirty="0" err="1">
                          <a:solidFill>
                            <a:schemeClr val="tx1"/>
                          </a:solidFill>
                        </a:rPr>
                        <a:t>Authority</a:t>
                      </a:r>
                      <a:endParaRPr lang="fr-CH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228">
                <a:tc>
                  <a:txBody>
                    <a:bodyPr/>
                    <a:lstStyle/>
                    <a:p>
                      <a:r>
                        <a:rPr lang="fr-CH" sz="1100" b="1" err="1"/>
                        <a:t>Requested</a:t>
                      </a:r>
                      <a:r>
                        <a:rPr lang="fr-CH" sz="1100" b="1"/>
                        <a:t> / </a:t>
                      </a:r>
                      <a:r>
                        <a:rPr lang="fr-CH" sz="1100" b="1" err="1"/>
                        <a:t>Needed</a:t>
                      </a:r>
                      <a:r>
                        <a:rPr lang="fr-CH" sz="1100" b="1"/>
                        <a:t> </a:t>
                      </a:r>
                      <a:r>
                        <a:rPr lang="fr-CH" sz="2000" b="1"/>
                        <a:t> </a:t>
                      </a:r>
                    </a:p>
                    <a:p>
                      <a:r>
                        <a:rPr lang="fr-CH" sz="2000" b="1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fr-CH" sz="1900" dirty="0" err="1">
                          <a:solidFill>
                            <a:schemeClr val="tx1"/>
                          </a:solidFill>
                        </a:rPr>
                        <a:t>Optimising</a:t>
                      </a:r>
                      <a:r>
                        <a:rPr lang="fr-CH" sz="1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1900" dirty="0" err="1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fr-CH" sz="19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CH" sz="1900" dirty="0" err="1">
                          <a:solidFill>
                            <a:schemeClr val="tx1"/>
                          </a:solidFill>
                        </a:rPr>
                        <a:t>coverage</a:t>
                      </a:r>
                      <a:endParaRPr lang="fr-CH" sz="190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fr-CH" sz="1900" dirty="0" err="1">
                          <a:solidFill>
                            <a:schemeClr val="tx1"/>
                          </a:solidFill>
                        </a:rPr>
                        <a:t>Safety</a:t>
                      </a:r>
                      <a:r>
                        <a:rPr lang="fr-CH" sz="1900" baseline="0" dirty="0">
                          <a:solidFill>
                            <a:schemeClr val="tx1"/>
                          </a:solidFill>
                        </a:rPr>
                        <a:t> Monitoring (Pharmacovigilance)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fr-CH" sz="1900" dirty="0">
                          <a:solidFill>
                            <a:schemeClr val="tx1"/>
                          </a:solidFill>
                        </a:rPr>
                        <a:t>Impact Malaria (PMI)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fr-CH" sz="1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900" dirty="0">
                          <a:solidFill>
                            <a:schemeClr val="tx1"/>
                          </a:solidFill>
                        </a:rPr>
                        <a:t>2.     Food</a:t>
                      </a:r>
                      <a:r>
                        <a:rPr lang="fr-CH" sz="1900" baseline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CH" sz="1900" baseline="0" dirty="0" err="1">
                          <a:solidFill>
                            <a:schemeClr val="tx1"/>
                          </a:solidFill>
                        </a:rPr>
                        <a:t>Drugs</a:t>
                      </a:r>
                      <a:r>
                        <a:rPr lang="fr-CH" sz="1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1900" baseline="0" dirty="0" err="1">
                          <a:solidFill>
                            <a:schemeClr val="tx1"/>
                          </a:solidFill>
                        </a:rPr>
                        <a:t>Authority</a:t>
                      </a:r>
                      <a:endParaRPr lang="fr-CH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0216">
                <a:tc>
                  <a:txBody>
                    <a:bodyPr/>
                    <a:lstStyle/>
                    <a:p>
                      <a:r>
                        <a:rPr lang="fr-CH" sz="1100" b="1" baseline="0" err="1"/>
                        <a:t>Requested</a:t>
                      </a:r>
                      <a:r>
                        <a:rPr lang="fr-CH" sz="1100" b="1" baseline="0"/>
                        <a:t> / </a:t>
                      </a:r>
                      <a:r>
                        <a:rPr lang="fr-CH" sz="1100" b="1" baseline="0" err="1"/>
                        <a:t>Needed</a:t>
                      </a:r>
                      <a:r>
                        <a:rPr lang="fr-CH" sz="2000" b="1" baseline="0"/>
                        <a:t> </a:t>
                      </a:r>
                    </a:p>
                    <a:p>
                      <a:r>
                        <a:rPr lang="fr-CH" sz="2000" b="1" baseline="0"/>
                        <a:t>2023</a:t>
                      </a:r>
                      <a:endParaRPr lang="en-US" sz="2000" b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fr-CH" sz="1900" dirty="0" err="1">
                          <a:solidFill>
                            <a:schemeClr val="tx1"/>
                          </a:solidFill>
                        </a:rPr>
                        <a:t>Optimising</a:t>
                      </a:r>
                      <a:r>
                        <a:rPr lang="fr-CH" sz="1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1900" dirty="0" err="1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fr-CH" sz="19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CH" sz="1900" dirty="0" err="1">
                          <a:solidFill>
                            <a:schemeClr val="tx1"/>
                          </a:solidFill>
                        </a:rPr>
                        <a:t>coverage</a:t>
                      </a:r>
                      <a:endParaRPr lang="fr-CH" sz="190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fr-CH" sz="1900" dirty="0" err="1">
                          <a:solidFill>
                            <a:schemeClr val="tx1"/>
                          </a:solidFill>
                        </a:rPr>
                        <a:t>Safety</a:t>
                      </a:r>
                      <a:r>
                        <a:rPr lang="fr-CH" sz="1900" baseline="0" dirty="0">
                          <a:solidFill>
                            <a:schemeClr val="tx1"/>
                          </a:solidFill>
                        </a:rPr>
                        <a:t> Monitoring (Pharmacovigilance)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fr-CH" sz="1900" dirty="0">
                          <a:solidFill>
                            <a:schemeClr val="tx1"/>
                          </a:solidFill>
                        </a:rPr>
                        <a:t>Impact Malaria (PMI)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fr-CH" sz="1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900" dirty="0">
                          <a:solidFill>
                            <a:schemeClr val="tx1"/>
                          </a:solidFill>
                        </a:rPr>
                        <a:t>2.     Food</a:t>
                      </a:r>
                      <a:r>
                        <a:rPr lang="fr-CH" sz="1900" baseline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CH" sz="1900" baseline="0" dirty="0" err="1">
                          <a:solidFill>
                            <a:schemeClr val="tx1"/>
                          </a:solidFill>
                        </a:rPr>
                        <a:t>Drugs</a:t>
                      </a:r>
                      <a:r>
                        <a:rPr lang="fr-CH" sz="1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1900" baseline="0" dirty="0" err="1">
                          <a:solidFill>
                            <a:schemeClr val="tx1"/>
                          </a:solidFill>
                        </a:rPr>
                        <a:t>Authority</a:t>
                      </a:r>
                      <a:endParaRPr lang="fr-CH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457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6">
            <a:extLst>
              <a:ext uri="{FF2B5EF4-FFF2-40B4-BE49-F238E27FC236}">
                <a16:creationId xmlns:a16="http://schemas.microsoft.com/office/drawing/2014/main" id="{8FD4D198-4C48-45CB-B33D-D1B690F5C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122714"/>
              </p:ext>
            </p:extLst>
          </p:nvPr>
        </p:nvGraphicFramePr>
        <p:xfrm>
          <a:off x="767255" y="116634"/>
          <a:ext cx="10541876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ous-titre 2">
            <a:extLst>
              <a:ext uri="{FF2B5EF4-FFF2-40B4-BE49-F238E27FC236}">
                <a16:creationId xmlns:a16="http://schemas.microsoft.com/office/drawing/2014/main" id="{AC02E406-CBE8-46AD-86BB-85B652CED35C}"/>
              </a:ext>
            </a:extLst>
          </p:cNvPr>
          <p:cNvSpPr txBox="1">
            <a:spLocks/>
          </p:cNvSpPr>
          <p:nvPr/>
        </p:nvSpPr>
        <p:spPr>
          <a:xfrm>
            <a:off x="767255" y="1268760"/>
            <a:ext cx="10541876" cy="5487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u="sng" dirty="0"/>
          </a:p>
          <a:p>
            <a:pPr marL="685800" indent="-685800"/>
            <a:r>
              <a:rPr lang="en-US" sz="7400" u="sng" dirty="0"/>
              <a:t>Will you integrate other public Health interventions? If yes, which ones and how (which partners involved )?</a:t>
            </a:r>
          </a:p>
          <a:p>
            <a:pPr marL="0" indent="0">
              <a:buNone/>
            </a:pPr>
            <a:endParaRPr lang="en-US" sz="8600" u="sng" dirty="0"/>
          </a:p>
          <a:p>
            <a:pPr lvl="1">
              <a:buFont typeface="Wingdings" pitchFamily="2" charset="2"/>
              <a:buChar char="ü"/>
            </a:pPr>
            <a:r>
              <a:rPr lang="en-US" sz="6200" dirty="0"/>
              <a:t>Integration will depend on the needs of each of the eligible regions/districts</a:t>
            </a:r>
          </a:p>
          <a:p>
            <a:endParaRPr lang="en-US" sz="8600" u="sng" dirty="0"/>
          </a:p>
          <a:p>
            <a:pPr>
              <a:buFont typeface="+mj-lt"/>
              <a:buAutoNum type="arabicPeriod"/>
            </a:pPr>
            <a:endParaRPr lang="en-US" sz="8600" u="sng" dirty="0"/>
          </a:p>
          <a:p>
            <a:pPr marL="685800" indent="-685800"/>
            <a:r>
              <a:rPr lang="en-US" sz="7400" u="sng" dirty="0"/>
              <a:t>Which changes will you make to overcome challenges experienced in previous campaigns?</a:t>
            </a:r>
          </a:p>
          <a:p>
            <a:pPr marL="685800" indent="-685800"/>
            <a:endParaRPr lang="en-US" sz="6200" u="sng" dirty="0"/>
          </a:p>
          <a:p>
            <a:pPr marL="0" indent="0">
              <a:buNone/>
            </a:pPr>
            <a:endParaRPr lang="en-US" u="sng" dirty="0"/>
          </a:p>
          <a:p>
            <a:pPr lvl="1">
              <a:buFont typeface="Wingdings" pitchFamily="2" charset="2"/>
              <a:buChar char="ü"/>
            </a:pPr>
            <a:r>
              <a:rPr lang="en-GB" sz="6200" dirty="0"/>
              <a:t>Procurement of adequate number of android tablets – to avoid tablet retrieval after each round</a:t>
            </a:r>
          </a:p>
          <a:p>
            <a:pPr lvl="1">
              <a:buFont typeface="Wingdings" pitchFamily="2" charset="2"/>
              <a:buChar char="ü"/>
            </a:pPr>
            <a:r>
              <a:rPr lang="en-US" sz="6200" dirty="0"/>
              <a:t>Encourage all Regional Health Directorates to ensure that medicines for ADR treatment are available in all health </a:t>
            </a:r>
            <a:r>
              <a:rPr lang="en-US" sz="6200" dirty="0" err="1"/>
              <a:t>centres</a:t>
            </a:r>
            <a:r>
              <a:rPr lang="en-US" sz="6200" dirty="0"/>
              <a:t> during SMC</a:t>
            </a:r>
          </a:p>
          <a:p>
            <a:pPr lvl="1">
              <a:buFont typeface="Wingdings" pitchFamily="2" charset="2"/>
              <a:buChar char="ü"/>
            </a:pPr>
            <a:endParaRPr lang="en-GB" dirty="0"/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 </a:t>
            </a:r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541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6">
            <a:extLst>
              <a:ext uri="{FF2B5EF4-FFF2-40B4-BE49-F238E27FC236}">
                <a16:creationId xmlns:a16="http://schemas.microsoft.com/office/drawing/2014/main" id="{8FD4D198-4C48-45CB-B33D-D1B690F5C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136746"/>
              </p:ext>
            </p:extLst>
          </p:nvPr>
        </p:nvGraphicFramePr>
        <p:xfrm>
          <a:off x="725213" y="116634"/>
          <a:ext cx="10762593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ous-titre 2">
            <a:extLst>
              <a:ext uri="{FF2B5EF4-FFF2-40B4-BE49-F238E27FC236}">
                <a16:creationId xmlns:a16="http://schemas.microsoft.com/office/drawing/2014/main" id="{AC02E406-CBE8-46AD-86BB-85B652CED35C}"/>
              </a:ext>
            </a:extLst>
          </p:cNvPr>
          <p:cNvSpPr txBox="1">
            <a:spLocks/>
          </p:cNvSpPr>
          <p:nvPr/>
        </p:nvSpPr>
        <p:spPr>
          <a:xfrm>
            <a:off x="725213" y="1268760"/>
            <a:ext cx="10762593" cy="5487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u="sng" dirty="0"/>
          </a:p>
          <a:p>
            <a:pPr marL="685800" indent="-685800"/>
            <a:r>
              <a:rPr lang="en-US" sz="9600" u="sng" dirty="0"/>
              <a:t>What are the research priorities you implemented in 2021 </a:t>
            </a:r>
            <a:endParaRPr lang="en-US" sz="9600" dirty="0"/>
          </a:p>
          <a:p>
            <a:pPr lvl="2">
              <a:buFont typeface="Wingdings" pitchFamily="2" charset="2"/>
              <a:buChar char="ü"/>
            </a:pPr>
            <a:r>
              <a:rPr lang="en-US" sz="8000" dirty="0"/>
              <a:t>SMC coverage survey </a:t>
            </a:r>
          </a:p>
          <a:p>
            <a:pPr marL="0" indent="0">
              <a:buNone/>
            </a:pPr>
            <a:endParaRPr lang="en-US" sz="9600" u="sng" dirty="0"/>
          </a:p>
          <a:p>
            <a:pPr marL="685800" indent="-685800"/>
            <a:r>
              <a:rPr lang="en-US" sz="9600" u="sng" dirty="0"/>
              <a:t>What are the two research priorities for SMC moving forward and when do you intend to implement them? </a:t>
            </a:r>
            <a:endParaRPr lang="en-US" sz="9600" dirty="0"/>
          </a:p>
          <a:p>
            <a:pPr lvl="2">
              <a:buFont typeface="Wingdings" pitchFamily="2" charset="2"/>
              <a:buChar char="ü"/>
            </a:pPr>
            <a:r>
              <a:rPr lang="en-US" sz="8000" dirty="0"/>
              <a:t>Conduct efficacy study on AQ and SP (including monitoring of molecular markers of resistance) (2023)</a:t>
            </a:r>
            <a:endParaRPr lang="en-US" sz="8000" u="sng" dirty="0">
              <a:cs typeface="Calibri"/>
            </a:endParaRPr>
          </a:p>
          <a:p>
            <a:pPr marL="0" indent="0">
              <a:buNone/>
            </a:pPr>
            <a:endParaRPr lang="en-US" sz="9600" u="sng" dirty="0"/>
          </a:p>
          <a:p>
            <a:pPr marL="685800" indent="-685800"/>
            <a:r>
              <a:rPr lang="en-US" sz="9600" u="sng" dirty="0"/>
              <a:t>If known, who are the identified partners for completing this research ?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8000" dirty="0"/>
              <a:t>SMC coverage survey : Under the OPT-SMC project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8000" dirty="0"/>
              <a:t>Efficacy study: Noguchi Memorial Institute of Medical research (University of Ghana)</a:t>
            </a:r>
            <a:endParaRPr lang="en-US" sz="8000" u="sng" dirty="0"/>
          </a:p>
          <a:p>
            <a:pPr marL="685800" indent="-685800"/>
            <a:endParaRPr lang="en-US" sz="9600" u="sng" dirty="0"/>
          </a:p>
          <a:p>
            <a:pPr marL="685800" indent="-685800"/>
            <a:r>
              <a:rPr lang="en-US" sz="9600" u="sng" dirty="0"/>
              <a:t>Estimated budget required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8000" dirty="0"/>
              <a:t>SMC coverage survey : 60,000USD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8000" dirty="0"/>
              <a:t>Efficacy study: 70,000USD</a:t>
            </a:r>
          </a:p>
          <a:p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pPr marL="257175" indent="-257175"/>
            <a:r>
              <a:rPr lang="en-US" u="sng" dirty="0"/>
              <a:t> </a:t>
            </a:r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8958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6">
            <a:extLst>
              <a:ext uri="{FF2B5EF4-FFF2-40B4-BE49-F238E27FC236}">
                <a16:creationId xmlns:a16="http://schemas.microsoft.com/office/drawing/2014/main" id="{8FD4D198-4C48-45CB-B33D-D1B690F5C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014897"/>
              </p:ext>
            </p:extLst>
          </p:nvPr>
        </p:nvGraphicFramePr>
        <p:xfrm>
          <a:off x="609599" y="116634"/>
          <a:ext cx="10972799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ous-titre 2">
            <a:extLst>
              <a:ext uri="{FF2B5EF4-FFF2-40B4-BE49-F238E27FC236}">
                <a16:creationId xmlns:a16="http://schemas.microsoft.com/office/drawing/2014/main" id="{AC02E406-CBE8-46AD-86BB-85B652CED35C}"/>
              </a:ext>
            </a:extLst>
          </p:cNvPr>
          <p:cNvSpPr txBox="1">
            <a:spLocks/>
          </p:cNvSpPr>
          <p:nvPr/>
        </p:nvSpPr>
        <p:spPr>
          <a:xfrm>
            <a:off x="1722134" y="1268760"/>
            <a:ext cx="8766354" cy="5487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u="sng"/>
          </a:p>
          <a:p>
            <a:pPr>
              <a:buFont typeface="Calibri"/>
              <a:buAutoNum type="arabicPeriod"/>
            </a:pPr>
            <a:endParaRPr lang="en-US" u="sng"/>
          </a:p>
          <a:p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endParaRPr lang="en-US" u="sng"/>
          </a:p>
          <a:p>
            <a:endParaRPr lang="en-US" u="sng"/>
          </a:p>
          <a:p>
            <a:endParaRPr lang="en-US" u="sng"/>
          </a:p>
          <a:p>
            <a:pPr marL="257175" indent="-257175"/>
            <a:endParaRPr lang="en-US" u="sng" dirty="0">
              <a:cs typeface="Calibri"/>
            </a:endParaRPr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0D417-65B7-CD4E-9581-680C50DD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5834"/>
            <a:ext cx="10857186" cy="5487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/>
              <a:t>Implementation – general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/>
              <a:t>Lessons Learnt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Early Planning results in smooth implementation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Early engagement with stakeholders (especially traditional/opinion leaders) is key to a successful campaign implementation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Some caregivers refuse dosing of their children - charged for previous ADR treatment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Some communities were completely cut off, making boats and life jackets a necessity in SMC implementation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The need to have strategies to follow up on mobile populations. Inhabitants of flooded communities migrate to  dry lands, resulting in population issues – follow-up in subsequent cycles difficult</a:t>
            </a:r>
          </a:p>
          <a:p>
            <a:pPr>
              <a:lnSpc>
                <a:spcPct val="17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65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6">
            <a:extLst>
              <a:ext uri="{FF2B5EF4-FFF2-40B4-BE49-F238E27FC236}">
                <a16:creationId xmlns:a16="http://schemas.microsoft.com/office/drawing/2014/main" id="{8FD4D198-4C48-45CB-B33D-D1B690F5C7E4}"/>
              </a:ext>
            </a:extLst>
          </p:cNvPr>
          <p:cNvGraphicFramePr/>
          <p:nvPr/>
        </p:nvGraphicFramePr>
        <p:xfrm>
          <a:off x="609599" y="116634"/>
          <a:ext cx="10972799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ous-titre 2">
            <a:extLst>
              <a:ext uri="{FF2B5EF4-FFF2-40B4-BE49-F238E27FC236}">
                <a16:creationId xmlns:a16="http://schemas.microsoft.com/office/drawing/2014/main" id="{AC02E406-CBE8-46AD-86BB-85B652CED35C}"/>
              </a:ext>
            </a:extLst>
          </p:cNvPr>
          <p:cNvSpPr txBox="1">
            <a:spLocks/>
          </p:cNvSpPr>
          <p:nvPr/>
        </p:nvSpPr>
        <p:spPr>
          <a:xfrm>
            <a:off x="1722134" y="1268760"/>
            <a:ext cx="8766354" cy="5487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u="sng"/>
          </a:p>
          <a:p>
            <a:pPr>
              <a:buFont typeface="Calibri"/>
              <a:buAutoNum type="arabicPeriod"/>
            </a:pPr>
            <a:endParaRPr lang="en-US" u="sng"/>
          </a:p>
          <a:p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endParaRPr lang="en-US" u="sng"/>
          </a:p>
          <a:p>
            <a:endParaRPr lang="en-US" u="sng"/>
          </a:p>
          <a:p>
            <a:endParaRPr lang="en-US" u="sng"/>
          </a:p>
          <a:p>
            <a:pPr marL="257175" indent="-257175"/>
            <a:endParaRPr lang="en-US" u="sng" dirty="0">
              <a:cs typeface="Calibri"/>
            </a:endParaRPr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0D417-65B7-CD4E-9581-680C50DD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10972798" cy="547260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Implementation – general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Innovations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Some districts/health facilities gave some incentives to volunteers (</a:t>
            </a:r>
            <a:r>
              <a:rPr lang="en-US" sz="2400" dirty="0" err="1"/>
              <a:t>eg.</a:t>
            </a:r>
            <a:r>
              <a:rPr lang="en-US" sz="2400" dirty="0"/>
              <a:t> not joining long queues at the OPDs)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In addition to the use of the SMC videos in training, supervisors shared with volunteers, to serve as a reference tool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Added Vitamin A supplementation to cycles 3 and 4, which helped the region achieve high Vit A Coverage (NER)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80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6">
            <a:extLst>
              <a:ext uri="{FF2B5EF4-FFF2-40B4-BE49-F238E27FC236}">
                <a16:creationId xmlns:a16="http://schemas.microsoft.com/office/drawing/2014/main" id="{8FD4D198-4C48-45CB-B33D-D1B690F5C7E4}"/>
              </a:ext>
            </a:extLst>
          </p:cNvPr>
          <p:cNvGraphicFramePr/>
          <p:nvPr/>
        </p:nvGraphicFramePr>
        <p:xfrm>
          <a:off x="609600" y="116634"/>
          <a:ext cx="10972799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ous-titre 2">
            <a:extLst>
              <a:ext uri="{FF2B5EF4-FFF2-40B4-BE49-F238E27FC236}">
                <a16:creationId xmlns:a16="http://schemas.microsoft.com/office/drawing/2014/main" id="{AC02E406-CBE8-46AD-86BB-85B652CED35C}"/>
              </a:ext>
            </a:extLst>
          </p:cNvPr>
          <p:cNvSpPr txBox="1">
            <a:spLocks/>
          </p:cNvSpPr>
          <p:nvPr/>
        </p:nvSpPr>
        <p:spPr>
          <a:xfrm>
            <a:off x="1722134" y="1268760"/>
            <a:ext cx="8766354" cy="5487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u="sng"/>
          </a:p>
          <a:p>
            <a:pPr>
              <a:buFont typeface="Calibri"/>
              <a:buAutoNum type="arabicPeriod"/>
            </a:pPr>
            <a:endParaRPr lang="en-US" u="sng"/>
          </a:p>
          <a:p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endParaRPr lang="en-US" u="sng"/>
          </a:p>
          <a:p>
            <a:endParaRPr lang="en-US" u="sng"/>
          </a:p>
          <a:p>
            <a:endParaRPr lang="en-US" u="sng"/>
          </a:p>
          <a:p>
            <a:pPr marL="257175" indent="-257175"/>
            <a:endParaRPr lang="en-US" u="sng" dirty="0">
              <a:cs typeface="Calibri"/>
            </a:endParaRPr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14338A-AE56-AF4D-B42D-3678728D2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10635" y="1699683"/>
            <a:ext cx="6476537" cy="485740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37972EE-39D6-8547-9A41-E32F52C1C4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9346" y="1699683"/>
            <a:ext cx="3643053" cy="48574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DB2243-0B6A-F545-BE1C-7C78A6C7BED4}"/>
              </a:ext>
            </a:extLst>
          </p:cNvPr>
          <p:cNvSpPr txBox="1"/>
          <p:nvPr/>
        </p:nvSpPr>
        <p:spPr>
          <a:xfrm>
            <a:off x="605534" y="1227548"/>
            <a:ext cx="182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Innovations</a:t>
            </a:r>
          </a:p>
        </p:txBody>
      </p:sp>
    </p:spTree>
    <p:extLst>
      <p:ext uri="{BB962C8B-B14F-4D97-AF65-F5344CB8AC3E}">
        <p14:creationId xmlns:p14="http://schemas.microsoft.com/office/powerpoint/2010/main" val="376152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6">
            <a:extLst>
              <a:ext uri="{FF2B5EF4-FFF2-40B4-BE49-F238E27FC236}">
                <a16:creationId xmlns:a16="http://schemas.microsoft.com/office/drawing/2014/main" id="{8FD4D198-4C48-45CB-B33D-D1B690F5C7E4}"/>
              </a:ext>
            </a:extLst>
          </p:cNvPr>
          <p:cNvGraphicFramePr/>
          <p:nvPr/>
        </p:nvGraphicFramePr>
        <p:xfrm>
          <a:off x="609599" y="116634"/>
          <a:ext cx="10972799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ous-titre 2">
            <a:extLst>
              <a:ext uri="{FF2B5EF4-FFF2-40B4-BE49-F238E27FC236}">
                <a16:creationId xmlns:a16="http://schemas.microsoft.com/office/drawing/2014/main" id="{AC02E406-CBE8-46AD-86BB-85B652CED35C}"/>
              </a:ext>
            </a:extLst>
          </p:cNvPr>
          <p:cNvSpPr txBox="1">
            <a:spLocks/>
          </p:cNvSpPr>
          <p:nvPr/>
        </p:nvSpPr>
        <p:spPr>
          <a:xfrm>
            <a:off x="1722134" y="1268760"/>
            <a:ext cx="8766354" cy="5487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u="sng"/>
          </a:p>
          <a:p>
            <a:pPr>
              <a:buFont typeface="Calibri"/>
              <a:buAutoNum type="arabicPeriod"/>
            </a:pPr>
            <a:endParaRPr lang="en-US" u="sng"/>
          </a:p>
          <a:p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endParaRPr lang="en-US" u="sng"/>
          </a:p>
          <a:p>
            <a:endParaRPr lang="en-US" u="sng"/>
          </a:p>
          <a:p>
            <a:endParaRPr lang="en-US" u="sng"/>
          </a:p>
          <a:p>
            <a:pPr marL="257175" indent="-257175"/>
            <a:endParaRPr lang="en-US" u="sng" dirty="0">
              <a:cs typeface="Calibri"/>
            </a:endParaRPr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0D417-65B7-CD4E-9581-680C50DD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55834"/>
            <a:ext cx="10972799" cy="540055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9600" b="1" dirty="0"/>
              <a:t>Community Health Volunteers/Supervisors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b="1" dirty="0"/>
              <a:t>Lessons Learnt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Selecting volunteers from within the same community makes acceptance rate high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Including role plays in the training of volunteers and supervisors minimizes errors during implementation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Providing daily performance feedback to supervisors helps to improve performance and curtails challenges early</a:t>
            </a:r>
          </a:p>
          <a:p>
            <a:pPr marL="0" indent="0">
              <a:lnSpc>
                <a:spcPct val="120000"/>
              </a:lnSpc>
              <a:buNone/>
            </a:pPr>
            <a:endParaRPr lang="en-US" sz="96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9600" b="1" dirty="0"/>
              <a:t>Innovations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Volunteers who could not use the android app were not left out - they were used as SBCC agents </a:t>
            </a:r>
            <a:endParaRPr lang="en-US" dirty="0"/>
          </a:p>
          <a:p>
            <a:pPr>
              <a:lnSpc>
                <a:spcPct val="17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6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561C9-E003-4C0F-9404-31476F5A2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234" y="1253758"/>
            <a:ext cx="5275154" cy="639762"/>
          </a:xfrm>
        </p:spPr>
        <p:txBody>
          <a:bodyPr/>
          <a:lstStyle/>
          <a:p>
            <a:pPr algn="ctr"/>
            <a:r>
              <a:rPr lang="fr-CH" dirty="0"/>
              <a:t>2021 </a:t>
            </a:r>
            <a:r>
              <a:rPr lang="fr-CH" dirty="0" err="1"/>
              <a:t>map</a:t>
            </a:r>
            <a:r>
              <a:rPr lang="fr-CH" dirty="0"/>
              <a:t> (</a:t>
            </a:r>
            <a:r>
              <a:rPr lang="fr-CH" dirty="0" err="1"/>
              <a:t>Covered</a:t>
            </a:r>
            <a:r>
              <a:rPr lang="fr-CH" dirty="0"/>
              <a:t>) </a:t>
            </a:r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CB6719-3B41-448F-89B9-C9347A215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218589"/>
            <a:ext cx="4919388" cy="639762"/>
          </a:xfrm>
        </p:spPr>
        <p:txBody>
          <a:bodyPr/>
          <a:lstStyle/>
          <a:p>
            <a:pPr algn="ctr"/>
            <a:r>
              <a:rPr lang="fr-CH" dirty="0"/>
              <a:t>2022 </a:t>
            </a:r>
            <a:r>
              <a:rPr lang="fr-CH" dirty="0" err="1"/>
              <a:t>map</a:t>
            </a:r>
            <a:r>
              <a:rPr lang="fr-CH" dirty="0"/>
              <a:t> (</a:t>
            </a:r>
            <a:r>
              <a:rPr lang="fr-CH" dirty="0" err="1"/>
              <a:t>targets</a:t>
            </a:r>
            <a:r>
              <a:rPr lang="fr-CH" dirty="0"/>
              <a:t>)</a:t>
            </a:r>
            <a:endParaRPr lang="fr-FR" dirty="0"/>
          </a:p>
        </p:txBody>
      </p:sp>
      <p:graphicFrame>
        <p:nvGraphicFramePr>
          <p:cNvPr id="4" name="Diagramme 6">
            <a:extLst>
              <a:ext uri="{FF2B5EF4-FFF2-40B4-BE49-F238E27FC236}">
                <a16:creationId xmlns:a16="http://schemas.microsoft.com/office/drawing/2014/main" id="{1C80CC0F-E07F-46C4-9674-6790D8E84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277216"/>
              </p:ext>
            </p:extLst>
          </p:nvPr>
        </p:nvGraphicFramePr>
        <p:xfrm>
          <a:off x="746234" y="101615"/>
          <a:ext cx="1034218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BCA052A3-97BA-DA45-86FF-19CE630248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1810366" y="1897412"/>
            <a:ext cx="3528889" cy="471159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1E3139C-C492-2944-8CDA-00E309AE63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7161385" y="1893520"/>
            <a:ext cx="3625910" cy="471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8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6">
            <a:extLst>
              <a:ext uri="{FF2B5EF4-FFF2-40B4-BE49-F238E27FC236}">
                <a16:creationId xmlns:a16="http://schemas.microsoft.com/office/drawing/2014/main" id="{8FD4D198-4C48-45CB-B33D-D1B690F5C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392737"/>
              </p:ext>
            </p:extLst>
          </p:nvPr>
        </p:nvGraphicFramePr>
        <p:xfrm>
          <a:off x="609600" y="116634"/>
          <a:ext cx="10972799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ous-titre 2">
            <a:extLst>
              <a:ext uri="{FF2B5EF4-FFF2-40B4-BE49-F238E27FC236}">
                <a16:creationId xmlns:a16="http://schemas.microsoft.com/office/drawing/2014/main" id="{AC02E406-CBE8-46AD-86BB-85B652CED35C}"/>
              </a:ext>
            </a:extLst>
          </p:cNvPr>
          <p:cNvSpPr txBox="1">
            <a:spLocks/>
          </p:cNvSpPr>
          <p:nvPr/>
        </p:nvSpPr>
        <p:spPr>
          <a:xfrm>
            <a:off x="1722134" y="1268760"/>
            <a:ext cx="8766354" cy="5487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u="sng"/>
          </a:p>
          <a:p>
            <a:pPr>
              <a:buFont typeface="Calibri"/>
              <a:buAutoNum type="arabicPeriod"/>
            </a:pPr>
            <a:endParaRPr lang="en-US" u="sng"/>
          </a:p>
          <a:p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endParaRPr lang="en-US" u="sng"/>
          </a:p>
          <a:p>
            <a:endParaRPr lang="en-US" u="sng"/>
          </a:p>
          <a:p>
            <a:endParaRPr lang="en-US" u="sng"/>
          </a:p>
          <a:p>
            <a:pPr marL="257175" indent="-257175"/>
            <a:endParaRPr lang="en-US" u="sng" dirty="0">
              <a:cs typeface="Calibri"/>
            </a:endParaRPr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  <a:p>
            <a:pPr>
              <a:buFont typeface="+mj-lt"/>
              <a:buAutoNum type="arabicPeriod"/>
            </a:pPr>
            <a:endParaRPr 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83ECF-D682-8748-97BC-2B78780A8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47260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SBCC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Lessons Learnt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Continuous monitoring of SBCC activities before, during and after each cycle helps to assess the level of awareness and take necessary action when needed, to increase uptake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Administering SMC medicines to the children of Health workers and opinion leaders causes other caregivers to have confidence in the exercise, increasing uptake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Innovations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Used local champions as agents for SBCC - facilitated uptake (NR)</a:t>
            </a:r>
          </a:p>
        </p:txBody>
      </p:sp>
    </p:spTree>
    <p:extLst>
      <p:ext uri="{BB962C8B-B14F-4D97-AF65-F5344CB8AC3E}">
        <p14:creationId xmlns:p14="http://schemas.microsoft.com/office/powerpoint/2010/main" val="570699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6">
            <a:extLst>
              <a:ext uri="{FF2B5EF4-FFF2-40B4-BE49-F238E27FC236}">
                <a16:creationId xmlns:a16="http://schemas.microsoft.com/office/drawing/2014/main" id="{8FD4D198-4C48-45CB-B33D-D1B690F5C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365051"/>
              </p:ext>
            </p:extLst>
          </p:nvPr>
        </p:nvGraphicFramePr>
        <p:xfrm>
          <a:off x="609600" y="116634"/>
          <a:ext cx="10972799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ous-titre 2">
            <a:extLst>
              <a:ext uri="{FF2B5EF4-FFF2-40B4-BE49-F238E27FC236}">
                <a16:creationId xmlns:a16="http://schemas.microsoft.com/office/drawing/2014/main" id="{AC02E406-CBE8-46AD-86BB-85B652CED35C}"/>
              </a:ext>
            </a:extLst>
          </p:cNvPr>
          <p:cNvSpPr txBox="1">
            <a:spLocks/>
          </p:cNvSpPr>
          <p:nvPr/>
        </p:nvSpPr>
        <p:spPr>
          <a:xfrm>
            <a:off x="1722134" y="1268760"/>
            <a:ext cx="8766354" cy="5487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u="sng" dirty="0"/>
          </a:p>
          <a:p>
            <a:pPr>
              <a:buFont typeface="Calibri"/>
              <a:buAutoNum type="arabicPeriod"/>
            </a:pPr>
            <a:endParaRPr lang="en-US" u="sng" dirty="0"/>
          </a:p>
          <a:p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pPr marL="257175" indent="-257175"/>
            <a:endParaRPr lang="en-US" u="sng" dirty="0">
              <a:cs typeface="Calibri"/>
            </a:endParaRPr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  <a:p>
            <a:pPr>
              <a:buFont typeface="+mj-lt"/>
              <a:buAutoNum type="arabicPeriod"/>
            </a:pP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BF403-3E1D-FD4D-AFEB-D33F7DC5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5"/>
            <a:ext cx="11098924" cy="5412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PSM</a:t>
            </a:r>
          </a:p>
          <a:p>
            <a:pPr marL="0" indent="0">
              <a:buNone/>
            </a:pPr>
            <a:r>
              <a:rPr lang="en-US" sz="2400" b="1" dirty="0"/>
              <a:t>Lessons Learnt</a:t>
            </a:r>
          </a:p>
          <a:p>
            <a:r>
              <a:rPr lang="en-US" sz="2400" dirty="0"/>
              <a:t>Rain coats and wellington boots supplied - greatly motivated volunteers and supervisors which helped to  improve performance </a:t>
            </a:r>
          </a:p>
          <a:p>
            <a:r>
              <a:rPr lang="en-US" sz="2400" dirty="0"/>
              <a:t>Providing some volunteers with torchlights may improve coverage - most caregivers leave to farm at dawn and return late in the evening (some volunteers visited homes at dawn and went back in the evening/night)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Innovations</a:t>
            </a:r>
          </a:p>
          <a:p>
            <a:r>
              <a:rPr lang="en-US" sz="2400" dirty="0"/>
              <a:t>Engaged drone supply services to provide transportation of medicines for management of ADR in health facilities (NER)</a:t>
            </a:r>
          </a:p>
        </p:txBody>
      </p:sp>
    </p:spTree>
    <p:extLst>
      <p:ext uri="{BB962C8B-B14F-4D97-AF65-F5344CB8AC3E}">
        <p14:creationId xmlns:p14="http://schemas.microsoft.com/office/powerpoint/2010/main" val="483468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059ED-2A7A-4A7A-AAEB-0820DC4F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2492896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5590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400" u="sng" dirty="0"/>
          </a:p>
          <a:p>
            <a:pPr>
              <a:buFont typeface="Calibri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endParaRPr lang="en-US" sz="600" u="sng" dirty="0"/>
          </a:p>
          <a:p>
            <a:endParaRPr lang="en-US" sz="600" u="sng" dirty="0"/>
          </a:p>
          <a:p>
            <a:endParaRPr lang="en-US" sz="600" u="sng" dirty="0"/>
          </a:p>
          <a:p>
            <a:pPr marL="257175" indent="-257175"/>
            <a:endParaRPr lang="en-US" sz="600" u="sng" dirty="0">
              <a:cs typeface="Calibri"/>
            </a:endParaRPr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</p:txBody>
      </p:sp>
      <p:graphicFrame>
        <p:nvGraphicFramePr>
          <p:cNvPr id="4" name="Diagramme 6">
            <a:extLst>
              <a:ext uri="{FF2B5EF4-FFF2-40B4-BE49-F238E27FC236}">
                <a16:creationId xmlns:a16="http://schemas.microsoft.com/office/drawing/2014/main" id="{C97FA5CE-3B90-4B3C-8CB3-417911E69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817357"/>
              </p:ext>
            </p:extLst>
          </p:nvPr>
        </p:nvGraphicFramePr>
        <p:xfrm>
          <a:off x="1722134" y="101615"/>
          <a:ext cx="8501952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41AECC09-5000-44C0-A799-33480E42A4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24" y="1510002"/>
            <a:ext cx="9322676" cy="5246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289C88-FD41-4042-AD3F-0FD7203CD13D}"/>
              </a:ext>
            </a:extLst>
          </p:cNvPr>
          <p:cNvSpPr txBox="1"/>
          <p:nvPr/>
        </p:nvSpPr>
        <p:spPr>
          <a:xfrm>
            <a:off x="1911927" y="126876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Diagram showing factors that may influence effectiveness of SMC programs 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5723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441435" y="1268761"/>
            <a:ext cx="11046372" cy="54876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0" indent="-685800"/>
            <a:r>
              <a:rPr lang="en-US" sz="2000" b="1" u="sng" dirty="0"/>
              <a:t>How do you monitor completeness of coverage ? </a:t>
            </a:r>
          </a:p>
          <a:p>
            <a:pPr marL="457200" lvl="1" indent="0">
              <a:buNone/>
            </a:pPr>
            <a:r>
              <a:rPr lang="en-US" sz="2000" dirty="0"/>
              <a:t>Use an electronic data collection application (</a:t>
            </a:r>
            <a:r>
              <a:rPr lang="en-US" sz="2000" dirty="0" err="1"/>
              <a:t>SiCapp</a:t>
            </a:r>
            <a:r>
              <a:rPr lang="en-US" sz="2000" dirty="0"/>
              <a:t>) to monitor coverage on daily basis</a:t>
            </a:r>
            <a:endParaRPr lang="en-US" sz="2000" b="1" u="sng" dirty="0"/>
          </a:p>
          <a:p>
            <a:pPr marL="1314450" lvl="1" indent="-857250">
              <a:buFont typeface="Wingdings" panose="05000000000000000000" pitchFamily="2" charset="2"/>
              <a:buChar char="ü"/>
            </a:pPr>
            <a:r>
              <a:rPr lang="en-US" sz="1800" b="1" u="sng" dirty="0"/>
              <a:t>Advantages of the methodology used</a:t>
            </a:r>
            <a:r>
              <a:rPr lang="en-US" sz="1800" u="sng" dirty="0"/>
              <a:t>: </a:t>
            </a:r>
            <a:r>
              <a:rPr lang="en-US" sz="1800" dirty="0"/>
              <a:t>Real time detection of poor performing districts which helps coordinators to provide special assistance to these district</a:t>
            </a:r>
            <a:endParaRPr lang="en-US" sz="1800" u="sng" dirty="0"/>
          </a:p>
          <a:p>
            <a:pPr marL="1314450" lvl="1" indent="-857250">
              <a:buFont typeface="Wingdings" panose="05000000000000000000" pitchFamily="2" charset="2"/>
              <a:buChar char="ü"/>
            </a:pPr>
            <a:r>
              <a:rPr lang="en-US" sz="1800" b="1" u="sng" dirty="0"/>
              <a:t>Disadvantages</a:t>
            </a:r>
            <a:r>
              <a:rPr lang="en-US" sz="1800" u="sng" dirty="0"/>
              <a:t>: </a:t>
            </a:r>
            <a:r>
              <a:rPr lang="en-US" sz="1800" dirty="0"/>
              <a:t>Challenge with  internet network coverage in a few districts</a:t>
            </a:r>
          </a:p>
          <a:p>
            <a:pPr marL="457200" lvl="1" indent="0">
              <a:buNone/>
            </a:pPr>
            <a:endParaRPr lang="en-US" sz="1600" u="sng" dirty="0">
              <a:cs typeface="Calibri"/>
            </a:endParaRPr>
          </a:p>
          <a:p>
            <a:pPr marL="742950" indent="-685800"/>
            <a:r>
              <a:rPr lang="en-US" sz="2000" b="1" u="sng" dirty="0"/>
              <a:t>Have you ever performed a coverage survey in the country ?</a:t>
            </a:r>
          </a:p>
          <a:p>
            <a:pPr marL="57150" indent="0">
              <a:buNone/>
            </a:pPr>
            <a:r>
              <a:rPr lang="en-US" sz="2000" dirty="0">
                <a:cs typeface="Calibri"/>
              </a:rPr>
              <a:t>         Yes  - conducted a coverage survey for the 2020 SMC (completed in Feb 2021)</a:t>
            </a:r>
          </a:p>
          <a:p>
            <a:pPr marL="742950" indent="-685800"/>
            <a:endParaRPr lang="en-US" sz="2000" u="sng" dirty="0"/>
          </a:p>
          <a:p>
            <a:pPr marL="742950" indent="-685800"/>
            <a:r>
              <a:rPr lang="en-US" sz="2000" b="1" u="sng" dirty="0"/>
              <a:t>When was the last one ?</a:t>
            </a:r>
          </a:p>
          <a:p>
            <a:pPr marL="457200" lvl="1" indent="0">
              <a:buNone/>
            </a:pPr>
            <a:r>
              <a:rPr lang="en-US" sz="2000" dirty="0">
                <a:cs typeface="Calibri"/>
              </a:rPr>
              <a:t>   February 2021</a:t>
            </a:r>
          </a:p>
          <a:p>
            <a:pPr marL="742950" indent="-685800"/>
            <a:endParaRPr lang="en-US" sz="2000" u="sng" dirty="0"/>
          </a:p>
          <a:p>
            <a:pPr marL="742950" indent="-685800"/>
            <a:r>
              <a:rPr lang="en-US" sz="2000" b="1" u="sng" dirty="0"/>
              <a:t>Is there a coverage survey planned in 2022 ? </a:t>
            </a:r>
          </a:p>
          <a:p>
            <a:pPr marL="457200" lvl="1" indent="0">
              <a:buNone/>
            </a:pPr>
            <a:r>
              <a:rPr lang="en-US" sz="2000" dirty="0">
                <a:cs typeface="Calibri"/>
              </a:rPr>
              <a:t> No - none planned yet</a:t>
            </a:r>
            <a:endParaRPr lang="en-US" sz="1400" u="sng" dirty="0"/>
          </a:p>
          <a:p>
            <a:pPr>
              <a:buFont typeface="Calibri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endParaRPr lang="en-US" sz="600" u="sng" dirty="0"/>
          </a:p>
          <a:p>
            <a:endParaRPr lang="en-US" sz="600" u="sng" dirty="0"/>
          </a:p>
          <a:p>
            <a:endParaRPr lang="en-US" sz="600" u="sng" dirty="0"/>
          </a:p>
          <a:p>
            <a:pPr marL="257175" indent="-257175"/>
            <a:endParaRPr lang="en-US" sz="600" u="sng" dirty="0">
              <a:cs typeface="Calibri"/>
            </a:endParaRPr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</p:txBody>
      </p:sp>
      <p:graphicFrame>
        <p:nvGraphicFramePr>
          <p:cNvPr id="4" name="Diagramme 6">
            <a:extLst>
              <a:ext uri="{FF2B5EF4-FFF2-40B4-BE49-F238E27FC236}">
                <a16:creationId xmlns:a16="http://schemas.microsoft.com/office/drawing/2014/main" id="{C97FA5CE-3B90-4B3C-8CB3-417911E69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432659"/>
              </p:ext>
            </p:extLst>
          </p:nvPr>
        </p:nvGraphicFramePr>
        <p:xfrm>
          <a:off x="1722134" y="101615"/>
          <a:ext cx="8501952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42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399394" y="1268760"/>
            <a:ext cx="11119944" cy="53078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1400" u="sng" dirty="0">
              <a:cs typeface="Calibri"/>
            </a:endParaRPr>
          </a:p>
          <a:p>
            <a:pPr marL="685800" indent="-685800"/>
            <a:r>
              <a:rPr lang="en-US" sz="2000" b="1" u="sng" dirty="0"/>
              <a:t>How do you monitor adherence ? </a:t>
            </a:r>
            <a:endParaRPr lang="en-US" sz="2000" b="1" u="sng" dirty="0">
              <a:cs typeface="Calibri"/>
            </a:endParaRPr>
          </a:p>
          <a:p>
            <a:pPr marL="457200" lvl="1" indent="0">
              <a:buNone/>
            </a:pPr>
            <a:r>
              <a:rPr lang="en-US" sz="2000" dirty="0"/>
              <a:t>Community Health Volunteers (CHVs) revisit household on days 2 and 3</a:t>
            </a:r>
            <a:endParaRPr lang="en-US" sz="1400" dirty="0"/>
          </a:p>
          <a:p>
            <a:pPr marL="1314450" lvl="1" indent="-857250">
              <a:buFont typeface="Wingdings" panose="05000000000000000000" pitchFamily="2" charset="2"/>
              <a:buChar char="ü"/>
            </a:pPr>
            <a:r>
              <a:rPr lang="en-US" sz="1800" b="1" u="sng" dirty="0"/>
              <a:t>Advantages of the methodology used</a:t>
            </a:r>
            <a:r>
              <a:rPr lang="en-US" sz="1800" u="sng" dirty="0"/>
              <a:t>: </a:t>
            </a:r>
            <a:r>
              <a:rPr lang="en-US" sz="1800" dirty="0"/>
              <a:t>CHVs have the opportunity to immediately correct non-adherence </a:t>
            </a:r>
          </a:p>
          <a:p>
            <a:pPr marL="1314450" lvl="1" indent="-857250">
              <a:buFont typeface="Wingdings" panose="05000000000000000000" pitchFamily="2" charset="2"/>
              <a:buChar char="ü"/>
            </a:pPr>
            <a:endParaRPr lang="en-US" sz="1800" u="sng" dirty="0"/>
          </a:p>
          <a:p>
            <a:pPr marL="1314450" lvl="1" indent="-857250">
              <a:buFont typeface="Wingdings" panose="05000000000000000000" pitchFamily="2" charset="2"/>
              <a:buChar char="ü"/>
            </a:pPr>
            <a:r>
              <a:rPr lang="en-US" sz="1800" b="1" u="sng" dirty="0"/>
              <a:t>Disadvantages</a:t>
            </a:r>
            <a:r>
              <a:rPr lang="en-US" sz="1800" u="sng" dirty="0"/>
              <a:t>: </a:t>
            </a:r>
            <a:r>
              <a:rPr lang="en-US" sz="1800" dirty="0"/>
              <a:t>Increased workload on CHVs and it is time consuming</a:t>
            </a:r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/>
          </a:p>
          <a:p>
            <a:pPr marL="685800" indent="-685800"/>
            <a:r>
              <a:rPr lang="en-US" sz="2000" b="1" u="sng" dirty="0"/>
              <a:t>How do you monitor efficacy </a:t>
            </a:r>
            <a:endParaRPr lang="en-US" sz="1400" u="sng" dirty="0"/>
          </a:p>
          <a:p>
            <a:pPr marL="457200" lvl="1" indent="0">
              <a:buNone/>
            </a:pPr>
            <a:r>
              <a:rPr lang="en-US" sz="2000" dirty="0"/>
              <a:t>Use case control studies</a:t>
            </a:r>
          </a:p>
          <a:p>
            <a:pPr marL="685800" indent="-685800"/>
            <a:endParaRPr lang="en-US" sz="1100" u="sng" dirty="0"/>
          </a:p>
          <a:p>
            <a:pPr marL="1314450" lvl="1" indent="-857250">
              <a:buFont typeface="Wingdings" panose="05000000000000000000" pitchFamily="2" charset="2"/>
              <a:buChar char="ü"/>
            </a:pPr>
            <a:r>
              <a:rPr lang="en-US" sz="1800" b="1" u="sng" dirty="0"/>
              <a:t>Advantages of the methodology used</a:t>
            </a:r>
            <a:r>
              <a:rPr lang="en-US" sz="1800" u="sng" dirty="0"/>
              <a:t>: </a:t>
            </a:r>
            <a:r>
              <a:rPr lang="en-US" sz="1800" dirty="0"/>
              <a:t>it is an easier way </a:t>
            </a:r>
            <a:r>
              <a:rPr lang="en-GB" sz="1800" dirty="0"/>
              <a:t>to</a:t>
            </a:r>
            <a:r>
              <a:rPr lang="en-GB" sz="1800" b="1" dirty="0"/>
              <a:t> </a:t>
            </a:r>
            <a:r>
              <a:rPr lang="en-GB" sz="1800" dirty="0"/>
              <a:t>measure the efficacy in practice</a:t>
            </a:r>
            <a:endParaRPr lang="en-US" sz="1800" u="sng" dirty="0"/>
          </a:p>
          <a:p>
            <a:pPr marL="1314450" lvl="1" indent="-857250">
              <a:buFont typeface="Wingdings" panose="05000000000000000000" pitchFamily="2" charset="2"/>
              <a:buChar char="ü"/>
            </a:pPr>
            <a:endParaRPr lang="en-US" sz="1800" u="sng" dirty="0"/>
          </a:p>
          <a:p>
            <a:pPr marL="1314450" lvl="1" indent="-857250">
              <a:buFont typeface="Wingdings" panose="05000000000000000000" pitchFamily="2" charset="2"/>
              <a:buChar char="ü"/>
            </a:pPr>
            <a:r>
              <a:rPr lang="en-US" sz="1800" b="1" u="sng" dirty="0"/>
              <a:t>Disadvantages</a:t>
            </a:r>
            <a:r>
              <a:rPr lang="en-US" sz="1800" u="sng" dirty="0"/>
              <a:t>: </a:t>
            </a:r>
            <a:r>
              <a:rPr lang="en-US" sz="1800" dirty="0"/>
              <a:t>potential recall bias</a:t>
            </a:r>
          </a:p>
          <a:p>
            <a:endParaRPr lang="en-US" sz="600" u="sng" dirty="0"/>
          </a:p>
          <a:p>
            <a:pPr marL="257175" indent="-257175"/>
            <a:endParaRPr lang="en-US" sz="600" u="sng" dirty="0">
              <a:cs typeface="Calibri"/>
            </a:endParaRPr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  <a:p>
            <a:pPr>
              <a:buFont typeface="+mj-lt"/>
              <a:buAutoNum type="arabicPeriod"/>
            </a:pPr>
            <a:endParaRPr lang="en-US" sz="600" u="sng" dirty="0"/>
          </a:p>
        </p:txBody>
      </p:sp>
      <p:graphicFrame>
        <p:nvGraphicFramePr>
          <p:cNvPr id="4" name="Diagramme 6">
            <a:extLst>
              <a:ext uri="{FF2B5EF4-FFF2-40B4-BE49-F238E27FC236}">
                <a16:creationId xmlns:a16="http://schemas.microsoft.com/office/drawing/2014/main" id="{C97FA5CE-3B90-4B3C-8CB3-417911E69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70123"/>
              </p:ext>
            </p:extLst>
          </p:nvPr>
        </p:nvGraphicFramePr>
        <p:xfrm>
          <a:off x="1722134" y="101615"/>
          <a:ext cx="8501952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04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191231"/>
              </p:ext>
            </p:extLst>
          </p:nvPr>
        </p:nvGraphicFramePr>
        <p:xfrm>
          <a:off x="693683" y="1268760"/>
          <a:ext cx="1067851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8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Month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noProof="0"/>
                        <a:t>Under 5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noProof="0"/>
                        <a:t>&gt; 5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Girls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Boys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Girls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Boys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900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840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2123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1296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900">
                <a:tc>
                  <a:txBody>
                    <a:bodyPr/>
                    <a:lstStyle/>
                    <a:p>
                      <a:r>
                        <a:rPr lang="en-US" b="1" noProof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801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710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1114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573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r>
                        <a:rPr lang="en-US" b="1" noProof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834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692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1426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852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79">
                <a:tc>
                  <a:txBody>
                    <a:bodyPr/>
                    <a:lstStyle/>
                    <a:p>
                      <a:r>
                        <a:rPr lang="en-US" b="1" noProof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757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797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1191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843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 dirty="0"/>
                        <a:t>634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625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1986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1168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1263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1301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2919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1610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3455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3588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7706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5214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900">
                <a:tc>
                  <a:txBody>
                    <a:bodyPr/>
                    <a:lstStyle/>
                    <a:p>
                      <a:r>
                        <a:rPr lang="en-US" b="1" noProof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3289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3437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7868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4938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r>
                        <a:rPr lang="en-US" b="1" noProof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3012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3189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7669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4692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179">
                <a:tc>
                  <a:txBody>
                    <a:bodyPr/>
                    <a:lstStyle/>
                    <a:p>
                      <a:r>
                        <a:rPr lang="en-US" b="1" noProof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3287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3272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7929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5002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2161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2372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5014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3252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1449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1422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/>
                        <a:t>3602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800" b="0" noProof="0" dirty="0"/>
                        <a:t>2449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Diagramme 6"/>
          <p:cNvGraphicFramePr/>
          <p:nvPr>
            <p:extLst>
              <p:ext uri="{D42A27DB-BD31-4B8C-83A1-F6EECF244321}">
                <p14:modId xmlns:p14="http://schemas.microsoft.com/office/powerpoint/2010/main" val="756386709"/>
              </p:ext>
            </p:extLst>
          </p:nvPr>
        </p:nvGraphicFramePr>
        <p:xfrm>
          <a:off x="693683" y="116632"/>
          <a:ext cx="1067851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418829"/>
              </p:ext>
            </p:extLst>
          </p:nvPr>
        </p:nvGraphicFramePr>
        <p:xfrm>
          <a:off x="735723" y="1268760"/>
          <a:ext cx="1062595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7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Month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noProof="0"/>
                        <a:t>Under 5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noProof="0"/>
                        <a:t>&gt; 5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Girls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Boys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Girls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Boys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3053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3206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7266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3361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900">
                <a:tc>
                  <a:txBody>
                    <a:bodyPr/>
                    <a:lstStyle/>
                    <a:p>
                      <a:r>
                        <a:rPr lang="en-US" b="1" noProof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2434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2619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6004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2936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r>
                        <a:rPr lang="en-US" b="1" noProof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1957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2203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4670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2086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79">
                <a:tc>
                  <a:txBody>
                    <a:bodyPr/>
                    <a:lstStyle/>
                    <a:p>
                      <a:r>
                        <a:rPr lang="en-US" b="1" noProof="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1677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1862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3987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1795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1702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1607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4895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2161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3938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4002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7697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3930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6373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6638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14072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7740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900">
                <a:tc>
                  <a:txBody>
                    <a:bodyPr/>
                    <a:lstStyle/>
                    <a:p>
                      <a:r>
                        <a:rPr lang="en-US" b="1" noProof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4850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4966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12166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6802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r>
                        <a:rPr lang="en-US" b="1" noProof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4401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4599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11893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6121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179">
                <a:tc>
                  <a:txBody>
                    <a:bodyPr/>
                    <a:lstStyle/>
                    <a:p>
                      <a:r>
                        <a:rPr lang="en-US" b="1" noProof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5592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5824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11630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6924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4759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5359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9343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4995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3189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3463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7900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 dirty="0"/>
                        <a:t>3663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Diagramme 6"/>
          <p:cNvGraphicFramePr/>
          <p:nvPr>
            <p:extLst>
              <p:ext uri="{D42A27DB-BD31-4B8C-83A1-F6EECF244321}">
                <p14:modId xmlns:p14="http://schemas.microsoft.com/office/powerpoint/2010/main" val="3893231311"/>
              </p:ext>
            </p:extLst>
          </p:nvPr>
        </p:nvGraphicFramePr>
        <p:xfrm>
          <a:off x="735723" y="116632"/>
          <a:ext cx="10625959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849152"/>
              </p:ext>
            </p:extLst>
          </p:nvPr>
        </p:nvGraphicFramePr>
        <p:xfrm>
          <a:off x="830317" y="1268760"/>
          <a:ext cx="1048932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7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Month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noProof="0"/>
                        <a:t>Under 5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noProof="0"/>
                        <a:t>&gt; 5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Girls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Boys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Girls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Boys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906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1033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1981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 dirty="0"/>
                        <a:t>979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900">
                <a:tc>
                  <a:txBody>
                    <a:bodyPr/>
                    <a:lstStyle/>
                    <a:p>
                      <a:r>
                        <a:rPr lang="en-US" b="1" noProof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846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927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1901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875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r>
                        <a:rPr lang="en-US" b="1" noProof="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882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895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1809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875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79">
                <a:tc>
                  <a:txBody>
                    <a:bodyPr/>
                    <a:lstStyle/>
                    <a:p>
                      <a:r>
                        <a:rPr lang="en-US" b="1" noProof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750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808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1798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933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861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975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1816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995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2134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2208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3825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2127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2090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2224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4790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2800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900">
                <a:tc>
                  <a:txBody>
                    <a:bodyPr/>
                    <a:lstStyle/>
                    <a:p>
                      <a:r>
                        <a:rPr lang="en-US" b="1" noProof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1578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1694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4947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2731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r>
                        <a:rPr lang="en-US" b="1" noProof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1949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1491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4181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2535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179">
                <a:tc>
                  <a:txBody>
                    <a:bodyPr/>
                    <a:lstStyle/>
                    <a:p>
                      <a:r>
                        <a:rPr lang="en-US" b="1" noProof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1735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1836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4755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3026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1924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2147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3858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2608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1195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1251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/>
                        <a:t>2804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r">
                        <a:buClrTx/>
                        <a:buSzTx/>
                        <a:buFontTx/>
                        <a:buNone/>
                      </a:pPr>
                      <a:r>
                        <a:rPr lang="en-US" sz="1800" b="0" noProof="0" dirty="0"/>
                        <a:t>1495</a:t>
                      </a: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Diagramme 6"/>
          <p:cNvGraphicFramePr/>
          <p:nvPr>
            <p:extLst>
              <p:ext uri="{D42A27DB-BD31-4B8C-83A1-F6EECF244321}">
                <p14:modId xmlns:p14="http://schemas.microsoft.com/office/powerpoint/2010/main" val="2206720148"/>
              </p:ext>
            </p:extLst>
          </p:nvPr>
        </p:nvGraphicFramePr>
        <p:xfrm>
          <a:off x="830317" y="116632"/>
          <a:ext cx="10489324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AD12591D3B44A8A2C70EAA04D66AB" ma:contentTypeVersion="12" ma:contentTypeDescription="Create a new document." ma:contentTypeScope="" ma:versionID="122a6556c83f13cd479b45b29d33ff55">
  <xsd:schema xmlns:xsd="http://www.w3.org/2001/XMLSchema" xmlns:xs="http://www.w3.org/2001/XMLSchema" xmlns:p="http://schemas.microsoft.com/office/2006/metadata/properties" xmlns:ns3="25e3acdc-53d9-4e7c-a69e-1ee36e33316a" xmlns:ns4="ee7c3cea-c103-4952-b4ae-095132435fb6" targetNamespace="http://schemas.microsoft.com/office/2006/metadata/properties" ma:root="true" ma:fieldsID="9a94e0bb26a07a47ccabd21c321e2715" ns3:_="" ns4:_="">
    <xsd:import namespace="25e3acdc-53d9-4e7c-a69e-1ee36e33316a"/>
    <xsd:import namespace="ee7c3cea-c103-4952-b4ae-095132435fb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3acdc-53d9-4e7c-a69e-1ee36e3331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c3cea-c103-4952-b4ae-095132435f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610BAA-47AA-4A8A-9676-E1BD03DF4647}">
  <ds:schemaRefs>
    <ds:schemaRef ds:uri="25e3acdc-53d9-4e7c-a69e-1ee36e33316a"/>
    <ds:schemaRef ds:uri="ee7c3cea-c103-4952-b4ae-095132435f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0C26E4-CBB5-4C9C-93CD-6D3291286774}">
  <ds:schemaRefs>
    <ds:schemaRef ds:uri="25e3acdc-53d9-4e7c-a69e-1ee36e33316a"/>
    <ds:schemaRef ds:uri="ee7c3cea-c103-4952-b4ae-095132435f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A72FD3-2974-4D10-A103-A4AE226431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22088</TotalTime>
  <Words>2445</Words>
  <Application>Microsoft Macintosh PowerPoint</Application>
  <PresentationFormat>Widescreen</PresentationFormat>
  <Paragraphs>953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Geneva, Switzerland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SMC Implementation 2013 review – 2105 outlook</dc:title>
  <dc:creator>tchouatieua@mmv.org</dc:creator>
  <cp:lastModifiedBy>Microsoft Office User</cp:lastModifiedBy>
  <cp:revision>74</cp:revision>
  <dcterms:created xsi:type="dcterms:W3CDTF">2013-10-16T10:55:00Z</dcterms:created>
  <dcterms:modified xsi:type="dcterms:W3CDTF">2022-03-01T08:18:34Z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0x01010084EAD12591D3B44A8A2C70EAA04D66AB</vt:lpwstr>
  </property>
</Properties>
</file>