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61" r:id="rId5"/>
    <p:sldId id="319" r:id="rId6"/>
    <p:sldId id="267" r:id="rId7"/>
    <p:sldId id="310" r:id="rId8"/>
    <p:sldId id="311" r:id="rId9"/>
    <p:sldId id="314" r:id="rId10"/>
    <p:sldId id="312" r:id="rId11"/>
    <p:sldId id="313" r:id="rId12"/>
    <p:sldId id="321" r:id="rId13"/>
    <p:sldId id="266" r:id="rId14"/>
    <p:sldId id="315" r:id="rId15"/>
    <p:sldId id="316" r:id="rId16"/>
    <p:sldId id="317" r:id="rId17"/>
    <p:sldId id="318" r:id="rId18"/>
    <p:sldId id="320" r:id="rId19"/>
    <p:sldId id="322" r:id="rId20"/>
    <p:sldId id="324" r:id="rId21"/>
    <p:sldId id="323" r:id="rId22"/>
    <p:sldId id="326" r:id="rId23"/>
    <p:sldId id="325" r:id="rId24"/>
    <p:sldId id="275" r:id="rId25"/>
  </p:sldIdLst>
  <p:sldSz cx="10693400" cy="7562850"/>
  <p:notesSz cx="10693400" cy="75628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pte Microsoft" initials="CM" lastIdx="1" clrIdx="0">
    <p:extLst>
      <p:ext uri="{19B8F6BF-5375-455C-9EA6-DF929625EA0E}">
        <p15:presenceInfo xmlns:p15="http://schemas.microsoft.com/office/powerpoint/2012/main" userId="a0d0776cc754ba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72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Marie Tchouatieu" userId="d538aaad-2311-443c-9d41-ce265c3facdb" providerId="ADAL" clId="{8C172CB6-3238-4C0B-89FB-348CBF92E79B}"/>
    <pc:docChg chg="modSld sldOrd">
      <pc:chgData name="Andre Marie Tchouatieu" userId="d538aaad-2311-443c-9d41-ce265c3facdb" providerId="ADAL" clId="{8C172CB6-3238-4C0B-89FB-348CBF92E79B}" dt="2022-03-02T12:10:11.193" v="1"/>
      <pc:docMkLst>
        <pc:docMk/>
      </pc:docMkLst>
      <pc:sldChg chg="ord">
        <pc:chgData name="Andre Marie Tchouatieu" userId="d538aaad-2311-443c-9d41-ce265c3facdb" providerId="ADAL" clId="{8C172CB6-3238-4C0B-89FB-348CBF92E79B}" dt="2022-03-02T12:10:11.193" v="1"/>
        <pc:sldMkLst>
          <pc:docMk/>
          <pc:sldMk cId="2350041491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6B27F-4C0B-41AC-833E-7701357ACFC6}" type="datetimeFigureOut">
              <a:rPr lang="fr-FR" smtClean="0"/>
              <a:t>02/03/2022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2306F-76C0-40F7-A7FD-A6719BCB08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06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306F-76C0-40F7-A7FD-A6719BCB08D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79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306F-76C0-40F7-A7FD-A6719BCB08D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38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6108" y="496315"/>
            <a:ext cx="8521182" cy="85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3705" y="2149915"/>
            <a:ext cx="7685988" cy="706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2227" y="1901952"/>
            <a:ext cx="8586470" cy="4909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938" y="1187412"/>
            <a:ext cx="10166876" cy="9059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lope"/>
          </a:sp3d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8500" y="1389697"/>
            <a:ext cx="9498564" cy="708143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458595" marR="5080" indent="-1446530" algn="ctr">
              <a:lnSpc>
                <a:spcPts val="2480"/>
              </a:lnSpc>
              <a:spcBef>
                <a:spcPts val="515"/>
              </a:spcBef>
            </a:pPr>
            <a:r>
              <a:rPr lang="fr-FR" spc="-5" dirty="0">
                <a:latin typeface="Arial Black" panose="020B0A04020102020204" pitchFamily="34" charset="0"/>
              </a:rPr>
              <a:t>REUNION ANNUELLE 2022 DE REVUE ET DE PLANIFICATION DE L’ALLIANCE </a:t>
            </a:r>
            <a:r>
              <a:rPr lang="fr-FR" dirty="0">
                <a:latin typeface="Arial Black" panose="020B0A04020102020204" pitchFamily="34" charset="0"/>
              </a:rPr>
              <a:t>CPS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F3F7C5-1FD0-4E4B-831E-0FD5DA055390}"/>
              </a:ext>
            </a:extLst>
          </p:cNvPr>
          <p:cNvPicPr/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960" y="81025"/>
            <a:ext cx="1248139" cy="90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">
            <a:extLst>
              <a:ext uri="{FF2B5EF4-FFF2-40B4-BE49-F238E27FC236}">
                <a16:creationId xmlns:a16="http://schemas.microsoft.com/office/drawing/2014/main" id="{1D40DF17-BB2C-4516-88BB-45D3C6C56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38" y="6810633"/>
            <a:ext cx="1203767" cy="704592"/>
          </a:xfrm>
          <a:prstGeom prst="rect">
            <a:avLst/>
          </a:prstGeom>
        </p:spPr>
      </p:pic>
      <p:pic>
        <p:nvPicPr>
          <p:cNvPr id="16" name="Image 9">
            <a:extLst>
              <a:ext uri="{FF2B5EF4-FFF2-40B4-BE49-F238E27FC236}">
                <a16:creationId xmlns:a16="http://schemas.microsoft.com/office/drawing/2014/main" id="{F44EC1E2-6416-4AE3-A9A2-19CF4D474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642" y="6915996"/>
            <a:ext cx="1591193" cy="562124"/>
          </a:xfrm>
          <a:prstGeom prst="rect">
            <a:avLst/>
          </a:prstGeom>
        </p:spPr>
      </p:pic>
      <p:pic>
        <p:nvPicPr>
          <p:cNvPr id="17" name="Image 2">
            <a:extLst>
              <a:ext uri="{FF2B5EF4-FFF2-40B4-BE49-F238E27FC236}">
                <a16:creationId xmlns:a16="http://schemas.microsoft.com/office/drawing/2014/main" id="{A7DC5858-CB7C-40DB-8F48-A8F5D0B3A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452" y="6882500"/>
            <a:ext cx="1591194" cy="658425"/>
          </a:xfrm>
          <a:prstGeom prst="rect">
            <a:avLst/>
          </a:prstGeom>
        </p:spPr>
      </p:pic>
      <p:pic>
        <p:nvPicPr>
          <p:cNvPr id="18" name="Image 12">
            <a:extLst>
              <a:ext uri="{FF2B5EF4-FFF2-40B4-BE49-F238E27FC236}">
                <a16:creationId xmlns:a16="http://schemas.microsoft.com/office/drawing/2014/main" id="{84F5D982-BFD2-44A0-BF1F-23038AAE0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565" y="197346"/>
            <a:ext cx="1508049" cy="898412"/>
          </a:xfrm>
          <a:prstGeom prst="rect">
            <a:avLst/>
          </a:prstGeom>
        </p:spPr>
      </p:pic>
      <p:pic>
        <p:nvPicPr>
          <p:cNvPr id="19" name="Image 13">
            <a:extLst>
              <a:ext uri="{FF2B5EF4-FFF2-40B4-BE49-F238E27FC236}">
                <a16:creationId xmlns:a16="http://schemas.microsoft.com/office/drawing/2014/main" id="{6AE2D6BE-B998-4076-8A62-846A2885A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862" y="6756245"/>
            <a:ext cx="996755" cy="784680"/>
          </a:xfrm>
          <a:prstGeom prst="rect">
            <a:avLst/>
          </a:prstGeom>
        </p:spPr>
      </p:pic>
      <p:pic>
        <p:nvPicPr>
          <p:cNvPr id="20" name="Image 14">
            <a:extLst>
              <a:ext uri="{FF2B5EF4-FFF2-40B4-BE49-F238E27FC236}">
                <a16:creationId xmlns:a16="http://schemas.microsoft.com/office/drawing/2014/main" id="{5D381BF7-256A-4DFA-B760-EE93594A2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2845" y="6831267"/>
            <a:ext cx="2158171" cy="731583"/>
          </a:xfrm>
          <a:prstGeom prst="rect">
            <a:avLst/>
          </a:prstGeom>
        </p:spPr>
      </p:pic>
      <p:pic>
        <p:nvPicPr>
          <p:cNvPr id="21" name="Image 6">
            <a:extLst>
              <a:ext uri="{FF2B5EF4-FFF2-40B4-BE49-F238E27FC236}">
                <a16:creationId xmlns:a16="http://schemas.microsoft.com/office/drawing/2014/main" id="{4B167E3F-0710-460D-A2A9-8D59ECF364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194" y="150921"/>
            <a:ext cx="1273548" cy="1019074"/>
          </a:xfrm>
          <a:prstGeom prst="rect">
            <a:avLst/>
          </a:prstGeom>
        </p:spPr>
      </p:pic>
      <p:sp>
        <p:nvSpPr>
          <p:cNvPr id="22" name="TextBox 36">
            <a:extLst>
              <a:ext uri="{FF2B5EF4-FFF2-40B4-BE49-F238E27FC236}">
                <a16:creationId xmlns:a16="http://schemas.microsoft.com/office/drawing/2014/main" id="{1BCB6B96-BFBF-4CE2-A536-70D6A7FBC6D6}"/>
              </a:ext>
            </a:extLst>
          </p:cNvPr>
          <p:cNvSpPr txBox="1"/>
          <p:nvPr/>
        </p:nvSpPr>
        <p:spPr>
          <a:xfrm>
            <a:off x="3149331" y="6371207"/>
            <a:ext cx="4394738" cy="38201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Pays : République de Guinée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B78472-0A5F-407E-AB41-46CAA9F27C8F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262018"/>
            <a:ext cx="3170548" cy="383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13" descr="Une image contenant terrain, extérieur, petit, enfant&#10;&#10;Description générée automatiquement">
            <a:extLst>
              <a:ext uri="{FF2B5EF4-FFF2-40B4-BE49-F238E27FC236}">
                <a16:creationId xmlns:a16="http://schemas.microsoft.com/office/drawing/2014/main" id="{34F5DE4E-C748-48D0-BCC0-64672E13833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4817" r="14110" b="23605"/>
          <a:stretch/>
        </p:blipFill>
        <p:spPr>
          <a:xfrm>
            <a:off x="7937500" y="2263166"/>
            <a:ext cx="2695117" cy="38528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DE61E5-C51C-4506-9D85-1965FA266E26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 bwMode="auto">
          <a:xfrm>
            <a:off x="3213100" y="2262019"/>
            <a:ext cx="4680155" cy="3834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E6B0272-624B-44B8-8378-2B2E51ABC5CA}"/>
              </a:ext>
            </a:extLst>
          </p:cNvPr>
          <p:cNvGrpSpPr/>
          <p:nvPr/>
        </p:nvGrpSpPr>
        <p:grpSpPr>
          <a:xfrm>
            <a:off x="0" y="22293"/>
            <a:ext cx="10693400" cy="899920"/>
            <a:chOff x="368549" y="4698484"/>
            <a:chExt cx="3621023" cy="1281568"/>
          </a:xfrm>
          <a:solidFill>
            <a:srgbClr val="00B050"/>
          </a:solidFill>
        </p:grpSpPr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76F3571E-D30C-4568-B06C-4617565CE4E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A3FED2ED-D282-4142-8FBA-2FC2156F5001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EXPÉRIENCES DE MUTUALISATION DE LA  CPS  AVEC D'AUTRES INTERVENTIONS: </a:t>
              </a:r>
              <a:r>
                <a:rPr lang="fr-FR" sz="2400" i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SUCCES ET PERSPECTIVES</a:t>
              </a:r>
              <a:endParaRPr lang="fr-FR" sz="2800" i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25099A7-96E6-44FE-AC67-93EAD18CB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436929"/>
              </p:ext>
            </p:extLst>
          </p:nvPr>
        </p:nvGraphicFramePr>
        <p:xfrm>
          <a:off x="1" y="962025"/>
          <a:ext cx="10693400" cy="6524035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832099">
                  <a:extLst>
                    <a:ext uri="{9D8B030D-6E8A-4147-A177-3AD203B41FA5}">
                      <a16:colId xmlns:a16="http://schemas.microsoft.com/office/drawing/2014/main" val="611379363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1906513861"/>
                    </a:ext>
                  </a:extLst>
                </a:gridCol>
                <a:gridCol w="2222501">
                  <a:extLst>
                    <a:ext uri="{9D8B030D-6E8A-4147-A177-3AD203B41FA5}">
                      <a16:colId xmlns:a16="http://schemas.microsoft.com/office/drawing/2014/main" val="3620003719"/>
                    </a:ext>
                  </a:extLst>
                </a:gridCol>
              </a:tblGrid>
              <a:tr h="106548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Black" panose="020B0A04020102020204" pitchFamily="34" charset="0"/>
                        </a:rPr>
                        <a:t>INTERVENTIONS MISES EN OEUVRE LORS DE LA CPS 2021</a:t>
                      </a:r>
                      <a:endParaRPr lang="fr-FR" sz="18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 Black" panose="020B0A04020102020204" pitchFamily="34" charset="0"/>
                      </a:endParaRPr>
                    </a:p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SUCCES OBTENUS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latin typeface="Arial Black" panose="020B0A04020102020204" pitchFamily="34" charset="0"/>
                      </a:endParaRPr>
                    </a:p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PERSPECTIVES A VENIR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47817498"/>
                  </a:ext>
                </a:extLst>
              </a:tr>
              <a:tr h="2620303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Prise en charge des cas de paludisme 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15 362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cas supects recencés durant les jours de CPS soit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 total cas enregistrés par les Reco durant les 4 mois.</a:t>
                      </a:r>
                    </a:p>
                    <a:p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15 067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cas testés (soit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 </a:t>
                      </a:r>
                      <a:r>
                        <a:rPr lang="en-US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 total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tests réalisés durant les 4 mois par les RECO) 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4 961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confirmés soit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 </a:t>
                      </a:r>
                      <a:r>
                        <a:rPr lang="en-US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T. positivité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4 958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cas traités soit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l’ensemble des cas traités durant les 4 mois par les RECO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 suffisante des équipes de distribution en intrant de prise en charge du paludisme</a:t>
                      </a: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Mise à echelle de la prise en charge par GAVI d’un agent de mutualisation par équipe après le succès de la phase pilote dans la region de Labé</a:t>
                      </a:r>
                      <a:endParaRPr lang="fr-FR" sz="2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38015578"/>
                  </a:ext>
                </a:extLst>
              </a:tr>
              <a:tr h="135750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Rattrapage des femmes enceintes pour la CPN (vaccination, Milda et TPI)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3 890 femmes enceintes ont </a:t>
                      </a:r>
                      <a:r>
                        <a:rPr lang="en-US" sz="20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été rattrapées pour la CPN (vaccination, TPI et ou distribution de routine de Milda)</a:t>
                      </a:r>
                      <a:endParaRPr lang="fr-FR" sz="20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fr-FR" sz="20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/>
                      <a:endParaRPr lang="fr-FR" sz="2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85365"/>
                  </a:ext>
                </a:extLst>
              </a:tr>
              <a:tr h="1357506">
                <a:tc>
                  <a:txBody>
                    <a:bodyPr/>
                    <a:lstStyle/>
                    <a:p>
                      <a:pPr marL="0"/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Rattrapage des enfants de moins d’un an pour le PEV et distribution de routine des Milda</a:t>
                      </a:r>
                      <a:endParaRPr lang="fr-FR" sz="2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5 486 enfants de moins d’un an ont été rattrapés pour vaccination et ou distribution de routine Milda</a:t>
                      </a:r>
                    </a:p>
                    <a:p>
                      <a:r>
                        <a:rPr lang="en-US" sz="20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Double impact de prevention des cas graves et de reduction des cas d’exclusion de la CPS</a:t>
                      </a:r>
                      <a:endParaRPr lang="fr-FR" sz="20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dirty="0"/>
                        <a:t>Mise à echelle de la </a:t>
                      </a:r>
                      <a:r>
                        <a:rPr lang="en-US" dirty="0" err="1"/>
                        <a:t>prise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en</a:t>
                      </a:r>
                      <a:r>
                        <a:rPr lang="en-US" dirty="0"/>
                        <a:t> charge par GAVI d’un agent de </a:t>
                      </a:r>
                      <a:r>
                        <a:rPr lang="en-US" dirty="0" err="1"/>
                        <a:t>mutualisation</a:t>
                      </a:r>
                      <a:r>
                        <a:rPr lang="en-US" dirty="0"/>
                        <a:t> par </a:t>
                      </a:r>
                      <a:r>
                        <a:rPr lang="en-US" dirty="0" err="1"/>
                        <a:t>équipe</a:t>
                      </a:r>
                      <a:r>
                        <a:rPr lang="en-US" dirty="0"/>
                        <a:t> après le succès de la phase </a:t>
                      </a:r>
                      <a:r>
                        <a:rPr lang="en-US" dirty="0" err="1"/>
                        <a:t>pilo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38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80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E318DE3-C69F-491C-A18B-28E429AA1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377150"/>
              </p:ext>
            </p:extLst>
          </p:nvPr>
        </p:nvGraphicFramePr>
        <p:xfrm>
          <a:off x="12700" y="795145"/>
          <a:ext cx="10680699" cy="6262881"/>
        </p:xfrm>
        <a:graphic>
          <a:graphicData uri="http://schemas.openxmlformats.org/drawingml/2006/table">
            <a:tbl>
              <a:tblPr firstRow="1" bandRow="1"/>
              <a:tblGrid>
                <a:gridCol w="2314866">
                  <a:extLst>
                    <a:ext uri="{9D8B030D-6E8A-4147-A177-3AD203B41FA5}">
                      <a16:colId xmlns:a16="http://schemas.microsoft.com/office/drawing/2014/main" val="1481795120"/>
                    </a:ext>
                  </a:extLst>
                </a:gridCol>
                <a:gridCol w="3095334">
                  <a:extLst>
                    <a:ext uri="{9D8B030D-6E8A-4147-A177-3AD203B41FA5}">
                      <a16:colId xmlns:a16="http://schemas.microsoft.com/office/drawing/2014/main" val="321530676"/>
                    </a:ext>
                  </a:extLst>
                </a:gridCol>
                <a:gridCol w="3518160">
                  <a:extLst>
                    <a:ext uri="{9D8B030D-6E8A-4147-A177-3AD203B41FA5}">
                      <a16:colId xmlns:a16="http://schemas.microsoft.com/office/drawing/2014/main" val="2560942455"/>
                    </a:ext>
                  </a:extLst>
                </a:gridCol>
                <a:gridCol w="1752339">
                  <a:extLst>
                    <a:ext uri="{9D8B030D-6E8A-4147-A177-3AD203B41FA5}">
                      <a16:colId xmlns:a16="http://schemas.microsoft.com/office/drawing/2014/main" val="382256779"/>
                    </a:ext>
                  </a:extLst>
                </a:gridCol>
              </a:tblGrid>
              <a:tr h="1126778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DEFIS MAJEURS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CAUSES PROFONDES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APPROCHE DE SOULUTION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RESPONSABLES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71996"/>
                  </a:ext>
                </a:extLst>
              </a:tr>
              <a:tr h="262728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 alleger la charge de travail des équipes de distribution dans le contexte de la mutualisation</a:t>
                      </a:r>
                      <a:endParaRPr lang="fr-F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 mutualisation est assurée par les mêmes agents distributeurs </a:t>
                      </a:r>
                      <a:endParaRPr lang="fr-FR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Prise en charge d’un troisième agent dans chaque équipe </a:t>
                      </a:r>
                      <a:endParaRPr lang="fr-FR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GAVI</a:t>
                      </a:r>
                      <a:endParaRPr lang="fr-FR" sz="2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463463"/>
                  </a:ext>
                </a:extLst>
              </a:tr>
              <a:tr h="2508814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Comment assurer une bonne dotation des agents en intrants de mutualisation</a:t>
                      </a:r>
                      <a:endParaRPr lang="fr-FR" sz="2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Insuffisance de stock d’intrants au niveau des centres de santé </a:t>
                      </a:r>
                      <a:endParaRPr lang="fr-FR" sz="2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Prévoir la consommation des intrants de mutualisation dans les commandes des centres de santé</a:t>
                      </a:r>
                      <a:endParaRPr lang="fr-FR" sz="2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Chefs de centre de santé</a:t>
                      </a:r>
                    </a:p>
                    <a:p>
                      <a:r>
                        <a:rPr lang="en-US" sz="2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Pharmaciens de district </a:t>
                      </a:r>
                      <a:endParaRPr lang="fr-FR" sz="2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65137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92D43A4-6A59-471D-AD73-962B99C6009C}"/>
              </a:ext>
            </a:extLst>
          </p:cNvPr>
          <p:cNvGrpSpPr/>
          <p:nvPr/>
        </p:nvGrpSpPr>
        <p:grpSpPr>
          <a:xfrm>
            <a:off x="0" y="-104775"/>
            <a:ext cx="10693400" cy="899920"/>
            <a:chOff x="368549" y="4698484"/>
            <a:chExt cx="3621023" cy="1281568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D3635AF9-E99C-4A16-AC1A-B1EE732BB7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081F4BB0-B3C6-4AC0-88E2-0CD68FA43358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EXPÉRIENCES DE MUTUALISATION DE LA  CPS  AVEC D'AUTRES INTERVENTIONS: </a:t>
              </a:r>
              <a:r>
                <a:rPr lang="fr-FR" sz="2400" i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DEFIS ET SOLUTIONS</a:t>
              </a:r>
              <a:endParaRPr lang="fr-FR" sz="2800" i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196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2D43A4-6A59-471D-AD73-962B99C6009C}"/>
              </a:ext>
            </a:extLst>
          </p:cNvPr>
          <p:cNvGrpSpPr/>
          <p:nvPr/>
        </p:nvGrpSpPr>
        <p:grpSpPr>
          <a:xfrm>
            <a:off x="12700" y="-104781"/>
            <a:ext cx="10604500" cy="1099695"/>
            <a:chOff x="368549" y="4698484"/>
            <a:chExt cx="3621023" cy="1314328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D3635AF9-E99C-4A16-AC1A-B1EE732BB7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081F4BB0-B3C6-4AC0-88E2-0CD68FA43358}"/>
                </a:ext>
              </a:extLst>
            </p:cNvPr>
            <p:cNvSpPr txBox="1"/>
            <p:nvPr/>
          </p:nvSpPr>
          <p:spPr>
            <a:xfrm>
              <a:off x="368549" y="4734544"/>
              <a:ext cx="3621023" cy="127826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9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b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EXPERIENCE DE MUTUALISATION: </a:t>
              </a:r>
              <a:r>
                <a:rPr lang="fr-FR" sz="2400" b="1" i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ADAPTATIONS DE LA MISE EN ŒUVRE EN 2022</a:t>
              </a:r>
              <a:endParaRPr lang="fr-FR" sz="2800" b="1" i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6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A2F932-121F-4FCA-9F51-0B7E3967C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706774"/>
              </p:ext>
            </p:extLst>
          </p:nvPr>
        </p:nvGraphicFramePr>
        <p:xfrm>
          <a:off x="88900" y="889635"/>
          <a:ext cx="10515600" cy="672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04264291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603338164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76080145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588194950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Domaines</a:t>
                      </a:r>
                      <a:r>
                        <a:rPr lang="en-US" sz="2000" dirty="0">
                          <a:latin typeface="Arial Black" panose="020B0A04020102020204" pitchFamily="34" charset="0"/>
                        </a:rPr>
                        <a:t> De Mutualisation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Comment (</a:t>
                      </a:r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Stratégie</a:t>
                      </a:r>
                      <a:r>
                        <a:rPr lang="en-US" sz="2000" dirty="0">
                          <a:latin typeface="Arial Black" panose="020B0A04020102020204" pitchFamily="34" charset="0"/>
                        </a:rPr>
                        <a:t>)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Partenaires</a:t>
                      </a:r>
                      <a:r>
                        <a:rPr lang="en-US" sz="200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impliqués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Changements</a:t>
                      </a:r>
                      <a:r>
                        <a:rPr lang="en-US" sz="200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prévus</a:t>
                      </a:r>
                      <a:r>
                        <a:rPr lang="en-US" sz="2000" dirty="0">
                          <a:latin typeface="Arial Black" panose="020B0A04020102020204" pitchFamily="34" charset="0"/>
                        </a:rPr>
                        <a:t> pour </a:t>
                      </a:r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surmonter</a:t>
                      </a:r>
                      <a:r>
                        <a:rPr lang="en-US" sz="2000" dirty="0">
                          <a:latin typeface="Arial Black" panose="020B0A04020102020204" pitchFamily="34" charset="0"/>
                        </a:rPr>
                        <a:t> les </a:t>
                      </a:r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difficultés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94324197"/>
                  </a:ext>
                </a:extLst>
              </a:tr>
              <a:tr h="118565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Consultation </a:t>
                      </a:r>
                      <a:r>
                        <a:rPr lang="en-US" sz="2200" i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Prénatale</a:t>
                      </a:r>
                      <a:r>
                        <a:rPr lang="en-US" sz="220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(TPI, Milda et vaccination)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 équipes de distribution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assurent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 mutualisation</a:t>
                      </a:r>
                    </a:p>
                    <a:p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Dans la region de Labé (zone pilote) d’autres agents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ont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été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recrutés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pour assurer la mutualisation sous financement de GAVI</a:t>
                      </a:r>
                      <a:endParaRPr lang="fr-FR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rowSpan="3">
                  <a:txBody>
                    <a:bodyPr/>
                    <a:lstStyle/>
                    <a:p>
                      <a:pPr marL="0" algn="ctr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CRS, Stop palu+, GAVI, </a:t>
                      </a:r>
                      <a:r>
                        <a:rPr lang="en-US" sz="2400" b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Childfund</a:t>
                      </a: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et Plan international</a:t>
                      </a:r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rowSpan="3">
                  <a:txBody>
                    <a:bodyPr/>
                    <a:lstStyle/>
                    <a:p>
                      <a:pPr marL="342900" indent="-34290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Mutualisation des moyens financiers à travers la mise à échelle de la prise en charge par GAVI d’un 3ème agent par équipe  pour assurer la mutualisation</a:t>
                      </a:r>
                    </a:p>
                    <a:p>
                      <a:pPr marL="342900" indent="-342900" algn="l">
                        <a:buFont typeface="Courier New" panose="02070309020205020404" pitchFamily="49" charset="0"/>
                        <a:buChar char="o"/>
                      </a:pPr>
                      <a:endParaRPr lang="en-US" sz="2400" b="0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Digitalisation des donnees de mutualisation</a:t>
                      </a:r>
                    </a:p>
                    <a:p>
                      <a:pPr marL="342900" indent="-342900" algn="l">
                        <a:buFont typeface="Courier New" panose="02070309020205020404" pitchFamily="49" charset="0"/>
                        <a:buChar char="o"/>
                      </a:pPr>
                      <a:endParaRPr lang="en-US" sz="2400" b="0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Revision et </a:t>
                      </a:r>
                      <a:r>
                        <a:rPr lang="en-US" sz="2400" b="0" i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harmonisation</a:t>
                      </a:r>
                      <a:r>
                        <a:rPr lang="en-US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des approaches et outils de mutualisation</a:t>
                      </a:r>
                      <a:endParaRPr lang="fr-FR" sz="2400" b="0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47626591"/>
                  </a:ext>
                </a:extLst>
              </a:tr>
              <a:tr h="18415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Programme</a:t>
                      </a:r>
                      <a:r>
                        <a:rPr lang="en-US" sz="220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élargi</a:t>
                      </a:r>
                      <a:r>
                        <a:rPr lang="en-US" sz="220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de vaccination (Vaccination et distribution de Milda </a:t>
                      </a:r>
                      <a:r>
                        <a:rPr lang="en-US" sz="2200" i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20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routine)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/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60877235"/>
                  </a:ext>
                </a:extLst>
              </a:tr>
              <a:tr h="2402096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Prise en charge des cas de paludisme simple et reference des cas graves.</a:t>
                      </a:r>
                      <a:endParaRPr lang="fr-FR" sz="2200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/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/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91946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237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8900" y="809625"/>
            <a:ext cx="9448800" cy="1752600"/>
            <a:chOff x="961644" y="422147"/>
            <a:chExt cx="9448800" cy="1836118"/>
          </a:xfrm>
        </p:grpSpPr>
        <p:sp>
          <p:nvSpPr>
            <p:cNvPr id="4" name="object 4"/>
            <p:cNvSpPr/>
            <p:nvPr/>
          </p:nvSpPr>
          <p:spPr>
            <a:xfrm>
              <a:off x="8419719" y="422147"/>
              <a:ext cx="1990725" cy="1056640"/>
            </a:xfrm>
            <a:custGeom>
              <a:avLst/>
              <a:gdLst/>
              <a:ahLst/>
              <a:cxnLst/>
              <a:rect l="l" t="t" r="r" b="b"/>
              <a:pathLst>
                <a:path w="1990725" h="1056640">
                  <a:moveTo>
                    <a:pt x="1990344" y="527304"/>
                  </a:moveTo>
                  <a:lnTo>
                    <a:pt x="1981200" y="518160"/>
                  </a:lnTo>
                  <a:lnTo>
                    <a:pt x="1493520" y="30480"/>
                  </a:lnTo>
                  <a:lnTo>
                    <a:pt x="1463040" y="0"/>
                  </a:lnTo>
                  <a:lnTo>
                    <a:pt x="1463040" y="141732"/>
                  </a:lnTo>
                  <a:lnTo>
                    <a:pt x="0" y="141732"/>
                  </a:lnTo>
                  <a:lnTo>
                    <a:pt x="0" y="912876"/>
                  </a:lnTo>
                  <a:lnTo>
                    <a:pt x="1463040" y="912876"/>
                  </a:lnTo>
                  <a:lnTo>
                    <a:pt x="1463040" y="1056132"/>
                  </a:lnTo>
                  <a:lnTo>
                    <a:pt x="1494942" y="1024128"/>
                  </a:lnTo>
                  <a:lnTo>
                    <a:pt x="1981225" y="536448"/>
                  </a:lnTo>
                  <a:lnTo>
                    <a:pt x="1990344" y="527304"/>
                  </a:lnTo>
                  <a:close/>
                </a:path>
              </a:pathLst>
            </a:custGeom>
            <a:solidFill>
              <a:srgbClr val="CFD8E8">
                <a:alpha val="89843"/>
              </a:srgb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73836" y="452626"/>
              <a:ext cx="8065008" cy="1566145"/>
            </a:xfrm>
            <a:custGeom>
              <a:avLst/>
              <a:gdLst/>
              <a:ahLst/>
              <a:cxnLst/>
              <a:rect l="l" t="t" r="r" b="b"/>
              <a:pathLst>
                <a:path w="6536690" h="993775">
                  <a:moveTo>
                    <a:pt x="6370319" y="993647"/>
                  </a:moveTo>
                  <a:lnTo>
                    <a:pt x="166116" y="993647"/>
                  </a:lnTo>
                  <a:lnTo>
                    <a:pt x="122061" y="987805"/>
                  </a:lnTo>
                  <a:lnTo>
                    <a:pt x="82408" y="971295"/>
                  </a:lnTo>
                  <a:lnTo>
                    <a:pt x="48768" y="945641"/>
                  </a:lnTo>
                  <a:lnTo>
                    <a:pt x="22747" y="912367"/>
                  </a:lnTo>
                  <a:lnTo>
                    <a:pt x="5954" y="872997"/>
                  </a:lnTo>
                  <a:lnTo>
                    <a:pt x="0" y="829055"/>
                  </a:lnTo>
                  <a:lnTo>
                    <a:pt x="0" y="166116"/>
                  </a:lnTo>
                  <a:lnTo>
                    <a:pt x="5954" y="122061"/>
                  </a:lnTo>
                  <a:lnTo>
                    <a:pt x="22747" y="82408"/>
                  </a:lnTo>
                  <a:lnTo>
                    <a:pt x="48768" y="48768"/>
                  </a:lnTo>
                  <a:lnTo>
                    <a:pt x="82408" y="22747"/>
                  </a:lnTo>
                  <a:lnTo>
                    <a:pt x="122061" y="5954"/>
                  </a:lnTo>
                  <a:lnTo>
                    <a:pt x="166116" y="0"/>
                  </a:lnTo>
                  <a:lnTo>
                    <a:pt x="6370319" y="0"/>
                  </a:lnTo>
                  <a:lnTo>
                    <a:pt x="6414374" y="5954"/>
                  </a:lnTo>
                  <a:lnTo>
                    <a:pt x="6454027" y="22747"/>
                  </a:lnTo>
                  <a:lnTo>
                    <a:pt x="6487668" y="48768"/>
                  </a:lnTo>
                  <a:lnTo>
                    <a:pt x="6513688" y="82408"/>
                  </a:lnTo>
                  <a:lnTo>
                    <a:pt x="6530481" y="122061"/>
                  </a:lnTo>
                  <a:lnTo>
                    <a:pt x="6536435" y="166116"/>
                  </a:lnTo>
                  <a:lnTo>
                    <a:pt x="6536435" y="829055"/>
                  </a:lnTo>
                  <a:lnTo>
                    <a:pt x="6530481" y="872997"/>
                  </a:lnTo>
                  <a:lnTo>
                    <a:pt x="6513688" y="912367"/>
                  </a:lnTo>
                  <a:lnTo>
                    <a:pt x="6487668" y="945641"/>
                  </a:lnTo>
                  <a:lnTo>
                    <a:pt x="6454027" y="971295"/>
                  </a:lnTo>
                  <a:lnTo>
                    <a:pt x="6414374" y="987805"/>
                  </a:lnTo>
                  <a:lnTo>
                    <a:pt x="6370319" y="993647"/>
                  </a:lnTo>
                  <a:close/>
                </a:path>
              </a:pathLst>
            </a:custGeom>
            <a:solidFill>
              <a:srgbClr val="FFFFFF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lIns="0" tIns="0" rIns="0" bIns="0" rtlCol="0"/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Nom de </a:t>
              </a:r>
              <a:r>
                <a:rPr lang="en-US" sz="22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l’évaluation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Enquête</a:t>
              </a:r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 couverture post campagne CPS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Objectif: </a:t>
              </a:r>
              <a:r>
                <a:rPr lang="en-US" sz="2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Evaluer</a:t>
              </a:r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le niveau </a:t>
              </a:r>
              <a:r>
                <a:rPr lang="en-US" sz="2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d’atteinte</a:t>
              </a:r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des </a:t>
              </a:r>
              <a:r>
                <a:rPr lang="en-US" sz="2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objectifs</a:t>
              </a:r>
              <a:r>
                <a:rPr lang="en-US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 couverture CPS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Résultats: 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Evolution des résultats de 2018 à 2020</a:t>
              </a:r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61644" y="440435"/>
              <a:ext cx="8065008" cy="1817830"/>
            </a:xfrm>
            <a:custGeom>
              <a:avLst/>
              <a:gdLst/>
              <a:ahLst/>
              <a:cxnLst/>
              <a:rect l="l" t="t" r="r" b="b"/>
              <a:pathLst>
                <a:path w="6560820" h="1019810">
                  <a:moveTo>
                    <a:pt x="6384036" y="1019556"/>
                  </a:moveTo>
                  <a:lnTo>
                    <a:pt x="178307" y="1019556"/>
                  </a:lnTo>
                  <a:lnTo>
                    <a:pt x="143256" y="1016508"/>
                  </a:lnTo>
                  <a:lnTo>
                    <a:pt x="94488" y="998220"/>
                  </a:lnTo>
                  <a:lnTo>
                    <a:pt x="53340" y="967739"/>
                  </a:lnTo>
                  <a:lnTo>
                    <a:pt x="21336" y="926591"/>
                  </a:lnTo>
                  <a:lnTo>
                    <a:pt x="3048" y="877824"/>
                  </a:lnTo>
                  <a:lnTo>
                    <a:pt x="0" y="841247"/>
                  </a:lnTo>
                  <a:lnTo>
                    <a:pt x="0" y="178307"/>
                  </a:lnTo>
                  <a:lnTo>
                    <a:pt x="7620" y="124967"/>
                  </a:lnTo>
                  <a:lnTo>
                    <a:pt x="39624" y="65531"/>
                  </a:lnTo>
                  <a:lnTo>
                    <a:pt x="77724" y="30479"/>
                  </a:lnTo>
                  <a:lnTo>
                    <a:pt x="124968" y="7619"/>
                  </a:lnTo>
                  <a:lnTo>
                    <a:pt x="160019" y="0"/>
                  </a:lnTo>
                  <a:lnTo>
                    <a:pt x="6400800" y="0"/>
                  </a:lnTo>
                  <a:lnTo>
                    <a:pt x="6452616" y="13715"/>
                  </a:lnTo>
                  <a:lnTo>
                    <a:pt x="6472427" y="24383"/>
                  </a:lnTo>
                  <a:lnTo>
                    <a:pt x="179831" y="24383"/>
                  </a:lnTo>
                  <a:lnTo>
                    <a:pt x="147828" y="27431"/>
                  </a:lnTo>
                  <a:lnTo>
                    <a:pt x="134112" y="32003"/>
                  </a:lnTo>
                  <a:lnTo>
                    <a:pt x="118872" y="36575"/>
                  </a:lnTo>
                  <a:lnTo>
                    <a:pt x="106680" y="42671"/>
                  </a:lnTo>
                  <a:lnTo>
                    <a:pt x="70104" y="70103"/>
                  </a:lnTo>
                  <a:lnTo>
                    <a:pt x="44196" y="105155"/>
                  </a:lnTo>
                  <a:lnTo>
                    <a:pt x="28956" y="146303"/>
                  </a:lnTo>
                  <a:lnTo>
                    <a:pt x="25908" y="161543"/>
                  </a:lnTo>
                  <a:lnTo>
                    <a:pt x="25908" y="856487"/>
                  </a:lnTo>
                  <a:lnTo>
                    <a:pt x="36576" y="899160"/>
                  </a:lnTo>
                  <a:lnTo>
                    <a:pt x="59436" y="937260"/>
                  </a:lnTo>
                  <a:lnTo>
                    <a:pt x="92964" y="967739"/>
                  </a:lnTo>
                  <a:lnTo>
                    <a:pt x="132588" y="987552"/>
                  </a:lnTo>
                  <a:lnTo>
                    <a:pt x="161543" y="993648"/>
                  </a:lnTo>
                  <a:lnTo>
                    <a:pt x="6473952" y="993648"/>
                  </a:lnTo>
                  <a:lnTo>
                    <a:pt x="6452616" y="1004316"/>
                  </a:lnTo>
                  <a:lnTo>
                    <a:pt x="6437376" y="1010412"/>
                  </a:lnTo>
                  <a:lnTo>
                    <a:pt x="6419088" y="1014983"/>
                  </a:lnTo>
                  <a:lnTo>
                    <a:pt x="6402323" y="1018032"/>
                  </a:lnTo>
                  <a:lnTo>
                    <a:pt x="6384036" y="1019556"/>
                  </a:lnTo>
                  <a:close/>
                </a:path>
                <a:path w="6560820" h="1019810">
                  <a:moveTo>
                    <a:pt x="6473952" y="993648"/>
                  </a:moveTo>
                  <a:lnTo>
                    <a:pt x="6397752" y="993648"/>
                  </a:lnTo>
                  <a:lnTo>
                    <a:pt x="6428232" y="987552"/>
                  </a:lnTo>
                  <a:lnTo>
                    <a:pt x="6455664" y="975360"/>
                  </a:lnTo>
                  <a:lnTo>
                    <a:pt x="6490716" y="949452"/>
                  </a:lnTo>
                  <a:lnTo>
                    <a:pt x="6516623" y="914400"/>
                  </a:lnTo>
                  <a:lnTo>
                    <a:pt x="6533388" y="871728"/>
                  </a:lnTo>
                  <a:lnTo>
                    <a:pt x="6536436" y="841247"/>
                  </a:lnTo>
                  <a:lnTo>
                    <a:pt x="6536436" y="178307"/>
                  </a:lnTo>
                  <a:lnTo>
                    <a:pt x="6528816" y="132587"/>
                  </a:lnTo>
                  <a:lnTo>
                    <a:pt x="6510528" y="92963"/>
                  </a:lnTo>
                  <a:lnTo>
                    <a:pt x="6480048" y="60959"/>
                  </a:lnTo>
                  <a:lnTo>
                    <a:pt x="6469380" y="51815"/>
                  </a:lnTo>
                  <a:lnTo>
                    <a:pt x="6457188" y="44195"/>
                  </a:lnTo>
                  <a:lnTo>
                    <a:pt x="6429755" y="32003"/>
                  </a:lnTo>
                  <a:lnTo>
                    <a:pt x="6399276" y="25907"/>
                  </a:lnTo>
                  <a:lnTo>
                    <a:pt x="6382512" y="24383"/>
                  </a:lnTo>
                  <a:lnTo>
                    <a:pt x="6472427" y="24383"/>
                  </a:lnTo>
                  <a:lnTo>
                    <a:pt x="6509004" y="51815"/>
                  </a:lnTo>
                  <a:lnTo>
                    <a:pt x="6539484" y="92963"/>
                  </a:lnTo>
                  <a:lnTo>
                    <a:pt x="6557772" y="141731"/>
                  </a:lnTo>
                  <a:lnTo>
                    <a:pt x="6560820" y="160019"/>
                  </a:lnTo>
                  <a:lnTo>
                    <a:pt x="6560820" y="858012"/>
                  </a:lnTo>
                  <a:lnTo>
                    <a:pt x="6547104" y="909828"/>
                  </a:lnTo>
                  <a:lnTo>
                    <a:pt x="6521196" y="954024"/>
                  </a:lnTo>
                  <a:lnTo>
                    <a:pt x="6483096" y="989076"/>
                  </a:lnTo>
                  <a:lnTo>
                    <a:pt x="6473952" y="993648"/>
                  </a:lnTo>
                  <a:close/>
                </a:path>
              </a:pathLst>
            </a:custGeom>
            <a:solidFill>
              <a:srgbClr val="366091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DF3F90-6D77-4F1E-8B57-2539CAC99E2D}"/>
              </a:ext>
            </a:extLst>
          </p:cNvPr>
          <p:cNvGrpSpPr/>
          <p:nvPr/>
        </p:nvGrpSpPr>
        <p:grpSpPr>
          <a:xfrm>
            <a:off x="0" y="-104775"/>
            <a:ext cx="10693400" cy="899920"/>
            <a:chOff x="368549" y="4698484"/>
            <a:chExt cx="3621023" cy="1281568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A3E20E24-654D-450F-ABF8-38AE5FAA273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46044C18-BBE2-4FBD-95DB-92839E61D204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OBJECTIFS ET RÉSULTATS DE L'ÉVALUATION ET DES ACTIVITÉS DE   RECHERCHE EN 2020</a:t>
              </a:r>
            </a:p>
          </p:txBody>
        </p: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2D15BFE-5FF4-4E27-92AA-1599B8BF2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405362"/>
              </p:ext>
            </p:extLst>
          </p:nvPr>
        </p:nvGraphicFramePr>
        <p:xfrm>
          <a:off x="260183" y="3095626"/>
          <a:ext cx="10167578" cy="3628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54701" imgH="2375075" progId="Excel.Sheet.8">
                  <p:embed/>
                </p:oleObj>
              </mc:Choice>
              <mc:Fallback>
                <p:oleObj name="Worksheet" r:id="rId3" imgW="6654701" imgH="2375075" progId="Excel.Sheet.8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2D15BFE-5FF4-4E27-92AA-1599B8BF2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183" y="3095626"/>
                        <a:ext cx="10167578" cy="3628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E6B0272-624B-44B8-8378-2B2E51ABC5CA}"/>
              </a:ext>
            </a:extLst>
          </p:cNvPr>
          <p:cNvGrpSpPr/>
          <p:nvPr/>
        </p:nvGrpSpPr>
        <p:grpSpPr>
          <a:xfrm>
            <a:off x="0" y="22293"/>
            <a:ext cx="10693400" cy="899920"/>
            <a:chOff x="368549" y="4698484"/>
            <a:chExt cx="3621023" cy="1281568"/>
          </a:xfrm>
          <a:solidFill>
            <a:srgbClr val="00B050"/>
          </a:solidFill>
        </p:grpSpPr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76F3571E-D30C-4568-B06C-4617565CE4E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A3FED2ED-D282-4142-8FBA-2FC2156F5001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PRINCIPAUX SUCCÈS RELEVÉS SUITE À  LA  PLANIFICATION ET À L‘EXÉCUTION DE LA CPS</a:t>
              </a: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25099A7-96E6-44FE-AC67-93EAD18CB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810468"/>
              </p:ext>
            </p:extLst>
          </p:nvPr>
        </p:nvGraphicFramePr>
        <p:xfrm>
          <a:off x="76200" y="962025"/>
          <a:ext cx="10604500" cy="64008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023100">
                  <a:extLst>
                    <a:ext uri="{9D8B030D-6E8A-4147-A177-3AD203B41FA5}">
                      <a16:colId xmlns:a16="http://schemas.microsoft.com/office/drawing/2014/main" val="611379363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906513861"/>
                    </a:ext>
                  </a:extLst>
                </a:gridCol>
              </a:tblGrid>
              <a:tr h="131029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 Black" panose="020B0A04020102020204" pitchFamily="34" charset="0"/>
                        </a:rPr>
                        <a:t>SUCCES OBTENUS</a:t>
                      </a:r>
                      <a:endParaRPr lang="fr-FR" sz="2400" dirty="0">
                        <a:latin typeface="Arial Black" panose="020B0A04020102020204" pitchFamily="34" charset="0"/>
                      </a:endParaRPr>
                    </a:p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 2021</a:t>
                      </a:r>
                      <a:endParaRPr lang="fr-FR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rial Black" panose="020B0A04020102020204" pitchFamily="34" charset="0"/>
                        </a:rPr>
                        <a:t>PERSPECTIVES A VENIR</a:t>
                      </a:r>
                      <a:endParaRPr lang="fr-FR" sz="2400" dirty="0">
                        <a:latin typeface="Arial Black" panose="020B0A04020102020204" pitchFamily="34" charset="0"/>
                      </a:endParaRPr>
                    </a:p>
                    <a:p>
                      <a:endParaRPr lang="fr-FR" sz="2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7498"/>
                  </a:ext>
                </a:extLst>
              </a:tr>
              <a:tr h="537556">
                <a:tc>
                  <a:txBody>
                    <a:bodyPr/>
                    <a:lstStyle/>
                    <a:p>
                      <a:pPr marL="0"/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Atteinte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des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objectifs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de couverture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programmatique</a:t>
                      </a:r>
                      <a:endParaRPr lang="fr-FR" sz="2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Pérennisation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cet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acquis </a:t>
                      </a:r>
                      <a:endParaRPr lang="fr-FR" sz="2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015578"/>
                  </a:ext>
                </a:extLst>
              </a:tr>
              <a:tr h="178065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5ème passage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réussit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sous financement de KOICA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Juin 21 dans le district de Dabola </a:t>
                      </a:r>
                    </a:p>
                    <a:p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Effets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contribution   TP de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de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l’incidence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36%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 rapport à Juin 2020.</a:t>
                      </a:r>
                    </a:p>
                    <a:p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paludisme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dont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 graves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évités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3 739$ vs Juin 20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Poursuite de la mise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oeuvre du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cinquième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passage à Dabola</a:t>
                      </a:r>
                    </a:p>
                    <a:p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Etudes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d’impact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de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Coût-éfficacité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prevues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endParaRPr lang="fr-FR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253703"/>
                  </a:ext>
                </a:extLst>
              </a:tr>
              <a:tr h="110870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Reussite du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pilote de mutualisation CPS/PEV et CPN  sous financement de GAVI (region Labé)        accord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d’extension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aux autres districts CPS</a:t>
                      </a:r>
                      <a:endParaRPr lang="fr-F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PEC d’un 3ème agent pr la mutualisation /équipe,  par GAVI pr tous les districts CPS</a:t>
                      </a:r>
                      <a:endParaRPr lang="fr-FR" sz="20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85365"/>
                  </a:ext>
                </a:extLst>
              </a:tr>
              <a:tr h="1663590">
                <a:tc>
                  <a:txBody>
                    <a:bodyPr/>
                    <a:lstStyle/>
                    <a:p>
                      <a:pPr marL="0"/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Reussite de la mise à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échelle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de la digitalisation de la CPS au niveau CS, supervision et monitorage dans tous les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distri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cts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CPS et du </a:t>
                      </a:r>
                      <a:r>
                        <a:rPr lang="en-US" sz="20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projet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pilote de digitalisation communautaire de la CPS</a:t>
                      </a:r>
                      <a:endParaRPr lang="fr-FR" sz="20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Digitalisation des outils de la mutualisation et abandon des bases de </a:t>
                      </a:r>
                      <a:r>
                        <a:rPr lang="en-US" sz="2000" b="1" i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données</a:t>
                      </a:r>
                      <a:r>
                        <a:rPr lang="en-US" sz="20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excel</a:t>
                      </a:r>
                      <a:endParaRPr lang="fr-FR" sz="20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38697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45FE6EE-4750-4087-978D-D1DADFAFE843}"/>
              </a:ext>
            </a:extLst>
          </p:cNvPr>
          <p:cNvGrpSpPr/>
          <p:nvPr/>
        </p:nvGrpSpPr>
        <p:grpSpPr>
          <a:xfrm>
            <a:off x="2146300" y="3476625"/>
            <a:ext cx="2895600" cy="1752601"/>
            <a:chOff x="2146300" y="3476625"/>
            <a:chExt cx="2895600" cy="1752601"/>
          </a:xfrm>
        </p:grpSpPr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FCBE500D-5294-4A5A-B972-4C9DB7D741AB}"/>
                </a:ext>
              </a:extLst>
            </p:cNvPr>
            <p:cNvSpPr/>
            <p:nvPr/>
          </p:nvSpPr>
          <p:spPr>
            <a:xfrm>
              <a:off x="2146300" y="3476625"/>
              <a:ext cx="228600" cy="304800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160A49C4-5B12-496B-A260-C1316C667CDE}"/>
                </a:ext>
              </a:extLst>
            </p:cNvPr>
            <p:cNvSpPr/>
            <p:nvPr/>
          </p:nvSpPr>
          <p:spPr>
            <a:xfrm rot="16200000">
              <a:off x="4775200" y="4124325"/>
              <a:ext cx="228600" cy="304800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766A5127-CCDC-48CE-85D3-E53FF776769F}"/>
                </a:ext>
              </a:extLst>
            </p:cNvPr>
            <p:cNvSpPr/>
            <p:nvPr/>
          </p:nvSpPr>
          <p:spPr>
            <a:xfrm rot="16200000">
              <a:off x="4051300" y="4924426"/>
              <a:ext cx="228600" cy="381000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5435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E318DE3-C69F-491C-A18B-28E429AA1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76076"/>
              </p:ext>
            </p:extLst>
          </p:nvPr>
        </p:nvGraphicFramePr>
        <p:xfrm>
          <a:off x="0" y="809625"/>
          <a:ext cx="10693399" cy="6501467"/>
        </p:xfrm>
        <a:graphic>
          <a:graphicData uri="http://schemas.openxmlformats.org/drawingml/2006/table">
            <a:tbl>
              <a:tblPr firstRow="1" bandRow="1"/>
              <a:tblGrid>
                <a:gridCol w="2766197">
                  <a:extLst>
                    <a:ext uri="{9D8B030D-6E8A-4147-A177-3AD203B41FA5}">
                      <a16:colId xmlns:a16="http://schemas.microsoft.com/office/drawing/2014/main" val="1481795120"/>
                    </a:ext>
                  </a:extLst>
                </a:gridCol>
                <a:gridCol w="2612519">
                  <a:extLst>
                    <a:ext uri="{9D8B030D-6E8A-4147-A177-3AD203B41FA5}">
                      <a16:colId xmlns:a16="http://schemas.microsoft.com/office/drawing/2014/main" val="321530676"/>
                    </a:ext>
                  </a:extLst>
                </a:gridCol>
                <a:gridCol w="3547654">
                  <a:extLst>
                    <a:ext uri="{9D8B030D-6E8A-4147-A177-3AD203B41FA5}">
                      <a16:colId xmlns:a16="http://schemas.microsoft.com/office/drawing/2014/main" val="2560942455"/>
                    </a:ext>
                  </a:extLst>
                </a:gridCol>
                <a:gridCol w="1767029">
                  <a:extLst>
                    <a:ext uri="{9D8B030D-6E8A-4147-A177-3AD203B41FA5}">
                      <a16:colId xmlns:a16="http://schemas.microsoft.com/office/drawing/2014/main" val="382256779"/>
                    </a:ext>
                  </a:extLst>
                </a:gridCol>
              </a:tblGrid>
              <a:tr h="664429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DEFIS MAJEURS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CAUSES PROFONDES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APPROCHE DE SOULUTION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PERSONNES RESPONSABLES</a:t>
                      </a:r>
                      <a:endParaRPr lang="fr-FR" sz="18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71996"/>
                  </a:ext>
                </a:extLst>
              </a:tr>
              <a:tr h="1487055">
                <a:tc>
                  <a:txBody>
                    <a:bodyPr/>
                    <a:lstStyle/>
                    <a:p>
                      <a:r>
                        <a:rPr lang="fr-FR" sz="2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 assurer une mise en œuvre  de qualit</a:t>
                      </a:r>
                      <a:r>
                        <a:rPr lang="en-US" sz="2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fr-FR" sz="2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la CPS 22 avec la CD MILDA 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Retard dans le demarrage de la phase de microplanification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Prioriser les zones CPS dans le Volet 1 de la campagne Milda prevue en Mai 2022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Equipes techniques CPS et MILDA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463463"/>
                  </a:ext>
                </a:extLst>
              </a:tr>
              <a:tr h="1810916">
                <a:tc>
                  <a:txBody>
                    <a:bodyPr/>
                    <a:lstStyle/>
                    <a:p>
                      <a:pPr marL="0"/>
                      <a:r>
                        <a:rPr lang="fr-FR" sz="22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Comment éviter les interférences lors des campagnes CPS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49505" rtl="0" eaLnBrk="1" latinLnBrk="0" hangingPunct="1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Faible coordination des interventions des differents programmes du Ministère de la Santé et de l’Hygiène Publique</a:t>
                      </a:r>
                      <a:endParaRPr lang="fr-FR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Redynamiser le cadre de concertation avec les autres programmes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 communiquer à temps les dates de passages</a:t>
                      </a:r>
                    </a:p>
                    <a:p>
                      <a:pPr marL="0"/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Renforcer la mutualisation d’autres interventions et la CPS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PF_CPS_PNLP</a:t>
                      </a:r>
                    </a:p>
                    <a:p>
                      <a:pPr marL="0"/>
                      <a:r>
                        <a:rPr lang="fr-F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(Equipe technique CPS)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651374"/>
                  </a:ext>
                </a:extLst>
              </a:tr>
              <a:tr h="2539067">
                <a:tc>
                  <a:txBody>
                    <a:bodyPr/>
                    <a:lstStyle/>
                    <a:p>
                      <a:r>
                        <a:rPr lang="en-US" sz="2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</a:t>
                      </a:r>
                      <a:r>
                        <a:rPr lang="fr-FR" sz="2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améliorer le processus de payement des acteurs par OM pour éviter les retards dans le payement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Insuffisance de staff  dédié à cette opération  </a:t>
                      </a:r>
                    </a:p>
                    <a:p>
                      <a:pPr marL="0" marR="0" lvl="0" indent="0" algn="l" defTabSz="4495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495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Retard transmission des documents de payement</a:t>
                      </a:r>
                    </a:p>
                    <a:p>
                      <a:pPr marL="0" marR="0" lvl="0" indent="0" algn="l" defTabSz="4495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Insuffisance dans la  planification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Augmenter le nombre de staff </a:t>
                      </a: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pour le traitement rapide des demandes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Assurer une bonne planification</a:t>
                      </a:r>
                    </a:p>
                    <a:p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Transmettre au moins 7 jours  les documents de payement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Partenaires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PNLP, DRS, DPS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355235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92D43A4-6A59-471D-AD73-962B99C6009C}"/>
              </a:ext>
            </a:extLst>
          </p:cNvPr>
          <p:cNvGrpSpPr/>
          <p:nvPr/>
        </p:nvGrpSpPr>
        <p:grpSpPr>
          <a:xfrm>
            <a:off x="0" y="-104775"/>
            <a:ext cx="10693400" cy="899920"/>
            <a:chOff x="368549" y="4698484"/>
            <a:chExt cx="3621023" cy="1281568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D3635AF9-E99C-4A16-AC1A-B1EE732BB7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081F4BB0-B3C6-4AC0-88E2-0CD68FA43358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b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PRINCIPAUX DÉFIS DE  PLANIFICATION ET DE MISE EN ŒUVRE  DE LA CPS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115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E318DE3-C69F-491C-A18B-28E429AA1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92641"/>
              </p:ext>
            </p:extLst>
          </p:nvPr>
        </p:nvGraphicFramePr>
        <p:xfrm>
          <a:off x="0" y="890905"/>
          <a:ext cx="10693399" cy="4643120"/>
        </p:xfrm>
        <a:graphic>
          <a:graphicData uri="http://schemas.openxmlformats.org/drawingml/2006/table">
            <a:tbl>
              <a:tblPr firstRow="1" bandRow="1"/>
              <a:tblGrid>
                <a:gridCol w="4660900">
                  <a:extLst>
                    <a:ext uri="{9D8B030D-6E8A-4147-A177-3AD203B41FA5}">
                      <a16:colId xmlns:a16="http://schemas.microsoft.com/office/drawing/2014/main" val="148179512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2153067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560942455"/>
                    </a:ext>
                  </a:extLst>
                </a:gridCol>
                <a:gridCol w="1689099">
                  <a:extLst>
                    <a:ext uri="{9D8B030D-6E8A-4147-A177-3AD203B41FA5}">
                      <a16:colId xmlns:a16="http://schemas.microsoft.com/office/drawing/2014/main" val="382256779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2000" b="1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2022</a:t>
                      </a:r>
                      <a:endParaRPr lang="fr-FR" sz="2000" b="1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2023</a:t>
                      </a:r>
                      <a:endParaRPr lang="fr-FR" sz="2000" b="1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latin typeface="Arial Black" panose="020B0A04020102020204" pitchFamily="34" charset="0"/>
                        </a:rPr>
                        <a:t>2024</a:t>
                      </a:r>
                      <a:endParaRPr lang="fr-FR" sz="2000" b="1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71996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12700" marR="250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Nombre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districts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éligibles</a:t>
                      </a:r>
                      <a:r>
                        <a:rPr kumimoji="0" lang="fr-FR" sz="22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pour</a:t>
                      </a:r>
                      <a:r>
                        <a:rPr kumimoji="0" lang="fr-FR" sz="2200" b="1" i="0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 CPS</a:t>
                      </a:r>
                      <a:endParaRPr kumimoji="0" lang="fr-FR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46346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12700" marR="250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Nombre</a:t>
                      </a:r>
                      <a:r>
                        <a:rPr kumimoji="0" lang="fr-FR" sz="22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</a:t>
                      </a:r>
                      <a:r>
                        <a:rPr kumimoji="0" lang="fr-FR" sz="2200" b="1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districts </a:t>
                      </a:r>
                      <a:r>
                        <a:rPr kumimoji="0" lang="fr-FR" sz="2200" b="1" i="0" u="none" strike="noStrike" kern="1200" cap="none" spc="-434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ciblés</a:t>
                      </a:r>
                    </a:p>
                    <a:p>
                      <a:pPr marL="12700" marR="250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fr-FR" sz="22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651374"/>
                  </a:ext>
                </a:extLst>
              </a:tr>
              <a:tr h="1619022">
                <a:tc>
                  <a:txBody>
                    <a:bodyPr/>
                    <a:lstStyle/>
                    <a:p>
                      <a:pPr marL="12700" marR="5511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Nombre</a:t>
                      </a:r>
                      <a:r>
                        <a:rPr kumimoji="0" lang="fr-FR" sz="2200" b="1" i="0" u="none" strike="noStrike" kern="1200" cap="none" spc="-9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d'enfants </a:t>
                      </a:r>
                      <a:r>
                        <a:rPr kumimoji="0" lang="fr-FR" sz="2200" b="1" i="0" u="none" strike="noStrike" kern="1200" cap="none" spc="-434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éligibles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dans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les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districts</a:t>
                      </a:r>
                      <a:r>
                        <a:rPr kumimoji="0" lang="fr-FR" sz="22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ciblés</a:t>
                      </a:r>
                      <a:endParaRPr kumimoji="0" lang="fr-FR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2700" marR="4286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1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Mentionner </a:t>
                      </a:r>
                      <a:r>
                        <a:rPr kumimoji="0" lang="fr-FR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 l'on </a:t>
                      </a:r>
                      <a:r>
                        <a:rPr kumimoji="0" lang="fr-FR" sz="1800" b="1" i="1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envisage </a:t>
                      </a:r>
                      <a:r>
                        <a:rPr kumimoji="0" lang="fr-FR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une </a:t>
                      </a:r>
                      <a:r>
                        <a:rPr kumimoji="0" lang="fr-FR" sz="1800" b="1" i="1" u="none" strike="noStrike" kern="1200" cap="none" spc="-26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800" b="1" i="1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extension</a:t>
                      </a:r>
                      <a:r>
                        <a:rPr kumimoji="0" lang="fr-FR" sz="1800" b="1" i="1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800" b="1" i="1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aux </a:t>
                      </a:r>
                      <a:r>
                        <a:rPr kumimoji="0" lang="fr-FR" sz="1800" b="1" i="1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enfants </a:t>
                      </a:r>
                      <a:r>
                        <a:rPr kumimoji="0" lang="fr-FR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plus</a:t>
                      </a:r>
                      <a:r>
                        <a:rPr kumimoji="0" lang="fr-FR" sz="1800" b="1" i="1" u="none" strike="noStrike" kern="1200" cap="none" spc="-1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800" b="1" i="1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âgés</a:t>
                      </a:r>
                      <a:endParaRPr kumimoji="0" lang="fr-FR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2700" marR="250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fr-FR" sz="22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Times New Roman" panose="02020603050405020304" pitchFamily="18" charset="0"/>
                        </a:rPr>
                        <a:t>1,125,554 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22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Times New Roman" panose="02020603050405020304" pitchFamily="18" charset="0"/>
                        </a:rPr>
                        <a:t>1,156,172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fr-FR" sz="22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2200" b="1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Times New Roman" panose="02020603050405020304" pitchFamily="18" charset="0"/>
                        </a:rPr>
                        <a:t>1,997,414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355235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92D43A4-6A59-471D-AD73-962B99C6009C}"/>
              </a:ext>
            </a:extLst>
          </p:cNvPr>
          <p:cNvGrpSpPr/>
          <p:nvPr/>
        </p:nvGrpSpPr>
        <p:grpSpPr>
          <a:xfrm>
            <a:off x="0" y="-104779"/>
            <a:ext cx="10693400" cy="919483"/>
            <a:chOff x="368549" y="4698484"/>
            <a:chExt cx="3621023" cy="1098943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D3635AF9-E99C-4A16-AC1A-B1EE732BB7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081F4BB0-B3C6-4AC0-88E2-0CD68FA43358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06288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12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b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CIBLES - CAMPAGNES À VENIR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6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197473-261B-429A-BA4E-3B1243B64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60036"/>
              </p:ext>
            </p:extLst>
          </p:nvPr>
        </p:nvGraphicFramePr>
        <p:xfrm>
          <a:off x="12700" y="5534025"/>
          <a:ext cx="10680700" cy="1079500"/>
        </p:xfrm>
        <a:graphic>
          <a:graphicData uri="http://schemas.openxmlformats.org/drawingml/2006/table">
            <a:tbl>
              <a:tblPr firstRow="1" bandRow="1"/>
              <a:tblGrid>
                <a:gridCol w="4648200">
                  <a:extLst>
                    <a:ext uri="{9D8B030D-6E8A-4147-A177-3AD203B41FA5}">
                      <a16:colId xmlns:a16="http://schemas.microsoft.com/office/drawing/2014/main" val="425998999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385535074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087142668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915884773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200" b="1" i="0" u="none" strike="noStrike" kern="1200" cap="none" spc="-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Cycles</a:t>
                      </a:r>
                      <a:r>
                        <a:rPr kumimoji="0" lang="fr-FR" sz="2200" b="1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prévues</a:t>
                      </a:r>
                      <a:r>
                        <a:rPr kumimoji="0" lang="fr-FR" sz="2200" b="1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(3,</a:t>
                      </a:r>
                      <a:r>
                        <a:rPr kumimoji="0" lang="fr-FR" sz="2200" b="1" i="0" u="none" strike="noStrike" kern="1200" cap="none" spc="-4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fr-FR" sz="2200" b="1" i="0" u="none" strike="noStrike" kern="1200" cap="none" spc="-25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ou</a:t>
                      </a:r>
                      <a:endParaRPr kumimoji="0" lang="fr-FR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2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5)</a:t>
                      </a:r>
                      <a:endParaRPr kumimoji="0" lang="fr-FR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2700" marR="25082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49505" rtl="0" eaLnBrk="1" latinLnBrk="0" hangingPunct="1"/>
                      <a:r>
                        <a:rPr lang="en-US" sz="2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fr-FR" sz="22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fr-FR" sz="22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fr-FR" sz="22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solidFill>
                      <a:srgbClr val="00B38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099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231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2D43A4-6A59-471D-AD73-962B99C6009C}"/>
              </a:ext>
            </a:extLst>
          </p:cNvPr>
          <p:cNvGrpSpPr/>
          <p:nvPr/>
        </p:nvGrpSpPr>
        <p:grpSpPr>
          <a:xfrm>
            <a:off x="0" y="-104781"/>
            <a:ext cx="10693400" cy="1102260"/>
            <a:chOff x="368549" y="4698484"/>
            <a:chExt cx="3621023" cy="1317394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D3635AF9-E99C-4A16-AC1A-B1EE732BB7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081F4BB0-B3C6-4AC0-88E2-0CD68FA43358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8133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12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b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FINANCEMENT DE LA CPS : FINANCEMENT PRÉVU  VS DÉCAISSEMENTS ET GAPS </a:t>
              </a:r>
              <a:endParaRPr lang="fr-FR" sz="6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FF9D776-0FD3-4E55-B9DA-66CCAAA89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769188"/>
              </p:ext>
            </p:extLst>
          </p:nvPr>
        </p:nvGraphicFramePr>
        <p:xfrm>
          <a:off x="88900" y="1038225"/>
          <a:ext cx="10528300" cy="638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256">
                  <a:extLst>
                    <a:ext uri="{9D8B030D-6E8A-4147-A177-3AD203B41FA5}">
                      <a16:colId xmlns:a16="http://schemas.microsoft.com/office/drawing/2014/main" val="1193722580"/>
                    </a:ext>
                  </a:extLst>
                </a:gridCol>
                <a:gridCol w="2055744">
                  <a:extLst>
                    <a:ext uri="{9D8B030D-6E8A-4147-A177-3AD203B41FA5}">
                      <a16:colId xmlns:a16="http://schemas.microsoft.com/office/drawing/2014/main" val="329112944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288277912"/>
                    </a:ext>
                  </a:extLst>
                </a:gridCol>
                <a:gridCol w="1848096">
                  <a:extLst>
                    <a:ext uri="{9D8B030D-6E8A-4147-A177-3AD203B41FA5}">
                      <a16:colId xmlns:a16="http://schemas.microsoft.com/office/drawing/2014/main" val="585915825"/>
                    </a:ext>
                  </a:extLst>
                </a:gridCol>
                <a:gridCol w="1961904">
                  <a:extLst>
                    <a:ext uri="{9D8B030D-6E8A-4147-A177-3AD203B41FA5}">
                      <a16:colId xmlns:a16="http://schemas.microsoft.com/office/drawing/2014/main" val="3022401477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3479385620"/>
                    </a:ext>
                  </a:extLst>
                </a:gridCol>
              </a:tblGrid>
              <a:tr h="1997110">
                <a:tc rowSpan="2"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ANNEES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Arial Black" panose="020B0A04020102020204" pitchFamily="34" charset="0"/>
                        </a:rPr>
                        <a:t>CONTRIBUTIONS FINANCIÈRES  DES PARTENAIRES ($)</a:t>
                      </a:r>
                    </a:p>
                    <a:p>
                      <a:endParaRPr lang="fr-FR" sz="2000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marL="7188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fr-FR" sz="2000" b="1" spc="-5" dirty="0"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</a:rPr>
                        <a:t>FINANCEMENTS</a:t>
                      </a:r>
                      <a:r>
                        <a:rPr lang="fr-FR" sz="2000" b="1" spc="-70" dirty="0"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fr-FR" sz="2000" b="1" spc="-5" dirty="0"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</a:rPr>
                        <a:t>DOMESTIQUES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  <a:p>
                      <a:pPr marL="91440" algn="ctr">
                        <a:lnSpc>
                          <a:spcPct val="100000"/>
                        </a:lnSpc>
                      </a:pPr>
                      <a:r>
                        <a:rPr lang="fr-FR" sz="2000" b="1" dirty="0">
                          <a:solidFill>
                            <a:srgbClr val="FFFFFF"/>
                          </a:solidFill>
                          <a:latin typeface="Arial Black" panose="020B0A04020102020204" pitchFamily="34" charset="0"/>
                        </a:rPr>
                        <a:t>($)</a:t>
                      </a:r>
                      <a:endParaRPr lang="fr-FR" sz="2000" dirty="0">
                        <a:latin typeface="Arial Black" panose="020B0A04020102020204" pitchFamily="34" charset="0"/>
                        <a:cs typeface="Calibri"/>
                      </a:endParaRPr>
                    </a:p>
                    <a:p>
                      <a:pPr algn="ctr"/>
                      <a:endParaRPr lang="fr-FR" sz="2000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>
                          <a:latin typeface="Arial Black" panose="020B0A04020102020204" pitchFamily="34" charset="0"/>
                        </a:rPr>
                        <a:t>ECARTS</a:t>
                      </a:r>
                      <a:endParaRPr lang="fr-FR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9490051"/>
                  </a:ext>
                </a:extLst>
              </a:tr>
              <a:tr h="1246661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 allocations prévisionnelles</a:t>
                      </a:r>
                      <a:endParaRPr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9535" marR="243204" algn="ctr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sz="2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sz="2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sz="2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sz="2000" b="1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eme</a:t>
                      </a:r>
                      <a:r>
                        <a:rPr sz="2000" b="1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nt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 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effectifs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fr-FR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fr-FR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 allocations prévisionnelles</a:t>
                      </a:r>
                      <a:endParaRPr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9535" marR="243204" algn="ctr">
                        <a:lnSpc>
                          <a:spcPct val="100000"/>
                        </a:lnSpc>
                      </a:pPr>
                      <a:r>
                        <a:rPr sz="2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sz="2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sz="2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sz="2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sz="2000" b="1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eme</a:t>
                      </a:r>
                      <a:r>
                        <a:rPr sz="2000" b="1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nt</a:t>
                      </a:r>
                      <a:r>
                        <a:rPr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 </a:t>
                      </a:r>
                      <a:r>
                        <a:rPr sz="2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effectifs</a:t>
                      </a:r>
                      <a:endParaRPr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cell3D prstMaterial="dkEdge">
                      <a:bevel w="50800" prst="hardEdge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08249883"/>
                  </a:ext>
                </a:extLst>
              </a:tr>
              <a:tr h="76253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2021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/>
                        <a:t>3 747 419 </a:t>
                      </a:r>
                      <a:r>
                        <a:rPr lang="en-US" dirty="0"/>
                        <a:t>+ PART STOPALU+</a:t>
                      </a:r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4 134 673 + part stop palu+</a:t>
                      </a:r>
                      <a:endParaRPr lang="fr-FR" b="1" i="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 de l’état</a:t>
                      </a:r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59030029"/>
                  </a:ext>
                </a:extLst>
              </a:tr>
              <a:tr h="96864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2022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3 747 419 </a:t>
                      </a:r>
                      <a:r>
                        <a:rPr lang="en-US" dirty="0"/>
                        <a:t>+ PART STOPALU+</a:t>
                      </a:r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NA</a:t>
                      </a:r>
                      <a:endParaRPr lang="fr-FR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de l’état</a:t>
                      </a:r>
                      <a:endParaRPr lang="fr-FR" dirty="0"/>
                    </a:p>
                    <a:p>
                      <a:endParaRPr lang="fr-FR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  NA</a:t>
                      </a:r>
                      <a:endParaRPr lang="fr-FR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48698049"/>
                  </a:ext>
                </a:extLst>
              </a:tr>
              <a:tr h="96864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2023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b="1" i="1" dirty="0"/>
                        <a:t>3 747 419 </a:t>
                      </a:r>
                      <a:r>
                        <a:rPr lang="en-US" dirty="0"/>
                        <a:t>+ PART STOPALU+</a:t>
                      </a:r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NA</a:t>
                      </a:r>
                      <a:endParaRPr lang="fr-FR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 de l’état</a:t>
                      </a:r>
                      <a:endParaRPr lang="fr-FR" dirty="0"/>
                    </a:p>
                    <a:p>
                      <a:endParaRPr lang="fr-FR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  NA</a:t>
                      </a:r>
                      <a:endParaRPr lang="fr-FR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w="50800" prst="hardEdg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75980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42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2D43A4-6A59-471D-AD73-962B99C6009C}"/>
              </a:ext>
            </a:extLst>
          </p:cNvPr>
          <p:cNvGrpSpPr/>
          <p:nvPr/>
        </p:nvGrpSpPr>
        <p:grpSpPr>
          <a:xfrm>
            <a:off x="0" y="-104782"/>
            <a:ext cx="10693400" cy="904770"/>
            <a:chOff x="368549" y="4698484"/>
            <a:chExt cx="3621023" cy="1081359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D3635AF9-E99C-4A16-AC1A-B1EE732BB7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081F4BB0-B3C6-4AC0-88E2-0CD68FA43358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04529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b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ASSISTANCE TECHNIQUE REÇUE /  PRÉVUE / DEMANDÉE </a:t>
              </a:r>
              <a:endParaRPr lang="fr-FR" sz="6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A2F932-121F-4FCA-9F51-0B7E3967C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484252"/>
              </p:ext>
            </p:extLst>
          </p:nvPr>
        </p:nvGraphicFramePr>
        <p:xfrm>
          <a:off x="165099" y="733425"/>
          <a:ext cx="10439401" cy="662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1">
                  <a:extLst>
                    <a:ext uri="{9D8B030D-6E8A-4147-A177-3AD203B41FA5}">
                      <a16:colId xmlns:a16="http://schemas.microsoft.com/office/drawing/2014/main" val="3042642918"/>
                    </a:ext>
                  </a:extLst>
                </a:gridCol>
                <a:gridCol w="3770243">
                  <a:extLst>
                    <a:ext uri="{9D8B030D-6E8A-4147-A177-3AD203B41FA5}">
                      <a16:colId xmlns:a16="http://schemas.microsoft.com/office/drawing/2014/main" val="1603338164"/>
                    </a:ext>
                  </a:extLst>
                </a:gridCol>
                <a:gridCol w="2326171">
                  <a:extLst>
                    <a:ext uri="{9D8B030D-6E8A-4147-A177-3AD203B41FA5}">
                      <a16:colId xmlns:a16="http://schemas.microsoft.com/office/drawing/2014/main" val="2760801454"/>
                    </a:ext>
                  </a:extLst>
                </a:gridCol>
                <a:gridCol w="2666586">
                  <a:extLst>
                    <a:ext uri="{9D8B030D-6E8A-4147-A177-3AD203B41FA5}">
                      <a16:colId xmlns:a16="http://schemas.microsoft.com/office/drawing/2014/main" val="2588194950"/>
                    </a:ext>
                  </a:extLst>
                </a:gridCol>
              </a:tblGrid>
              <a:tr h="93731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ANNEES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DOMAINES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PARTENAIRES INDENTIFIES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COUTS ESTIMATIFS ($)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94324197"/>
                  </a:ext>
                </a:extLst>
              </a:tr>
              <a:tr h="132928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Reçues en </a:t>
                      </a:r>
                      <a:endParaRPr lang="fr-FR" sz="2000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r>
                        <a:rPr lang="en-US" sz="2000" dirty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Evaluation de la couverture post campagne CPS</a:t>
                      </a:r>
                      <a:endParaRPr lang="fr-FR" sz="24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Université de Conakry et LSHTM</a:t>
                      </a:r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125 886</a:t>
                      </a:r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47626591"/>
                  </a:ext>
                </a:extLst>
              </a:tr>
              <a:tr h="1397457">
                <a:tc>
                  <a:txBody>
                    <a:bodyPr/>
                    <a:lstStyle/>
                    <a:p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Demandée /</a:t>
                      </a:r>
                    </a:p>
                    <a:p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Nécessaires en</a:t>
                      </a:r>
                      <a:endParaRPr lang="fr-FR" sz="20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2022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Evaluation de la couverture post campagne CPS</a:t>
                      </a:r>
                      <a:endParaRPr lang="fr-FR" sz="24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recruter </a:t>
                      </a:r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$ </a:t>
                      </a:r>
                      <a:r>
                        <a:rPr lang="fr-FR" sz="24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125 886</a:t>
                      </a: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60877235"/>
                  </a:ext>
                </a:extLst>
              </a:tr>
              <a:tr h="2965336">
                <a:tc>
                  <a:txBody>
                    <a:bodyPr/>
                    <a:lstStyle/>
                    <a:p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Demandée/</a:t>
                      </a:r>
                    </a:p>
                    <a:p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Nécessaires en</a:t>
                      </a:r>
                      <a:endParaRPr lang="fr-FR" sz="20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2023</a:t>
                      </a:r>
                    </a:p>
                    <a:p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Etude d’impact et de coût-efficacité d’un 5ème passage à Dabola</a:t>
                      </a:r>
                    </a:p>
                    <a:p>
                      <a:pPr marL="0"/>
                      <a:r>
                        <a:rPr lang="fr-FR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Evaluation des Marqueurs Moléculaires de résistances du Pf à la SP/AQ 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FM/CRS ; 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London School.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KOICA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Liste à compléter</a:t>
                      </a:r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$ 76 670</a:t>
                      </a:r>
                    </a:p>
                    <a:p>
                      <a:pPr marL="0" algn="ctr"/>
                      <a:endParaRPr lang="en-US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en-US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en-US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en-US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r>
                        <a:rPr lang="en-US" sz="2400" b="1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b="1" i="1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déterminer</a:t>
                      </a:r>
                      <a:endParaRPr lang="en-US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91946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65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2D43A4-6A59-471D-AD73-962B99C6009C}"/>
              </a:ext>
            </a:extLst>
          </p:cNvPr>
          <p:cNvGrpSpPr/>
          <p:nvPr/>
        </p:nvGrpSpPr>
        <p:grpSpPr>
          <a:xfrm>
            <a:off x="0" y="-104782"/>
            <a:ext cx="10693400" cy="904770"/>
            <a:chOff x="368549" y="4698484"/>
            <a:chExt cx="3621023" cy="1081359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D3635AF9-E99C-4A16-AC1A-B1EE732BB7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081F4BB0-B3C6-4AC0-88E2-0CD68FA43358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04529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b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PRIORITÉS DE  RECHERCHE ET CALENDRIER D’EXÉCUTION </a:t>
              </a:r>
              <a:endParaRPr lang="fr-FR" sz="600" b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A2F932-121F-4FCA-9F51-0B7E3967C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857829"/>
              </p:ext>
            </p:extLst>
          </p:nvPr>
        </p:nvGraphicFramePr>
        <p:xfrm>
          <a:off x="88900" y="733425"/>
          <a:ext cx="10515600" cy="6667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538">
                  <a:extLst>
                    <a:ext uri="{9D8B030D-6E8A-4147-A177-3AD203B41FA5}">
                      <a16:colId xmlns:a16="http://schemas.microsoft.com/office/drawing/2014/main" val="3042642918"/>
                    </a:ext>
                  </a:extLst>
                </a:gridCol>
                <a:gridCol w="2977162">
                  <a:extLst>
                    <a:ext uri="{9D8B030D-6E8A-4147-A177-3AD203B41FA5}">
                      <a16:colId xmlns:a16="http://schemas.microsoft.com/office/drawing/2014/main" val="1603338164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76080145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588194950"/>
                    </a:ext>
                  </a:extLst>
                </a:gridCol>
              </a:tblGrid>
              <a:tr h="87664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PRIORITES DE RECHERCHE MISE EN OEUVRE EN 2021</a:t>
                      </a:r>
                      <a:endParaRPr lang="fr-FR" sz="16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DEUX PRIORITES DE RECHERCHE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CALENDRIER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Black" panose="020B0A04020102020204" pitchFamily="34" charset="0"/>
                        </a:rPr>
                        <a:t>COUTS ESTIMATIFS ($)</a:t>
                      </a:r>
                      <a:endParaRPr lang="fr-FR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94324197"/>
                  </a:ext>
                </a:extLst>
              </a:tr>
              <a:tr h="2555160">
                <a:tc rowSpan="2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Etude ethnographique sur les determinants de la CPS à Siguiri et Kankan</a:t>
                      </a:r>
                      <a:endParaRPr lang="fr-FR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fr-FR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Etude d’impact et de coût-efficacité d’un 5ème passage à Dabola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endParaRPr lang="en-US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/>
                      <a:r>
                        <a:rPr lang="en-US" sz="2400" b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Novembre 2023</a:t>
                      </a:r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0" algn="ctr"/>
                      <a:endParaRPr lang="en-US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/>
                      <a:r>
                        <a:rPr lang="fr-FR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déterminer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47626591"/>
                  </a:ext>
                </a:extLst>
              </a:tr>
              <a:tr h="3045191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Evaluation de l’impact de la CPS sur les indicateurs de morbidité et de mortalité palustre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/>
                      <a:endParaRPr lang="fr-FR" sz="2400" b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marL="0" algn="ctr"/>
                      <a:endParaRPr lang="fr-FR" sz="2400" b="1" i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60877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52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676BA6E-E503-4F88-8368-D6152984F23E}"/>
              </a:ext>
            </a:extLst>
          </p:cNvPr>
          <p:cNvGrpSpPr/>
          <p:nvPr/>
        </p:nvGrpSpPr>
        <p:grpSpPr>
          <a:xfrm>
            <a:off x="389329" y="2537270"/>
            <a:ext cx="4019260" cy="899335"/>
            <a:chOff x="257257" y="1421892"/>
            <a:chExt cx="3621023" cy="1880615"/>
          </a:xfrm>
        </p:grpSpPr>
        <p:pic>
          <p:nvPicPr>
            <p:cNvPr id="2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257" y="1421892"/>
              <a:ext cx="3621023" cy="1880615"/>
            </a:xfrm>
            <a:prstGeom prst="rect">
              <a:avLst/>
            </a:prstGeom>
          </p:spPr>
        </p:pic>
        <p:sp>
          <p:nvSpPr>
            <p:cNvPr id="3" name="object 3"/>
            <p:cNvSpPr txBox="1"/>
            <p:nvPr/>
          </p:nvSpPr>
          <p:spPr>
            <a:xfrm>
              <a:off x="484407" y="2069144"/>
              <a:ext cx="3113139" cy="5146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Campagne</a:t>
              </a:r>
              <a:r>
                <a:rPr sz="2400" b="1" spc="-6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400" b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2021</a:t>
              </a:r>
              <a:endParaRPr sz="24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A701A-0BD9-475D-87BA-F703731B1254}"/>
              </a:ext>
            </a:extLst>
          </p:cNvPr>
          <p:cNvGrpSpPr/>
          <p:nvPr/>
        </p:nvGrpSpPr>
        <p:grpSpPr>
          <a:xfrm>
            <a:off x="5651498" y="6060615"/>
            <a:ext cx="4673352" cy="1382414"/>
            <a:chOff x="5732569" y="6012675"/>
            <a:chExt cx="4040339" cy="7479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2569" y="6012675"/>
              <a:ext cx="4040339" cy="747935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5798317" y="6129752"/>
              <a:ext cx="3974591" cy="520022"/>
            </a:xfrm>
            <a:prstGeom prst="rect">
              <a:avLst/>
            </a:prstGeom>
          </p:spPr>
          <p:txBody>
            <a:bodyPr vert="horz" wrap="square" lIns="0" tIns="37465" rIns="0" bIns="0" rtlCol="0">
              <a:spAutoFit/>
            </a:bodyPr>
            <a:lstStyle/>
            <a:p>
              <a:pPr marL="12700" marR="5080">
                <a:spcBef>
                  <a:spcPts val="295"/>
                </a:spcBef>
              </a:pP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Engagements financiers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: </a:t>
              </a: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Planification 2022 </a:t>
              </a:r>
              <a:r>
                <a:rPr sz="2000" b="1" i="1" spc="-37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&amp;</a:t>
              </a: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2023,</a:t>
              </a:r>
              <a:r>
                <a:rPr sz="2000" b="1" i="1" spc="-2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en-GB"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Gaps. </a:t>
              </a:r>
              <a:endParaRPr sz="20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98CE0A-862B-4330-8430-081CD5A5B524}"/>
              </a:ext>
            </a:extLst>
          </p:cNvPr>
          <p:cNvGrpSpPr/>
          <p:nvPr/>
        </p:nvGrpSpPr>
        <p:grpSpPr>
          <a:xfrm>
            <a:off x="5607228" y="2535797"/>
            <a:ext cx="4673516" cy="788428"/>
            <a:chOff x="5601121" y="2286087"/>
            <a:chExt cx="4025785" cy="788428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1121" y="2286087"/>
              <a:ext cx="4025785" cy="788428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5651499" y="2338557"/>
              <a:ext cx="3889750" cy="62901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000" b="1" i="1" spc="-5" dirty="0" err="1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Données</a:t>
              </a:r>
              <a:r>
                <a:rPr sz="2000" b="1" i="1" spc="-4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en-US"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sur la </a:t>
              </a:r>
              <a:r>
                <a:rPr sz="2000" b="1" i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pharmacovigilance</a:t>
              </a:r>
              <a:endParaRPr sz="20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423236-E835-45B3-9F88-9CB2D2C5045E}"/>
              </a:ext>
            </a:extLst>
          </p:cNvPr>
          <p:cNvGrpSpPr/>
          <p:nvPr/>
        </p:nvGrpSpPr>
        <p:grpSpPr>
          <a:xfrm>
            <a:off x="368548" y="5962124"/>
            <a:ext cx="4206314" cy="943501"/>
            <a:chOff x="368549" y="4666724"/>
            <a:chExt cx="3621023" cy="999277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549" y="4666724"/>
              <a:ext cx="3621023" cy="952499"/>
            </a:xfrm>
            <a:prstGeom prst="rect">
              <a:avLst/>
            </a:prstGeom>
          </p:spPr>
        </p:pic>
        <p:sp>
          <p:nvSpPr>
            <p:cNvPr id="13" name="object 13"/>
            <p:cNvSpPr txBox="1"/>
            <p:nvPr/>
          </p:nvSpPr>
          <p:spPr>
            <a:xfrm>
              <a:off x="462855" y="4914513"/>
              <a:ext cx="3295015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Campagnes</a:t>
              </a:r>
              <a:r>
                <a:rPr sz="2400" b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2022-2023</a:t>
              </a:r>
              <a:endParaRPr sz="24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D181E5-ABC2-4AA3-A87D-4D6F04818C17}"/>
              </a:ext>
            </a:extLst>
          </p:cNvPr>
          <p:cNvGrpSpPr/>
          <p:nvPr/>
        </p:nvGrpSpPr>
        <p:grpSpPr>
          <a:xfrm>
            <a:off x="5629758" y="3334357"/>
            <a:ext cx="4675208" cy="946547"/>
            <a:chOff x="5628863" y="2773868"/>
            <a:chExt cx="4448058" cy="1265722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8863" y="2841981"/>
              <a:ext cx="4448058" cy="1197609"/>
            </a:xfrm>
            <a:prstGeom prst="rect">
              <a:avLst/>
            </a:prstGeom>
          </p:spPr>
        </p:pic>
        <p:sp>
          <p:nvSpPr>
            <p:cNvPr id="15" name="object 15"/>
            <p:cNvSpPr txBox="1"/>
            <p:nvPr/>
          </p:nvSpPr>
          <p:spPr>
            <a:xfrm>
              <a:off x="5640546" y="2773868"/>
              <a:ext cx="4380211" cy="108805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/>
              <a:endParaRPr lang="en-US" sz="1200" b="1" i="1" spc="-5" dirty="0">
                <a:solidFill>
                  <a:srgbClr val="FFFFFF"/>
                </a:solidFill>
                <a:latin typeface="Arial Black" panose="020B0A04020102020204" pitchFamily="34" charset="0"/>
                <a:cs typeface="Arial"/>
              </a:endParaRPr>
            </a:p>
            <a:p>
              <a:pPr marL="12700" marR="5080"/>
              <a:r>
                <a:rPr sz="2000" b="1" i="1" spc="-5" dirty="0" err="1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Financement</a:t>
              </a:r>
              <a:r>
                <a:rPr sz="2000" b="1" i="1" spc="-5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2021</a:t>
              </a:r>
              <a:r>
                <a:rPr sz="2000" b="1" i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:</a:t>
              </a:r>
              <a:r>
                <a:rPr sz="2000" b="1" i="1" spc="-1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Planification</a:t>
              </a:r>
              <a:r>
                <a:rPr sz="2000" b="1" i="1" spc="-4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vs </a:t>
              </a:r>
              <a:r>
                <a:rPr sz="2000" b="1" i="1" spc="-37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décaissements</a:t>
              </a:r>
              <a:r>
                <a:rPr sz="2000" b="1" i="1" spc="-5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effectifs</a:t>
              </a:r>
              <a:endParaRPr sz="20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2DCF03-60A3-4953-80C1-28E51BF411B9}"/>
              </a:ext>
            </a:extLst>
          </p:cNvPr>
          <p:cNvGrpSpPr/>
          <p:nvPr/>
        </p:nvGrpSpPr>
        <p:grpSpPr>
          <a:xfrm>
            <a:off x="0" y="22303"/>
            <a:ext cx="10693400" cy="678178"/>
            <a:chOff x="368549" y="4698484"/>
            <a:chExt cx="3621023" cy="965784"/>
          </a:xfrm>
          <a:solidFill>
            <a:srgbClr val="00B050"/>
          </a:solidFill>
        </p:grpSpPr>
        <p:pic>
          <p:nvPicPr>
            <p:cNvPr id="23" name="object 12">
              <a:extLst>
                <a:ext uri="{FF2B5EF4-FFF2-40B4-BE49-F238E27FC236}">
                  <a16:creationId xmlns:a16="http://schemas.microsoft.com/office/drawing/2014/main" id="{9C9B60DB-9DFB-47A1-B213-545DCABBA6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94E5462A-2835-4E19-9FB5-B47B1920A146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89486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4000" b="1" spc="-1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PLAN DE PRESENTATION</a:t>
              </a:r>
              <a:endParaRPr sz="40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E7895E5-F2FF-4704-ADA1-E0BB9C0AD459}"/>
              </a:ext>
            </a:extLst>
          </p:cNvPr>
          <p:cNvGrpSpPr/>
          <p:nvPr/>
        </p:nvGrpSpPr>
        <p:grpSpPr>
          <a:xfrm>
            <a:off x="5626351" y="4314825"/>
            <a:ext cx="4736298" cy="729995"/>
            <a:chOff x="5722620" y="4535423"/>
            <a:chExt cx="4028690" cy="979672"/>
          </a:xfrm>
        </p:grpSpPr>
        <p:pic>
          <p:nvPicPr>
            <p:cNvPr id="28" name="object 10">
              <a:extLst>
                <a:ext uri="{FF2B5EF4-FFF2-40B4-BE49-F238E27FC236}">
                  <a16:creationId xmlns:a16="http://schemas.microsoft.com/office/drawing/2014/main" id="{D09E31F9-B0BE-442B-86A5-C3997E84C41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2620" y="4535423"/>
              <a:ext cx="3974591" cy="979672"/>
            </a:xfrm>
            <a:prstGeom prst="rect">
              <a:avLst/>
            </a:prstGeom>
          </p:spPr>
        </p:pic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92B098F7-8B8D-4153-A3B4-9A525D723C0B}"/>
                </a:ext>
              </a:extLst>
            </p:cNvPr>
            <p:cNvSpPr txBox="1"/>
            <p:nvPr/>
          </p:nvSpPr>
          <p:spPr>
            <a:xfrm>
              <a:off x="5877546" y="4675118"/>
              <a:ext cx="3873764" cy="59289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endParaRPr lang="fr-FR" sz="600" b="1" i="1" dirty="0">
                <a:solidFill>
                  <a:srgbClr val="FFFFFF"/>
                </a:solidFill>
                <a:latin typeface="Arial Black" panose="020B0A04020102020204" pitchFamily="34" charset="0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fr-FR"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Principaux</a:t>
              </a:r>
              <a:r>
                <a:rPr lang="fr-FR" sz="2000" b="1" i="1" spc="-6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défis</a:t>
              </a:r>
              <a:r>
                <a:rPr lang="fr-FR" sz="2000" b="1" i="1" spc="-5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et</a:t>
              </a:r>
              <a:r>
                <a:rPr lang="fr-FR" sz="2000" b="1" i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succès</a:t>
              </a:r>
              <a:endParaRPr lang="fr-FR" sz="20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39A0D7-87FE-493D-85AA-D82CE8A4E54F}"/>
              </a:ext>
            </a:extLst>
          </p:cNvPr>
          <p:cNvGrpSpPr/>
          <p:nvPr/>
        </p:nvGrpSpPr>
        <p:grpSpPr>
          <a:xfrm>
            <a:off x="5626351" y="1538868"/>
            <a:ext cx="4672694" cy="1084382"/>
            <a:chOff x="5628863" y="2586922"/>
            <a:chExt cx="4448058" cy="2001550"/>
          </a:xfrm>
        </p:grpSpPr>
        <p:pic>
          <p:nvPicPr>
            <p:cNvPr id="33" name="object 9">
              <a:extLst>
                <a:ext uri="{FF2B5EF4-FFF2-40B4-BE49-F238E27FC236}">
                  <a16:creationId xmlns:a16="http://schemas.microsoft.com/office/drawing/2014/main" id="{CC1075B0-F0B9-476D-BC43-50D9B1F7679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28863" y="2586922"/>
              <a:ext cx="4448058" cy="1690783"/>
            </a:xfrm>
            <a:prstGeom prst="rect">
              <a:avLst/>
            </a:prstGeom>
          </p:spPr>
        </p:pic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869481BC-5CB7-451A-94E5-71C56C2B29CE}"/>
                </a:ext>
              </a:extLst>
            </p:cNvPr>
            <p:cNvSpPr txBox="1"/>
            <p:nvPr/>
          </p:nvSpPr>
          <p:spPr>
            <a:xfrm>
              <a:off x="5652788" y="2814843"/>
              <a:ext cx="4380211" cy="1773629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/>
              <a:r>
                <a:rPr lang="fr-FR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Couverture (% </a:t>
              </a:r>
              <a:r>
                <a:rPr lang="fr-FR" b="1" i="1" spc="-1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d'enfants </a:t>
              </a:r>
              <a:r>
                <a:rPr lang="fr-FR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éligibles </a:t>
              </a:r>
              <a:r>
                <a:rPr lang="fr-FR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ayant reçu </a:t>
              </a:r>
              <a:r>
                <a:rPr lang="fr-FR" b="1" i="1" spc="-37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le</a:t>
              </a:r>
              <a:r>
                <a:rPr lang="fr-FR" b="1" i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nombre</a:t>
              </a:r>
              <a:r>
                <a:rPr lang="fr-FR" b="1" i="1" spc="-2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total</a:t>
              </a:r>
              <a:r>
                <a:rPr lang="fr-FR" b="1" i="1" spc="-2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de</a:t>
              </a:r>
              <a:r>
                <a:rPr lang="fr-FR" b="1" i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traitements)</a:t>
              </a:r>
              <a:endParaRPr lang="fr-FR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5F2AF2-895E-480E-8DCC-3EE6229B5653}"/>
              </a:ext>
            </a:extLst>
          </p:cNvPr>
          <p:cNvGrpSpPr/>
          <p:nvPr/>
        </p:nvGrpSpPr>
        <p:grpSpPr>
          <a:xfrm>
            <a:off x="5651500" y="5381625"/>
            <a:ext cx="4673352" cy="550163"/>
            <a:chOff x="5722620" y="4535423"/>
            <a:chExt cx="3974591" cy="550163"/>
          </a:xfrm>
        </p:grpSpPr>
        <p:pic>
          <p:nvPicPr>
            <p:cNvPr id="36" name="object 10">
              <a:extLst>
                <a:ext uri="{FF2B5EF4-FFF2-40B4-BE49-F238E27FC236}">
                  <a16:creationId xmlns:a16="http://schemas.microsoft.com/office/drawing/2014/main" id="{24603507-9D3E-4338-8F2F-0558D05327E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2620" y="4535423"/>
              <a:ext cx="3974591" cy="550163"/>
            </a:xfrm>
            <a:prstGeom prst="rect">
              <a:avLst/>
            </a:prstGeom>
          </p:spPr>
        </p:pic>
        <p:sp>
          <p:nvSpPr>
            <p:cNvPr id="37" name="object 11">
              <a:extLst>
                <a:ext uri="{FF2B5EF4-FFF2-40B4-BE49-F238E27FC236}">
                  <a16:creationId xmlns:a16="http://schemas.microsoft.com/office/drawing/2014/main" id="{924E6616-AA38-42C2-A9AC-4281DFE81105}"/>
                </a:ext>
              </a:extLst>
            </p:cNvPr>
            <p:cNvSpPr txBox="1"/>
            <p:nvPr/>
          </p:nvSpPr>
          <p:spPr>
            <a:xfrm>
              <a:off x="5877546" y="4569307"/>
              <a:ext cx="3655932" cy="32124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Objectifs</a:t>
              </a:r>
              <a:r>
                <a:rPr sz="2000" b="1" i="1" spc="29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2022</a:t>
              </a:r>
              <a:r>
                <a:rPr sz="2000" b="1" i="1" spc="-5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-</a:t>
              </a:r>
              <a:r>
                <a:rPr sz="2000" b="1" i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2023</a:t>
              </a:r>
              <a:endParaRPr sz="2000" dirty="0"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A935B2-390D-4B6F-8014-7E2357DF4DA0}"/>
              </a:ext>
            </a:extLst>
          </p:cNvPr>
          <p:cNvGrpSpPr/>
          <p:nvPr/>
        </p:nvGrpSpPr>
        <p:grpSpPr>
          <a:xfrm>
            <a:off x="5626348" y="809624"/>
            <a:ext cx="4672697" cy="703686"/>
            <a:chOff x="5722620" y="4535423"/>
            <a:chExt cx="3974591" cy="550163"/>
          </a:xfrm>
        </p:grpSpPr>
        <p:pic>
          <p:nvPicPr>
            <p:cNvPr id="41" name="object 10">
              <a:extLst>
                <a:ext uri="{FF2B5EF4-FFF2-40B4-BE49-F238E27FC236}">
                  <a16:creationId xmlns:a16="http://schemas.microsoft.com/office/drawing/2014/main" id="{FBFA6B5A-54B0-4F34-9B0B-06182CD4F5A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2620" y="4535423"/>
              <a:ext cx="3974591" cy="550163"/>
            </a:xfrm>
            <a:prstGeom prst="rect">
              <a:avLst/>
            </a:prstGeom>
          </p:spPr>
        </p:pic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E9C96FFE-C884-46B2-BCBA-965CFADCBCC0}"/>
                </a:ext>
              </a:extLst>
            </p:cNvPr>
            <p:cNvSpPr txBox="1"/>
            <p:nvPr/>
          </p:nvSpPr>
          <p:spPr>
            <a:xfrm>
              <a:off x="5877546" y="4569307"/>
              <a:ext cx="3655932" cy="49178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fr-FR"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Nombre</a:t>
              </a:r>
              <a:r>
                <a:rPr lang="fr-FR" sz="2000" b="1" i="1" spc="-1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spc="-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d'enfants</a:t>
              </a:r>
              <a:r>
                <a:rPr lang="fr-FR" sz="2000" b="1" i="1" spc="-1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traités</a:t>
              </a:r>
              <a:r>
                <a:rPr lang="fr-FR" sz="2000" b="1" i="1" spc="-55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prévu</a:t>
              </a:r>
              <a:r>
                <a:rPr lang="fr-FR" sz="2000" b="1" i="1" spc="-4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et</a:t>
              </a:r>
              <a:r>
                <a:rPr lang="fr-FR" sz="2000" b="1" i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 </a:t>
              </a:r>
              <a:r>
                <a:rPr lang="fr-FR" sz="2000" b="1" i="1" dirty="0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réel</a:t>
              </a:r>
              <a:endParaRPr lang="fr-FR" sz="2000" dirty="0">
                <a:latin typeface="Arial Black" panose="020B0A04020102020204" pitchFamily="34" charset="0"/>
                <a:cs typeface="Arial"/>
              </a:endParaRPr>
            </a:p>
          </p:txBody>
        </p:sp>
      </p:grpSp>
      <p:sp>
        <p:nvSpPr>
          <p:cNvPr id="43" name="Left Brace 42">
            <a:extLst>
              <a:ext uri="{FF2B5EF4-FFF2-40B4-BE49-F238E27FC236}">
                <a16:creationId xmlns:a16="http://schemas.microsoft.com/office/drawing/2014/main" id="{A0D94ECD-0306-40F3-8FD7-3EE32F148B5B}"/>
              </a:ext>
            </a:extLst>
          </p:cNvPr>
          <p:cNvSpPr/>
          <p:nvPr/>
        </p:nvSpPr>
        <p:spPr>
          <a:xfrm>
            <a:off x="4420870" y="809624"/>
            <a:ext cx="1158520" cy="4226781"/>
          </a:xfrm>
          <a:prstGeom prst="leftBrace">
            <a:avLst>
              <a:gd name="adj1" fmla="val 8333"/>
              <a:gd name="adj2" fmla="val 49472"/>
            </a:avLst>
          </a:prstGeom>
          <a:solidFill>
            <a:schemeClr val="bg1"/>
          </a:solidFill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EF39887D-AF3C-4B62-9C43-B3F5FEC1D988}"/>
              </a:ext>
            </a:extLst>
          </p:cNvPr>
          <p:cNvSpPr/>
          <p:nvPr/>
        </p:nvSpPr>
        <p:spPr>
          <a:xfrm>
            <a:off x="4574863" y="5599161"/>
            <a:ext cx="884118" cy="1639009"/>
          </a:xfrm>
          <a:prstGeom prst="leftBrace">
            <a:avLst>
              <a:gd name="adj1" fmla="val 8333"/>
              <a:gd name="adj2" fmla="val 49472"/>
            </a:avLst>
          </a:prstGeom>
          <a:solidFill>
            <a:schemeClr val="bg1"/>
          </a:solidFill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86108" y="496315"/>
            <a:ext cx="3987165" cy="31983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430"/>
              </a:spcBef>
            </a:pPr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89CA58-27F4-4AED-B4DA-36FA4741BC64}"/>
              </a:ext>
            </a:extLst>
          </p:cNvPr>
          <p:cNvGrpSpPr/>
          <p:nvPr/>
        </p:nvGrpSpPr>
        <p:grpSpPr>
          <a:xfrm>
            <a:off x="0" y="22299"/>
            <a:ext cx="10693400" cy="838365"/>
            <a:chOff x="368549" y="4698484"/>
            <a:chExt cx="3621023" cy="1193906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185FA8A8-99DD-471F-BBB0-8DF1609B7C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E9B499C1-7490-4E11-A8FB-72D2D4EC37FD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15784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INNOVATIONS EN 2021: </a:t>
              </a:r>
              <a:r>
                <a:rPr lang="fr-FR" sz="2400" i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EXPERIENCE DU MONITORAGE PENDANT ET APRÈS CHAQUE PASSAGE</a:t>
              </a:r>
              <a:endParaRPr lang="fr-FR" sz="2800" i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" name="Sous-titre 2">
            <a:extLst>
              <a:ext uri="{FF2B5EF4-FFF2-40B4-BE49-F238E27FC236}">
                <a16:creationId xmlns:a16="http://schemas.microsoft.com/office/drawing/2014/main" id="{B590B03A-50EE-4443-882D-2CEFC7EE24CF}"/>
              </a:ext>
            </a:extLst>
          </p:cNvPr>
          <p:cNvSpPr txBox="1">
            <a:spLocks/>
          </p:cNvSpPr>
          <p:nvPr/>
        </p:nvSpPr>
        <p:spPr>
          <a:xfrm>
            <a:off x="88900" y="973955"/>
            <a:ext cx="10553700" cy="6312670"/>
          </a:xfrm>
          <a:prstGeom prst="rect">
            <a:avLst/>
          </a:prstGeom>
          <a:ln w="1905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b="1" i="0" u="none" strike="noStrike" baseline="0" dirty="0">
                <a:latin typeface="Times New Roman" panose="02020603050405020304" pitchFamily="18" charset="0"/>
              </a:rPr>
              <a:t>Acteurs de mise en œuvre: </a:t>
            </a:r>
            <a:r>
              <a:rPr lang="fr-FR" sz="2800" dirty="0">
                <a:latin typeface="Times New Roman" panose="02020603050405020304" pitchFamily="18" charset="0"/>
              </a:rPr>
              <a:t>moniteurs ind</a:t>
            </a:r>
            <a:r>
              <a:rPr lang="en-US" sz="2800" dirty="0">
                <a:latin typeface="Times New Roman" panose="02020603050405020304" pitchFamily="18" charset="0"/>
              </a:rPr>
              <a:t>épendants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(MI) et superviseurs à tous les niveaux</a:t>
            </a:r>
            <a:endParaRPr lang="fr-FR" sz="2800" i="0" u="none" strike="noStrike" baseline="0" dirty="0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b="1" i="0" u="none" strike="noStrike" baseline="0" dirty="0">
                <a:latin typeface="Times New Roman" panose="02020603050405020304" pitchFamily="18" charset="0"/>
              </a:rPr>
              <a:t>Monitorage in process</a:t>
            </a: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: basé sur un choix raisonné</a:t>
            </a:r>
          </a:p>
          <a:p>
            <a:pPr algn="l">
              <a:lnSpc>
                <a:spcPct val="150000"/>
              </a:lnSpc>
            </a:pP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des villages déclarés couverts par les agents. Débute dès</a:t>
            </a:r>
          </a:p>
          <a:p>
            <a:pPr algn="l">
              <a:lnSpc>
                <a:spcPct val="150000"/>
              </a:lnSpc>
            </a:pP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le J2 pour les M</a:t>
            </a:r>
            <a:r>
              <a:rPr lang="fr-FR" sz="2800" dirty="0">
                <a:latin typeface="Times New Roman" panose="02020603050405020304" pitchFamily="18" charset="0"/>
              </a:rPr>
              <a:t>I et à partir de J3 pour les superviseurs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</a:rPr>
              <a:t>Après 2 </a:t>
            </a:r>
            <a:r>
              <a:rPr lang="en-US" sz="2800" dirty="0" err="1">
                <a:latin typeface="Times New Roman" panose="02020603050405020304" pitchFamily="18" charset="0"/>
              </a:rPr>
              <a:t>jours</a:t>
            </a:r>
            <a:r>
              <a:rPr lang="en-US" sz="2800" dirty="0">
                <a:latin typeface="Times New Roman" panose="02020603050405020304" pitchFamily="18" charset="0"/>
              </a:rPr>
              <a:t> de supervision des équipes.</a:t>
            </a:r>
            <a:endParaRPr lang="fr-FR" sz="2800" b="0" i="0" u="none" strike="noStrike" baseline="0" dirty="0">
              <a:latin typeface="Times New Roman" panose="02020603050405020304" pitchFamily="18" charset="0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b="1" i="0" u="none" strike="noStrike" baseline="0" dirty="0">
                <a:latin typeface="Times New Roman" panose="02020603050405020304" pitchFamily="18" charset="0"/>
              </a:rPr>
              <a:t>Charge de travail</a:t>
            </a: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: 30 ménages/jours/CS dans </a:t>
            </a:r>
          </a:p>
          <a:p>
            <a:pPr algn="l">
              <a:lnSpc>
                <a:spcPct val="150000"/>
              </a:lnSpc>
            </a:pP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 3 villages à raison de 10 ménages/village pour les MI</a:t>
            </a:r>
          </a:p>
          <a:p>
            <a:pPr algn="l">
              <a:lnSpc>
                <a:spcPct val="150000"/>
              </a:lnSpc>
            </a:pP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et 20 ménages par jour dans 2 villages pour les </a:t>
            </a:r>
            <a:r>
              <a:rPr lang="fr-FR" sz="2800" b="0" i="0" u="none" strike="noStrike" baseline="0" dirty="0" err="1">
                <a:latin typeface="Times New Roman" panose="02020603050405020304" pitchFamily="18" charset="0"/>
              </a:rPr>
              <a:t>supervi</a:t>
            </a: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endParaRPr lang="fr-FR" sz="2800" b="0" i="0" u="none" strike="noStrike" baseline="0" dirty="0">
              <a:latin typeface="Times New Roman" panose="02020603050405020304" pitchFamily="18" charset="0"/>
            </a:endParaRPr>
          </a:p>
          <a:p>
            <a:pPr algn="l"/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2A8DC-D3A7-4DF3-8A9F-B00E3F89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199" y="5245101"/>
            <a:ext cx="2540001" cy="19653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ADB7A2-BE0D-4B91-8DC9-C879E078D759}"/>
              </a:ext>
            </a:extLst>
          </p:cNvPr>
          <p:cNvGrpSpPr/>
          <p:nvPr/>
        </p:nvGrpSpPr>
        <p:grpSpPr>
          <a:xfrm>
            <a:off x="8064499" y="982465"/>
            <a:ext cx="2540001" cy="4170560"/>
            <a:chOff x="8064499" y="982465"/>
            <a:chExt cx="2540001" cy="41705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61BCBB-8EAD-4B55-B0EA-27F729B0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4499" y="982465"/>
              <a:ext cx="2540001" cy="20458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9B7011-8C96-4896-9A88-739298D5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499" y="3019425"/>
              <a:ext cx="2540000" cy="2133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597990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86108" y="496315"/>
            <a:ext cx="3987165" cy="31983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430"/>
              </a:spcBef>
            </a:pPr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89CA58-27F4-4AED-B4DA-36FA4741BC64}"/>
              </a:ext>
            </a:extLst>
          </p:cNvPr>
          <p:cNvGrpSpPr/>
          <p:nvPr/>
        </p:nvGrpSpPr>
        <p:grpSpPr>
          <a:xfrm>
            <a:off x="0" y="22299"/>
            <a:ext cx="10693400" cy="838365"/>
            <a:chOff x="368549" y="4698484"/>
            <a:chExt cx="3621023" cy="1193906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185FA8A8-99DD-471F-BBB0-8DF1609B7C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E9B499C1-7490-4E11-A8FB-72D2D4EC37FD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15784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INNOVATIONS EN 2021: </a:t>
              </a:r>
              <a:r>
                <a:rPr lang="fr-FR" sz="2400" i="1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EXPERIENCE DU MONITORAGE PENDANT ET APRÈS CHAQUE PASSAGE</a:t>
              </a:r>
              <a:endParaRPr lang="fr-FR" sz="2800" i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" name="Sous-titre 2">
            <a:extLst>
              <a:ext uri="{FF2B5EF4-FFF2-40B4-BE49-F238E27FC236}">
                <a16:creationId xmlns:a16="http://schemas.microsoft.com/office/drawing/2014/main" id="{B590B03A-50EE-4443-882D-2CEFC7EE24CF}"/>
              </a:ext>
            </a:extLst>
          </p:cNvPr>
          <p:cNvSpPr txBox="1">
            <a:spLocks/>
          </p:cNvSpPr>
          <p:nvPr/>
        </p:nvSpPr>
        <p:spPr>
          <a:xfrm>
            <a:off x="88900" y="885986"/>
            <a:ext cx="10515600" cy="6476839"/>
          </a:xfrm>
          <a:prstGeom prst="rect">
            <a:avLst/>
          </a:prstGeom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b="1" i="0" u="none" strike="noStrike" baseline="0" dirty="0">
                <a:latin typeface="Times New Roman" panose="02020603050405020304" pitchFamily="18" charset="0"/>
              </a:rPr>
              <a:t>Monitorage end process: </a:t>
            </a: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réalisé à J5 et J6 par choix</a:t>
            </a:r>
          </a:p>
          <a:p>
            <a:pPr algn="l">
              <a:lnSpc>
                <a:spcPct val="150000"/>
              </a:lnSpc>
            </a:pP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aléatoire de 3 villages 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b="1" i="0" u="none" strike="noStrike" baseline="0" dirty="0">
                <a:latin typeface="Times New Roman" panose="02020603050405020304" pitchFamily="18" charset="0"/>
              </a:rPr>
              <a:t>Charge de travail</a:t>
            </a: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: mêmes charges de travail que </a:t>
            </a:r>
          </a:p>
          <a:p>
            <a:pPr algn="l">
              <a:lnSpc>
                <a:spcPct val="150000"/>
              </a:lnSpc>
            </a:pPr>
            <a:r>
              <a:rPr lang="fr-FR" sz="2800" dirty="0">
                <a:latin typeface="Times New Roman" panose="02020603050405020304" pitchFamily="18" charset="0"/>
              </a:rPr>
              <a:t>p</a:t>
            </a: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endant monitorage in process 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b="1" dirty="0">
                <a:latin typeface="Times New Roman" panose="02020603050405020304" pitchFamily="18" charset="0"/>
              </a:rPr>
              <a:t>Avantages: </a:t>
            </a:r>
            <a:r>
              <a:rPr lang="fr-FR" sz="2700" i="1" dirty="0">
                <a:latin typeface="Times New Roman" panose="02020603050405020304" pitchFamily="18" charset="0"/>
              </a:rPr>
              <a:t>validation des couverture administratives</a:t>
            </a:r>
            <a:r>
              <a:rPr lang="fr-FR" sz="2800" i="1" dirty="0">
                <a:latin typeface="Times New Roman" panose="02020603050405020304" pitchFamily="18" charset="0"/>
              </a:rPr>
              <a:t>,</a:t>
            </a:r>
            <a:r>
              <a:rPr lang="fr-FR" sz="2800" dirty="0">
                <a:latin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r-FR" sz="2800" i="1" dirty="0">
                <a:latin typeface="Times New Roman" panose="02020603050405020304" pitchFamily="18" charset="0"/>
              </a:rPr>
              <a:t>identification des meilleurs canaux de communication </a:t>
            </a:r>
          </a:p>
          <a:p>
            <a:pPr algn="l">
              <a:lnSpc>
                <a:spcPct val="150000"/>
              </a:lnSpc>
            </a:pPr>
            <a:r>
              <a:rPr lang="fr-FR" sz="2800" i="1" dirty="0">
                <a:latin typeface="Times New Roman" panose="02020603050405020304" pitchFamily="18" charset="0"/>
              </a:rPr>
              <a:t> par zone, rattrapage des enfants manqués, appréciation </a:t>
            </a:r>
          </a:p>
          <a:p>
            <a:pPr algn="l">
              <a:lnSpc>
                <a:spcPct val="150000"/>
              </a:lnSpc>
            </a:pPr>
            <a:r>
              <a:rPr lang="fr-FR" sz="2800" i="1" dirty="0">
                <a:latin typeface="Times New Roman" panose="02020603050405020304" pitchFamily="18" charset="0"/>
              </a:rPr>
              <a:t>de l’adhérence au traitement et de la manière dont les </a:t>
            </a:r>
          </a:p>
          <a:p>
            <a:pPr algn="l">
              <a:lnSpc>
                <a:spcPct val="150000"/>
              </a:lnSpc>
            </a:pPr>
            <a:r>
              <a:rPr lang="fr-FR" sz="2800" i="1" dirty="0">
                <a:latin typeface="Times New Roman" panose="02020603050405020304" pitchFamily="18" charset="0"/>
              </a:rPr>
              <a:t>doses </a:t>
            </a:r>
            <a:r>
              <a:rPr lang="fr-FR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ultérieures ont été administrées, appréciation de </a:t>
            </a:r>
          </a:p>
          <a:p>
            <a:pPr algn="l">
              <a:lnSpc>
                <a:spcPct val="150000"/>
              </a:lnSpc>
            </a:pPr>
            <a:r>
              <a:rPr lang="fr-FR" sz="28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respect de la stratégie de distribution par les équipes</a:t>
            </a:r>
            <a:endParaRPr lang="fr-CH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AB8438-2425-4234-9498-57FC92035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100" y="885825"/>
            <a:ext cx="2476501" cy="2646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AF0288-15A8-44D7-86CE-94A098801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100" y="5305425"/>
            <a:ext cx="2476501" cy="2025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38A71D-60B9-4CC8-9A42-49423A6DC4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" r="12895" b="-820"/>
          <a:stretch/>
        </p:blipFill>
        <p:spPr bwMode="auto">
          <a:xfrm>
            <a:off x="8166100" y="3557546"/>
            <a:ext cx="2438400" cy="1795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6039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86108" y="496315"/>
            <a:ext cx="3987165" cy="31983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430"/>
              </a:spcBef>
            </a:pPr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89CA58-27F4-4AED-B4DA-36FA4741BC64}"/>
              </a:ext>
            </a:extLst>
          </p:cNvPr>
          <p:cNvGrpSpPr/>
          <p:nvPr/>
        </p:nvGrpSpPr>
        <p:grpSpPr>
          <a:xfrm>
            <a:off x="0" y="22299"/>
            <a:ext cx="10693400" cy="912744"/>
            <a:chOff x="368549" y="4698484"/>
            <a:chExt cx="3621023" cy="1299828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185FA8A8-99DD-471F-BBB0-8DF1609B7C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E9B499C1-7490-4E11-A8FB-72D2D4EC37FD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637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LECONS APPRISES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2800" i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" name="Sous-titre 2">
            <a:extLst>
              <a:ext uri="{FF2B5EF4-FFF2-40B4-BE49-F238E27FC236}">
                <a16:creationId xmlns:a16="http://schemas.microsoft.com/office/drawing/2014/main" id="{B590B03A-50EE-4443-882D-2CEFC7EE24CF}"/>
              </a:ext>
            </a:extLst>
          </p:cNvPr>
          <p:cNvSpPr txBox="1">
            <a:spLocks/>
          </p:cNvSpPr>
          <p:nvPr/>
        </p:nvSpPr>
        <p:spPr>
          <a:xfrm>
            <a:off x="88900" y="885986"/>
            <a:ext cx="10515600" cy="6476839"/>
          </a:xfrm>
          <a:prstGeom prst="rect">
            <a:avLst/>
          </a:prstGeom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dirty="0">
                <a:latin typeface="Times New Roman" panose="02020603050405020304" pitchFamily="18" charset="0"/>
              </a:rPr>
              <a:t>Mutualisation lors de la CPS ne saurait être une stratégie à fort impact que si les ressources financières et humaines sont aussi mutualisées pas seulement le </a:t>
            </a:r>
            <a:r>
              <a:rPr lang="fr-FR" sz="2700" dirty="0">
                <a:latin typeface="Times New Roman" panose="02020603050405020304" pitchFamily="18" charset="0"/>
              </a:rPr>
              <a:t>temps</a:t>
            </a:r>
            <a:r>
              <a:rPr lang="fr-FR" sz="2800" dirty="0">
                <a:latin typeface="Times New Roman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Utilisation de la digitalisation dans la CPS est un moyen sûr de gestion des données (accès rapide, archivage, suivi à distance etc…)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dirty="0">
                <a:latin typeface="Times New Roman" panose="02020603050405020304" pitchFamily="18" charset="0"/>
              </a:rPr>
              <a:t>Administration de la CPS par les parents d’enfants réduit considérablement les cas de vomissements et rejets;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800" dirty="0">
                <a:latin typeface="Times New Roman" panose="02020603050405020304" pitchFamily="18" charset="0"/>
              </a:rPr>
              <a:t>M</a:t>
            </a:r>
            <a:r>
              <a:rPr lang="fr-FR" sz="2800" b="0" i="0" u="none" strike="noStrike" baseline="0" dirty="0">
                <a:latin typeface="Times New Roman" panose="02020603050405020304" pitchFamily="18" charset="0"/>
              </a:rPr>
              <a:t>onitorage si réalisé par tous les acteurs permet de nous renseigner et d’améliorer la qualité des campagnes CPS </a:t>
            </a:r>
          </a:p>
          <a:p>
            <a:pPr algn="l"/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86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86108" y="496315"/>
            <a:ext cx="3987165" cy="31983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430"/>
              </a:spcBef>
            </a:pPr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89CA58-27F4-4AED-B4DA-36FA4741BC64}"/>
              </a:ext>
            </a:extLst>
          </p:cNvPr>
          <p:cNvGrpSpPr/>
          <p:nvPr/>
        </p:nvGrpSpPr>
        <p:grpSpPr>
          <a:xfrm>
            <a:off x="0" y="22299"/>
            <a:ext cx="10693400" cy="912744"/>
            <a:chOff x="368549" y="4698484"/>
            <a:chExt cx="3621023" cy="1299828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185FA8A8-99DD-471F-BBB0-8DF1609B7C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E9B499C1-7490-4E11-A8FB-72D2D4EC37FD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637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IMAGES DE TERRAIN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2800" i="1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" name="Sous-titre 2">
            <a:extLst>
              <a:ext uri="{FF2B5EF4-FFF2-40B4-BE49-F238E27FC236}">
                <a16:creationId xmlns:a16="http://schemas.microsoft.com/office/drawing/2014/main" id="{B590B03A-50EE-4443-882D-2CEFC7EE24CF}"/>
              </a:ext>
            </a:extLst>
          </p:cNvPr>
          <p:cNvSpPr txBox="1">
            <a:spLocks/>
          </p:cNvSpPr>
          <p:nvPr/>
        </p:nvSpPr>
        <p:spPr>
          <a:xfrm>
            <a:off x="88900" y="885986"/>
            <a:ext cx="10515600" cy="6476839"/>
          </a:xfrm>
          <a:prstGeom prst="rect">
            <a:avLst/>
          </a:prstGeom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B3011E-1495-4B05-B8CA-CCCBE588DBF2}"/>
              </a:ext>
            </a:extLst>
          </p:cNvPr>
          <p:cNvGrpSpPr/>
          <p:nvPr/>
        </p:nvGrpSpPr>
        <p:grpSpPr>
          <a:xfrm>
            <a:off x="241300" y="885825"/>
            <a:ext cx="10287000" cy="6400800"/>
            <a:chOff x="241300" y="885825"/>
            <a:chExt cx="10287000" cy="64008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ADA3A6A-1022-4084-A944-55EDEBCC840F}"/>
                </a:ext>
              </a:extLst>
            </p:cNvPr>
            <p:cNvGrpSpPr/>
            <p:nvPr/>
          </p:nvGrpSpPr>
          <p:grpSpPr>
            <a:xfrm>
              <a:off x="241300" y="885825"/>
              <a:ext cx="10287000" cy="6400800"/>
              <a:chOff x="241300" y="885825"/>
              <a:chExt cx="10287000" cy="640080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7850274-F8EB-429F-81C9-261B29D92B88}"/>
                  </a:ext>
                </a:extLst>
              </p:cNvPr>
              <p:cNvGrpSpPr/>
              <p:nvPr/>
            </p:nvGrpSpPr>
            <p:grpSpPr>
              <a:xfrm>
                <a:off x="241300" y="885825"/>
                <a:ext cx="10287000" cy="6400800"/>
                <a:chOff x="241300" y="885825"/>
                <a:chExt cx="10287000" cy="6400800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2A6295CA-CD0A-48EF-8972-D1C29FF71C5E}"/>
                    </a:ext>
                  </a:extLst>
                </p:cNvPr>
                <p:cNvGrpSpPr/>
                <p:nvPr/>
              </p:nvGrpSpPr>
              <p:grpSpPr>
                <a:xfrm>
                  <a:off x="241300" y="885825"/>
                  <a:ext cx="10287000" cy="6400800"/>
                  <a:chOff x="241300" y="885825"/>
                  <a:chExt cx="10287000" cy="6400800"/>
                </a:xfrm>
              </p:grpSpPr>
              <p:grpSp>
                <p:nvGrpSpPr>
                  <p:cNvPr id="4" name="Group 3">
                    <a:extLst>
                      <a:ext uri="{FF2B5EF4-FFF2-40B4-BE49-F238E27FC236}">
                        <a16:creationId xmlns:a16="http://schemas.microsoft.com/office/drawing/2014/main" id="{466F8385-6B85-4387-A815-F5CB4A9AF590}"/>
                      </a:ext>
                    </a:extLst>
                  </p:cNvPr>
                  <p:cNvGrpSpPr/>
                  <p:nvPr/>
                </p:nvGrpSpPr>
                <p:grpSpPr>
                  <a:xfrm>
                    <a:off x="241300" y="962025"/>
                    <a:ext cx="10287000" cy="6324600"/>
                    <a:chOff x="241300" y="962025"/>
                    <a:chExt cx="10287000" cy="6324600"/>
                  </a:xfrm>
                </p:grpSpPr>
                <p:grpSp>
                  <p:nvGrpSpPr>
                    <p:cNvPr id="2" name="Group 1">
                      <a:extLst>
                        <a:ext uri="{FF2B5EF4-FFF2-40B4-BE49-F238E27FC236}">
                          <a16:creationId xmlns:a16="http://schemas.microsoft.com/office/drawing/2014/main" id="{415E0DE4-23A3-484F-905A-502EE4AEC2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1300" y="962025"/>
                      <a:ext cx="10287000" cy="6324600"/>
                      <a:chOff x="127000" y="904685"/>
                      <a:chExt cx="9907306" cy="6546679"/>
                    </a:xfrm>
                  </p:grpSpPr>
                  <p:pic>
                    <p:nvPicPr>
                      <p:cNvPr id="24" name="Image 39910">
                        <a:extLst>
                          <a:ext uri="{FF2B5EF4-FFF2-40B4-BE49-F238E27FC236}">
                            <a16:creationId xmlns:a16="http://schemas.microsoft.com/office/drawing/2014/main" id="{8B842FAF-78B3-454C-B0A7-93951959E5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666" y="5931847"/>
                        <a:ext cx="2552209" cy="1494239"/>
                      </a:xfrm>
                      <a:prstGeom prst="rect">
                        <a:avLst/>
                      </a:prstGeom>
                      <a:noFill/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pic>
                  <p:pic>
                    <p:nvPicPr>
                      <p:cNvPr id="25" name="Image 39911">
                        <a:extLst>
                          <a:ext uri="{FF2B5EF4-FFF2-40B4-BE49-F238E27FC236}">
                            <a16:creationId xmlns:a16="http://schemas.microsoft.com/office/drawing/2014/main" id="{E449D189-BD38-4BFE-8759-B02E137F8D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639" t="7657" r="7141" b="32735"/>
                      <a:stretch/>
                    </p:blipFill>
                    <p:spPr bwMode="auto">
                      <a:xfrm>
                        <a:off x="6666865" y="5931848"/>
                        <a:ext cx="1790700" cy="1493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83771A-6DCB-4574-9C3E-7694144DF48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7565" y="5952964"/>
                        <a:ext cx="1576741" cy="1447800"/>
                      </a:xfrm>
                      <a:prstGeom prst="roundRect">
                        <a:avLst>
                          <a:gd name="adj" fmla="val 8594"/>
                        </a:avLst>
                      </a:prstGeom>
                      <a:solidFill>
                        <a:srgbClr val="FFFFFF">
                          <a:shade val="85000"/>
                        </a:srgbClr>
                      </a:solidFill>
                      <a:ln>
                        <a:noFill/>
                      </a:ln>
                      <a:effectLst>
                        <a:reflection blurRad="12700" stA="38000" endPos="28000" dist="5000" dir="5400000" sy="-100000" algn="bl" rotWithShape="0"/>
                      </a:effectLst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pic>
                  <p:pic>
                    <p:nvPicPr>
                      <p:cNvPr id="27" name="Image 2">
                        <a:extLst>
                          <a:ext uri="{FF2B5EF4-FFF2-40B4-BE49-F238E27FC236}">
                            <a16:creationId xmlns:a16="http://schemas.microsoft.com/office/drawing/2014/main" id="{2D0521DB-91EF-41C6-9031-58D54A1A0D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000" y="904685"/>
                        <a:ext cx="9907306" cy="5073912"/>
                      </a:xfrm>
                      <a:prstGeom prst="rect">
                        <a:avLst/>
                      </a:prstGeom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pic>
                  <p:pic>
                    <p:nvPicPr>
                      <p:cNvPr id="28" name="Image 5">
                        <a:extLst>
                          <a:ext uri="{FF2B5EF4-FFF2-40B4-BE49-F238E27FC236}">
                            <a16:creationId xmlns:a16="http://schemas.microsoft.com/office/drawing/2014/main" id="{50CF88EF-3DE5-42D3-AA9A-85835B4C906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5100" y="5889264"/>
                        <a:ext cx="1790700" cy="1562100"/>
                      </a:xfrm>
                      <a:prstGeom prst="rect">
                        <a:avLst/>
                      </a:prstGeom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</p:pic>
                  <p:pic>
                    <p:nvPicPr>
                      <p:cNvPr id="29" name="Image 39904">
                        <a:extLst>
                          <a:ext uri="{FF2B5EF4-FFF2-40B4-BE49-F238E27FC236}">
                            <a16:creationId xmlns:a16="http://schemas.microsoft.com/office/drawing/2014/main" id="{4275FB2F-3862-4E17-A93D-E81DFD572C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000" r="19328"/>
                      <a:stretch/>
                    </p:blipFill>
                    <p:spPr bwMode="auto">
                      <a:xfrm>
                        <a:off x="1955800" y="5978242"/>
                        <a:ext cx="2371090" cy="1473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</p:grpSp>
                <p:pic>
                  <p:nvPicPr>
                    <p:cNvPr id="3" name="Picture 2">
                      <a:extLst>
                        <a:ext uri="{FF2B5EF4-FFF2-40B4-BE49-F238E27FC236}">
                          <a16:creationId xmlns:a16="http://schemas.microsoft.com/office/drawing/2014/main" id="{D54A83E5-EA31-4F3C-9507-3D71DCF93B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2196961" y="2486025"/>
                      <a:ext cx="1867039" cy="1752600"/>
                    </a:xfrm>
                    <a:prstGeom prst="rect">
                      <a:avLst/>
                    </a:prstGeom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</p:pic>
              </p:grpSp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5B16D42D-1FF4-4D34-B964-898575AE84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413500" y="885825"/>
                    <a:ext cx="4114800" cy="1752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20710159-0BDE-4D56-B6E3-45AB824306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95785" y="4238625"/>
                  <a:ext cx="2432515" cy="1609483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</p:grpSp>
          <p:pic>
            <p:nvPicPr>
              <p:cNvPr id="33" name="Picture 32" descr="A person and a child holding a sign&#10;&#10;Description automatically generated with low confidence">
                <a:extLst>
                  <a:ext uri="{FF2B5EF4-FFF2-40B4-BE49-F238E27FC236}">
                    <a16:creationId xmlns:a16="http://schemas.microsoft.com/office/drawing/2014/main" id="{B6F0C8E0-B719-4DB4-9DFC-194004AB6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5150" y="962025"/>
                <a:ext cx="2254252" cy="15583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BE5BB2C-9AA5-4796-88F6-E0242EA1C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350" y="2515072"/>
              <a:ext cx="2520951" cy="175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5251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BEB40-352A-41F4-954B-00551682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92" y="1015720"/>
            <a:ext cx="3074708" cy="4599894"/>
          </a:xfrm>
          <a:prstGeom prst="rect">
            <a:avLst/>
          </a:prstGeom>
        </p:spPr>
      </p:pic>
      <p:pic>
        <p:nvPicPr>
          <p:cNvPr id="4" name="Picture 3" descr="A crowd of people&#10;&#10;Description automatically generated with low confidence">
            <a:extLst>
              <a:ext uri="{FF2B5EF4-FFF2-40B4-BE49-F238E27FC236}">
                <a16:creationId xmlns:a16="http://schemas.microsoft.com/office/drawing/2014/main" id="{5B9DAEA1-2454-4978-B781-C8E790DB0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5720"/>
            <a:ext cx="6122193" cy="459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87FA8C3E-CA83-4A1D-8B3F-7D4B8C0A5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719"/>
            <a:ext cx="1712960" cy="45998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7C62DA-1F5D-41F3-A966-D6ED8B0EEFCE}"/>
              </a:ext>
            </a:extLst>
          </p:cNvPr>
          <p:cNvGrpSpPr/>
          <p:nvPr/>
        </p:nvGrpSpPr>
        <p:grpSpPr>
          <a:xfrm>
            <a:off x="0" y="-104774"/>
            <a:ext cx="10693400" cy="1356455"/>
            <a:chOff x="368549" y="4698484"/>
            <a:chExt cx="3621023" cy="1931714"/>
          </a:xfrm>
          <a:solidFill>
            <a:srgbClr val="00B050"/>
          </a:solidFill>
        </p:grpSpPr>
        <p:pic>
          <p:nvPicPr>
            <p:cNvPr id="7" name="object 12">
              <a:extLst>
                <a:ext uri="{FF2B5EF4-FFF2-40B4-BE49-F238E27FC236}">
                  <a16:creationId xmlns:a16="http://schemas.microsoft.com/office/drawing/2014/main" id="{2331A6D8-A713-446F-9B53-313148D4C37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1A6CD844-653B-4EAE-B243-330B96D730CA}"/>
                </a:ext>
              </a:extLst>
            </p:cNvPr>
            <p:cNvSpPr txBox="1"/>
            <p:nvPr/>
          </p:nvSpPr>
          <p:spPr>
            <a:xfrm>
              <a:off x="368549" y="4734543"/>
              <a:ext cx="3621023" cy="189565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spcBef>
                  <a:spcPts val="100"/>
                </a:spcBef>
              </a:pPr>
              <a:endParaRPr lang="en-US" sz="2800" b="1" cap="none" spc="0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 Black" panose="020B0A04020102020204" pitchFamily="34" charset="0"/>
              </a:endParaRPr>
            </a:p>
            <a:p>
              <a:pPr marL="12700" algn="ctr">
                <a:spcBef>
                  <a:spcPts val="100"/>
                </a:spcBef>
              </a:pPr>
              <a:r>
                <a:rPr lang="en-US" sz="2800" b="1" cap="none" spc="0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/>
                  <a:latin typeface="Arial Black" panose="020B0A04020102020204" pitchFamily="34" charset="0"/>
                </a:rPr>
                <a:t>ZERO PALU, TIRER UN TRAIT SUR LE </a:t>
              </a:r>
              <a:r>
                <a:rPr lang="en-US" sz="2800" b="1" strike="sngStrike" cap="none" spc="0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PALUDISME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2800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A791686-4C79-4786-A020-B91F71F1BAF3}"/>
              </a:ext>
            </a:extLst>
          </p:cNvPr>
          <p:cNvSpPr/>
          <p:nvPr/>
        </p:nvSpPr>
        <p:spPr>
          <a:xfrm>
            <a:off x="508000" y="5939847"/>
            <a:ext cx="9815742" cy="70788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en-US" sz="4000" b="1" dirty="0">
                <a:ln w="2222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lgerian" panose="04020705040A02060702" pitchFamily="82" charset="0"/>
              </a:rPr>
              <a:t>mERCI de votre aimable attention</a:t>
            </a:r>
            <a:endParaRPr lang="en-US" sz="4000" b="1" cap="none" spc="0" dirty="0">
              <a:ln w="22225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/>
              <a:latin typeface="Algerian" panose="04020705040A02060702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699" y="1136546"/>
            <a:ext cx="3048001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 Black" panose="020B0A04020102020204" pitchFamily="34" charset="0"/>
                <a:cs typeface="Calibri"/>
              </a:rPr>
              <a:t>Carte</a:t>
            </a:r>
            <a:r>
              <a:rPr sz="2400" b="1" spc="-25" dirty="0">
                <a:latin typeface="Arial Black" panose="020B0A04020102020204" pitchFamily="34" charset="0"/>
                <a:cs typeface="Calibri"/>
              </a:rPr>
              <a:t> </a:t>
            </a:r>
            <a:r>
              <a:rPr sz="2400" b="1" spc="-10" dirty="0">
                <a:latin typeface="Arial Black" panose="020B0A04020102020204" pitchFamily="34" charset="0"/>
                <a:cs typeface="Calibri"/>
              </a:rPr>
              <a:t>2021</a:t>
            </a:r>
            <a:r>
              <a:rPr sz="2400" b="1" spc="-25" dirty="0">
                <a:latin typeface="Arial Black" panose="020B0A04020102020204" pitchFamily="34" charset="0"/>
                <a:cs typeface="Calibri"/>
              </a:rPr>
              <a:t> </a:t>
            </a:r>
            <a:endParaRPr lang="en-US" sz="2400" b="1" spc="-25" dirty="0">
              <a:latin typeface="Arial Black" panose="020B0A04020102020204" pitchFamily="34" charset="0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 Black" panose="020B0A04020102020204" pitchFamily="34" charset="0"/>
                <a:cs typeface="Calibri"/>
              </a:rPr>
              <a:t>(</a:t>
            </a:r>
            <a:r>
              <a:rPr lang="fr-FR" sz="2400" b="1" spc="-10" dirty="0">
                <a:latin typeface="Arial Black" panose="020B0A04020102020204" pitchFamily="34" charset="0"/>
                <a:cs typeface="Calibri"/>
              </a:rPr>
              <a:t>zones traitées </a:t>
            </a:r>
            <a:r>
              <a:rPr sz="2400" b="1" spc="-10" dirty="0">
                <a:latin typeface="Arial Black" panose="020B0A04020102020204" pitchFamily="34" charset="0"/>
                <a:cs typeface="Calibri"/>
              </a:rPr>
              <a:t>)</a:t>
            </a:r>
            <a:endParaRPr sz="24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7299" y="1170143"/>
            <a:ext cx="3048001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 Black" panose="020B0A04020102020204" pitchFamily="34" charset="0"/>
                <a:cs typeface="Calibri"/>
              </a:rPr>
              <a:t>Carte</a:t>
            </a:r>
            <a:r>
              <a:rPr sz="2400" b="1" spc="-35" dirty="0">
                <a:latin typeface="Arial Black" panose="020B0A04020102020204" pitchFamily="34" charset="0"/>
                <a:cs typeface="Calibri"/>
              </a:rPr>
              <a:t> </a:t>
            </a:r>
            <a:r>
              <a:rPr sz="2400" b="1" spc="-10" dirty="0">
                <a:latin typeface="Arial Black" panose="020B0A04020102020204" pitchFamily="34" charset="0"/>
                <a:cs typeface="Calibri"/>
              </a:rPr>
              <a:t>2022</a:t>
            </a:r>
            <a:r>
              <a:rPr sz="2400" b="1" spc="-45" dirty="0">
                <a:latin typeface="Arial Black" panose="020B0A04020102020204" pitchFamily="34" charset="0"/>
                <a:cs typeface="Calibri"/>
              </a:rPr>
              <a:t> </a:t>
            </a:r>
            <a:endParaRPr lang="en-US" sz="2400" b="1" spc="-45" dirty="0">
              <a:latin typeface="Arial Black" panose="020B0A04020102020204" pitchFamily="34" charset="0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 Black" panose="020B0A04020102020204" pitchFamily="34" charset="0"/>
                <a:cs typeface="Calibri"/>
              </a:rPr>
              <a:t>(</a:t>
            </a:r>
            <a:r>
              <a:rPr lang="en-US" sz="2400" b="1" dirty="0">
                <a:latin typeface="Arial Black" panose="020B0A04020102020204" pitchFamily="34" charset="0"/>
                <a:cs typeface="Calibri"/>
              </a:rPr>
              <a:t>zones </a:t>
            </a:r>
            <a:r>
              <a:rPr sz="2400" b="1" dirty="0" err="1">
                <a:latin typeface="Arial Black" panose="020B0A04020102020204" pitchFamily="34" charset="0"/>
                <a:cs typeface="Calibri"/>
              </a:rPr>
              <a:t>cibles</a:t>
            </a:r>
            <a:r>
              <a:rPr sz="2400" b="1" dirty="0">
                <a:latin typeface="Arial Black" panose="020B0A04020102020204" pitchFamily="34" charset="0"/>
                <a:cs typeface="Calibri"/>
              </a:rPr>
              <a:t>)</a:t>
            </a:r>
            <a:endParaRPr sz="2400" dirty="0">
              <a:latin typeface="Arial Black" panose="020B0A04020102020204" pitchFamily="34" charset="0"/>
              <a:cs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06A22-5011-4356-8B44-2FEBC2F9A71C}"/>
              </a:ext>
            </a:extLst>
          </p:cNvPr>
          <p:cNvGrpSpPr/>
          <p:nvPr/>
        </p:nvGrpSpPr>
        <p:grpSpPr>
          <a:xfrm>
            <a:off x="0" y="22298"/>
            <a:ext cx="10693400" cy="899920"/>
            <a:chOff x="368549" y="4698484"/>
            <a:chExt cx="3621023" cy="1281566"/>
          </a:xfrm>
          <a:solidFill>
            <a:srgbClr val="00B050"/>
          </a:solidFill>
        </p:grpSpPr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0204F498-752C-487C-AF8C-919D9D8E234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897DF314-A0D1-4724-A0AB-C1D5074D89D3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CARTE</a:t>
              </a:r>
              <a:r>
                <a:rPr lang="fr-FR" sz="2800" spc="-5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DU</a:t>
              </a:r>
              <a:r>
                <a:rPr lang="fr-FR" sz="2800" spc="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fr-FR" sz="2800" spc="-2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PAYS</a:t>
              </a:r>
              <a:r>
                <a:rPr lang="fr-FR" sz="2800" spc="-15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MONTRANT</a:t>
              </a:r>
              <a:r>
                <a:rPr lang="fr-FR" sz="2800" spc="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LES</a:t>
              </a:r>
              <a:r>
                <a:rPr lang="fr-FR" sz="2800" spc="5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DISTRICTS</a:t>
              </a:r>
              <a:r>
                <a:rPr lang="fr-FR" sz="2800" spc="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BÉNÉFICIANT 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DE</a:t>
              </a:r>
              <a:r>
                <a:rPr lang="fr-FR" sz="2800" spc="-5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LA </a:t>
              </a: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MISE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fr-FR" sz="2800" spc="5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EN </a:t>
              </a:r>
              <a:r>
                <a:rPr lang="fr-FR" sz="2800" spc="-53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ŒUVRE</a:t>
              </a:r>
              <a:r>
                <a:rPr lang="fr-FR" sz="2800" spc="-3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DE LA CPS</a:t>
              </a:r>
              <a:endParaRPr lang="fr-FR" sz="200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469C6A-803B-49D9-B637-289BA30DE6D2}"/>
              </a:ext>
            </a:extLst>
          </p:cNvPr>
          <p:cNvGrpSpPr/>
          <p:nvPr/>
        </p:nvGrpSpPr>
        <p:grpSpPr>
          <a:xfrm>
            <a:off x="878483" y="2257425"/>
            <a:ext cx="4371722" cy="4038600"/>
            <a:chOff x="1155699" y="2257425"/>
            <a:chExt cx="4094505" cy="3962400"/>
          </a:xfrm>
        </p:grpSpPr>
        <p:pic>
          <p:nvPicPr>
            <p:cNvPr id="22" name="Picture 21" descr="Map&#10;&#10;Description automatically generated">
              <a:extLst>
                <a:ext uri="{FF2B5EF4-FFF2-40B4-BE49-F238E27FC236}">
                  <a16:creationId xmlns:a16="http://schemas.microsoft.com/office/drawing/2014/main" id="{5C32E588-080C-48E6-9F9E-7C2EE37B4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699" y="2311993"/>
              <a:ext cx="4094505" cy="390783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80E85E-9D8B-4324-9DE6-9627DFE10181}"/>
                </a:ext>
              </a:extLst>
            </p:cNvPr>
            <p:cNvSpPr/>
            <p:nvPr/>
          </p:nvSpPr>
          <p:spPr>
            <a:xfrm>
              <a:off x="1468055" y="2257425"/>
              <a:ext cx="3782149" cy="344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i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CARTOGRAPHIE DES DISTRICTS CPS DE GUINEE EN 2022</a:t>
              </a:r>
              <a:endParaRPr lang="fr-FR" sz="800" i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48170EEE-1D97-432A-9CED-C3D25F2F24A3}"/>
              </a:ext>
            </a:extLst>
          </p:cNvPr>
          <p:cNvSpPr/>
          <p:nvPr/>
        </p:nvSpPr>
        <p:spPr>
          <a:xfrm rot="464880">
            <a:off x="3060834" y="3916568"/>
            <a:ext cx="70799" cy="8292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>
                <a:alpha val="6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F43F6F-D129-48B1-9B19-31B0CC4D955D}"/>
              </a:ext>
            </a:extLst>
          </p:cNvPr>
          <p:cNvGrpSpPr/>
          <p:nvPr/>
        </p:nvGrpSpPr>
        <p:grpSpPr>
          <a:xfrm>
            <a:off x="5443195" y="2257425"/>
            <a:ext cx="4371722" cy="4038600"/>
            <a:chOff x="1155699" y="2257425"/>
            <a:chExt cx="4094505" cy="3962400"/>
          </a:xfrm>
        </p:grpSpPr>
        <p:pic>
          <p:nvPicPr>
            <p:cNvPr id="29" name="Picture 28" descr="Map&#10;&#10;Description automatically generated">
              <a:extLst>
                <a:ext uri="{FF2B5EF4-FFF2-40B4-BE49-F238E27FC236}">
                  <a16:creationId xmlns:a16="http://schemas.microsoft.com/office/drawing/2014/main" id="{BD6F19CC-D54D-490B-9D47-12BD7B3FF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699" y="2311993"/>
              <a:ext cx="4094505" cy="390783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48ABCF-B915-4343-AB07-C825FDA305A9}"/>
                </a:ext>
              </a:extLst>
            </p:cNvPr>
            <p:cNvSpPr/>
            <p:nvPr/>
          </p:nvSpPr>
          <p:spPr>
            <a:xfrm>
              <a:off x="1468055" y="2257425"/>
              <a:ext cx="3782149" cy="344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i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CARTOGRAPHIE DES DISTRICTS CPS DE GUINEE EN 2022</a:t>
              </a:r>
              <a:endParaRPr lang="fr-FR" sz="800" i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5D86C61A-810E-4B8E-835A-98FB6E30DC47}"/>
              </a:ext>
            </a:extLst>
          </p:cNvPr>
          <p:cNvSpPr/>
          <p:nvPr/>
        </p:nvSpPr>
        <p:spPr>
          <a:xfrm rot="464880">
            <a:off x="7637967" y="3938219"/>
            <a:ext cx="70799" cy="8292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>
                <a:alpha val="6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57FB67-7453-40AD-8FBF-81E0BE82B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" y="1187464"/>
            <a:ext cx="10697131" cy="63753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CE0F6A-6985-45EE-B2D4-D797640457C5}"/>
              </a:ext>
            </a:extLst>
          </p:cNvPr>
          <p:cNvSpPr txBox="1"/>
          <p:nvPr/>
        </p:nvSpPr>
        <p:spPr>
          <a:xfrm>
            <a:off x="165100" y="725798"/>
            <a:ext cx="1052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Diagramme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présentant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facteurs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influençant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l’efficacité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d’un programme de CPS </a:t>
            </a:r>
            <a:endParaRPr lang="fr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8A7995-EF5C-4451-93FE-83723FBCA5F3}"/>
              </a:ext>
            </a:extLst>
          </p:cNvPr>
          <p:cNvGrpSpPr/>
          <p:nvPr/>
        </p:nvGrpSpPr>
        <p:grpSpPr>
          <a:xfrm>
            <a:off x="0" y="22299"/>
            <a:ext cx="10693400" cy="678177"/>
            <a:chOff x="368549" y="4698484"/>
            <a:chExt cx="3621023" cy="965784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86B5AD4D-708B-4AA7-8F6D-1A1CBA49DB2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F15D0C98-784C-44AB-8AB6-0F529B9A5075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80720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GB" sz="36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SUIVI ET ÉVALUATION DE LA CPS (1) </a:t>
              </a:r>
              <a:endParaRPr lang="fr-FR" sz="200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06A22-5011-4356-8B44-2FEBC2F9A71C}"/>
              </a:ext>
            </a:extLst>
          </p:cNvPr>
          <p:cNvGrpSpPr/>
          <p:nvPr/>
        </p:nvGrpSpPr>
        <p:grpSpPr>
          <a:xfrm>
            <a:off x="0" y="22298"/>
            <a:ext cx="10693400" cy="1330808"/>
            <a:chOff x="368549" y="4698484"/>
            <a:chExt cx="3621023" cy="1895189"/>
          </a:xfrm>
          <a:solidFill>
            <a:srgbClr val="00B050"/>
          </a:solidFill>
        </p:grpSpPr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0204F498-752C-487C-AF8C-919D9D8E234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897DF314-A0D1-4724-A0AB-C1D5074D89D3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85912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  <a:cs typeface="Calibri"/>
                </a:rPr>
                <a:t>SYNTHESE DES RESULTATS DE LA CAMPAGNE CPS 2021 PAR PASSAGE ET PAR DISTRICT SANITAIRE EN GUINEE </a:t>
              </a:r>
              <a:endParaRPr lang="fr-FR" sz="200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endParaRPr>
            </a:p>
          </p:txBody>
        </p: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E588D8A-7F10-4CF7-B815-6F17DC7044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104504"/>
              </p:ext>
            </p:extLst>
          </p:nvPr>
        </p:nvGraphicFramePr>
        <p:xfrm>
          <a:off x="-1" y="1475509"/>
          <a:ext cx="10693401" cy="5887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287090" imgH="4406856" progId="Excel.Sheet.8">
                  <p:embed/>
                </p:oleObj>
              </mc:Choice>
              <mc:Fallback>
                <p:oleObj name="Worksheet" r:id="rId3" imgW="12287090" imgH="4406856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E588D8A-7F10-4CF7-B815-6F17DC7044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1475509"/>
                        <a:ext cx="10693401" cy="5887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749070F1-4B39-4E33-9F23-26DF2D13C803}"/>
              </a:ext>
            </a:extLst>
          </p:cNvPr>
          <p:cNvSpPr/>
          <p:nvPr/>
        </p:nvSpPr>
        <p:spPr>
          <a:xfrm>
            <a:off x="7937500" y="5305425"/>
            <a:ext cx="1148594" cy="351407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A44404-C9A1-4CE2-A169-9022DAF548D7}"/>
              </a:ext>
            </a:extLst>
          </p:cNvPr>
          <p:cNvSpPr/>
          <p:nvPr/>
        </p:nvSpPr>
        <p:spPr>
          <a:xfrm>
            <a:off x="9086094" y="5305425"/>
            <a:ext cx="908806" cy="335083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86B751-A222-4305-B4CB-37F6351CFC05}"/>
              </a:ext>
            </a:extLst>
          </p:cNvPr>
          <p:cNvSpPr/>
          <p:nvPr/>
        </p:nvSpPr>
        <p:spPr>
          <a:xfrm>
            <a:off x="2070100" y="5305426"/>
            <a:ext cx="685801" cy="351405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79EBF4E-49C9-4026-B395-8D9496D0A775}"/>
              </a:ext>
            </a:extLst>
          </p:cNvPr>
          <p:cNvSpPr/>
          <p:nvPr/>
        </p:nvSpPr>
        <p:spPr>
          <a:xfrm>
            <a:off x="10108444" y="5305425"/>
            <a:ext cx="584956" cy="335083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0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2667C8E-FB1F-45DF-A85A-93E29ACD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2149915"/>
            <a:ext cx="8991600" cy="211237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US" i="1" dirty="0">
                <a:solidFill>
                  <a:srgbClr val="00B050"/>
                </a:solidFill>
                <a:latin typeface="Arial Black" panose="020B0A04020102020204" pitchFamily="34" charset="0"/>
              </a:rPr>
              <a:t>AUCUN CAS D’EFFET SECONDAIRE GRAVE LIE A LA CPS N’A ETE NOTIFIE AUCOURS DE LA CPS 2021 EN GUINEE</a:t>
            </a:r>
            <a:endParaRPr lang="fr-FR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2BF5C6-6E4D-4861-B8D0-CA8F37760322}"/>
              </a:ext>
            </a:extLst>
          </p:cNvPr>
          <p:cNvGrpSpPr/>
          <p:nvPr/>
        </p:nvGrpSpPr>
        <p:grpSpPr>
          <a:xfrm>
            <a:off x="0" y="-104775"/>
            <a:ext cx="10693400" cy="678176"/>
            <a:chOff x="368549" y="4698484"/>
            <a:chExt cx="3621023" cy="965784"/>
          </a:xfrm>
          <a:solidFill>
            <a:srgbClr val="00B050"/>
          </a:solidFill>
        </p:grpSpPr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6F66DAE-0AD5-4FA7-B0FC-BAE9FEBD73B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EE95482B-E80A-41CE-A433-886E50268BE4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91312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PHARMACOVIGILENCE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endParaRPr lang="fr-FR" sz="1200" spc="-1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86108" y="496315"/>
            <a:ext cx="3987165" cy="31983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430"/>
              </a:spcBef>
            </a:pPr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89CA58-27F4-4AED-B4DA-36FA4741BC64}"/>
              </a:ext>
            </a:extLst>
          </p:cNvPr>
          <p:cNvGrpSpPr/>
          <p:nvPr/>
        </p:nvGrpSpPr>
        <p:grpSpPr>
          <a:xfrm>
            <a:off x="0" y="22298"/>
            <a:ext cx="10693400" cy="899920"/>
            <a:chOff x="368549" y="4698484"/>
            <a:chExt cx="3621023" cy="1281566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185FA8A8-99DD-471F-BBB0-8DF1609B7C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E9B499C1-7490-4E11-A8FB-72D2D4EC37FD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SUIVI </a:t>
              </a:r>
              <a:r>
                <a:rPr lang="fr-FR" sz="2800" spc="5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DES PASSAGES</a:t>
              </a:r>
              <a:r>
                <a:rPr lang="fr-FR" sz="2800" spc="-5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, ADHÉRENCE 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ET </a:t>
              </a:r>
              <a:r>
                <a:rPr lang="fr-FR" sz="2800" spc="-5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EFFICACITÉ 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 LA CPS (2)</a:t>
              </a:r>
              <a:endParaRPr lang="fr-FR" sz="200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endParaRPr>
            </a:p>
          </p:txBody>
        </p:sp>
      </p:grpSp>
      <p:sp>
        <p:nvSpPr>
          <p:cNvPr id="8" name="Sous-titre 2">
            <a:extLst>
              <a:ext uri="{FF2B5EF4-FFF2-40B4-BE49-F238E27FC236}">
                <a16:creationId xmlns:a16="http://schemas.microsoft.com/office/drawing/2014/main" id="{B590B03A-50EE-4443-882D-2CEFC7EE24CF}"/>
              </a:ext>
            </a:extLst>
          </p:cNvPr>
          <p:cNvSpPr txBox="1">
            <a:spLocks/>
          </p:cNvSpPr>
          <p:nvPr/>
        </p:nvSpPr>
        <p:spPr>
          <a:xfrm>
            <a:off x="88900" y="962025"/>
            <a:ext cx="10439400" cy="6398101"/>
          </a:xfrm>
          <a:prstGeom prst="rect">
            <a:avLst/>
          </a:prstGeom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2400" b="1" i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évaluez-vous l’adhérence à la CPS?</a:t>
            </a:r>
          </a:p>
          <a:p>
            <a:pPr marL="1143000" lvl="1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Réunions de plaidoyer préfectoral et sous préfectoral avant chaque passage;</a:t>
            </a:r>
          </a:p>
          <a:p>
            <a:pPr marL="1143000" lvl="1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Monitorage pendant et après chaque passage / moniteurs indépendants et superviseurs de la campagne;</a:t>
            </a:r>
          </a:p>
          <a:p>
            <a:pPr marL="1143000" lvl="1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Enquête communautaire par les superviseurs à tous les niveaux</a:t>
            </a:r>
          </a:p>
          <a:p>
            <a:pPr marL="1143000" lvl="1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Organisation des émissions interactives au niveau des radios; </a:t>
            </a:r>
          </a:p>
          <a:p>
            <a:pPr marL="1143000" lvl="1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Enquête de couverture post campagne 2021 </a:t>
            </a:r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Avantages de la méthodologie utilisée:</a:t>
            </a:r>
          </a:p>
          <a:p>
            <a:pPr marL="2057400" lvl="3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Recueille des informations sur l’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adhésion communautaire</a:t>
            </a:r>
            <a:endParaRPr lang="fr-F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lvl="3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Rassure de la qualité de l’administration;</a:t>
            </a:r>
          </a:p>
          <a:p>
            <a:pPr marL="2057400" lvl="3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Améliore l’administration des doses ultérieures</a:t>
            </a:r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Inconvénients de la méthodologie utilisée:</a:t>
            </a:r>
          </a:p>
          <a:p>
            <a:pPr algn="l"/>
            <a:endParaRPr lang="fr-CH" sz="105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fr-CH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Engendre des couts supplémentaires</a:t>
            </a:r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47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86108" y="496315"/>
            <a:ext cx="3987165" cy="31983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430"/>
              </a:spcBef>
            </a:pPr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89CA58-27F4-4AED-B4DA-36FA4741BC64}"/>
              </a:ext>
            </a:extLst>
          </p:cNvPr>
          <p:cNvGrpSpPr/>
          <p:nvPr/>
        </p:nvGrpSpPr>
        <p:grpSpPr>
          <a:xfrm>
            <a:off x="0" y="22298"/>
            <a:ext cx="10693400" cy="899920"/>
            <a:chOff x="368549" y="4698484"/>
            <a:chExt cx="3621023" cy="1281566"/>
          </a:xfrm>
          <a:solidFill>
            <a:srgbClr val="00B050"/>
          </a:solidFill>
        </p:grpSpPr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185FA8A8-99DD-471F-BBB0-8DF1609B7C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E9B499C1-7490-4E11-A8FB-72D2D4EC37FD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SUIVI </a:t>
              </a:r>
              <a:r>
                <a:rPr lang="fr-FR" sz="2800" spc="5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DES PASSAGES</a:t>
              </a:r>
              <a:r>
                <a:rPr lang="fr-FR" sz="2800" spc="-5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, ADHÉRENCE 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ET </a:t>
              </a:r>
              <a:r>
                <a:rPr lang="fr-FR" sz="2800" spc="-5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EFFICACITÉ </a:t>
              </a:r>
              <a:r>
                <a:rPr lang="fr-FR" sz="2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 LA CPS (2)</a:t>
              </a:r>
              <a:endParaRPr lang="fr-FR" sz="200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endParaRPr>
            </a:p>
          </p:txBody>
        </p:sp>
      </p:grpSp>
      <p:sp>
        <p:nvSpPr>
          <p:cNvPr id="8" name="Sous-titre 2">
            <a:extLst>
              <a:ext uri="{FF2B5EF4-FFF2-40B4-BE49-F238E27FC236}">
                <a16:creationId xmlns:a16="http://schemas.microsoft.com/office/drawing/2014/main" id="{B590B03A-50EE-4443-882D-2CEFC7EE24CF}"/>
              </a:ext>
            </a:extLst>
          </p:cNvPr>
          <p:cNvSpPr txBox="1">
            <a:spLocks/>
          </p:cNvSpPr>
          <p:nvPr/>
        </p:nvSpPr>
        <p:spPr>
          <a:xfrm>
            <a:off x="88900" y="982465"/>
            <a:ext cx="10515600" cy="6084070"/>
          </a:xfrm>
          <a:prstGeom prst="rect">
            <a:avLst/>
          </a:prstGeom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fr-FR" sz="2400" b="1" i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évaluez-vous l’efficacité de la CPS?</a:t>
            </a:r>
          </a:p>
          <a:p>
            <a:pPr marL="1143000" lvl="1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Suivi de la morbidité et mortalité palustre chez les enfants de moins 5 ans des zones CPS vs zones non CPS; </a:t>
            </a:r>
          </a:p>
          <a:p>
            <a:pPr marL="1143000" lvl="1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Recueil des opinions de la communauté sur l’efficacité de la CPS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lors des enquêtes ménages et monitorage;</a:t>
            </a:r>
            <a:endParaRPr lang="fr-FR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CH" sz="1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Avantages de la méthodologie utilisée:</a:t>
            </a:r>
          </a:p>
          <a:p>
            <a:pPr marL="2057400" lvl="3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Sources de données disponibles et accessibles à tous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(Dhis2, registres de consultation)</a:t>
            </a:r>
          </a:p>
          <a:p>
            <a:pPr marL="2057400" lvl="3" indent="-6858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le maintien et la mise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l’échelle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l’intervention </a:t>
            </a:r>
            <a:endParaRPr lang="fr-F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fr-F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Inconvénients de la méthodologie utilisée:</a:t>
            </a:r>
          </a:p>
          <a:p>
            <a:pPr algn="l"/>
            <a:endParaRPr lang="fr-CH" sz="105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fr-FR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des besoins en ressources</a:t>
            </a:r>
          </a:p>
          <a:p>
            <a:pPr algn="l"/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fr-CH" sz="2400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6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3C0C41-B191-4A32-A016-E327A4BE4B25}"/>
              </a:ext>
            </a:extLst>
          </p:cNvPr>
          <p:cNvGrpSpPr/>
          <p:nvPr/>
        </p:nvGrpSpPr>
        <p:grpSpPr>
          <a:xfrm>
            <a:off x="0" y="22298"/>
            <a:ext cx="10693400" cy="899920"/>
            <a:chOff x="368549" y="4698484"/>
            <a:chExt cx="3621023" cy="1281566"/>
          </a:xfrm>
          <a:solidFill>
            <a:srgbClr val="00B050"/>
          </a:solidFill>
        </p:grpSpPr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F29BF741-5F08-4335-A20E-6013E16786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549" y="4698484"/>
              <a:ext cx="3621023" cy="9657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7176D173-966E-4F04-A853-AB5E37E10A65}"/>
                </a:ext>
              </a:extLst>
            </p:cNvPr>
            <p:cNvSpPr txBox="1"/>
            <p:nvPr/>
          </p:nvSpPr>
          <p:spPr>
            <a:xfrm>
              <a:off x="368549" y="4734545"/>
              <a:ext cx="3621023" cy="124550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relaxedInset"/>
            </a:sp3d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fr-FR" sz="2800" spc="-1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NOMBRE DE CAS DE PALUDISME CONFIRMÉS DANS LES ZONES CPS EN 2020,  PAR MOIS</a:t>
              </a:r>
              <a:endParaRPr lang="fr-FR" sz="200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3242C1-E230-4A4B-AC54-FDBA9EF90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06820"/>
              </p:ext>
            </p:extLst>
          </p:nvPr>
        </p:nvGraphicFramePr>
        <p:xfrm>
          <a:off x="165100" y="947542"/>
          <a:ext cx="10363200" cy="6415286"/>
        </p:xfrm>
        <a:graphic>
          <a:graphicData uri="http://schemas.openxmlformats.org/drawingml/2006/table">
            <a:tbl>
              <a:tblPr/>
              <a:tblGrid>
                <a:gridCol w="3454400">
                  <a:extLst>
                    <a:ext uri="{9D8B030D-6E8A-4147-A177-3AD203B41FA5}">
                      <a16:colId xmlns:a16="http://schemas.microsoft.com/office/drawing/2014/main" val="900590652"/>
                    </a:ext>
                  </a:extLst>
                </a:gridCol>
                <a:gridCol w="1644952">
                  <a:extLst>
                    <a:ext uri="{9D8B030D-6E8A-4147-A177-3AD203B41FA5}">
                      <a16:colId xmlns:a16="http://schemas.microsoft.com/office/drawing/2014/main" val="1857914631"/>
                    </a:ext>
                  </a:extLst>
                </a:gridCol>
                <a:gridCol w="1768325">
                  <a:extLst>
                    <a:ext uri="{9D8B030D-6E8A-4147-A177-3AD203B41FA5}">
                      <a16:colId xmlns:a16="http://schemas.microsoft.com/office/drawing/2014/main" val="3631394606"/>
                    </a:ext>
                  </a:extLst>
                </a:gridCol>
                <a:gridCol w="1521580">
                  <a:extLst>
                    <a:ext uri="{9D8B030D-6E8A-4147-A177-3AD203B41FA5}">
                      <a16:colId xmlns:a16="http://schemas.microsoft.com/office/drawing/2014/main" val="1096224388"/>
                    </a:ext>
                  </a:extLst>
                </a:gridCol>
                <a:gridCol w="1973943">
                  <a:extLst>
                    <a:ext uri="{9D8B030D-6E8A-4147-A177-3AD203B41FA5}">
                      <a16:colId xmlns:a16="http://schemas.microsoft.com/office/drawing/2014/main" val="2059931166"/>
                    </a:ext>
                  </a:extLst>
                </a:gridCol>
              </a:tblGrid>
              <a:tr h="846398">
                <a:tc>
                  <a:txBody>
                    <a:bodyPr/>
                    <a:lstStyle/>
                    <a:p>
                      <a:pPr algn="l" fontAlgn="ctr"/>
                      <a:r>
                        <a:rPr lang="fr-F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MOIS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5ans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&gt;= 5 ans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 des &lt; 5ans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 des &gt;= 5 ans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956336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JANVIER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A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EF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28098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FEVRIER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E0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883965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30407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E7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804599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AVRIL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BA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96151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21065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9DC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607624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JUIN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46639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52845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JUILLET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83339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86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A8A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36150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AOUT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40696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91962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692225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SEPTEMBRE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31348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83C7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A8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7243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8C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B8F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677546"/>
                  </a:ext>
                </a:extLst>
              </a:tr>
              <a:tr h="426842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59494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D0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EC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13197"/>
                  </a:ext>
                </a:extLst>
              </a:tr>
              <a:tr h="436813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DECEMBRE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26786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44538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D6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154192"/>
                  </a:ext>
                </a:extLst>
              </a:tr>
              <a:tr h="436813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GUINEE 2021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323359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605993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C6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62603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68CC6044-6AAD-4003-AF59-DBFB6852D976}"/>
              </a:ext>
            </a:extLst>
          </p:cNvPr>
          <p:cNvSpPr/>
          <p:nvPr/>
        </p:nvSpPr>
        <p:spPr>
          <a:xfrm>
            <a:off x="7708900" y="4238625"/>
            <a:ext cx="990600" cy="1905000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2D750B-0EF0-4F64-8363-8EAD32F1991E}"/>
              </a:ext>
            </a:extLst>
          </p:cNvPr>
          <p:cNvSpPr/>
          <p:nvPr/>
        </p:nvSpPr>
        <p:spPr>
          <a:xfrm>
            <a:off x="9690100" y="4222750"/>
            <a:ext cx="990600" cy="1905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2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4604</TotalTime>
  <Words>2002</Words>
  <Application>Microsoft Office PowerPoint</Application>
  <PresentationFormat>Custom</PresentationFormat>
  <Paragraphs>387</Paragraphs>
  <Slides>24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Algerian</vt:lpstr>
      <vt:lpstr>Arial</vt:lpstr>
      <vt:lpstr>Arial Black</vt:lpstr>
      <vt:lpstr>Arial Narrow</vt:lpstr>
      <vt:lpstr>Calibri</vt:lpstr>
      <vt:lpstr>Courier New</vt:lpstr>
      <vt:lpstr>Times New Roman</vt:lpstr>
      <vt:lpstr>Wingdings</vt:lpstr>
      <vt:lpstr>Office Theme</vt:lpstr>
      <vt:lpstr>Worksheet</vt:lpstr>
      <vt:lpstr>REUNION ANNUELLE 2022 DE REVUE ET DE PLANIFICATION DE L’ALLIANCE CPS</vt:lpstr>
      <vt:lpstr>PowerPoint Presentation</vt:lpstr>
      <vt:lpstr>PowerPoint Presentation</vt:lpstr>
      <vt:lpstr>PowerPoint Presentation</vt:lpstr>
      <vt:lpstr>PowerPoint Presentation</vt:lpstr>
      <vt:lpstr>AUCUN CAS D’EFFET SECONDAIRE GRAVE LIE A LA CPS N’A ETE NOTIFIE AUCOURS DE LA CPS 2021 EN GUINEE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Template - SMC meeting information collection_ 2022_Clean_ENG_28.01.22 fr [Lecture seule]</dc:title>
  <dc:creator>user</dc:creator>
  <cp:lastModifiedBy>Andre Marie Tchouatieu</cp:lastModifiedBy>
  <cp:revision>42</cp:revision>
  <dcterms:created xsi:type="dcterms:W3CDTF">2022-02-08T18:37:23Z</dcterms:created>
  <dcterms:modified xsi:type="dcterms:W3CDTF">2022-03-02T12:10:20Z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2022-02-08T00:00:00Z</vt:filetime>
  </property>
  <property fmtid="{D5CDD505-2E9C-101B-9397-08002B2CF9AE}" pid="3" name="LastSaved">
    <vt:filetime>2022-02-08T00:00:00Z</vt:filetime>
  </property>
</Properties>
</file>