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omments/modernComment_127_DA71E71E.xml" ContentType="application/vnd.ms-powerpoint.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comments/modernComment_128_396297D7.xml" ContentType="application/vnd.ms-powerpoint.comment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comments/modernComment_126_14A3E9CB.xml" ContentType="application/vnd.ms-powerpoint.comments+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65" r:id="rId5"/>
    <p:sldId id="288" r:id="rId6"/>
    <p:sldId id="295" r:id="rId7"/>
    <p:sldId id="297" r:id="rId8"/>
    <p:sldId id="304" r:id="rId9"/>
    <p:sldId id="296" r:id="rId10"/>
    <p:sldId id="293" r:id="rId11"/>
    <p:sldId id="285" r:id="rId12"/>
    <p:sldId id="291" r:id="rId13"/>
    <p:sldId id="282" r:id="rId14"/>
    <p:sldId id="280" r:id="rId15"/>
    <p:sldId id="292" r:id="rId16"/>
    <p:sldId id="294" r:id="rId17"/>
    <p:sldId id="284" r:id="rId18"/>
    <p:sldId id="287" r:id="rId19"/>
    <p:sldId id="289" r:id="rId20"/>
    <p:sldId id="290" r:id="rId21"/>
    <p:sldId id="299" r:id="rId22"/>
    <p:sldId id="301" r:id="rId23"/>
    <p:sldId id="302" r:id="rId24"/>
    <p:sldId id="300" r:id="rId25"/>
    <p:sldId id="306" r:id="rId26"/>
    <p:sldId id="286" r:id="rId27"/>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FBB2A0-18D9-B538-3F90-396546FF6C3A}" name="Paul Milligan" initials="PM" userId="S::eidepmil_lshtm.ac.uk#ext#@mmv.org::6bb62665-39bf-410a-9cfb-e6dc39bb9d3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ndre Marie Tchouatieu" initials="AMT" lastIdx="19" clrIdx="6">
    <p:extLst>
      <p:ext uri="{19B8F6BF-5375-455C-9EA6-DF929625EA0E}">
        <p15:presenceInfo xmlns:p15="http://schemas.microsoft.com/office/powerpoint/2012/main" userId="S::tchouatieua@mmv.org::d538aaad-2311-443c-9d41-ce265c3facdb" providerId="AD"/>
      </p:ext>
    </p:extLst>
  </p:cmAuthor>
  <p:cmAuthor id="1" name="Van Hulle, Suzanne" initials="SVH" lastIdx="6" clrIdx="0">
    <p:extLst>
      <p:ext uri="{19B8F6BF-5375-455C-9EA6-DF929625EA0E}">
        <p15:presenceInfo xmlns:p15="http://schemas.microsoft.com/office/powerpoint/2012/main" userId="Van Hulle, Suzanne" providerId="None"/>
      </p:ext>
    </p:extLst>
  </p:cmAuthor>
  <p:cmAuthor id="2" name="Edouard Batienon" initials="EB" lastIdx="6" clrIdx="1">
    <p:extLst>
      <p:ext uri="{19B8F6BF-5375-455C-9EA6-DF929625EA0E}">
        <p15:presenceInfo xmlns:p15="http://schemas.microsoft.com/office/powerpoint/2012/main" userId="Edouard Batienon" providerId="None"/>
      </p:ext>
    </p:extLst>
  </p:cmAuthor>
  <p:cmAuthor id="3" name="Sarah Hoibak" initials="SH" lastIdx="5" clrIdx="2">
    <p:extLst>
      <p:ext uri="{19B8F6BF-5375-455C-9EA6-DF929625EA0E}">
        <p15:presenceInfo xmlns:p15="http://schemas.microsoft.com/office/powerpoint/2012/main" userId="S-1-5-21-1972947126-4036046197-3403558240-27310" providerId="AD"/>
      </p:ext>
    </p:extLst>
  </p:cmAuthor>
  <p:cmAuthor id="4" name="Monique Murindahabi" initials="MM" lastIdx="10" clrIdx="3">
    <p:extLst>
      <p:ext uri="{19B8F6BF-5375-455C-9EA6-DF929625EA0E}">
        <p15:presenceInfo xmlns:p15="http://schemas.microsoft.com/office/powerpoint/2012/main" userId="S::Monique.Murindahabi@endmalaria.org::0a59da84-b20e-4c2a-adea-116347c4fec5" providerId="AD"/>
      </p:ext>
    </p:extLst>
  </p:cmAuthor>
  <p:cmAuthor id="5" name="Sussann Nasr" initials="SN" lastIdx="7" clrIdx="4">
    <p:extLst>
      <p:ext uri="{19B8F6BF-5375-455C-9EA6-DF929625EA0E}">
        <p15:presenceInfo xmlns:p15="http://schemas.microsoft.com/office/powerpoint/2012/main" userId="S-1-5-21-1972947126-4036046197-3403558240-32015" providerId="AD"/>
      </p:ext>
    </p:extLst>
  </p:cmAuthor>
  <p:cmAuthor id="6" name="Suzanne Van Hulle" initials="SVH" lastIdx="5" clrIdx="5">
    <p:extLst>
      <p:ext uri="{19B8F6BF-5375-455C-9EA6-DF929625EA0E}">
        <p15:presenceInfo xmlns:p15="http://schemas.microsoft.com/office/powerpoint/2012/main" userId="Suzanne Van Hul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8EAD80-91E0-4EF6-8C55-6DB2602148F0}" v="50" dt="2022-02-22T14:16:08.5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160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4.xml"/></Relationships>
</file>

<file path=ppt/comments/modernComment_126_14A3E9CB.xml><?xml version="1.0" encoding="utf-8"?>
<p188:cmLst xmlns:a="http://schemas.openxmlformats.org/drawingml/2006/main" xmlns:r="http://schemas.openxmlformats.org/officeDocument/2006/relationships" xmlns:p188="http://schemas.microsoft.com/office/powerpoint/2018/8/main">
  <p188:cm id="{5F2DFDE4-4A2E-45C5-A6A1-D714630BF273}" authorId="{2EFBB2A0-18D9-B538-3F90-396546FF6C3A}" created="2022-01-31T10:59:55.127">
    <pc:sldMkLst xmlns:pc="http://schemas.microsoft.com/office/powerpoint/2013/main/command">
      <pc:docMk/>
      <pc:sldMk cId="346286539" sldId="294"/>
    </pc:sldMkLst>
    <p188:txBody>
      <a:bodyPr/>
      <a:lstStyle/>
      <a:p>
        <a:r>
          <a:rPr lang="en-US"/>
          <a:t>States in Nigeria?</a:t>
        </a:r>
      </a:p>
    </p188:txBody>
  </p188:cm>
</p188:cmLst>
</file>

<file path=ppt/comments/modernComment_127_DA71E71E.xml><?xml version="1.0" encoding="utf-8"?>
<p188:cmLst xmlns:a="http://schemas.openxmlformats.org/drawingml/2006/main" xmlns:r="http://schemas.openxmlformats.org/officeDocument/2006/relationships" xmlns:p188="http://schemas.microsoft.com/office/powerpoint/2018/8/main">
  <p188:cm id="{FBA254B8-BFA7-409E-8508-0BAB8A7F66B3}" authorId="{2EFBB2A0-18D9-B538-3F90-396546FF6C3A}" created="2022-01-31T10:49:38.037">
    <pc:sldMkLst xmlns:pc="http://schemas.microsoft.com/office/powerpoint/2013/main/command">
      <pc:docMk/>
      <pc:sldMk cId="3664897822" sldId="295"/>
    </pc:sldMkLst>
    <p188:replyLst>
      <p188:reply id="{2CD71156-3020-4327-BEBC-4E07FC02A332}" authorId="{2EFBB2A0-18D9-B538-3F90-396546FF6C3A}" created="2022-01-31T10:51:57.774">
        <p188:txBody>
          <a:bodyPr/>
          <a:lstStyle/>
          <a:p>
            <a:r>
              <a:rPr lang="en-US"/>
              <a:t>And in regions where SMC done up to 10 yrs, add a slide for the number 60-120 months</a:t>
            </a:r>
          </a:p>
        </p188:txBody>
      </p188:reply>
    </p188:replyLst>
    <p188:txBody>
      <a:bodyPr/>
      <a:lstStyle/>
      <a:p>
        <a:r>
          <a:rPr lang="en-US"/>
          <a:t>Need an instruction to replicate this slide for each region in the country.
And in regions where 5 cycles were done, need to add a row for the 5th cycle</a:t>
        </a:r>
      </a:p>
    </p188:txBody>
  </p188:cm>
</p188:cmLst>
</file>

<file path=ppt/comments/modernComment_128_396297D7.xml><?xml version="1.0" encoding="utf-8"?>
<p188:cmLst xmlns:a="http://schemas.openxmlformats.org/drawingml/2006/main" xmlns:r="http://schemas.openxmlformats.org/officeDocument/2006/relationships" xmlns:p188="http://schemas.microsoft.com/office/powerpoint/2018/8/main">
  <p188:cm id="{CA01DC30-F80A-4288-9E1F-7F7E0AE5C811}" authorId="{2EFBB2A0-18D9-B538-3F90-396546FF6C3A}" created="2022-01-31T10:57:31.640">
    <ac:deMkLst xmlns:ac="http://schemas.microsoft.com/office/drawing/2013/main/command">
      <pc:docMk xmlns:pc="http://schemas.microsoft.com/office/powerpoint/2013/main/command"/>
      <pc:sldMk xmlns:pc="http://schemas.microsoft.com/office/powerpoint/2013/main/command" cId="962762711" sldId="296"/>
      <ac:graphicFrameMk id="5" creationId="{DA3CCE64-0D1F-4DEF-887F-A87C5359BB70}"/>
    </ac:deMkLst>
    <p188:txBody>
      <a:bodyPr/>
      <a:lstStyle/>
      <a:p>
        <a:r>
          <a:rPr lang="en-US"/>
          <a:t>this was to be able to see the seasonality in SMC areas, but this slide might not be very useful unless we had had it for each region where SMC was done - could omit?</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F9FB31-07D5-4878-8B62-CAB1EE5EF097}"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fr-FR"/>
        </a:p>
      </dgm:t>
    </dgm:pt>
    <dgm:pt modelId="{920E5904-D77E-45D5-A00E-7481A556CE14}">
      <dgm:prSet custT="1"/>
      <dgm:spPr/>
      <dgm:t>
        <a:bodyPr/>
        <a:lstStyle/>
        <a:p>
          <a:pPr rtl="0"/>
          <a:endParaRPr lang="pt-BR" sz="2400" b="1" noProof="0" dirty="0">
            <a:latin typeface="Arial" panose="020B0604020202020204" pitchFamily="34" charset="0"/>
            <a:cs typeface="Arial" panose="020B0604020202020204" pitchFamily="34" charset="0"/>
          </a:endParaRPr>
        </a:p>
        <a:p>
          <a:pPr rtl="0"/>
          <a:r>
            <a:rPr lang="pt-BR" sz="2400" b="1" noProof="0" dirty="0">
              <a:latin typeface="Arial" panose="020B0604020202020204" pitchFamily="34" charset="0"/>
              <a:cs typeface="Arial" panose="020B0604020202020204" pitchFamily="34" charset="0"/>
            </a:rPr>
            <a:t>Quimioprevenção do Paludismo Sazonal </a:t>
          </a:r>
          <a:r>
            <a:rPr lang="en-US" sz="2400" b="1" noProof="0" dirty="0">
              <a:latin typeface="Arial" panose="020B0604020202020204" pitchFamily="34" charset="0"/>
              <a:cs typeface="Arial" panose="020B0604020202020204" pitchFamily="34" charset="0"/>
            </a:rPr>
            <a:t>(QPS) </a:t>
          </a:r>
        </a:p>
        <a:p>
          <a:pPr algn="l" rtl="0"/>
          <a:r>
            <a:rPr lang="en-US" sz="2400" b="1" noProof="0" dirty="0">
              <a:latin typeface="Arial" panose="020B0604020202020204" pitchFamily="34" charset="0"/>
              <a:cs typeface="Arial" panose="020B0604020202020204" pitchFamily="34" charset="0"/>
            </a:rPr>
            <a:t>  </a:t>
          </a:r>
        </a:p>
        <a:p>
          <a:pPr rtl="0"/>
          <a:r>
            <a:rPr lang="en-GB" sz="2400" b="1" noProof="0" dirty="0">
              <a:latin typeface="Arial" panose="020B0604020202020204" pitchFamily="34" charset="0"/>
              <a:cs typeface="Arial" panose="020B0604020202020204" pitchFamily="34" charset="0"/>
            </a:rPr>
            <a:t>                      </a:t>
          </a:r>
          <a:r>
            <a:rPr lang="pt-BR" sz="2400" b="1" noProof="0" dirty="0">
              <a:latin typeface="Arial" panose="020B0604020202020204" pitchFamily="34" charset="0"/>
              <a:cs typeface="Arial" panose="020B0604020202020204" pitchFamily="34" charset="0"/>
            </a:rPr>
            <a:t>2021 Revisão das atividades da campanha </a:t>
          </a:r>
          <a:endParaRPr lang="en-US" sz="2400" b="1" noProof="0" dirty="0">
            <a:latin typeface="Arial" panose="020B0604020202020204" pitchFamily="34" charset="0"/>
            <a:cs typeface="Arial" panose="020B0604020202020204" pitchFamily="34" charset="0"/>
          </a:endParaRPr>
        </a:p>
        <a:p>
          <a:pPr rtl="0"/>
          <a:br>
            <a:rPr lang="en-GB" sz="2400" b="1" noProof="0" dirty="0">
              <a:latin typeface="Arial" panose="020B0604020202020204" pitchFamily="34" charset="0"/>
              <a:cs typeface="Arial" panose="020B0604020202020204" pitchFamily="34" charset="0"/>
            </a:rPr>
          </a:br>
          <a:r>
            <a:rPr lang="en-GB" sz="2400" b="1" noProof="0" dirty="0">
              <a:latin typeface="Arial" panose="020B0604020202020204" pitchFamily="34" charset="0"/>
              <a:cs typeface="Arial" panose="020B0604020202020204" pitchFamily="34" charset="0"/>
            </a:rPr>
            <a:t>                       2022 &amp; 2023  </a:t>
          </a:r>
          <a:r>
            <a:rPr lang="en-US" sz="2400" b="1" noProof="0" dirty="0">
              <a:latin typeface="Arial" panose="020B0604020202020204" pitchFamily="34" charset="0"/>
              <a:cs typeface="Arial" panose="020B0604020202020204" pitchFamily="34" charset="0"/>
            </a:rPr>
            <a:t>planeamento de campanhas</a:t>
          </a:r>
        </a:p>
        <a:p>
          <a:pPr algn="l" rtl="0"/>
          <a:endParaRPr lang="fr-FR" sz="2400" i="1" dirty="0">
            <a:latin typeface="Arial" panose="020B0604020202020204" pitchFamily="34" charset="0"/>
            <a:cs typeface="Arial" panose="020B0604020202020204" pitchFamily="34" charset="0"/>
          </a:endParaRPr>
        </a:p>
      </dgm:t>
    </dgm:pt>
    <dgm:pt modelId="{DBA3CF27-2CE4-4761-B9CC-149B56CCFA60}" type="parTrans" cxnId="{541AFBAB-32C5-46B3-AC75-2513E3580349}">
      <dgm:prSet/>
      <dgm:spPr/>
      <dgm:t>
        <a:bodyPr/>
        <a:lstStyle/>
        <a:p>
          <a:endParaRPr lang="fr-FR" sz="1600">
            <a:latin typeface="Arial" panose="020B0604020202020204" pitchFamily="34" charset="0"/>
            <a:cs typeface="Arial" panose="020B0604020202020204" pitchFamily="34" charset="0"/>
          </a:endParaRPr>
        </a:p>
      </dgm:t>
    </dgm:pt>
    <dgm:pt modelId="{8E8A8328-C255-4AC6-8104-FB8409BF1767}" type="sibTrans" cxnId="{541AFBAB-32C5-46B3-AC75-2513E3580349}">
      <dgm:prSet/>
      <dgm:spPr/>
      <dgm:t>
        <a:bodyPr/>
        <a:lstStyle/>
        <a:p>
          <a:endParaRPr lang="fr-FR" sz="1600">
            <a:latin typeface="Arial" panose="020B0604020202020204" pitchFamily="34" charset="0"/>
            <a:cs typeface="Arial" panose="020B0604020202020204" pitchFamily="34" charset="0"/>
          </a:endParaRPr>
        </a:p>
      </dgm:t>
    </dgm:pt>
    <dgm:pt modelId="{00B8C3C4-770E-4315-92C9-770E6F52C1D9}" type="pres">
      <dgm:prSet presAssocID="{8EF9FB31-07D5-4878-8B62-CAB1EE5EF097}" presName="linear" presStyleCnt="0">
        <dgm:presLayoutVars>
          <dgm:animLvl val="lvl"/>
          <dgm:resizeHandles val="exact"/>
        </dgm:presLayoutVars>
      </dgm:prSet>
      <dgm:spPr/>
    </dgm:pt>
    <dgm:pt modelId="{CE9A8E23-2D10-41C7-87DA-D2C2C05E8DA8}" type="pres">
      <dgm:prSet presAssocID="{920E5904-D77E-45D5-A00E-7481A556CE14}" presName="parentText" presStyleLbl="node1" presStyleIdx="0" presStyleCnt="1" custScaleY="964172" custLinFactY="-5875" custLinFactNeighborX="-25394" custLinFactNeighborY="-100000">
        <dgm:presLayoutVars>
          <dgm:chMax val="0"/>
          <dgm:bulletEnabled val="1"/>
        </dgm:presLayoutVars>
      </dgm:prSet>
      <dgm:spPr>
        <a:prstGeom prst="rect">
          <a:avLst/>
        </a:prstGeom>
      </dgm:spPr>
    </dgm:pt>
  </dgm:ptLst>
  <dgm:cxnLst>
    <dgm:cxn modelId="{DAC1CD6E-ED5F-4E8B-933A-7DD9C5B1B533}" type="presOf" srcId="{920E5904-D77E-45D5-A00E-7481A556CE14}" destId="{CE9A8E23-2D10-41C7-87DA-D2C2C05E8DA8}" srcOrd="0" destOrd="0" presId="urn:microsoft.com/office/officeart/2005/8/layout/vList2"/>
    <dgm:cxn modelId="{541AFBAB-32C5-46B3-AC75-2513E3580349}" srcId="{8EF9FB31-07D5-4878-8B62-CAB1EE5EF097}" destId="{920E5904-D77E-45D5-A00E-7481A556CE14}" srcOrd="0" destOrd="0" parTransId="{DBA3CF27-2CE4-4761-B9CC-149B56CCFA60}" sibTransId="{8E8A8328-C255-4AC6-8104-FB8409BF1767}"/>
    <dgm:cxn modelId="{F16B0AED-9067-4ABF-B445-28B74C096278}" type="presOf" srcId="{8EF9FB31-07D5-4878-8B62-CAB1EE5EF097}" destId="{00B8C3C4-770E-4315-92C9-770E6F52C1D9}" srcOrd="0" destOrd="0" presId="urn:microsoft.com/office/officeart/2005/8/layout/vList2"/>
    <dgm:cxn modelId="{1F58562C-FD24-4E88-93FB-81B87DF1CB58}" type="presParOf" srcId="{00B8C3C4-770E-4315-92C9-770E6F52C1D9}" destId="{CE9A8E23-2D10-41C7-87DA-D2C2C05E8DA8}" srcOrd="0" destOrd="0" presId="urn:microsoft.com/office/officeart/2005/8/layout/vList2"/>
  </dgm:cxnLst>
  <dgm:bg>
    <a:solidFill>
      <a:schemeClr val="accent3">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49401E3-DF30-4512-88B2-ED671CC217E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63C3B40-2757-44D1-A663-6F6BCE320B63}" type="pres">
      <dgm:prSet presAssocID="{C49401E3-DF30-4512-88B2-ED671CC217E1}" presName="linear" presStyleCnt="0">
        <dgm:presLayoutVars>
          <dgm:animLvl val="lvl"/>
          <dgm:resizeHandles val="exact"/>
        </dgm:presLayoutVars>
      </dgm:prSet>
      <dgm:spPr/>
    </dgm:pt>
  </dgm:ptLst>
  <dgm:cxnLst>
    <dgm:cxn modelId="{F201C486-2028-4D9C-874A-4C7EDFF2C532}" type="presOf" srcId="{C49401E3-DF30-4512-88B2-ED671CC217E1}" destId="{963C3B40-2757-44D1-A663-6F6BCE320B6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en-US" sz="2000" b="1" kern="1200" noProof="0" dirty="0">
            <a:solidFill>
              <a:schemeClr val="tx1"/>
            </a:solidFill>
            <a:latin typeface="Arial" panose="020B0604020202020204" pitchFamily="34" charset="0"/>
            <a:cs typeface="Arial" panose="020B0604020202020204" pitchFamily="34" charset="0"/>
          </a:endParaRPr>
        </a:p>
        <a:p>
          <a:r>
            <a:rPr lang="en-US" sz="2000" b="1" kern="1200" noProof="0" dirty="0" err="1">
              <a:solidFill>
                <a:schemeClr val="tx1"/>
              </a:solidFill>
              <a:latin typeface="Arial" panose="020B0604020202020204" pitchFamily="34" charset="0"/>
              <a:cs typeface="Arial" panose="020B0604020202020204" pitchFamily="34" charset="0"/>
            </a:rPr>
            <a:t>Farmacovigilância</a:t>
          </a:r>
          <a:r>
            <a:rPr lang="en-US" sz="2000" b="1" kern="1200" noProof="0" dirty="0">
              <a:solidFill>
                <a:schemeClr val="tx1"/>
              </a:solidFill>
              <a:latin typeface="Arial" panose="020B0604020202020204" pitchFamily="34" charset="0"/>
              <a:cs typeface="Arial" panose="020B0604020202020204" pitchFamily="34" charset="0"/>
            </a:rPr>
            <a:t> </a:t>
          </a:r>
        </a:p>
        <a:p>
          <a:pPr algn="l"/>
          <a:r>
            <a:rPr lang="fr-FR" sz="2000" b="1" kern="1200" noProof="0" dirty="0">
              <a:solidFill>
                <a:schemeClr val="tx1"/>
              </a:solidFill>
              <a:latin typeface="Arial" panose="020B0604020202020204" pitchFamily="34" charset="0"/>
              <a:cs typeface="Arial" panose="020B0604020202020204" pitchFamily="34" charset="0"/>
            </a:rPr>
            <a:t> </a:t>
          </a:r>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56311">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pt-BR" sz="2000" b="1" kern="1200" noProof="0" dirty="0">
            <a:solidFill>
              <a:schemeClr val="tx1"/>
            </a:solidFill>
            <a:latin typeface="Arial" panose="020B0604020202020204" pitchFamily="34" charset="0"/>
            <a:ea typeface="+mn-ea"/>
            <a:cs typeface="Arial" panose="020B0604020202020204" pitchFamily="34" charset="0"/>
          </a:endParaRPr>
        </a:p>
        <a:p>
          <a:r>
            <a:rPr lang="pt-BR" sz="2000" b="1" kern="1200" noProof="0" dirty="0">
              <a:solidFill>
                <a:schemeClr val="tx1"/>
              </a:solidFill>
              <a:latin typeface="Arial" panose="020B0604020202020204" pitchFamily="34" charset="0"/>
              <a:ea typeface="+mn-ea"/>
              <a:cs typeface="Arial" panose="020B0604020202020204" pitchFamily="34" charset="0"/>
            </a:rPr>
            <a:t>Sucessos chaves no planeamento e entrega da QPS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algn="l"/>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32500">
        <dgm:presLayoutVars>
          <dgm:bulletEnabled val="1"/>
        </dgm:presLayoutVars>
      </dgm:prSet>
      <dgm:spPr/>
    </dgm:pt>
    <dgm:pt modelId="{777DBCAA-FD7A-41FC-9640-F7241779E643}" type="pres">
      <dgm:prSet presAssocID="{90C5E267-8534-4B62-8098-F595D6ABBEB8}" presName="childShp" presStyleLbl="bgAccFollowNode1" presStyleIdx="0" presStyleCnt="1" custLinFactNeighborY="-3066">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pt-BR" sz="2000" b="1" kern="1200" noProof="0" dirty="0">
            <a:solidFill>
              <a:schemeClr val="tx1"/>
            </a:solidFill>
            <a:latin typeface="Arial" panose="020B0604020202020204" pitchFamily="34" charset="0"/>
            <a:ea typeface="+mn-ea"/>
            <a:cs typeface="Arial" panose="020B0604020202020204" pitchFamily="34" charset="0"/>
          </a:endParaRPr>
        </a:p>
        <a:p>
          <a:r>
            <a:rPr lang="pt-BR" sz="2000" b="1" kern="1200" noProof="0" dirty="0">
              <a:solidFill>
                <a:schemeClr val="tx1"/>
              </a:solidFill>
              <a:latin typeface="Arial" panose="020B0604020202020204" pitchFamily="34" charset="0"/>
              <a:ea typeface="+mn-ea"/>
              <a:cs typeface="Arial" panose="020B0604020202020204" pitchFamily="34" charset="0"/>
            </a:rPr>
            <a:t>Principais desafios no planeamento e entrega da QPS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algn="l"/>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67954">
        <dgm:presLayoutVars>
          <dgm:bulletEnabled val="1"/>
        </dgm:presLayoutVars>
      </dgm:prSet>
      <dgm:spPr/>
    </dgm:pt>
    <dgm:pt modelId="{777DBCAA-FD7A-41FC-9640-F7241779E643}" type="pres">
      <dgm:prSet presAssocID="{90C5E267-8534-4B62-8098-F595D6ABBEB8}" presName="childShp" presStyleLbl="bgAccFollowNode1" presStyleIdx="0" presStyleCnt="1" custLinFactNeighborY="-3066">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pPr algn="l"/>
          <a:r>
            <a:rPr lang="en-US" sz="2000" b="1" kern="1200" noProof="0" dirty="0" err="1">
              <a:solidFill>
                <a:schemeClr val="tx1"/>
              </a:solidFill>
              <a:latin typeface="Arial" panose="020B0604020202020204" pitchFamily="34" charset="0"/>
              <a:cs typeface="Arial" panose="020B0604020202020204" pitchFamily="34" charset="0"/>
            </a:rPr>
            <a:t>Alvos</a:t>
          </a:r>
          <a:r>
            <a:rPr lang="en-US" sz="2000" b="1" kern="1200" noProof="0" dirty="0">
              <a:solidFill>
                <a:schemeClr val="tx1"/>
              </a:solidFill>
              <a:latin typeface="Arial" panose="020B0604020202020204" pitchFamily="34" charset="0"/>
              <a:cs typeface="Arial" panose="020B0604020202020204" pitchFamily="34" charset="0"/>
            </a:rPr>
            <a:t> - campanhas </a:t>
          </a:r>
          <a:r>
            <a:rPr lang="en-US" sz="2000" b="1" kern="1200" noProof="0" dirty="0" err="1">
              <a:solidFill>
                <a:schemeClr val="tx1"/>
              </a:solidFill>
              <a:latin typeface="Arial" panose="020B0604020202020204" pitchFamily="34" charset="0"/>
              <a:cs typeface="Arial" panose="020B0604020202020204" pitchFamily="34" charset="0"/>
            </a:rPr>
            <a:t>futuras</a:t>
          </a:r>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74222" custScaleY="72967" custLinFactNeighborX="-80" custLinFactNeighborY="-6686">
        <dgm:presLayoutVars>
          <dgm:bulletEnabled val="1"/>
        </dgm:presLayoutVars>
      </dgm:prSet>
      <dgm:spPr/>
    </dgm:pt>
    <dgm:pt modelId="{777DBCAA-FD7A-41FC-9640-F7241779E643}" type="pres">
      <dgm:prSet presAssocID="{90C5E267-8534-4B62-8098-F595D6ABBEB8}" presName="childShp" presStyleLbl="bgAccFollowNode1" presStyleIdx="0" presStyleCnt="1" custScaleY="72679">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en-US" sz="2000" b="1" kern="1200" noProof="0" dirty="0">
            <a:solidFill>
              <a:schemeClr val="tx1"/>
            </a:solidFill>
            <a:latin typeface="Arial" panose="020B0604020202020204" pitchFamily="34" charset="0"/>
            <a:ea typeface="+mn-ea"/>
            <a:cs typeface="Arial" panose="020B0604020202020204" pitchFamily="34" charset="0"/>
          </a:endParaRPr>
        </a:p>
        <a:p>
          <a:r>
            <a:rPr lang="en-US" sz="2000" b="1" kern="1200" noProof="0" dirty="0" err="1">
              <a:solidFill>
                <a:schemeClr val="tx1"/>
              </a:solidFill>
              <a:latin typeface="Arial" panose="020B0604020202020204" pitchFamily="34" charset="0"/>
              <a:ea typeface="+mn-ea"/>
              <a:cs typeface="Arial" panose="020B0604020202020204" pitchFamily="34" charset="0"/>
            </a:rPr>
            <a:t>Financiamento</a:t>
          </a:r>
          <a:r>
            <a:rPr lang="en-US" sz="2000" b="1" kern="1200" noProof="0" dirty="0">
              <a:solidFill>
                <a:schemeClr val="tx1"/>
              </a:solidFill>
              <a:latin typeface="Arial" panose="020B0604020202020204" pitchFamily="34" charset="0"/>
              <a:ea typeface="+mn-ea"/>
              <a:cs typeface="Arial" panose="020B0604020202020204" pitchFamily="34" charset="0"/>
            </a:rPr>
            <a:t> QPS: </a:t>
          </a:r>
          <a:r>
            <a:rPr lang="en-US" sz="2000" b="1" kern="1200" noProof="0" dirty="0" err="1">
              <a:solidFill>
                <a:schemeClr val="tx1"/>
              </a:solidFill>
              <a:latin typeface="Arial" panose="020B0604020202020204" pitchFamily="34" charset="0"/>
              <a:ea typeface="+mn-ea"/>
              <a:cs typeface="Arial" panose="020B0604020202020204" pitchFamily="34" charset="0"/>
            </a:rPr>
            <a:t>financiamento</a:t>
          </a:r>
          <a:r>
            <a:rPr lang="en-US" sz="2000" b="1" kern="1200" noProof="0" dirty="0">
              <a:solidFill>
                <a:schemeClr val="tx1"/>
              </a:solidFill>
              <a:latin typeface="Arial" panose="020B0604020202020204" pitchFamily="34" charset="0"/>
              <a:ea typeface="+mn-ea"/>
              <a:cs typeface="Arial" panose="020B0604020202020204" pitchFamily="34" charset="0"/>
            </a:rPr>
            <a:t> </a:t>
          </a:r>
          <a:r>
            <a:rPr lang="en-US" sz="2000" b="1" kern="1200" noProof="0" dirty="0" err="1">
              <a:solidFill>
                <a:schemeClr val="tx1"/>
              </a:solidFill>
              <a:latin typeface="Arial" panose="020B0604020202020204" pitchFamily="34" charset="0"/>
              <a:ea typeface="+mn-ea"/>
              <a:cs typeface="Arial" panose="020B0604020202020204" pitchFamily="34" charset="0"/>
            </a:rPr>
            <a:t>previsto</a:t>
          </a:r>
          <a:r>
            <a:rPr lang="en-US" sz="2000" b="1" kern="1200" noProof="0" dirty="0">
              <a:solidFill>
                <a:schemeClr val="tx1"/>
              </a:solidFill>
              <a:latin typeface="Arial" panose="020B0604020202020204" pitchFamily="34" charset="0"/>
              <a:ea typeface="+mn-ea"/>
              <a:cs typeface="Arial" panose="020B0604020202020204" pitchFamily="34" charset="0"/>
            </a:rPr>
            <a:t> vs </a:t>
          </a:r>
          <a:r>
            <a:rPr lang="en-US" sz="2000" b="1" kern="1200" noProof="0" dirty="0" err="1">
              <a:solidFill>
                <a:schemeClr val="tx1"/>
              </a:solidFill>
              <a:latin typeface="Arial" panose="020B0604020202020204" pitchFamily="34" charset="0"/>
              <a:ea typeface="+mn-ea"/>
              <a:cs typeface="Arial" panose="020B0604020202020204" pitchFamily="34" charset="0"/>
            </a:rPr>
            <a:t>desembolsos</a:t>
          </a:r>
          <a:r>
            <a:rPr lang="en-US" sz="2000" b="1" kern="1200" noProof="0" dirty="0">
              <a:solidFill>
                <a:schemeClr val="tx1"/>
              </a:solidFill>
              <a:latin typeface="Arial" panose="020B0604020202020204" pitchFamily="34" charset="0"/>
              <a:ea typeface="+mn-ea"/>
              <a:cs typeface="Arial" panose="020B0604020202020204" pitchFamily="34" charset="0"/>
            </a:rPr>
            <a:t> e lacunas </a:t>
          </a:r>
        </a:p>
        <a:p>
          <a:pPr algn="l"/>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282841" custScaleY="6391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custScaleY="54546">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pt-BR" sz="2000" b="1" kern="1200" dirty="0">
            <a:solidFill>
              <a:schemeClr val="tx1"/>
            </a:solidFill>
            <a:latin typeface="Arial" panose="020B0604020202020204" pitchFamily="34" charset="0"/>
            <a:cs typeface="Arial" panose="020B0604020202020204" pitchFamily="34" charset="0"/>
          </a:endParaRPr>
        </a:p>
        <a:p>
          <a:r>
            <a:rPr lang="pt-BR" sz="2000" b="1" kern="1200" dirty="0">
              <a:solidFill>
                <a:schemeClr val="tx1"/>
              </a:solidFill>
              <a:latin typeface="Arial" panose="020B0604020202020204" pitchFamily="34" charset="0"/>
              <a:cs typeface="Arial" panose="020B0604020202020204" pitchFamily="34" charset="0"/>
            </a:rPr>
            <a:t>Assistência técnica recebida / planeada / solicitada </a:t>
          </a:r>
          <a:endParaRPr lang="en-US" sz="2000" b="1" kern="1200" dirty="0">
            <a:solidFill>
              <a:schemeClr val="tx1"/>
            </a:solidFill>
            <a:latin typeface="Arial" panose="020B0604020202020204" pitchFamily="34" charset="0"/>
            <a:cs typeface="Arial" panose="020B0604020202020204" pitchFamily="34" charset="0"/>
          </a:endParaRPr>
        </a:p>
        <a:p>
          <a:pPr algn="l"/>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pt-BR" sz="2000" b="1" kern="1200" dirty="0">
            <a:solidFill>
              <a:schemeClr val="tx1"/>
            </a:solidFill>
            <a:latin typeface="Arial" panose="020B0604020202020204" pitchFamily="34" charset="0"/>
            <a:cs typeface="Arial" panose="020B0604020202020204" pitchFamily="34" charset="0"/>
          </a:endParaRPr>
        </a:p>
        <a:p>
          <a:r>
            <a:rPr lang="pt-BR" sz="2000" b="1" kern="1200" dirty="0">
              <a:solidFill>
                <a:schemeClr val="tx1"/>
              </a:solidFill>
              <a:latin typeface="Arial" panose="020B0604020202020204" pitchFamily="34" charset="0"/>
              <a:cs typeface="Arial" panose="020B0604020202020204" pitchFamily="34" charset="0"/>
            </a:rPr>
            <a:t>Adaptações de implementação em 2021 </a:t>
          </a:r>
          <a:endParaRPr lang="en-US" sz="2000" b="1" kern="1200" dirty="0">
            <a:solidFill>
              <a:schemeClr val="tx1"/>
            </a:solidFill>
            <a:latin typeface="Arial" panose="020B0604020202020204" pitchFamily="34" charset="0"/>
            <a:cs typeface="Arial" panose="020B0604020202020204" pitchFamily="34" charset="0"/>
          </a:endParaRPr>
        </a:p>
        <a:p>
          <a:pPr algn="l"/>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 custLinFactNeighborY="-3078">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pt-BR" sz="2000" b="1" kern="1200" dirty="0">
            <a:solidFill>
              <a:schemeClr val="tx1"/>
            </a:solidFill>
            <a:latin typeface="Arial" panose="020B0604020202020204" pitchFamily="34" charset="0"/>
            <a:cs typeface="Arial" panose="020B0604020202020204" pitchFamily="34" charset="0"/>
          </a:endParaRPr>
        </a:p>
        <a:p>
          <a:r>
            <a:rPr lang="pt-BR" sz="2000" b="1" kern="1200" dirty="0">
              <a:solidFill>
                <a:schemeClr val="tx1"/>
              </a:solidFill>
              <a:latin typeface="Arial" panose="020B0604020202020204" pitchFamily="34" charset="0"/>
              <a:cs typeface="Arial" panose="020B0604020202020204" pitchFamily="34" charset="0"/>
            </a:rPr>
            <a:t>Prioridades e calendários de pesquisa  </a:t>
          </a:r>
          <a:endParaRPr lang="en-US" sz="2000" b="1" kern="1200" dirty="0">
            <a:solidFill>
              <a:schemeClr val="tx1"/>
            </a:solidFill>
            <a:latin typeface="Arial" panose="020B0604020202020204" pitchFamily="34" charset="0"/>
            <a:cs typeface="Arial" panose="020B0604020202020204" pitchFamily="34" charset="0"/>
          </a:endParaRPr>
        </a:p>
        <a:p>
          <a:pPr algn="l"/>
          <a:endParaRPr lang="fr-FR" sz="2000"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r>
            <a:rPr lang="fr-CH" sz="2000" b="1" kern="1200" dirty="0" err="1">
              <a:solidFill>
                <a:schemeClr val="tx1"/>
              </a:solidFill>
              <a:latin typeface="Times New Roman" panose="02020603050405020304" pitchFamily="18" charset="0"/>
              <a:cs typeface="Times New Roman" panose="02020603050405020304" pitchFamily="18" charset="0"/>
            </a:rPr>
            <a:t>Experiência</a:t>
          </a:r>
          <a:r>
            <a:rPr lang="fr-CH" sz="2000" b="1" kern="1200" dirty="0">
              <a:solidFill>
                <a:schemeClr val="tx1"/>
              </a:solidFill>
              <a:latin typeface="Times New Roman" panose="02020603050405020304" pitchFamily="18" charset="0"/>
              <a:cs typeface="Times New Roman" panose="02020603050405020304" pitchFamily="18" charset="0"/>
            </a:rPr>
            <a:t> para </a:t>
          </a:r>
          <a:r>
            <a:rPr lang="fr-CH" sz="2000" b="1" kern="1200" dirty="0" err="1">
              <a:solidFill>
                <a:schemeClr val="tx1"/>
              </a:solidFill>
              <a:latin typeface="Times New Roman" panose="02020603050405020304" pitchFamily="18" charset="0"/>
              <a:cs typeface="Times New Roman" panose="02020603050405020304" pitchFamily="18" charset="0"/>
            </a:rPr>
            <a:t>compartilhar</a:t>
          </a:r>
          <a:endParaRPr lang="fr-FR" sz="2000" kern="1200" noProof="0" dirty="0">
            <a:solidFill>
              <a:schemeClr val="tx1"/>
            </a:solidFill>
            <a:latin typeface="Times New Roman" panose="02020603050405020304" pitchFamily="18" charset="0"/>
            <a:cs typeface="Times New Roman" panose="02020603050405020304" pitchFamily="18"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835"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F9FB31-07D5-4878-8B62-CAB1EE5EF097}"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920E5904-D77E-45D5-A00E-7481A556CE14}">
      <dgm:prSet custT="1">
        <dgm:style>
          <a:lnRef idx="0">
            <a:schemeClr val="accent1"/>
          </a:lnRef>
          <a:fillRef idx="3">
            <a:schemeClr val="accent1"/>
          </a:fillRef>
          <a:effectRef idx="3">
            <a:schemeClr val="accent1"/>
          </a:effectRef>
          <a:fontRef idx="minor">
            <a:schemeClr val="lt1"/>
          </a:fontRef>
        </dgm:style>
      </dgm:prSet>
      <dgm:spPr/>
      <dgm:t>
        <a:bodyPr/>
        <a:lstStyle/>
        <a:p>
          <a:pPr rtl="0"/>
          <a:r>
            <a:rPr lang="en-US" sz="2400" b="1" noProof="0" dirty="0">
              <a:latin typeface="Arial" panose="020B0604020202020204" pitchFamily="34" charset="0"/>
              <a:cs typeface="Arial" panose="020B0604020202020204" pitchFamily="34" charset="0"/>
            </a:rPr>
            <a:t> </a:t>
          </a:r>
        </a:p>
        <a:p>
          <a:pPr rtl="0"/>
          <a:r>
            <a:rPr lang="en-GB" sz="2400" b="1" noProof="0" dirty="0">
              <a:latin typeface="Arial" panose="020B0604020202020204" pitchFamily="34" charset="0"/>
              <a:cs typeface="Arial" panose="020B0604020202020204" pitchFamily="34" charset="0"/>
            </a:rPr>
            <a:t>2021 </a:t>
          </a:r>
          <a:r>
            <a:rPr lang="en-US" sz="2400" b="1" noProof="0" dirty="0" err="1">
              <a:latin typeface="Arial" panose="020B0604020202020204" pitchFamily="34" charset="0"/>
              <a:cs typeface="Arial" panose="020B0604020202020204" pitchFamily="34" charset="0"/>
            </a:rPr>
            <a:t>Campanha</a:t>
          </a:r>
          <a:endParaRPr lang="en-US" sz="2400" b="1" noProof="0" dirty="0">
            <a:latin typeface="Arial" panose="020B0604020202020204" pitchFamily="34" charset="0"/>
            <a:cs typeface="Arial" panose="020B0604020202020204" pitchFamily="34" charset="0"/>
          </a:endParaRPr>
        </a:p>
        <a:p>
          <a:pPr rtl="0"/>
          <a:endParaRPr lang="fr-FR" sz="2400" i="1" dirty="0">
            <a:latin typeface="Arial" panose="020B0604020202020204" pitchFamily="34" charset="0"/>
            <a:cs typeface="Arial" panose="020B0604020202020204" pitchFamily="34" charset="0"/>
          </a:endParaRPr>
        </a:p>
      </dgm:t>
    </dgm:pt>
    <dgm:pt modelId="{DBA3CF27-2CE4-4761-B9CC-149B56CCFA60}" type="parTrans" cxnId="{541AFBAB-32C5-46B3-AC75-2513E3580349}">
      <dgm:prSet/>
      <dgm:spPr/>
      <dgm:t>
        <a:bodyPr/>
        <a:lstStyle/>
        <a:p>
          <a:endParaRPr lang="fr-FR" sz="1600">
            <a:latin typeface="Arial" panose="020B0604020202020204" pitchFamily="34" charset="0"/>
            <a:cs typeface="Arial" panose="020B0604020202020204" pitchFamily="34" charset="0"/>
          </a:endParaRPr>
        </a:p>
      </dgm:t>
    </dgm:pt>
    <dgm:pt modelId="{8E8A8328-C255-4AC6-8104-FB8409BF1767}" type="sibTrans" cxnId="{541AFBAB-32C5-46B3-AC75-2513E3580349}">
      <dgm:prSet/>
      <dgm:spPr/>
      <dgm:t>
        <a:bodyPr/>
        <a:lstStyle/>
        <a:p>
          <a:endParaRPr lang="fr-FR" sz="1600">
            <a:latin typeface="Arial" panose="020B0604020202020204" pitchFamily="34" charset="0"/>
            <a:cs typeface="Arial" panose="020B0604020202020204" pitchFamily="34" charset="0"/>
          </a:endParaRPr>
        </a:p>
      </dgm:t>
    </dgm:pt>
    <dgm:pt modelId="{00B8C3C4-770E-4315-92C9-770E6F52C1D9}" type="pres">
      <dgm:prSet presAssocID="{8EF9FB31-07D5-4878-8B62-CAB1EE5EF097}" presName="linear" presStyleCnt="0">
        <dgm:presLayoutVars>
          <dgm:animLvl val="lvl"/>
          <dgm:resizeHandles val="exact"/>
        </dgm:presLayoutVars>
      </dgm:prSet>
      <dgm:spPr/>
    </dgm:pt>
    <dgm:pt modelId="{CE9A8E23-2D10-41C7-87DA-D2C2C05E8DA8}" type="pres">
      <dgm:prSet presAssocID="{920E5904-D77E-45D5-A00E-7481A556CE14}" presName="parentText" presStyleLbl="node1" presStyleIdx="0" presStyleCnt="1" custScaleY="964172" custLinFactY="-5875" custLinFactNeighborX="-25394" custLinFactNeighborY="-100000">
        <dgm:presLayoutVars>
          <dgm:chMax val="0"/>
          <dgm:bulletEnabled val="1"/>
        </dgm:presLayoutVars>
      </dgm:prSet>
      <dgm:spPr>
        <a:prstGeom prst="rect">
          <a:avLst/>
        </a:prstGeom>
      </dgm:spPr>
    </dgm:pt>
  </dgm:ptLst>
  <dgm:cxnLst>
    <dgm:cxn modelId="{DAC1CD6E-ED5F-4E8B-933A-7DD9C5B1B533}" type="presOf" srcId="{920E5904-D77E-45D5-A00E-7481A556CE14}" destId="{CE9A8E23-2D10-41C7-87DA-D2C2C05E8DA8}" srcOrd="0" destOrd="0" presId="urn:microsoft.com/office/officeart/2005/8/layout/vList2"/>
    <dgm:cxn modelId="{541AFBAB-32C5-46B3-AC75-2513E3580349}" srcId="{8EF9FB31-07D5-4878-8B62-CAB1EE5EF097}" destId="{920E5904-D77E-45D5-A00E-7481A556CE14}" srcOrd="0" destOrd="0" parTransId="{DBA3CF27-2CE4-4761-B9CC-149B56CCFA60}" sibTransId="{8E8A8328-C255-4AC6-8104-FB8409BF1767}"/>
    <dgm:cxn modelId="{F16B0AED-9067-4ABF-B445-28B74C096278}" type="presOf" srcId="{8EF9FB31-07D5-4878-8B62-CAB1EE5EF097}" destId="{00B8C3C4-770E-4315-92C9-770E6F52C1D9}" srcOrd="0" destOrd="0" presId="urn:microsoft.com/office/officeart/2005/8/layout/vList2"/>
    <dgm:cxn modelId="{1F58562C-FD24-4E88-93FB-81B87DF1CB58}" type="presParOf" srcId="{00B8C3C4-770E-4315-92C9-770E6F52C1D9}" destId="{CE9A8E23-2D10-41C7-87DA-D2C2C05E8DA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r>
            <a:rPr lang="pt-PT" sz="2000" b="1" kern="1200" noProof="0" dirty="0">
              <a:solidFill>
                <a:schemeClr val="tx1"/>
              </a:solidFill>
              <a:latin typeface="Times New Roman" panose="02020603050405020304" pitchFamily="18" charset="0"/>
              <a:cs typeface="Times New Roman" panose="02020603050405020304" pitchFamily="18" charset="0"/>
            </a:rPr>
            <a:t>Experiência para compartilhar</a:t>
          </a:r>
          <a:endParaRPr lang="pt-PT" sz="2000" kern="1200" noProof="0" dirty="0">
            <a:solidFill>
              <a:schemeClr val="tx1"/>
            </a:solidFill>
            <a:latin typeface="Times New Roman" panose="02020603050405020304" pitchFamily="18" charset="0"/>
            <a:cs typeface="Times New Roman" panose="02020603050405020304" pitchFamily="18"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r>
            <a:rPr lang="pt-PT" sz="2000" b="1" kern="1200" noProof="0" dirty="0">
              <a:solidFill>
                <a:schemeClr val="tx1"/>
              </a:solidFill>
              <a:latin typeface="Times New Roman" panose="02020603050405020304" pitchFamily="18" charset="0"/>
              <a:cs typeface="Times New Roman" panose="02020603050405020304" pitchFamily="18" charset="0"/>
            </a:rPr>
            <a:t>Experiência</a:t>
          </a:r>
          <a:r>
            <a:rPr lang="fr-CH" sz="2000" b="1" kern="1200" dirty="0">
              <a:solidFill>
                <a:schemeClr val="tx1"/>
              </a:solidFill>
              <a:latin typeface="Times New Roman" panose="02020603050405020304" pitchFamily="18" charset="0"/>
              <a:cs typeface="Times New Roman" panose="02020603050405020304" pitchFamily="18" charset="0"/>
            </a:rPr>
            <a:t> </a:t>
          </a:r>
          <a:r>
            <a:rPr lang="pt-PT" sz="2000" b="1" kern="1200" noProof="0" dirty="0">
              <a:solidFill>
                <a:schemeClr val="tx1"/>
              </a:solidFill>
              <a:latin typeface="Times New Roman" panose="02020603050405020304" pitchFamily="18" charset="0"/>
              <a:cs typeface="Times New Roman" panose="02020603050405020304" pitchFamily="18" charset="0"/>
            </a:rPr>
            <a:t>para</a:t>
          </a:r>
          <a:r>
            <a:rPr lang="fr-CH" sz="2000" b="1" kern="1200" dirty="0">
              <a:solidFill>
                <a:schemeClr val="tx1"/>
              </a:solidFill>
              <a:latin typeface="Times New Roman" panose="02020603050405020304" pitchFamily="18" charset="0"/>
              <a:cs typeface="Times New Roman" panose="02020603050405020304" pitchFamily="18" charset="0"/>
            </a:rPr>
            <a:t> compartilhar</a:t>
          </a:r>
          <a:endParaRPr lang="fr-FR" sz="2000" kern="1200" noProof="0" dirty="0">
            <a:solidFill>
              <a:schemeClr val="tx1"/>
            </a:solidFill>
            <a:latin typeface="Times New Roman" panose="02020603050405020304" pitchFamily="18" charset="0"/>
            <a:cs typeface="Times New Roman" panose="02020603050405020304" pitchFamily="18"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r>
            <a:rPr lang="pt-PT" sz="2000" b="1" kern="1200" noProof="0" dirty="0">
              <a:solidFill>
                <a:schemeClr val="tx1"/>
              </a:solidFill>
              <a:latin typeface="Times New Roman" panose="02020603050405020304" pitchFamily="18" charset="0"/>
              <a:cs typeface="Times New Roman" panose="02020603050405020304" pitchFamily="18" charset="0"/>
            </a:rPr>
            <a:t>Experiência para compartilhar</a:t>
          </a:r>
          <a:endParaRPr lang="pt-PT" sz="2000" kern="1200" noProof="0" dirty="0">
            <a:solidFill>
              <a:schemeClr val="tx1"/>
            </a:solidFill>
            <a:latin typeface="Times New Roman" panose="02020603050405020304" pitchFamily="18" charset="0"/>
            <a:cs typeface="Times New Roman" panose="02020603050405020304" pitchFamily="18" charset="0"/>
          </a:endParaRP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r>
            <a:rPr lang="pt-PT" sz="2000" b="1" kern="1200" noProof="0" dirty="0">
              <a:solidFill>
                <a:schemeClr val="tx1"/>
              </a:solidFill>
              <a:latin typeface="Times New Roman" panose="02020603050405020304" pitchFamily="18" charset="0"/>
              <a:cs typeface="Times New Roman" panose="02020603050405020304" pitchFamily="18" charset="0"/>
            </a:rPr>
            <a:t>Advocacia</a:t>
          </a:r>
        </a:p>
      </dgm:t>
    </dgm:pt>
    <dgm:pt modelId="{B514A23D-8504-431B-A020-4DE6BCC71827}" type="parTrans" cxnId="{9678C637-C4CB-4440-B782-5E31E6CF9FFB}">
      <dgm:prSet/>
      <dgm:spPr/>
      <dgm:t>
        <a:bodyPr/>
        <a:lstStyle/>
        <a:p>
          <a:endParaRPr lang="en-US">
            <a:solidFill>
              <a:schemeClr val="tx1"/>
            </a:solidFill>
          </a:endParaRPr>
        </a:p>
      </dgm:t>
    </dgm:pt>
    <dgm:pt modelId="{05735894-61B9-482C-85CE-24714EE090AB}" type="sibTrans" cxnId="{9678C637-C4CB-4440-B782-5E31E6CF9FFB}">
      <dgm:prSet/>
      <dgm:spPr/>
      <dgm:t>
        <a:bodyPr/>
        <a:lstStyle/>
        <a:p>
          <a:endParaRPr lang="en-US">
            <a:solidFill>
              <a:schemeClr val="tx1"/>
            </a:solidFill>
          </a:endParaRPr>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48730" custScaleY="100098" custLinFactNeighborX="-1124" custLinFactNeighborY="-4686">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pPr rtl="0"/>
          <a:endParaRPr lang="en-GB" sz="2000" b="1" kern="1200" dirty="0">
            <a:solidFill>
              <a:schemeClr val="tx1"/>
            </a:solidFill>
          </a:endParaRPr>
        </a:p>
        <a:p>
          <a:pPr rtl="0"/>
          <a:r>
            <a:rPr lang="en-GB" sz="2000" b="1" kern="1200" dirty="0">
              <a:solidFill>
                <a:schemeClr val="tx1"/>
              </a:solidFill>
            </a:rPr>
            <a:t>SMC 2021: </a:t>
          </a:r>
          <a:r>
            <a:rPr lang="pt-BR" sz="2000" b="1" kern="1200" dirty="0">
              <a:solidFill>
                <a:schemeClr val="tx1"/>
              </a:solidFill>
            </a:rPr>
            <a:t>Resumo do número planeado VS número real de crianças tratadas por ciclo, por &lt;nome da região/distrito&gt;</a:t>
          </a:r>
          <a:endParaRPr lang="en-US" sz="2000" b="1" kern="1200" dirty="0">
            <a:solidFill>
              <a:schemeClr val="tx1"/>
            </a:solidFill>
          </a:endParaRPr>
        </a:p>
        <a:p>
          <a:pPr algn="l" rtl="0"/>
          <a:endParaRPr lang="en-GB" sz="2000" b="1" kern="1200" dirty="0">
            <a:solidFill>
              <a:schemeClr val="tx1"/>
            </a:solidFill>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714086" custLinFactNeighborX="-500" custLinFactNeighborY="-7299">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rgbClr val="0070C0"/>
          </a:solidFill>
        </a:ln>
      </dgm:spPr>
      <dgm:t>
        <a:bodyPr/>
        <a:lstStyle/>
        <a:p>
          <a:endParaRPr lang="pt-BR" sz="2400" b="1" kern="1200" dirty="0">
            <a:solidFill>
              <a:schemeClr val="tx1"/>
            </a:solidFill>
          </a:endParaRPr>
        </a:p>
        <a:p>
          <a:r>
            <a:rPr lang="pt-BR" sz="2400" b="1" kern="1200" dirty="0">
              <a:solidFill>
                <a:schemeClr val="tx1"/>
              </a:solidFill>
            </a:rPr>
            <a:t>Mapa do país mostrando os distritos de implementação da QPS </a:t>
          </a:r>
          <a:endParaRPr lang="en-US" sz="2400" b="1" kern="1200" dirty="0">
            <a:solidFill>
              <a:schemeClr val="tx1"/>
            </a:solidFill>
          </a:endParaRPr>
        </a:p>
        <a:p>
          <a:pPr algn="l"/>
          <a:endParaRPr lang="en-US" sz="2400" b="1"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sz="2400"/>
        </a:p>
      </dgm:t>
    </dgm:pt>
    <dgm:pt modelId="{05735894-61B9-482C-85CE-24714EE090AB}" type="sibTrans" cxnId="{9678C637-C4CB-4440-B782-5E31E6CF9FFB}">
      <dgm:prSet/>
      <dgm:spPr/>
      <dgm:t>
        <a:bodyPr/>
        <a:lstStyle/>
        <a:p>
          <a:endParaRPr lang="en-US" sz="2400"/>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286910">
        <dgm:presLayoutVars>
          <dgm:bulletEnabled val="1"/>
        </dgm:presLayoutVars>
      </dgm:prSet>
      <dgm:spPr/>
    </dgm:pt>
    <dgm:pt modelId="{777DBCAA-FD7A-41FC-9640-F7241779E643}" type="pres">
      <dgm:prSet presAssocID="{90C5E267-8534-4B62-8098-F595D6ABBEB8}" presName="childShp" presStyleLbl="bgAccFollowNode1" presStyleIdx="0" presStyleCnt="1" custScaleX="65050">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rgbClr val="0070C0"/>
          </a:solidFill>
        </a:ln>
      </dgm:spPr>
      <dgm:t>
        <a:bodyPr/>
        <a:lstStyle/>
        <a:p>
          <a:endParaRPr lang="pt-BR" sz="2400" b="1" kern="1200" dirty="0">
            <a:solidFill>
              <a:schemeClr val="tx1"/>
            </a:solidFill>
          </a:endParaRPr>
        </a:p>
        <a:p>
          <a:r>
            <a:rPr lang="pt-BR" sz="2400" b="1" kern="1200" dirty="0">
              <a:solidFill>
                <a:schemeClr val="tx1"/>
              </a:solidFill>
            </a:rPr>
            <a:t>Mapa do país mostrando os distritos de implementação da QPS </a:t>
          </a:r>
          <a:endParaRPr lang="en-US" sz="2400" b="1" kern="1200" dirty="0">
            <a:solidFill>
              <a:schemeClr val="tx1"/>
            </a:solidFill>
          </a:endParaRPr>
        </a:p>
        <a:p>
          <a:pPr algn="l"/>
          <a:endParaRPr lang="en-US" sz="2400" b="1"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sz="2400"/>
        </a:p>
      </dgm:t>
    </dgm:pt>
    <dgm:pt modelId="{05735894-61B9-482C-85CE-24714EE090AB}" type="sibTrans" cxnId="{9678C637-C4CB-4440-B782-5E31E6CF9FFB}">
      <dgm:prSet/>
      <dgm:spPr/>
      <dgm:t>
        <a:bodyPr/>
        <a:lstStyle/>
        <a:p>
          <a:endParaRPr lang="en-US" sz="2400"/>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286910">
        <dgm:presLayoutVars>
          <dgm:bulletEnabled val="1"/>
        </dgm:presLayoutVars>
      </dgm:prSet>
      <dgm:spPr/>
    </dgm:pt>
    <dgm:pt modelId="{777DBCAA-FD7A-41FC-9640-F7241779E643}" type="pres">
      <dgm:prSet presAssocID="{90C5E267-8534-4B62-8098-F595D6ABBEB8}" presName="childShp" presStyleLbl="bgAccFollowNode1" presStyleIdx="0" presStyleCnt="1" custScaleX="65050">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rgbClr val="0070C0"/>
          </a:solidFill>
        </a:ln>
      </dgm:spPr>
      <dgm:t>
        <a:bodyPr/>
        <a:lstStyle/>
        <a:p>
          <a:endParaRPr lang="pt-BR" sz="2000" b="1" kern="1200" dirty="0">
            <a:solidFill>
              <a:schemeClr val="tx1"/>
            </a:solidFill>
          </a:endParaRPr>
        </a:p>
        <a:p>
          <a:r>
            <a:rPr lang="pt-BR" sz="2000" b="1" kern="1200" dirty="0">
              <a:solidFill>
                <a:schemeClr val="tx1"/>
              </a:solidFill>
            </a:rPr>
            <a:t>Número de casos confirmados de malária nas zonas QPS em 2021, por mês   </a:t>
          </a:r>
          <a:endParaRPr lang="en-US" sz="2000" b="1" kern="1200" dirty="0">
            <a:solidFill>
              <a:schemeClr val="tx1"/>
            </a:solidFill>
          </a:endParaRPr>
        </a:p>
        <a:p>
          <a:pPr algn="l"/>
          <a:endParaRPr lang="en-GB" sz="2000" b="1" kern="1200" dirty="0">
            <a:solidFill>
              <a:schemeClr val="tx1"/>
            </a:solidFill>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1131492" custLinFactNeighborX="-500" custLinFactNeighborY="-7299">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rgbClr val="0070C0"/>
          </a:solidFill>
        </a:ln>
      </dgm:spPr>
      <dgm:t>
        <a:bodyPr/>
        <a:lstStyle/>
        <a:p>
          <a:endParaRPr lang="pt-BR" sz="2000" b="1" kern="1200" noProof="0" dirty="0">
            <a:solidFill>
              <a:schemeClr val="tx1"/>
            </a:solidFill>
            <a:latin typeface="Arial" panose="020B0604020202020204" pitchFamily="34" charset="0"/>
            <a:ea typeface="+mn-ea"/>
            <a:cs typeface="Arial" panose="020B0604020202020204" pitchFamily="34" charset="0"/>
          </a:endParaRPr>
        </a:p>
        <a:p>
          <a:r>
            <a:rPr lang="pt-BR" sz="2000" b="1" kern="1200" noProof="0" dirty="0">
              <a:solidFill>
                <a:schemeClr val="tx1"/>
              </a:solidFill>
              <a:latin typeface="Arial" panose="020B0604020202020204" pitchFamily="34" charset="0"/>
              <a:ea typeface="+mn-ea"/>
              <a:cs typeface="Arial" panose="020B0604020202020204" pitchFamily="34" charset="0"/>
            </a:rPr>
            <a:t>Experiências de combinação de QPS  com outras intervenções de Saúde Pública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algn="l"/>
          <a:endParaRPr lang="fr-FR" sz="2000" b="1" kern="1200" noProof="0" dirty="0">
            <a:solidFill>
              <a:schemeClr val="tx1"/>
            </a:solidFill>
            <a:latin typeface="Arial" panose="020B0604020202020204" pitchFamily="34" charset="0"/>
            <a:ea typeface="+mn-ea"/>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242774">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rgbClr val="0070C0"/>
          </a:solidFill>
        </a:ln>
      </dgm:spPr>
      <dgm:t>
        <a:bodyPr/>
        <a:lstStyle/>
        <a:p>
          <a:endParaRPr lang="pt-BR" sz="2000" b="1" kern="1200" noProof="0" dirty="0">
            <a:solidFill>
              <a:schemeClr val="tx1"/>
            </a:solidFill>
            <a:latin typeface="Arial" panose="020B0604020202020204" pitchFamily="34" charset="0"/>
            <a:ea typeface="+mn-ea"/>
            <a:cs typeface="Arial" panose="020B0604020202020204" pitchFamily="34" charset="0"/>
          </a:endParaRPr>
        </a:p>
        <a:p>
          <a:r>
            <a:rPr lang="pt-BR" sz="2000" b="1" kern="1200" noProof="0" dirty="0">
              <a:solidFill>
                <a:schemeClr val="tx1"/>
              </a:solidFill>
              <a:latin typeface="Arial" panose="020B0604020202020204" pitchFamily="34" charset="0"/>
              <a:ea typeface="+mn-ea"/>
              <a:cs typeface="Arial" panose="020B0604020202020204" pitchFamily="34" charset="0"/>
            </a:rPr>
            <a:t>Experiências de combinação de QPS com outras intervenções de Saúde Pública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algn="l"/>
          <a:endParaRPr lang="fr-FR" sz="2000" b="1" kern="1200" noProof="0" dirty="0">
            <a:solidFill>
              <a:schemeClr val="tx1"/>
            </a:solidFill>
            <a:latin typeface="Arial" panose="020B0604020202020204" pitchFamily="34" charset="0"/>
            <a:ea typeface="+mn-ea"/>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205819">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49401E3-DF30-4512-88B2-ED671CC217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5E267-8534-4B62-8098-F595D6ABBEB8}">
      <dgm:prSet custT="1"/>
      <dgm:spPr>
        <a:solidFill>
          <a:schemeClr val="bg1"/>
        </a:solidFill>
        <a:ln>
          <a:solidFill>
            <a:schemeClr val="accent1">
              <a:lumMod val="75000"/>
            </a:schemeClr>
          </a:solidFill>
        </a:ln>
      </dgm:spPr>
      <dgm:t>
        <a:bodyPr/>
        <a:lstStyle/>
        <a:p>
          <a:endParaRPr lang="pt-BR" sz="2000" b="1" kern="1200" noProof="0" dirty="0">
            <a:solidFill>
              <a:schemeClr val="tx1"/>
            </a:solidFill>
            <a:latin typeface="Arial" panose="020B0604020202020204" pitchFamily="34" charset="0"/>
            <a:cs typeface="Arial" panose="020B0604020202020204" pitchFamily="34" charset="0"/>
          </a:endParaRPr>
        </a:p>
        <a:p>
          <a:r>
            <a:rPr lang="pt-BR" sz="2000" b="1" kern="1200" noProof="0" dirty="0">
              <a:solidFill>
                <a:schemeClr val="tx1"/>
              </a:solidFill>
              <a:latin typeface="Arial" panose="020B0604020202020204" pitchFamily="34" charset="0"/>
              <a:cs typeface="Arial" panose="020B0604020202020204" pitchFamily="34" charset="0"/>
            </a:rPr>
            <a:t>Objetivos e resultados da Avaliação e Investigação em 2021 (1 diapositivo por avaliação e Investigação)  </a:t>
          </a:r>
          <a:endParaRPr lang="en-US" sz="2000" b="1" kern="1200" noProof="0" dirty="0">
            <a:solidFill>
              <a:schemeClr val="tx1"/>
            </a:solidFill>
            <a:latin typeface="Arial" panose="020B0604020202020204" pitchFamily="34" charset="0"/>
            <a:cs typeface="Arial" panose="020B0604020202020204" pitchFamily="34" charset="0"/>
          </a:endParaRPr>
        </a:p>
        <a:p>
          <a:pPr algn="l"/>
          <a:endParaRPr lang="en-US" sz="2000" b="1" kern="1200" noProof="0" dirty="0">
            <a:solidFill>
              <a:schemeClr val="tx1"/>
            </a:solidFill>
            <a:latin typeface="Arial" panose="020B0604020202020204" pitchFamily="34" charset="0"/>
            <a:cs typeface="Arial" panose="020B0604020202020204" pitchFamily="34" charset="0"/>
          </a:endParaRPr>
        </a:p>
      </dgm:t>
    </dgm:pt>
    <dgm:pt modelId="{B514A23D-8504-431B-A020-4DE6BCC71827}" type="parTrans" cxnId="{9678C637-C4CB-4440-B782-5E31E6CF9FFB}">
      <dgm:prSet/>
      <dgm:spPr/>
      <dgm:t>
        <a:bodyPr/>
        <a:lstStyle/>
        <a:p>
          <a:endParaRPr lang="en-US"/>
        </a:p>
      </dgm:t>
    </dgm:pt>
    <dgm:pt modelId="{05735894-61B9-482C-85CE-24714EE090AB}" type="sibTrans" cxnId="{9678C637-C4CB-4440-B782-5E31E6CF9FFB}">
      <dgm:prSet/>
      <dgm:spPr/>
      <dgm:t>
        <a:bodyPr/>
        <a:lstStyle/>
        <a:p>
          <a:endParaRPr lang="en-US"/>
        </a:p>
      </dgm:t>
    </dgm:pt>
    <dgm:pt modelId="{75D67C9F-E5F2-49A9-8335-FA9E37C2F517}" type="pres">
      <dgm:prSet presAssocID="{C49401E3-DF30-4512-88B2-ED671CC217E1}" presName="Name0" presStyleCnt="0">
        <dgm:presLayoutVars>
          <dgm:dir/>
          <dgm:animLvl val="lvl"/>
          <dgm:resizeHandles/>
        </dgm:presLayoutVars>
      </dgm:prSet>
      <dgm:spPr/>
    </dgm:pt>
    <dgm:pt modelId="{0A83CC42-C306-4517-B44A-4E2B9A94947E}" type="pres">
      <dgm:prSet presAssocID="{90C5E267-8534-4B62-8098-F595D6ABBEB8}" presName="linNode" presStyleCnt="0"/>
      <dgm:spPr/>
    </dgm:pt>
    <dgm:pt modelId="{FC079A4F-EDCB-4C6F-A1E1-7B5158F137B4}" type="pres">
      <dgm:prSet presAssocID="{90C5E267-8534-4B62-8098-F595D6ABBEB8}" presName="parentShp" presStyleLbl="node1" presStyleIdx="0" presStyleCnt="1" custScaleX="500133">
        <dgm:presLayoutVars>
          <dgm:bulletEnabled val="1"/>
        </dgm:presLayoutVars>
      </dgm:prSet>
      <dgm:spPr/>
    </dgm:pt>
    <dgm:pt modelId="{777DBCAA-FD7A-41FC-9640-F7241779E643}" type="pres">
      <dgm:prSet presAssocID="{90C5E267-8534-4B62-8098-F595D6ABBEB8}" presName="childShp" presStyleLbl="bgAccFollowNode1" presStyleIdx="0" presStyleCnt="1">
        <dgm:presLayoutVars>
          <dgm:bulletEnabled val="1"/>
        </dgm:presLayoutVars>
      </dgm:prSet>
      <dgm:spPr/>
    </dgm:pt>
  </dgm:ptLst>
  <dgm:cxnLst>
    <dgm:cxn modelId="{9678C637-C4CB-4440-B782-5E31E6CF9FFB}" srcId="{C49401E3-DF30-4512-88B2-ED671CC217E1}" destId="{90C5E267-8534-4B62-8098-F595D6ABBEB8}" srcOrd="0" destOrd="0" parTransId="{B514A23D-8504-431B-A020-4DE6BCC71827}" sibTransId="{05735894-61B9-482C-85CE-24714EE090AB}"/>
    <dgm:cxn modelId="{A880F07C-7585-4B84-A3B9-A1C470CE4E1F}" type="presOf" srcId="{C49401E3-DF30-4512-88B2-ED671CC217E1}" destId="{75D67C9F-E5F2-49A9-8335-FA9E37C2F517}" srcOrd="0" destOrd="0" presId="urn:microsoft.com/office/officeart/2005/8/layout/vList6"/>
    <dgm:cxn modelId="{96E45088-3A0D-41A9-AF51-4C70D3F11248}" type="presOf" srcId="{90C5E267-8534-4B62-8098-F595D6ABBEB8}" destId="{FC079A4F-EDCB-4C6F-A1E1-7B5158F137B4}" srcOrd="0" destOrd="0" presId="urn:microsoft.com/office/officeart/2005/8/layout/vList6"/>
    <dgm:cxn modelId="{8A749B7F-88A8-4624-8AC3-5544591AEB8F}" type="presParOf" srcId="{75D67C9F-E5F2-49A9-8335-FA9E37C2F517}" destId="{0A83CC42-C306-4517-B44A-4E2B9A94947E}" srcOrd="0" destOrd="0" presId="urn:microsoft.com/office/officeart/2005/8/layout/vList6"/>
    <dgm:cxn modelId="{52D7FB50-02E5-4540-8502-E4EACDF4BDB5}" type="presParOf" srcId="{0A83CC42-C306-4517-B44A-4E2B9A94947E}" destId="{FC079A4F-EDCB-4C6F-A1E1-7B5158F137B4}" srcOrd="0" destOrd="0" presId="urn:microsoft.com/office/officeart/2005/8/layout/vList6"/>
    <dgm:cxn modelId="{35196C7E-1858-49FE-A335-8D324BF1B57D}" type="presParOf" srcId="{0A83CC42-C306-4517-B44A-4E2B9A94947E}" destId="{777DBCAA-FD7A-41FC-9640-F7241779E643}" srcOrd="1" destOrd="0" presId="urn:microsoft.com/office/officeart/2005/8/layout/vList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A8E23-2D10-41C7-87DA-D2C2C05E8DA8}">
      <dsp:nvSpPr>
        <dsp:cNvPr id="0" name=""/>
        <dsp:cNvSpPr/>
      </dsp:nvSpPr>
      <dsp:spPr>
        <a:xfrm>
          <a:off x="0" y="0"/>
          <a:ext cx="8280920" cy="2158130"/>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defTabSz="1066800" rtl="0">
            <a:lnSpc>
              <a:spcPct val="90000"/>
            </a:lnSpc>
            <a:spcBef>
              <a:spcPct val="0"/>
            </a:spcBef>
            <a:spcAft>
              <a:spcPct val="35000"/>
            </a:spcAft>
            <a:buNone/>
          </a:pPr>
          <a:endParaRPr lang="pt-BR" sz="2400" b="1" kern="1200" noProof="0" dirty="0">
            <a:latin typeface="Arial" panose="020B0604020202020204" pitchFamily="34" charset="0"/>
            <a:cs typeface="Arial" panose="020B0604020202020204" pitchFamily="34" charset="0"/>
          </a:endParaRPr>
        </a:p>
        <a:p>
          <a:pPr marL="0" lvl="0" indent="0" defTabSz="1066800" rtl="0">
            <a:lnSpc>
              <a:spcPct val="90000"/>
            </a:lnSpc>
            <a:spcBef>
              <a:spcPct val="0"/>
            </a:spcBef>
            <a:spcAft>
              <a:spcPct val="35000"/>
            </a:spcAft>
            <a:buNone/>
          </a:pPr>
          <a:r>
            <a:rPr lang="pt-BR" sz="2400" b="1" kern="1200" noProof="0" dirty="0">
              <a:latin typeface="Arial" panose="020B0604020202020204" pitchFamily="34" charset="0"/>
              <a:cs typeface="Arial" panose="020B0604020202020204" pitchFamily="34" charset="0"/>
            </a:rPr>
            <a:t>Quimioprevenção do Paludismo Sazonal </a:t>
          </a:r>
          <a:r>
            <a:rPr lang="en-US" sz="2400" b="1" kern="1200" noProof="0" dirty="0">
              <a:latin typeface="Arial" panose="020B0604020202020204" pitchFamily="34" charset="0"/>
              <a:cs typeface="Arial" panose="020B0604020202020204" pitchFamily="34" charset="0"/>
            </a:rPr>
            <a:t>(QPS) </a:t>
          </a:r>
        </a:p>
        <a:p>
          <a:pPr marL="0" lvl="0" indent="0" algn="l" defTabSz="1066800" rtl="0">
            <a:lnSpc>
              <a:spcPct val="90000"/>
            </a:lnSpc>
            <a:spcBef>
              <a:spcPct val="0"/>
            </a:spcBef>
            <a:spcAft>
              <a:spcPct val="35000"/>
            </a:spcAft>
            <a:buNone/>
          </a:pPr>
          <a:r>
            <a:rPr lang="en-US" sz="2400" b="1" kern="1200" noProof="0" dirty="0">
              <a:latin typeface="Arial" panose="020B0604020202020204" pitchFamily="34" charset="0"/>
              <a:cs typeface="Arial" panose="020B0604020202020204" pitchFamily="34" charset="0"/>
            </a:rPr>
            <a:t>  </a:t>
          </a:r>
        </a:p>
        <a:p>
          <a:pPr marL="0" lvl="0" indent="0" defTabSz="1066800" rtl="0">
            <a:lnSpc>
              <a:spcPct val="90000"/>
            </a:lnSpc>
            <a:spcBef>
              <a:spcPct val="0"/>
            </a:spcBef>
            <a:spcAft>
              <a:spcPct val="35000"/>
            </a:spcAft>
            <a:buNone/>
          </a:pPr>
          <a:r>
            <a:rPr lang="en-GB" sz="2400" b="1" kern="1200" noProof="0" dirty="0">
              <a:latin typeface="Arial" panose="020B0604020202020204" pitchFamily="34" charset="0"/>
              <a:cs typeface="Arial" panose="020B0604020202020204" pitchFamily="34" charset="0"/>
            </a:rPr>
            <a:t>                      </a:t>
          </a:r>
          <a:r>
            <a:rPr lang="pt-BR" sz="2400" b="1" kern="1200" noProof="0" dirty="0">
              <a:latin typeface="Arial" panose="020B0604020202020204" pitchFamily="34" charset="0"/>
              <a:cs typeface="Arial" panose="020B0604020202020204" pitchFamily="34" charset="0"/>
            </a:rPr>
            <a:t>2021 Revisão das atividades da campanha </a:t>
          </a:r>
          <a:endParaRPr lang="en-US" sz="2400" b="1" kern="1200" noProof="0" dirty="0">
            <a:latin typeface="Arial" panose="020B0604020202020204" pitchFamily="34" charset="0"/>
            <a:cs typeface="Arial" panose="020B0604020202020204" pitchFamily="34" charset="0"/>
          </a:endParaRPr>
        </a:p>
        <a:p>
          <a:pPr marL="0" lvl="0" indent="0" defTabSz="1066800" rtl="0">
            <a:lnSpc>
              <a:spcPct val="90000"/>
            </a:lnSpc>
            <a:spcBef>
              <a:spcPct val="0"/>
            </a:spcBef>
            <a:spcAft>
              <a:spcPct val="35000"/>
            </a:spcAft>
            <a:buNone/>
          </a:pPr>
          <a:br>
            <a:rPr lang="en-GB" sz="2400" b="1" kern="1200" noProof="0" dirty="0">
              <a:latin typeface="Arial" panose="020B0604020202020204" pitchFamily="34" charset="0"/>
              <a:cs typeface="Arial" panose="020B0604020202020204" pitchFamily="34" charset="0"/>
            </a:rPr>
          </a:br>
          <a:r>
            <a:rPr lang="en-GB" sz="2400" b="1" kern="1200" noProof="0" dirty="0">
              <a:latin typeface="Arial" panose="020B0604020202020204" pitchFamily="34" charset="0"/>
              <a:cs typeface="Arial" panose="020B0604020202020204" pitchFamily="34" charset="0"/>
            </a:rPr>
            <a:t>                       2022 &amp; 2023  </a:t>
          </a:r>
          <a:r>
            <a:rPr lang="en-US" sz="2400" b="1" kern="1200" noProof="0" dirty="0">
              <a:latin typeface="Arial" panose="020B0604020202020204" pitchFamily="34" charset="0"/>
              <a:cs typeface="Arial" panose="020B0604020202020204" pitchFamily="34" charset="0"/>
            </a:rPr>
            <a:t>planeamento de campanhas</a:t>
          </a:r>
        </a:p>
        <a:p>
          <a:pPr marL="0" lvl="0" indent="0" algn="l" defTabSz="1066800" rtl="0">
            <a:lnSpc>
              <a:spcPct val="90000"/>
            </a:lnSpc>
            <a:spcBef>
              <a:spcPct val="0"/>
            </a:spcBef>
            <a:spcAft>
              <a:spcPct val="35000"/>
            </a:spcAft>
            <a:buNone/>
          </a:pPr>
          <a:endParaRPr lang="fr-FR" sz="2400" i="1" kern="1200" dirty="0">
            <a:latin typeface="Arial" panose="020B0604020202020204" pitchFamily="34" charset="0"/>
            <a:cs typeface="Arial" panose="020B0604020202020204" pitchFamily="34" charset="0"/>
          </a:endParaRPr>
        </a:p>
      </dsp:txBody>
      <dsp:txXfrm>
        <a:off x="0" y="0"/>
        <a:ext cx="8280920" cy="21581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510148" y="485"/>
          <a:ext cx="4324237"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3975" y="485"/>
          <a:ext cx="4506172" cy="993151"/>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en-US" sz="2000" b="1" kern="1200" noProof="0" dirty="0">
            <a:solidFill>
              <a:schemeClr val="tx1"/>
            </a:solidFill>
            <a:latin typeface="Arial" panose="020B0604020202020204" pitchFamily="34" charset="0"/>
            <a:cs typeface="Arial" panose="020B0604020202020204" pitchFamily="34" charset="0"/>
          </a:endParaRPr>
        </a:p>
        <a:p>
          <a:pPr marL="0" lvl="0" indent="0" defTabSz="889000">
            <a:lnSpc>
              <a:spcPct val="90000"/>
            </a:lnSpc>
            <a:spcBef>
              <a:spcPct val="0"/>
            </a:spcBef>
            <a:spcAft>
              <a:spcPct val="35000"/>
            </a:spcAft>
            <a:buNone/>
          </a:pPr>
          <a:r>
            <a:rPr lang="en-US" sz="2000" b="1" kern="1200" noProof="0" dirty="0" err="1">
              <a:solidFill>
                <a:schemeClr val="tx1"/>
              </a:solidFill>
              <a:latin typeface="Arial" panose="020B0604020202020204" pitchFamily="34" charset="0"/>
              <a:cs typeface="Arial" panose="020B0604020202020204" pitchFamily="34" charset="0"/>
            </a:rPr>
            <a:t>Farmacovigilância</a:t>
          </a:r>
          <a:r>
            <a:rPr lang="en-US" sz="2000" b="1" kern="1200" noProof="0" dirty="0">
              <a:solidFill>
                <a:schemeClr val="tx1"/>
              </a:solidFill>
              <a:latin typeface="Arial" panose="020B0604020202020204" pitchFamily="34" charset="0"/>
              <a:cs typeface="Arial" panose="020B0604020202020204" pitchFamily="34" charset="0"/>
            </a:rPr>
            <a:t> </a:t>
          </a:r>
        </a:p>
        <a:p>
          <a:pPr marL="0" lvl="0" indent="0" algn="l" defTabSz="889000">
            <a:lnSpc>
              <a:spcPct val="90000"/>
            </a:lnSpc>
            <a:spcBef>
              <a:spcPct val="0"/>
            </a:spcBef>
            <a:spcAft>
              <a:spcPct val="35000"/>
            </a:spcAft>
            <a:buNone/>
          </a:pPr>
          <a:r>
            <a:rPr lang="fr-FR" sz="2000" b="1" kern="1200" noProof="0" dirty="0">
              <a:solidFill>
                <a:schemeClr val="tx1"/>
              </a:solidFill>
              <a:latin typeface="Arial" panose="020B0604020202020204" pitchFamily="34" charset="0"/>
              <a:cs typeface="Arial" panose="020B0604020202020204" pitchFamily="34" charset="0"/>
            </a:rPr>
            <a:t> </a:t>
          </a:r>
          <a:endParaRPr lang="fr-FR" sz="2000" kern="1200" noProof="0" dirty="0">
            <a:solidFill>
              <a:schemeClr val="tx1"/>
            </a:solidFill>
            <a:latin typeface="Arial" panose="020B0604020202020204" pitchFamily="34" charset="0"/>
            <a:cs typeface="Arial" panose="020B0604020202020204" pitchFamily="34" charset="0"/>
          </a:endParaRPr>
        </a:p>
      </dsp:txBody>
      <dsp:txXfrm>
        <a:off x="52457" y="48967"/>
        <a:ext cx="4409208" cy="89618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3895109" y="0"/>
          <a:ext cx="4408548"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892" y="485"/>
          <a:ext cx="3894217" cy="993151"/>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noProof="0" dirty="0">
            <a:solidFill>
              <a:schemeClr val="tx1"/>
            </a:solidFill>
            <a:latin typeface="Arial" panose="020B0604020202020204" pitchFamily="34" charset="0"/>
            <a:ea typeface="+mn-ea"/>
            <a:cs typeface="Arial" panose="020B0604020202020204" pitchFamily="34" charset="0"/>
          </a:endParaRPr>
        </a:p>
        <a:p>
          <a:pPr marL="0" lvl="0" indent="0" defTabSz="889000">
            <a:lnSpc>
              <a:spcPct val="90000"/>
            </a:lnSpc>
            <a:spcBef>
              <a:spcPct val="0"/>
            </a:spcBef>
            <a:spcAft>
              <a:spcPct val="35000"/>
            </a:spcAft>
            <a:buNone/>
          </a:pPr>
          <a:r>
            <a:rPr lang="pt-BR" sz="2000" b="1" kern="1200" noProof="0" dirty="0">
              <a:solidFill>
                <a:schemeClr val="tx1"/>
              </a:solidFill>
              <a:latin typeface="Arial" panose="020B0604020202020204" pitchFamily="34" charset="0"/>
              <a:ea typeface="+mn-ea"/>
              <a:cs typeface="Arial" panose="020B0604020202020204" pitchFamily="34" charset="0"/>
            </a:rPr>
            <a:t>Sucessos chaves no planeamento e entrega da QPS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marL="0" lvl="0" indent="0" algn="l" defTabSz="889000">
            <a:lnSpc>
              <a:spcPct val="90000"/>
            </a:lnSpc>
            <a:spcBef>
              <a:spcPct val="0"/>
            </a:spcBef>
            <a:spcAft>
              <a:spcPct val="35000"/>
            </a:spcAft>
            <a:buNone/>
          </a:pPr>
          <a:endParaRPr lang="fr-FR" sz="2000" kern="1200" noProof="0" dirty="0">
            <a:solidFill>
              <a:schemeClr val="tx1"/>
            </a:solidFill>
            <a:latin typeface="Arial" panose="020B0604020202020204" pitchFamily="34" charset="0"/>
            <a:cs typeface="Arial" panose="020B0604020202020204" pitchFamily="34" charset="0"/>
          </a:endParaRPr>
        </a:p>
      </dsp:txBody>
      <dsp:txXfrm>
        <a:off x="49374" y="48967"/>
        <a:ext cx="3797253" cy="89618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386699" y="0"/>
          <a:ext cx="3917087"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762" y="485"/>
          <a:ext cx="4385936" cy="993151"/>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noProof="0" dirty="0">
            <a:solidFill>
              <a:schemeClr val="tx1"/>
            </a:solidFill>
            <a:latin typeface="Arial" panose="020B0604020202020204" pitchFamily="34" charset="0"/>
            <a:ea typeface="+mn-ea"/>
            <a:cs typeface="Arial" panose="020B0604020202020204" pitchFamily="34" charset="0"/>
          </a:endParaRPr>
        </a:p>
        <a:p>
          <a:pPr marL="0" lvl="0" indent="0" defTabSz="889000">
            <a:lnSpc>
              <a:spcPct val="90000"/>
            </a:lnSpc>
            <a:spcBef>
              <a:spcPct val="0"/>
            </a:spcBef>
            <a:spcAft>
              <a:spcPct val="35000"/>
            </a:spcAft>
            <a:buNone/>
          </a:pPr>
          <a:r>
            <a:rPr lang="pt-BR" sz="2000" b="1" kern="1200" noProof="0" dirty="0">
              <a:solidFill>
                <a:schemeClr val="tx1"/>
              </a:solidFill>
              <a:latin typeface="Arial" panose="020B0604020202020204" pitchFamily="34" charset="0"/>
              <a:ea typeface="+mn-ea"/>
              <a:cs typeface="Arial" panose="020B0604020202020204" pitchFamily="34" charset="0"/>
            </a:rPr>
            <a:t>Principais desafios no planeamento e entrega da QPS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marL="0" lvl="0" indent="0" algn="l" defTabSz="889000">
            <a:lnSpc>
              <a:spcPct val="90000"/>
            </a:lnSpc>
            <a:spcBef>
              <a:spcPct val="0"/>
            </a:spcBef>
            <a:spcAft>
              <a:spcPct val="35000"/>
            </a:spcAft>
            <a:buNone/>
          </a:pPr>
          <a:endParaRPr lang="fr-FR" sz="2000" kern="1200" noProof="0" dirty="0">
            <a:solidFill>
              <a:schemeClr val="tx1"/>
            </a:solidFill>
            <a:latin typeface="Arial" panose="020B0604020202020204" pitchFamily="34" charset="0"/>
            <a:cs typeface="Arial" panose="020B0604020202020204" pitchFamily="34" charset="0"/>
          </a:endParaRPr>
        </a:p>
      </dsp:txBody>
      <dsp:txXfrm>
        <a:off x="49244" y="48967"/>
        <a:ext cx="4288972" cy="89618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619840" y="144018"/>
          <a:ext cx="3974815" cy="7662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72011"/>
          <a:ext cx="4616668" cy="76926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en-US" sz="2000" b="1" kern="1200" noProof="0" dirty="0" err="1">
              <a:solidFill>
                <a:schemeClr val="tx1"/>
              </a:solidFill>
              <a:latin typeface="Arial" panose="020B0604020202020204" pitchFamily="34" charset="0"/>
              <a:cs typeface="Arial" panose="020B0604020202020204" pitchFamily="34" charset="0"/>
            </a:rPr>
            <a:t>Alvos</a:t>
          </a:r>
          <a:r>
            <a:rPr lang="en-US" sz="2000" b="1" kern="1200" noProof="0" dirty="0">
              <a:solidFill>
                <a:schemeClr val="tx1"/>
              </a:solidFill>
              <a:latin typeface="Arial" panose="020B0604020202020204" pitchFamily="34" charset="0"/>
              <a:cs typeface="Arial" panose="020B0604020202020204" pitchFamily="34" charset="0"/>
            </a:rPr>
            <a:t> - campanhas </a:t>
          </a:r>
          <a:r>
            <a:rPr lang="en-US" sz="2000" b="1" kern="1200" noProof="0" dirty="0" err="1">
              <a:solidFill>
                <a:schemeClr val="tx1"/>
              </a:solidFill>
              <a:latin typeface="Arial" panose="020B0604020202020204" pitchFamily="34" charset="0"/>
              <a:cs typeface="Arial" panose="020B0604020202020204" pitchFamily="34" charset="0"/>
            </a:rPr>
            <a:t>futuras</a:t>
          </a:r>
          <a:endParaRPr lang="fr-FR" sz="2000" kern="1200" noProof="0" dirty="0">
            <a:solidFill>
              <a:schemeClr val="tx1"/>
            </a:solidFill>
            <a:latin typeface="Arial" panose="020B0604020202020204" pitchFamily="34" charset="0"/>
            <a:cs typeface="Arial" panose="020B0604020202020204" pitchFamily="34" charset="0"/>
          </a:endParaRPr>
        </a:p>
      </dsp:txBody>
      <dsp:txXfrm>
        <a:off x="37553" y="109564"/>
        <a:ext cx="4541562" cy="69416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5664334" y="327688"/>
          <a:ext cx="3002270" cy="78478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192848"/>
          <a:ext cx="5661100" cy="919622"/>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en-US" sz="2000" b="1" kern="1200" noProof="0" dirty="0">
            <a:solidFill>
              <a:schemeClr val="tx1"/>
            </a:solidFill>
            <a:latin typeface="Arial" panose="020B0604020202020204" pitchFamily="34" charset="0"/>
            <a:ea typeface="+mn-ea"/>
            <a:cs typeface="Arial" panose="020B0604020202020204" pitchFamily="34" charset="0"/>
          </a:endParaRPr>
        </a:p>
        <a:p>
          <a:pPr marL="0" lvl="0" indent="0" defTabSz="889000">
            <a:lnSpc>
              <a:spcPct val="90000"/>
            </a:lnSpc>
            <a:spcBef>
              <a:spcPct val="0"/>
            </a:spcBef>
            <a:spcAft>
              <a:spcPct val="35000"/>
            </a:spcAft>
            <a:buNone/>
          </a:pPr>
          <a:r>
            <a:rPr lang="en-US" sz="2000" b="1" kern="1200" noProof="0" dirty="0" err="1">
              <a:solidFill>
                <a:schemeClr val="tx1"/>
              </a:solidFill>
              <a:latin typeface="Arial" panose="020B0604020202020204" pitchFamily="34" charset="0"/>
              <a:ea typeface="+mn-ea"/>
              <a:cs typeface="Arial" panose="020B0604020202020204" pitchFamily="34" charset="0"/>
            </a:rPr>
            <a:t>Financiamento</a:t>
          </a:r>
          <a:r>
            <a:rPr lang="en-US" sz="2000" b="1" kern="1200" noProof="0" dirty="0">
              <a:solidFill>
                <a:schemeClr val="tx1"/>
              </a:solidFill>
              <a:latin typeface="Arial" panose="020B0604020202020204" pitchFamily="34" charset="0"/>
              <a:ea typeface="+mn-ea"/>
              <a:cs typeface="Arial" panose="020B0604020202020204" pitchFamily="34" charset="0"/>
            </a:rPr>
            <a:t> QPS: </a:t>
          </a:r>
          <a:r>
            <a:rPr lang="en-US" sz="2000" b="1" kern="1200" noProof="0" dirty="0" err="1">
              <a:solidFill>
                <a:schemeClr val="tx1"/>
              </a:solidFill>
              <a:latin typeface="Arial" panose="020B0604020202020204" pitchFamily="34" charset="0"/>
              <a:ea typeface="+mn-ea"/>
              <a:cs typeface="Arial" panose="020B0604020202020204" pitchFamily="34" charset="0"/>
            </a:rPr>
            <a:t>financiamento</a:t>
          </a:r>
          <a:r>
            <a:rPr lang="en-US" sz="2000" b="1" kern="1200" noProof="0" dirty="0">
              <a:solidFill>
                <a:schemeClr val="tx1"/>
              </a:solidFill>
              <a:latin typeface="Arial" panose="020B0604020202020204" pitchFamily="34" charset="0"/>
              <a:ea typeface="+mn-ea"/>
              <a:cs typeface="Arial" panose="020B0604020202020204" pitchFamily="34" charset="0"/>
            </a:rPr>
            <a:t> </a:t>
          </a:r>
          <a:r>
            <a:rPr lang="en-US" sz="2000" b="1" kern="1200" noProof="0" dirty="0" err="1">
              <a:solidFill>
                <a:schemeClr val="tx1"/>
              </a:solidFill>
              <a:latin typeface="Arial" panose="020B0604020202020204" pitchFamily="34" charset="0"/>
              <a:ea typeface="+mn-ea"/>
              <a:cs typeface="Arial" panose="020B0604020202020204" pitchFamily="34" charset="0"/>
            </a:rPr>
            <a:t>previsto</a:t>
          </a:r>
          <a:r>
            <a:rPr lang="en-US" sz="2000" b="1" kern="1200" noProof="0" dirty="0">
              <a:solidFill>
                <a:schemeClr val="tx1"/>
              </a:solidFill>
              <a:latin typeface="Arial" panose="020B0604020202020204" pitchFamily="34" charset="0"/>
              <a:ea typeface="+mn-ea"/>
              <a:cs typeface="Arial" panose="020B0604020202020204" pitchFamily="34" charset="0"/>
            </a:rPr>
            <a:t> vs </a:t>
          </a:r>
          <a:r>
            <a:rPr lang="en-US" sz="2000" b="1" kern="1200" noProof="0" dirty="0" err="1">
              <a:solidFill>
                <a:schemeClr val="tx1"/>
              </a:solidFill>
              <a:latin typeface="Arial" panose="020B0604020202020204" pitchFamily="34" charset="0"/>
              <a:ea typeface="+mn-ea"/>
              <a:cs typeface="Arial" panose="020B0604020202020204" pitchFamily="34" charset="0"/>
            </a:rPr>
            <a:t>desembolsos</a:t>
          </a:r>
          <a:r>
            <a:rPr lang="en-US" sz="2000" b="1" kern="1200" noProof="0" dirty="0">
              <a:solidFill>
                <a:schemeClr val="tx1"/>
              </a:solidFill>
              <a:latin typeface="Arial" panose="020B0604020202020204" pitchFamily="34" charset="0"/>
              <a:ea typeface="+mn-ea"/>
              <a:cs typeface="Arial" panose="020B0604020202020204" pitchFamily="34" charset="0"/>
            </a:rPr>
            <a:t> e lacunas </a:t>
          </a:r>
        </a:p>
        <a:p>
          <a:pPr marL="0" lvl="0" indent="0" algn="l" defTabSz="889000">
            <a:lnSpc>
              <a:spcPct val="90000"/>
            </a:lnSpc>
            <a:spcBef>
              <a:spcPct val="0"/>
            </a:spcBef>
            <a:spcAft>
              <a:spcPct val="35000"/>
            </a:spcAft>
            <a:buNone/>
          </a:pPr>
          <a:endParaRPr lang="fr-FR" sz="2000" kern="1200" noProof="0" dirty="0">
            <a:solidFill>
              <a:schemeClr val="tx1"/>
            </a:solidFill>
            <a:latin typeface="Arial" panose="020B0604020202020204" pitchFamily="34" charset="0"/>
            <a:cs typeface="Arial" panose="020B0604020202020204" pitchFamily="34" charset="0"/>
          </a:endParaRPr>
        </a:p>
      </dsp:txBody>
      <dsp:txXfrm>
        <a:off x="44892" y="237740"/>
        <a:ext cx="5571316" cy="82983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173105" y="984"/>
          <a:ext cx="4203999"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168405"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dirty="0">
            <a:solidFill>
              <a:schemeClr val="tx1"/>
            </a:solidFill>
            <a:latin typeface="Arial" panose="020B0604020202020204" pitchFamily="34" charset="0"/>
            <a:cs typeface="Arial" panose="020B0604020202020204" pitchFamily="34" charset="0"/>
          </a:endParaRPr>
        </a:p>
        <a:p>
          <a:pPr marL="0" lvl="0" indent="0" defTabSz="889000">
            <a:lnSpc>
              <a:spcPct val="90000"/>
            </a:lnSpc>
            <a:spcBef>
              <a:spcPct val="0"/>
            </a:spcBef>
            <a:spcAft>
              <a:spcPct val="35000"/>
            </a:spcAft>
            <a:buNone/>
          </a:pPr>
          <a:r>
            <a:rPr lang="pt-BR" sz="2000" b="1" kern="1200" dirty="0">
              <a:solidFill>
                <a:schemeClr val="tx1"/>
              </a:solidFill>
              <a:latin typeface="Arial" panose="020B0604020202020204" pitchFamily="34" charset="0"/>
              <a:cs typeface="Arial" panose="020B0604020202020204" pitchFamily="34" charset="0"/>
            </a:rPr>
            <a:t>Assistência técnica recebida / planeada / solicitada </a:t>
          </a:r>
          <a:endParaRPr lang="en-US" sz="2000" b="1" kern="1200" dirty="0">
            <a:solidFill>
              <a:schemeClr val="tx1"/>
            </a:solidFill>
            <a:latin typeface="Arial" panose="020B0604020202020204" pitchFamily="34" charset="0"/>
            <a:cs typeface="Arial" panose="020B0604020202020204" pitchFamily="34" charset="0"/>
          </a:endParaRPr>
        </a:p>
        <a:p>
          <a:pPr marL="0" lvl="0" indent="0" algn="l" defTabSz="889000">
            <a:lnSpc>
              <a:spcPct val="90000"/>
            </a:lnSpc>
            <a:spcBef>
              <a:spcPct val="0"/>
            </a:spcBef>
            <a:spcAft>
              <a:spcPct val="35000"/>
            </a:spcAft>
            <a:buNone/>
          </a:pPr>
          <a:endParaRPr lang="fr-FR" sz="2000" kern="1200" noProof="0" dirty="0">
            <a:solidFill>
              <a:schemeClr val="tx1"/>
            </a:solidFill>
            <a:latin typeface="Arial" panose="020B0604020202020204" pitchFamily="34" charset="0"/>
            <a:cs typeface="Arial" panose="020B0604020202020204" pitchFamily="34" charset="0"/>
          </a:endParaRPr>
        </a:p>
      </dsp:txBody>
      <dsp:txXfrm>
        <a:off x="49164" y="49164"/>
        <a:ext cx="4070077" cy="9088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280657" y="984"/>
          <a:ext cx="4312347"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275836"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dirty="0">
            <a:solidFill>
              <a:schemeClr val="tx1"/>
            </a:solidFill>
            <a:latin typeface="Arial" panose="020B0604020202020204" pitchFamily="34" charset="0"/>
            <a:cs typeface="Arial" panose="020B0604020202020204" pitchFamily="34" charset="0"/>
          </a:endParaRPr>
        </a:p>
        <a:p>
          <a:pPr marL="0" lvl="0" indent="0" defTabSz="889000">
            <a:lnSpc>
              <a:spcPct val="90000"/>
            </a:lnSpc>
            <a:spcBef>
              <a:spcPct val="0"/>
            </a:spcBef>
            <a:spcAft>
              <a:spcPct val="35000"/>
            </a:spcAft>
            <a:buNone/>
          </a:pPr>
          <a:r>
            <a:rPr lang="pt-BR" sz="2000" b="1" kern="1200" dirty="0">
              <a:solidFill>
                <a:schemeClr val="tx1"/>
              </a:solidFill>
              <a:latin typeface="Arial" panose="020B0604020202020204" pitchFamily="34" charset="0"/>
              <a:cs typeface="Arial" panose="020B0604020202020204" pitchFamily="34" charset="0"/>
            </a:rPr>
            <a:t>Adaptações de implementação em 2021 </a:t>
          </a:r>
          <a:endParaRPr lang="en-US" sz="2000" b="1" kern="1200" dirty="0">
            <a:solidFill>
              <a:schemeClr val="tx1"/>
            </a:solidFill>
            <a:latin typeface="Arial" panose="020B0604020202020204" pitchFamily="34" charset="0"/>
            <a:cs typeface="Arial" panose="020B0604020202020204" pitchFamily="34" charset="0"/>
          </a:endParaRPr>
        </a:p>
        <a:p>
          <a:pPr marL="0" lvl="0" indent="0" algn="l" defTabSz="889000">
            <a:lnSpc>
              <a:spcPct val="90000"/>
            </a:lnSpc>
            <a:spcBef>
              <a:spcPct val="0"/>
            </a:spcBef>
            <a:spcAft>
              <a:spcPct val="35000"/>
            </a:spcAft>
            <a:buNone/>
          </a:pPr>
          <a:endParaRPr lang="fr-FR" sz="2000" kern="1200" noProof="0" dirty="0">
            <a:solidFill>
              <a:schemeClr val="tx1"/>
            </a:solidFill>
            <a:latin typeface="Arial" panose="020B0604020202020204" pitchFamily="34" charset="0"/>
            <a:cs typeface="Arial" panose="020B0604020202020204" pitchFamily="34" charset="0"/>
          </a:endParaRPr>
        </a:p>
      </dsp:txBody>
      <dsp:txXfrm>
        <a:off x="49164" y="49164"/>
        <a:ext cx="4177508" cy="9088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280657" y="984"/>
          <a:ext cx="4312347"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275836"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dirty="0">
            <a:solidFill>
              <a:schemeClr val="tx1"/>
            </a:solidFill>
            <a:latin typeface="Arial" panose="020B0604020202020204" pitchFamily="34" charset="0"/>
            <a:cs typeface="Arial" panose="020B0604020202020204" pitchFamily="34" charset="0"/>
          </a:endParaRPr>
        </a:p>
        <a:p>
          <a:pPr marL="0" lvl="0" indent="0" defTabSz="889000">
            <a:lnSpc>
              <a:spcPct val="90000"/>
            </a:lnSpc>
            <a:spcBef>
              <a:spcPct val="0"/>
            </a:spcBef>
            <a:spcAft>
              <a:spcPct val="35000"/>
            </a:spcAft>
            <a:buNone/>
          </a:pPr>
          <a:r>
            <a:rPr lang="pt-BR" sz="2000" b="1" kern="1200" dirty="0">
              <a:solidFill>
                <a:schemeClr val="tx1"/>
              </a:solidFill>
              <a:latin typeface="Arial" panose="020B0604020202020204" pitchFamily="34" charset="0"/>
              <a:cs typeface="Arial" panose="020B0604020202020204" pitchFamily="34" charset="0"/>
            </a:rPr>
            <a:t>Prioridades e calendários de pesquisa  </a:t>
          </a:r>
          <a:endParaRPr lang="en-US" sz="2000" b="1" kern="1200" dirty="0">
            <a:solidFill>
              <a:schemeClr val="tx1"/>
            </a:solidFill>
            <a:latin typeface="Arial" panose="020B0604020202020204" pitchFamily="34" charset="0"/>
            <a:cs typeface="Arial" panose="020B0604020202020204" pitchFamily="34" charset="0"/>
          </a:endParaRPr>
        </a:p>
        <a:p>
          <a:pPr marL="0" lvl="0" indent="0" algn="l" defTabSz="889000">
            <a:lnSpc>
              <a:spcPct val="90000"/>
            </a:lnSpc>
            <a:spcBef>
              <a:spcPct val="0"/>
            </a:spcBef>
            <a:spcAft>
              <a:spcPct val="35000"/>
            </a:spcAft>
            <a:buNone/>
          </a:pPr>
          <a:endParaRPr lang="fr-FR" sz="2000" kern="1200" noProof="0" dirty="0">
            <a:solidFill>
              <a:schemeClr val="tx1"/>
            </a:solidFill>
            <a:latin typeface="Arial" panose="020B0604020202020204" pitchFamily="34" charset="0"/>
            <a:cs typeface="Arial" panose="020B0604020202020204" pitchFamily="34" charset="0"/>
          </a:endParaRPr>
        </a:p>
      </dsp:txBody>
      <dsp:txXfrm>
        <a:off x="49164" y="49164"/>
        <a:ext cx="4177508" cy="90880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282167" y="984"/>
          <a:ext cx="4312347"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278855"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fr-CH" sz="2000" b="1" kern="1200" dirty="0" err="1">
              <a:solidFill>
                <a:schemeClr val="tx1"/>
              </a:solidFill>
              <a:latin typeface="Times New Roman" panose="02020603050405020304" pitchFamily="18" charset="0"/>
              <a:cs typeface="Times New Roman" panose="02020603050405020304" pitchFamily="18" charset="0"/>
            </a:rPr>
            <a:t>Experiência</a:t>
          </a:r>
          <a:r>
            <a:rPr lang="fr-CH" sz="2000" b="1" kern="1200" dirty="0">
              <a:solidFill>
                <a:schemeClr val="tx1"/>
              </a:solidFill>
              <a:latin typeface="Times New Roman" panose="02020603050405020304" pitchFamily="18" charset="0"/>
              <a:cs typeface="Times New Roman" panose="02020603050405020304" pitchFamily="18" charset="0"/>
            </a:rPr>
            <a:t> para </a:t>
          </a:r>
          <a:r>
            <a:rPr lang="fr-CH" sz="2000" b="1" kern="1200" dirty="0" err="1">
              <a:solidFill>
                <a:schemeClr val="tx1"/>
              </a:solidFill>
              <a:latin typeface="Times New Roman" panose="02020603050405020304" pitchFamily="18" charset="0"/>
              <a:cs typeface="Times New Roman" panose="02020603050405020304" pitchFamily="18" charset="0"/>
            </a:rPr>
            <a:t>compartilhar</a:t>
          </a:r>
          <a:endParaRPr lang="fr-FR" sz="2000" kern="1200" noProof="0" dirty="0">
            <a:solidFill>
              <a:schemeClr val="tx1"/>
            </a:solidFill>
            <a:latin typeface="Times New Roman" panose="02020603050405020304" pitchFamily="18" charset="0"/>
            <a:cs typeface="Times New Roman" panose="02020603050405020304" pitchFamily="18" charset="0"/>
          </a:endParaRPr>
        </a:p>
      </dsp:txBody>
      <dsp:txXfrm>
        <a:off x="49164" y="49164"/>
        <a:ext cx="4180527" cy="908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A8E23-2D10-41C7-87DA-D2C2C05E8DA8}">
      <dsp:nvSpPr>
        <dsp:cNvPr id="0" name=""/>
        <dsp:cNvSpPr/>
      </dsp:nvSpPr>
      <dsp:spPr>
        <a:xfrm>
          <a:off x="0" y="0"/>
          <a:ext cx="3602804" cy="1860231"/>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noProof="0" dirty="0">
              <a:latin typeface="Arial" panose="020B0604020202020204" pitchFamily="34" charset="0"/>
              <a:cs typeface="Arial" panose="020B0604020202020204" pitchFamily="34" charset="0"/>
            </a:rPr>
            <a:t> </a:t>
          </a:r>
        </a:p>
        <a:p>
          <a:pPr marL="0" lvl="0" indent="0" algn="l" defTabSz="1066800" rtl="0">
            <a:lnSpc>
              <a:spcPct val="90000"/>
            </a:lnSpc>
            <a:spcBef>
              <a:spcPct val="0"/>
            </a:spcBef>
            <a:spcAft>
              <a:spcPct val="35000"/>
            </a:spcAft>
            <a:buNone/>
          </a:pPr>
          <a:r>
            <a:rPr lang="en-GB" sz="2400" b="1" kern="1200" noProof="0" dirty="0">
              <a:latin typeface="Arial" panose="020B0604020202020204" pitchFamily="34" charset="0"/>
              <a:cs typeface="Arial" panose="020B0604020202020204" pitchFamily="34" charset="0"/>
            </a:rPr>
            <a:t>2021 </a:t>
          </a:r>
          <a:r>
            <a:rPr lang="en-US" sz="2400" b="1" kern="1200" noProof="0" dirty="0" err="1">
              <a:latin typeface="Arial" panose="020B0604020202020204" pitchFamily="34" charset="0"/>
              <a:cs typeface="Arial" panose="020B0604020202020204" pitchFamily="34" charset="0"/>
            </a:rPr>
            <a:t>Campanha</a:t>
          </a:r>
          <a:endParaRPr lang="en-US" sz="2400" b="1" kern="1200" noProof="0" dirty="0">
            <a:latin typeface="Arial" panose="020B0604020202020204" pitchFamily="34" charset="0"/>
            <a:cs typeface="Arial" panose="020B0604020202020204" pitchFamily="34" charset="0"/>
          </a:endParaRPr>
        </a:p>
        <a:p>
          <a:pPr marL="0" lvl="0" indent="0" algn="l" defTabSz="1066800" rtl="0">
            <a:lnSpc>
              <a:spcPct val="90000"/>
            </a:lnSpc>
            <a:spcBef>
              <a:spcPct val="0"/>
            </a:spcBef>
            <a:spcAft>
              <a:spcPct val="35000"/>
            </a:spcAft>
            <a:buNone/>
          </a:pPr>
          <a:endParaRPr lang="fr-FR" sz="2400" i="1" kern="1200" dirty="0">
            <a:latin typeface="Arial" panose="020B0604020202020204" pitchFamily="34" charset="0"/>
            <a:cs typeface="Arial" panose="020B0604020202020204" pitchFamily="34" charset="0"/>
          </a:endParaRPr>
        </a:p>
      </dsp:txBody>
      <dsp:txXfrm>
        <a:off x="0" y="0"/>
        <a:ext cx="3602804" cy="186023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280657" y="984"/>
          <a:ext cx="4312347"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275836"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pt-PT" sz="2000" b="1" kern="1200" noProof="0" dirty="0">
              <a:solidFill>
                <a:schemeClr val="tx1"/>
              </a:solidFill>
              <a:latin typeface="Times New Roman" panose="02020603050405020304" pitchFamily="18" charset="0"/>
              <a:cs typeface="Times New Roman" panose="02020603050405020304" pitchFamily="18" charset="0"/>
            </a:rPr>
            <a:t>Experiência para compartilhar</a:t>
          </a:r>
          <a:endParaRPr lang="pt-PT" sz="2000" kern="1200" noProof="0" dirty="0">
            <a:solidFill>
              <a:schemeClr val="tx1"/>
            </a:solidFill>
            <a:latin typeface="Times New Roman" panose="02020603050405020304" pitchFamily="18" charset="0"/>
            <a:cs typeface="Times New Roman" panose="02020603050405020304" pitchFamily="18" charset="0"/>
          </a:endParaRPr>
        </a:p>
      </dsp:txBody>
      <dsp:txXfrm>
        <a:off x="49164" y="49164"/>
        <a:ext cx="4177508" cy="9088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280657" y="984"/>
          <a:ext cx="4312347"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275836"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pt-PT" sz="2000" b="1" kern="1200" noProof="0" dirty="0">
              <a:solidFill>
                <a:schemeClr val="tx1"/>
              </a:solidFill>
              <a:latin typeface="Times New Roman" panose="02020603050405020304" pitchFamily="18" charset="0"/>
              <a:cs typeface="Times New Roman" panose="02020603050405020304" pitchFamily="18" charset="0"/>
            </a:rPr>
            <a:t>Experiência</a:t>
          </a:r>
          <a:r>
            <a:rPr lang="fr-CH" sz="2000" b="1" kern="1200" dirty="0">
              <a:solidFill>
                <a:schemeClr val="tx1"/>
              </a:solidFill>
              <a:latin typeface="Times New Roman" panose="02020603050405020304" pitchFamily="18" charset="0"/>
              <a:cs typeface="Times New Roman" panose="02020603050405020304" pitchFamily="18" charset="0"/>
            </a:rPr>
            <a:t> </a:t>
          </a:r>
          <a:r>
            <a:rPr lang="pt-PT" sz="2000" b="1" kern="1200" noProof="0" dirty="0">
              <a:solidFill>
                <a:schemeClr val="tx1"/>
              </a:solidFill>
              <a:latin typeface="Times New Roman" panose="02020603050405020304" pitchFamily="18" charset="0"/>
              <a:cs typeface="Times New Roman" panose="02020603050405020304" pitchFamily="18" charset="0"/>
            </a:rPr>
            <a:t>para</a:t>
          </a:r>
          <a:r>
            <a:rPr lang="fr-CH" sz="2000" b="1" kern="1200" dirty="0">
              <a:solidFill>
                <a:schemeClr val="tx1"/>
              </a:solidFill>
              <a:latin typeface="Times New Roman" panose="02020603050405020304" pitchFamily="18" charset="0"/>
              <a:cs typeface="Times New Roman" panose="02020603050405020304" pitchFamily="18" charset="0"/>
            </a:rPr>
            <a:t> compartilhar</a:t>
          </a:r>
          <a:endParaRPr lang="fr-FR" sz="2000" kern="1200" noProof="0" dirty="0">
            <a:solidFill>
              <a:schemeClr val="tx1"/>
            </a:solidFill>
            <a:latin typeface="Times New Roman" panose="02020603050405020304" pitchFamily="18" charset="0"/>
            <a:cs typeface="Times New Roman" panose="02020603050405020304" pitchFamily="18" charset="0"/>
          </a:endParaRPr>
        </a:p>
      </dsp:txBody>
      <dsp:txXfrm>
        <a:off x="49164" y="49164"/>
        <a:ext cx="4177508" cy="90880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280657" y="984"/>
          <a:ext cx="4312347"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275836"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pt-PT" sz="2000" b="1" kern="1200" noProof="0" dirty="0">
              <a:solidFill>
                <a:schemeClr val="tx1"/>
              </a:solidFill>
              <a:latin typeface="Times New Roman" panose="02020603050405020304" pitchFamily="18" charset="0"/>
              <a:cs typeface="Times New Roman" panose="02020603050405020304" pitchFamily="18" charset="0"/>
            </a:rPr>
            <a:t>Experiência para compartilhar</a:t>
          </a:r>
          <a:endParaRPr lang="pt-PT" sz="2000" kern="1200" noProof="0" dirty="0">
            <a:solidFill>
              <a:schemeClr val="tx1"/>
            </a:solidFill>
            <a:latin typeface="Times New Roman" panose="02020603050405020304" pitchFamily="18" charset="0"/>
            <a:cs typeface="Times New Roman" panose="02020603050405020304" pitchFamily="18" charset="0"/>
          </a:endParaRPr>
        </a:p>
      </dsp:txBody>
      <dsp:txXfrm>
        <a:off x="49164" y="49164"/>
        <a:ext cx="4177508" cy="90880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280657" y="984"/>
          <a:ext cx="4312347" cy="100614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4275836" cy="1007128"/>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pt-PT" sz="2000" b="1" kern="1200" noProof="0" dirty="0">
              <a:solidFill>
                <a:schemeClr val="tx1"/>
              </a:solidFill>
              <a:latin typeface="Times New Roman" panose="02020603050405020304" pitchFamily="18" charset="0"/>
              <a:cs typeface="Times New Roman" panose="02020603050405020304" pitchFamily="18" charset="0"/>
            </a:rPr>
            <a:t>Advocacia</a:t>
          </a:r>
        </a:p>
      </dsp:txBody>
      <dsp:txXfrm>
        <a:off x="49164" y="49164"/>
        <a:ext cx="4177508" cy="908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7223474" y="485"/>
          <a:ext cx="1516526"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7219536" cy="993151"/>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rtl="0">
            <a:lnSpc>
              <a:spcPct val="90000"/>
            </a:lnSpc>
            <a:spcBef>
              <a:spcPct val="0"/>
            </a:spcBef>
            <a:spcAft>
              <a:spcPct val="35000"/>
            </a:spcAft>
            <a:buNone/>
          </a:pPr>
          <a:endParaRPr lang="en-GB" sz="2000" b="1" kern="1200" dirty="0">
            <a:solidFill>
              <a:schemeClr val="tx1"/>
            </a:solidFill>
          </a:endParaRPr>
        </a:p>
        <a:p>
          <a:pPr marL="0" lvl="0" indent="0" defTabSz="889000" rtl="0">
            <a:lnSpc>
              <a:spcPct val="90000"/>
            </a:lnSpc>
            <a:spcBef>
              <a:spcPct val="0"/>
            </a:spcBef>
            <a:spcAft>
              <a:spcPct val="35000"/>
            </a:spcAft>
            <a:buNone/>
          </a:pPr>
          <a:r>
            <a:rPr lang="en-GB" sz="2000" b="1" kern="1200" dirty="0">
              <a:solidFill>
                <a:schemeClr val="tx1"/>
              </a:solidFill>
            </a:rPr>
            <a:t>SMC 2021: </a:t>
          </a:r>
          <a:r>
            <a:rPr lang="pt-BR" sz="2000" b="1" kern="1200" dirty="0">
              <a:solidFill>
                <a:schemeClr val="tx1"/>
              </a:solidFill>
            </a:rPr>
            <a:t>Resumo do número planeado VS número real de crianças tratadas por ciclo, por &lt;nome da região/distrito&gt;</a:t>
          </a:r>
          <a:endParaRPr lang="en-US" sz="2000" b="1" kern="1200" dirty="0">
            <a:solidFill>
              <a:schemeClr val="tx1"/>
            </a:solidFill>
          </a:endParaRPr>
        </a:p>
        <a:p>
          <a:pPr marL="0" lvl="0" indent="0" algn="l" defTabSz="889000" rtl="0">
            <a:lnSpc>
              <a:spcPct val="90000"/>
            </a:lnSpc>
            <a:spcBef>
              <a:spcPct val="0"/>
            </a:spcBef>
            <a:spcAft>
              <a:spcPct val="35000"/>
            </a:spcAft>
            <a:buNone/>
          </a:pPr>
          <a:endParaRPr lang="en-GB" sz="2000" b="1" kern="1200" dirty="0">
            <a:solidFill>
              <a:schemeClr val="tx1"/>
            </a:solidFill>
          </a:endParaRPr>
        </a:p>
      </dsp:txBody>
      <dsp:txXfrm>
        <a:off x="48482" y="48482"/>
        <a:ext cx="7122572" cy="8961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6341721" y="485"/>
          <a:ext cx="2154958"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5271" y="485"/>
          <a:ext cx="6336450" cy="993151"/>
        </a:xfrm>
        <a:prstGeom prst="roundRect">
          <a:avLst/>
        </a:prstGeom>
        <a:solidFill>
          <a:schemeClr val="bg1"/>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defTabSz="1066800">
            <a:lnSpc>
              <a:spcPct val="90000"/>
            </a:lnSpc>
            <a:spcBef>
              <a:spcPct val="0"/>
            </a:spcBef>
            <a:spcAft>
              <a:spcPct val="35000"/>
            </a:spcAft>
            <a:buNone/>
          </a:pPr>
          <a:endParaRPr lang="pt-BR" sz="2400" b="1" kern="1200" dirty="0">
            <a:solidFill>
              <a:schemeClr val="tx1"/>
            </a:solidFill>
          </a:endParaRPr>
        </a:p>
        <a:p>
          <a:pPr marL="0" lvl="0" indent="0" defTabSz="1066800">
            <a:lnSpc>
              <a:spcPct val="90000"/>
            </a:lnSpc>
            <a:spcBef>
              <a:spcPct val="0"/>
            </a:spcBef>
            <a:spcAft>
              <a:spcPct val="35000"/>
            </a:spcAft>
            <a:buNone/>
          </a:pPr>
          <a:r>
            <a:rPr lang="pt-BR" sz="2400" b="1" kern="1200" dirty="0">
              <a:solidFill>
                <a:schemeClr val="tx1"/>
              </a:solidFill>
            </a:rPr>
            <a:t>Mapa do país mostrando os distritos de implementação da QPS </a:t>
          </a:r>
          <a:endParaRPr lang="en-US" sz="2400" b="1" kern="1200" dirty="0">
            <a:solidFill>
              <a:schemeClr val="tx1"/>
            </a:solidFill>
          </a:endParaRPr>
        </a:p>
        <a:p>
          <a:pPr marL="0" lvl="0" indent="0" algn="l" defTabSz="1066800">
            <a:lnSpc>
              <a:spcPct val="90000"/>
            </a:lnSpc>
            <a:spcBef>
              <a:spcPct val="0"/>
            </a:spcBef>
            <a:spcAft>
              <a:spcPct val="35000"/>
            </a:spcAft>
            <a:buNone/>
          </a:pPr>
          <a:endParaRPr lang="en-US" sz="2400" b="1" kern="1200" noProof="0" dirty="0">
            <a:solidFill>
              <a:schemeClr val="tx1"/>
            </a:solidFill>
            <a:latin typeface="Arial" panose="020B0604020202020204" pitchFamily="34" charset="0"/>
            <a:cs typeface="Arial" panose="020B0604020202020204" pitchFamily="34" charset="0"/>
          </a:endParaRPr>
        </a:p>
      </dsp:txBody>
      <dsp:txXfrm>
        <a:off x="53753" y="48967"/>
        <a:ext cx="6239486" cy="896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6341721" y="485"/>
          <a:ext cx="2154958"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5271" y="485"/>
          <a:ext cx="6336450" cy="993151"/>
        </a:xfrm>
        <a:prstGeom prst="roundRect">
          <a:avLst/>
        </a:prstGeom>
        <a:solidFill>
          <a:schemeClr val="bg1"/>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defTabSz="1066800">
            <a:lnSpc>
              <a:spcPct val="90000"/>
            </a:lnSpc>
            <a:spcBef>
              <a:spcPct val="0"/>
            </a:spcBef>
            <a:spcAft>
              <a:spcPct val="35000"/>
            </a:spcAft>
            <a:buNone/>
          </a:pPr>
          <a:endParaRPr lang="pt-BR" sz="2400" b="1" kern="1200" dirty="0">
            <a:solidFill>
              <a:schemeClr val="tx1"/>
            </a:solidFill>
          </a:endParaRPr>
        </a:p>
        <a:p>
          <a:pPr marL="0" lvl="0" indent="0" defTabSz="1066800">
            <a:lnSpc>
              <a:spcPct val="90000"/>
            </a:lnSpc>
            <a:spcBef>
              <a:spcPct val="0"/>
            </a:spcBef>
            <a:spcAft>
              <a:spcPct val="35000"/>
            </a:spcAft>
            <a:buNone/>
          </a:pPr>
          <a:r>
            <a:rPr lang="pt-BR" sz="2400" b="1" kern="1200" dirty="0">
              <a:solidFill>
                <a:schemeClr val="tx1"/>
              </a:solidFill>
            </a:rPr>
            <a:t>Mapa do país mostrando os distritos de implementação da QPS </a:t>
          </a:r>
          <a:endParaRPr lang="en-US" sz="2400" b="1" kern="1200" dirty="0">
            <a:solidFill>
              <a:schemeClr val="tx1"/>
            </a:solidFill>
          </a:endParaRPr>
        </a:p>
        <a:p>
          <a:pPr marL="0" lvl="0" indent="0" algn="l" defTabSz="1066800">
            <a:lnSpc>
              <a:spcPct val="90000"/>
            </a:lnSpc>
            <a:spcBef>
              <a:spcPct val="0"/>
            </a:spcBef>
            <a:spcAft>
              <a:spcPct val="35000"/>
            </a:spcAft>
            <a:buNone/>
          </a:pPr>
          <a:endParaRPr lang="en-US" sz="2400" b="1" kern="1200" noProof="0" dirty="0">
            <a:solidFill>
              <a:schemeClr val="tx1"/>
            </a:solidFill>
            <a:latin typeface="Arial" panose="020B0604020202020204" pitchFamily="34" charset="0"/>
            <a:cs typeface="Arial" panose="020B0604020202020204" pitchFamily="34" charset="0"/>
          </a:endParaRPr>
        </a:p>
      </dsp:txBody>
      <dsp:txXfrm>
        <a:off x="53753" y="48967"/>
        <a:ext cx="6239486" cy="8961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7720163" y="485"/>
          <a:ext cx="1023399"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0" y="0"/>
          <a:ext cx="7719788" cy="993151"/>
        </a:xfrm>
        <a:prstGeom prst="roundRect">
          <a:avLst/>
        </a:prstGeom>
        <a:solidFill>
          <a:schemeClr val="bg1"/>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dirty="0">
            <a:solidFill>
              <a:schemeClr val="tx1"/>
            </a:solidFill>
          </a:endParaRPr>
        </a:p>
        <a:p>
          <a:pPr marL="0" lvl="0" indent="0" defTabSz="889000">
            <a:lnSpc>
              <a:spcPct val="90000"/>
            </a:lnSpc>
            <a:spcBef>
              <a:spcPct val="0"/>
            </a:spcBef>
            <a:spcAft>
              <a:spcPct val="35000"/>
            </a:spcAft>
            <a:buNone/>
          </a:pPr>
          <a:r>
            <a:rPr lang="pt-BR" sz="2000" b="1" kern="1200" dirty="0">
              <a:solidFill>
                <a:schemeClr val="tx1"/>
              </a:solidFill>
            </a:rPr>
            <a:t>Número de casos confirmados de malária nas zonas QPS em 2021, por mês   </a:t>
          </a:r>
          <a:endParaRPr lang="en-US" sz="2000" b="1" kern="1200" dirty="0">
            <a:solidFill>
              <a:schemeClr val="tx1"/>
            </a:solidFill>
          </a:endParaRPr>
        </a:p>
        <a:p>
          <a:pPr marL="0" lvl="0" indent="0" algn="l" defTabSz="889000">
            <a:lnSpc>
              <a:spcPct val="90000"/>
            </a:lnSpc>
            <a:spcBef>
              <a:spcPct val="0"/>
            </a:spcBef>
            <a:spcAft>
              <a:spcPct val="35000"/>
            </a:spcAft>
            <a:buNone/>
          </a:pPr>
          <a:endParaRPr lang="en-GB" sz="2000" b="1" kern="1200" dirty="0">
            <a:solidFill>
              <a:schemeClr val="tx1"/>
            </a:solidFill>
          </a:endParaRPr>
        </a:p>
      </dsp:txBody>
      <dsp:txXfrm>
        <a:off x="48482" y="48482"/>
        <a:ext cx="7622824" cy="8961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5176383" y="485"/>
          <a:ext cx="3195198"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4975" y="485"/>
          <a:ext cx="5171407" cy="993151"/>
        </a:xfrm>
        <a:prstGeom prst="roundRect">
          <a:avLst/>
        </a:prstGeom>
        <a:solidFill>
          <a:schemeClr val="bg1"/>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noProof="0" dirty="0">
            <a:solidFill>
              <a:schemeClr val="tx1"/>
            </a:solidFill>
            <a:latin typeface="Arial" panose="020B0604020202020204" pitchFamily="34" charset="0"/>
            <a:ea typeface="+mn-ea"/>
            <a:cs typeface="Arial" panose="020B0604020202020204" pitchFamily="34" charset="0"/>
          </a:endParaRPr>
        </a:p>
        <a:p>
          <a:pPr marL="0" lvl="0" indent="0" defTabSz="889000">
            <a:lnSpc>
              <a:spcPct val="90000"/>
            </a:lnSpc>
            <a:spcBef>
              <a:spcPct val="0"/>
            </a:spcBef>
            <a:spcAft>
              <a:spcPct val="35000"/>
            </a:spcAft>
            <a:buNone/>
          </a:pPr>
          <a:r>
            <a:rPr lang="pt-BR" sz="2000" b="1" kern="1200" noProof="0" dirty="0">
              <a:solidFill>
                <a:schemeClr val="tx1"/>
              </a:solidFill>
              <a:latin typeface="Arial" panose="020B0604020202020204" pitchFamily="34" charset="0"/>
              <a:ea typeface="+mn-ea"/>
              <a:cs typeface="Arial" panose="020B0604020202020204" pitchFamily="34" charset="0"/>
            </a:rPr>
            <a:t>Experiências de combinação de QPS  com outras intervenções de Saúde Pública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marL="0" lvl="0" indent="0" algn="l" defTabSz="889000">
            <a:lnSpc>
              <a:spcPct val="90000"/>
            </a:lnSpc>
            <a:spcBef>
              <a:spcPct val="0"/>
            </a:spcBef>
            <a:spcAft>
              <a:spcPct val="35000"/>
            </a:spcAft>
            <a:buNone/>
          </a:pPr>
          <a:endParaRPr lang="fr-FR" sz="2000" b="1" kern="1200" noProof="0" dirty="0">
            <a:solidFill>
              <a:schemeClr val="tx1"/>
            </a:solidFill>
            <a:latin typeface="Arial" panose="020B0604020202020204" pitchFamily="34" charset="0"/>
            <a:ea typeface="+mn-ea"/>
            <a:cs typeface="Arial" panose="020B0604020202020204" pitchFamily="34" charset="0"/>
          </a:endParaRPr>
        </a:p>
      </dsp:txBody>
      <dsp:txXfrm>
        <a:off x="53457" y="48967"/>
        <a:ext cx="5074443" cy="89618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4775257" y="485"/>
          <a:ext cx="3478234"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2679" y="485"/>
          <a:ext cx="4772578" cy="993151"/>
        </a:xfrm>
        <a:prstGeom prst="roundRect">
          <a:avLst/>
        </a:prstGeom>
        <a:solidFill>
          <a:schemeClr val="bg1"/>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noProof="0" dirty="0">
            <a:solidFill>
              <a:schemeClr val="tx1"/>
            </a:solidFill>
            <a:latin typeface="Arial" panose="020B0604020202020204" pitchFamily="34" charset="0"/>
            <a:ea typeface="+mn-ea"/>
            <a:cs typeface="Arial" panose="020B0604020202020204" pitchFamily="34" charset="0"/>
          </a:endParaRPr>
        </a:p>
        <a:p>
          <a:pPr marL="0" lvl="0" indent="0" defTabSz="889000">
            <a:lnSpc>
              <a:spcPct val="90000"/>
            </a:lnSpc>
            <a:spcBef>
              <a:spcPct val="0"/>
            </a:spcBef>
            <a:spcAft>
              <a:spcPct val="35000"/>
            </a:spcAft>
            <a:buNone/>
          </a:pPr>
          <a:r>
            <a:rPr lang="pt-BR" sz="2000" b="1" kern="1200" noProof="0" dirty="0">
              <a:solidFill>
                <a:schemeClr val="tx1"/>
              </a:solidFill>
              <a:latin typeface="Arial" panose="020B0604020202020204" pitchFamily="34" charset="0"/>
              <a:ea typeface="+mn-ea"/>
              <a:cs typeface="Arial" panose="020B0604020202020204" pitchFamily="34" charset="0"/>
            </a:rPr>
            <a:t>Experiências de combinação de QPS com outras intervenções de Saúde Pública </a:t>
          </a:r>
          <a:endParaRPr lang="en-US" sz="2000" b="1" kern="1200" noProof="0" dirty="0">
            <a:solidFill>
              <a:schemeClr val="tx1"/>
            </a:solidFill>
            <a:latin typeface="Arial" panose="020B0604020202020204" pitchFamily="34" charset="0"/>
            <a:ea typeface="+mn-ea"/>
            <a:cs typeface="Arial" panose="020B0604020202020204" pitchFamily="34" charset="0"/>
          </a:endParaRPr>
        </a:p>
        <a:p>
          <a:pPr marL="0" lvl="0" indent="0" algn="l" defTabSz="889000">
            <a:lnSpc>
              <a:spcPct val="90000"/>
            </a:lnSpc>
            <a:spcBef>
              <a:spcPct val="0"/>
            </a:spcBef>
            <a:spcAft>
              <a:spcPct val="35000"/>
            </a:spcAft>
            <a:buNone/>
          </a:pPr>
          <a:endParaRPr lang="fr-FR" sz="2000" b="1" kern="1200" noProof="0" dirty="0">
            <a:solidFill>
              <a:schemeClr val="tx1"/>
            </a:solidFill>
            <a:latin typeface="Arial" panose="020B0604020202020204" pitchFamily="34" charset="0"/>
            <a:ea typeface="+mn-ea"/>
            <a:cs typeface="Arial" panose="020B0604020202020204" pitchFamily="34" charset="0"/>
          </a:endParaRPr>
        </a:p>
      </dsp:txBody>
      <dsp:txXfrm>
        <a:off x="51161" y="48967"/>
        <a:ext cx="4675614" cy="89618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DBCAA-FD7A-41FC-9640-F7241779E643}">
      <dsp:nvSpPr>
        <dsp:cNvPr id="0" name=""/>
        <dsp:cNvSpPr/>
      </dsp:nvSpPr>
      <dsp:spPr>
        <a:xfrm>
          <a:off x="6538820" y="485"/>
          <a:ext cx="1960264" cy="9931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079A4F-EDCB-4C6F-A1E1-7B5158F137B4}">
      <dsp:nvSpPr>
        <dsp:cNvPr id="0" name=""/>
        <dsp:cNvSpPr/>
      </dsp:nvSpPr>
      <dsp:spPr>
        <a:xfrm>
          <a:off x="2867" y="485"/>
          <a:ext cx="6535953" cy="993151"/>
        </a:xfrm>
        <a:prstGeom prst="roundRect">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defTabSz="889000">
            <a:lnSpc>
              <a:spcPct val="90000"/>
            </a:lnSpc>
            <a:spcBef>
              <a:spcPct val="0"/>
            </a:spcBef>
            <a:spcAft>
              <a:spcPct val="35000"/>
            </a:spcAft>
            <a:buNone/>
          </a:pPr>
          <a:endParaRPr lang="pt-BR" sz="2000" b="1" kern="1200" noProof="0" dirty="0">
            <a:solidFill>
              <a:schemeClr val="tx1"/>
            </a:solidFill>
            <a:latin typeface="Arial" panose="020B0604020202020204" pitchFamily="34" charset="0"/>
            <a:cs typeface="Arial" panose="020B0604020202020204" pitchFamily="34" charset="0"/>
          </a:endParaRPr>
        </a:p>
        <a:p>
          <a:pPr marL="0" lvl="0" indent="0" defTabSz="889000">
            <a:lnSpc>
              <a:spcPct val="90000"/>
            </a:lnSpc>
            <a:spcBef>
              <a:spcPct val="0"/>
            </a:spcBef>
            <a:spcAft>
              <a:spcPct val="35000"/>
            </a:spcAft>
            <a:buNone/>
          </a:pPr>
          <a:r>
            <a:rPr lang="pt-BR" sz="2000" b="1" kern="1200" noProof="0" dirty="0">
              <a:solidFill>
                <a:schemeClr val="tx1"/>
              </a:solidFill>
              <a:latin typeface="Arial" panose="020B0604020202020204" pitchFamily="34" charset="0"/>
              <a:cs typeface="Arial" panose="020B0604020202020204" pitchFamily="34" charset="0"/>
            </a:rPr>
            <a:t>Objetivos e resultados da Avaliação e Investigação em 2021 (1 diapositivo por avaliação e Investigação)  </a:t>
          </a:r>
          <a:endParaRPr lang="en-US" sz="2000" b="1" kern="1200" noProof="0" dirty="0">
            <a:solidFill>
              <a:schemeClr val="tx1"/>
            </a:solidFill>
            <a:latin typeface="Arial" panose="020B0604020202020204" pitchFamily="34" charset="0"/>
            <a:cs typeface="Arial" panose="020B0604020202020204" pitchFamily="34" charset="0"/>
          </a:endParaRPr>
        </a:p>
        <a:p>
          <a:pPr marL="0" lvl="0" indent="0" algn="l" defTabSz="889000">
            <a:lnSpc>
              <a:spcPct val="90000"/>
            </a:lnSpc>
            <a:spcBef>
              <a:spcPct val="0"/>
            </a:spcBef>
            <a:spcAft>
              <a:spcPct val="35000"/>
            </a:spcAft>
            <a:buNone/>
          </a:pPr>
          <a:endParaRPr lang="en-US" sz="2000" b="1" kern="1200" noProof="0" dirty="0">
            <a:solidFill>
              <a:schemeClr val="tx1"/>
            </a:solidFill>
            <a:latin typeface="Arial" panose="020B0604020202020204" pitchFamily="34" charset="0"/>
            <a:cs typeface="Arial" panose="020B0604020202020204" pitchFamily="34" charset="0"/>
          </a:endParaRPr>
        </a:p>
      </dsp:txBody>
      <dsp:txXfrm>
        <a:off x="51349" y="48967"/>
        <a:ext cx="6438989" cy="8961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87D209B4-D42E-441E-954A-D353A935381F}" type="datetimeFigureOut">
              <a:rPr lang="fr-FR" smtClean="0"/>
              <a:t>22/02/2022</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DDF2B24F-4BD3-44CB-A8FC-B4A6CCEED207}" type="slidenum">
              <a:rPr lang="fr-FR" smtClean="0"/>
              <a:t>‹nº›</a:t>
            </a:fld>
            <a:endParaRPr lang="fr-FR"/>
          </a:p>
        </p:txBody>
      </p:sp>
    </p:spTree>
    <p:extLst>
      <p:ext uri="{BB962C8B-B14F-4D97-AF65-F5344CB8AC3E}">
        <p14:creationId xmlns:p14="http://schemas.microsoft.com/office/powerpoint/2010/main" val="3048671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Please copy this slide and complete for each region.   </a:t>
            </a:r>
          </a:p>
          <a:p>
            <a:r>
              <a:rPr lang="en-GB" b="1" dirty="0"/>
              <a:t>If available (from registers), please enter the number of children who received the full number of treatments (the number, and as a percentage of the target population).</a:t>
            </a:r>
          </a:p>
        </p:txBody>
      </p:sp>
      <p:sp>
        <p:nvSpPr>
          <p:cNvPr id="4" name="Slide Number Placeholder 3"/>
          <p:cNvSpPr>
            <a:spLocks noGrp="1"/>
          </p:cNvSpPr>
          <p:nvPr>
            <p:ph type="sldNum" sz="quarter" idx="5"/>
          </p:nvPr>
        </p:nvSpPr>
        <p:spPr/>
        <p:txBody>
          <a:bodyPr/>
          <a:lstStyle/>
          <a:p>
            <a:fld id="{DDF2B24F-4BD3-44CB-A8FC-B4A6CCEED207}" type="slidenum">
              <a:rPr lang="fr-FR" smtClean="0"/>
              <a:t>3</a:t>
            </a:fld>
            <a:endParaRPr lang="fr-FR"/>
          </a:p>
        </p:txBody>
      </p:sp>
    </p:spTree>
    <p:extLst>
      <p:ext uri="{BB962C8B-B14F-4D97-AF65-F5344CB8AC3E}">
        <p14:creationId xmlns:p14="http://schemas.microsoft.com/office/powerpoint/2010/main" val="4199040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a:p>
        </p:txBody>
      </p:sp>
      <p:sp>
        <p:nvSpPr>
          <p:cNvPr id="4" name="Slide Number Placeholder 3"/>
          <p:cNvSpPr>
            <a:spLocks noGrp="1"/>
          </p:cNvSpPr>
          <p:nvPr>
            <p:ph type="sldNum" sz="quarter" idx="5"/>
          </p:nvPr>
        </p:nvSpPr>
        <p:spPr/>
        <p:txBody>
          <a:bodyPr/>
          <a:lstStyle/>
          <a:p>
            <a:fld id="{DDF2B24F-4BD3-44CB-A8FC-B4A6CCEED207}" type="slidenum">
              <a:rPr lang="fr-FR" smtClean="0"/>
              <a:t>6</a:t>
            </a:fld>
            <a:endParaRPr lang="fr-FR"/>
          </a:p>
        </p:txBody>
      </p:sp>
    </p:spTree>
    <p:extLst>
      <p:ext uri="{BB962C8B-B14F-4D97-AF65-F5344CB8AC3E}">
        <p14:creationId xmlns:p14="http://schemas.microsoft.com/office/powerpoint/2010/main" val="2250928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DDF2B24F-4BD3-44CB-A8FC-B4A6CCEED207}" type="slidenum">
              <a:rPr lang="fr-FR" smtClean="0"/>
              <a:t>23</a:t>
            </a:fld>
            <a:endParaRPr lang="fr-FR"/>
          </a:p>
        </p:txBody>
      </p:sp>
    </p:spTree>
    <p:extLst>
      <p:ext uri="{BB962C8B-B14F-4D97-AF65-F5344CB8AC3E}">
        <p14:creationId xmlns:p14="http://schemas.microsoft.com/office/powerpoint/2010/main" val="1068724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CH"/>
          </a:p>
        </p:txBody>
      </p:sp>
      <p:sp>
        <p:nvSpPr>
          <p:cNvPr id="4" name="Date Placeholder 3"/>
          <p:cNvSpPr>
            <a:spLocks noGrp="1"/>
          </p:cNvSpPr>
          <p:nvPr>
            <p:ph type="dt" sz="half" idx="10"/>
          </p:nvPr>
        </p:nvSpPr>
        <p:spPr/>
        <p:txBody>
          <a:bodyPr/>
          <a:lstStyle/>
          <a:p>
            <a:fld id="{E3B145A1-8341-4F1B-9E78-323800B95EA8}" type="datetimeFigureOut">
              <a:rPr lang="fr-CH" smtClean="0"/>
              <a:t>22.02.2022</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391596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Date Placeholder 3"/>
          <p:cNvSpPr>
            <a:spLocks noGrp="1"/>
          </p:cNvSpPr>
          <p:nvPr>
            <p:ph type="dt" sz="half" idx="10"/>
          </p:nvPr>
        </p:nvSpPr>
        <p:spPr/>
        <p:txBody>
          <a:bodyPr/>
          <a:lstStyle/>
          <a:p>
            <a:fld id="{E3B145A1-8341-4F1B-9E78-323800B95EA8}" type="datetimeFigureOut">
              <a:rPr lang="fr-CH" smtClean="0"/>
              <a:t>22.02.2022</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46264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Date Placeholder 3"/>
          <p:cNvSpPr>
            <a:spLocks noGrp="1"/>
          </p:cNvSpPr>
          <p:nvPr>
            <p:ph type="dt" sz="half" idx="10"/>
          </p:nvPr>
        </p:nvSpPr>
        <p:spPr/>
        <p:txBody>
          <a:bodyPr/>
          <a:lstStyle/>
          <a:p>
            <a:fld id="{E3B145A1-8341-4F1B-9E78-323800B95EA8}" type="datetimeFigureOut">
              <a:rPr lang="fr-CH" smtClean="0"/>
              <a:t>22.02.2022</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3982333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Date Placeholder 3"/>
          <p:cNvSpPr>
            <a:spLocks noGrp="1"/>
          </p:cNvSpPr>
          <p:nvPr>
            <p:ph type="dt" sz="half" idx="10"/>
          </p:nvPr>
        </p:nvSpPr>
        <p:spPr/>
        <p:txBody>
          <a:bodyPr/>
          <a:lstStyle/>
          <a:p>
            <a:fld id="{E3B145A1-8341-4F1B-9E78-323800B95EA8}" type="datetimeFigureOut">
              <a:rPr lang="fr-CH" smtClean="0"/>
              <a:t>22.02.2022</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3671553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B145A1-8341-4F1B-9E78-323800B95EA8}" type="datetimeFigureOut">
              <a:rPr lang="fr-CH" smtClean="0"/>
              <a:t>22.02.2022</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3283725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Date Placeholder 4"/>
          <p:cNvSpPr>
            <a:spLocks noGrp="1"/>
          </p:cNvSpPr>
          <p:nvPr>
            <p:ph type="dt" sz="half" idx="10"/>
          </p:nvPr>
        </p:nvSpPr>
        <p:spPr/>
        <p:txBody>
          <a:bodyPr/>
          <a:lstStyle/>
          <a:p>
            <a:fld id="{E3B145A1-8341-4F1B-9E78-323800B95EA8}" type="datetimeFigureOut">
              <a:rPr lang="fr-CH" smtClean="0"/>
              <a:t>22.02.2022</a:t>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3528014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Date Placeholder 6"/>
          <p:cNvSpPr>
            <a:spLocks noGrp="1"/>
          </p:cNvSpPr>
          <p:nvPr>
            <p:ph type="dt" sz="half" idx="10"/>
          </p:nvPr>
        </p:nvSpPr>
        <p:spPr/>
        <p:txBody>
          <a:bodyPr/>
          <a:lstStyle/>
          <a:p>
            <a:fld id="{E3B145A1-8341-4F1B-9E78-323800B95EA8}" type="datetimeFigureOut">
              <a:rPr lang="fr-CH" smtClean="0"/>
              <a:t>22.02.2022</a:t>
            </a:fld>
            <a:endParaRPr lang="fr-CH"/>
          </a:p>
        </p:txBody>
      </p:sp>
      <p:sp>
        <p:nvSpPr>
          <p:cNvPr id="8" name="Footer Placeholder 7"/>
          <p:cNvSpPr>
            <a:spLocks noGrp="1"/>
          </p:cNvSpPr>
          <p:nvPr>
            <p:ph type="ftr" sz="quarter" idx="11"/>
          </p:nvPr>
        </p:nvSpPr>
        <p:spPr/>
        <p:txBody>
          <a:bodyPr/>
          <a:lstStyle/>
          <a:p>
            <a:endParaRPr lang="fr-CH"/>
          </a:p>
        </p:txBody>
      </p:sp>
      <p:sp>
        <p:nvSpPr>
          <p:cNvPr id="9" name="Slide Number Placeholder 8"/>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755468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Date Placeholder 2"/>
          <p:cNvSpPr>
            <a:spLocks noGrp="1"/>
          </p:cNvSpPr>
          <p:nvPr>
            <p:ph type="dt" sz="half" idx="10"/>
          </p:nvPr>
        </p:nvSpPr>
        <p:spPr/>
        <p:txBody>
          <a:bodyPr/>
          <a:lstStyle/>
          <a:p>
            <a:fld id="{E3B145A1-8341-4F1B-9E78-323800B95EA8}" type="datetimeFigureOut">
              <a:rPr lang="fr-CH" smtClean="0"/>
              <a:t>22.02.2022</a:t>
            </a:fld>
            <a:endParaRPr lang="fr-CH"/>
          </a:p>
        </p:txBody>
      </p:sp>
      <p:sp>
        <p:nvSpPr>
          <p:cNvPr id="4" name="Footer Placeholder 3"/>
          <p:cNvSpPr>
            <a:spLocks noGrp="1"/>
          </p:cNvSpPr>
          <p:nvPr>
            <p:ph type="ftr" sz="quarter" idx="11"/>
          </p:nvPr>
        </p:nvSpPr>
        <p:spPr/>
        <p:txBody>
          <a:bodyPr/>
          <a:lstStyle/>
          <a:p>
            <a:endParaRPr lang="fr-CH"/>
          </a:p>
        </p:txBody>
      </p:sp>
      <p:sp>
        <p:nvSpPr>
          <p:cNvPr id="5" name="Slide Number Placeholder 4"/>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14154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145A1-8341-4F1B-9E78-323800B95EA8}" type="datetimeFigureOut">
              <a:rPr lang="fr-CH" smtClean="0"/>
              <a:t>22.02.2022</a:t>
            </a:fld>
            <a:endParaRPr lang="fr-CH"/>
          </a:p>
        </p:txBody>
      </p:sp>
      <p:sp>
        <p:nvSpPr>
          <p:cNvPr id="3" name="Footer Placeholder 2"/>
          <p:cNvSpPr>
            <a:spLocks noGrp="1"/>
          </p:cNvSpPr>
          <p:nvPr>
            <p:ph type="ftr" sz="quarter" idx="11"/>
          </p:nvPr>
        </p:nvSpPr>
        <p:spPr/>
        <p:txBody>
          <a:bodyPr/>
          <a:lstStyle/>
          <a:p>
            <a:endParaRPr lang="fr-CH"/>
          </a:p>
        </p:txBody>
      </p:sp>
      <p:sp>
        <p:nvSpPr>
          <p:cNvPr id="4" name="Slide Number Placeholder 3"/>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2756596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145A1-8341-4F1B-9E78-323800B95EA8}" type="datetimeFigureOut">
              <a:rPr lang="fr-CH" smtClean="0"/>
              <a:t>22.02.2022</a:t>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299593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145A1-8341-4F1B-9E78-323800B95EA8}" type="datetimeFigureOut">
              <a:rPr lang="fr-CH" smtClean="0"/>
              <a:t>22.02.2022</a:t>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BED14984-676B-47D6-867A-98CD1FFFAB12}" type="slidenum">
              <a:rPr lang="fr-CH" smtClean="0"/>
              <a:t>‹nº›</a:t>
            </a:fld>
            <a:endParaRPr lang="fr-CH"/>
          </a:p>
        </p:txBody>
      </p:sp>
    </p:spTree>
    <p:extLst>
      <p:ext uri="{BB962C8B-B14F-4D97-AF65-F5344CB8AC3E}">
        <p14:creationId xmlns:p14="http://schemas.microsoft.com/office/powerpoint/2010/main" val="1465120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r-C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145A1-8341-4F1B-9E78-323800B95EA8}" type="datetimeFigureOut">
              <a:rPr lang="fr-CH" smtClean="0"/>
              <a:t>22.02.2022</a:t>
            </a:fld>
            <a:endParaRPr lang="fr-C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D14984-676B-47D6-867A-98CD1FFFAB12}" type="slidenum">
              <a:rPr lang="fr-CH" smtClean="0"/>
              <a:t>‹nº›</a:t>
            </a:fld>
            <a:endParaRPr lang="fr-CH"/>
          </a:p>
        </p:txBody>
      </p:sp>
    </p:spTree>
    <p:extLst>
      <p:ext uri="{BB962C8B-B14F-4D97-AF65-F5344CB8AC3E}">
        <p14:creationId xmlns:p14="http://schemas.microsoft.com/office/powerpoint/2010/main" val="4079028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5.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microsoft.com/office/2018/10/relationships/comments" Target="../comments/modernComment_126_14A3E9CB.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microsoft.com/office/2018/10/relationships/comments" Target="../comments/modernComment_127_DA71E71E.xml"/><Relationship Id="rId7" Type="http://schemas.openxmlformats.org/officeDocument/2006/relationships/diagramColors" Target="../diagrams/colors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microsoft.com/office/2007/relationships/diagramDrawing" Target="../diagrams/drawing6.xml"/><Relationship Id="rId3" Type="http://schemas.microsoft.com/office/2018/10/relationships/comments" Target="../comments/modernComment_128_396297D7.xml"/><Relationship Id="rId7" Type="http://schemas.openxmlformats.org/officeDocument/2006/relationships/diagramColors" Target="../diagrams/colors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583039625"/>
              </p:ext>
            </p:extLst>
          </p:nvPr>
        </p:nvGraphicFramePr>
        <p:xfrm>
          <a:off x="395536" y="1916832"/>
          <a:ext cx="8280920"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7" name="TextBox 36">
            <a:extLst>
              <a:ext uri="{FF2B5EF4-FFF2-40B4-BE49-F238E27FC236}">
                <a16:creationId xmlns:a16="http://schemas.microsoft.com/office/drawing/2014/main" id="{E2240917-EEE3-4A42-A453-57C9BABE8A2C}"/>
              </a:ext>
            </a:extLst>
          </p:cNvPr>
          <p:cNvSpPr txBox="1"/>
          <p:nvPr/>
        </p:nvSpPr>
        <p:spPr>
          <a:xfrm>
            <a:off x="2284951" y="4797152"/>
            <a:ext cx="4824536" cy="56049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000" b="1" i="1" dirty="0">
                <a:solidFill>
                  <a:schemeClr val="tx1"/>
                </a:solidFill>
                <a:latin typeface="Arial" panose="020B0604020202020204" pitchFamily="34" charset="0"/>
                <a:cs typeface="Arial" panose="020B0604020202020204" pitchFamily="34" charset="0"/>
              </a:rPr>
              <a:t>Guiné-Bissau</a:t>
            </a:r>
          </a:p>
        </p:txBody>
      </p:sp>
      <p:sp>
        <p:nvSpPr>
          <p:cNvPr id="3" name="Arrow: Right 2">
            <a:extLst>
              <a:ext uri="{FF2B5EF4-FFF2-40B4-BE49-F238E27FC236}">
                <a16:creationId xmlns:a16="http://schemas.microsoft.com/office/drawing/2014/main" id="{1F2A18CC-ADD2-47EE-B19B-0A1398021B36}"/>
              </a:ext>
            </a:extLst>
          </p:cNvPr>
          <p:cNvSpPr/>
          <p:nvPr/>
        </p:nvSpPr>
        <p:spPr>
          <a:xfrm>
            <a:off x="1403648" y="2780928"/>
            <a:ext cx="864096" cy="43204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Right 32">
            <a:extLst>
              <a:ext uri="{FF2B5EF4-FFF2-40B4-BE49-F238E27FC236}">
                <a16:creationId xmlns:a16="http://schemas.microsoft.com/office/drawing/2014/main" id="{A202ABD4-9BA2-48D5-8962-47319DDB90A9}"/>
              </a:ext>
            </a:extLst>
          </p:cNvPr>
          <p:cNvSpPr/>
          <p:nvPr/>
        </p:nvSpPr>
        <p:spPr>
          <a:xfrm>
            <a:off x="1403648" y="3573016"/>
            <a:ext cx="864096" cy="43204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8609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784085343"/>
              </p:ext>
            </p:extLst>
          </p:nvPr>
        </p:nvGraphicFramePr>
        <p:xfrm>
          <a:off x="457199" y="116632"/>
          <a:ext cx="8363273" cy="7024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Espace réservé du contenu 3"/>
          <p:cNvGraphicFramePr>
            <a:graphicFrameLocks noGrp="1"/>
          </p:cNvGraphicFramePr>
          <p:nvPr>
            <p:ph idx="1"/>
            <p:extLst>
              <p:ext uri="{D42A27DB-BD31-4B8C-83A1-F6EECF244321}">
                <p14:modId xmlns:p14="http://schemas.microsoft.com/office/powerpoint/2010/main" val="1233673112"/>
              </p:ext>
            </p:extLst>
          </p:nvPr>
        </p:nvGraphicFramePr>
        <p:xfrm>
          <a:off x="131299" y="1214331"/>
          <a:ext cx="8881402" cy="4555098"/>
        </p:xfrm>
        <a:graphic>
          <a:graphicData uri="http://schemas.openxmlformats.org/drawingml/2006/table">
            <a:tbl>
              <a:tblPr firstRow="1" bandRow="1">
                <a:tableStyleId>{5C22544A-7EE6-4342-B048-85BDC9FD1C3A}</a:tableStyleId>
              </a:tblPr>
              <a:tblGrid>
                <a:gridCol w="1637562">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688879">
                  <a:extLst>
                    <a:ext uri="{9D8B030D-6E8A-4147-A177-3AD203B41FA5}">
                      <a16:colId xmlns:a16="http://schemas.microsoft.com/office/drawing/2014/main" val="20004"/>
                    </a:ext>
                  </a:extLst>
                </a:gridCol>
                <a:gridCol w="1450505">
                  <a:extLst>
                    <a:ext uri="{9D8B030D-6E8A-4147-A177-3AD203B41FA5}">
                      <a16:colId xmlns:a16="http://schemas.microsoft.com/office/drawing/2014/main" val="3341603019"/>
                    </a:ext>
                  </a:extLst>
                </a:gridCol>
              </a:tblGrid>
              <a:tr h="927356">
                <a:tc gridSpan="2">
                  <a:txBody>
                    <a:bodyPr/>
                    <a:lstStyle/>
                    <a:p>
                      <a:r>
                        <a:rPr lang="pt-BR" dirty="0"/>
                        <a:t>ADRs não graves relacionados com QPS  </a:t>
                      </a:r>
                    </a:p>
                  </a:txBody>
                  <a:tcPr/>
                </a:tc>
                <a:tc hMerge="1">
                  <a:txBody>
                    <a:bodyPr/>
                    <a:lstStyle/>
                    <a:p>
                      <a:endParaRPr lang="fr-FR"/>
                    </a:p>
                  </a:txBody>
                  <a:tcPr/>
                </a:tc>
                <a:tc gridSpan="2">
                  <a:txBody>
                    <a:bodyPr/>
                    <a:lstStyle/>
                    <a:p>
                      <a:r>
                        <a:rPr lang="pt-BR" dirty="0"/>
                        <a:t>ADRs sérios relacionados com QPS </a:t>
                      </a:r>
                    </a:p>
                  </a:txBody>
                  <a:tcPr/>
                </a:tc>
                <a:tc hMerge="1">
                  <a:txBody>
                    <a:bodyPr/>
                    <a:lstStyle/>
                    <a:p>
                      <a:endParaRPr lang="fr-FR"/>
                    </a:p>
                  </a:txBody>
                  <a:tcPr/>
                </a:tc>
                <a:tc rowSpan="2">
                  <a:txBody>
                    <a:bodyPr/>
                    <a:lstStyle/>
                    <a:p>
                      <a:r>
                        <a:rPr lang="pt-BR" dirty="0"/>
                        <a:t>Número de ADRs relacionados com QPS  registados em vigi-fluxo </a:t>
                      </a:r>
                    </a:p>
                  </a:txBody>
                  <a:tcPr/>
                </a:tc>
                <a:tc rowSpan="2">
                  <a:txBody>
                    <a:bodyPr/>
                    <a:lstStyle/>
                    <a:p>
                      <a:r>
                        <a:rPr lang="fr-FR" dirty="0" err="1"/>
                        <a:t>Número</a:t>
                      </a:r>
                      <a:r>
                        <a:rPr lang="fr-FR" dirty="0"/>
                        <a:t> que </a:t>
                      </a:r>
                      <a:r>
                        <a:rPr lang="fr-FR" dirty="0" err="1"/>
                        <a:t>recuperou</a:t>
                      </a:r>
                      <a:endParaRPr lang="fr-FR" dirty="0"/>
                    </a:p>
                  </a:txBody>
                  <a:tcPr/>
                </a:tc>
                <a:extLst>
                  <a:ext uri="{0D108BD9-81ED-4DB2-BD59-A6C34878D82A}">
                    <a16:rowId xmlns:a16="http://schemas.microsoft.com/office/drawing/2014/main" val="10000"/>
                  </a:ext>
                </a:extLst>
              </a:tr>
              <a:tr h="1385934">
                <a:tc>
                  <a:txBody>
                    <a:bodyPr/>
                    <a:lstStyle/>
                    <a:p>
                      <a:r>
                        <a:rPr lang="en-CA" sz="2000" b="1" noProof="0" dirty="0" err="1"/>
                        <a:t>Descrição</a:t>
                      </a:r>
                      <a:r>
                        <a:rPr lang="en-CA" sz="2000" b="1" noProof="0" dirty="0"/>
                        <a:t> </a:t>
                      </a:r>
                    </a:p>
                  </a:txBody>
                  <a:tcPr/>
                </a:tc>
                <a:tc>
                  <a:txBody>
                    <a:bodyPr/>
                    <a:lstStyle/>
                    <a:p>
                      <a:r>
                        <a:rPr lang="fr-FR" sz="2000" b="1" dirty="0" err="1"/>
                        <a:t>Número</a:t>
                      </a:r>
                      <a:endParaRPr lang="fr-FR" sz="2000" b="1" dirty="0"/>
                    </a:p>
                  </a:txBody>
                  <a:tcPr/>
                </a:tc>
                <a:tc>
                  <a:txBody>
                    <a:bodyPr/>
                    <a:lstStyle/>
                    <a:p>
                      <a:r>
                        <a:rPr lang="en-CA" sz="2000" b="1" noProof="0" dirty="0" err="1"/>
                        <a:t>Descrição</a:t>
                      </a:r>
                      <a:r>
                        <a:rPr lang="en-CA" sz="2000" b="1" noProof="0" dirty="0"/>
                        <a:t> </a:t>
                      </a:r>
                      <a:endParaRPr lang="fr-FR" sz="2000" b="1" dirty="0"/>
                    </a:p>
                  </a:txBody>
                  <a:tcPr/>
                </a:tc>
                <a:tc>
                  <a:txBody>
                    <a:bodyPr/>
                    <a:lstStyle/>
                    <a:p>
                      <a:r>
                        <a:rPr lang="fr-FR" sz="2000" b="1" dirty="0" err="1"/>
                        <a:t>Número</a:t>
                      </a:r>
                      <a:endParaRPr lang="fr-FR" sz="2000" b="1" dirty="0"/>
                    </a:p>
                  </a:txBody>
                  <a:tcPr/>
                </a:tc>
                <a:tc vMerge="1">
                  <a:txBody>
                    <a:bodyPr/>
                    <a:lstStyle/>
                    <a:p>
                      <a:endParaRPr lang="fr-FR"/>
                    </a:p>
                  </a:txBody>
                  <a:tcPr/>
                </a:tc>
                <a:tc vMerge="1">
                  <a:txBody>
                    <a:bodyPr/>
                    <a:lstStyle/>
                    <a:p>
                      <a:endParaRPr lang="en-US"/>
                    </a:p>
                  </a:txBody>
                  <a:tcPr/>
                </a:tc>
                <a:extLst>
                  <a:ext uri="{0D108BD9-81ED-4DB2-BD59-A6C34878D82A}">
                    <a16:rowId xmlns:a16="http://schemas.microsoft.com/office/drawing/2014/main" val="10001"/>
                  </a:ext>
                </a:extLst>
              </a:tr>
              <a:tr h="852265">
                <a:tc>
                  <a:txBody>
                    <a:bodyPr/>
                    <a:lstStyle/>
                    <a:p>
                      <a:r>
                        <a:rPr lang="fr-FR" dirty="0"/>
                        <a:t>Vomitos simples</a:t>
                      </a:r>
                    </a:p>
                  </a:txBody>
                  <a:tcPr/>
                </a:tc>
                <a:tc>
                  <a:txBody>
                    <a:bodyPr/>
                    <a:lstStyle/>
                    <a:p>
                      <a:r>
                        <a:rPr lang="fr-FR" dirty="0"/>
                        <a:t>41</a:t>
                      </a:r>
                    </a:p>
                  </a:txBody>
                  <a:tcPr/>
                </a:tc>
                <a:tc>
                  <a:txBody>
                    <a:bodyPr/>
                    <a:lstStyle/>
                    <a:p>
                      <a:r>
                        <a:rPr lang="fr-FR" dirty="0"/>
                        <a:t>Convulsões</a:t>
                      </a:r>
                    </a:p>
                  </a:txBody>
                  <a:tcPr/>
                </a:tc>
                <a:tc>
                  <a:txBody>
                    <a:bodyPr/>
                    <a:lstStyle/>
                    <a:p>
                      <a:r>
                        <a:rPr lang="fr-FR" dirty="0"/>
                        <a:t>9</a:t>
                      </a:r>
                    </a:p>
                  </a:txBody>
                  <a:tcPr/>
                </a:tc>
                <a:tc>
                  <a:txBody>
                    <a:bodyPr/>
                    <a:lstStyle/>
                    <a:p>
                      <a:r>
                        <a:rPr lang="fr-FR" dirty="0"/>
                        <a:t>50</a:t>
                      </a:r>
                    </a:p>
                  </a:txBody>
                  <a:tcPr/>
                </a:tc>
                <a:tc>
                  <a:txBody>
                    <a:bodyPr/>
                    <a:lstStyle/>
                    <a:p>
                      <a:r>
                        <a:rPr lang="fr-FR" dirty="0"/>
                        <a:t>50</a:t>
                      </a:r>
                    </a:p>
                  </a:txBody>
                  <a:tcPr/>
                </a:tc>
                <a:extLst>
                  <a:ext uri="{0D108BD9-81ED-4DB2-BD59-A6C34878D82A}">
                    <a16:rowId xmlns:a16="http://schemas.microsoft.com/office/drawing/2014/main" val="10002"/>
                  </a:ext>
                </a:extLst>
              </a:tr>
              <a:tr h="852265">
                <a:tc>
                  <a:txBody>
                    <a:bodyPr/>
                    <a:lstStyle/>
                    <a:p>
                      <a:r>
                        <a:rPr lang="fr-FR" dirty="0"/>
                        <a:t>Vomitos repitos </a:t>
                      </a:r>
                    </a:p>
                  </a:txBody>
                  <a:tcPr/>
                </a:tc>
                <a:tc>
                  <a:txBody>
                    <a:bodyPr/>
                    <a:lstStyle/>
                    <a:p>
                      <a:r>
                        <a:rPr lang="fr-FR" dirty="0"/>
                        <a:t>22</a:t>
                      </a:r>
                    </a:p>
                  </a:txBody>
                  <a:tcPr/>
                </a:tc>
                <a:tc>
                  <a:txBody>
                    <a:bodyPr/>
                    <a:lstStyle/>
                    <a:p>
                      <a:r>
                        <a:rPr lang="fr-FR" dirty="0"/>
                        <a:t>Dores de barriga</a:t>
                      </a:r>
                    </a:p>
                  </a:txBody>
                  <a:tcPr/>
                </a:tc>
                <a:tc>
                  <a:txBody>
                    <a:bodyPr/>
                    <a:lstStyle/>
                    <a:p>
                      <a:r>
                        <a:rPr lang="fr-FR" dirty="0"/>
                        <a:t>12</a:t>
                      </a:r>
                    </a:p>
                  </a:txBody>
                  <a:tcPr/>
                </a:tc>
                <a:tc>
                  <a:txBody>
                    <a:bodyPr/>
                    <a:lstStyle/>
                    <a:p>
                      <a:r>
                        <a:rPr lang="fr-FR" dirty="0"/>
                        <a:t>34</a:t>
                      </a:r>
                    </a:p>
                  </a:txBody>
                  <a:tcPr/>
                </a:tc>
                <a:tc>
                  <a:txBody>
                    <a:bodyPr/>
                    <a:lstStyle/>
                    <a:p>
                      <a:r>
                        <a:rPr lang="fr-FR" dirty="0"/>
                        <a:t>34</a:t>
                      </a:r>
                    </a:p>
                  </a:txBody>
                  <a:tcPr/>
                </a:tc>
                <a:extLst>
                  <a:ext uri="{0D108BD9-81ED-4DB2-BD59-A6C34878D82A}">
                    <a16:rowId xmlns:a16="http://schemas.microsoft.com/office/drawing/2014/main" val="10003"/>
                  </a:ext>
                </a:extLst>
              </a:tr>
              <a:tr h="537278">
                <a:tc>
                  <a:txBody>
                    <a:bodyPr/>
                    <a:lstStyle/>
                    <a:p>
                      <a:r>
                        <a:rPr lang="fr-FR" dirty="0"/>
                        <a:t>Diarreia</a:t>
                      </a:r>
                    </a:p>
                  </a:txBody>
                  <a:tcPr/>
                </a:tc>
                <a:tc>
                  <a:txBody>
                    <a:bodyPr/>
                    <a:lstStyle/>
                    <a:p>
                      <a:r>
                        <a:rPr lang="fr-FR" dirty="0"/>
                        <a:t>11</a:t>
                      </a:r>
                    </a:p>
                  </a:txBody>
                  <a:tcPr/>
                </a:tc>
                <a:tc>
                  <a:txBody>
                    <a:bodyPr/>
                    <a:lstStyle/>
                    <a:p>
                      <a:endParaRPr lang="fr-FR" dirty="0"/>
                    </a:p>
                  </a:txBody>
                  <a:tcPr/>
                </a:tc>
                <a:tc>
                  <a:txBody>
                    <a:bodyPr/>
                    <a:lstStyle/>
                    <a:p>
                      <a:endParaRPr lang="fr-FR"/>
                    </a:p>
                  </a:txBody>
                  <a:tcPr/>
                </a:tc>
                <a:tc>
                  <a:txBody>
                    <a:bodyPr/>
                    <a:lstStyle/>
                    <a:p>
                      <a:r>
                        <a:rPr lang="fr-FR" dirty="0"/>
                        <a:t>11</a:t>
                      </a:r>
                    </a:p>
                  </a:txBody>
                  <a:tcPr/>
                </a:tc>
                <a:tc>
                  <a:txBody>
                    <a:bodyPr/>
                    <a:lstStyle/>
                    <a:p>
                      <a:r>
                        <a:rPr lang="fr-FR" dirty="0"/>
                        <a:t>11</a:t>
                      </a:r>
                    </a:p>
                  </a:txBody>
                  <a:tcPr/>
                </a:tc>
                <a:extLst>
                  <a:ext uri="{0D108BD9-81ED-4DB2-BD59-A6C34878D82A}">
                    <a16:rowId xmlns:a16="http://schemas.microsoft.com/office/drawing/2014/main" val="10004"/>
                  </a:ext>
                </a:extLst>
              </a:tr>
            </a:tbl>
          </a:graphicData>
        </a:graphic>
      </p:graphicFrame>
      <p:graphicFrame>
        <p:nvGraphicFramePr>
          <p:cNvPr id="5" name="Diagramme 6">
            <a:extLst>
              <a:ext uri="{FF2B5EF4-FFF2-40B4-BE49-F238E27FC236}">
                <a16:creationId xmlns:a16="http://schemas.microsoft.com/office/drawing/2014/main" id="{0BE06087-59F7-488E-8762-5E815BDBAA4D}"/>
              </a:ext>
            </a:extLst>
          </p:cNvPr>
          <p:cNvGraphicFramePr/>
          <p:nvPr>
            <p:extLst>
              <p:ext uri="{D42A27DB-BD31-4B8C-83A1-F6EECF244321}">
                <p14:modId xmlns:p14="http://schemas.microsoft.com/office/powerpoint/2010/main" val="3841568277"/>
              </p:ext>
            </p:extLst>
          </p:nvPr>
        </p:nvGraphicFramePr>
        <p:xfrm>
          <a:off x="198134" y="101615"/>
          <a:ext cx="8838362" cy="9941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06467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2093393073"/>
              </p:ext>
            </p:extLst>
          </p:nvPr>
        </p:nvGraphicFramePr>
        <p:xfrm>
          <a:off x="443914" y="274638"/>
          <a:ext cx="8304550" cy="994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329A0DA7-B9AF-43C9-9E6C-D90248F37F1A}"/>
              </a:ext>
            </a:extLst>
          </p:cNvPr>
          <p:cNvSpPr>
            <a:spLocks noGrp="1"/>
          </p:cNvSpPr>
          <p:nvPr>
            <p:ph type="body" idx="1"/>
          </p:nvPr>
        </p:nvSpPr>
        <p:spPr>
          <a:xfrm>
            <a:off x="472041" y="1481977"/>
            <a:ext cx="4040188" cy="490884"/>
          </a:xfrm>
        </p:spPr>
        <p:txBody>
          <a:bodyPr>
            <a:normAutofit/>
          </a:bodyPr>
          <a:lstStyle/>
          <a:p>
            <a:endParaRPr lang="en-US"/>
          </a:p>
        </p:txBody>
      </p:sp>
      <p:sp>
        <p:nvSpPr>
          <p:cNvPr id="9" name="Content Placeholder 8">
            <a:extLst>
              <a:ext uri="{FF2B5EF4-FFF2-40B4-BE49-F238E27FC236}">
                <a16:creationId xmlns:a16="http://schemas.microsoft.com/office/drawing/2014/main" id="{0BA48B51-79F0-49EB-BE8C-283B2A4D613D}"/>
              </a:ext>
            </a:extLst>
          </p:cNvPr>
          <p:cNvSpPr>
            <a:spLocks noGrp="1"/>
          </p:cNvSpPr>
          <p:nvPr>
            <p:ph sz="half" idx="2"/>
          </p:nvPr>
        </p:nvSpPr>
        <p:spPr>
          <a:xfrm>
            <a:off x="472041" y="1978463"/>
            <a:ext cx="4040188" cy="4690895"/>
          </a:xfrm>
          <a:ln>
            <a:solidFill>
              <a:schemeClr val="tx1"/>
            </a:solidFill>
          </a:ln>
        </p:spPr>
        <p:txBody>
          <a:bodyPr>
            <a:normAutofit lnSpcReduction="10000"/>
          </a:bodyPr>
          <a:lstStyle/>
          <a:p>
            <a:pPr>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Adoção da estratégia porta a porta e doses observadas;</a:t>
            </a:r>
          </a:p>
          <a:p>
            <a:pPr>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Planificação atempada e adaptada ao contexto Covid-19;</a:t>
            </a:r>
          </a:p>
          <a:p>
            <a:pPr>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Engajamento dos chefes religiosos, tradicionais e comunitários, ASC, RAS e DRS/ERS;</a:t>
            </a:r>
          </a:p>
          <a:p>
            <a:pPr>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Introdução dos “tablets” nas áreas sanitárias para recolha de dados individuais nas regiões </a:t>
            </a:r>
            <a:r>
              <a:rPr lang="pt-PT" dirty="0">
                <a:latin typeface="Times New Roman" panose="02020603050405020304" pitchFamily="18" charset="0"/>
                <a:cs typeface="Times New Roman" panose="02020603050405020304" pitchFamily="18" charset="0"/>
              </a:rPr>
              <a:t>elegiveis.</a:t>
            </a:r>
            <a:endParaRPr lang="pt-PT" sz="2400" dirty="0">
              <a:latin typeface="Times New Roman" panose="02020603050405020304" pitchFamily="18" charset="0"/>
              <a:cs typeface="Times New Roman" panose="02020603050405020304" pitchFamily="18" charset="0"/>
            </a:endParaRPr>
          </a:p>
          <a:p>
            <a:endParaRPr lang="en-US" dirty="0"/>
          </a:p>
        </p:txBody>
      </p:sp>
      <p:sp>
        <p:nvSpPr>
          <p:cNvPr id="5" name="Text Placeholder 4">
            <a:extLst>
              <a:ext uri="{FF2B5EF4-FFF2-40B4-BE49-F238E27FC236}">
                <a16:creationId xmlns:a16="http://schemas.microsoft.com/office/drawing/2014/main" id="{663513F9-63D5-4D74-8E36-75CD65834148}"/>
              </a:ext>
            </a:extLst>
          </p:cNvPr>
          <p:cNvSpPr>
            <a:spLocks noGrp="1"/>
          </p:cNvSpPr>
          <p:nvPr>
            <p:ph type="body" sz="quarter" idx="3"/>
          </p:nvPr>
        </p:nvSpPr>
        <p:spPr>
          <a:xfrm>
            <a:off x="4645025" y="1476375"/>
            <a:ext cx="4041775" cy="490883"/>
          </a:xfrm>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ctr"/>
            <a:r>
              <a:rPr lang="en-US" sz="1800" dirty="0" err="1"/>
              <a:t>Caminho</a:t>
            </a:r>
            <a:r>
              <a:rPr lang="en-US" sz="1800" dirty="0"/>
              <a:t> para o </a:t>
            </a:r>
            <a:r>
              <a:rPr lang="en-US" sz="1800" dirty="0" err="1"/>
              <a:t>futuro</a:t>
            </a:r>
            <a:endParaRPr lang="en-US" sz="1800" dirty="0"/>
          </a:p>
        </p:txBody>
      </p:sp>
      <p:sp>
        <p:nvSpPr>
          <p:cNvPr id="6" name="Content Placeholder 5">
            <a:extLst>
              <a:ext uri="{FF2B5EF4-FFF2-40B4-BE49-F238E27FC236}">
                <a16:creationId xmlns:a16="http://schemas.microsoft.com/office/drawing/2014/main" id="{EAB2B4A1-ADB5-4DB8-90CA-4E628F498621}"/>
              </a:ext>
            </a:extLst>
          </p:cNvPr>
          <p:cNvSpPr>
            <a:spLocks noGrp="1"/>
          </p:cNvSpPr>
          <p:nvPr>
            <p:ph sz="quarter" idx="4"/>
          </p:nvPr>
        </p:nvSpPr>
        <p:spPr>
          <a:xfrm>
            <a:off x="4645025" y="1978464"/>
            <a:ext cx="4041775" cy="4690896"/>
          </a:xfrm>
          <a:ln>
            <a:solidFill>
              <a:schemeClr val="tx1"/>
            </a:solidFill>
          </a:ln>
        </p:spPr>
        <p:txBody>
          <a:bodyPr>
            <a:normAutofit lnSpcReduction="10000"/>
          </a:bodyPr>
          <a:lstStyle/>
          <a:p>
            <a:pPr>
              <a:buFont typeface="Wingdings" panose="05000000000000000000" pitchFamily="2" charset="2"/>
              <a:buChar char="§"/>
            </a:pPr>
            <a:r>
              <a:rPr lang="pt-PT" dirty="0">
                <a:latin typeface="Times New Roman" panose="02020603050405020304" pitchFamily="18" charset="0"/>
                <a:cs typeface="Times New Roman" panose="02020603050405020304" pitchFamily="18" charset="0"/>
              </a:rPr>
              <a:t>Realizar estudo sobre avaliação de impacto de QPS nas regiões de Bafatá e Gabú;</a:t>
            </a:r>
          </a:p>
          <a:p>
            <a:pPr>
              <a:buFont typeface="Wingdings" panose="05000000000000000000" pitchFamily="2" charset="2"/>
              <a:buChar char="§"/>
            </a:pPr>
            <a:r>
              <a:rPr lang="pt-PT" dirty="0">
                <a:latin typeface="Times New Roman" panose="02020603050405020304" pitchFamily="18" charset="0"/>
                <a:cs typeface="Times New Roman" panose="02020603050405020304" pitchFamily="18" charset="0"/>
              </a:rPr>
              <a:t>Implementar Real Time Monitoring (RTM) durante a campanha de QPS;</a:t>
            </a:r>
          </a:p>
          <a:p>
            <a:pPr>
              <a:buFont typeface="Wingdings" panose="05000000000000000000" pitchFamily="2" charset="2"/>
              <a:buChar char="§"/>
            </a:pPr>
            <a:r>
              <a:rPr lang="pt-PT" dirty="0">
                <a:latin typeface="Times New Roman" panose="02020603050405020304" pitchFamily="18" charset="0"/>
                <a:cs typeface="Times New Roman" panose="02020603050405020304" pitchFamily="18" charset="0"/>
              </a:rPr>
              <a:t>Alargar QPS para outras regiões sanitarias com criterios de elegibilidade</a:t>
            </a:r>
          </a:p>
        </p:txBody>
      </p:sp>
      <p:sp>
        <p:nvSpPr>
          <p:cNvPr id="10" name="Rectangle 9">
            <a:extLst>
              <a:ext uri="{FF2B5EF4-FFF2-40B4-BE49-F238E27FC236}">
                <a16:creationId xmlns:a16="http://schemas.microsoft.com/office/drawing/2014/main" id="{6C28FE77-C696-40C9-B32A-261A79214929}"/>
              </a:ext>
            </a:extLst>
          </p:cNvPr>
          <p:cNvSpPr/>
          <p:nvPr/>
        </p:nvSpPr>
        <p:spPr>
          <a:xfrm>
            <a:off x="457200" y="1476375"/>
            <a:ext cx="4040188" cy="490883"/>
          </a:xfrm>
          <a:prstGeom prst="rect">
            <a:avLst/>
          </a:prstGeom>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solidFill>
                  <a:schemeClr val="tx1"/>
                </a:solidFill>
              </a:rPr>
              <a:t> </a:t>
            </a:r>
            <a:r>
              <a:rPr lang="en-US" dirty="0"/>
              <a:t> </a:t>
            </a:r>
          </a:p>
          <a:p>
            <a:pPr algn="ctr"/>
            <a:r>
              <a:rPr lang="fr-FR" b="1" dirty="0" err="1">
                <a:solidFill>
                  <a:schemeClr val="tx1"/>
                </a:solidFill>
                <a:latin typeface="Arial" panose="020B0604020202020204" pitchFamily="34" charset="0"/>
                <a:cs typeface="Arial" panose="020B0604020202020204" pitchFamily="34" charset="0"/>
              </a:rPr>
              <a:t>Sucessos</a:t>
            </a:r>
            <a:endParaRPr lang="fr-FR" b="1" dirty="0">
              <a:solidFill>
                <a:schemeClr val="tx1"/>
              </a:solidFill>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839311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3544641535"/>
              </p:ext>
            </p:extLst>
          </p:nvPr>
        </p:nvGraphicFramePr>
        <p:xfrm>
          <a:off x="443914" y="274638"/>
          <a:ext cx="8304550" cy="994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329A0DA7-B9AF-43C9-9E6C-D90248F37F1A}"/>
              </a:ext>
            </a:extLst>
          </p:cNvPr>
          <p:cNvSpPr>
            <a:spLocks noGrp="1"/>
          </p:cNvSpPr>
          <p:nvPr>
            <p:ph type="body" idx="1"/>
          </p:nvPr>
        </p:nvSpPr>
        <p:spPr>
          <a:xfrm>
            <a:off x="472041" y="1481977"/>
            <a:ext cx="4040188" cy="490884"/>
          </a:xfrm>
        </p:spPr>
        <p:txBody>
          <a:bodyPr>
            <a:normAutofit/>
          </a:bodyPr>
          <a:lstStyle/>
          <a:p>
            <a:endParaRPr lang="en-US"/>
          </a:p>
        </p:txBody>
      </p:sp>
      <p:sp>
        <p:nvSpPr>
          <p:cNvPr id="9" name="Content Placeholder 8">
            <a:extLst>
              <a:ext uri="{FF2B5EF4-FFF2-40B4-BE49-F238E27FC236}">
                <a16:creationId xmlns:a16="http://schemas.microsoft.com/office/drawing/2014/main" id="{0BA48B51-79F0-49EB-BE8C-283B2A4D613D}"/>
              </a:ext>
            </a:extLst>
          </p:cNvPr>
          <p:cNvSpPr>
            <a:spLocks noGrp="1"/>
          </p:cNvSpPr>
          <p:nvPr>
            <p:ph sz="half" idx="2"/>
          </p:nvPr>
        </p:nvSpPr>
        <p:spPr>
          <a:xfrm>
            <a:off x="457200" y="1978463"/>
            <a:ext cx="4040188" cy="4690897"/>
          </a:xfrm>
          <a:ln>
            <a:solidFill>
              <a:schemeClr val="tx1"/>
            </a:solidFill>
          </a:ln>
        </p:spPr>
        <p:txBody>
          <a:bodyPr>
            <a:normAutofit/>
          </a:bodyPr>
          <a:lstStyle/>
          <a:p>
            <a:pPr>
              <a:buFont typeface="Wingdings" panose="05000000000000000000" pitchFamily="2" charset="2"/>
              <a:buChar char="§"/>
            </a:pPr>
            <a:r>
              <a:rPr lang="pt-PT" sz="1800" dirty="0">
                <a:latin typeface="Times New Roman" panose="02020603050405020304" pitchFamily="18" charset="0"/>
                <a:cs typeface="Times New Roman" panose="02020603050405020304" pitchFamily="18" charset="0"/>
              </a:rPr>
              <a:t>Reforço da comunicação interpessoal e de massa;</a:t>
            </a:r>
          </a:p>
          <a:p>
            <a:pPr>
              <a:buFont typeface="Wingdings" panose="05000000000000000000" pitchFamily="2" charset="2"/>
              <a:buChar char="§"/>
            </a:pPr>
            <a:r>
              <a:rPr lang="pt-PT" sz="1800" dirty="0">
                <a:latin typeface="Times New Roman" panose="02020603050405020304" pitchFamily="18" charset="0"/>
                <a:cs typeface="Times New Roman" panose="02020603050405020304" pitchFamily="18" charset="0"/>
              </a:rPr>
              <a:t>Reforço de advocacia junto das autoridades administrativas tradicionais e religiosas;</a:t>
            </a:r>
          </a:p>
          <a:p>
            <a:pPr>
              <a:buFont typeface="Wingdings" panose="05000000000000000000" pitchFamily="2" charset="2"/>
              <a:buChar char="§"/>
            </a:pPr>
            <a:r>
              <a:rPr lang="pt-PT" sz="1800" dirty="0">
                <a:latin typeface="Times New Roman" panose="02020603050405020304" pitchFamily="18" charset="0"/>
                <a:cs typeface="Times New Roman" panose="02020603050405020304" pitchFamily="18" charset="0"/>
              </a:rPr>
              <a:t>Intensificação da aplicação de fármaco vigilância;</a:t>
            </a:r>
          </a:p>
          <a:p>
            <a:pPr>
              <a:buFont typeface="Wingdings" panose="05000000000000000000" pitchFamily="2" charset="2"/>
              <a:buChar char="§"/>
            </a:pPr>
            <a:r>
              <a:rPr lang="pt-PT" sz="1800" dirty="0">
                <a:latin typeface="Times New Roman" panose="02020603050405020304" pitchFamily="18" charset="0"/>
                <a:cs typeface="Times New Roman" panose="02020603050405020304" pitchFamily="18" charset="0"/>
              </a:rPr>
              <a:t>Boa coordenação à todos os níveis;</a:t>
            </a:r>
          </a:p>
          <a:p>
            <a:pPr>
              <a:buFont typeface="Wingdings" panose="05000000000000000000" pitchFamily="2" charset="2"/>
              <a:buChar char="§"/>
            </a:pPr>
            <a:r>
              <a:rPr lang="pt-PT" sz="1800" dirty="0">
                <a:latin typeface="Times New Roman" panose="02020603050405020304" pitchFamily="18" charset="0"/>
                <a:cs typeface="Times New Roman" panose="02020603050405020304" pitchFamily="18" charset="0"/>
              </a:rPr>
              <a:t>Alargar as estratégias da QPS para as outras regiões elegíveis;</a:t>
            </a:r>
          </a:p>
          <a:p>
            <a:pPr>
              <a:buFont typeface="Wingdings" panose="05000000000000000000" pitchFamily="2" charset="2"/>
              <a:buChar char="§"/>
            </a:pPr>
            <a:r>
              <a:rPr lang="pt-PT" sz="1800" dirty="0">
                <a:latin typeface="Times New Roman" panose="02020603050405020304" pitchFamily="18" charset="0"/>
                <a:cs typeface="Times New Roman" panose="02020603050405020304" pitchFamily="18" charset="0"/>
              </a:rPr>
              <a:t>Gestão correta de casos de reação adversa pelos ASC;</a:t>
            </a:r>
          </a:p>
        </p:txBody>
      </p:sp>
      <p:sp>
        <p:nvSpPr>
          <p:cNvPr id="5" name="Text Placeholder 4">
            <a:extLst>
              <a:ext uri="{FF2B5EF4-FFF2-40B4-BE49-F238E27FC236}">
                <a16:creationId xmlns:a16="http://schemas.microsoft.com/office/drawing/2014/main" id="{663513F9-63D5-4D74-8E36-75CD65834148}"/>
              </a:ext>
            </a:extLst>
          </p:cNvPr>
          <p:cNvSpPr>
            <a:spLocks noGrp="1"/>
          </p:cNvSpPr>
          <p:nvPr>
            <p:ph type="body" sz="quarter" idx="3"/>
          </p:nvPr>
        </p:nvSpPr>
        <p:spPr>
          <a:xfrm>
            <a:off x="4645025" y="1476375"/>
            <a:ext cx="4041775" cy="490883"/>
          </a:xfrm>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endParaRPr lang="fr-FR" dirty="0"/>
          </a:p>
          <a:p>
            <a:endParaRPr lang="fr-FR" dirty="0"/>
          </a:p>
          <a:p>
            <a:pPr algn="ctr"/>
            <a:r>
              <a:rPr lang="fr-FR" sz="6600" dirty="0" err="1">
                <a:solidFill>
                  <a:schemeClr val="tx1"/>
                </a:solidFill>
                <a:latin typeface="Arial" panose="020B0604020202020204" pitchFamily="34" charset="0"/>
                <a:cs typeface="Arial" panose="020B0604020202020204" pitchFamily="34" charset="0"/>
              </a:rPr>
              <a:t>Soluções</a:t>
            </a:r>
            <a:r>
              <a:rPr lang="fr-FR" sz="6600" dirty="0">
                <a:solidFill>
                  <a:schemeClr val="tx1"/>
                </a:solidFill>
                <a:latin typeface="Arial" panose="020B0604020202020204" pitchFamily="34" charset="0"/>
                <a:cs typeface="Arial" panose="020B0604020202020204" pitchFamily="34" charset="0"/>
              </a:rPr>
              <a:t> </a:t>
            </a:r>
            <a:r>
              <a:rPr lang="fr-FR" sz="6600" dirty="0" err="1">
                <a:solidFill>
                  <a:schemeClr val="tx1"/>
                </a:solidFill>
                <a:latin typeface="Arial" panose="020B0604020202020204" pitchFamily="34" charset="0"/>
                <a:cs typeface="Arial" panose="020B0604020202020204" pitchFamily="34" charset="0"/>
              </a:rPr>
              <a:t>propostas</a:t>
            </a:r>
            <a:r>
              <a:rPr lang="fr-FR" sz="6600" dirty="0">
                <a:solidFill>
                  <a:schemeClr val="tx1"/>
                </a:solidFill>
                <a:latin typeface="Arial" panose="020B0604020202020204" pitchFamily="34" charset="0"/>
                <a:cs typeface="Arial" panose="020B0604020202020204" pitchFamily="34" charset="0"/>
              </a:rPr>
              <a:t> / </a:t>
            </a:r>
            <a:r>
              <a:rPr lang="fr-FR" sz="6600" dirty="0" err="1">
                <a:solidFill>
                  <a:schemeClr val="tx1"/>
                </a:solidFill>
                <a:latin typeface="Arial" panose="020B0604020202020204" pitchFamily="34" charset="0"/>
                <a:cs typeface="Arial" panose="020B0604020202020204" pitchFamily="34" charset="0"/>
              </a:rPr>
              <a:t>aplicadas</a:t>
            </a:r>
            <a:r>
              <a:rPr lang="fr-FR" sz="6600" dirty="0">
                <a:solidFill>
                  <a:schemeClr val="tx1"/>
                </a:solidFill>
                <a:latin typeface="Arial" panose="020B0604020202020204" pitchFamily="34" charset="0"/>
                <a:cs typeface="Arial" panose="020B0604020202020204" pitchFamily="34" charset="0"/>
              </a:rPr>
              <a:t> </a:t>
            </a:r>
          </a:p>
          <a:p>
            <a:endParaRPr lang="en-US" dirty="0"/>
          </a:p>
        </p:txBody>
      </p:sp>
      <p:sp>
        <p:nvSpPr>
          <p:cNvPr id="6" name="Content Placeholder 5">
            <a:extLst>
              <a:ext uri="{FF2B5EF4-FFF2-40B4-BE49-F238E27FC236}">
                <a16:creationId xmlns:a16="http://schemas.microsoft.com/office/drawing/2014/main" id="{EAB2B4A1-ADB5-4DB8-90CA-4E628F498621}"/>
              </a:ext>
            </a:extLst>
          </p:cNvPr>
          <p:cNvSpPr>
            <a:spLocks noGrp="1"/>
          </p:cNvSpPr>
          <p:nvPr>
            <p:ph sz="quarter" idx="4"/>
          </p:nvPr>
        </p:nvSpPr>
        <p:spPr>
          <a:xfrm>
            <a:off x="4645025" y="1967258"/>
            <a:ext cx="4041775" cy="4702101"/>
          </a:xfrm>
          <a:ln>
            <a:solidFill>
              <a:schemeClr val="tx1"/>
            </a:solidFill>
          </a:ln>
        </p:spPr>
        <p:txBody>
          <a:bodyPr>
            <a:noAutofit/>
          </a:bodyPr>
          <a:lstStyle/>
          <a:p>
            <a:pPr marL="342900" lvl="1" indent="-342900">
              <a:lnSpc>
                <a:spcPct val="100000"/>
              </a:lnSpc>
              <a:spcAft>
                <a:spcPts val="0"/>
              </a:spcAft>
              <a:buFont typeface="Wingdings" panose="05000000000000000000" pitchFamily="2" charset="2"/>
              <a:buChar char="§"/>
            </a:pPr>
            <a:r>
              <a:rPr lang="fr-FR" sz="1800" dirty="0">
                <a:latin typeface="Times New Roman" panose="02020603050405020304" pitchFamily="18" charset="0"/>
                <a:cs typeface="Times New Roman" panose="02020603050405020304" pitchFamily="18" charset="0"/>
              </a:rPr>
              <a:t>Emitir mensagens de sensiblização atraves de midias e ASC antes e durante a campanha QPS;</a:t>
            </a:r>
          </a:p>
          <a:p>
            <a:pPr marL="342900" lvl="1" indent="-342900">
              <a:lnSpc>
                <a:spcPct val="100000"/>
              </a:lnSpc>
              <a:spcAft>
                <a:spcPts val="0"/>
              </a:spcAft>
              <a:buFont typeface="Wingdings" panose="05000000000000000000" pitchFamily="2" charset="2"/>
              <a:buChar char="§"/>
            </a:pPr>
            <a:r>
              <a:rPr lang="fr-FR" sz="1800" dirty="0">
                <a:latin typeface="Times New Roman" panose="02020603050405020304" pitchFamily="18" charset="0"/>
                <a:cs typeface="Times New Roman" panose="02020603050405020304" pitchFamily="18" charset="0"/>
              </a:rPr>
              <a:t>Intensificar reuniões com os lideres comunitarios, religiosos, e administrativos ;</a:t>
            </a:r>
          </a:p>
          <a:p>
            <a:pPr marL="342900" lvl="1" indent="-342900">
              <a:lnSpc>
                <a:spcPct val="100000"/>
              </a:lnSpc>
              <a:spcAft>
                <a:spcPts val="0"/>
              </a:spcAft>
              <a:buFont typeface="Wingdings" panose="05000000000000000000" pitchFamily="2" charset="2"/>
              <a:buChar char="§"/>
            </a:pPr>
            <a:r>
              <a:rPr lang="fr-FR" sz="1800" dirty="0">
                <a:latin typeface="Times New Roman" panose="02020603050405020304" pitchFamily="18" charset="0"/>
                <a:cs typeface="Times New Roman" panose="02020603050405020304" pitchFamily="18" charset="0"/>
              </a:rPr>
              <a:t>Dotar estruturas sanitárias com medicamentos para atender casos de reações adversas.</a:t>
            </a:r>
          </a:p>
          <a:p>
            <a:pPr marL="342900" lvl="1" indent="-342900">
              <a:lnSpc>
                <a:spcPct val="100000"/>
              </a:lnSpc>
              <a:spcAft>
                <a:spcPts val="0"/>
              </a:spcAft>
              <a:buFont typeface="Wingdings" panose="05000000000000000000" pitchFamily="2" charset="2"/>
              <a:buChar char="§"/>
            </a:pPr>
            <a:r>
              <a:rPr lang="fr-FR" sz="1800" dirty="0">
                <a:latin typeface="Times New Roman" panose="02020603050405020304" pitchFamily="18" charset="0"/>
                <a:cs typeface="Times New Roman" panose="02020603050405020304" pitchFamily="18" charset="0"/>
              </a:rPr>
              <a:t>Realizar briefing da situação da campanha em todos niveis;</a:t>
            </a:r>
          </a:p>
          <a:p>
            <a:pPr>
              <a:buFont typeface="Wingdings" panose="05000000000000000000" pitchFamily="2" charset="2"/>
              <a:buChar char="§"/>
            </a:pPr>
            <a:r>
              <a:rPr lang="en-US" sz="1800" dirty="0" err="1">
                <a:latin typeface="Times New Roman" panose="02020603050405020304" pitchFamily="18" charset="0"/>
                <a:cs typeface="Times New Roman" panose="02020603050405020304" pitchFamily="18" charset="0"/>
              </a:rPr>
              <a:t>Realizar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advocacia</a:t>
            </a:r>
            <a:r>
              <a:rPr lang="en-US" sz="1800" dirty="0">
                <a:latin typeface="Times New Roman" panose="02020603050405020304" pitchFamily="18" charset="0"/>
                <a:cs typeface="Times New Roman" panose="02020603050405020304" pitchFamily="18" charset="0"/>
              </a:rPr>
              <a:t> junto dos </a:t>
            </a:r>
            <a:r>
              <a:rPr lang="en-US" sz="1800" dirty="0" err="1">
                <a:latin typeface="Times New Roman" panose="02020603050405020304" pitchFamily="18" charset="0"/>
                <a:cs typeface="Times New Roman" panose="02020603050405020304" pitchFamily="18" charset="0"/>
              </a:rPr>
              <a:t>parceiros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tecnicos</a:t>
            </a:r>
            <a:r>
              <a:rPr lang="en-US" sz="1800" dirty="0">
                <a:latin typeface="Times New Roman" panose="02020603050405020304" pitchFamily="18" charset="0"/>
                <a:cs typeface="Times New Roman" panose="02020603050405020304" pitchFamily="18" charset="0"/>
              </a:rPr>
              <a:t> e </a:t>
            </a:r>
            <a:r>
              <a:rPr lang="en-US" sz="1800" dirty="0" err="1">
                <a:latin typeface="Times New Roman" panose="02020603050405020304" pitchFamily="18" charset="0"/>
                <a:cs typeface="Times New Roman" panose="02020603050405020304" pitchFamily="18" charset="0"/>
              </a:rPr>
              <a:t>financeiros</a:t>
            </a:r>
            <a:r>
              <a:rPr lang="en-US" sz="18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sz="1600" dirty="0" err="1">
                <a:latin typeface="Times New Roman" panose="02020603050405020304" pitchFamily="18" charset="0"/>
                <a:cs typeface="Times New Roman" panose="02020603050405020304" pitchFamily="18" charset="0"/>
              </a:rPr>
              <a:t>Capacitar</a:t>
            </a:r>
            <a:r>
              <a:rPr lang="en-US" sz="1600" dirty="0">
                <a:latin typeface="Times New Roman" panose="02020603050405020304" pitchFamily="18" charset="0"/>
                <a:cs typeface="Times New Roman" panose="02020603050405020304" pitchFamily="18" charset="0"/>
              </a:rPr>
              <a:t> ASC </a:t>
            </a:r>
            <a:r>
              <a:rPr lang="en-US" sz="1600" dirty="0" err="1">
                <a:latin typeface="Times New Roman" panose="02020603050405020304" pitchFamily="18" charset="0"/>
                <a:cs typeface="Times New Roman" panose="02020603050405020304" pitchFamily="18" charset="0"/>
              </a:rPr>
              <a:t>sobre</a:t>
            </a:r>
            <a:r>
              <a:rPr lang="en-US" sz="1600" dirty="0">
                <a:latin typeface="Times New Roman" panose="02020603050405020304" pitchFamily="18" charset="0"/>
                <a:cs typeface="Times New Roman" panose="02020603050405020304" pitchFamily="18" charset="0"/>
              </a:rPr>
              <a:t> o modo da </a:t>
            </a:r>
            <a:r>
              <a:rPr lang="en-US" sz="1600" dirty="0" err="1">
                <a:latin typeface="Times New Roman" panose="02020603050405020304" pitchFamily="18" charset="0"/>
                <a:cs typeface="Times New Roman" panose="02020603050405020304" pitchFamily="18" charset="0"/>
              </a:rPr>
              <a:t>gestão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correcta</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casos</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reação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adversas</a:t>
            </a:r>
            <a:r>
              <a:rPr lang="en-US" sz="1600" dirty="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6C28FE77-C696-40C9-B32A-261A79214929}"/>
              </a:ext>
            </a:extLst>
          </p:cNvPr>
          <p:cNvSpPr/>
          <p:nvPr/>
        </p:nvSpPr>
        <p:spPr>
          <a:xfrm>
            <a:off x="457200" y="1476375"/>
            <a:ext cx="4040188" cy="490883"/>
          </a:xfrm>
          <a:prstGeom prst="rect">
            <a:avLst/>
          </a:prstGeom>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b="1" dirty="0">
              <a:solidFill>
                <a:schemeClr val="tx1"/>
              </a:solidFill>
            </a:endParaRPr>
          </a:p>
          <a:p>
            <a:pPr algn="ctr"/>
            <a:r>
              <a:rPr lang="fr-FR" b="1" dirty="0">
                <a:solidFill>
                  <a:schemeClr val="tx1"/>
                </a:solidFill>
              </a:rPr>
              <a:t> </a:t>
            </a:r>
            <a:r>
              <a:rPr lang="fr-FR" b="1" dirty="0" err="1">
                <a:solidFill>
                  <a:schemeClr val="tx1"/>
                </a:solidFill>
              </a:rPr>
              <a:t>Desafios</a:t>
            </a:r>
            <a:r>
              <a:rPr lang="en-US" dirty="0"/>
              <a:t> </a:t>
            </a:r>
          </a:p>
          <a:p>
            <a:pPr algn="ctr"/>
            <a:r>
              <a:rPr lang="en-US" dirty="0"/>
              <a:t> </a:t>
            </a:r>
          </a:p>
        </p:txBody>
      </p:sp>
    </p:spTree>
    <p:extLst>
      <p:ext uri="{BB962C8B-B14F-4D97-AF65-F5344CB8AC3E}">
        <p14:creationId xmlns:p14="http://schemas.microsoft.com/office/powerpoint/2010/main" val="1973480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008688249"/>
              </p:ext>
            </p:extLst>
          </p:nvPr>
        </p:nvGraphicFramePr>
        <p:xfrm>
          <a:off x="294650" y="1170902"/>
          <a:ext cx="8554700" cy="5326489"/>
        </p:xfrm>
        <a:graphic>
          <a:graphicData uri="http://schemas.openxmlformats.org/drawingml/2006/table">
            <a:tbl>
              <a:tblPr firstRow="1" bandRow="1">
                <a:tableStyleId>{5C22544A-7EE6-4342-B048-85BDC9FD1C3A}</a:tableStyleId>
              </a:tblPr>
              <a:tblGrid>
                <a:gridCol w="2765182">
                  <a:extLst>
                    <a:ext uri="{9D8B030D-6E8A-4147-A177-3AD203B41FA5}">
                      <a16:colId xmlns:a16="http://schemas.microsoft.com/office/drawing/2014/main" val="20000"/>
                    </a:ext>
                  </a:extLst>
                </a:gridCol>
                <a:gridCol w="2391076">
                  <a:extLst>
                    <a:ext uri="{9D8B030D-6E8A-4147-A177-3AD203B41FA5}">
                      <a16:colId xmlns:a16="http://schemas.microsoft.com/office/drawing/2014/main" val="20001"/>
                    </a:ext>
                  </a:extLst>
                </a:gridCol>
                <a:gridCol w="1699221">
                  <a:extLst>
                    <a:ext uri="{9D8B030D-6E8A-4147-A177-3AD203B41FA5}">
                      <a16:colId xmlns:a16="http://schemas.microsoft.com/office/drawing/2014/main" val="20002"/>
                    </a:ext>
                  </a:extLst>
                </a:gridCol>
                <a:gridCol w="1699221">
                  <a:extLst>
                    <a:ext uri="{9D8B030D-6E8A-4147-A177-3AD203B41FA5}">
                      <a16:colId xmlns:a16="http://schemas.microsoft.com/office/drawing/2014/main" val="9571890"/>
                    </a:ext>
                  </a:extLst>
                </a:gridCol>
              </a:tblGrid>
              <a:tr h="529906">
                <a:tc>
                  <a:txBody>
                    <a:bodyPr/>
                    <a:lstStyle/>
                    <a:p>
                      <a:pPr algn="ctr"/>
                      <a:endParaRPr lang="en-US" sz="2000" dirty="0"/>
                    </a:p>
                  </a:txBody>
                  <a:tcPr marL="68580" marR="68580" marT="34290" marB="34290"/>
                </a:tc>
                <a:tc>
                  <a:txBody>
                    <a:bodyPr/>
                    <a:lstStyle/>
                    <a:p>
                      <a:pPr algn="ctr"/>
                      <a:r>
                        <a:rPr lang="en-US" sz="2000"/>
                        <a:t>            2022</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a:t>2023</a:t>
                      </a:r>
                    </a:p>
                  </a:txBody>
                  <a:tcPr marL="68580" marR="68580" marT="34290" marB="34290"/>
                </a:tc>
                <a:tc>
                  <a:txBody>
                    <a:bodyPr/>
                    <a:lstStyle/>
                    <a:p>
                      <a:pPr algn="ctr"/>
                      <a:r>
                        <a:rPr lang="en-US" sz="2000" b="1" kern="1200">
                          <a:solidFill>
                            <a:schemeClr val="lt1"/>
                          </a:solidFill>
                        </a:rPr>
                        <a:t>2024</a:t>
                      </a:r>
                      <a:endParaRPr lang="en-US" sz="2000" b="1" kern="1200">
                        <a:solidFill>
                          <a:schemeClr val="lt1"/>
                        </a:solidFill>
                        <a:latin typeface="+mn-lt"/>
                        <a:ea typeface="+mn-ea"/>
                        <a:cs typeface="+mn-cs"/>
                      </a:endParaRPr>
                    </a:p>
                  </a:txBody>
                  <a:tcPr marL="68580" marR="68580" marT="34290" marB="34290"/>
                </a:tc>
                <a:extLst>
                  <a:ext uri="{0D108BD9-81ED-4DB2-BD59-A6C34878D82A}">
                    <a16:rowId xmlns:a16="http://schemas.microsoft.com/office/drawing/2014/main" val="10000"/>
                  </a:ext>
                </a:extLst>
              </a:tr>
              <a:tr h="720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2000" b="1" dirty="0"/>
                        <a:t>Número de Regiões/distritos elegíveis para QPS  </a:t>
                      </a:r>
                    </a:p>
                  </a:txBody>
                  <a:tcPr marL="68580" marR="68580" marT="34290" marB="34290"/>
                </a:tc>
                <a:tc>
                  <a:txBody>
                    <a:bodyPr/>
                    <a:lstStyle/>
                    <a:p>
                      <a:pPr algn="ctr"/>
                      <a:r>
                        <a:rPr lang="fr-FR" sz="2400" dirty="0"/>
                        <a:t>4</a:t>
                      </a:r>
                    </a:p>
                  </a:txBody>
                  <a:tcPr marL="68580" marR="68580" marT="34290" marB="34290"/>
                </a:tc>
                <a:tc>
                  <a:txBody>
                    <a:bodyPr/>
                    <a:lstStyle/>
                    <a:p>
                      <a:pPr algn="ctr"/>
                      <a:r>
                        <a:rPr lang="fr-FR" sz="2400" dirty="0"/>
                        <a:t>4</a:t>
                      </a:r>
                    </a:p>
                  </a:txBody>
                  <a:tcPr marL="68580" marR="68580" marT="34290" marB="34290"/>
                </a:tc>
                <a:tc>
                  <a:txBody>
                    <a:bodyPr/>
                    <a:lstStyle/>
                    <a:p>
                      <a:pPr algn="ctr"/>
                      <a:r>
                        <a:rPr lang="fr-FR" sz="2400" dirty="0"/>
                        <a:t>4</a:t>
                      </a:r>
                    </a:p>
                  </a:txBody>
                  <a:tcPr marL="68580" marR="68580" marT="34290" marB="34290"/>
                </a:tc>
                <a:extLst>
                  <a:ext uri="{0D108BD9-81ED-4DB2-BD59-A6C34878D82A}">
                    <a16:rowId xmlns:a16="http://schemas.microsoft.com/office/drawing/2014/main" val="1181092037"/>
                  </a:ext>
                </a:extLst>
              </a:tr>
              <a:tr h="720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err="1"/>
                        <a:t>Número</a:t>
                      </a:r>
                      <a:r>
                        <a:rPr lang="en-US" sz="2000" b="1" dirty="0"/>
                        <a:t> de </a:t>
                      </a:r>
                      <a:r>
                        <a:rPr lang="en-US" sz="2000" b="1" dirty="0" err="1"/>
                        <a:t>Regiões</a:t>
                      </a:r>
                      <a:r>
                        <a:rPr lang="en-US" sz="2000" b="1" dirty="0"/>
                        <a:t>/ </a:t>
                      </a:r>
                      <a:r>
                        <a:rPr lang="en-US" sz="2000" b="1" dirty="0" err="1"/>
                        <a:t>distritos</a:t>
                      </a:r>
                      <a:r>
                        <a:rPr lang="en-US" sz="2000" b="1" dirty="0"/>
                        <a:t> </a:t>
                      </a:r>
                      <a:r>
                        <a:rPr lang="pt-BR" sz="2000" b="1" kern="1200" dirty="0">
                          <a:solidFill>
                            <a:schemeClr val="dk1"/>
                          </a:solidFill>
                        </a:rPr>
                        <a:t>alvos </a:t>
                      </a:r>
                      <a:endParaRPr lang="en-US" sz="2000" b="1" dirty="0"/>
                    </a:p>
                  </a:txBody>
                  <a:tcPr marL="68580" marR="68580" marT="34290" marB="34290"/>
                </a:tc>
                <a:tc>
                  <a:txBody>
                    <a:bodyPr/>
                    <a:lstStyle/>
                    <a:p>
                      <a:pPr algn="ctr"/>
                      <a:r>
                        <a:rPr lang="en-US" sz="2400" dirty="0"/>
                        <a:t>4</a:t>
                      </a:r>
                    </a:p>
                  </a:txBody>
                  <a:tcPr marL="68580" marR="68580" marT="34290" marB="34290"/>
                </a:tc>
                <a:tc>
                  <a:txBody>
                    <a:bodyPr/>
                    <a:lstStyle/>
                    <a:p>
                      <a:pPr algn="ctr"/>
                      <a:r>
                        <a:rPr lang="en-US" sz="2400" dirty="0"/>
                        <a:t>4</a:t>
                      </a:r>
                    </a:p>
                  </a:txBody>
                  <a:tcPr marL="68580" marR="68580" marT="34290" marB="34290"/>
                </a:tc>
                <a:tc>
                  <a:txBody>
                    <a:bodyPr/>
                    <a:lstStyle/>
                    <a:p>
                      <a:pPr algn="ctr"/>
                      <a:r>
                        <a:rPr lang="en-US" sz="2400" dirty="0"/>
                        <a:t>4</a:t>
                      </a:r>
                    </a:p>
                  </a:txBody>
                  <a:tcPr marL="68580" marR="68580" marT="34290" marB="34290"/>
                </a:tc>
                <a:extLst>
                  <a:ext uri="{0D108BD9-81ED-4DB2-BD59-A6C34878D82A}">
                    <a16:rowId xmlns:a16="http://schemas.microsoft.com/office/drawing/2014/main" val="10001"/>
                  </a:ext>
                </a:extLst>
              </a:tr>
              <a:tr h="1287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2000" b="1" kern="1200" dirty="0">
                          <a:solidFill>
                            <a:schemeClr val="dk1"/>
                          </a:solidFill>
                        </a:rPr>
                        <a:t>Número de crianças elegíveis nas Regiões/ distritos alvos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kern="1200" dirty="0">
                          <a:solidFill>
                            <a:schemeClr val="dk1"/>
                          </a:solidFill>
                        </a:rPr>
                        <a:t>Mencionar se considerar a extensão a crianças mais velhas </a:t>
                      </a:r>
                    </a:p>
                  </a:txBody>
                  <a:tcPr marL="68580" marR="68580" marT="34290" marB="34290"/>
                </a:tc>
                <a:tc>
                  <a:txBody>
                    <a:bodyPr/>
                    <a:lstStyle/>
                    <a:p>
                      <a:pPr algn="ctr" fontAlgn="b"/>
                      <a:r>
                        <a:rPr lang="pt-PT" sz="2000" b="1" i="0" u="none" strike="noStrike" dirty="0">
                          <a:solidFill>
                            <a:srgbClr val="000000"/>
                          </a:solidFill>
                          <a:effectLst/>
                          <a:latin typeface="Calibri" panose="020F0502020204030204" pitchFamily="34" charset="0"/>
                        </a:rPr>
                        <a:t>116 790 </a:t>
                      </a:r>
                      <a:endParaRPr lang="pt-PT"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pt-PT" sz="2000" b="1" i="0" u="none" strike="noStrike" dirty="0">
                          <a:solidFill>
                            <a:srgbClr val="000000"/>
                          </a:solidFill>
                          <a:effectLst/>
                          <a:latin typeface="Calibri" panose="020F0502020204030204" pitchFamily="34" charset="0"/>
                        </a:rPr>
                        <a:t>  121 869 </a:t>
                      </a:r>
                    </a:p>
                  </a:txBody>
                  <a:tcPr marL="6350" marR="6350" marT="6350" marB="0" anchor="b"/>
                </a:tc>
                <a:tc>
                  <a:txBody>
                    <a:bodyPr/>
                    <a:lstStyle/>
                    <a:p>
                      <a:pPr algn="ctr" fontAlgn="b"/>
                      <a:r>
                        <a:rPr lang="pt-PT" sz="2000" b="1" i="0" u="none" strike="noStrike" dirty="0">
                          <a:solidFill>
                            <a:srgbClr val="000000"/>
                          </a:solidFill>
                          <a:effectLst/>
                          <a:latin typeface="Calibri" panose="020F0502020204030204" pitchFamily="34" charset="0"/>
                        </a:rPr>
                        <a:t>  121 895 </a:t>
                      </a:r>
                    </a:p>
                  </a:txBody>
                  <a:tcPr marL="6350" marR="6350" marT="6350" marB="0" anchor="b"/>
                </a:tc>
                <a:extLst>
                  <a:ext uri="{0D108BD9-81ED-4DB2-BD59-A6C34878D82A}">
                    <a16:rowId xmlns:a16="http://schemas.microsoft.com/office/drawing/2014/main" val="728081554"/>
                  </a:ext>
                </a:extLst>
              </a:tr>
              <a:tr h="778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kern="1200" noProof="0" dirty="0" err="1">
                          <a:solidFill>
                            <a:schemeClr val="dk1"/>
                          </a:solidFill>
                        </a:rPr>
                        <a:t>Ciclos</a:t>
                      </a:r>
                      <a:r>
                        <a:rPr lang="en-US" sz="2000" b="1" kern="1200" noProof="0" dirty="0">
                          <a:solidFill>
                            <a:schemeClr val="dk1"/>
                          </a:solidFill>
                        </a:rPr>
                        <a:t> </a:t>
                      </a:r>
                      <a:r>
                        <a:rPr lang="en-US" sz="2000" b="1" kern="1200" noProof="0" dirty="0" err="1">
                          <a:solidFill>
                            <a:schemeClr val="dk1"/>
                          </a:solidFill>
                        </a:rPr>
                        <a:t>planeados</a:t>
                      </a:r>
                      <a:r>
                        <a:rPr lang="en-US" sz="2000" b="1" kern="1200" noProof="0" dirty="0">
                          <a:solidFill>
                            <a:schemeClr val="dk1"/>
                          </a:solidFill>
                        </a:rPr>
                        <a:t> </a:t>
                      </a:r>
                      <a:r>
                        <a:rPr lang="en-US" sz="2000" b="1" kern="1200" dirty="0">
                          <a:solidFill>
                            <a:schemeClr val="dk1"/>
                          </a:solidFill>
                        </a:rPr>
                        <a:t>(3, 4 or 5)</a:t>
                      </a:r>
                      <a:endParaRPr lang="en-US" sz="2000" b="1" kern="1200" dirty="0">
                        <a:solidFill>
                          <a:schemeClr val="dk1"/>
                        </a:solidFill>
                        <a:latin typeface="+mn-lt"/>
                        <a:ea typeface="+mn-ea"/>
                        <a:cs typeface="+mn-cs"/>
                      </a:endParaRPr>
                    </a:p>
                  </a:txBody>
                  <a:tcPr marL="68580" marR="68580" marT="34290" marB="34290"/>
                </a:tc>
                <a:tc>
                  <a:txBody>
                    <a:bodyPr/>
                    <a:lstStyle/>
                    <a:p>
                      <a:pPr algn="ctr"/>
                      <a:endParaRPr lang="en-US" sz="2400" dirty="0"/>
                    </a:p>
                    <a:p>
                      <a:pPr algn="ctr"/>
                      <a:r>
                        <a:rPr lang="en-US" sz="2400" dirty="0"/>
                        <a:t>4</a:t>
                      </a:r>
                    </a:p>
                  </a:txBody>
                  <a:tcPr marL="68580" marR="68580" marT="34290" marB="34290"/>
                </a:tc>
                <a:tc>
                  <a:txBody>
                    <a:bodyPr/>
                    <a:lstStyle/>
                    <a:p>
                      <a:pPr algn="ctr"/>
                      <a:endParaRPr lang="en-US" sz="2400" dirty="0"/>
                    </a:p>
                    <a:p>
                      <a:pPr algn="ctr"/>
                      <a:r>
                        <a:rPr lang="en-US" sz="2400" dirty="0"/>
                        <a:t>4</a:t>
                      </a:r>
                    </a:p>
                  </a:txBody>
                  <a:tcPr marL="68580" marR="68580" marT="34290" marB="34290"/>
                </a:tc>
                <a:tc>
                  <a:txBody>
                    <a:bodyPr/>
                    <a:lstStyle/>
                    <a:p>
                      <a:pPr algn="ctr"/>
                      <a:endParaRPr lang="en-US" sz="2400" dirty="0"/>
                    </a:p>
                    <a:p>
                      <a:pPr algn="ctr"/>
                      <a:r>
                        <a:rPr lang="en-US" sz="2400" dirty="0"/>
                        <a:t>4</a:t>
                      </a:r>
                    </a:p>
                  </a:txBody>
                  <a:tcPr marL="68580" marR="68580" marT="34290" marB="34290"/>
                </a:tc>
                <a:extLst>
                  <a:ext uri="{0D108BD9-81ED-4DB2-BD59-A6C34878D82A}">
                    <a16:rowId xmlns:a16="http://schemas.microsoft.com/office/drawing/2014/main" val="98499798"/>
                  </a:ext>
                </a:extLst>
              </a:tr>
              <a:tr h="9444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kern="1200" noProof="0" dirty="0">
                          <a:solidFill>
                            <a:schemeClr val="dk1"/>
                          </a:solidFill>
                        </a:rPr>
                        <a:t>Defice de crianças não cobertas</a:t>
                      </a:r>
                    </a:p>
                  </a:txBody>
                  <a:tcPr marL="68580" marR="68580" marT="34290" marB="34290"/>
                </a:tc>
                <a:tc>
                  <a:txBody>
                    <a:bodyPr/>
                    <a:lstStyle/>
                    <a:p>
                      <a:pPr algn="ctr"/>
                      <a:endParaRPr lang="en-US" sz="2000" dirty="0"/>
                    </a:p>
                    <a:p>
                      <a:pPr algn="ctr"/>
                      <a:r>
                        <a:rPr lang="en-US" sz="2000" dirty="0"/>
                        <a:t> </a:t>
                      </a:r>
                      <a:r>
                        <a:rPr lang="en-US" sz="2000" dirty="0" err="1"/>
                        <a:t>Não</a:t>
                      </a:r>
                      <a:endParaRPr lang="en-US" sz="2000" dirty="0"/>
                    </a:p>
                  </a:txBody>
                  <a:tcPr marL="68580" marR="68580" marT="34290" marB="34290"/>
                </a:tc>
                <a:tc>
                  <a:txBody>
                    <a:bodyPr/>
                    <a:lstStyle/>
                    <a:p>
                      <a:pPr algn="ctr"/>
                      <a:endParaRPr lang="en-US" sz="2000" dirty="0"/>
                    </a:p>
                    <a:p>
                      <a:pPr algn="ctr"/>
                      <a:r>
                        <a:rPr lang="en-US" sz="2000" dirty="0" err="1"/>
                        <a:t>Não</a:t>
                      </a:r>
                      <a:endParaRPr lang="en-US" sz="2000" dirty="0"/>
                    </a:p>
                  </a:txBody>
                  <a:tcPr marL="68580" marR="68580" marT="34290" marB="34290"/>
                </a:tc>
                <a:tc>
                  <a:txBody>
                    <a:bodyPr/>
                    <a:lstStyle/>
                    <a:p>
                      <a:pPr algn="ctr"/>
                      <a:endParaRPr lang="en-US" sz="2000" dirty="0"/>
                    </a:p>
                    <a:p>
                      <a:pPr algn="ctr"/>
                      <a:r>
                        <a:rPr lang="en-US" sz="2000" dirty="0" err="1"/>
                        <a:t>Não</a:t>
                      </a:r>
                      <a:endParaRPr lang="en-US" sz="2000" dirty="0"/>
                    </a:p>
                  </a:txBody>
                  <a:tcPr marL="68580" marR="68580" marT="34290" marB="34290"/>
                </a:tc>
                <a:extLst>
                  <a:ext uri="{0D108BD9-81ED-4DB2-BD59-A6C34878D82A}">
                    <a16:rowId xmlns:a16="http://schemas.microsoft.com/office/drawing/2014/main" val="3677337434"/>
                  </a:ext>
                </a:extLst>
              </a:tr>
            </a:tbl>
          </a:graphicData>
        </a:graphic>
      </p:graphicFrame>
      <p:graphicFrame>
        <p:nvGraphicFramePr>
          <p:cNvPr id="8" name="Diagramme 6">
            <a:extLst>
              <a:ext uri="{FF2B5EF4-FFF2-40B4-BE49-F238E27FC236}">
                <a16:creationId xmlns:a16="http://schemas.microsoft.com/office/drawing/2014/main" id="{B9E3CDAB-22F5-44FF-A780-EFAD58A298A2}"/>
              </a:ext>
            </a:extLst>
          </p:cNvPr>
          <p:cNvGraphicFramePr/>
          <p:nvPr>
            <p:extLst>
              <p:ext uri="{D42A27DB-BD31-4B8C-83A1-F6EECF244321}">
                <p14:modId xmlns:p14="http://schemas.microsoft.com/office/powerpoint/2010/main" val="3307823186"/>
              </p:ext>
            </p:extLst>
          </p:nvPr>
        </p:nvGraphicFramePr>
        <p:xfrm>
          <a:off x="294650" y="116633"/>
          <a:ext cx="8597827" cy="10542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re 1">
            <a:extLst>
              <a:ext uri="{FF2B5EF4-FFF2-40B4-BE49-F238E27FC236}">
                <a16:creationId xmlns:a16="http://schemas.microsoft.com/office/drawing/2014/main" id="{4A97E0F2-5083-4285-AB98-C30894A1239A}"/>
              </a:ext>
            </a:extLst>
          </p:cNvPr>
          <p:cNvSpPr txBox="1">
            <a:spLocks/>
          </p:cNvSpPr>
          <p:nvPr/>
        </p:nvSpPr>
        <p:spPr>
          <a:xfrm>
            <a:off x="395536" y="1170902"/>
            <a:ext cx="7886700" cy="297585"/>
          </a:xfrm>
          <a:prstGeom prst="rect">
            <a:avLst/>
          </a:prstGeom>
        </p:spPr>
        <p:txBody>
          <a:bodyPr vert="horz" lIns="68580" tIns="34290" rIns="68580" bIns="3429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a:p>
        </p:txBody>
      </p:sp>
    </p:spTree>
    <p:extLst>
      <p:ext uri="{BB962C8B-B14F-4D97-AF65-F5344CB8AC3E}">
        <p14:creationId xmlns:p14="http://schemas.microsoft.com/office/powerpoint/2010/main" val="346286539"/>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0">
            <a:extLst>
              <a:ext uri="{FF2B5EF4-FFF2-40B4-BE49-F238E27FC236}">
                <a16:creationId xmlns:a16="http://schemas.microsoft.com/office/drawing/2014/main" id="{8E11B9DE-4D02-4A40-9F51-0B82CD019B61}"/>
              </a:ext>
            </a:extLst>
          </p:cNvPr>
          <p:cNvGraphicFramePr>
            <a:graphicFrameLocks/>
          </p:cNvGraphicFramePr>
          <p:nvPr>
            <p:extLst>
              <p:ext uri="{D42A27DB-BD31-4B8C-83A1-F6EECF244321}">
                <p14:modId xmlns:p14="http://schemas.microsoft.com/office/powerpoint/2010/main" val="2596588818"/>
              </p:ext>
            </p:extLst>
          </p:nvPr>
        </p:nvGraphicFramePr>
        <p:xfrm>
          <a:off x="294650" y="1556793"/>
          <a:ext cx="8568952" cy="4896543"/>
        </p:xfrm>
        <a:graphic>
          <a:graphicData uri="http://schemas.openxmlformats.org/drawingml/2006/table">
            <a:tbl>
              <a:tblPr firstRow="1" bandRow="1">
                <a:tableStyleId>{5C22544A-7EE6-4342-B048-85BDC9FD1C3A}</a:tableStyleId>
              </a:tblPr>
              <a:tblGrid>
                <a:gridCol w="765707">
                  <a:extLst>
                    <a:ext uri="{9D8B030D-6E8A-4147-A177-3AD203B41FA5}">
                      <a16:colId xmlns:a16="http://schemas.microsoft.com/office/drawing/2014/main" val="1969521315"/>
                    </a:ext>
                  </a:extLst>
                </a:gridCol>
                <a:gridCol w="1569933">
                  <a:extLst>
                    <a:ext uri="{9D8B030D-6E8A-4147-A177-3AD203B41FA5}">
                      <a16:colId xmlns:a16="http://schemas.microsoft.com/office/drawing/2014/main" val="466798678"/>
                    </a:ext>
                  </a:extLst>
                </a:gridCol>
                <a:gridCol w="1605752">
                  <a:extLst>
                    <a:ext uri="{9D8B030D-6E8A-4147-A177-3AD203B41FA5}">
                      <a16:colId xmlns:a16="http://schemas.microsoft.com/office/drawing/2014/main" val="926977453"/>
                    </a:ext>
                  </a:extLst>
                </a:gridCol>
                <a:gridCol w="1678740">
                  <a:extLst>
                    <a:ext uri="{9D8B030D-6E8A-4147-A177-3AD203B41FA5}">
                      <a16:colId xmlns:a16="http://schemas.microsoft.com/office/drawing/2014/main" val="1720032806"/>
                    </a:ext>
                  </a:extLst>
                </a:gridCol>
                <a:gridCol w="1751729">
                  <a:extLst>
                    <a:ext uri="{9D8B030D-6E8A-4147-A177-3AD203B41FA5}">
                      <a16:colId xmlns:a16="http://schemas.microsoft.com/office/drawing/2014/main" val="799679512"/>
                    </a:ext>
                  </a:extLst>
                </a:gridCol>
                <a:gridCol w="1197091">
                  <a:extLst>
                    <a:ext uri="{9D8B030D-6E8A-4147-A177-3AD203B41FA5}">
                      <a16:colId xmlns:a16="http://schemas.microsoft.com/office/drawing/2014/main" val="1571854652"/>
                    </a:ext>
                  </a:extLst>
                </a:gridCol>
              </a:tblGrid>
              <a:tr h="741468">
                <a:tc rowSpan="2">
                  <a:txBody>
                    <a:bodyPr/>
                    <a:lstStyle/>
                    <a:p>
                      <a:pPr marL="0" algn="l" defTabSz="914400" rtl="0" eaLnBrk="1" latinLnBrk="0" hangingPunct="1"/>
                      <a:endParaRPr lang="en-US" sz="1800" b="1" kern="1200" noProof="0" dirty="0">
                        <a:solidFill>
                          <a:schemeClr val="lt1"/>
                        </a:solidFill>
                      </a:endParaRPr>
                    </a:p>
                    <a:p>
                      <a:pPr marL="0" algn="l" defTabSz="914400" rtl="0" eaLnBrk="1" latinLnBrk="0" hangingPunct="1"/>
                      <a:endParaRPr lang="en-US" sz="1800" b="1" kern="1200" noProof="0" dirty="0">
                        <a:solidFill>
                          <a:schemeClr val="lt1"/>
                        </a:solidFill>
                      </a:endParaRPr>
                    </a:p>
                    <a:p>
                      <a:pPr marL="0" algn="l" defTabSz="914400" rtl="0" eaLnBrk="1" latinLnBrk="0" hangingPunct="1"/>
                      <a:endParaRPr lang="en-US" sz="1800" b="1" kern="1200" noProof="0" dirty="0">
                        <a:solidFill>
                          <a:schemeClr val="lt1"/>
                        </a:solidFill>
                      </a:endParaRPr>
                    </a:p>
                    <a:p>
                      <a:pPr marL="0" algn="l" defTabSz="914400" rtl="0" eaLnBrk="1" latinLnBrk="0" hangingPunct="1"/>
                      <a:r>
                        <a:rPr lang="en-US" sz="1800" b="1" kern="1200" noProof="0" dirty="0" err="1">
                          <a:solidFill>
                            <a:schemeClr val="lt1"/>
                          </a:solidFill>
                        </a:rPr>
                        <a:t>Anos</a:t>
                      </a:r>
                      <a:r>
                        <a:rPr lang="en-US" sz="1800" b="1" kern="1200" noProof="0" dirty="0">
                          <a:solidFill>
                            <a:schemeClr val="lt1"/>
                          </a:solidFill>
                        </a:rPr>
                        <a:t>  </a:t>
                      </a:r>
                      <a:endParaRPr lang="en-US" sz="1800" b="1" kern="1200" noProof="0" dirty="0">
                        <a:solidFill>
                          <a:schemeClr val="lt1"/>
                        </a:solidFill>
                        <a:latin typeface="+mn-lt"/>
                        <a:ea typeface="+mn-ea"/>
                        <a:cs typeface="+mn-cs"/>
                      </a:endParaRPr>
                    </a:p>
                  </a:txBody>
                  <a:tcPr/>
                </a:tc>
                <a:tc gridSpan="2">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800" b="1" kern="1200" noProof="0" dirty="0" err="1">
                          <a:solidFill>
                            <a:schemeClr val="lt1"/>
                          </a:solidFill>
                        </a:rPr>
                        <a:t>Contribuições</a:t>
                      </a:r>
                      <a:r>
                        <a:rPr lang="en-US" sz="1800" b="1" kern="1200" noProof="0" dirty="0">
                          <a:solidFill>
                            <a:schemeClr val="lt1"/>
                          </a:solidFill>
                        </a:rPr>
                        <a:t> </a:t>
                      </a:r>
                      <a:r>
                        <a:rPr lang="en-US" sz="1800" b="1" kern="1200" noProof="0" dirty="0" err="1">
                          <a:solidFill>
                            <a:schemeClr val="lt1"/>
                          </a:solidFill>
                        </a:rPr>
                        <a:t>financeiras</a:t>
                      </a:r>
                      <a:r>
                        <a:rPr lang="en-US" sz="1800" b="1" kern="1200" noProof="0" dirty="0">
                          <a:solidFill>
                            <a:schemeClr val="lt1"/>
                          </a:solidFill>
                        </a:rPr>
                        <a:t> dos </a:t>
                      </a:r>
                      <a:r>
                        <a:rPr lang="en-US" sz="1800" b="1" kern="1200" noProof="0" dirty="0" err="1">
                          <a:solidFill>
                            <a:schemeClr val="lt1"/>
                          </a:solidFill>
                        </a:rPr>
                        <a:t>parceiros</a:t>
                      </a:r>
                      <a:r>
                        <a:rPr lang="en-US" sz="1800" b="1" kern="1200" noProof="0" dirty="0">
                          <a:solidFill>
                            <a:schemeClr val="lt1"/>
                          </a:solidFill>
                        </a:rPr>
                        <a:t> ($)</a:t>
                      </a:r>
                      <a:endParaRPr lang="en-US" sz="1800" b="1" kern="1200" noProof="0" dirty="0">
                        <a:solidFill>
                          <a:schemeClr val="lt1"/>
                        </a:solidFill>
                        <a:latin typeface="+mn-lt"/>
                        <a:ea typeface="+mn-ea"/>
                        <a:cs typeface="+mn-cs"/>
                      </a:endParaRPr>
                    </a:p>
                  </a:txBody>
                  <a:tcPr/>
                </a:tc>
                <a:tc hMerge="1">
                  <a:txBody>
                    <a:bodyPr/>
                    <a:lstStyle/>
                    <a:p>
                      <a:pPr marL="0" algn="l" defTabSz="914400" rtl="0" eaLnBrk="1" latinLnBrk="0" hangingPunct="1"/>
                      <a:endParaRPr lang="fr-FR" sz="1800" b="1" kern="1200" noProof="0">
                        <a:solidFill>
                          <a:schemeClr val="lt1"/>
                        </a:solidFill>
                        <a:latin typeface="+mn-lt"/>
                        <a:ea typeface="+mn-ea"/>
                        <a:cs typeface="+mn-cs"/>
                      </a:endParaRPr>
                    </a:p>
                  </a:txBody>
                  <a:tcPr/>
                </a:tc>
                <a:tc gridSpan="2">
                  <a:txBody>
                    <a:bodyPr/>
                    <a:lstStyle/>
                    <a:p>
                      <a:pPr marL="0" lvl="0" algn="l" defTabSz="914400" rtl="0" eaLnBrk="1" latinLnBrk="0" hangingPunct="1"/>
                      <a:r>
                        <a:rPr lang="en-US" sz="1800" b="1" kern="1200" noProof="0" dirty="0">
                          <a:solidFill>
                            <a:schemeClr val="lt1"/>
                          </a:solidFill>
                        </a:rPr>
                        <a:t>            </a:t>
                      </a:r>
                      <a:r>
                        <a:rPr lang="en-US" sz="1800" b="1" kern="1200" noProof="0" dirty="0" err="1">
                          <a:solidFill>
                            <a:schemeClr val="lt1"/>
                          </a:solidFill>
                        </a:rPr>
                        <a:t>Fundos</a:t>
                      </a:r>
                      <a:r>
                        <a:rPr lang="en-US" sz="1800" b="1" kern="1200" noProof="0" dirty="0">
                          <a:solidFill>
                            <a:schemeClr val="lt1"/>
                          </a:solidFill>
                        </a:rPr>
                        <a:t> </a:t>
                      </a:r>
                      <a:r>
                        <a:rPr lang="en-US" sz="1800" b="1" kern="1200" noProof="0" dirty="0" err="1">
                          <a:solidFill>
                            <a:schemeClr val="lt1"/>
                          </a:solidFill>
                        </a:rPr>
                        <a:t>domésticos</a:t>
                      </a:r>
                      <a:r>
                        <a:rPr lang="en-US" sz="1800" b="1" kern="1200" noProof="0" dirty="0">
                          <a:solidFill>
                            <a:schemeClr val="lt1"/>
                          </a:solidFill>
                        </a:rPr>
                        <a:t> ($)</a:t>
                      </a:r>
                      <a:endParaRPr lang="en-US" sz="1800" b="1" kern="1200" noProof="0" dirty="0">
                        <a:solidFill>
                          <a:schemeClr val="lt1"/>
                        </a:solidFill>
                        <a:latin typeface="+mn-lt"/>
                        <a:ea typeface="+mn-ea"/>
                        <a:cs typeface="+mn-cs"/>
                      </a:endParaRPr>
                    </a:p>
                  </a:txBody>
                  <a:tcPr/>
                </a:tc>
                <a:tc hMerge="1">
                  <a:txBody>
                    <a:bodyPr/>
                    <a:lstStyle/>
                    <a:p>
                      <a:pPr marL="0" algn="l" defTabSz="914400" rtl="0" eaLnBrk="1" latinLnBrk="0" hangingPunct="1"/>
                      <a:endParaRPr lang="fr-FR" sz="1800" b="1" kern="1200" noProof="0">
                        <a:solidFill>
                          <a:schemeClr val="lt1"/>
                        </a:solidFill>
                        <a:latin typeface="+mn-lt"/>
                        <a:ea typeface="+mn-ea"/>
                        <a:cs typeface="+mn-cs"/>
                      </a:endParaRPr>
                    </a:p>
                  </a:txBody>
                  <a:tcPr/>
                </a:tc>
                <a:tc rowSpan="2">
                  <a:txBody>
                    <a:bodyPr/>
                    <a:lstStyle/>
                    <a:p>
                      <a:pPr marL="0" algn="l" defTabSz="914400" rtl="0" eaLnBrk="1" latinLnBrk="0" hangingPunct="1"/>
                      <a:endParaRPr lang="en-US" sz="1800" b="1" kern="1200" noProof="0" dirty="0">
                        <a:solidFill>
                          <a:schemeClr val="lt1"/>
                        </a:solidFill>
                      </a:endParaRPr>
                    </a:p>
                    <a:p>
                      <a:pPr marL="0" algn="l" defTabSz="914400" rtl="0" eaLnBrk="1" latinLnBrk="0" hangingPunct="1"/>
                      <a:endParaRPr lang="en-US" sz="1800" b="1" kern="1200" noProof="0" dirty="0">
                        <a:solidFill>
                          <a:schemeClr val="lt1"/>
                        </a:solidFill>
                      </a:endParaRPr>
                    </a:p>
                    <a:p>
                      <a:pPr marL="0" algn="l" defTabSz="914400" rtl="0" eaLnBrk="1" latinLnBrk="0" hangingPunct="1"/>
                      <a:endParaRPr lang="en-US" sz="1800" b="1" kern="1200" noProof="0" dirty="0">
                        <a:solidFill>
                          <a:schemeClr val="lt1"/>
                        </a:solidFill>
                      </a:endParaRPr>
                    </a:p>
                    <a:p>
                      <a:pPr marL="0" algn="l" defTabSz="914400" rtl="0" eaLnBrk="1" latinLnBrk="0" hangingPunct="1"/>
                      <a:r>
                        <a:rPr lang="en-US" sz="1800" b="1" kern="1200" noProof="0" dirty="0">
                          <a:solidFill>
                            <a:schemeClr val="lt1"/>
                          </a:solidFill>
                        </a:rPr>
                        <a:t>     Lacunas </a:t>
                      </a:r>
                      <a:endParaRPr lang="en-US" sz="1800" b="1" kern="1200" noProof="0" dirty="0">
                        <a:solidFill>
                          <a:schemeClr val="lt1"/>
                        </a:solidFill>
                        <a:latin typeface="+mn-lt"/>
                        <a:ea typeface="+mn-ea"/>
                        <a:cs typeface="+mn-cs"/>
                      </a:endParaRPr>
                    </a:p>
                  </a:txBody>
                  <a:tcPr/>
                </a:tc>
                <a:extLst>
                  <a:ext uri="{0D108BD9-81ED-4DB2-BD59-A6C34878D82A}">
                    <a16:rowId xmlns:a16="http://schemas.microsoft.com/office/drawing/2014/main" val="1532514232"/>
                  </a:ext>
                </a:extLst>
              </a:tr>
              <a:tr h="1272944">
                <a:tc vMerge="1">
                  <a:txBody>
                    <a:bodyPr/>
                    <a:lstStyle/>
                    <a:p>
                      <a:pPr marL="0" algn="l" defTabSz="914400" rtl="0" eaLnBrk="1" latinLnBrk="0" hangingPunct="1"/>
                      <a:endParaRPr lang="en-US" sz="1800" b="1" kern="1200">
                        <a:solidFill>
                          <a:schemeClr val="lt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noProof="0" dirty="0" err="1">
                          <a:solidFill>
                            <a:schemeClr val="tx1"/>
                          </a:solidFill>
                        </a:rPr>
                        <a:t>Compromissos</a:t>
                      </a:r>
                      <a:endParaRPr lang="en-US" sz="1600" b="1" kern="1200" noProof="0" dirty="0">
                        <a:solidFill>
                          <a:schemeClr val="tx1"/>
                        </a:solidFill>
                      </a:endParaRPr>
                    </a:p>
                  </a:txBody>
                  <a:tcPr/>
                </a:tc>
                <a:tc>
                  <a:txBody>
                    <a:bodyPr/>
                    <a:lstStyle/>
                    <a:p>
                      <a:pPr marL="0" algn="l" defTabSz="914400" rtl="0" eaLnBrk="1" latinLnBrk="0" hangingPunct="1"/>
                      <a:r>
                        <a:rPr lang="en-US" sz="1800" b="1" kern="1200" noProof="0" dirty="0">
                          <a:solidFill>
                            <a:schemeClr val="tx1"/>
                          </a:solidFill>
                        </a:rPr>
                        <a:t> </a:t>
                      </a:r>
                    </a:p>
                    <a:p>
                      <a:pPr marL="0" algn="l" defTabSz="914400" rtl="0" eaLnBrk="1" latinLnBrk="0" hangingPunct="1"/>
                      <a:r>
                        <a:rPr lang="en-US" sz="1800" b="1" kern="1200" noProof="0" dirty="0" err="1">
                          <a:solidFill>
                            <a:schemeClr val="tx1"/>
                          </a:solidFill>
                        </a:rPr>
                        <a:t>Desembolsos</a:t>
                      </a:r>
                      <a:r>
                        <a:rPr lang="en-US" sz="1800" b="1" kern="1200" noProof="0" dirty="0">
                          <a:solidFill>
                            <a:schemeClr val="tx1"/>
                          </a:solidFill>
                        </a:rPr>
                        <a:t> </a:t>
                      </a:r>
                      <a:r>
                        <a:rPr lang="en-US" sz="1800" b="1" kern="1200" noProof="0" dirty="0" err="1">
                          <a:solidFill>
                            <a:schemeClr val="tx1"/>
                          </a:solidFill>
                        </a:rPr>
                        <a:t>efectivos</a:t>
                      </a:r>
                      <a:r>
                        <a:rPr lang="en-US" sz="1800" b="1" kern="1200" noProof="0" dirty="0">
                          <a:solidFill>
                            <a:schemeClr val="tx1"/>
                          </a:solidFill>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noProof="0" dirty="0" err="1">
                          <a:solidFill>
                            <a:schemeClr val="tx1"/>
                          </a:solidFill>
                        </a:rPr>
                        <a:t>Compromissos</a:t>
                      </a:r>
                      <a:endParaRPr lang="en-US" sz="1800" b="1" kern="1200" noProof="0" dirty="0">
                        <a:solidFill>
                          <a:schemeClr val="tx1"/>
                        </a:solidFill>
                        <a:latin typeface="+mn-lt"/>
                        <a:ea typeface="+mn-ea"/>
                        <a:cs typeface="+mn-cs"/>
                      </a:endParaRPr>
                    </a:p>
                  </a:txBody>
                  <a:tcPr/>
                </a:tc>
                <a:tc>
                  <a:txBody>
                    <a:bodyPr/>
                    <a:lstStyle/>
                    <a:p>
                      <a:pPr marL="0" algn="l" defTabSz="914400" rtl="0" eaLnBrk="1" latinLnBrk="0" hangingPunct="1"/>
                      <a:endParaRPr lang="en-US" sz="1800" b="1" kern="1200" noProof="0" dirty="0">
                        <a:solidFill>
                          <a:schemeClr val="tx1"/>
                        </a:solidFill>
                      </a:endParaRPr>
                    </a:p>
                    <a:p>
                      <a:pPr marL="0" algn="l" defTabSz="914400" rtl="0" eaLnBrk="1" latinLnBrk="0" hangingPunct="1"/>
                      <a:r>
                        <a:rPr lang="en-US" sz="1800" b="1" kern="1200" noProof="0" dirty="0" err="1">
                          <a:solidFill>
                            <a:schemeClr val="tx1"/>
                          </a:solidFill>
                        </a:rPr>
                        <a:t>Desembolsos</a:t>
                      </a:r>
                      <a:r>
                        <a:rPr lang="en-US" sz="1800" b="1" kern="1200" noProof="0" dirty="0">
                          <a:solidFill>
                            <a:schemeClr val="tx1"/>
                          </a:solidFill>
                        </a:rPr>
                        <a:t> </a:t>
                      </a:r>
                      <a:r>
                        <a:rPr lang="en-US" sz="1800" b="1" kern="1200" noProof="0" dirty="0" err="1">
                          <a:solidFill>
                            <a:schemeClr val="tx1"/>
                          </a:solidFill>
                        </a:rPr>
                        <a:t>efectivos</a:t>
                      </a:r>
                      <a:r>
                        <a:rPr lang="en-US" sz="1800" b="1" kern="1200" noProof="0" dirty="0">
                          <a:solidFill>
                            <a:schemeClr val="tx1"/>
                          </a:solidFill>
                        </a:rPr>
                        <a:t> </a:t>
                      </a:r>
                    </a:p>
                  </a:txBody>
                  <a:tcPr/>
                </a:tc>
                <a:tc vMerge="1">
                  <a:txBody>
                    <a:bodyPr/>
                    <a:lstStyle/>
                    <a:p>
                      <a:pPr marL="0" algn="l" defTabSz="914400" rtl="0" eaLnBrk="1" latinLnBrk="0" hangingPunct="1"/>
                      <a:endParaRPr lang="en-US" sz="1800" b="1" kern="1200" noProof="0">
                        <a:solidFill>
                          <a:schemeClr val="tx1"/>
                        </a:solidFill>
                        <a:latin typeface="+mn-lt"/>
                        <a:ea typeface="+mn-ea"/>
                        <a:cs typeface="+mn-cs"/>
                      </a:endParaRPr>
                    </a:p>
                  </a:txBody>
                  <a:tcPr/>
                </a:tc>
                <a:extLst>
                  <a:ext uri="{0D108BD9-81ED-4DB2-BD59-A6C34878D82A}">
                    <a16:rowId xmlns:a16="http://schemas.microsoft.com/office/drawing/2014/main" val="3467535193"/>
                  </a:ext>
                </a:extLst>
              </a:tr>
              <a:tr h="996065">
                <a:tc>
                  <a:txBody>
                    <a:bodyPr/>
                    <a:lstStyle/>
                    <a:p>
                      <a:endParaRPr lang="en-US" b="1"/>
                    </a:p>
                    <a:p>
                      <a:r>
                        <a:rPr lang="en-US" b="1"/>
                        <a:t>2021</a:t>
                      </a:r>
                    </a:p>
                    <a:p>
                      <a:endParaRPr lang="en-US" b="1"/>
                    </a:p>
                  </a:txBody>
                  <a:tcPr/>
                </a:tc>
                <a:tc>
                  <a:txBody>
                    <a:bodyPr/>
                    <a:lstStyle/>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753.239.086 </a:t>
                      </a:r>
                      <a:r>
                        <a:rPr lang="en-US" b="1" dirty="0" err="1">
                          <a:latin typeface="Times New Roman" panose="02020603050405020304" pitchFamily="18" charset="0"/>
                          <a:cs typeface="Times New Roman" panose="02020603050405020304" pitchFamily="18" charset="0"/>
                        </a:rPr>
                        <a:t>Fcfa</a:t>
                      </a:r>
                      <a:endParaRPr lang="en-US" b="1" dirty="0">
                        <a:latin typeface="Times New Roman" panose="02020603050405020304" pitchFamily="18" charset="0"/>
                        <a:cs typeface="Times New Roman" panose="02020603050405020304" pitchFamily="18" charset="0"/>
                      </a:endParaRPr>
                    </a:p>
                  </a:txBody>
                  <a:tcPr/>
                </a:tc>
                <a:tc>
                  <a:txBody>
                    <a:bodyPr/>
                    <a:lstStyle/>
                    <a:p>
                      <a:endParaRPr lang="en-US" b="1" dirty="0"/>
                    </a:p>
                  </a:txBody>
                  <a:tcPr/>
                </a:tc>
                <a:tc>
                  <a:txBody>
                    <a:bodyPr/>
                    <a:lstStyle/>
                    <a:p>
                      <a:pPr algn="ctr"/>
                      <a:r>
                        <a:rPr lang="en-US" dirty="0"/>
                        <a:t>0</a:t>
                      </a:r>
                    </a:p>
                  </a:txBody>
                  <a:tcPr/>
                </a:tc>
                <a:tc>
                  <a:txBody>
                    <a:bodyPr/>
                    <a:lstStyle/>
                    <a:p>
                      <a:pPr algn="ctr"/>
                      <a:r>
                        <a:rPr lang="en-US" dirty="0"/>
                        <a:t>0</a:t>
                      </a:r>
                    </a:p>
                  </a:txBody>
                  <a:tcPr/>
                </a:tc>
                <a:tc>
                  <a:txBody>
                    <a:bodyPr/>
                    <a:lstStyle/>
                    <a:p>
                      <a:endParaRPr lang="en-US" dirty="0"/>
                    </a:p>
                  </a:txBody>
                  <a:tcPr/>
                </a:tc>
                <a:extLst>
                  <a:ext uri="{0D108BD9-81ED-4DB2-BD59-A6C34878D82A}">
                    <a16:rowId xmlns:a16="http://schemas.microsoft.com/office/drawing/2014/main" val="3119584766"/>
                  </a:ext>
                </a:extLst>
              </a:tr>
              <a:tr h="943033">
                <a:tc>
                  <a:txBody>
                    <a:bodyPr/>
                    <a:lstStyle/>
                    <a:p>
                      <a:r>
                        <a:rPr lang="en-US" b="1"/>
                        <a:t>2022</a:t>
                      </a:r>
                    </a:p>
                  </a:txBody>
                  <a:tcPr/>
                </a:tc>
                <a:tc>
                  <a:txBody>
                    <a:bodyPr/>
                    <a:lstStyle/>
                    <a:p>
                      <a:r>
                        <a:rPr lang="en-US" b="1" dirty="0">
                          <a:latin typeface="Times New Roman" panose="02020603050405020304" pitchFamily="18" charset="0"/>
                          <a:cs typeface="Times New Roman" panose="02020603050405020304" pitchFamily="18" charset="0"/>
                        </a:rPr>
                        <a:t>637.195.874 </a:t>
                      </a:r>
                      <a:r>
                        <a:rPr lang="en-US" b="1" dirty="0" err="1">
                          <a:latin typeface="Times New Roman" panose="02020603050405020304" pitchFamily="18" charset="0"/>
                          <a:cs typeface="Times New Roman" panose="02020603050405020304" pitchFamily="18" charset="0"/>
                        </a:rPr>
                        <a:t>Fcfa</a:t>
                      </a:r>
                      <a:endParaRPr lang="en-US" b="1" dirty="0">
                        <a:latin typeface="Times New Roman" panose="02020603050405020304" pitchFamily="18" charset="0"/>
                        <a:cs typeface="Times New Roman" panose="02020603050405020304" pitchFamily="18" charset="0"/>
                      </a:endParaRPr>
                    </a:p>
                  </a:txBody>
                  <a:tcPr/>
                </a:tc>
                <a:tc>
                  <a:txBody>
                    <a:bodyPr/>
                    <a:lstStyle/>
                    <a:p>
                      <a:r>
                        <a:rPr lang="en-US" b="1" dirty="0"/>
                        <a:t>100%</a:t>
                      </a:r>
                    </a:p>
                  </a:txBody>
                  <a:tcPr/>
                </a:tc>
                <a:tc>
                  <a:txBody>
                    <a:bodyPr/>
                    <a:lstStyle/>
                    <a:p>
                      <a:pPr algn="ctr"/>
                      <a:r>
                        <a:rPr lang="en-US" dirty="0"/>
                        <a:t>0</a:t>
                      </a:r>
                    </a:p>
                  </a:txBody>
                  <a:tcPr/>
                </a:tc>
                <a:tc>
                  <a:txBody>
                    <a:bodyPr/>
                    <a:lstStyle/>
                    <a:p>
                      <a:pPr algn="ctr"/>
                      <a:r>
                        <a:rPr lang="en-US" dirty="0"/>
                        <a:t>0</a:t>
                      </a:r>
                    </a:p>
                  </a:txBody>
                  <a:tcPr/>
                </a:tc>
                <a:tc>
                  <a:txBody>
                    <a:bodyPr/>
                    <a:lstStyle/>
                    <a:p>
                      <a:endParaRPr lang="en-US" dirty="0"/>
                    </a:p>
                  </a:txBody>
                  <a:tcPr/>
                </a:tc>
                <a:extLst>
                  <a:ext uri="{0D108BD9-81ED-4DB2-BD59-A6C34878D82A}">
                    <a16:rowId xmlns:a16="http://schemas.microsoft.com/office/drawing/2014/main" val="1811019063"/>
                  </a:ext>
                </a:extLst>
              </a:tr>
              <a:tr h="943033">
                <a:tc>
                  <a:txBody>
                    <a:bodyPr/>
                    <a:lstStyle/>
                    <a:p>
                      <a:r>
                        <a:rPr lang="en-US" b="1"/>
                        <a:t>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Times New Roman" panose="02020603050405020304" pitchFamily="18" charset="0"/>
                          <a:cs typeface="Times New Roman" panose="02020603050405020304" pitchFamily="18" charset="0"/>
                        </a:rPr>
                        <a:t>753.239.086 </a:t>
                      </a:r>
                      <a:r>
                        <a:rPr lang="en-US" b="1" dirty="0" err="1">
                          <a:latin typeface="Times New Roman" panose="02020603050405020304" pitchFamily="18" charset="0"/>
                          <a:cs typeface="Times New Roman" panose="02020603050405020304" pitchFamily="18" charset="0"/>
                        </a:rPr>
                        <a:t>Fcfa</a:t>
                      </a:r>
                      <a:endParaRPr lang="en-US" b="1" dirty="0">
                        <a:latin typeface="Times New Roman" panose="02020603050405020304" pitchFamily="18" charset="0"/>
                        <a:cs typeface="Times New Roman" panose="02020603050405020304" pitchFamily="18" charset="0"/>
                      </a:endParaRPr>
                    </a:p>
                  </a:txBody>
                  <a:tcPr/>
                </a:tc>
                <a:tc>
                  <a:txBody>
                    <a:bodyPr/>
                    <a:lstStyle/>
                    <a:p>
                      <a:r>
                        <a:rPr lang="en-US" b="1" dirty="0"/>
                        <a:t>100%</a:t>
                      </a:r>
                    </a:p>
                  </a:txBody>
                  <a:tcPr/>
                </a:tc>
                <a:tc>
                  <a:txBody>
                    <a:bodyPr/>
                    <a:lstStyle/>
                    <a:p>
                      <a:pPr algn="ctr"/>
                      <a:r>
                        <a:rPr lang="en-US" dirty="0"/>
                        <a:t>0</a:t>
                      </a:r>
                    </a:p>
                  </a:txBody>
                  <a:tcPr/>
                </a:tc>
                <a:tc>
                  <a:txBody>
                    <a:bodyPr/>
                    <a:lstStyle/>
                    <a:p>
                      <a:pPr algn="ctr"/>
                      <a:r>
                        <a:rPr lang="en-US" dirty="0"/>
                        <a:t>0</a:t>
                      </a:r>
                    </a:p>
                  </a:txBody>
                  <a:tcPr/>
                </a:tc>
                <a:tc>
                  <a:txBody>
                    <a:bodyPr/>
                    <a:lstStyle/>
                    <a:p>
                      <a:endParaRPr lang="en-US" dirty="0"/>
                    </a:p>
                  </a:txBody>
                  <a:tcPr/>
                </a:tc>
                <a:extLst>
                  <a:ext uri="{0D108BD9-81ED-4DB2-BD59-A6C34878D82A}">
                    <a16:rowId xmlns:a16="http://schemas.microsoft.com/office/drawing/2014/main" val="2813436299"/>
                  </a:ext>
                </a:extLst>
              </a:tr>
            </a:tbl>
          </a:graphicData>
        </a:graphic>
      </p:graphicFrame>
      <p:graphicFrame>
        <p:nvGraphicFramePr>
          <p:cNvPr id="15" name="Diagramme 6">
            <a:extLst>
              <a:ext uri="{FF2B5EF4-FFF2-40B4-BE49-F238E27FC236}">
                <a16:creationId xmlns:a16="http://schemas.microsoft.com/office/drawing/2014/main" id="{EF5E356F-5C1A-441C-83CD-50EE39EBA03C}"/>
              </a:ext>
            </a:extLst>
          </p:cNvPr>
          <p:cNvGraphicFramePr/>
          <p:nvPr>
            <p:extLst>
              <p:ext uri="{D42A27DB-BD31-4B8C-83A1-F6EECF244321}">
                <p14:modId xmlns:p14="http://schemas.microsoft.com/office/powerpoint/2010/main" val="4047114610"/>
              </p:ext>
            </p:extLst>
          </p:nvPr>
        </p:nvGraphicFramePr>
        <p:xfrm>
          <a:off x="294650" y="116633"/>
          <a:ext cx="8669838" cy="1440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1293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1488525570"/>
              </p:ext>
            </p:extLst>
          </p:nvPr>
        </p:nvGraphicFramePr>
        <p:xfrm>
          <a:off x="294650" y="116633"/>
          <a:ext cx="8381805"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5">
            <a:extLst>
              <a:ext uri="{FF2B5EF4-FFF2-40B4-BE49-F238E27FC236}">
                <a16:creationId xmlns:a16="http://schemas.microsoft.com/office/drawing/2014/main" id="{2427E6E9-B685-425A-B461-9C4DAE73BDCF}"/>
              </a:ext>
            </a:extLst>
          </p:cNvPr>
          <p:cNvGraphicFramePr>
            <a:graphicFrameLocks/>
          </p:cNvGraphicFramePr>
          <p:nvPr>
            <p:extLst>
              <p:ext uri="{D42A27DB-BD31-4B8C-83A1-F6EECF244321}">
                <p14:modId xmlns:p14="http://schemas.microsoft.com/office/powerpoint/2010/main" val="3343576998"/>
              </p:ext>
            </p:extLst>
          </p:nvPr>
        </p:nvGraphicFramePr>
        <p:xfrm>
          <a:off x="294651" y="1340768"/>
          <a:ext cx="8309798" cy="4824535"/>
        </p:xfrm>
        <a:graphic>
          <a:graphicData uri="http://schemas.openxmlformats.org/drawingml/2006/table">
            <a:tbl>
              <a:tblPr firstRow="1" bandRow="1">
                <a:tableStyleId>{5C22544A-7EE6-4342-B048-85BDC9FD1C3A}</a:tableStyleId>
              </a:tblPr>
              <a:tblGrid>
                <a:gridCol w="805026">
                  <a:extLst>
                    <a:ext uri="{9D8B030D-6E8A-4147-A177-3AD203B41FA5}">
                      <a16:colId xmlns:a16="http://schemas.microsoft.com/office/drawing/2014/main" val="20000"/>
                    </a:ext>
                  </a:extLst>
                </a:gridCol>
                <a:gridCol w="2896259">
                  <a:extLst>
                    <a:ext uri="{9D8B030D-6E8A-4147-A177-3AD203B41FA5}">
                      <a16:colId xmlns:a16="http://schemas.microsoft.com/office/drawing/2014/main" val="20001"/>
                    </a:ext>
                  </a:extLst>
                </a:gridCol>
                <a:gridCol w="2520280">
                  <a:extLst>
                    <a:ext uri="{9D8B030D-6E8A-4147-A177-3AD203B41FA5}">
                      <a16:colId xmlns:a16="http://schemas.microsoft.com/office/drawing/2014/main" val="1879057710"/>
                    </a:ext>
                  </a:extLst>
                </a:gridCol>
                <a:gridCol w="2088233">
                  <a:extLst>
                    <a:ext uri="{9D8B030D-6E8A-4147-A177-3AD203B41FA5}">
                      <a16:colId xmlns:a16="http://schemas.microsoft.com/office/drawing/2014/main" val="2642793074"/>
                    </a:ext>
                  </a:extLst>
                </a:gridCol>
              </a:tblGrid>
              <a:tr h="1215793">
                <a:tc>
                  <a:txBody>
                    <a:bodyPr/>
                    <a:lstStyle/>
                    <a:p>
                      <a:endParaRPr lang="en-US" sz="2000" noProof="0" dirty="0"/>
                    </a:p>
                    <a:p>
                      <a:r>
                        <a:rPr lang="en-US" sz="2000" noProof="0" dirty="0" err="1"/>
                        <a:t>Anos</a:t>
                      </a:r>
                      <a:r>
                        <a:rPr lang="en-US" sz="2000" noProof="0" dirty="0"/>
                        <a:t> </a:t>
                      </a:r>
                    </a:p>
                  </a:txBody>
                  <a:tcPr/>
                </a:tc>
                <a:tc>
                  <a:txBody>
                    <a:bodyPr/>
                    <a:lstStyle/>
                    <a:p>
                      <a:pPr algn="ctr"/>
                      <a:endParaRPr lang="en-US" sz="2000" noProof="0" dirty="0"/>
                    </a:p>
                    <a:p>
                      <a:pPr algn="ctr"/>
                      <a:r>
                        <a:rPr lang="en-US" sz="2000" noProof="0" dirty="0" err="1"/>
                        <a:t>Áreas</a:t>
                      </a:r>
                      <a:endParaRPr lang="en-US" sz="2000" noProof="0" dirty="0"/>
                    </a:p>
                  </a:txBody>
                  <a:tcPr/>
                </a:tc>
                <a:tc>
                  <a:txBody>
                    <a:bodyPr/>
                    <a:lstStyle/>
                    <a:p>
                      <a:pPr algn="ctr"/>
                      <a:endParaRPr lang="en-US" sz="2000" noProof="0" dirty="0"/>
                    </a:p>
                    <a:p>
                      <a:pPr algn="ctr"/>
                      <a:r>
                        <a:rPr lang="en-US" sz="2000" noProof="0" dirty="0" err="1"/>
                        <a:t>Parceiro</a:t>
                      </a:r>
                      <a:r>
                        <a:rPr lang="en-US" sz="2000" noProof="0" dirty="0"/>
                        <a:t> </a:t>
                      </a:r>
                      <a:r>
                        <a:rPr lang="en-US" sz="2000" noProof="0" dirty="0" err="1"/>
                        <a:t>Identificado</a:t>
                      </a:r>
                      <a:r>
                        <a:rPr lang="en-US" sz="2000" noProof="0" dirty="0"/>
                        <a:t> </a:t>
                      </a:r>
                    </a:p>
                  </a:txBody>
                  <a:tcPr/>
                </a:tc>
                <a:tc>
                  <a:txBody>
                    <a:bodyPr/>
                    <a:lstStyle/>
                    <a:p>
                      <a:pPr algn="ctr"/>
                      <a:endParaRPr lang="en-US" sz="2000" noProof="0" dirty="0"/>
                    </a:p>
                    <a:p>
                      <a:pPr algn="ctr"/>
                      <a:r>
                        <a:rPr lang="en-US" sz="2000" noProof="0" dirty="0" err="1"/>
                        <a:t>Custo</a:t>
                      </a:r>
                      <a:r>
                        <a:rPr lang="en-US" sz="2000" noProof="0" dirty="0"/>
                        <a:t> </a:t>
                      </a:r>
                      <a:r>
                        <a:rPr lang="en-US" sz="2000" noProof="0" dirty="0" err="1"/>
                        <a:t>estimado</a:t>
                      </a:r>
                      <a:r>
                        <a:rPr lang="en-US" sz="2000" noProof="0" dirty="0"/>
                        <a:t> </a:t>
                      </a:r>
                    </a:p>
                  </a:txBody>
                  <a:tcPr/>
                </a:tc>
                <a:extLst>
                  <a:ext uri="{0D108BD9-81ED-4DB2-BD59-A6C34878D82A}">
                    <a16:rowId xmlns:a16="http://schemas.microsoft.com/office/drawing/2014/main" val="10000"/>
                  </a:ext>
                </a:extLst>
              </a:tr>
              <a:tr h="13192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H" sz="1200" b="1" dirty="0"/>
                    </a:p>
                    <a:p>
                      <a:pPr marL="0" marR="0" indent="0" algn="l" defTabSz="914400" rtl="0" eaLnBrk="1" fontAlgn="auto" latinLnBrk="0" hangingPunct="1">
                        <a:lnSpc>
                          <a:spcPct val="100000"/>
                        </a:lnSpc>
                        <a:spcBef>
                          <a:spcPts val="0"/>
                        </a:spcBef>
                        <a:spcAft>
                          <a:spcPts val="0"/>
                        </a:spcAft>
                        <a:buClrTx/>
                        <a:buSzTx/>
                        <a:buFontTx/>
                        <a:buNone/>
                        <a:tabLst/>
                        <a:defRPr/>
                      </a:pPr>
                      <a:r>
                        <a:rPr lang="fr-CH" sz="1200" b="1" dirty="0" err="1"/>
                        <a:t>Recebido</a:t>
                      </a:r>
                      <a:r>
                        <a:rPr lang="fr-CH" sz="1200" b="1"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fr-CH" sz="2000" b="1" dirty="0"/>
                        <a:t>2021</a:t>
                      </a:r>
                      <a:endParaRPr lang="en-US" sz="2000" b="1" dirty="0"/>
                    </a:p>
                  </a:txBody>
                  <a:tcPr/>
                </a:tc>
                <a:tc>
                  <a:txBody>
                    <a:bodyPr/>
                    <a:lstStyle/>
                    <a:p>
                      <a:r>
                        <a:rPr lang="fr-CH" dirty="0"/>
                        <a:t>Não recebemos assistencia tecnica</a:t>
                      </a:r>
                    </a:p>
                  </a:txBody>
                  <a:tcPr/>
                </a:tc>
                <a:tc>
                  <a:txBody>
                    <a:bodyPr/>
                    <a:lstStyle/>
                    <a:p>
                      <a:endParaRPr lang="fr-CH"/>
                    </a:p>
                  </a:txBody>
                  <a:tcPr/>
                </a:tc>
                <a:tc>
                  <a:txBody>
                    <a:bodyPr/>
                    <a:lstStyle/>
                    <a:p>
                      <a:endParaRPr lang="fr-CH"/>
                    </a:p>
                  </a:txBody>
                  <a:tcPr/>
                </a:tc>
                <a:extLst>
                  <a:ext uri="{0D108BD9-81ED-4DB2-BD59-A6C34878D82A}">
                    <a16:rowId xmlns:a16="http://schemas.microsoft.com/office/drawing/2014/main" val="10002"/>
                  </a:ext>
                </a:extLst>
              </a:tr>
              <a:tr h="1109228">
                <a:tc>
                  <a:txBody>
                    <a:bodyPr/>
                    <a:lstStyle/>
                    <a:p>
                      <a:r>
                        <a:rPr lang="fr-CH" sz="1000" b="1" dirty="0" err="1"/>
                        <a:t>Solicitada</a:t>
                      </a:r>
                      <a:r>
                        <a:rPr lang="fr-CH" sz="1000" b="1" dirty="0"/>
                        <a:t> / </a:t>
                      </a:r>
                      <a:r>
                        <a:rPr lang="fr-CH" sz="1000" b="1" dirty="0" err="1"/>
                        <a:t>Necessária</a:t>
                      </a:r>
                      <a:r>
                        <a:rPr lang="fr-CH" sz="1000" b="1" dirty="0"/>
                        <a:t> </a:t>
                      </a:r>
                      <a:r>
                        <a:rPr lang="fr-CH" sz="2000" b="1" dirty="0"/>
                        <a:t>2022</a:t>
                      </a:r>
                    </a:p>
                  </a:txBody>
                  <a:tcPr/>
                </a:tc>
                <a:tc>
                  <a:txBody>
                    <a:bodyPr/>
                    <a:lstStyle/>
                    <a:p>
                      <a:endParaRPr lang="fr-CH" dirty="0"/>
                    </a:p>
                  </a:txBody>
                  <a:tcPr/>
                </a:tc>
                <a:tc>
                  <a:txBody>
                    <a:bodyPr/>
                    <a:lstStyle/>
                    <a:p>
                      <a:endParaRPr lang="fr-CH"/>
                    </a:p>
                  </a:txBody>
                  <a:tcPr/>
                </a:tc>
                <a:tc>
                  <a:txBody>
                    <a:bodyPr/>
                    <a:lstStyle/>
                    <a:p>
                      <a:endParaRPr lang="fr-CH"/>
                    </a:p>
                  </a:txBody>
                  <a:tcPr/>
                </a:tc>
                <a:extLst>
                  <a:ext uri="{0D108BD9-81ED-4DB2-BD59-A6C34878D82A}">
                    <a16:rowId xmlns:a16="http://schemas.microsoft.com/office/drawing/2014/main" val="10003"/>
                  </a:ext>
                </a:extLst>
              </a:tr>
              <a:tr h="1180216">
                <a:tc>
                  <a:txBody>
                    <a:bodyPr/>
                    <a:lstStyle/>
                    <a:p>
                      <a:r>
                        <a:rPr lang="fr-CH" sz="1000" b="1" baseline="0" dirty="0" err="1"/>
                        <a:t>Solicitada</a:t>
                      </a:r>
                      <a:r>
                        <a:rPr lang="fr-CH" sz="1000" b="1" baseline="0" dirty="0"/>
                        <a:t> / </a:t>
                      </a:r>
                      <a:r>
                        <a:rPr lang="fr-CH" sz="1000" b="1" baseline="0" dirty="0" err="1"/>
                        <a:t>Necessária</a:t>
                      </a:r>
                      <a:r>
                        <a:rPr lang="fr-CH" sz="1000" b="1" baseline="0" dirty="0"/>
                        <a:t> </a:t>
                      </a:r>
                    </a:p>
                    <a:p>
                      <a:r>
                        <a:rPr lang="fr-CH" sz="2000" b="1" baseline="0" dirty="0"/>
                        <a:t>2023</a:t>
                      </a:r>
                      <a:endParaRPr lang="en-US" sz="2000" b="1" baseline="0" dirty="0"/>
                    </a:p>
                  </a:txBody>
                  <a:tcPr/>
                </a:tc>
                <a:tc>
                  <a:txBody>
                    <a:bodyPr/>
                    <a:lstStyle/>
                    <a:p>
                      <a:endParaRPr lang="fr-CH"/>
                    </a:p>
                  </a:txBody>
                  <a:tcPr/>
                </a:tc>
                <a:tc>
                  <a:txBody>
                    <a:bodyPr/>
                    <a:lstStyle/>
                    <a:p>
                      <a:endParaRPr lang="fr-CH"/>
                    </a:p>
                  </a:txBody>
                  <a:tcPr/>
                </a:tc>
                <a:tc>
                  <a:txBody>
                    <a:bodyPr/>
                    <a:lstStyle/>
                    <a:p>
                      <a:endParaRPr lang="fr-CH"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16457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80348795"/>
              </p:ext>
            </p:extLst>
          </p:nvPr>
        </p:nvGraphicFramePr>
        <p:xfrm>
          <a:off x="294650" y="116633"/>
          <a:ext cx="8597827"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ous-titre 2">
            <a:extLst>
              <a:ext uri="{FF2B5EF4-FFF2-40B4-BE49-F238E27FC236}">
                <a16:creationId xmlns:a16="http://schemas.microsoft.com/office/drawing/2014/main" id="{AC02E406-CBE8-46AD-86BB-85B652CED35C}"/>
              </a:ext>
            </a:extLst>
          </p:cNvPr>
          <p:cNvSpPr txBox="1">
            <a:spLocks/>
          </p:cNvSpPr>
          <p:nvPr/>
        </p:nvSpPr>
        <p:spPr>
          <a:xfrm>
            <a:off x="198134" y="1268759"/>
            <a:ext cx="8766354" cy="5487625"/>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u="sng" dirty="0"/>
          </a:p>
          <a:p>
            <a:pPr marL="685800" indent="-685800"/>
            <a:r>
              <a:rPr lang="pt-BR" sz="6200" u="sng" dirty="0"/>
              <a:t>Integrara outras intervenções de Saúde Pública? Em caso afirmativo, quais e como (quais os parceiros envolvidos)?</a:t>
            </a:r>
          </a:p>
          <a:p>
            <a:pPr marL="1085850" lvl="1" indent="-685800"/>
            <a:r>
              <a:rPr lang="en-US" sz="8200" u="sng" dirty="0" err="1"/>
              <a:t>Não</a:t>
            </a:r>
            <a:endParaRPr lang="en-US" sz="8200" u="sng" dirty="0"/>
          </a:p>
          <a:p>
            <a:endParaRPr lang="en-US" sz="8600" u="sng" dirty="0"/>
          </a:p>
          <a:p>
            <a:pPr>
              <a:buFont typeface="+mj-lt"/>
              <a:buAutoNum type="arabicPeriod"/>
            </a:pPr>
            <a:endParaRPr lang="en-US" sz="8600" u="sng" dirty="0"/>
          </a:p>
          <a:p>
            <a:pPr marL="685800" indent="-685800"/>
            <a:r>
              <a:rPr lang="pt-BR" sz="6200" u="sng" dirty="0"/>
              <a:t>Que mudanças irá fazer para superar os desafios experimentados em campanhas anteriores?</a:t>
            </a:r>
          </a:p>
          <a:p>
            <a:pPr marL="0" indent="0">
              <a:buNone/>
            </a:pPr>
            <a:endParaRPr lang="en-US" sz="6200" u="sng" dirty="0"/>
          </a:p>
          <a:p>
            <a:pPr marL="0" indent="0">
              <a:buNone/>
            </a:pPr>
            <a:endParaRPr lang="en-US" u="sng" dirty="0"/>
          </a:p>
          <a:p>
            <a:pPr>
              <a:buFont typeface="+mj-lt"/>
              <a:buAutoNum type="arabicPeriod"/>
            </a:pPr>
            <a:endParaRPr lang="en-US" u="sng" dirty="0"/>
          </a:p>
          <a:p>
            <a:pPr>
              <a:buFont typeface="+mj-lt"/>
              <a:buAutoNum type="arabicPeriod"/>
            </a:pPr>
            <a:endParaRPr lang="en-US" u="sng" dirty="0"/>
          </a:p>
          <a:p>
            <a:endParaRPr lang="en-US" u="sng" dirty="0"/>
          </a:p>
          <a:p>
            <a:pPr>
              <a:buFont typeface="+mj-lt"/>
              <a:buAutoNum type="arabicPeriod"/>
            </a:pPr>
            <a:endParaRPr lang="en-US" u="sng" dirty="0"/>
          </a:p>
          <a:p>
            <a:pPr>
              <a:buFont typeface="+mj-lt"/>
              <a:buAutoNum type="arabicPeriod"/>
            </a:pPr>
            <a:endParaRPr lang="en-US" u="sng" dirty="0"/>
          </a:p>
          <a:p>
            <a:endParaRPr lang="en-US" u="sng" dirty="0"/>
          </a:p>
          <a:p>
            <a:endParaRPr lang="en-US" u="sng" dirty="0"/>
          </a:p>
          <a:p>
            <a:endParaRPr lang="en-US" u="sng" dirty="0"/>
          </a:p>
          <a:p>
            <a:pPr marL="257175" indent="-257175"/>
            <a:r>
              <a:rPr lang="en-US" u="sng" dirty="0"/>
              <a:t> </a:t>
            </a:r>
          </a:p>
          <a:p>
            <a:pPr marL="0" indent="0">
              <a:buNone/>
            </a:pPr>
            <a:endParaRPr lang="en-US" u="sng" dirty="0"/>
          </a:p>
          <a:p>
            <a:pPr>
              <a:buFont typeface="+mj-lt"/>
              <a:buAutoNum type="arabicPeriod"/>
            </a:pPr>
            <a:endParaRPr lang="en-US" u="sng" dirty="0"/>
          </a:p>
          <a:p>
            <a:pPr>
              <a:buFont typeface="+mj-lt"/>
              <a:buAutoNum type="arabicPeriod"/>
            </a:pPr>
            <a:endParaRPr lang="en-US" u="sng" dirty="0"/>
          </a:p>
          <a:p>
            <a:pPr>
              <a:buFont typeface="+mj-lt"/>
              <a:buAutoNum type="arabicPeriod"/>
            </a:pPr>
            <a:endParaRPr lang="en-US" u="sng" dirty="0"/>
          </a:p>
          <a:p>
            <a:pPr>
              <a:buFont typeface="+mj-lt"/>
              <a:buAutoNum type="arabicPeriod"/>
            </a:pPr>
            <a:endParaRPr lang="en-US" u="sng" dirty="0"/>
          </a:p>
          <a:p>
            <a:pPr>
              <a:buFont typeface="+mj-lt"/>
              <a:buAutoNum type="arabicPeriod"/>
            </a:pPr>
            <a:endParaRPr lang="en-US" u="sng" dirty="0"/>
          </a:p>
        </p:txBody>
      </p:sp>
    </p:spTree>
    <p:extLst>
      <p:ext uri="{BB962C8B-B14F-4D97-AF65-F5344CB8AC3E}">
        <p14:creationId xmlns:p14="http://schemas.microsoft.com/office/powerpoint/2010/main" val="20541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3933264761"/>
              </p:ext>
            </p:extLst>
          </p:nvPr>
        </p:nvGraphicFramePr>
        <p:xfrm>
          <a:off x="294650" y="116633"/>
          <a:ext cx="8597827"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ous-titre 2">
            <a:extLst>
              <a:ext uri="{FF2B5EF4-FFF2-40B4-BE49-F238E27FC236}">
                <a16:creationId xmlns:a16="http://schemas.microsoft.com/office/drawing/2014/main" id="{AC02E406-CBE8-46AD-86BB-85B652CED35C}"/>
              </a:ext>
            </a:extLst>
          </p:cNvPr>
          <p:cNvSpPr txBox="1">
            <a:spLocks/>
          </p:cNvSpPr>
          <p:nvPr/>
        </p:nvSpPr>
        <p:spPr>
          <a:xfrm>
            <a:off x="198134" y="1268759"/>
            <a:ext cx="8766354" cy="5487625"/>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u="sng" dirty="0"/>
          </a:p>
          <a:p>
            <a:pPr marL="685800" indent="-685800"/>
            <a:r>
              <a:rPr lang="pt-BR" sz="6200" u="sng" dirty="0"/>
              <a:t>Quais são as prioridades de investigação que implementou em 2020 </a:t>
            </a:r>
          </a:p>
          <a:p>
            <a:pPr marL="0" indent="0">
              <a:buNone/>
            </a:pPr>
            <a:endParaRPr lang="en-US" sz="6200" u="sng" dirty="0"/>
          </a:p>
          <a:p>
            <a:pPr marL="0" indent="0">
              <a:buNone/>
            </a:pPr>
            <a:endParaRPr lang="en-US" sz="6200" u="sng" dirty="0"/>
          </a:p>
          <a:p>
            <a:pPr marL="685800" indent="-685800"/>
            <a:r>
              <a:rPr lang="pt-BR" sz="6200" u="sng" dirty="0"/>
              <a:t>Quais são as duas prioridades de investigação para a QPS e quando tenciona implementá-las? </a:t>
            </a:r>
          </a:p>
          <a:p>
            <a:pPr marL="0" indent="0">
              <a:buNone/>
            </a:pPr>
            <a:endParaRPr lang="en-US" sz="4300" u="sng" dirty="0"/>
          </a:p>
          <a:p>
            <a:pPr lvl="1"/>
            <a:r>
              <a:rPr lang="pt-PT" sz="7200" b="1" dirty="0"/>
              <a:t>Realizar estudo sobre avaliação de impacto de QPS nas regiões de Bafatá e Gabú; em dezembro 2022.</a:t>
            </a:r>
            <a:endParaRPr lang="en-US" sz="8200" u="sng" dirty="0"/>
          </a:p>
          <a:p>
            <a:pPr marL="685800" indent="-685800"/>
            <a:r>
              <a:rPr lang="pt-BR" sz="6200" u="sng" dirty="0"/>
              <a:t>Se forem conhecidos, quem são os parceiros identificados para completar esta pesquisa? </a:t>
            </a:r>
          </a:p>
          <a:p>
            <a:pPr marL="0" indent="0">
              <a:buNone/>
            </a:pPr>
            <a:endParaRPr lang="en-US" sz="6200" u="sng" dirty="0"/>
          </a:p>
          <a:p>
            <a:pPr marL="1085850" lvl="1" indent="-685800"/>
            <a:r>
              <a:rPr lang="en-US" sz="5800" b="1" u="sng" dirty="0" err="1"/>
              <a:t>Projecto</a:t>
            </a:r>
            <a:r>
              <a:rPr lang="en-US" sz="5800" b="1" u="sng" dirty="0"/>
              <a:t> </a:t>
            </a:r>
            <a:r>
              <a:rPr lang="en-US" sz="5800" b="1" u="sng" dirty="0" err="1"/>
              <a:t>Saúde</a:t>
            </a:r>
            <a:r>
              <a:rPr lang="en-US" sz="5800" b="1" u="sng" dirty="0"/>
              <a:t> </a:t>
            </a:r>
            <a:r>
              <a:rPr lang="en-US" sz="5800" b="1" u="sng" dirty="0" err="1"/>
              <a:t>Bandim</a:t>
            </a:r>
            <a:r>
              <a:rPr lang="en-US" sz="5800" b="1" u="sng" dirty="0"/>
              <a:t> ( PSB) e OPT_SMC</a:t>
            </a:r>
          </a:p>
          <a:p>
            <a:pPr marL="685800" indent="-685800"/>
            <a:endParaRPr lang="en-US" sz="6200" u="sng" dirty="0"/>
          </a:p>
          <a:p>
            <a:pPr marL="685800" indent="-685800"/>
            <a:r>
              <a:rPr lang="en-US" sz="6200" u="sng" dirty="0" err="1"/>
              <a:t>Orçamento</a:t>
            </a:r>
            <a:r>
              <a:rPr lang="en-US" sz="6200" u="sng" dirty="0"/>
              <a:t> </a:t>
            </a:r>
            <a:r>
              <a:rPr lang="en-US" sz="6200" u="sng" dirty="0" err="1"/>
              <a:t>estimado</a:t>
            </a:r>
            <a:r>
              <a:rPr lang="en-US" sz="6200" u="sng" dirty="0"/>
              <a:t> </a:t>
            </a:r>
            <a:r>
              <a:rPr lang="en-US" sz="6200" u="sng" dirty="0" err="1"/>
              <a:t>requerido</a:t>
            </a:r>
            <a:endParaRPr lang="en-US" u="sng" dirty="0"/>
          </a:p>
          <a:p>
            <a:pPr>
              <a:buFont typeface="+mj-lt"/>
              <a:buAutoNum type="arabicPeriod"/>
            </a:pPr>
            <a:endParaRPr lang="en-US" u="sng" dirty="0"/>
          </a:p>
          <a:p>
            <a:pPr>
              <a:buFont typeface="+mj-lt"/>
              <a:buAutoNum type="arabicPeriod"/>
            </a:pPr>
            <a:endParaRPr lang="en-US" u="sng" dirty="0"/>
          </a:p>
          <a:p>
            <a:pPr marL="457200" lvl="1" indent="0">
              <a:buNone/>
            </a:pPr>
            <a:endParaRPr lang="en-US" u="sng" dirty="0"/>
          </a:p>
          <a:p>
            <a:pPr marL="1085850" lvl="1" indent="-685800"/>
            <a:r>
              <a:rPr lang="en-US" sz="6000" b="1" u="sng" dirty="0"/>
              <a:t>A </a:t>
            </a:r>
            <a:r>
              <a:rPr lang="en-US" sz="6000" b="1" u="sng" dirty="0" err="1"/>
              <a:t>definir</a:t>
            </a:r>
            <a:r>
              <a:rPr lang="en-US" sz="6000" b="1" u="sng" dirty="0"/>
              <a:t> </a:t>
            </a:r>
            <a:r>
              <a:rPr lang="en-US" sz="6000" b="1" u="sng" dirty="0" err="1"/>
              <a:t>pelo</a:t>
            </a:r>
            <a:r>
              <a:rPr lang="en-US" sz="6000" b="1" u="sng" dirty="0"/>
              <a:t> </a:t>
            </a:r>
            <a:r>
              <a:rPr lang="en-US" sz="6000" b="1" u="sng" dirty="0" err="1"/>
              <a:t>Projecto</a:t>
            </a:r>
            <a:r>
              <a:rPr lang="en-US" sz="6000" b="1" u="sng" dirty="0"/>
              <a:t> </a:t>
            </a:r>
            <a:r>
              <a:rPr lang="en-US" sz="6000" b="1" u="sng" dirty="0" err="1"/>
              <a:t>Saúde</a:t>
            </a:r>
            <a:r>
              <a:rPr lang="en-US" sz="6000" b="1" u="sng" dirty="0"/>
              <a:t> </a:t>
            </a:r>
            <a:r>
              <a:rPr lang="en-US" sz="6000" b="1" u="sng" dirty="0" err="1"/>
              <a:t>Bandim</a:t>
            </a:r>
            <a:r>
              <a:rPr lang="en-US" sz="6000" b="1" u="sng" dirty="0"/>
              <a:t> (PSB)</a:t>
            </a:r>
            <a:endParaRPr lang="en-US" u="sng" dirty="0"/>
          </a:p>
          <a:p>
            <a:pPr>
              <a:buFont typeface="+mj-lt"/>
              <a:buAutoNum type="arabicPeriod"/>
            </a:pPr>
            <a:endParaRPr lang="en-US" u="sng" dirty="0"/>
          </a:p>
          <a:p>
            <a:pPr>
              <a:buFont typeface="+mj-lt"/>
              <a:buAutoNum type="arabicPeriod"/>
            </a:pPr>
            <a:endParaRPr lang="en-US" u="sng" dirty="0"/>
          </a:p>
          <a:p>
            <a:pPr>
              <a:buFont typeface="+mj-lt"/>
              <a:buAutoNum type="arabicPeriod"/>
            </a:pPr>
            <a:endParaRPr lang="en-US" u="sng" dirty="0"/>
          </a:p>
        </p:txBody>
      </p:sp>
    </p:spTree>
    <p:extLst>
      <p:ext uri="{BB962C8B-B14F-4D97-AF65-F5344CB8AC3E}">
        <p14:creationId xmlns:p14="http://schemas.microsoft.com/office/powerpoint/2010/main" val="4089581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2094238381"/>
              </p:ext>
            </p:extLst>
          </p:nvPr>
        </p:nvGraphicFramePr>
        <p:xfrm>
          <a:off x="294650" y="116633"/>
          <a:ext cx="8597827"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ixaDeTexto 3">
            <a:extLst>
              <a:ext uri="{FF2B5EF4-FFF2-40B4-BE49-F238E27FC236}">
                <a16:creationId xmlns:a16="http://schemas.microsoft.com/office/drawing/2014/main" id="{16C7A1DC-AD19-4C3C-8E98-04EFAB85D21B}"/>
              </a:ext>
            </a:extLst>
          </p:cNvPr>
          <p:cNvSpPr txBox="1"/>
          <p:nvPr/>
        </p:nvSpPr>
        <p:spPr>
          <a:xfrm>
            <a:off x="435429" y="1219591"/>
            <a:ext cx="7761514" cy="369332"/>
          </a:xfrm>
          <a:prstGeom prst="rect">
            <a:avLst/>
          </a:prstGeom>
          <a:noFill/>
        </p:spPr>
        <p:txBody>
          <a:bodyPr wrap="square">
            <a:spAutoFit/>
          </a:bodyPr>
          <a:lstStyle/>
          <a:p>
            <a:r>
              <a:rPr lang="en-US" sz="1800" b="1" dirty="0">
                <a:latin typeface="Times New Roman" panose="02020603050405020304" pitchFamily="18" charset="0"/>
                <a:cs typeface="Times New Roman" panose="02020603050405020304" pitchFamily="18" charset="0"/>
              </a:rPr>
              <a:t>Abordagens estratégicas</a:t>
            </a:r>
            <a:r>
              <a:rPr lang="pt-PT" sz="1800" b="1" dirty="0">
                <a:latin typeface="Times New Roman" panose="02020603050405020304" pitchFamily="18" charset="0"/>
                <a:cs typeface="Times New Roman" panose="02020603050405020304" pitchFamily="18" charset="0"/>
              </a:rPr>
              <a:t> DA QPS EM GNB (1/3) </a:t>
            </a:r>
            <a:endParaRPr lang="pt-PT" dirty="0"/>
          </a:p>
        </p:txBody>
      </p:sp>
      <p:sp>
        <p:nvSpPr>
          <p:cNvPr id="6" name="CaixaDeTexto 5">
            <a:extLst>
              <a:ext uri="{FF2B5EF4-FFF2-40B4-BE49-F238E27FC236}">
                <a16:creationId xmlns:a16="http://schemas.microsoft.com/office/drawing/2014/main" id="{33DFBC32-F2F1-4AF1-BD57-6155E89DA7ED}"/>
              </a:ext>
            </a:extLst>
          </p:cNvPr>
          <p:cNvSpPr txBox="1"/>
          <p:nvPr/>
        </p:nvSpPr>
        <p:spPr>
          <a:xfrm>
            <a:off x="294650" y="1763877"/>
            <a:ext cx="4572000" cy="369332"/>
          </a:xfrm>
          <a:prstGeom prst="rect">
            <a:avLst/>
          </a:prstGeom>
          <a:noFill/>
        </p:spPr>
        <p:txBody>
          <a:bodyPr wrap="square">
            <a:spAutoFit/>
          </a:bodyPr>
          <a:lstStyle/>
          <a:p>
            <a:pPr algn="just">
              <a:buFont typeface="Wingdings" panose="05000000000000000000" pitchFamily="2" charset="2"/>
              <a:buChar char="§"/>
            </a:pPr>
            <a:r>
              <a:rPr lang="pt-BR" sz="1800" b="1" dirty="0">
                <a:latin typeface="Times New Roman" panose="02020603050405020304" pitchFamily="18" charset="0"/>
                <a:cs typeface="Times New Roman" panose="02020603050405020304" pitchFamily="18" charset="0"/>
              </a:rPr>
              <a:t>IMPLEMENTAÇÃO</a:t>
            </a:r>
            <a:r>
              <a:rPr lang="pt-BR" sz="1800" dirty="0">
                <a:latin typeface="Times New Roman" panose="02020603050405020304" pitchFamily="18" charset="0"/>
                <a:cs typeface="Times New Roman" panose="02020603050405020304" pitchFamily="18" charset="0"/>
              </a:rPr>
              <a:t>:</a:t>
            </a:r>
          </a:p>
        </p:txBody>
      </p:sp>
      <p:sp>
        <p:nvSpPr>
          <p:cNvPr id="8" name="CaixaDeTexto 7">
            <a:extLst>
              <a:ext uri="{FF2B5EF4-FFF2-40B4-BE49-F238E27FC236}">
                <a16:creationId xmlns:a16="http://schemas.microsoft.com/office/drawing/2014/main" id="{BD719799-BF6B-4AD2-8A66-33B474E06744}"/>
              </a:ext>
            </a:extLst>
          </p:cNvPr>
          <p:cNvSpPr txBox="1"/>
          <p:nvPr/>
        </p:nvSpPr>
        <p:spPr>
          <a:xfrm>
            <a:off x="435429" y="2409479"/>
            <a:ext cx="8120742" cy="2569934"/>
          </a:xfrm>
          <a:prstGeom prst="rect">
            <a:avLst/>
          </a:prstGeom>
          <a:noFill/>
        </p:spPr>
        <p:txBody>
          <a:bodyPr wrap="square">
            <a:spAutoFit/>
          </a:bodyPr>
          <a:lstStyle/>
          <a:p>
            <a:pPr marL="717804" lvl="3" indent="-571500" algn="just">
              <a:spcBef>
                <a:spcPts val="1200"/>
              </a:spcBef>
              <a:spcAft>
                <a:spcPts val="200"/>
              </a:spcAft>
              <a:buSzPct val="100000"/>
              <a:buFont typeface="Wingdings" panose="05000000000000000000" pitchFamily="2" charset="2"/>
              <a:buChar char="ü"/>
            </a:pPr>
            <a:r>
              <a:rPr lang="pt-PT" sz="1800" i="0" dirty="0">
                <a:latin typeface="Times New Roman" panose="02020603050405020304" pitchFamily="18" charset="0"/>
                <a:cs typeface="Times New Roman" panose="02020603050405020304" pitchFamily="18" charset="0"/>
              </a:rPr>
              <a:t>QPS  em 2016, (Bafatá 7/14, Gabú 14/19): MSF em Bafata norte e AIFO em Gabu; </a:t>
            </a:r>
          </a:p>
          <a:p>
            <a:pPr marL="717804" lvl="3" indent="-571500" algn="just">
              <a:spcBef>
                <a:spcPts val="1200"/>
              </a:spcBef>
              <a:spcAft>
                <a:spcPts val="200"/>
              </a:spcAft>
              <a:buSzPct val="100000"/>
              <a:buFont typeface="Wingdings" panose="05000000000000000000" pitchFamily="2" charset="2"/>
              <a:buChar char="ü"/>
            </a:pPr>
            <a:r>
              <a:rPr lang="pt-PT" sz="1800" i="0" dirty="0">
                <a:latin typeface="Times New Roman" panose="02020603050405020304" pitchFamily="18" charset="0"/>
                <a:cs typeface="Times New Roman" panose="02020603050405020304" pitchFamily="18" charset="0"/>
              </a:rPr>
              <a:t>Em 2017, todas as 33 áreas sanitárias de Bafatá e Gabú foram cobertas pela estratégia QPS: MSF em Bafata norte, Plan em Bafata sul e AIFO em Gabu;</a:t>
            </a:r>
          </a:p>
          <a:p>
            <a:pPr marL="717804" lvl="3" indent="-571500" algn="just">
              <a:spcBef>
                <a:spcPts val="1200"/>
              </a:spcBef>
              <a:spcAft>
                <a:spcPts val="200"/>
              </a:spcAft>
              <a:buSzPct val="100000"/>
              <a:buFont typeface="Wingdings" panose="05000000000000000000" pitchFamily="2" charset="2"/>
              <a:buChar char="ü"/>
            </a:pPr>
            <a:r>
              <a:rPr lang="pt-PT" sz="1800" i="0" dirty="0">
                <a:latin typeface="Times New Roman" panose="02020603050405020304" pitchFamily="18" charset="0"/>
                <a:cs typeface="Times New Roman" panose="02020603050405020304" pitchFamily="18" charset="0"/>
              </a:rPr>
              <a:t>Em 2018: 33 áreas sanitárias de Bafatá (Plan) e Gabú (AIFO);</a:t>
            </a:r>
          </a:p>
          <a:p>
            <a:pPr marL="717804" lvl="3" indent="-571500" algn="just">
              <a:spcBef>
                <a:spcPts val="1200"/>
              </a:spcBef>
              <a:spcAft>
                <a:spcPts val="200"/>
              </a:spcAft>
              <a:buSzPct val="100000"/>
              <a:buFont typeface="Wingdings" panose="05000000000000000000" pitchFamily="2" charset="2"/>
              <a:buChar char="ü"/>
            </a:pPr>
            <a:r>
              <a:rPr lang="pt-PT" sz="1800" i="0" dirty="0">
                <a:latin typeface="Times New Roman" panose="02020603050405020304" pitchFamily="18" charset="0"/>
                <a:cs typeface="Times New Roman" panose="02020603050405020304" pitchFamily="18" charset="0"/>
              </a:rPr>
              <a:t>Em 2020: 3 regiões alvos (Bafatá, Gabu e Tombali) e 3 pilotos (Bijagos, Bolama e SAB/Plack II).</a:t>
            </a:r>
          </a:p>
        </p:txBody>
      </p:sp>
    </p:spTree>
    <p:extLst>
      <p:ext uri="{BB962C8B-B14F-4D97-AF65-F5344CB8AC3E}">
        <p14:creationId xmlns:p14="http://schemas.microsoft.com/office/powerpoint/2010/main" val="1219575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3673275686"/>
              </p:ext>
            </p:extLst>
          </p:nvPr>
        </p:nvGraphicFramePr>
        <p:xfrm>
          <a:off x="294650" y="116633"/>
          <a:ext cx="8597827"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ixaDeTexto 3">
            <a:extLst>
              <a:ext uri="{FF2B5EF4-FFF2-40B4-BE49-F238E27FC236}">
                <a16:creationId xmlns:a16="http://schemas.microsoft.com/office/drawing/2014/main" id="{C6F0B4A9-55A1-4E56-A2AB-A2EEB9A1A1AC}"/>
              </a:ext>
            </a:extLst>
          </p:cNvPr>
          <p:cNvSpPr txBox="1"/>
          <p:nvPr/>
        </p:nvSpPr>
        <p:spPr>
          <a:xfrm>
            <a:off x="294649" y="1263134"/>
            <a:ext cx="7662807" cy="369332"/>
          </a:xfrm>
          <a:prstGeom prst="rect">
            <a:avLst/>
          </a:prstGeom>
          <a:noFill/>
        </p:spPr>
        <p:txBody>
          <a:bodyPr wrap="square">
            <a:spAutoFit/>
          </a:bodyPr>
          <a:lstStyle/>
          <a:p>
            <a:r>
              <a:rPr lang="en-US" sz="1800" b="1" dirty="0">
                <a:latin typeface="Times New Roman" panose="02020603050405020304" pitchFamily="18" charset="0"/>
                <a:cs typeface="Times New Roman" panose="02020603050405020304" pitchFamily="18" charset="0"/>
              </a:rPr>
              <a:t>Abordagens estratégicas</a:t>
            </a:r>
            <a:r>
              <a:rPr lang="pt-PT" sz="1800" b="1" dirty="0">
                <a:latin typeface="Times New Roman" panose="02020603050405020304" pitchFamily="18" charset="0"/>
                <a:cs typeface="Times New Roman" panose="02020603050405020304" pitchFamily="18" charset="0"/>
              </a:rPr>
              <a:t> DA QPS EM GNB (2/3)</a:t>
            </a:r>
            <a:endParaRPr lang="pt-PT" dirty="0"/>
          </a:p>
        </p:txBody>
      </p:sp>
      <p:sp>
        <p:nvSpPr>
          <p:cNvPr id="6" name="CaixaDeTexto 5">
            <a:extLst>
              <a:ext uri="{FF2B5EF4-FFF2-40B4-BE49-F238E27FC236}">
                <a16:creationId xmlns:a16="http://schemas.microsoft.com/office/drawing/2014/main" id="{E9AB5AAA-7B13-4335-99B6-7A496A4E345D}"/>
              </a:ext>
            </a:extLst>
          </p:cNvPr>
          <p:cNvSpPr txBox="1"/>
          <p:nvPr/>
        </p:nvSpPr>
        <p:spPr>
          <a:xfrm>
            <a:off x="294649" y="1770856"/>
            <a:ext cx="4572000" cy="369332"/>
          </a:xfrm>
          <a:prstGeom prst="rect">
            <a:avLst/>
          </a:prstGeom>
          <a:noFill/>
        </p:spPr>
        <p:txBody>
          <a:bodyPr wrap="square">
            <a:spAutoFit/>
          </a:bodyPr>
          <a:lstStyle/>
          <a:p>
            <a:pPr marL="91440" lvl="2" indent="-91440" algn="just">
              <a:spcBef>
                <a:spcPts val="1200"/>
              </a:spcBef>
              <a:spcAft>
                <a:spcPts val="200"/>
              </a:spcAft>
              <a:buSzPct val="100000"/>
              <a:buFont typeface="Wingdings" panose="05000000000000000000" pitchFamily="2" charset="2"/>
              <a:buChar char="§"/>
            </a:pPr>
            <a:r>
              <a:rPr lang="pt-PT" sz="1800" b="1" dirty="0">
                <a:latin typeface="Times New Roman" panose="02020603050405020304" pitchFamily="18" charset="0"/>
                <a:cs typeface="Times New Roman" panose="02020603050405020304" pitchFamily="18" charset="0"/>
              </a:rPr>
              <a:t>FORMA DE IMPLEMENTAÇÃO</a:t>
            </a:r>
            <a:r>
              <a:rPr lang="pt-PT" sz="1800" dirty="0">
                <a:latin typeface="Times New Roman" panose="02020603050405020304" pitchFamily="18" charset="0"/>
                <a:cs typeface="Times New Roman" panose="02020603050405020304" pitchFamily="18" charset="0"/>
              </a:rPr>
              <a:t>: </a:t>
            </a:r>
          </a:p>
        </p:txBody>
      </p:sp>
      <p:sp>
        <p:nvSpPr>
          <p:cNvPr id="10" name="CaixaDeTexto 9">
            <a:extLst>
              <a:ext uri="{FF2B5EF4-FFF2-40B4-BE49-F238E27FC236}">
                <a16:creationId xmlns:a16="http://schemas.microsoft.com/office/drawing/2014/main" id="{FBD0E2E7-49C6-4264-A6EA-5FC20865E367}"/>
              </a:ext>
            </a:extLst>
          </p:cNvPr>
          <p:cNvSpPr txBox="1"/>
          <p:nvPr/>
        </p:nvSpPr>
        <p:spPr>
          <a:xfrm>
            <a:off x="446313" y="2140188"/>
            <a:ext cx="8196943" cy="2349361"/>
          </a:xfrm>
          <a:prstGeom prst="rect">
            <a:avLst/>
          </a:prstGeom>
          <a:noFill/>
        </p:spPr>
        <p:txBody>
          <a:bodyPr wrap="square">
            <a:spAutoFit/>
          </a:bodyPr>
          <a:lstStyle/>
          <a:p>
            <a:pPr marL="91440" lvl="2" indent="-91440" algn="just">
              <a:spcBef>
                <a:spcPts val="1200"/>
              </a:spcBef>
              <a:spcAft>
                <a:spcPts val="200"/>
              </a:spcAft>
              <a:buSzPct val="100000"/>
              <a:buFont typeface="Wingdings" panose="05000000000000000000" pitchFamily="2" charset="2"/>
              <a:buChar char="§"/>
            </a:pPr>
            <a:r>
              <a:rPr lang="pt-PT" sz="2000" dirty="0">
                <a:latin typeface="Times New Roman" panose="02020603050405020304" pitchFamily="18" charset="0"/>
                <a:cs typeface="Times New Roman" panose="02020603050405020304" pitchFamily="18" charset="0"/>
              </a:rPr>
              <a:t>campanha de 4 rondas de Agosto a Novembro de 2016, através de:</a:t>
            </a:r>
          </a:p>
          <a:p>
            <a:pPr marL="717804" lvl="3" indent="-571500" algn="just">
              <a:spcBef>
                <a:spcPts val="1200"/>
              </a:spcBef>
              <a:spcAft>
                <a:spcPts val="200"/>
              </a:spcAft>
              <a:buSzPct val="100000"/>
              <a:buFont typeface="Wingdings" panose="05000000000000000000" pitchFamily="2" charset="2"/>
              <a:buChar char="ü"/>
            </a:pPr>
            <a:r>
              <a:rPr lang="pt-PT" sz="2000" b="1" dirty="0">
                <a:latin typeface="Times New Roman" panose="02020603050405020304" pitchFamily="18" charset="0"/>
                <a:cs typeface="Times New Roman" panose="02020603050405020304" pitchFamily="18" charset="0"/>
              </a:rPr>
              <a:t> Postos fixos e moveis em 2016 e 2017 </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Administrador da QPS = técnicos saúde </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1 ronda/mês x 4 meses</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3 semanas por cada ronda/mês</a:t>
            </a:r>
          </a:p>
        </p:txBody>
      </p:sp>
    </p:spTree>
    <p:extLst>
      <p:ext uri="{BB962C8B-B14F-4D97-AF65-F5344CB8AC3E}">
        <p14:creationId xmlns:p14="http://schemas.microsoft.com/office/powerpoint/2010/main" val="166343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2976404780"/>
              </p:ext>
            </p:extLst>
          </p:nvPr>
        </p:nvGraphicFramePr>
        <p:xfrm>
          <a:off x="249116" y="1052736"/>
          <a:ext cx="3602804" cy="1862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4F7678D1-4C2A-4979-B11E-CFBC2A43874D}"/>
              </a:ext>
            </a:extLst>
          </p:cNvPr>
          <p:cNvSpPr txBox="1"/>
          <p:nvPr/>
        </p:nvSpPr>
        <p:spPr>
          <a:xfrm>
            <a:off x="4934444" y="260648"/>
            <a:ext cx="3960440" cy="726336"/>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r>
              <a:rPr lang="pt-BR" sz="1400" b="1" i="1" dirty="0">
                <a:solidFill>
                  <a:schemeClr val="bg1"/>
                </a:solidFill>
                <a:latin typeface="Arial" panose="020B0604020202020204" pitchFamily="34" charset="0"/>
                <a:cs typeface="Arial" panose="020B0604020202020204" pitchFamily="34" charset="0"/>
              </a:rPr>
              <a:t>Número planeado VS número real de crianças tratadas</a:t>
            </a:r>
          </a:p>
        </p:txBody>
      </p:sp>
      <p:sp>
        <p:nvSpPr>
          <p:cNvPr id="11" name="TextBox 10">
            <a:extLst>
              <a:ext uri="{FF2B5EF4-FFF2-40B4-BE49-F238E27FC236}">
                <a16:creationId xmlns:a16="http://schemas.microsoft.com/office/drawing/2014/main" id="{43F327C8-76C5-4DC5-90B0-567CAF3E5D93}"/>
              </a:ext>
            </a:extLst>
          </p:cNvPr>
          <p:cNvSpPr txBox="1"/>
          <p:nvPr/>
        </p:nvSpPr>
        <p:spPr>
          <a:xfrm>
            <a:off x="4957438" y="4797152"/>
            <a:ext cx="3960440" cy="709956"/>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r>
              <a:rPr lang="pt-BR" sz="1400" b="1" i="1" dirty="0">
                <a:solidFill>
                  <a:schemeClr val="bg1"/>
                </a:solidFill>
                <a:latin typeface="Arial" panose="020B0604020202020204" pitchFamily="34" charset="0"/>
                <a:cs typeface="Arial" panose="020B0604020202020204" pitchFamily="34" charset="0"/>
              </a:rPr>
              <a:t>Compromissos de financiamento: Planeamento para 2022 &amp; 2023, lacunas</a:t>
            </a:r>
          </a:p>
        </p:txBody>
      </p:sp>
      <p:sp>
        <p:nvSpPr>
          <p:cNvPr id="14" name="TextBox 13">
            <a:extLst>
              <a:ext uri="{FF2B5EF4-FFF2-40B4-BE49-F238E27FC236}">
                <a16:creationId xmlns:a16="http://schemas.microsoft.com/office/drawing/2014/main" id="{83F57475-E6BD-4E4A-82D5-424B6B13CA38}"/>
              </a:ext>
            </a:extLst>
          </p:cNvPr>
          <p:cNvSpPr txBox="1"/>
          <p:nvPr/>
        </p:nvSpPr>
        <p:spPr>
          <a:xfrm>
            <a:off x="4945941" y="1770718"/>
            <a:ext cx="3960440" cy="534877"/>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r>
              <a:rPr lang="fr-FR" sz="1400" b="1" i="1" dirty="0" err="1">
                <a:solidFill>
                  <a:schemeClr val="bg1"/>
                </a:solidFill>
                <a:latin typeface="Arial" panose="020B0604020202020204" pitchFamily="34" charset="0"/>
                <a:cs typeface="Arial" panose="020B0604020202020204" pitchFamily="34" charset="0"/>
              </a:rPr>
              <a:t>Dados</a:t>
            </a:r>
            <a:r>
              <a:rPr lang="fr-FR" sz="1400" b="1" i="1" dirty="0">
                <a:solidFill>
                  <a:schemeClr val="bg1"/>
                </a:solidFill>
                <a:latin typeface="Arial" panose="020B0604020202020204" pitchFamily="34" charset="0"/>
                <a:cs typeface="Arial" panose="020B0604020202020204" pitchFamily="34" charset="0"/>
              </a:rPr>
              <a:t> de </a:t>
            </a:r>
            <a:r>
              <a:rPr lang="fr-FR" sz="1400" b="1" i="1" dirty="0" err="1">
                <a:solidFill>
                  <a:schemeClr val="bg1"/>
                </a:solidFill>
                <a:latin typeface="Arial" panose="020B0604020202020204" pitchFamily="34" charset="0"/>
                <a:cs typeface="Arial" panose="020B0604020202020204" pitchFamily="34" charset="0"/>
              </a:rPr>
              <a:t>farmacovigilância</a:t>
            </a:r>
            <a:endParaRPr lang="fr-FR" sz="1400" b="1" i="1" dirty="0">
              <a:solidFill>
                <a:schemeClr val="bg1"/>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9C239474-759E-4BDB-99A8-D9F5DADE33A1}"/>
              </a:ext>
            </a:extLst>
          </p:cNvPr>
          <p:cNvSpPr txBox="1"/>
          <p:nvPr/>
        </p:nvSpPr>
        <p:spPr>
          <a:xfrm>
            <a:off x="4957439" y="2410003"/>
            <a:ext cx="3937445" cy="534877"/>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r>
              <a:rPr lang="fr-FR" sz="1400" b="1" i="1" dirty="0" err="1">
                <a:solidFill>
                  <a:schemeClr val="bg1"/>
                </a:solidFill>
                <a:latin typeface="Arial" panose="020B0604020202020204" pitchFamily="34" charset="0"/>
                <a:cs typeface="Arial" panose="020B0604020202020204" pitchFamily="34" charset="0"/>
              </a:rPr>
              <a:t>Desafios</a:t>
            </a:r>
            <a:r>
              <a:rPr lang="fr-FR" sz="1400" b="1" i="1" dirty="0">
                <a:solidFill>
                  <a:schemeClr val="bg1"/>
                </a:solidFill>
                <a:latin typeface="Arial" panose="020B0604020202020204" pitchFamily="34" charset="0"/>
                <a:cs typeface="Arial" panose="020B0604020202020204" pitchFamily="34" charset="0"/>
              </a:rPr>
              <a:t> </a:t>
            </a:r>
            <a:r>
              <a:rPr lang="fr-FR" sz="1400" b="1" i="1" dirty="0" err="1">
                <a:solidFill>
                  <a:schemeClr val="bg1"/>
                </a:solidFill>
                <a:latin typeface="Arial" panose="020B0604020202020204" pitchFamily="34" charset="0"/>
                <a:cs typeface="Arial" panose="020B0604020202020204" pitchFamily="34" charset="0"/>
              </a:rPr>
              <a:t>chaves</a:t>
            </a:r>
            <a:r>
              <a:rPr lang="fr-FR" sz="1400" b="1" i="1" dirty="0">
                <a:solidFill>
                  <a:schemeClr val="bg1"/>
                </a:solidFill>
                <a:latin typeface="Arial" panose="020B0604020202020204" pitchFamily="34" charset="0"/>
                <a:cs typeface="Arial" panose="020B0604020202020204" pitchFamily="34" charset="0"/>
              </a:rPr>
              <a:t> e </a:t>
            </a:r>
            <a:r>
              <a:rPr lang="fr-FR" sz="1400" b="1" i="1" dirty="0" err="1">
                <a:solidFill>
                  <a:schemeClr val="bg1"/>
                </a:solidFill>
                <a:latin typeface="Arial" panose="020B0604020202020204" pitchFamily="34" charset="0"/>
                <a:cs typeface="Arial" panose="020B0604020202020204" pitchFamily="34" charset="0"/>
              </a:rPr>
              <a:t>sucesso</a:t>
            </a:r>
            <a:endParaRPr lang="fr-FR" sz="1400" b="1" i="1" kern="1200" dirty="0">
              <a:solidFill>
                <a:schemeClr val="bg1"/>
              </a:solidFill>
              <a:latin typeface="Arial" panose="020B0604020202020204" pitchFamily="34" charset="0"/>
              <a:cs typeface="Arial" panose="020B0604020202020204" pitchFamily="34" charset="0"/>
            </a:endParaRPr>
          </a:p>
        </p:txBody>
      </p:sp>
      <p:grpSp>
        <p:nvGrpSpPr>
          <p:cNvPr id="18" name="Group 17">
            <a:extLst>
              <a:ext uri="{FF2B5EF4-FFF2-40B4-BE49-F238E27FC236}">
                <a16:creationId xmlns:a16="http://schemas.microsoft.com/office/drawing/2014/main" id="{28675E06-CE82-4D6D-8970-332F343D489D}"/>
              </a:ext>
            </a:extLst>
          </p:cNvPr>
          <p:cNvGrpSpPr/>
          <p:nvPr/>
        </p:nvGrpSpPr>
        <p:grpSpPr>
          <a:xfrm>
            <a:off x="4957439" y="4194900"/>
            <a:ext cx="3960440" cy="530244"/>
            <a:chOff x="0" y="101869"/>
            <a:chExt cx="3960440" cy="2922469"/>
          </a:xfrm>
        </p:grpSpPr>
        <p:sp>
          <p:nvSpPr>
            <p:cNvPr id="19" name="Rectangle 18">
              <a:extLst>
                <a:ext uri="{FF2B5EF4-FFF2-40B4-BE49-F238E27FC236}">
                  <a16:creationId xmlns:a16="http://schemas.microsoft.com/office/drawing/2014/main" id="{CE32BF73-64ED-4784-B441-46CA9DE7B0CF}"/>
                </a:ext>
              </a:extLst>
            </p:cNvPr>
            <p:cNvSpPr/>
            <p:nvPr/>
          </p:nvSpPr>
          <p:spPr>
            <a:xfrm>
              <a:off x="0" y="101869"/>
              <a:ext cx="3960440" cy="2922469"/>
            </a:xfrm>
            <a:prstGeom prst="rect">
              <a:avLst/>
            </a:prstGeom>
          </p:spPr>
          <p:style>
            <a:lnRef idx="0">
              <a:schemeClr val="accent1"/>
            </a:lnRef>
            <a:fillRef idx="3">
              <a:schemeClr val="accent1"/>
            </a:fillRef>
            <a:effectRef idx="3">
              <a:schemeClr val="accent1"/>
            </a:effectRef>
            <a:fontRef idx="minor">
              <a:schemeClr val="lt1"/>
            </a:fontRef>
          </p:style>
        </p:sp>
        <p:sp>
          <p:nvSpPr>
            <p:cNvPr id="20" name="TextBox 19">
              <a:extLst>
                <a:ext uri="{FF2B5EF4-FFF2-40B4-BE49-F238E27FC236}">
                  <a16:creationId xmlns:a16="http://schemas.microsoft.com/office/drawing/2014/main" id="{B47978A4-025E-4FFD-8D50-98F25065BB5B}"/>
                </a:ext>
              </a:extLst>
            </p:cNvPr>
            <p:cNvSpPr txBox="1"/>
            <p:nvPr/>
          </p:nvSpPr>
          <p:spPr>
            <a:xfrm>
              <a:off x="18463" y="101869"/>
              <a:ext cx="3923512" cy="2922469"/>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r>
                <a:rPr lang="fr-FR" sz="1400" b="1" i="1" kern="1200" dirty="0">
                  <a:solidFill>
                    <a:schemeClr val="bg1"/>
                  </a:solidFill>
                  <a:latin typeface="Arial" panose="020B0604020202020204" pitchFamily="34" charset="0"/>
                  <a:cs typeface="Arial" panose="020B0604020202020204" pitchFamily="34" charset="0"/>
                </a:rPr>
                <a:t> 2022 - 2023 </a:t>
              </a:r>
              <a:r>
                <a:rPr lang="en-CA" sz="1400" b="1" i="1" dirty="0" err="1">
                  <a:solidFill>
                    <a:schemeClr val="bg1"/>
                  </a:solidFill>
                  <a:latin typeface="Arial" panose="020B0604020202020204" pitchFamily="34" charset="0"/>
                  <a:cs typeface="Arial" panose="020B0604020202020204" pitchFamily="34" charset="0"/>
                </a:rPr>
                <a:t>alvos</a:t>
              </a:r>
              <a:r>
                <a:rPr lang="fr-FR" sz="1400" b="1" i="1" kern="1200" dirty="0">
                  <a:solidFill>
                    <a:schemeClr val="bg1"/>
                  </a:solidFill>
                  <a:latin typeface="Arial" panose="020B0604020202020204" pitchFamily="34" charset="0"/>
                  <a:cs typeface="Arial" panose="020B0604020202020204" pitchFamily="34" charset="0"/>
                </a:rPr>
                <a:t> </a:t>
              </a:r>
            </a:p>
          </p:txBody>
        </p:sp>
      </p:grpSp>
      <p:sp>
        <p:nvSpPr>
          <p:cNvPr id="26" name="TextBox 25">
            <a:extLst>
              <a:ext uri="{FF2B5EF4-FFF2-40B4-BE49-F238E27FC236}">
                <a16:creationId xmlns:a16="http://schemas.microsoft.com/office/drawing/2014/main" id="{A3B0A76D-1914-4CC0-8030-BB3B879695BE}"/>
              </a:ext>
            </a:extLst>
          </p:cNvPr>
          <p:cNvSpPr txBox="1"/>
          <p:nvPr/>
        </p:nvSpPr>
        <p:spPr>
          <a:xfrm>
            <a:off x="249117" y="4365104"/>
            <a:ext cx="3602804" cy="936104"/>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endParaRPr lang="fr-FR" sz="2400" b="1" dirty="0">
              <a:solidFill>
                <a:prstClr val="white"/>
              </a:solidFill>
              <a:latin typeface="Arial" panose="020B0604020202020204" pitchFamily="34" charset="0"/>
              <a:cs typeface="Arial" panose="020B0604020202020204" pitchFamily="34" charset="0"/>
            </a:endParaRPr>
          </a:p>
          <a:p>
            <a:pPr lvl="0" defTabSz="1066800">
              <a:lnSpc>
                <a:spcPct val="90000"/>
              </a:lnSpc>
              <a:spcBef>
                <a:spcPct val="0"/>
              </a:spcBef>
              <a:spcAft>
                <a:spcPct val="35000"/>
              </a:spcAft>
            </a:pPr>
            <a:r>
              <a:rPr lang="fr-FR" sz="2400" b="1" dirty="0">
                <a:solidFill>
                  <a:prstClr val="white"/>
                </a:solidFill>
                <a:latin typeface="Arial" panose="020B0604020202020204" pitchFamily="34" charset="0"/>
                <a:cs typeface="Arial" panose="020B0604020202020204" pitchFamily="34" charset="0"/>
              </a:rPr>
              <a:t>2022-2023 </a:t>
            </a:r>
            <a:r>
              <a:rPr lang="en-CA" sz="2400" b="1" dirty="0" err="1">
                <a:solidFill>
                  <a:prstClr val="white"/>
                </a:solidFill>
                <a:latin typeface="Arial" panose="020B0604020202020204" pitchFamily="34" charset="0"/>
                <a:cs typeface="Arial" panose="020B0604020202020204" pitchFamily="34" charset="0"/>
              </a:rPr>
              <a:t>Campanhas</a:t>
            </a:r>
            <a:endParaRPr lang="en-CA" sz="2400" b="1" dirty="0">
              <a:solidFill>
                <a:prstClr val="white"/>
              </a:solidFill>
              <a:latin typeface="Arial" panose="020B0604020202020204" pitchFamily="34" charset="0"/>
              <a:cs typeface="Arial" panose="020B0604020202020204" pitchFamily="34" charset="0"/>
            </a:endParaRPr>
          </a:p>
          <a:p>
            <a:pPr marL="0" lvl="0" indent="0" algn="l" defTabSz="1066800" rtl="0">
              <a:lnSpc>
                <a:spcPct val="90000"/>
              </a:lnSpc>
              <a:spcBef>
                <a:spcPct val="0"/>
              </a:spcBef>
              <a:spcAft>
                <a:spcPct val="35000"/>
              </a:spcAft>
              <a:buNone/>
            </a:pPr>
            <a:endParaRPr lang="fr-FR" sz="2400" b="1" dirty="0">
              <a:solidFill>
                <a:prstClr val="white"/>
              </a:solidFill>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78BF43B3-0602-41BF-9720-82447F7A7522}"/>
              </a:ext>
            </a:extLst>
          </p:cNvPr>
          <p:cNvSpPr txBox="1"/>
          <p:nvPr/>
        </p:nvSpPr>
        <p:spPr>
          <a:xfrm>
            <a:off x="4957439" y="3065058"/>
            <a:ext cx="3937445" cy="651974"/>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r>
              <a:rPr lang="pt-BR" sz="1400" b="1" i="1" dirty="0">
                <a:solidFill>
                  <a:schemeClr val="bg1"/>
                </a:solidFill>
                <a:latin typeface="Arial" panose="020B0604020202020204" pitchFamily="34" charset="0"/>
                <a:cs typeface="Arial" panose="020B0604020202020204" pitchFamily="34" charset="0"/>
              </a:rPr>
              <a:t>2021 Financiamento: Planeamento vs desembolsos efectivos </a:t>
            </a:r>
          </a:p>
        </p:txBody>
      </p:sp>
      <p:sp>
        <p:nvSpPr>
          <p:cNvPr id="30" name="Arrow: Right 29">
            <a:extLst>
              <a:ext uri="{FF2B5EF4-FFF2-40B4-BE49-F238E27FC236}">
                <a16:creationId xmlns:a16="http://schemas.microsoft.com/office/drawing/2014/main" id="{7177A882-C4DD-43D2-ACF2-66069F34B6FA}"/>
              </a:ext>
            </a:extLst>
          </p:cNvPr>
          <p:cNvSpPr/>
          <p:nvPr/>
        </p:nvSpPr>
        <p:spPr>
          <a:xfrm>
            <a:off x="3923929" y="980728"/>
            <a:ext cx="936104" cy="1944216"/>
          </a:xfrm>
          <a:prstGeom prst="rightArrow">
            <a:avLst>
              <a:gd name="adj1" fmla="val 50000"/>
              <a:gd name="adj2" fmla="val 5812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Right 30">
            <a:extLst>
              <a:ext uri="{FF2B5EF4-FFF2-40B4-BE49-F238E27FC236}">
                <a16:creationId xmlns:a16="http://schemas.microsoft.com/office/drawing/2014/main" id="{25DD9843-9BB1-4971-BF46-3077D3BFF908}"/>
              </a:ext>
            </a:extLst>
          </p:cNvPr>
          <p:cNvSpPr/>
          <p:nvPr/>
        </p:nvSpPr>
        <p:spPr>
          <a:xfrm>
            <a:off x="3923927" y="4293096"/>
            <a:ext cx="936104" cy="108012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TextBox 31">
            <a:extLst>
              <a:ext uri="{FF2B5EF4-FFF2-40B4-BE49-F238E27FC236}">
                <a16:creationId xmlns:a16="http://schemas.microsoft.com/office/drawing/2014/main" id="{20B94986-A934-4874-96B6-D96AA70EFA7A}"/>
              </a:ext>
            </a:extLst>
          </p:cNvPr>
          <p:cNvSpPr txBox="1"/>
          <p:nvPr/>
        </p:nvSpPr>
        <p:spPr>
          <a:xfrm>
            <a:off x="4934444" y="1121067"/>
            <a:ext cx="3960440" cy="563677"/>
          </a:xfrm>
          <a:prstGeom prst="rect">
            <a:avLst/>
          </a:prstGeom>
        </p:spPr>
        <p:style>
          <a:lnRef idx="0">
            <a:schemeClr val="accent1"/>
          </a:lnRef>
          <a:fillRef idx="3">
            <a:schemeClr val="accent1"/>
          </a:fillRef>
          <a:effectRef idx="3">
            <a:schemeClr val="accent1"/>
          </a:effectRef>
          <a:fontRef idx="minor">
            <a:schemeClr val="lt1"/>
          </a:fontRef>
        </p:style>
        <p:txBody>
          <a:bodyPr spcFirstLastPara="0" vert="horz" wrap="square" lIns="91440" tIns="91440" rIns="91440" bIns="91440" numCol="1" spcCol="1270" anchor="ctr" anchorCtr="0">
            <a:noAutofit/>
          </a:bodyPr>
          <a:lstStyle/>
          <a:p>
            <a:pPr lvl="0" defTabSz="1066800">
              <a:lnSpc>
                <a:spcPct val="90000"/>
              </a:lnSpc>
              <a:spcBef>
                <a:spcPct val="0"/>
              </a:spcBef>
              <a:spcAft>
                <a:spcPct val="35000"/>
              </a:spcAft>
            </a:pPr>
            <a:r>
              <a:rPr lang="pt-BR" sz="1400" b="1" i="1" dirty="0">
                <a:solidFill>
                  <a:schemeClr val="bg1"/>
                </a:solidFill>
                <a:latin typeface="Arial" panose="020B0604020202020204" pitchFamily="34" charset="0"/>
                <a:cs typeface="Arial" panose="020B0604020202020204" pitchFamily="34" charset="0"/>
              </a:rPr>
              <a:t>Cobertura ( % de crianças elegíveis que receberam o número completo de tratamentos)</a:t>
            </a:r>
          </a:p>
        </p:txBody>
      </p:sp>
    </p:spTree>
    <p:extLst>
      <p:ext uri="{BB962C8B-B14F-4D97-AF65-F5344CB8AC3E}">
        <p14:creationId xmlns:p14="http://schemas.microsoft.com/office/powerpoint/2010/main" val="2409909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2118169874"/>
              </p:ext>
            </p:extLst>
          </p:nvPr>
        </p:nvGraphicFramePr>
        <p:xfrm>
          <a:off x="294650" y="116633"/>
          <a:ext cx="8597827"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ixaDeTexto 3">
            <a:extLst>
              <a:ext uri="{FF2B5EF4-FFF2-40B4-BE49-F238E27FC236}">
                <a16:creationId xmlns:a16="http://schemas.microsoft.com/office/drawing/2014/main" id="{003B2793-9E5E-4D38-9137-8A98B32CC6F3}"/>
              </a:ext>
            </a:extLst>
          </p:cNvPr>
          <p:cNvSpPr txBox="1"/>
          <p:nvPr/>
        </p:nvSpPr>
        <p:spPr>
          <a:xfrm>
            <a:off x="294650" y="1959819"/>
            <a:ext cx="4572000" cy="369332"/>
          </a:xfrm>
          <a:prstGeom prst="rect">
            <a:avLst/>
          </a:prstGeom>
          <a:noFill/>
        </p:spPr>
        <p:txBody>
          <a:bodyPr wrap="square">
            <a:spAutoFit/>
          </a:bodyPr>
          <a:lstStyle/>
          <a:p>
            <a:r>
              <a:rPr lang="pt-PT" sz="1800" b="1" dirty="0">
                <a:latin typeface="Times New Roman" panose="02020603050405020304" pitchFamily="18" charset="0"/>
                <a:cs typeface="Times New Roman" panose="02020603050405020304" pitchFamily="18" charset="0"/>
              </a:rPr>
              <a:t>FORMA DE IMPLEMENTAÇÃO</a:t>
            </a:r>
            <a:endParaRPr lang="pt-PT" dirty="0"/>
          </a:p>
        </p:txBody>
      </p:sp>
      <p:sp>
        <p:nvSpPr>
          <p:cNvPr id="6" name="CaixaDeTexto 5">
            <a:extLst>
              <a:ext uri="{FF2B5EF4-FFF2-40B4-BE49-F238E27FC236}">
                <a16:creationId xmlns:a16="http://schemas.microsoft.com/office/drawing/2014/main" id="{64958DD3-8945-4074-A798-D989512AE52D}"/>
              </a:ext>
            </a:extLst>
          </p:cNvPr>
          <p:cNvSpPr txBox="1"/>
          <p:nvPr/>
        </p:nvSpPr>
        <p:spPr>
          <a:xfrm>
            <a:off x="294650" y="1172949"/>
            <a:ext cx="6334750" cy="369332"/>
          </a:xfrm>
          <a:prstGeom prst="rect">
            <a:avLst/>
          </a:prstGeom>
          <a:noFill/>
        </p:spPr>
        <p:txBody>
          <a:bodyPr wrap="square">
            <a:spAutoFit/>
          </a:bodyPr>
          <a:lstStyle/>
          <a:p>
            <a:r>
              <a:rPr lang="en-US" sz="1800" b="1" dirty="0">
                <a:latin typeface="Times New Roman" panose="02020603050405020304" pitchFamily="18" charset="0"/>
                <a:cs typeface="Times New Roman" panose="02020603050405020304" pitchFamily="18" charset="0"/>
              </a:rPr>
              <a:t>Abordagens estratégicas</a:t>
            </a:r>
            <a:r>
              <a:rPr lang="pt-PT" sz="1800" b="1" dirty="0">
                <a:latin typeface="Times New Roman" panose="02020603050405020304" pitchFamily="18" charset="0"/>
                <a:cs typeface="Times New Roman" panose="02020603050405020304" pitchFamily="18" charset="0"/>
              </a:rPr>
              <a:t> DA QPS EM GNB (3/3) </a:t>
            </a:r>
            <a:endParaRPr lang="pt-PT" dirty="0"/>
          </a:p>
        </p:txBody>
      </p:sp>
      <p:sp>
        <p:nvSpPr>
          <p:cNvPr id="8" name="CaixaDeTexto 7">
            <a:extLst>
              <a:ext uri="{FF2B5EF4-FFF2-40B4-BE49-F238E27FC236}">
                <a16:creationId xmlns:a16="http://schemas.microsoft.com/office/drawing/2014/main" id="{52F1112E-0622-45D2-A36D-97596EC34C7D}"/>
              </a:ext>
            </a:extLst>
          </p:cNvPr>
          <p:cNvSpPr txBox="1"/>
          <p:nvPr/>
        </p:nvSpPr>
        <p:spPr>
          <a:xfrm>
            <a:off x="206828" y="2329151"/>
            <a:ext cx="8642521" cy="3452227"/>
          </a:xfrm>
          <a:prstGeom prst="rect">
            <a:avLst/>
          </a:prstGeom>
          <a:noFill/>
        </p:spPr>
        <p:txBody>
          <a:bodyPr wrap="square">
            <a:spAutoFit/>
          </a:bodyPr>
          <a:lstStyle/>
          <a:p>
            <a:pPr marL="717804" lvl="3" indent="-571500" algn="just">
              <a:spcBef>
                <a:spcPts val="1200"/>
              </a:spcBef>
              <a:spcAft>
                <a:spcPts val="200"/>
              </a:spcAft>
              <a:buSzPct val="100000"/>
              <a:buFont typeface="Wingdings" panose="05000000000000000000" pitchFamily="2" charset="2"/>
              <a:buChar char="ü"/>
            </a:pPr>
            <a:r>
              <a:rPr lang="pt-PT" sz="2000" b="1" dirty="0">
                <a:latin typeface="Times New Roman" panose="02020603050405020304" pitchFamily="18" charset="0"/>
                <a:cs typeface="Times New Roman" panose="02020603050405020304" pitchFamily="18" charset="0"/>
              </a:rPr>
              <a:t>Porta a porta em 2018 e 2021</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Administrador da QPS = ASC</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1 ronda/mês</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5 dias por ronda cada/mês (3 dias de administração e 2 dias da busca ativa); </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1 dose administrado pelo ASC, 2ª e 3ª desse administrado pela mãe em 2018 e 2019;</a:t>
            </a:r>
          </a:p>
          <a:p>
            <a:pPr marL="900684" lvl="4" indent="-571500" algn="just">
              <a:spcBef>
                <a:spcPts val="1200"/>
              </a:spcBef>
              <a:spcAft>
                <a:spcPts val="200"/>
              </a:spcAft>
              <a:buSzPct val="100000"/>
              <a:buFont typeface="Courier New" panose="02070309020205020404" pitchFamily="49" charset="0"/>
              <a:buChar char="o"/>
            </a:pPr>
            <a:r>
              <a:rPr lang="pt-PT" sz="2000" dirty="0">
                <a:latin typeface="Times New Roman" panose="02020603050405020304" pitchFamily="18" charset="0"/>
                <a:cs typeface="Times New Roman" panose="02020603050405020304" pitchFamily="18" charset="0"/>
              </a:rPr>
              <a:t>3 doses administrados (observadas) pelo ASC em 2020 e 2021.</a:t>
            </a:r>
          </a:p>
        </p:txBody>
      </p:sp>
    </p:spTree>
    <p:extLst>
      <p:ext uri="{BB962C8B-B14F-4D97-AF65-F5344CB8AC3E}">
        <p14:creationId xmlns:p14="http://schemas.microsoft.com/office/powerpoint/2010/main" val="1608401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137173567"/>
              </p:ext>
            </p:extLst>
          </p:nvPr>
        </p:nvGraphicFramePr>
        <p:xfrm>
          <a:off x="294650" y="116633"/>
          <a:ext cx="8597827"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ixaDeTexto 3">
            <a:extLst>
              <a:ext uri="{FF2B5EF4-FFF2-40B4-BE49-F238E27FC236}">
                <a16:creationId xmlns:a16="http://schemas.microsoft.com/office/drawing/2014/main" id="{F6E20BF5-9787-4B02-BC6F-B3852D07F6AD}"/>
              </a:ext>
            </a:extLst>
          </p:cNvPr>
          <p:cNvSpPr txBox="1"/>
          <p:nvPr/>
        </p:nvSpPr>
        <p:spPr>
          <a:xfrm>
            <a:off x="294649" y="1266150"/>
            <a:ext cx="7499521" cy="369332"/>
          </a:xfrm>
          <a:prstGeom prst="rect">
            <a:avLst/>
          </a:prstGeom>
          <a:noFill/>
        </p:spPr>
        <p:txBody>
          <a:bodyPr wrap="square">
            <a:spAutoFit/>
          </a:bodyPr>
          <a:lstStyle/>
          <a:p>
            <a:r>
              <a:rPr lang="en-US" sz="1800" b="1" dirty="0">
                <a:latin typeface="Times New Roman" panose="02020603050405020304" pitchFamily="18" charset="0"/>
                <a:cs typeface="Times New Roman" panose="02020603050405020304" pitchFamily="18" charset="0"/>
              </a:rPr>
              <a:t>CRITÉRIOS DA ESTRATÉGIA PORTA A PORTA</a:t>
            </a:r>
            <a:endParaRPr lang="pt-PT" dirty="0"/>
          </a:p>
        </p:txBody>
      </p:sp>
      <p:sp>
        <p:nvSpPr>
          <p:cNvPr id="6" name="CaixaDeTexto 5">
            <a:extLst>
              <a:ext uri="{FF2B5EF4-FFF2-40B4-BE49-F238E27FC236}">
                <a16:creationId xmlns:a16="http://schemas.microsoft.com/office/drawing/2014/main" id="{D64BA6CC-38EA-4274-806B-F323A38058C0}"/>
              </a:ext>
            </a:extLst>
          </p:cNvPr>
          <p:cNvSpPr txBox="1"/>
          <p:nvPr/>
        </p:nvSpPr>
        <p:spPr>
          <a:xfrm>
            <a:off x="294649" y="1776888"/>
            <a:ext cx="8686066" cy="3594895"/>
          </a:xfrm>
          <a:prstGeom prst="rect">
            <a:avLst/>
          </a:prstGeom>
          <a:noFill/>
        </p:spPr>
        <p:txBody>
          <a:bodyPr wrap="square">
            <a:spAutoFit/>
          </a:bodyPr>
          <a:lstStyle/>
          <a:p>
            <a:pPr algn="just">
              <a:lnSpc>
                <a:spcPct val="110000"/>
              </a:lnSpc>
              <a:buFont typeface="Wingdings" panose="05000000000000000000" pitchFamily="2" charset="2"/>
              <a:buChar char="§"/>
            </a:pPr>
            <a:r>
              <a:rPr lang="pt-PT" sz="2000" dirty="0">
                <a:latin typeface="Times New Roman" panose="02020603050405020304" pitchFamily="18" charset="0"/>
                <a:cs typeface="Times New Roman" panose="02020603050405020304" pitchFamily="18" charset="0"/>
              </a:rPr>
              <a:t>A seleção dos ASC sobre a responsabilidade dos RAS;</a:t>
            </a:r>
          </a:p>
          <a:p>
            <a:pPr algn="just">
              <a:lnSpc>
                <a:spcPct val="110000"/>
              </a:lnSpc>
              <a:buFont typeface="Wingdings" panose="05000000000000000000" pitchFamily="2" charset="2"/>
              <a:buChar char="§"/>
            </a:pPr>
            <a:r>
              <a:rPr lang="pt-BR" sz="2000" dirty="0">
                <a:latin typeface="Times New Roman" panose="02020603050405020304" pitchFamily="18" charset="0"/>
                <a:cs typeface="Times New Roman" panose="02020603050405020304" pitchFamily="18" charset="0"/>
              </a:rPr>
              <a:t> Média de tratamento diário por equipa de 2 ASC:</a:t>
            </a:r>
          </a:p>
          <a:p>
            <a:pPr marL="1138237" lvl="1" indent="-342900" algn="just">
              <a:buFont typeface="Wingdings" panose="05000000000000000000" pitchFamily="2" charset="2"/>
              <a:buChar char="ü"/>
            </a:pPr>
            <a:r>
              <a:rPr lang="pt-BR" sz="2000" b="1" dirty="0">
                <a:latin typeface="Times New Roman" panose="02020603050405020304" pitchFamily="18" charset="0"/>
                <a:cs typeface="Times New Roman" panose="02020603050405020304" pitchFamily="18" charset="0"/>
              </a:rPr>
              <a:t>150</a:t>
            </a:r>
            <a:r>
              <a:rPr lang="pt-BR" sz="2000" dirty="0">
                <a:latin typeface="Times New Roman" panose="02020603050405020304" pitchFamily="18" charset="0"/>
                <a:cs typeface="Times New Roman" panose="02020603050405020304" pitchFamily="18" charset="0"/>
              </a:rPr>
              <a:t> crianças/dia nas zonas rurais;</a:t>
            </a:r>
          </a:p>
          <a:p>
            <a:pPr marL="1138237" lvl="1" indent="-342900" algn="just">
              <a:buFont typeface="Wingdings" panose="05000000000000000000" pitchFamily="2" charset="2"/>
              <a:buChar char="ü"/>
            </a:pPr>
            <a:r>
              <a:rPr lang="pt-BR" sz="2000" b="1" dirty="0">
                <a:latin typeface="Times New Roman" panose="02020603050405020304" pitchFamily="18" charset="0"/>
                <a:cs typeface="Times New Roman" panose="02020603050405020304" pitchFamily="18" charset="0"/>
              </a:rPr>
              <a:t>150</a:t>
            </a:r>
            <a:r>
              <a:rPr lang="pt-BR" sz="2000" dirty="0">
                <a:latin typeface="Times New Roman" panose="02020603050405020304" pitchFamily="18" charset="0"/>
                <a:cs typeface="Times New Roman" panose="02020603050405020304" pitchFamily="18" charset="0"/>
              </a:rPr>
              <a:t> crianças/dia nas zonas urbanas.</a:t>
            </a:r>
          </a:p>
          <a:p>
            <a:pPr algn="just">
              <a:lnSpc>
                <a:spcPct val="110000"/>
              </a:lnSpc>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 </a:t>
            </a:r>
            <a:r>
              <a:rPr lang="pt-PT" sz="2400" b="1" dirty="0">
                <a:latin typeface="Times New Roman" panose="02020603050405020304" pitchFamily="18" charset="0"/>
                <a:cs typeface="Times New Roman" panose="02020603050405020304" pitchFamily="18" charset="0"/>
              </a:rPr>
              <a:t>A </a:t>
            </a:r>
            <a:r>
              <a:rPr lang="pt-PT" sz="2000" b="1" dirty="0">
                <a:latin typeface="Times New Roman" panose="02020603050405020304" pitchFamily="18" charset="0"/>
                <a:cs typeface="Times New Roman" panose="02020603050405020304" pitchFamily="18" charset="0"/>
              </a:rPr>
              <a:t>supervisão:</a:t>
            </a:r>
          </a:p>
          <a:p>
            <a:pPr algn="just">
              <a:lnSpc>
                <a:spcPct val="110000"/>
              </a:lnSpc>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 </a:t>
            </a:r>
            <a:r>
              <a:rPr lang="pt-PT" sz="2000" b="1" dirty="0">
                <a:latin typeface="Times New Roman" panose="02020603050405020304" pitchFamily="18" charset="0"/>
                <a:cs typeface="Times New Roman" panose="02020603050405020304" pitchFamily="18" charset="0"/>
              </a:rPr>
              <a:t>RAS</a:t>
            </a:r>
            <a:r>
              <a:rPr lang="pt-PT" sz="2000" dirty="0">
                <a:latin typeface="Times New Roman" panose="02020603050405020304" pitchFamily="18" charset="0"/>
                <a:cs typeface="Times New Roman" panose="02020603050405020304" pitchFamily="18" charset="0"/>
              </a:rPr>
              <a:t> (cuja equipa assegura a supervisão dos ASC que operam na sua A.S; Com ajuda do supervisor da equipa: 1 supervisor supervisiona 5 equipas);</a:t>
            </a:r>
            <a:endParaRPr lang="pt-PT" sz="2400"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
            </a:pPr>
            <a:r>
              <a:rPr lang="pt-PT" sz="2000" b="1" dirty="0">
                <a:latin typeface="Times New Roman" panose="02020603050405020304" pitchFamily="18" charset="0"/>
                <a:cs typeface="Times New Roman" panose="02020603050405020304" pitchFamily="18" charset="0"/>
              </a:rPr>
              <a:t>DRS/ERS </a:t>
            </a:r>
            <a:r>
              <a:rPr lang="pt-PT" sz="2000" dirty="0">
                <a:latin typeface="Times New Roman" panose="02020603050405020304" pitchFamily="18" charset="0"/>
                <a:cs typeface="Times New Roman" panose="02020603050405020304" pitchFamily="18" charset="0"/>
              </a:rPr>
              <a:t>(planifica, coordena e supervisiona os RAS e os ASC);</a:t>
            </a:r>
            <a:endParaRPr lang="pt-PT" sz="2400"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 </a:t>
            </a:r>
            <a:r>
              <a:rPr lang="pt-PT" sz="2000" b="1" dirty="0">
                <a:latin typeface="Times New Roman" panose="02020603050405020304" pitchFamily="18" charset="0"/>
                <a:cs typeface="Times New Roman" panose="02020603050405020304" pitchFamily="18" charset="0"/>
              </a:rPr>
              <a:t>Nível central </a:t>
            </a:r>
            <a:r>
              <a:rPr lang="pt-PT" sz="2000" dirty="0">
                <a:latin typeface="Times New Roman" panose="02020603050405020304" pitchFamily="18" charset="0"/>
                <a:cs typeface="Times New Roman" panose="02020603050405020304" pitchFamily="18" charset="0"/>
              </a:rPr>
              <a:t>(macro e micro planificação, coordenação  e supervisiona  ERS, RAS e os ASC).</a:t>
            </a:r>
            <a:endParaRPr lang="pt-P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935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6">
            <a:extLst>
              <a:ext uri="{FF2B5EF4-FFF2-40B4-BE49-F238E27FC236}">
                <a16:creationId xmlns:a16="http://schemas.microsoft.com/office/drawing/2014/main" id="{8FD4D198-4C48-45CB-B33D-D1B690F5C7E4}"/>
              </a:ext>
            </a:extLst>
          </p:cNvPr>
          <p:cNvGraphicFramePr/>
          <p:nvPr>
            <p:extLst>
              <p:ext uri="{D42A27DB-BD31-4B8C-83A1-F6EECF244321}">
                <p14:modId xmlns:p14="http://schemas.microsoft.com/office/powerpoint/2010/main" val="2611059889"/>
              </p:ext>
            </p:extLst>
          </p:nvPr>
        </p:nvGraphicFramePr>
        <p:xfrm>
          <a:off x="294650" y="116633"/>
          <a:ext cx="8597827"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ixaDeTexto 3">
            <a:extLst>
              <a:ext uri="{FF2B5EF4-FFF2-40B4-BE49-F238E27FC236}">
                <a16:creationId xmlns:a16="http://schemas.microsoft.com/office/drawing/2014/main" id="{F6E20BF5-9787-4B02-BC6F-B3852D07F6AD}"/>
              </a:ext>
            </a:extLst>
          </p:cNvPr>
          <p:cNvSpPr txBox="1"/>
          <p:nvPr/>
        </p:nvSpPr>
        <p:spPr>
          <a:xfrm>
            <a:off x="294649" y="1266150"/>
            <a:ext cx="7499521" cy="369332"/>
          </a:xfrm>
          <a:prstGeom prst="rect">
            <a:avLst/>
          </a:prstGeom>
          <a:noFill/>
        </p:spPr>
        <p:txBody>
          <a:bodyPr wrap="square">
            <a:spAutoFit/>
          </a:bodyPr>
          <a:lstStyle/>
          <a:p>
            <a:r>
              <a:rPr lang="en-US" b="1" dirty="0" err="1">
                <a:latin typeface="Times New Roman" panose="02020603050405020304" pitchFamily="18" charset="0"/>
                <a:cs typeface="Times New Roman" panose="02020603050405020304" pitchFamily="18" charset="0"/>
              </a:rPr>
              <a:t>Necessidade</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aumentar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Parceiros</a:t>
            </a:r>
            <a:r>
              <a:rPr lang="en-US" b="1" dirty="0">
                <a:latin typeface="Times New Roman" panose="02020603050405020304" pitchFamily="18" charset="0"/>
                <a:cs typeface="Times New Roman" panose="02020603050405020304" pitchFamily="18" charset="0"/>
              </a:rPr>
              <a:t>  </a:t>
            </a:r>
            <a:endParaRPr lang="pt-PT" dirty="0"/>
          </a:p>
        </p:txBody>
      </p:sp>
      <p:sp>
        <p:nvSpPr>
          <p:cNvPr id="6" name="CaixaDeTexto 5">
            <a:extLst>
              <a:ext uri="{FF2B5EF4-FFF2-40B4-BE49-F238E27FC236}">
                <a16:creationId xmlns:a16="http://schemas.microsoft.com/office/drawing/2014/main" id="{D64BA6CC-38EA-4274-806B-F323A38058C0}"/>
              </a:ext>
            </a:extLst>
          </p:cNvPr>
          <p:cNvSpPr txBox="1"/>
          <p:nvPr/>
        </p:nvSpPr>
        <p:spPr>
          <a:xfrm>
            <a:off x="294649" y="1776888"/>
            <a:ext cx="8686066" cy="2500493"/>
          </a:xfrm>
          <a:prstGeom prst="rect">
            <a:avLst/>
          </a:prstGeom>
          <a:noFill/>
        </p:spPr>
        <p:txBody>
          <a:bodyPr wrap="square">
            <a:spAutoFit/>
          </a:bodyPr>
          <a:lstStyle/>
          <a:p>
            <a:pPr algn="just">
              <a:lnSpc>
                <a:spcPct val="110000"/>
              </a:lnSpc>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 Apoiar na realização de estudo de estratificação a nivel nacional,  assim teremos uma visão global da necessidade de estender QPS para outras regiões sanitarias;</a:t>
            </a:r>
          </a:p>
          <a:p>
            <a:pPr algn="just">
              <a:lnSpc>
                <a:spcPct val="110000"/>
              </a:lnSpc>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Apoiar no reforços de capacidade dos tecnicos do PNLP;</a:t>
            </a:r>
          </a:p>
          <a:p>
            <a:pPr algn="just">
              <a:lnSpc>
                <a:spcPct val="110000"/>
              </a:lnSpc>
              <a:buFont typeface="Wingdings" panose="05000000000000000000" pitchFamily="2" charset="2"/>
              <a:buChar char="§"/>
            </a:pPr>
            <a:endParaRPr lang="pt-PT" sz="2400"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
            </a:pPr>
            <a:endParaRPr lang="pt-P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006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059ED-2A7A-4A7A-AAEB-0820DC4FD36E}"/>
              </a:ext>
            </a:extLst>
          </p:cNvPr>
          <p:cNvSpPr>
            <a:spLocks noGrp="1"/>
          </p:cNvSpPr>
          <p:nvPr>
            <p:ph type="title"/>
          </p:nvPr>
        </p:nvSpPr>
        <p:spPr>
          <a:xfrm>
            <a:off x="251520" y="2492896"/>
            <a:ext cx="8229600" cy="1143000"/>
          </a:xfrm>
        </p:spPr>
        <p:txBody>
          <a:bodyPr>
            <a:noAutofit/>
          </a:bodyPr>
          <a:lstStyle/>
          <a:p>
            <a:r>
              <a:rPr lang="en-US" sz="8000" b="1" dirty="0">
                <a:solidFill>
                  <a:schemeClr val="accent1">
                    <a:lumMod val="75000"/>
                  </a:schemeClr>
                </a:solidFill>
              </a:rPr>
              <a:t>Obrigado/a</a:t>
            </a:r>
          </a:p>
        </p:txBody>
      </p:sp>
    </p:spTree>
    <p:extLst>
      <p:ext uri="{BB962C8B-B14F-4D97-AF65-F5344CB8AC3E}">
        <p14:creationId xmlns:p14="http://schemas.microsoft.com/office/powerpoint/2010/main" val="3155901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480413922"/>
              </p:ext>
            </p:extLst>
          </p:nvPr>
        </p:nvGraphicFramePr>
        <p:xfrm>
          <a:off x="119743" y="1262744"/>
          <a:ext cx="8924239" cy="4631053"/>
        </p:xfrm>
        <a:graphic>
          <a:graphicData uri="http://schemas.openxmlformats.org/drawingml/2006/table">
            <a:tbl>
              <a:tblPr firstRow="1" bandRow="1">
                <a:tableStyleId>{5C22544A-7EE6-4342-B048-85BDC9FD1C3A}</a:tableStyleId>
              </a:tblPr>
              <a:tblGrid>
                <a:gridCol w="1691051">
                  <a:extLst>
                    <a:ext uri="{9D8B030D-6E8A-4147-A177-3AD203B41FA5}">
                      <a16:colId xmlns:a16="http://schemas.microsoft.com/office/drawing/2014/main" val="20000"/>
                    </a:ext>
                  </a:extLst>
                </a:gridCol>
                <a:gridCol w="1498463">
                  <a:extLst>
                    <a:ext uri="{9D8B030D-6E8A-4147-A177-3AD203B41FA5}">
                      <a16:colId xmlns:a16="http://schemas.microsoft.com/office/drawing/2014/main" val="2961977554"/>
                    </a:ext>
                  </a:extLst>
                </a:gridCol>
                <a:gridCol w="1534886">
                  <a:extLst>
                    <a:ext uri="{9D8B030D-6E8A-4147-A177-3AD203B41FA5}">
                      <a16:colId xmlns:a16="http://schemas.microsoft.com/office/drawing/2014/main" val="20001"/>
                    </a:ext>
                  </a:extLst>
                </a:gridCol>
                <a:gridCol w="1045028">
                  <a:extLst>
                    <a:ext uri="{9D8B030D-6E8A-4147-A177-3AD203B41FA5}">
                      <a16:colId xmlns:a16="http://schemas.microsoft.com/office/drawing/2014/main" val="20002"/>
                    </a:ext>
                  </a:extLst>
                </a:gridCol>
                <a:gridCol w="1088572">
                  <a:extLst>
                    <a:ext uri="{9D8B030D-6E8A-4147-A177-3AD203B41FA5}">
                      <a16:colId xmlns:a16="http://schemas.microsoft.com/office/drawing/2014/main" val="685729124"/>
                    </a:ext>
                  </a:extLst>
                </a:gridCol>
                <a:gridCol w="1055914">
                  <a:extLst>
                    <a:ext uri="{9D8B030D-6E8A-4147-A177-3AD203B41FA5}">
                      <a16:colId xmlns:a16="http://schemas.microsoft.com/office/drawing/2014/main" val="20003"/>
                    </a:ext>
                  </a:extLst>
                </a:gridCol>
                <a:gridCol w="1010325">
                  <a:extLst>
                    <a:ext uri="{9D8B030D-6E8A-4147-A177-3AD203B41FA5}">
                      <a16:colId xmlns:a16="http://schemas.microsoft.com/office/drawing/2014/main" val="2163969347"/>
                    </a:ext>
                  </a:extLst>
                </a:gridCol>
              </a:tblGrid>
              <a:tr h="1270278">
                <a:tc>
                  <a:txBody>
                    <a:bodyPr/>
                    <a:lstStyle/>
                    <a:p>
                      <a:pPr algn="ctr"/>
                      <a:endParaRPr lang="fr-FR" dirty="0"/>
                    </a:p>
                    <a:p>
                      <a:pPr algn="ctr"/>
                      <a:r>
                        <a:rPr lang="pt-BR" dirty="0"/>
                        <a:t>Data de início do ciclo</a:t>
                      </a:r>
                    </a:p>
                  </a:txBody>
                  <a:tcPr/>
                </a:tc>
                <a:tc>
                  <a:txBody>
                    <a:bodyPr/>
                    <a:lstStyle/>
                    <a:p>
                      <a:pPr algn="ctr"/>
                      <a:endParaRPr lang="fr-FR" dirty="0"/>
                    </a:p>
                    <a:p>
                      <a:pPr marL="0" marR="0" lvl="0" indent="0" algn="ctr" defTabSz="914400" rtl="0" eaLnBrk="1" fontAlgn="auto" latinLnBrk="0" hangingPunct="1">
                        <a:lnSpc>
                          <a:spcPct val="100000"/>
                        </a:lnSpc>
                        <a:spcBef>
                          <a:spcPts val="0"/>
                        </a:spcBef>
                        <a:spcAft>
                          <a:spcPts val="0"/>
                        </a:spcAft>
                        <a:buClrTx/>
                        <a:buSzTx/>
                        <a:buFontTx/>
                        <a:buNone/>
                        <a:tabLst/>
                        <a:defRPr/>
                      </a:pPr>
                      <a:r>
                        <a:rPr lang="pt-BR" dirty="0"/>
                        <a:t>Data de fim de ciclo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err="1"/>
                        <a:t>Ciclos</a:t>
                      </a:r>
                      <a:r>
                        <a:rPr lang="fr-FR" dirty="0"/>
                        <a:t> de QPS</a:t>
                      </a:r>
                      <a:endParaRPr lang="fr-FR" noProof="0"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fr-FR" baseline="0" dirty="0" err="1"/>
                        <a:t>Alvo</a:t>
                      </a:r>
                      <a:r>
                        <a:rPr lang="fr-FR" baseline="0" dirty="0"/>
                        <a:t> </a:t>
                      </a:r>
                      <a:br>
                        <a:rPr lang="fr-FR" baseline="0" dirty="0"/>
                      </a:br>
                      <a:r>
                        <a:rPr lang="fr-FR" baseline="0" dirty="0"/>
                        <a:t>3-59 </a:t>
                      </a:r>
                      <a:r>
                        <a:rPr lang="fr-FR" baseline="0" dirty="0" err="1"/>
                        <a:t>meses</a:t>
                      </a:r>
                      <a:endParaRPr lang="fr-FR" baseline="0" dirty="0"/>
                    </a:p>
                  </a:txBody>
                  <a:tcPr/>
                </a:tc>
                <a:tc hMerge="1">
                  <a:txBody>
                    <a:bodyPr/>
                    <a:lstStyle/>
                    <a:p>
                      <a:endParaRPr lang="fr-F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err="1"/>
                        <a:t>Tratados</a:t>
                      </a:r>
                      <a:br>
                        <a:rPr lang="fr-FR" dirty="0"/>
                      </a:br>
                      <a:r>
                        <a:rPr lang="fr-FR" dirty="0"/>
                        <a:t>3-59 </a:t>
                      </a:r>
                      <a:r>
                        <a:rPr lang="fr-FR" dirty="0" err="1"/>
                        <a:t>meses</a:t>
                      </a:r>
                      <a:endParaRPr lang="fr-FR"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hMerge="1">
                  <a:txBody>
                    <a:bodyPr/>
                    <a:lstStyle/>
                    <a:p>
                      <a:endParaRPr lang="fr-FR"/>
                    </a:p>
                  </a:txBody>
                  <a:tcPr/>
                </a:tc>
                <a:extLst>
                  <a:ext uri="{0D108BD9-81ED-4DB2-BD59-A6C34878D82A}">
                    <a16:rowId xmlns:a16="http://schemas.microsoft.com/office/drawing/2014/main" val="10000"/>
                  </a:ext>
                </a:extLst>
              </a:tr>
              <a:tr h="390854">
                <a:tc>
                  <a:txBody>
                    <a:bodyPr/>
                    <a:lstStyle/>
                    <a:p>
                      <a:endParaRPr lang="fr-FR" b="1"/>
                    </a:p>
                  </a:txBody>
                  <a:tcPr/>
                </a:tc>
                <a:tc>
                  <a:txBody>
                    <a:bodyPr/>
                    <a:lstStyle/>
                    <a:p>
                      <a:endParaRPr lang="en-US"/>
                    </a:p>
                  </a:txBody>
                  <a:tcPr/>
                </a:tc>
                <a:tc>
                  <a:txBody>
                    <a:bodyPr/>
                    <a:lstStyle/>
                    <a:p>
                      <a:pPr algn="ctr"/>
                      <a:endParaRPr lang="fr-FR" b="1"/>
                    </a:p>
                  </a:txBody>
                  <a:tcPr/>
                </a:tc>
                <a:tc>
                  <a:txBody>
                    <a:bodyPr/>
                    <a:lstStyle/>
                    <a:p>
                      <a:pPr algn="ctr"/>
                      <a:r>
                        <a:rPr lang="fr-FR" sz="1400" b="1" dirty="0"/>
                        <a:t>3-11 mois</a:t>
                      </a:r>
                    </a:p>
                  </a:txBody>
                  <a:tcPr anchor="ctr"/>
                </a:tc>
                <a:tc>
                  <a:txBody>
                    <a:bodyPr/>
                    <a:lstStyle/>
                    <a:p>
                      <a:pPr algn="ctr"/>
                      <a:r>
                        <a:rPr lang="fr-CH" sz="1400" b="1" dirty="0"/>
                        <a:t>12-59 mois</a:t>
                      </a:r>
                      <a:endParaRPr lang="fr-FR" sz="1400" b="1" dirty="0"/>
                    </a:p>
                  </a:txBody>
                  <a:tcPr anchor="ctr"/>
                </a:tc>
                <a:tc>
                  <a:txBody>
                    <a:bodyPr/>
                    <a:lstStyle/>
                    <a:p>
                      <a:pPr algn="ctr"/>
                      <a:r>
                        <a:rPr lang="fr-CH" sz="1400" b="1" dirty="0"/>
                        <a:t>3-11 mois</a:t>
                      </a:r>
                      <a:endParaRPr lang="fr-FR" sz="1400" dirty="0"/>
                    </a:p>
                  </a:txBody>
                  <a:tcPr anchor="ctr"/>
                </a:tc>
                <a:tc>
                  <a:txBody>
                    <a:bodyPr/>
                    <a:lstStyle/>
                    <a:p>
                      <a:pPr algn="ctr"/>
                      <a:r>
                        <a:rPr lang="fr-CH" sz="1400" b="1" dirty="0"/>
                        <a:t>12-59 mois</a:t>
                      </a:r>
                      <a:endParaRPr lang="fr-FR" sz="1400" b="1" dirty="0"/>
                    </a:p>
                  </a:txBody>
                  <a:tcPr anchor="ctr"/>
                </a:tc>
                <a:extLst>
                  <a:ext uri="{0D108BD9-81ED-4DB2-BD59-A6C34878D82A}">
                    <a16:rowId xmlns:a16="http://schemas.microsoft.com/office/drawing/2014/main" val="1880178181"/>
                  </a:ext>
                </a:extLst>
              </a:tr>
              <a:tr h="603095">
                <a:tc>
                  <a:txBody>
                    <a:bodyPr/>
                    <a:lstStyle/>
                    <a:p>
                      <a:r>
                        <a:rPr lang="fr-FR" sz="1800" b="1" kern="1200" dirty="0">
                          <a:solidFill>
                            <a:schemeClr val="dk1"/>
                          </a:solidFill>
                          <a:latin typeface="+mn-lt"/>
                          <a:ea typeface="+mn-ea"/>
                          <a:cs typeface="+mn-cs"/>
                        </a:rPr>
                        <a:t>09/08/2021</a:t>
                      </a:r>
                    </a:p>
                  </a:txBody>
                  <a:tcPr anchor="ctr"/>
                </a:tc>
                <a:tc>
                  <a:txBody>
                    <a:bodyPr/>
                    <a:lstStyle/>
                    <a:p>
                      <a:r>
                        <a:rPr lang="en-US" b="1" dirty="0"/>
                        <a:t>14/08/2021</a:t>
                      </a:r>
                    </a:p>
                  </a:txBody>
                  <a:tcPr anchor="ctr"/>
                </a:tc>
                <a:tc>
                  <a:txBody>
                    <a:bodyPr/>
                    <a:lstStyle/>
                    <a:p>
                      <a:pPr marL="0" algn="ctr" defTabSz="914400" rtl="0" eaLnBrk="1" latinLnBrk="0" hangingPunct="1"/>
                      <a:r>
                        <a:rPr lang="pt-BR" sz="1800" b="1" kern="1200" dirty="0">
                          <a:solidFill>
                            <a:schemeClr val="dk1"/>
                          </a:solidFill>
                          <a:latin typeface="+mn-lt"/>
                          <a:ea typeface="+mn-ea"/>
                          <a:cs typeface="+mn-cs"/>
                        </a:rPr>
                        <a:t>Ciclo </a:t>
                      </a:r>
                      <a:r>
                        <a:rPr lang="fr-FR" sz="1800" b="1" kern="1200" dirty="0">
                          <a:solidFill>
                            <a:schemeClr val="dk1"/>
                          </a:solidFill>
                          <a:latin typeface="+mn-lt"/>
                          <a:ea typeface="+mn-ea"/>
                          <a:cs typeface="+mn-cs"/>
                        </a:rPr>
                        <a:t>1</a:t>
                      </a:r>
                    </a:p>
                  </a:txBody>
                  <a:tcPr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21 455</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95 128</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19 624</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93 108</a:t>
                      </a:r>
                    </a:p>
                  </a:txBody>
                  <a:tcPr marL="6350" marR="6350" marT="6350" marB="0" anchor="ctr"/>
                </a:tc>
                <a:extLst>
                  <a:ext uri="{0D108BD9-81ED-4DB2-BD59-A6C34878D82A}">
                    <a16:rowId xmlns:a16="http://schemas.microsoft.com/office/drawing/2014/main" val="10001"/>
                  </a:ext>
                </a:extLst>
              </a:tr>
              <a:tr h="732979">
                <a:tc>
                  <a:txBody>
                    <a:bodyPr/>
                    <a:lstStyle/>
                    <a:p>
                      <a:r>
                        <a:rPr lang="fr-FR" b="1" dirty="0"/>
                        <a:t>09/09/2021</a:t>
                      </a:r>
                    </a:p>
                  </a:txBody>
                  <a:tcPr anchor="ctr"/>
                </a:tc>
                <a:tc>
                  <a:txBody>
                    <a:bodyPr/>
                    <a:lstStyle/>
                    <a:p>
                      <a:r>
                        <a:rPr lang="en-US" b="1" dirty="0"/>
                        <a:t>14/09/2021</a:t>
                      </a:r>
                    </a:p>
                  </a:txBody>
                  <a:tcPr anchor="ctr"/>
                </a:tc>
                <a:tc>
                  <a:txBody>
                    <a:bodyPr/>
                    <a:lstStyle/>
                    <a:p>
                      <a:pPr marL="0" algn="ctr" defTabSz="914400" rtl="0" eaLnBrk="1" latinLnBrk="0" hangingPunct="1"/>
                      <a:endParaRPr lang="pt-BR" sz="500" b="1" kern="1200" dirty="0">
                        <a:solidFill>
                          <a:schemeClr val="dk1"/>
                        </a:solidFill>
                        <a:latin typeface="+mn-lt"/>
                        <a:ea typeface="+mn-ea"/>
                        <a:cs typeface="+mn-cs"/>
                      </a:endParaRPr>
                    </a:p>
                    <a:p>
                      <a:pPr marL="0" algn="ctr" defTabSz="914400" rtl="0" eaLnBrk="1" latinLnBrk="0" hangingPunct="1"/>
                      <a:r>
                        <a:rPr lang="pt-BR" sz="1800" b="1" kern="1200" dirty="0">
                          <a:solidFill>
                            <a:schemeClr val="dk1"/>
                          </a:solidFill>
                          <a:latin typeface="+mn-lt"/>
                          <a:ea typeface="+mn-ea"/>
                          <a:cs typeface="+mn-cs"/>
                        </a:rPr>
                        <a:t>Ciclo </a:t>
                      </a:r>
                      <a:r>
                        <a:rPr lang="fr-FR" sz="1800" b="1" kern="1200" dirty="0">
                          <a:solidFill>
                            <a:schemeClr val="dk1"/>
                          </a:solidFill>
                          <a:latin typeface="+mn-lt"/>
                          <a:ea typeface="+mn-ea"/>
                          <a:cs typeface="+mn-cs"/>
                        </a:rPr>
                        <a:t>2</a:t>
                      </a:r>
                    </a:p>
                  </a:txBody>
                  <a:tcPr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21 455</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95 128</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19 185</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91 605</a:t>
                      </a:r>
                    </a:p>
                  </a:txBody>
                  <a:tcPr marL="6350" marR="6350" marT="6350" marB="0" anchor="ctr"/>
                </a:tc>
                <a:extLst>
                  <a:ext uri="{0D108BD9-81ED-4DB2-BD59-A6C34878D82A}">
                    <a16:rowId xmlns:a16="http://schemas.microsoft.com/office/drawing/2014/main" val="10002"/>
                  </a:ext>
                </a:extLst>
              </a:tr>
              <a:tr h="750217">
                <a:tc>
                  <a:txBody>
                    <a:bodyPr/>
                    <a:lstStyle/>
                    <a:p>
                      <a:r>
                        <a:rPr lang="fr-FR" b="1" dirty="0"/>
                        <a:t>09/10/2021</a:t>
                      </a:r>
                    </a:p>
                  </a:txBody>
                  <a:tcPr anchor="ctr"/>
                </a:tc>
                <a:tc>
                  <a:txBody>
                    <a:bodyPr/>
                    <a:lstStyle/>
                    <a:p>
                      <a:r>
                        <a:rPr lang="en-US" b="1" dirty="0"/>
                        <a:t>14/10/2021</a:t>
                      </a:r>
                    </a:p>
                  </a:txBody>
                  <a:tcPr anchor="ctr"/>
                </a:tc>
                <a:tc>
                  <a:txBody>
                    <a:bodyPr/>
                    <a:lstStyle/>
                    <a:p>
                      <a:pPr marL="0" algn="ctr" defTabSz="914400" rtl="0" eaLnBrk="1" latinLnBrk="0" hangingPunct="1"/>
                      <a:r>
                        <a:rPr lang="pt-BR" sz="1800" b="1" kern="1200" dirty="0">
                          <a:solidFill>
                            <a:schemeClr val="dk1"/>
                          </a:solidFill>
                          <a:latin typeface="+mn-lt"/>
                          <a:ea typeface="+mn-ea"/>
                          <a:cs typeface="+mn-cs"/>
                        </a:rPr>
                        <a:t>Ciclo </a:t>
                      </a:r>
                      <a:r>
                        <a:rPr lang="fr-FR" sz="1800" b="1" kern="1200" dirty="0">
                          <a:solidFill>
                            <a:schemeClr val="dk1"/>
                          </a:solidFill>
                          <a:latin typeface="+mn-lt"/>
                          <a:ea typeface="+mn-ea"/>
                          <a:cs typeface="+mn-cs"/>
                        </a:rPr>
                        <a:t>3</a:t>
                      </a:r>
                    </a:p>
                  </a:txBody>
                  <a:tcPr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21 455</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95 128</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18 133</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90 104</a:t>
                      </a:r>
                    </a:p>
                  </a:txBody>
                  <a:tcPr marL="6350" marR="6350" marT="6350" marB="0" anchor="ctr"/>
                </a:tc>
                <a:extLst>
                  <a:ext uri="{0D108BD9-81ED-4DB2-BD59-A6C34878D82A}">
                    <a16:rowId xmlns:a16="http://schemas.microsoft.com/office/drawing/2014/main" val="10003"/>
                  </a:ext>
                </a:extLst>
              </a:tr>
              <a:tr h="883630">
                <a:tc>
                  <a:txBody>
                    <a:bodyPr/>
                    <a:lstStyle/>
                    <a:p>
                      <a:r>
                        <a:rPr lang="fr-FR" b="1" dirty="0"/>
                        <a:t>09/11/2021</a:t>
                      </a:r>
                    </a:p>
                  </a:txBody>
                  <a:tcPr anchor="ctr"/>
                </a:tc>
                <a:tc>
                  <a:txBody>
                    <a:bodyPr/>
                    <a:lstStyle/>
                    <a:p>
                      <a:r>
                        <a:rPr lang="en-US" b="1" dirty="0"/>
                        <a:t>14/11/2021</a:t>
                      </a:r>
                    </a:p>
                  </a:txBody>
                  <a:tcPr anchor="ctr"/>
                </a:tc>
                <a:tc>
                  <a:txBody>
                    <a:bodyPr/>
                    <a:lstStyle/>
                    <a:p>
                      <a:pPr marL="0" algn="ctr" defTabSz="914400" rtl="0" eaLnBrk="1" latinLnBrk="0" hangingPunct="1"/>
                      <a:r>
                        <a:rPr lang="pt-BR" sz="1800" b="1" kern="1200" dirty="0">
                          <a:solidFill>
                            <a:schemeClr val="dk1"/>
                          </a:solidFill>
                          <a:latin typeface="+mn-lt"/>
                          <a:ea typeface="+mn-ea"/>
                          <a:cs typeface="+mn-cs"/>
                        </a:rPr>
                        <a:t>Ciclo </a:t>
                      </a:r>
                      <a:r>
                        <a:rPr lang="fr-FR" sz="1800" b="1" kern="1200" dirty="0">
                          <a:solidFill>
                            <a:schemeClr val="dk1"/>
                          </a:solidFill>
                          <a:latin typeface="+mn-lt"/>
                          <a:ea typeface="+mn-ea"/>
                          <a:cs typeface="+mn-cs"/>
                        </a:rPr>
                        <a:t>4</a:t>
                      </a:r>
                    </a:p>
                  </a:txBody>
                  <a:tcPr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21 455</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95 128</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16 714</a:t>
                      </a:r>
                    </a:p>
                  </a:txBody>
                  <a:tcPr marL="6350" marR="6350" marT="6350" marB="0" anchor="ctr"/>
                </a:tc>
                <a:tc>
                  <a:txBody>
                    <a:bodyPr/>
                    <a:lstStyle/>
                    <a:p>
                      <a:pPr marL="0" algn="ctr" defTabSz="914400" rtl="0" eaLnBrk="1" fontAlgn="b" latinLnBrk="0" hangingPunct="1"/>
                      <a:r>
                        <a:rPr lang="pt-PT" sz="18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85 101</a:t>
                      </a:r>
                    </a:p>
                  </a:txBody>
                  <a:tcPr marL="6350" marR="6350" marT="6350" marB="0" anchor="ctr"/>
                </a:tc>
                <a:extLst>
                  <a:ext uri="{0D108BD9-81ED-4DB2-BD59-A6C34878D82A}">
                    <a16:rowId xmlns:a16="http://schemas.microsoft.com/office/drawing/2014/main" val="10004"/>
                  </a:ext>
                </a:extLst>
              </a:tr>
            </a:tbl>
          </a:graphicData>
        </a:graphic>
      </p:graphicFrame>
      <p:graphicFrame>
        <p:nvGraphicFramePr>
          <p:cNvPr id="5" name="Diagramme 6">
            <a:extLst>
              <a:ext uri="{FF2B5EF4-FFF2-40B4-BE49-F238E27FC236}">
                <a16:creationId xmlns:a16="http://schemas.microsoft.com/office/drawing/2014/main" id="{DA3CCE64-0D1F-4DEF-887F-A87C5359BB70}"/>
              </a:ext>
            </a:extLst>
          </p:cNvPr>
          <p:cNvGraphicFramePr/>
          <p:nvPr>
            <p:extLst>
              <p:ext uri="{D42A27DB-BD31-4B8C-83A1-F6EECF244321}">
                <p14:modId xmlns:p14="http://schemas.microsoft.com/office/powerpoint/2010/main" val="3923543716"/>
              </p:ext>
            </p:extLst>
          </p:nvPr>
        </p:nvGraphicFramePr>
        <p:xfrm>
          <a:off x="220550" y="116632"/>
          <a:ext cx="8743938" cy="9941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 name="Table 1">
            <a:extLst>
              <a:ext uri="{FF2B5EF4-FFF2-40B4-BE49-F238E27FC236}">
                <a16:creationId xmlns:a16="http://schemas.microsoft.com/office/drawing/2014/main" id="{2BE032BB-43F6-4AAD-8475-6B6F61D237F4}"/>
              </a:ext>
            </a:extLst>
          </p:cNvPr>
          <p:cNvGraphicFramePr>
            <a:graphicFrameLocks noGrp="1"/>
          </p:cNvGraphicFramePr>
          <p:nvPr>
            <p:extLst>
              <p:ext uri="{D42A27DB-BD31-4B8C-83A1-F6EECF244321}">
                <p14:modId xmlns:p14="http://schemas.microsoft.com/office/powerpoint/2010/main" val="2538876168"/>
              </p:ext>
            </p:extLst>
          </p:nvPr>
        </p:nvGraphicFramePr>
        <p:xfrm>
          <a:off x="100015" y="5805262"/>
          <a:ext cx="8943969" cy="914400"/>
        </p:xfrm>
        <a:graphic>
          <a:graphicData uri="http://schemas.openxmlformats.org/drawingml/2006/table">
            <a:tbl>
              <a:tblPr firstRow="1" bandRow="1">
                <a:tableStyleId>{5C22544A-7EE6-4342-B048-85BDC9FD1C3A}</a:tableStyleId>
              </a:tblPr>
              <a:tblGrid>
                <a:gridCol w="6888614">
                  <a:extLst>
                    <a:ext uri="{9D8B030D-6E8A-4147-A177-3AD203B41FA5}">
                      <a16:colId xmlns:a16="http://schemas.microsoft.com/office/drawing/2014/main" val="2721245469"/>
                    </a:ext>
                  </a:extLst>
                </a:gridCol>
                <a:gridCol w="2055355">
                  <a:extLst>
                    <a:ext uri="{9D8B030D-6E8A-4147-A177-3AD203B41FA5}">
                      <a16:colId xmlns:a16="http://schemas.microsoft.com/office/drawing/2014/main" val="948102350"/>
                    </a:ext>
                  </a:extLst>
                </a:gridCol>
              </a:tblGrid>
              <a:tr h="784098">
                <a:tc>
                  <a:txBody>
                    <a:bodyPr/>
                    <a:lstStyle/>
                    <a:p>
                      <a:r>
                        <a:rPr lang="pt-BR" b="1" noProof="0" dirty="0"/>
                        <a:t>Número de crianças que receberam o número completo de tratamentos </a:t>
                      </a:r>
                    </a:p>
                    <a:p>
                      <a:r>
                        <a:rPr lang="pt-BR" b="1" noProof="0" dirty="0"/>
                        <a:t>(e </a:t>
                      </a:r>
                      <a:r>
                        <a:rPr lang="fr-FR" dirty="0"/>
                        <a:t>101.815 </a:t>
                      </a:r>
                      <a:r>
                        <a:rPr lang="pt-BR" b="1" noProof="0" dirty="0"/>
                        <a:t>como 87.1% da população alvo) </a:t>
                      </a:r>
                    </a:p>
                  </a:txBody>
                  <a:tcPr/>
                </a:tc>
                <a:tc>
                  <a:txBody>
                    <a:bodyPr/>
                    <a:lstStyle/>
                    <a:p>
                      <a:pPr algn="ctr"/>
                      <a:r>
                        <a:rPr lang="fr-FR" dirty="0"/>
                        <a:t> No. 101.815/116.583   (87.1 %)</a:t>
                      </a:r>
                    </a:p>
                  </a:txBody>
                  <a:tcPr/>
                </a:tc>
                <a:extLst>
                  <a:ext uri="{0D108BD9-81ED-4DB2-BD59-A6C34878D82A}">
                    <a16:rowId xmlns:a16="http://schemas.microsoft.com/office/drawing/2014/main" val="1924783711"/>
                  </a:ext>
                </a:extLst>
              </a:tr>
            </a:tbl>
          </a:graphicData>
        </a:graphic>
      </p:graphicFrame>
    </p:spTree>
    <p:extLst>
      <p:ext uri="{BB962C8B-B14F-4D97-AF65-F5344CB8AC3E}">
        <p14:creationId xmlns:p14="http://schemas.microsoft.com/office/powerpoint/2010/main" val="3664897822"/>
      </p:ext>
    </p:extLst>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00561C9-E003-4C0F-9404-31476F5A20CA}"/>
              </a:ext>
            </a:extLst>
          </p:cNvPr>
          <p:cNvSpPr>
            <a:spLocks noGrp="1"/>
          </p:cNvSpPr>
          <p:nvPr>
            <p:ph type="body" idx="1"/>
          </p:nvPr>
        </p:nvSpPr>
        <p:spPr>
          <a:xfrm>
            <a:off x="457200" y="1180753"/>
            <a:ext cx="8229600" cy="639762"/>
          </a:xfrm>
        </p:spPr>
        <p:txBody>
          <a:bodyPr>
            <a:normAutofit fontScale="92500" lnSpcReduction="20000"/>
          </a:bodyPr>
          <a:lstStyle/>
          <a:p>
            <a:r>
              <a:rPr lang="fr-CH" dirty="0"/>
              <a:t>Mapa de 2021: os distritos sublinhados é onde estamos implementar QPS.</a:t>
            </a:r>
            <a:endParaRPr lang="fr-FR" dirty="0"/>
          </a:p>
        </p:txBody>
      </p:sp>
      <p:pic>
        <p:nvPicPr>
          <p:cNvPr id="3" name="Espaço Reservado para Conteúdo 2">
            <a:extLst>
              <a:ext uri="{FF2B5EF4-FFF2-40B4-BE49-F238E27FC236}">
                <a16:creationId xmlns:a16="http://schemas.microsoft.com/office/drawing/2014/main" id="{C7A7B58F-78D6-4518-BFC1-A1DD113B247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589314" y="1820516"/>
            <a:ext cx="6139543" cy="4231942"/>
          </a:xfrm>
        </p:spPr>
      </p:pic>
      <p:graphicFrame>
        <p:nvGraphicFramePr>
          <p:cNvPr id="4" name="Diagramme 6">
            <a:extLst>
              <a:ext uri="{FF2B5EF4-FFF2-40B4-BE49-F238E27FC236}">
                <a16:creationId xmlns:a16="http://schemas.microsoft.com/office/drawing/2014/main" id="{1C80CC0F-E07F-46C4-9674-6790D8E84F7F}"/>
              </a:ext>
            </a:extLst>
          </p:cNvPr>
          <p:cNvGraphicFramePr/>
          <p:nvPr>
            <p:extLst>
              <p:ext uri="{D42A27DB-BD31-4B8C-83A1-F6EECF244321}">
                <p14:modId xmlns:p14="http://schemas.microsoft.com/office/powerpoint/2010/main" val="1261048460"/>
              </p:ext>
            </p:extLst>
          </p:nvPr>
        </p:nvGraphicFramePr>
        <p:xfrm>
          <a:off x="198134" y="101615"/>
          <a:ext cx="8501952" cy="994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9458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E9CB6719-3B41-448F-89B9-C9347A215A29}"/>
              </a:ext>
            </a:extLst>
          </p:cNvPr>
          <p:cNvSpPr>
            <a:spLocks noGrp="1"/>
          </p:cNvSpPr>
          <p:nvPr>
            <p:ph type="body" sz="quarter" idx="3"/>
          </p:nvPr>
        </p:nvSpPr>
        <p:spPr>
          <a:xfrm>
            <a:off x="198134" y="1095737"/>
            <a:ext cx="8747732" cy="639762"/>
          </a:xfrm>
        </p:spPr>
        <p:txBody>
          <a:bodyPr>
            <a:normAutofit fontScale="92500" lnSpcReduction="20000"/>
          </a:bodyPr>
          <a:lstStyle/>
          <a:p>
            <a:r>
              <a:rPr lang="fr-CH" dirty="0"/>
              <a:t>Mapa de 2022: a semelhança de 2021 não contamos aumentar distritos de implementação.</a:t>
            </a:r>
            <a:endParaRPr lang="fr-FR" dirty="0"/>
          </a:p>
        </p:txBody>
      </p:sp>
      <p:pic>
        <p:nvPicPr>
          <p:cNvPr id="10" name="Espaço Reservado para Conteúdo 9">
            <a:extLst>
              <a:ext uri="{FF2B5EF4-FFF2-40B4-BE49-F238E27FC236}">
                <a16:creationId xmlns:a16="http://schemas.microsoft.com/office/drawing/2014/main" id="{56E23DD7-88D5-4C3E-B429-26E37F59A9F3}"/>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1284514" y="1735499"/>
            <a:ext cx="6498772" cy="4502015"/>
          </a:xfrm>
        </p:spPr>
      </p:pic>
      <p:graphicFrame>
        <p:nvGraphicFramePr>
          <p:cNvPr id="4" name="Diagramme 6">
            <a:extLst>
              <a:ext uri="{FF2B5EF4-FFF2-40B4-BE49-F238E27FC236}">
                <a16:creationId xmlns:a16="http://schemas.microsoft.com/office/drawing/2014/main" id="{1C80CC0F-E07F-46C4-9674-6790D8E84F7F}"/>
              </a:ext>
            </a:extLst>
          </p:cNvPr>
          <p:cNvGraphicFramePr/>
          <p:nvPr/>
        </p:nvGraphicFramePr>
        <p:xfrm>
          <a:off x="198134" y="101615"/>
          <a:ext cx="8501952" cy="994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487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973256305"/>
              </p:ext>
            </p:extLst>
          </p:nvPr>
        </p:nvGraphicFramePr>
        <p:xfrm>
          <a:off x="292558" y="1268760"/>
          <a:ext cx="8383897" cy="5120640"/>
        </p:xfrm>
        <a:graphic>
          <a:graphicData uri="http://schemas.openxmlformats.org/drawingml/2006/table">
            <a:tbl>
              <a:tblPr firstRow="1" bandRow="1">
                <a:tableStyleId>{5C22544A-7EE6-4342-B048-85BDC9FD1C3A}</a:tableStyleId>
              </a:tblPr>
              <a:tblGrid>
                <a:gridCol w="1792708">
                  <a:extLst>
                    <a:ext uri="{9D8B030D-6E8A-4147-A177-3AD203B41FA5}">
                      <a16:colId xmlns:a16="http://schemas.microsoft.com/office/drawing/2014/main" val="20000"/>
                    </a:ext>
                  </a:extLst>
                </a:gridCol>
                <a:gridCol w="1592847">
                  <a:extLst>
                    <a:ext uri="{9D8B030D-6E8A-4147-A177-3AD203B41FA5}">
                      <a16:colId xmlns:a16="http://schemas.microsoft.com/office/drawing/2014/main" val="2961977554"/>
                    </a:ext>
                  </a:extLst>
                </a:gridCol>
                <a:gridCol w="1592847">
                  <a:extLst>
                    <a:ext uri="{9D8B030D-6E8A-4147-A177-3AD203B41FA5}">
                      <a16:colId xmlns:a16="http://schemas.microsoft.com/office/drawing/2014/main" val="874324730"/>
                    </a:ext>
                  </a:extLst>
                </a:gridCol>
                <a:gridCol w="1592847">
                  <a:extLst>
                    <a:ext uri="{9D8B030D-6E8A-4147-A177-3AD203B41FA5}">
                      <a16:colId xmlns:a16="http://schemas.microsoft.com/office/drawing/2014/main" val="2084843360"/>
                    </a:ext>
                  </a:extLst>
                </a:gridCol>
                <a:gridCol w="1812648">
                  <a:extLst>
                    <a:ext uri="{9D8B030D-6E8A-4147-A177-3AD203B41FA5}">
                      <a16:colId xmlns:a16="http://schemas.microsoft.com/office/drawing/2014/main" val="20001"/>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800" b="1" kern="1200" dirty="0">
                          <a:solidFill>
                            <a:schemeClr val="tx1"/>
                          </a:solidFill>
                        </a:rPr>
                        <a:t>Mês   </a:t>
                      </a:r>
                      <a:endParaRPr lang="en-US" dirty="0"/>
                    </a:p>
                    <a:p>
                      <a:pPr algn="ctr"/>
                      <a:endParaRPr lang="en-US" noProof="0"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err="1"/>
                        <a:t>Menos</a:t>
                      </a:r>
                      <a:r>
                        <a:rPr lang="en-US" noProof="0" dirty="0"/>
                        <a:t> de 5 </a:t>
                      </a:r>
                      <a:r>
                        <a:rPr lang="en-US" noProof="0" dirty="0" err="1"/>
                        <a:t>anos</a:t>
                      </a:r>
                      <a:endParaRPr lang="en-US" noProof="0" dirty="0"/>
                    </a:p>
                  </a:txBody>
                  <a:tcPr/>
                </a:tc>
                <a:tc hMerge="1">
                  <a:txBody>
                    <a:bodyPr/>
                    <a:lstStyle/>
                    <a:p>
                      <a:pPr algn="ctr"/>
                      <a:endParaRPr lang="fr-F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a:t>&gt; 5 </a:t>
                      </a:r>
                      <a:r>
                        <a:rPr lang="en-US" noProof="0" dirty="0" err="1"/>
                        <a:t>anos</a:t>
                      </a:r>
                      <a:endParaRPr lang="en-US" noProof="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t>&gt; 5 </a:t>
                      </a:r>
                      <a:r>
                        <a:rPr lang="fr-FR" err="1"/>
                        <a:t>years</a:t>
                      </a:r>
                      <a:endParaRPr lang="fr-FR" noProof="0"/>
                    </a:p>
                  </a:txBody>
                  <a:tcPr/>
                </a:tc>
                <a:extLst>
                  <a:ext uri="{0D108BD9-81ED-4DB2-BD59-A6C34878D82A}">
                    <a16:rowId xmlns:a16="http://schemas.microsoft.com/office/drawing/2014/main" val="10000"/>
                  </a:ext>
                </a:extLst>
              </a:tr>
              <a:tr h="0">
                <a:tc vMerge="1">
                  <a:txBody>
                    <a:bodyPr/>
                    <a:lstStyle/>
                    <a:p>
                      <a:pPr algn="ctr"/>
                      <a:endParaRPr lang="fr-FR" noProof="0"/>
                    </a:p>
                  </a:txBody>
                  <a:tcP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err="1">
                          <a:solidFill>
                            <a:schemeClr val="bg1"/>
                          </a:solidFill>
                        </a:rPr>
                        <a:t>Meninos</a:t>
                      </a:r>
                      <a:r>
                        <a:rPr lang="en-US" b="1" noProof="0" dirty="0">
                          <a:solidFill>
                            <a:schemeClr val="bg1"/>
                          </a:solidFill>
                        </a:rPr>
                        <a:t> </a:t>
                      </a:r>
                    </a:p>
                  </a:txBody>
                  <a:tcPr>
                    <a:solidFill>
                      <a:schemeClr val="accent1"/>
                    </a:solidFill>
                  </a:tcPr>
                </a:tc>
                <a:tc>
                  <a:txBody>
                    <a:bodyPr/>
                    <a:lstStyle/>
                    <a:p>
                      <a:pPr algn="ctr"/>
                      <a:r>
                        <a:rPr lang="en-US" b="1" noProof="0" dirty="0">
                          <a:solidFill>
                            <a:schemeClr val="bg1"/>
                          </a:solidFill>
                        </a:rPr>
                        <a:t>Meninas</a:t>
                      </a:r>
                    </a:p>
                  </a:txBody>
                  <a:tcPr>
                    <a:solidFill>
                      <a:schemeClr val="accent1"/>
                    </a:solidFill>
                  </a:tcPr>
                </a:tc>
                <a:tc>
                  <a:txBody>
                    <a:bodyPr/>
                    <a:lstStyle/>
                    <a:p>
                      <a:pPr algn="ctr"/>
                      <a:r>
                        <a:rPr lang="en-US" b="1" noProof="0" dirty="0" err="1">
                          <a:solidFill>
                            <a:schemeClr val="bg1"/>
                          </a:solidFill>
                        </a:rPr>
                        <a:t>Meninos</a:t>
                      </a:r>
                      <a:r>
                        <a:rPr lang="en-US" b="1" noProof="0" dirty="0">
                          <a:solidFill>
                            <a:schemeClr val="bg1"/>
                          </a:solidFill>
                        </a:rPr>
                        <a:t> </a:t>
                      </a:r>
                    </a:p>
                  </a:txBody>
                  <a:tcP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schemeClr val="bg1"/>
                          </a:solidFill>
                        </a:rPr>
                        <a:t>Meninas</a:t>
                      </a:r>
                    </a:p>
                  </a:txBody>
                  <a:tcPr>
                    <a:solidFill>
                      <a:schemeClr val="accent1"/>
                    </a:solidFill>
                  </a:tcPr>
                </a:tc>
                <a:extLst>
                  <a:ext uri="{0D108BD9-81ED-4DB2-BD59-A6C34878D82A}">
                    <a16:rowId xmlns:a16="http://schemas.microsoft.com/office/drawing/2014/main" val="3090386120"/>
                  </a:ext>
                </a:extLst>
              </a:tr>
              <a:tr h="0">
                <a:tc>
                  <a:txBody>
                    <a:bodyPr/>
                    <a:lstStyle/>
                    <a:p>
                      <a:r>
                        <a:rPr lang="en-US" b="1" noProof="0" dirty="0"/>
                        <a:t>Janeiro</a:t>
                      </a:r>
                    </a:p>
                  </a:txBody>
                  <a:tcPr/>
                </a:tc>
                <a:tc>
                  <a:txBody>
                    <a:bodyPr/>
                    <a:lstStyle/>
                    <a:p>
                      <a:pPr algn="ctr"/>
                      <a:r>
                        <a:rPr lang="en-US" b="1" dirty="0"/>
                        <a:t>384</a:t>
                      </a:r>
                    </a:p>
                  </a:txBody>
                  <a:tcPr/>
                </a:tc>
                <a:tc>
                  <a:txBody>
                    <a:bodyPr/>
                    <a:lstStyle/>
                    <a:p>
                      <a:pPr algn="ctr"/>
                      <a:r>
                        <a:rPr lang="en-US" b="1" dirty="0"/>
                        <a:t>283</a:t>
                      </a:r>
                    </a:p>
                  </a:txBody>
                  <a:tcPr/>
                </a:tc>
                <a:tc>
                  <a:txBody>
                    <a:bodyPr/>
                    <a:lstStyle/>
                    <a:p>
                      <a:pPr algn="ctr"/>
                      <a:r>
                        <a:rPr lang="en-US" b="1" dirty="0"/>
                        <a:t>1010</a:t>
                      </a:r>
                    </a:p>
                  </a:txBody>
                  <a:tcPr/>
                </a:tc>
                <a:tc>
                  <a:txBody>
                    <a:bodyPr/>
                    <a:lstStyle/>
                    <a:p>
                      <a:pPr algn="ctr"/>
                      <a:r>
                        <a:rPr lang="fr-FR" b="1" dirty="0"/>
                        <a:t>1181</a:t>
                      </a:r>
                    </a:p>
                  </a:txBody>
                  <a:tcPr/>
                </a:tc>
                <a:extLst>
                  <a:ext uri="{0D108BD9-81ED-4DB2-BD59-A6C34878D82A}">
                    <a16:rowId xmlns:a16="http://schemas.microsoft.com/office/drawing/2014/main" val="10001"/>
                  </a:ext>
                </a:extLst>
              </a:tr>
              <a:tr h="284900">
                <a:tc>
                  <a:txBody>
                    <a:bodyPr/>
                    <a:lstStyle/>
                    <a:p>
                      <a:r>
                        <a:rPr lang="en-US" b="1" noProof="0" dirty="0" err="1"/>
                        <a:t>Fevereiro</a:t>
                      </a:r>
                      <a:endParaRPr lang="en-US" b="1" noProof="0" dirty="0"/>
                    </a:p>
                  </a:txBody>
                  <a:tcPr/>
                </a:tc>
                <a:tc>
                  <a:txBody>
                    <a:bodyPr/>
                    <a:lstStyle/>
                    <a:p>
                      <a:pPr algn="ctr"/>
                      <a:r>
                        <a:rPr lang="en-US" b="1" dirty="0"/>
                        <a:t>263</a:t>
                      </a:r>
                    </a:p>
                  </a:txBody>
                  <a:tcPr/>
                </a:tc>
                <a:tc>
                  <a:txBody>
                    <a:bodyPr/>
                    <a:lstStyle/>
                    <a:p>
                      <a:pPr algn="ctr"/>
                      <a:r>
                        <a:rPr lang="en-US" b="1" dirty="0"/>
                        <a:t>211</a:t>
                      </a:r>
                    </a:p>
                  </a:txBody>
                  <a:tcPr/>
                </a:tc>
                <a:tc>
                  <a:txBody>
                    <a:bodyPr/>
                    <a:lstStyle/>
                    <a:p>
                      <a:pPr algn="ctr"/>
                      <a:r>
                        <a:rPr lang="en-US" b="1" dirty="0"/>
                        <a:t>691</a:t>
                      </a:r>
                    </a:p>
                  </a:txBody>
                  <a:tcPr/>
                </a:tc>
                <a:tc>
                  <a:txBody>
                    <a:bodyPr/>
                    <a:lstStyle/>
                    <a:p>
                      <a:pPr algn="ctr"/>
                      <a:r>
                        <a:rPr lang="fr-FR" b="1" dirty="0"/>
                        <a:t>918</a:t>
                      </a:r>
                    </a:p>
                  </a:txBody>
                  <a:tcPr/>
                </a:tc>
                <a:extLst>
                  <a:ext uri="{0D108BD9-81ED-4DB2-BD59-A6C34878D82A}">
                    <a16:rowId xmlns:a16="http://schemas.microsoft.com/office/drawing/2014/main" val="2453883506"/>
                  </a:ext>
                </a:extLst>
              </a:tr>
              <a:tr h="204039">
                <a:tc>
                  <a:txBody>
                    <a:bodyPr/>
                    <a:lstStyle/>
                    <a:p>
                      <a:r>
                        <a:rPr lang="en-US" b="1" noProof="0" dirty="0" err="1"/>
                        <a:t>Março</a:t>
                      </a:r>
                      <a:endParaRPr lang="en-US" b="1" noProof="0" dirty="0"/>
                    </a:p>
                  </a:txBody>
                  <a:tcPr/>
                </a:tc>
                <a:tc>
                  <a:txBody>
                    <a:bodyPr/>
                    <a:lstStyle/>
                    <a:p>
                      <a:pPr algn="ctr"/>
                      <a:r>
                        <a:rPr lang="en-US" b="1" dirty="0"/>
                        <a:t>320</a:t>
                      </a:r>
                    </a:p>
                  </a:txBody>
                  <a:tcPr/>
                </a:tc>
                <a:tc>
                  <a:txBody>
                    <a:bodyPr/>
                    <a:lstStyle/>
                    <a:p>
                      <a:pPr algn="ctr"/>
                      <a:r>
                        <a:rPr lang="en-US" b="1" dirty="0"/>
                        <a:t>239</a:t>
                      </a:r>
                    </a:p>
                  </a:txBody>
                  <a:tcPr/>
                </a:tc>
                <a:tc>
                  <a:txBody>
                    <a:bodyPr/>
                    <a:lstStyle/>
                    <a:p>
                      <a:pPr algn="ctr"/>
                      <a:r>
                        <a:rPr lang="en-US" b="1" dirty="0"/>
                        <a:t>762</a:t>
                      </a:r>
                    </a:p>
                  </a:txBody>
                  <a:tcPr/>
                </a:tc>
                <a:tc>
                  <a:txBody>
                    <a:bodyPr/>
                    <a:lstStyle/>
                    <a:p>
                      <a:pPr algn="ctr"/>
                      <a:r>
                        <a:rPr lang="fr-FR" b="1" dirty="0"/>
                        <a:t>993</a:t>
                      </a:r>
                    </a:p>
                  </a:txBody>
                  <a:tcPr/>
                </a:tc>
                <a:extLst>
                  <a:ext uri="{0D108BD9-81ED-4DB2-BD59-A6C34878D82A}">
                    <a16:rowId xmlns:a16="http://schemas.microsoft.com/office/drawing/2014/main" val="1231669711"/>
                  </a:ext>
                </a:extLst>
              </a:tr>
              <a:tr h="123179">
                <a:tc>
                  <a:txBody>
                    <a:bodyPr/>
                    <a:lstStyle/>
                    <a:p>
                      <a:r>
                        <a:rPr lang="en-US" b="1" noProof="0" dirty="0"/>
                        <a:t>Abril</a:t>
                      </a:r>
                    </a:p>
                  </a:txBody>
                  <a:tcPr/>
                </a:tc>
                <a:tc>
                  <a:txBody>
                    <a:bodyPr/>
                    <a:lstStyle/>
                    <a:p>
                      <a:pPr algn="ctr"/>
                      <a:r>
                        <a:rPr lang="en-US" b="1" dirty="0"/>
                        <a:t>293</a:t>
                      </a:r>
                    </a:p>
                  </a:txBody>
                  <a:tcPr/>
                </a:tc>
                <a:tc>
                  <a:txBody>
                    <a:bodyPr/>
                    <a:lstStyle/>
                    <a:p>
                      <a:pPr algn="ctr"/>
                      <a:r>
                        <a:rPr lang="en-US" b="1" dirty="0"/>
                        <a:t>279</a:t>
                      </a:r>
                    </a:p>
                  </a:txBody>
                  <a:tcPr/>
                </a:tc>
                <a:tc>
                  <a:txBody>
                    <a:bodyPr/>
                    <a:lstStyle/>
                    <a:p>
                      <a:pPr algn="ctr"/>
                      <a:r>
                        <a:rPr lang="en-US" b="1" dirty="0"/>
                        <a:t>727</a:t>
                      </a:r>
                    </a:p>
                  </a:txBody>
                  <a:tcPr/>
                </a:tc>
                <a:tc>
                  <a:txBody>
                    <a:bodyPr/>
                    <a:lstStyle/>
                    <a:p>
                      <a:pPr algn="ctr"/>
                      <a:r>
                        <a:rPr lang="fr-FR" b="1" dirty="0"/>
                        <a:t>975</a:t>
                      </a:r>
                    </a:p>
                  </a:txBody>
                  <a:tcPr/>
                </a:tc>
                <a:extLst>
                  <a:ext uri="{0D108BD9-81ED-4DB2-BD59-A6C34878D82A}">
                    <a16:rowId xmlns:a16="http://schemas.microsoft.com/office/drawing/2014/main" val="2875544752"/>
                  </a:ext>
                </a:extLst>
              </a:tr>
              <a:tr h="0">
                <a:tc>
                  <a:txBody>
                    <a:bodyPr/>
                    <a:lstStyle/>
                    <a:p>
                      <a:r>
                        <a:rPr lang="en-US" b="1" noProof="0" dirty="0" err="1"/>
                        <a:t>Maio</a:t>
                      </a:r>
                      <a:endParaRPr lang="en-US" b="1" noProof="0" dirty="0"/>
                    </a:p>
                  </a:txBody>
                  <a:tcPr/>
                </a:tc>
                <a:tc>
                  <a:txBody>
                    <a:bodyPr/>
                    <a:lstStyle/>
                    <a:p>
                      <a:pPr algn="ctr"/>
                      <a:r>
                        <a:rPr lang="en-US" b="1" dirty="0"/>
                        <a:t>355</a:t>
                      </a:r>
                    </a:p>
                  </a:txBody>
                  <a:tcPr/>
                </a:tc>
                <a:tc>
                  <a:txBody>
                    <a:bodyPr/>
                    <a:lstStyle/>
                    <a:p>
                      <a:pPr algn="ctr"/>
                      <a:r>
                        <a:rPr lang="en-US" b="1" dirty="0"/>
                        <a:t>317</a:t>
                      </a:r>
                    </a:p>
                  </a:txBody>
                  <a:tcPr/>
                </a:tc>
                <a:tc>
                  <a:txBody>
                    <a:bodyPr/>
                    <a:lstStyle/>
                    <a:p>
                      <a:pPr algn="ctr"/>
                      <a:r>
                        <a:rPr lang="en-US" b="1" dirty="0"/>
                        <a:t>692</a:t>
                      </a:r>
                    </a:p>
                  </a:txBody>
                  <a:tcPr/>
                </a:tc>
                <a:tc>
                  <a:txBody>
                    <a:bodyPr/>
                    <a:lstStyle/>
                    <a:p>
                      <a:pPr algn="ctr"/>
                      <a:r>
                        <a:rPr lang="fr-FR" b="1" dirty="0"/>
                        <a:t>928</a:t>
                      </a:r>
                    </a:p>
                  </a:txBody>
                  <a:tcPr/>
                </a:tc>
                <a:extLst>
                  <a:ext uri="{0D108BD9-81ED-4DB2-BD59-A6C34878D82A}">
                    <a16:rowId xmlns:a16="http://schemas.microsoft.com/office/drawing/2014/main" val="1062970603"/>
                  </a:ext>
                </a:extLst>
              </a:tr>
              <a:tr h="0">
                <a:tc>
                  <a:txBody>
                    <a:bodyPr/>
                    <a:lstStyle/>
                    <a:p>
                      <a:r>
                        <a:rPr lang="en-US" b="1" noProof="0" dirty="0" err="1"/>
                        <a:t>Junho</a:t>
                      </a:r>
                      <a:endParaRPr lang="en-US" b="1" noProof="0" dirty="0"/>
                    </a:p>
                  </a:txBody>
                  <a:tcPr/>
                </a:tc>
                <a:tc>
                  <a:txBody>
                    <a:bodyPr/>
                    <a:lstStyle/>
                    <a:p>
                      <a:pPr algn="ctr"/>
                      <a:r>
                        <a:rPr lang="en-US" b="1" dirty="0"/>
                        <a:t>370</a:t>
                      </a:r>
                    </a:p>
                  </a:txBody>
                  <a:tcPr/>
                </a:tc>
                <a:tc>
                  <a:txBody>
                    <a:bodyPr/>
                    <a:lstStyle/>
                    <a:p>
                      <a:pPr algn="ctr"/>
                      <a:r>
                        <a:rPr lang="en-US" b="1" dirty="0"/>
                        <a:t>360</a:t>
                      </a:r>
                    </a:p>
                  </a:txBody>
                  <a:tcPr/>
                </a:tc>
                <a:tc>
                  <a:txBody>
                    <a:bodyPr/>
                    <a:lstStyle/>
                    <a:p>
                      <a:pPr algn="ctr"/>
                      <a:r>
                        <a:rPr lang="en-US" b="1" dirty="0"/>
                        <a:t>649</a:t>
                      </a:r>
                    </a:p>
                  </a:txBody>
                  <a:tcPr/>
                </a:tc>
                <a:tc>
                  <a:txBody>
                    <a:bodyPr/>
                    <a:lstStyle/>
                    <a:p>
                      <a:pPr algn="ctr"/>
                      <a:r>
                        <a:rPr lang="fr-FR" b="1" dirty="0"/>
                        <a:t>843</a:t>
                      </a:r>
                    </a:p>
                  </a:txBody>
                  <a:tcPr/>
                </a:tc>
                <a:extLst>
                  <a:ext uri="{0D108BD9-81ED-4DB2-BD59-A6C34878D82A}">
                    <a16:rowId xmlns:a16="http://schemas.microsoft.com/office/drawing/2014/main" val="421386611"/>
                  </a:ext>
                </a:extLst>
              </a:tr>
              <a:tr h="0">
                <a:tc>
                  <a:txBody>
                    <a:bodyPr/>
                    <a:lstStyle/>
                    <a:p>
                      <a:r>
                        <a:rPr lang="en-US" b="1" noProof="0" dirty="0" err="1"/>
                        <a:t>Julho</a:t>
                      </a:r>
                      <a:endParaRPr lang="en-US" b="1" noProof="0" dirty="0"/>
                    </a:p>
                  </a:txBody>
                  <a:tcPr/>
                </a:tc>
                <a:tc>
                  <a:txBody>
                    <a:bodyPr/>
                    <a:lstStyle/>
                    <a:p>
                      <a:pPr algn="ctr"/>
                      <a:r>
                        <a:rPr lang="en-US" b="1" dirty="0"/>
                        <a:t>1417</a:t>
                      </a:r>
                    </a:p>
                  </a:txBody>
                  <a:tcPr/>
                </a:tc>
                <a:tc>
                  <a:txBody>
                    <a:bodyPr/>
                    <a:lstStyle/>
                    <a:p>
                      <a:pPr algn="ctr"/>
                      <a:r>
                        <a:rPr lang="en-US" b="1" dirty="0"/>
                        <a:t>1209</a:t>
                      </a:r>
                    </a:p>
                  </a:txBody>
                  <a:tcPr/>
                </a:tc>
                <a:tc>
                  <a:txBody>
                    <a:bodyPr/>
                    <a:lstStyle/>
                    <a:p>
                      <a:pPr algn="ctr"/>
                      <a:r>
                        <a:rPr lang="en-US" b="1" dirty="0"/>
                        <a:t>4971</a:t>
                      </a:r>
                    </a:p>
                  </a:txBody>
                  <a:tcPr/>
                </a:tc>
                <a:tc>
                  <a:txBody>
                    <a:bodyPr/>
                    <a:lstStyle/>
                    <a:p>
                      <a:pPr algn="ctr"/>
                      <a:r>
                        <a:rPr lang="fr-FR" b="1" dirty="0"/>
                        <a:t>5125</a:t>
                      </a:r>
                    </a:p>
                  </a:txBody>
                  <a:tcPr/>
                </a:tc>
                <a:extLst>
                  <a:ext uri="{0D108BD9-81ED-4DB2-BD59-A6C34878D82A}">
                    <a16:rowId xmlns:a16="http://schemas.microsoft.com/office/drawing/2014/main" val="10002"/>
                  </a:ext>
                </a:extLst>
              </a:tr>
              <a:tr h="284900">
                <a:tc>
                  <a:txBody>
                    <a:bodyPr/>
                    <a:lstStyle/>
                    <a:p>
                      <a:r>
                        <a:rPr lang="en-US" b="1" noProof="0" dirty="0"/>
                        <a:t>Agosto</a:t>
                      </a:r>
                    </a:p>
                  </a:txBody>
                  <a:tcPr/>
                </a:tc>
                <a:tc>
                  <a:txBody>
                    <a:bodyPr/>
                    <a:lstStyle/>
                    <a:p>
                      <a:pPr algn="ctr"/>
                      <a:r>
                        <a:rPr lang="en-US" b="1" dirty="0"/>
                        <a:t>1158</a:t>
                      </a:r>
                    </a:p>
                  </a:txBody>
                  <a:tcPr/>
                </a:tc>
                <a:tc>
                  <a:txBody>
                    <a:bodyPr/>
                    <a:lstStyle/>
                    <a:p>
                      <a:pPr algn="ctr"/>
                      <a:r>
                        <a:rPr lang="en-US" b="1" dirty="0"/>
                        <a:t>1074</a:t>
                      </a:r>
                    </a:p>
                  </a:txBody>
                  <a:tcPr/>
                </a:tc>
                <a:tc>
                  <a:txBody>
                    <a:bodyPr/>
                    <a:lstStyle/>
                    <a:p>
                      <a:pPr algn="ctr"/>
                      <a:r>
                        <a:rPr lang="en-US" b="1" dirty="0"/>
                        <a:t>7604</a:t>
                      </a:r>
                    </a:p>
                  </a:txBody>
                  <a:tcPr/>
                </a:tc>
                <a:tc>
                  <a:txBody>
                    <a:bodyPr/>
                    <a:lstStyle/>
                    <a:p>
                      <a:pPr algn="ctr"/>
                      <a:r>
                        <a:rPr lang="fr-FR" b="1" dirty="0"/>
                        <a:t>8824</a:t>
                      </a:r>
                    </a:p>
                  </a:txBody>
                  <a:tcPr/>
                </a:tc>
                <a:extLst>
                  <a:ext uri="{0D108BD9-81ED-4DB2-BD59-A6C34878D82A}">
                    <a16:rowId xmlns:a16="http://schemas.microsoft.com/office/drawing/2014/main" val="2697422600"/>
                  </a:ext>
                </a:extLst>
              </a:tr>
              <a:tr h="204039">
                <a:tc>
                  <a:txBody>
                    <a:bodyPr/>
                    <a:lstStyle/>
                    <a:p>
                      <a:r>
                        <a:rPr lang="en-US" b="1" noProof="0" dirty="0" err="1"/>
                        <a:t>Setembro</a:t>
                      </a:r>
                      <a:endParaRPr lang="en-US" b="1" noProof="0" dirty="0"/>
                    </a:p>
                  </a:txBody>
                  <a:tcPr/>
                </a:tc>
                <a:tc>
                  <a:txBody>
                    <a:bodyPr/>
                    <a:lstStyle/>
                    <a:p>
                      <a:pPr algn="ctr"/>
                      <a:r>
                        <a:rPr lang="en-US" b="1" dirty="0"/>
                        <a:t>735</a:t>
                      </a:r>
                    </a:p>
                  </a:txBody>
                  <a:tcPr/>
                </a:tc>
                <a:tc>
                  <a:txBody>
                    <a:bodyPr/>
                    <a:lstStyle/>
                    <a:p>
                      <a:pPr algn="ctr"/>
                      <a:r>
                        <a:rPr lang="en-US" b="1" dirty="0"/>
                        <a:t>629</a:t>
                      </a:r>
                    </a:p>
                  </a:txBody>
                  <a:tcPr/>
                </a:tc>
                <a:tc>
                  <a:txBody>
                    <a:bodyPr/>
                    <a:lstStyle/>
                    <a:p>
                      <a:pPr algn="ctr"/>
                      <a:r>
                        <a:rPr lang="en-US" b="1" dirty="0"/>
                        <a:t>6412</a:t>
                      </a:r>
                    </a:p>
                  </a:txBody>
                  <a:tcPr/>
                </a:tc>
                <a:tc>
                  <a:txBody>
                    <a:bodyPr/>
                    <a:lstStyle/>
                    <a:p>
                      <a:pPr algn="ctr"/>
                      <a:r>
                        <a:rPr lang="fr-FR" b="1" dirty="0"/>
                        <a:t>7318</a:t>
                      </a:r>
                    </a:p>
                  </a:txBody>
                  <a:tcPr/>
                </a:tc>
                <a:extLst>
                  <a:ext uri="{0D108BD9-81ED-4DB2-BD59-A6C34878D82A}">
                    <a16:rowId xmlns:a16="http://schemas.microsoft.com/office/drawing/2014/main" val="4005524217"/>
                  </a:ext>
                </a:extLst>
              </a:tr>
              <a:tr h="123179">
                <a:tc>
                  <a:txBody>
                    <a:bodyPr/>
                    <a:lstStyle/>
                    <a:p>
                      <a:r>
                        <a:rPr lang="en-US" b="1" noProof="0" dirty="0" err="1"/>
                        <a:t>Outubro</a:t>
                      </a:r>
                      <a:endParaRPr lang="en-US" b="1" noProof="0" dirty="0"/>
                    </a:p>
                  </a:txBody>
                  <a:tcPr/>
                </a:tc>
                <a:tc>
                  <a:txBody>
                    <a:bodyPr/>
                    <a:lstStyle/>
                    <a:p>
                      <a:pPr algn="ctr"/>
                      <a:r>
                        <a:rPr lang="en-US" b="1" dirty="0"/>
                        <a:t>789</a:t>
                      </a:r>
                    </a:p>
                  </a:txBody>
                  <a:tcPr/>
                </a:tc>
                <a:tc>
                  <a:txBody>
                    <a:bodyPr/>
                    <a:lstStyle/>
                    <a:p>
                      <a:pPr algn="ctr"/>
                      <a:r>
                        <a:rPr lang="en-US" b="1" dirty="0"/>
                        <a:t>812</a:t>
                      </a:r>
                    </a:p>
                  </a:txBody>
                  <a:tcPr/>
                </a:tc>
                <a:tc>
                  <a:txBody>
                    <a:bodyPr/>
                    <a:lstStyle/>
                    <a:p>
                      <a:pPr algn="ctr"/>
                      <a:r>
                        <a:rPr lang="en-US" b="1" dirty="0"/>
                        <a:t>6012</a:t>
                      </a:r>
                    </a:p>
                  </a:txBody>
                  <a:tcPr/>
                </a:tc>
                <a:tc>
                  <a:txBody>
                    <a:bodyPr/>
                    <a:lstStyle/>
                    <a:p>
                      <a:pPr algn="ctr"/>
                      <a:r>
                        <a:rPr lang="fr-FR" b="1" dirty="0"/>
                        <a:t>7282</a:t>
                      </a:r>
                    </a:p>
                  </a:txBody>
                  <a:tcPr/>
                </a:tc>
                <a:extLst>
                  <a:ext uri="{0D108BD9-81ED-4DB2-BD59-A6C34878D82A}">
                    <a16:rowId xmlns:a16="http://schemas.microsoft.com/office/drawing/2014/main" val="2761663813"/>
                  </a:ext>
                </a:extLst>
              </a:tr>
              <a:tr h="0">
                <a:tc>
                  <a:txBody>
                    <a:bodyPr/>
                    <a:lstStyle/>
                    <a:p>
                      <a:r>
                        <a:rPr lang="en-US" b="1" noProof="0" dirty="0" err="1"/>
                        <a:t>Novembro</a:t>
                      </a:r>
                      <a:endParaRPr lang="en-US" b="1" noProof="0" dirty="0"/>
                    </a:p>
                  </a:txBody>
                  <a:tcPr/>
                </a:tc>
                <a:tc>
                  <a:txBody>
                    <a:bodyPr/>
                    <a:lstStyle/>
                    <a:p>
                      <a:pPr algn="ctr"/>
                      <a:r>
                        <a:rPr lang="en-US" b="1" dirty="0"/>
                        <a:t>1650</a:t>
                      </a:r>
                    </a:p>
                  </a:txBody>
                  <a:tcPr/>
                </a:tc>
                <a:tc>
                  <a:txBody>
                    <a:bodyPr/>
                    <a:lstStyle/>
                    <a:p>
                      <a:pPr algn="ctr"/>
                      <a:r>
                        <a:rPr lang="en-US" b="1" dirty="0"/>
                        <a:t>1543</a:t>
                      </a:r>
                    </a:p>
                  </a:txBody>
                  <a:tcPr/>
                </a:tc>
                <a:tc>
                  <a:txBody>
                    <a:bodyPr/>
                    <a:lstStyle/>
                    <a:p>
                      <a:pPr algn="ctr"/>
                      <a:r>
                        <a:rPr lang="en-US" b="1" dirty="0"/>
                        <a:t>9962</a:t>
                      </a:r>
                    </a:p>
                  </a:txBody>
                  <a:tcPr/>
                </a:tc>
                <a:tc>
                  <a:txBody>
                    <a:bodyPr/>
                    <a:lstStyle/>
                    <a:p>
                      <a:pPr algn="ctr"/>
                      <a:r>
                        <a:rPr lang="fr-FR" b="1" dirty="0"/>
                        <a:t>11760</a:t>
                      </a:r>
                    </a:p>
                  </a:txBody>
                  <a:tcPr/>
                </a:tc>
                <a:extLst>
                  <a:ext uri="{0D108BD9-81ED-4DB2-BD59-A6C34878D82A}">
                    <a16:rowId xmlns:a16="http://schemas.microsoft.com/office/drawing/2014/main" val="2139243943"/>
                  </a:ext>
                </a:extLst>
              </a:tr>
              <a:tr h="0">
                <a:tc>
                  <a:txBody>
                    <a:bodyPr/>
                    <a:lstStyle/>
                    <a:p>
                      <a:r>
                        <a:rPr lang="en-US" b="1" noProof="0" dirty="0" err="1"/>
                        <a:t>Dezembro</a:t>
                      </a:r>
                      <a:endParaRPr lang="en-US" b="1" noProof="0" dirty="0"/>
                    </a:p>
                  </a:txBody>
                  <a:tcPr/>
                </a:tc>
                <a:tc>
                  <a:txBody>
                    <a:bodyPr/>
                    <a:lstStyle/>
                    <a:p>
                      <a:pPr algn="ctr"/>
                      <a:r>
                        <a:rPr lang="en-US" b="1" dirty="0"/>
                        <a:t>2988</a:t>
                      </a:r>
                    </a:p>
                  </a:txBody>
                  <a:tcPr/>
                </a:tc>
                <a:tc>
                  <a:txBody>
                    <a:bodyPr/>
                    <a:lstStyle/>
                    <a:p>
                      <a:pPr algn="ctr"/>
                      <a:r>
                        <a:rPr lang="en-US" b="1" dirty="0"/>
                        <a:t>2655</a:t>
                      </a:r>
                    </a:p>
                  </a:txBody>
                  <a:tcPr/>
                </a:tc>
                <a:tc>
                  <a:txBody>
                    <a:bodyPr/>
                    <a:lstStyle/>
                    <a:p>
                      <a:pPr algn="ctr"/>
                      <a:r>
                        <a:rPr lang="en-US" b="1" dirty="0"/>
                        <a:t>11810</a:t>
                      </a:r>
                    </a:p>
                  </a:txBody>
                  <a:tcPr/>
                </a:tc>
                <a:tc>
                  <a:txBody>
                    <a:bodyPr/>
                    <a:lstStyle/>
                    <a:p>
                      <a:pPr algn="ctr"/>
                      <a:r>
                        <a:rPr lang="fr-FR" b="1" dirty="0"/>
                        <a:t>13451</a:t>
                      </a:r>
                    </a:p>
                  </a:txBody>
                  <a:tcPr/>
                </a:tc>
                <a:extLst>
                  <a:ext uri="{0D108BD9-81ED-4DB2-BD59-A6C34878D82A}">
                    <a16:rowId xmlns:a16="http://schemas.microsoft.com/office/drawing/2014/main" val="2792094691"/>
                  </a:ext>
                </a:extLst>
              </a:tr>
            </a:tbl>
          </a:graphicData>
        </a:graphic>
      </p:graphicFrame>
      <p:graphicFrame>
        <p:nvGraphicFramePr>
          <p:cNvPr id="5" name="Diagramme 6">
            <a:extLst>
              <a:ext uri="{FF2B5EF4-FFF2-40B4-BE49-F238E27FC236}">
                <a16:creationId xmlns:a16="http://schemas.microsoft.com/office/drawing/2014/main" id="{DA3CCE64-0D1F-4DEF-887F-A87C5359BB70}"/>
              </a:ext>
            </a:extLst>
          </p:cNvPr>
          <p:cNvGraphicFramePr/>
          <p:nvPr>
            <p:extLst>
              <p:ext uri="{D42A27DB-BD31-4B8C-83A1-F6EECF244321}">
                <p14:modId xmlns:p14="http://schemas.microsoft.com/office/powerpoint/2010/main" val="854920197"/>
              </p:ext>
            </p:extLst>
          </p:nvPr>
        </p:nvGraphicFramePr>
        <p:xfrm>
          <a:off x="220550" y="116632"/>
          <a:ext cx="8743938" cy="9941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62762711"/>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3683711807"/>
              </p:ext>
            </p:extLst>
          </p:nvPr>
        </p:nvGraphicFramePr>
        <p:xfrm>
          <a:off x="443914" y="274638"/>
          <a:ext cx="8376558" cy="994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8">
            <a:extLst>
              <a:ext uri="{FF2B5EF4-FFF2-40B4-BE49-F238E27FC236}">
                <a16:creationId xmlns:a16="http://schemas.microsoft.com/office/drawing/2014/main" id="{0BA48B51-79F0-49EB-BE8C-283B2A4D613D}"/>
              </a:ext>
            </a:extLst>
          </p:cNvPr>
          <p:cNvSpPr>
            <a:spLocks noGrp="1"/>
          </p:cNvSpPr>
          <p:nvPr>
            <p:ph sz="half" idx="2"/>
          </p:nvPr>
        </p:nvSpPr>
        <p:spPr>
          <a:xfrm>
            <a:off x="457200" y="2174875"/>
            <a:ext cx="4040188" cy="4494484"/>
          </a:xfrm>
          <a:ln>
            <a:solidFill>
              <a:schemeClr val="tx1"/>
            </a:solidFill>
          </a:ln>
        </p:spPr>
        <p:txBody>
          <a:bodyPr/>
          <a:lstStyle/>
          <a:p>
            <a:pPr marL="0" indent="0">
              <a:buNone/>
            </a:pPr>
            <a:r>
              <a:rPr lang="en-US" dirty="0" err="1"/>
              <a:t>Não</a:t>
            </a:r>
            <a:r>
              <a:rPr lang="en-US" dirty="0"/>
              <a:t> </a:t>
            </a:r>
            <a:r>
              <a:rPr lang="en-US" dirty="0" err="1"/>
              <a:t>realizamos</a:t>
            </a:r>
            <a:r>
              <a:rPr lang="en-US" dirty="0"/>
              <a:t> </a:t>
            </a:r>
            <a:r>
              <a:rPr lang="en-US" dirty="0" err="1"/>
              <a:t>nenhuma</a:t>
            </a:r>
            <a:r>
              <a:rPr lang="en-US" dirty="0"/>
              <a:t> </a:t>
            </a:r>
            <a:r>
              <a:rPr lang="en-US" dirty="0" err="1"/>
              <a:t>atividade</a:t>
            </a:r>
            <a:r>
              <a:rPr lang="en-US" dirty="0"/>
              <a:t> </a:t>
            </a:r>
            <a:r>
              <a:rPr lang="en-US" dirty="0" err="1"/>
              <a:t>em</a:t>
            </a:r>
            <a:r>
              <a:rPr lang="en-US" dirty="0"/>
              <a:t> </a:t>
            </a:r>
            <a:r>
              <a:rPr lang="en-US" dirty="0" err="1"/>
              <a:t>combinação</a:t>
            </a:r>
            <a:r>
              <a:rPr lang="en-US" dirty="0"/>
              <a:t> com </a:t>
            </a:r>
            <a:r>
              <a:rPr lang="en-US" dirty="0" err="1"/>
              <a:t>outras</a:t>
            </a:r>
            <a:r>
              <a:rPr lang="en-US" dirty="0"/>
              <a:t> </a:t>
            </a:r>
            <a:r>
              <a:rPr lang="en-US" dirty="0" err="1"/>
              <a:t>intervenções</a:t>
            </a:r>
            <a:r>
              <a:rPr lang="en-US" dirty="0"/>
              <a:t> de </a:t>
            </a:r>
            <a:r>
              <a:rPr lang="en-US" dirty="0" err="1"/>
              <a:t>saúde</a:t>
            </a:r>
            <a:r>
              <a:rPr lang="en-US" dirty="0"/>
              <a:t> Publica</a:t>
            </a:r>
          </a:p>
        </p:txBody>
      </p:sp>
      <p:sp>
        <p:nvSpPr>
          <p:cNvPr id="5" name="Text Placeholder 4">
            <a:extLst>
              <a:ext uri="{FF2B5EF4-FFF2-40B4-BE49-F238E27FC236}">
                <a16:creationId xmlns:a16="http://schemas.microsoft.com/office/drawing/2014/main" id="{663513F9-63D5-4D74-8E36-75CD65834148}"/>
              </a:ext>
            </a:extLst>
          </p:cNvPr>
          <p:cNvSpPr>
            <a:spLocks noGrp="1"/>
          </p:cNvSpPr>
          <p:nvPr>
            <p:ph type="body" sz="quarter" idx="3"/>
          </p:nvPr>
        </p:nvSpPr>
        <p:spPr>
          <a:xfrm>
            <a:off x="4645025" y="1476375"/>
            <a:ext cx="4041775" cy="490883"/>
          </a:xfr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normAutofit/>
          </a:bodyPr>
          <a:lstStyle/>
          <a:p>
            <a:pPr algn="ctr"/>
            <a:r>
              <a:rPr lang="en-US" sz="2000" dirty="0" err="1"/>
              <a:t>Caminho</a:t>
            </a:r>
            <a:r>
              <a:rPr lang="en-US" sz="2000" dirty="0"/>
              <a:t> para o </a:t>
            </a:r>
            <a:r>
              <a:rPr lang="en-US" sz="2000" dirty="0" err="1"/>
              <a:t>futuro</a:t>
            </a:r>
            <a:endParaRPr lang="en-US" sz="2000" dirty="0"/>
          </a:p>
        </p:txBody>
      </p:sp>
      <p:sp>
        <p:nvSpPr>
          <p:cNvPr id="6" name="Content Placeholder 5">
            <a:extLst>
              <a:ext uri="{FF2B5EF4-FFF2-40B4-BE49-F238E27FC236}">
                <a16:creationId xmlns:a16="http://schemas.microsoft.com/office/drawing/2014/main" id="{EAB2B4A1-ADB5-4DB8-90CA-4E628F498621}"/>
              </a:ext>
            </a:extLst>
          </p:cNvPr>
          <p:cNvSpPr>
            <a:spLocks noGrp="1"/>
          </p:cNvSpPr>
          <p:nvPr>
            <p:ph sz="quarter" idx="4"/>
          </p:nvPr>
        </p:nvSpPr>
        <p:spPr>
          <a:xfrm>
            <a:off x="4645025" y="2174874"/>
            <a:ext cx="4041775" cy="4494485"/>
          </a:xfrm>
          <a:ln>
            <a:solidFill>
              <a:schemeClr val="tx1"/>
            </a:solidFill>
          </a:ln>
        </p:spPr>
        <p:txBody>
          <a:bodyPr/>
          <a:lstStyle/>
          <a:p>
            <a:endParaRPr lang="en-US" dirty="0"/>
          </a:p>
        </p:txBody>
      </p:sp>
      <p:sp>
        <p:nvSpPr>
          <p:cNvPr id="10" name="Rectangle 9">
            <a:extLst>
              <a:ext uri="{FF2B5EF4-FFF2-40B4-BE49-F238E27FC236}">
                <a16:creationId xmlns:a16="http://schemas.microsoft.com/office/drawing/2014/main" id="{6C28FE77-C696-40C9-B32A-261A79214929}"/>
              </a:ext>
            </a:extLst>
          </p:cNvPr>
          <p:cNvSpPr/>
          <p:nvPr/>
        </p:nvSpPr>
        <p:spPr>
          <a:xfrm>
            <a:off x="459804" y="1489060"/>
            <a:ext cx="4040188" cy="490883"/>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dirty="0"/>
              <a:t> </a:t>
            </a:r>
          </a:p>
          <a:p>
            <a:pPr algn="ctr"/>
            <a:r>
              <a:rPr lang="fr-FR" sz="2000" b="1" dirty="0" err="1">
                <a:solidFill>
                  <a:schemeClr val="tx1"/>
                </a:solidFill>
                <a:latin typeface="Arial" panose="020B0604020202020204" pitchFamily="34" charset="0"/>
                <a:cs typeface="Arial" panose="020B0604020202020204" pitchFamily="34" charset="0"/>
              </a:rPr>
              <a:t>Sucessos</a:t>
            </a:r>
            <a:endParaRPr lang="fr-FR" sz="2000" b="1" dirty="0">
              <a:solidFill>
                <a:schemeClr val="tx1"/>
              </a:solidFill>
              <a:latin typeface="Arial" panose="020B0604020202020204" pitchFamily="34" charset="0"/>
              <a:cs typeface="Arial" panose="020B0604020202020204" pitchFamily="34" charset="0"/>
            </a:endParaRPr>
          </a:p>
          <a:p>
            <a:pPr algn="ctr"/>
            <a:endParaRPr lang="en-US" sz="2000" dirty="0"/>
          </a:p>
        </p:txBody>
      </p:sp>
    </p:spTree>
    <p:extLst>
      <p:ext uri="{BB962C8B-B14F-4D97-AF65-F5344CB8AC3E}">
        <p14:creationId xmlns:p14="http://schemas.microsoft.com/office/powerpoint/2010/main" val="3373592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132129637"/>
              </p:ext>
            </p:extLst>
          </p:nvPr>
        </p:nvGraphicFramePr>
        <p:xfrm>
          <a:off x="443914" y="274638"/>
          <a:ext cx="8256172" cy="994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329A0DA7-B9AF-43C9-9E6C-D90248F37F1A}"/>
              </a:ext>
            </a:extLst>
          </p:cNvPr>
          <p:cNvSpPr>
            <a:spLocks noGrp="1"/>
          </p:cNvSpPr>
          <p:nvPr>
            <p:ph type="body" idx="1"/>
          </p:nvPr>
        </p:nvSpPr>
        <p:spPr>
          <a:xfrm>
            <a:off x="472041" y="1481977"/>
            <a:ext cx="4040188" cy="490884"/>
          </a:xfrm>
        </p:spPr>
        <p:txBody>
          <a:bodyPr>
            <a:normAutofit/>
          </a:bodyPr>
          <a:lstStyle/>
          <a:p>
            <a:endParaRPr lang="en-US"/>
          </a:p>
        </p:txBody>
      </p:sp>
      <p:sp>
        <p:nvSpPr>
          <p:cNvPr id="9" name="Content Placeholder 8">
            <a:extLst>
              <a:ext uri="{FF2B5EF4-FFF2-40B4-BE49-F238E27FC236}">
                <a16:creationId xmlns:a16="http://schemas.microsoft.com/office/drawing/2014/main" id="{0BA48B51-79F0-49EB-BE8C-283B2A4D613D}"/>
              </a:ext>
            </a:extLst>
          </p:cNvPr>
          <p:cNvSpPr>
            <a:spLocks noGrp="1"/>
          </p:cNvSpPr>
          <p:nvPr>
            <p:ph sz="half" idx="2"/>
          </p:nvPr>
        </p:nvSpPr>
        <p:spPr>
          <a:xfrm>
            <a:off x="457200" y="2174875"/>
            <a:ext cx="4040188" cy="4494484"/>
          </a:xfrm>
          <a:ln>
            <a:solidFill>
              <a:schemeClr val="tx1"/>
            </a:solidFill>
          </a:ln>
        </p:spPr>
        <p:txBody>
          <a:bodyPr/>
          <a:lstStyle/>
          <a:p>
            <a:endParaRPr lang="en-US"/>
          </a:p>
        </p:txBody>
      </p:sp>
      <p:sp>
        <p:nvSpPr>
          <p:cNvPr id="5" name="Text Placeholder 4">
            <a:extLst>
              <a:ext uri="{FF2B5EF4-FFF2-40B4-BE49-F238E27FC236}">
                <a16:creationId xmlns:a16="http://schemas.microsoft.com/office/drawing/2014/main" id="{663513F9-63D5-4D74-8E36-75CD65834148}"/>
              </a:ext>
            </a:extLst>
          </p:cNvPr>
          <p:cNvSpPr>
            <a:spLocks noGrp="1"/>
          </p:cNvSpPr>
          <p:nvPr>
            <p:ph type="body" sz="quarter" idx="3"/>
          </p:nvPr>
        </p:nvSpPr>
        <p:spPr>
          <a:xfrm>
            <a:off x="4645025" y="1476375"/>
            <a:ext cx="4041775" cy="490883"/>
          </a:xfrm>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endParaRPr lang="fr-FR" dirty="0"/>
          </a:p>
          <a:p>
            <a:endParaRPr lang="fr-FR" dirty="0"/>
          </a:p>
          <a:p>
            <a:pPr algn="ctr"/>
            <a:r>
              <a:rPr lang="fr-FR" sz="8000" dirty="0" err="1">
                <a:solidFill>
                  <a:schemeClr val="tx1"/>
                </a:solidFill>
                <a:latin typeface="Arial" panose="020B0604020202020204" pitchFamily="34" charset="0"/>
                <a:cs typeface="Arial" panose="020B0604020202020204" pitchFamily="34" charset="0"/>
              </a:rPr>
              <a:t>Soluções</a:t>
            </a:r>
            <a:r>
              <a:rPr lang="fr-FR" sz="8000" dirty="0">
                <a:solidFill>
                  <a:schemeClr val="tx1"/>
                </a:solidFill>
                <a:latin typeface="Arial" panose="020B0604020202020204" pitchFamily="34" charset="0"/>
                <a:cs typeface="Arial" panose="020B0604020202020204" pitchFamily="34" charset="0"/>
              </a:rPr>
              <a:t> </a:t>
            </a:r>
            <a:r>
              <a:rPr lang="fr-FR" sz="8000" dirty="0" err="1">
                <a:solidFill>
                  <a:schemeClr val="tx1"/>
                </a:solidFill>
                <a:latin typeface="Arial" panose="020B0604020202020204" pitchFamily="34" charset="0"/>
                <a:cs typeface="Arial" panose="020B0604020202020204" pitchFamily="34" charset="0"/>
              </a:rPr>
              <a:t>propostas</a:t>
            </a:r>
            <a:r>
              <a:rPr lang="fr-FR" sz="8000" dirty="0">
                <a:solidFill>
                  <a:schemeClr val="tx1"/>
                </a:solidFill>
                <a:latin typeface="Arial" panose="020B0604020202020204" pitchFamily="34" charset="0"/>
                <a:cs typeface="Arial" panose="020B0604020202020204" pitchFamily="34" charset="0"/>
              </a:rPr>
              <a:t> / </a:t>
            </a:r>
            <a:r>
              <a:rPr lang="fr-FR" sz="8000" dirty="0" err="1">
                <a:solidFill>
                  <a:schemeClr val="tx1"/>
                </a:solidFill>
                <a:latin typeface="Arial" panose="020B0604020202020204" pitchFamily="34" charset="0"/>
                <a:cs typeface="Arial" panose="020B0604020202020204" pitchFamily="34" charset="0"/>
              </a:rPr>
              <a:t>aplicadas</a:t>
            </a:r>
            <a:r>
              <a:rPr lang="fr-FR" sz="8000" dirty="0">
                <a:solidFill>
                  <a:schemeClr val="tx1"/>
                </a:solidFill>
                <a:latin typeface="Arial" panose="020B0604020202020204" pitchFamily="34" charset="0"/>
                <a:cs typeface="Arial" panose="020B0604020202020204" pitchFamily="34" charset="0"/>
              </a:rPr>
              <a:t> </a:t>
            </a:r>
          </a:p>
          <a:p>
            <a:endParaRPr lang="en-US" dirty="0"/>
          </a:p>
        </p:txBody>
      </p:sp>
      <p:sp>
        <p:nvSpPr>
          <p:cNvPr id="6" name="Content Placeholder 5">
            <a:extLst>
              <a:ext uri="{FF2B5EF4-FFF2-40B4-BE49-F238E27FC236}">
                <a16:creationId xmlns:a16="http://schemas.microsoft.com/office/drawing/2014/main" id="{EAB2B4A1-ADB5-4DB8-90CA-4E628F498621}"/>
              </a:ext>
            </a:extLst>
          </p:cNvPr>
          <p:cNvSpPr>
            <a:spLocks noGrp="1"/>
          </p:cNvSpPr>
          <p:nvPr>
            <p:ph sz="quarter" idx="4"/>
          </p:nvPr>
        </p:nvSpPr>
        <p:spPr>
          <a:xfrm>
            <a:off x="4645025" y="2174874"/>
            <a:ext cx="4041775" cy="4494485"/>
          </a:xfrm>
          <a:ln>
            <a:solidFill>
              <a:schemeClr val="tx1"/>
            </a:solidFill>
          </a:ln>
        </p:spPr>
        <p:txBody>
          <a:bodyPr/>
          <a:lstStyle/>
          <a:p>
            <a:endParaRPr lang="en-US"/>
          </a:p>
        </p:txBody>
      </p:sp>
      <p:sp>
        <p:nvSpPr>
          <p:cNvPr id="10" name="Rectangle 9">
            <a:extLst>
              <a:ext uri="{FF2B5EF4-FFF2-40B4-BE49-F238E27FC236}">
                <a16:creationId xmlns:a16="http://schemas.microsoft.com/office/drawing/2014/main" id="{6C28FE77-C696-40C9-B32A-261A79214929}"/>
              </a:ext>
            </a:extLst>
          </p:cNvPr>
          <p:cNvSpPr/>
          <p:nvPr/>
        </p:nvSpPr>
        <p:spPr>
          <a:xfrm>
            <a:off x="457200" y="1476375"/>
            <a:ext cx="4040188" cy="490883"/>
          </a:xfrm>
          <a:prstGeom prst="rect">
            <a:avLst/>
          </a:prstGeom>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2000" b="1" dirty="0" err="1">
                <a:solidFill>
                  <a:schemeClr val="tx1"/>
                </a:solidFill>
              </a:rPr>
              <a:t>Desafios</a:t>
            </a:r>
            <a:r>
              <a:rPr lang="en-US" sz="2000" dirty="0"/>
              <a:t> </a:t>
            </a:r>
          </a:p>
        </p:txBody>
      </p:sp>
    </p:spTree>
    <p:extLst>
      <p:ext uri="{BB962C8B-B14F-4D97-AF65-F5344CB8AC3E}">
        <p14:creationId xmlns:p14="http://schemas.microsoft.com/office/powerpoint/2010/main" val="3399792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idx="1"/>
          </p:nvPr>
        </p:nvSpPr>
        <p:spPr/>
        <p:txBody>
          <a:bodyPr>
            <a:normAutofit/>
          </a:bodyPr>
          <a:lstStyle/>
          <a:p>
            <a:pPr marL="0" indent="0" algn="l">
              <a:buNone/>
            </a:pPr>
            <a:r>
              <a:rPr lang="fr-FR" u="sng"/>
              <a:t>-  </a:t>
            </a:r>
            <a:endParaRPr lang="en-GB" u="sng"/>
          </a:p>
          <a:p>
            <a:pPr marL="342900" indent="-342900" algn="l">
              <a:buFont typeface="+mj-lt"/>
              <a:buAutoNum type="arabicPeriod"/>
            </a:pPr>
            <a:endParaRPr lang="en-GB" u="sng"/>
          </a:p>
          <a:p>
            <a:pPr marL="342900" indent="-342900" algn="l">
              <a:buFont typeface="+mj-lt"/>
              <a:buAutoNum type="arabicPeriod"/>
            </a:pPr>
            <a:endParaRPr lang="en-GB" u="sng"/>
          </a:p>
          <a:p>
            <a:pPr marL="342900" indent="-342900" algn="l">
              <a:buFont typeface="+mj-lt"/>
              <a:buAutoNum type="arabicPeriod"/>
            </a:pPr>
            <a:endParaRPr lang="en-GB" u="sng"/>
          </a:p>
          <a:p>
            <a:pPr marL="342900" indent="-342900" algn="l">
              <a:buFont typeface="+mj-lt"/>
              <a:buAutoNum type="arabicPeriod"/>
            </a:pPr>
            <a:endParaRPr lang="fr-FR" u="sng"/>
          </a:p>
          <a:p>
            <a:pPr marL="342900" indent="-342900" algn="l">
              <a:buFont typeface="+mj-lt"/>
              <a:buAutoNum type="arabicPeriod"/>
            </a:pPr>
            <a:endParaRPr lang="fr-FR" u="sng"/>
          </a:p>
          <a:p>
            <a:pPr marL="342900" indent="-342900" algn="l">
              <a:buFont typeface="+mj-lt"/>
              <a:buAutoNum type="arabicPeriod"/>
            </a:pPr>
            <a:endParaRPr lang="fr-FR" u="sng"/>
          </a:p>
        </p:txBody>
      </p:sp>
      <p:graphicFrame>
        <p:nvGraphicFramePr>
          <p:cNvPr id="4" name="Diagramme 6">
            <a:extLst>
              <a:ext uri="{FF2B5EF4-FFF2-40B4-BE49-F238E27FC236}">
                <a16:creationId xmlns:a16="http://schemas.microsoft.com/office/drawing/2014/main" id="{C97FA5CE-3B90-4B3C-8CB3-417911E69E54}"/>
              </a:ext>
            </a:extLst>
          </p:cNvPr>
          <p:cNvGraphicFramePr/>
          <p:nvPr>
            <p:extLst>
              <p:ext uri="{D42A27DB-BD31-4B8C-83A1-F6EECF244321}">
                <p14:modId xmlns:p14="http://schemas.microsoft.com/office/powerpoint/2010/main" val="2582460819"/>
              </p:ext>
            </p:extLst>
          </p:nvPr>
        </p:nvGraphicFramePr>
        <p:xfrm>
          <a:off x="198134" y="101615"/>
          <a:ext cx="8501952" cy="994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9896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EAD12591D3B44A8A2C70EAA04D66AB" ma:contentTypeVersion="12" ma:contentTypeDescription="Create a new document." ma:contentTypeScope="" ma:versionID="122a6556c83f13cd479b45b29d33ff55">
  <xsd:schema xmlns:xsd="http://www.w3.org/2001/XMLSchema" xmlns:xs="http://www.w3.org/2001/XMLSchema" xmlns:p="http://schemas.microsoft.com/office/2006/metadata/properties" xmlns:ns3="25e3acdc-53d9-4e7c-a69e-1ee36e33316a" xmlns:ns4="ee7c3cea-c103-4952-b4ae-095132435fb6" targetNamespace="http://schemas.microsoft.com/office/2006/metadata/properties" ma:root="true" ma:fieldsID="9a94e0bb26a07a47ccabd21c321e2715" ns3:_="" ns4:_="">
    <xsd:import namespace="25e3acdc-53d9-4e7c-a69e-1ee36e33316a"/>
    <xsd:import namespace="ee7c3cea-c103-4952-b4ae-095132435fb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e3acdc-53d9-4e7c-a69e-1ee36e33316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7c3cea-c103-4952-b4ae-095132435fb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610BAA-47AA-4A8A-9676-E1BD03DF4647}">
  <ds:schemaRefs>
    <ds:schemaRef ds:uri="http://purl.org/dc/elements/1.1/"/>
    <ds:schemaRef ds:uri="25e3acdc-53d9-4e7c-a69e-1ee36e33316a"/>
    <ds:schemaRef ds:uri="http://schemas.microsoft.com/office/infopath/2007/PartnerControls"/>
    <ds:schemaRef ds:uri="http://purl.org/dc/dcmitype/"/>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ee7c3cea-c103-4952-b4ae-095132435fb6"/>
    <ds:schemaRef ds:uri="http://purl.org/dc/terms/"/>
  </ds:schemaRefs>
</ds:datastoreItem>
</file>

<file path=customXml/itemProps2.xml><?xml version="1.0" encoding="utf-8"?>
<ds:datastoreItem xmlns:ds="http://schemas.openxmlformats.org/officeDocument/2006/customXml" ds:itemID="{20A72FD3-2974-4D10-A103-A4AE226431AD}">
  <ds:schemaRefs>
    <ds:schemaRef ds:uri="http://schemas.microsoft.com/sharepoint/v3/contenttype/forms"/>
  </ds:schemaRefs>
</ds:datastoreItem>
</file>

<file path=customXml/itemProps3.xml><?xml version="1.0" encoding="utf-8"?>
<ds:datastoreItem xmlns:ds="http://schemas.openxmlformats.org/officeDocument/2006/customXml" ds:itemID="{C00C26E4-CBB5-4C9C-93CD-6D3291286774}">
  <ds:schemaRefs>
    <ds:schemaRef ds:uri="25e3acdc-53d9-4e7c-a69e-1ee36e33316a"/>
    <ds:schemaRef ds:uri="ee7c3cea-c103-4952-b4ae-095132435f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1754</TotalTime>
  <Words>1428</Words>
  <Application>Microsoft Office PowerPoint</Application>
  <PresentationFormat>Apresentação na tela (4:3)</PresentationFormat>
  <Paragraphs>388</Paragraphs>
  <Slides>23</Slides>
  <Notes>3</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23</vt:i4>
      </vt:variant>
    </vt:vector>
  </HeadingPairs>
  <TitlesOfParts>
    <vt:vector size="29" baseType="lpstr">
      <vt:lpstr>Arial</vt:lpstr>
      <vt:lpstr>Calibri</vt:lpstr>
      <vt:lpstr>Courier New</vt:lpstr>
      <vt:lpstr>Times New Roman</vt:lpstr>
      <vt:lpstr>Wingdings</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Obrigado/a</vt:lpstr>
    </vt:vector>
  </TitlesOfParts>
  <Company>Geneva, Switzerland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SMC Implementation 2013 review – 2105 outlook</dc:title>
  <dc:creator>tchouatieua@mmv.org</dc:creator>
  <cp:lastModifiedBy>mouhammed ould hamed</cp:lastModifiedBy>
  <cp:revision>37</cp:revision>
  <cp:lastPrinted>2022-02-17T12:36:55Z</cp:lastPrinted>
  <dcterms:created xsi:type="dcterms:W3CDTF">2013-10-16T10:55:00Z</dcterms:created>
  <dcterms:modified xsi:type="dcterms:W3CDTF">2022-02-22T14:16:09Z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0x01010084EAD12591D3B44A8A2C70EAA04D66AB</vt:lpwstr>
  </property>
</Properties>
</file>