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5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6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7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8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40"/>
  </p:notesMasterIdLst>
  <p:sldIdLst>
    <p:sldId id="265" r:id="rId6"/>
    <p:sldId id="288" r:id="rId7"/>
    <p:sldId id="316" r:id="rId8"/>
    <p:sldId id="317" r:id="rId9"/>
    <p:sldId id="318" r:id="rId10"/>
    <p:sldId id="319" r:id="rId11"/>
    <p:sldId id="323" r:id="rId12"/>
    <p:sldId id="256" r:id="rId13"/>
    <p:sldId id="322" r:id="rId14"/>
    <p:sldId id="308" r:id="rId15"/>
    <p:sldId id="339" r:id="rId16"/>
    <p:sldId id="293" r:id="rId17"/>
    <p:sldId id="285" r:id="rId18"/>
    <p:sldId id="338" r:id="rId19"/>
    <p:sldId id="291" r:id="rId20"/>
    <p:sldId id="313" r:id="rId21"/>
    <p:sldId id="310" r:id="rId22"/>
    <p:sldId id="324" r:id="rId23"/>
    <p:sldId id="326" r:id="rId24"/>
    <p:sldId id="340" r:id="rId25"/>
    <p:sldId id="280" r:id="rId26"/>
    <p:sldId id="292" r:id="rId27"/>
    <p:sldId id="294" r:id="rId28"/>
    <p:sldId id="284" r:id="rId29"/>
    <p:sldId id="287" r:id="rId30"/>
    <p:sldId id="289" r:id="rId31"/>
    <p:sldId id="290" r:id="rId32"/>
    <p:sldId id="341" r:id="rId33"/>
    <p:sldId id="331" r:id="rId34"/>
    <p:sldId id="334" r:id="rId35"/>
    <p:sldId id="335" r:id="rId36"/>
    <p:sldId id="336" r:id="rId37"/>
    <p:sldId id="337" r:id="rId38"/>
    <p:sldId id="286" r:id="rId3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Andre Marie Tchouatieu" initials="AMT" lastIdx="19" clrIdx="6">
    <p:extLst>
      <p:ext uri="{19B8F6BF-5375-455C-9EA6-DF929625EA0E}">
        <p15:presenceInfo xmlns:p15="http://schemas.microsoft.com/office/powerpoint/2012/main" userId="S::tchouatieua@mmv.org::d538aaad-2311-443c-9d41-ce265c3facdb" providerId="AD"/>
      </p:ext>
    </p:extLst>
  </p:cmAuthor>
  <p:cmAuthor id="1" name="Van Hulle, Suzanne" initials="SVH" lastIdx="6" clrIdx="0">
    <p:extLst>
      <p:ext uri="{19B8F6BF-5375-455C-9EA6-DF929625EA0E}">
        <p15:presenceInfo xmlns:p15="http://schemas.microsoft.com/office/powerpoint/2012/main" userId="Van Hulle, Suzanne" providerId="None"/>
      </p:ext>
    </p:extLst>
  </p:cmAuthor>
  <p:cmAuthor id="8" name="Beh Kamaté" initials="BK" lastIdx="6" clrIdx="7"/>
  <p:cmAuthor id="2" name="Edouard Batienon" initials="EB" lastIdx="6" clrIdx="1">
    <p:extLst>
      <p:ext uri="{19B8F6BF-5375-455C-9EA6-DF929625EA0E}">
        <p15:presenceInfo xmlns:p15="http://schemas.microsoft.com/office/powerpoint/2012/main" userId="Edouard Batienon" providerId="None"/>
      </p:ext>
    </p:extLst>
  </p:cmAuthor>
  <p:cmAuthor id="3" name="Sarah Hoibak" initials="SH" lastIdx="5" clrIdx="2">
    <p:extLst>
      <p:ext uri="{19B8F6BF-5375-455C-9EA6-DF929625EA0E}">
        <p15:presenceInfo xmlns:p15="http://schemas.microsoft.com/office/powerpoint/2012/main" userId="S-1-5-21-1972947126-4036046197-3403558240-27310" providerId="AD"/>
      </p:ext>
    </p:extLst>
  </p:cmAuthor>
  <p:cmAuthor id="4" name="Monique Murindahabi" initials="MM" lastIdx="10" clrIdx="3">
    <p:extLst>
      <p:ext uri="{19B8F6BF-5375-455C-9EA6-DF929625EA0E}">
        <p15:presenceInfo xmlns:p15="http://schemas.microsoft.com/office/powerpoint/2012/main" userId="S::Monique.Murindahabi@endmalaria.org::0a59da84-b20e-4c2a-adea-116347c4fec5" providerId="AD"/>
      </p:ext>
    </p:extLst>
  </p:cmAuthor>
  <p:cmAuthor id="5" name="Sussann Nasr" initials="SN" lastIdx="7" clrIdx="4">
    <p:extLst>
      <p:ext uri="{19B8F6BF-5375-455C-9EA6-DF929625EA0E}">
        <p15:presenceInfo xmlns:p15="http://schemas.microsoft.com/office/powerpoint/2012/main" userId="S-1-5-21-1972947126-4036046197-3403558240-32015" providerId="AD"/>
      </p:ext>
    </p:extLst>
  </p:cmAuthor>
  <p:cmAuthor id="6" name="Suzanne Van Hulle" initials="SVH" lastIdx="5" clrIdx="5">
    <p:extLst>
      <p:ext uri="{19B8F6BF-5375-455C-9EA6-DF929625EA0E}">
        <p15:presenceInfo xmlns:p15="http://schemas.microsoft.com/office/powerpoint/2012/main" userId="Suzanne Van Hull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A5199A-0783-2670-5A37-EF662947A1BE}" v="1" dt="2020-03-04T10:05:59.6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310" autoAdjust="0"/>
  </p:normalViewPr>
  <p:slideViewPr>
    <p:cSldViewPr>
      <p:cViewPr varScale="1">
        <p:scale>
          <a:sx n="67" d="100"/>
          <a:sy n="67" d="100"/>
        </p:scale>
        <p:origin x="1284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presProps" Target="presProps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viewProps" Target="viewProps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microsoft.com/office/2015/10/relationships/revisionInfo" Target="revisionInfo.xml"/><Relationship Id="rId20" Type="http://schemas.openxmlformats.org/officeDocument/2006/relationships/slide" Target="slides/slide15.xml"/><Relationship Id="rId41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user\Desktop\MI%20Base%20national\Tableaux%20&amp;%20graphiques_Monitorage%20independant%20CPS1%20par%20region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user\Desktop\Tableaux%20&amp;%20graphiques_Monitorage%20independant%20MI-CPS4_Fusion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uata\Documents\monitorage_independant_cps_2021\compil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uata\Documents\monitorage_independant_cps_2021\compil_vrai%20(version%201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uata\Documents\monitorage_independant_cps_2021\compil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666426228926304"/>
          <c:y val="0.18898138916773788"/>
          <c:w val="0.33991600313879006"/>
          <c:h val="0.57563948623617978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680749888"/>
        <c:axId val="-1680753696"/>
      </c:barChart>
      <c:catAx>
        <c:axId val="-1680749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-1680753696"/>
        <c:crosses val="autoZero"/>
        <c:auto val="1"/>
        <c:lblAlgn val="ctr"/>
        <c:lblOffset val="100"/>
        <c:noMultiLvlLbl val="0"/>
      </c:catAx>
      <c:valAx>
        <c:axId val="-168075369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.0%" sourceLinked="1"/>
        <c:majorTickMark val="none"/>
        <c:minorTickMark val="none"/>
        <c:tickLblPos val="nextTo"/>
        <c:crossAx val="-168074988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48353975463974E-2"/>
          <c:y val="0.16862198107589493"/>
          <c:w val="0.77376142042691443"/>
          <c:h val="0.531652410412116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'3_59 mois ayant recu '!$F$1</c:f>
              <c:strCache>
                <c:ptCount val="1"/>
                <c:pt idx="0">
                  <c:v>pourcentage_declara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'3_59 mois ayant recu '!$E$2:$E$7</c:f>
              <c:strCache>
                <c:ptCount val="6"/>
                <c:pt idx="0">
                  <c:v>KAYES N= 3403</c:v>
                </c:pt>
                <c:pt idx="1">
                  <c:v>KOULIKORO N= 3978</c:v>
                </c:pt>
                <c:pt idx="2">
                  <c:v>MOPTI N= 452</c:v>
                </c:pt>
                <c:pt idx="3">
                  <c:v>SEGOU N= 2342</c:v>
                </c:pt>
                <c:pt idx="4">
                  <c:v>SIKASSO N= 3623</c:v>
                </c:pt>
                <c:pt idx="5">
                  <c:v>Moyenne</c:v>
                </c:pt>
              </c:strCache>
            </c:strRef>
          </c:cat>
          <c:val>
            <c:numRef>
              <c:f>'3_59 mois ayant recu '!$F$2:$F$7</c:f>
              <c:numCache>
                <c:formatCode>General</c:formatCode>
                <c:ptCount val="6"/>
                <c:pt idx="0">
                  <c:v>98</c:v>
                </c:pt>
                <c:pt idx="1">
                  <c:v>98</c:v>
                </c:pt>
                <c:pt idx="2">
                  <c:v>98</c:v>
                </c:pt>
                <c:pt idx="3">
                  <c:v>99</c:v>
                </c:pt>
                <c:pt idx="4">
                  <c:v>99</c:v>
                </c:pt>
                <c:pt idx="5">
                  <c:v>98.4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67-4521-B2FC-9B998979E022}"/>
            </c:ext>
          </c:extLst>
        </c:ser>
        <c:ser>
          <c:idx val="1"/>
          <c:order val="1"/>
          <c:tx>
            <c:strRef>
              <c:f>'3_59 mois ayant recu '!$G$1</c:f>
              <c:strCache>
                <c:ptCount val="1"/>
                <c:pt idx="0">
                  <c:v>pourcentage_preuve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'3_59 mois ayant recu '!$E$2:$E$7</c:f>
              <c:strCache>
                <c:ptCount val="6"/>
                <c:pt idx="0">
                  <c:v>KAYES N= 3403</c:v>
                </c:pt>
                <c:pt idx="1">
                  <c:v>KOULIKORO N= 3978</c:v>
                </c:pt>
                <c:pt idx="2">
                  <c:v>MOPTI N= 452</c:v>
                </c:pt>
                <c:pt idx="3">
                  <c:v>SEGOU N= 2342</c:v>
                </c:pt>
                <c:pt idx="4">
                  <c:v>SIKASSO N= 3623</c:v>
                </c:pt>
                <c:pt idx="5">
                  <c:v>Moyenne</c:v>
                </c:pt>
              </c:strCache>
            </c:strRef>
          </c:cat>
          <c:val>
            <c:numRef>
              <c:f>'3_59 mois ayant recu '!$G$2:$G$7</c:f>
              <c:numCache>
                <c:formatCode>General</c:formatCode>
                <c:ptCount val="6"/>
                <c:pt idx="0">
                  <c:v>72</c:v>
                </c:pt>
                <c:pt idx="1">
                  <c:v>77</c:v>
                </c:pt>
                <c:pt idx="2">
                  <c:v>46</c:v>
                </c:pt>
                <c:pt idx="3">
                  <c:v>66</c:v>
                </c:pt>
                <c:pt idx="4">
                  <c:v>80</c:v>
                </c:pt>
                <c:pt idx="5">
                  <c:v>68.2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67-4521-B2FC-9B998979E0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36709503"/>
        <c:axId val="1436699103"/>
      </c:barChart>
      <c:catAx>
        <c:axId val="14367095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436699103"/>
        <c:crosses val="autoZero"/>
        <c:auto val="1"/>
        <c:lblAlgn val="ctr"/>
        <c:lblOffset val="100"/>
        <c:noMultiLvlLbl val="0"/>
      </c:catAx>
      <c:valAx>
        <c:axId val="14366991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4367095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3936750083324074"/>
          <c:y val="0.88628474305738902"/>
          <c:w val="0.51146651143700084"/>
          <c:h val="8.03748229844226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291334365948019E-2"/>
          <c:y val="1.683519154781914E-2"/>
          <c:w val="0.48819419567811217"/>
          <c:h val="0.55320842476379328"/>
        </c:manualLayout>
      </c:layout>
      <c:barChart>
        <c:barDir val="col"/>
        <c:grouping val="stack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1680752064"/>
        <c:axId val="-1677162384"/>
      </c:barChart>
      <c:catAx>
        <c:axId val="-1680752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-1677162384"/>
        <c:crosses val="autoZero"/>
        <c:auto val="1"/>
        <c:lblAlgn val="ctr"/>
        <c:lblOffset val="100"/>
        <c:noMultiLvlLbl val="0"/>
      </c:catAx>
      <c:valAx>
        <c:axId val="-167716238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-168075206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711305581431125"/>
          <c:y val="0.13610930986567854"/>
          <c:w val="0.86592835838752957"/>
          <c:h val="0.586005425792364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'5_10 dose recu'!$G$1</c:f>
              <c:strCache>
                <c:ptCount val="1"/>
                <c:pt idx="0">
                  <c:v>pourcentage_declara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'5_10 dose recu'!$F$2:$F$4</c:f>
              <c:strCache>
                <c:ptCount val="3"/>
                <c:pt idx="0">
                  <c:v>KADIOLO N= 193</c:v>
                </c:pt>
                <c:pt idx="1">
                  <c:v>KOUTIALA N= 189</c:v>
                </c:pt>
                <c:pt idx="2">
                  <c:v>Moyenne</c:v>
                </c:pt>
              </c:strCache>
            </c:strRef>
          </c:cat>
          <c:val>
            <c:numRef>
              <c:f>'5_10 dose recu'!$G$2:$G$4</c:f>
              <c:numCache>
                <c:formatCode>General</c:formatCode>
                <c:ptCount val="3"/>
                <c:pt idx="0">
                  <c:v>100</c:v>
                </c:pt>
                <c:pt idx="1">
                  <c:v>99</c:v>
                </c:pt>
                <c:pt idx="2">
                  <c:v>99.5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8F-438B-BDC5-1E917FC29FCF}"/>
            </c:ext>
          </c:extLst>
        </c:ser>
        <c:ser>
          <c:idx val="1"/>
          <c:order val="1"/>
          <c:tx>
            <c:strRef>
              <c:f>'5_10 dose recu'!$H$1</c:f>
              <c:strCache>
                <c:ptCount val="1"/>
                <c:pt idx="0">
                  <c:v>pourcentage_preuve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'5_10 dose recu'!$F$2:$F$4</c:f>
              <c:strCache>
                <c:ptCount val="3"/>
                <c:pt idx="0">
                  <c:v>KADIOLO N= 193</c:v>
                </c:pt>
                <c:pt idx="1">
                  <c:v>KOUTIALA N= 189</c:v>
                </c:pt>
                <c:pt idx="2">
                  <c:v>Moyenne</c:v>
                </c:pt>
              </c:strCache>
            </c:strRef>
          </c:cat>
          <c:val>
            <c:numRef>
              <c:f>'5_10 dose recu'!$H$2:$H$4</c:f>
              <c:numCache>
                <c:formatCode>General</c:formatCode>
                <c:ptCount val="3"/>
                <c:pt idx="0">
                  <c:v>66</c:v>
                </c:pt>
                <c:pt idx="1">
                  <c:v>74</c:v>
                </c:pt>
                <c:pt idx="2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A8F-438B-BDC5-1E917FC29F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3806335"/>
        <c:axId val="153798847"/>
      </c:barChart>
      <c:catAx>
        <c:axId val="153806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53798847"/>
        <c:crosses val="autoZero"/>
        <c:auto val="1"/>
        <c:lblAlgn val="ctr"/>
        <c:lblOffset val="100"/>
        <c:noMultiLvlLbl val="0"/>
      </c:catAx>
      <c:valAx>
        <c:axId val="1537988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53806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590766624221241"/>
          <c:y val="0.82846960093864896"/>
          <c:w val="0.70818440045123188"/>
          <c:h val="7.25915277706271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085147704573931E-2"/>
          <c:y val="2.6765288522032318E-2"/>
          <c:w val="0.94348349279186916"/>
          <c:h val="0.7133187441658330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pourcentage_dose1!$B$9</c:f>
              <c:strCache>
                <c:ptCount val="1"/>
                <c:pt idx="0">
                  <c:v>tuteur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523-47EA-865A-6E1C491BB40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pourcentage_dose1!$A$10:$A$15</c:f>
              <c:strCache>
                <c:ptCount val="6"/>
                <c:pt idx="0">
                  <c:v>KAYES(N=3702)</c:v>
                </c:pt>
                <c:pt idx="1">
                  <c:v>KOULIKORO(N=4289)</c:v>
                </c:pt>
                <c:pt idx="2">
                  <c:v>MOPTI(N=560)</c:v>
                </c:pt>
                <c:pt idx="3">
                  <c:v>SEGOU(N=2040)</c:v>
                </c:pt>
                <c:pt idx="4">
                  <c:v>SIKASSO(N=4178)</c:v>
                </c:pt>
                <c:pt idx="5">
                  <c:v>moyenne</c:v>
                </c:pt>
              </c:strCache>
            </c:strRef>
          </c:cat>
          <c:val>
            <c:numRef>
              <c:f>pourcentage_dose1!$B$10:$B$15</c:f>
              <c:numCache>
                <c:formatCode>General</c:formatCode>
                <c:ptCount val="6"/>
                <c:pt idx="0">
                  <c:v>35</c:v>
                </c:pt>
                <c:pt idx="1">
                  <c:v>35</c:v>
                </c:pt>
                <c:pt idx="2">
                  <c:v>8</c:v>
                </c:pt>
                <c:pt idx="3">
                  <c:v>30</c:v>
                </c:pt>
                <c:pt idx="4">
                  <c:v>29</c:v>
                </c:pt>
                <c:pt idx="5">
                  <c:v>27.4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523-47EA-865A-6E1C491BB404}"/>
            </c:ext>
          </c:extLst>
        </c:ser>
        <c:ser>
          <c:idx val="1"/>
          <c:order val="1"/>
          <c:tx>
            <c:strRef>
              <c:f>pourcentage_dose1!$C$9</c:f>
              <c:strCache>
                <c:ptCount val="1"/>
                <c:pt idx="0">
                  <c:v>agent d'administration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3523-47EA-865A-6E1C491BB40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pourcentage_dose1!$A$10:$A$15</c:f>
              <c:strCache>
                <c:ptCount val="6"/>
                <c:pt idx="0">
                  <c:v>KAYES(N=3702)</c:v>
                </c:pt>
                <c:pt idx="1">
                  <c:v>KOULIKORO(N=4289)</c:v>
                </c:pt>
                <c:pt idx="2">
                  <c:v>MOPTI(N=560)</c:v>
                </c:pt>
                <c:pt idx="3">
                  <c:v>SEGOU(N=2040)</c:v>
                </c:pt>
                <c:pt idx="4">
                  <c:v>SIKASSO(N=4178)</c:v>
                </c:pt>
                <c:pt idx="5">
                  <c:v>moyenne</c:v>
                </c:pt>
              </c:strCache>
            </c:strRef>
          </c:cat>
          <c:val>
            <c:numRef>
              <c:f>pourcentage_dose1!$C$10:$C$15</c:f>
              <c:numCache>
                <c:formatCode>General</c:formatCode>
                <c:ptCount val="6"/>
                <c:pt idx="0">
                  <c:v>65</c:v>
                </c:pt>
                <c:pt idx="1">
                  <c:v>65</c:v>
                </c:pt>
                <c:pt idx="2">
                  <c:v>92</c:v>
                </c:pt>
                <c:pt idx="3">
                  <c:v>70</c:v>
                </c:pt>
                <c:pt idx="4">
                  <c:v>71</c:v>
                </c:pt>
                <c:pt idx="5">
                  <c:v>72.599999999999994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523-47EA-865A-6E1C491BB40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715691680"/>
        <c:axId val="715684192"/>
      </c:barChart>
      <c:catAx>
        <c:axId val="7156916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715684192"/>
        <c:crosses val="autoZero"/>
        <c:auto val="1"/>
        <c:lblAlgn val="ctr"/>
        <c:lblOffset val="100"/>
        <c:noMultiLvlLbl val="0"/>
      </c:catAx>
      <c:valAx>
        <c:axId val="7156841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715691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28319554532255"/>
          <c:y val="0.88483726871972435"/>
          <c:w val="0.57433608909354894"/>
          <c:h val="4.29381544510453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pourcentage_dose1!$B$1</c:f>
              <c:strCache>
                <c:ptCount val="1"/>
                <c:pt idx="0">
                  <c:v>tuteur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pourcentage_dose1!$A$2:$A$7</c:f>
              <c:strCache>
                <c:ptCount val="6"/>
                <c:pt idx="0">
                  <c:v>KAYES</c:v>
                </c:pt>
                <c:pt idx="1">
                  <c:v>KOULIKORO</c:v>
                </c:pt>
                <c:pt idx="2">
                  <c:v>MOPTI</c:v>
                </c:pt>
                <c:pt idx="3">
                  <c:v>SEGOU</c:v>
                </c:pt>
                <c:pt idx="4">
                  <c:v>SIKASSO</c:v>
                </c:pt>
                <c:pt idx="5">
                  <c:v>Moyenne</c:v>
                </c:pt>
              </c:strCache>
            </c:strRef>
          </c:cat>
          <c:val>
            <c:numRef>
              <c:f>pourcentage_dose1!$B$2:$B$7</c:f>
              <c:numCache>
                <c:formatCode>General</c:formatCode>
                <c:ptCount val="6"/>
                <c:pt idx="0">
                  <c:v>19</c:v>
                </c:pt>
                <c:pt idx="1">
                  <c:v>64</c:v>
                </c:pt>
                <c:pt idx="2">
                  <c:v>78</c:v>
                </c:pt>
                <c:pt idx="3">
                  <c:v>29</c:v>
                </c:pt>
                <c:pt idx="4">
                  <c:v>43</c:v>
                </c:pt>
                <c:pt idx="5">
                  <c:v>46.6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8A-47B3-8AB0-22AF8EFDAAE4}"/>
            </c:ext>
          </c:extLst>
        </c:ser>
        <c:ser>
          <c:idx val="1"/>
          <c:order val="1"/>
          <c:tx>
            <c:strRef>
              <c:f>pourcentage_dose1!$C$1</c:f>
              <c:strCache>
                <c:ptCount val="1"/>
                <c:pt idx="0">
                  <c:v>agent_administration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pourcentage_dose1!$A$2:$A$7</c:f>
              <c:strCache>
                <c:ptCount val="6"/>
                <c:pt idx="0">
                  <c:v>KAYES</c:v>
                </c:pt>
                <c:pt idx="1">
                  <c:v>KOULIKORO</c:v>
                </c:pt>
                <c:pt idx="2">
                  <c:v>MOPTI</c:v>
                </c:pt>
                <c:pt idx="3">
                  <c:v>SEGOU</c:v>
                </c:pt>
                <c:pt idx="4">
                  <c:v>SIKASSO</c:v>
                </c:pt>
                <c:pt idx="5">
                  <c:v>Moyenne</c:v>
                </c:pt>
              </c:strCache>
            </c:strRef>
          </c:cat>
          <c:val>
            <c:numRef>
              <c:f>pourcentage_dose1!$C$2:$C$7</c:f>
              <c:numCache>
                <c:formatCode>General</c:formatCode>
                <c:ptCount val="6"/>
                <c:pt idx="0">
                  <c:v>81</c:v>
                </c:pt>
                <c:pt idx="1">
                  <c:v>36</c:v>
                </c:pt>
                <c:pt idx="2">
                  <c:v>22</c:v>
                </c:pt>
                <c:pt idx="3">
                  <c:v>71</c:v>
                </c:pt>
                <c:pt idx="4">
                  <c:v>57</c:v>
                </c:pt>
                <c:pt idx="5">
                  <c:v>53.4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A8A-47B3-8AB0-22AF8EFDAA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876207487"/>
        <c:axId val="876208735"/>
      </c:barChart>
      <c:catAx>
        <c:axId val="87620748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76208735"/>
        <c:crosses val="autoZero"/>
        <c:auto val="1"/>
        <c:lblAlgn val="ctr"/>
        <c:lblOffset val="100"/>
        <c:noMultiLvlLbl val="0"/>
      </c:catAx>
      <c:valAx>
        <c:axId val="87620873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76207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812241017604504E-2"/>
          <c:y val="2.748521483876825E-2"/>
          <c:w val="0.93943627507798033"/>
          <c:h val="0.588693134410949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pourcentage_traite_J2_J3_vrai!$B$1</c:f>
              <c:strCache>
                <c:ptCount val="1"/>
                <c:pt idx="0">
                  <c:v>declaration des parents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pourcentage_traite_J2_J3_vrai!$A$2:$A$6</c:f>
              <c:strCache>
                <c:ptCount val="5"/>
                <c:pt idx="0">
                  <c:v>KAYES N= 3854</c:v>
                </c:pt>
                <c:pt idx="1">
                  <c:v>KOULIKORO N= 4315</c:v>
                </c:pt>
                <c:pt idx="2">
                  <c:v>MOPTI N= 567</c:v>
                </c:pt>
                <c:pt idx="3">
                  <c:v>SEGOU N= 2091</c:v>
                </c:pt>
                <c:pt idx="4">
                  <c:v>SIKASSO N= 4282</c:v>
                </c:pt>
              </c:strCache>
            </c:strRef>
          </c:cat>
          <c:val>
            <c:numRef>
              <c:f>pourcentage_traite_J2_J3_vrai!$B$2:$B$6</c:f>
              <c:numCache>
                <c:formatCode>General</c:formatCode>
                <c:ptCount val="5"/>
                <c:pt idx="0">
                  <c:v>74</c:v>
                </c:pt>
                <c:pt idx="1">
                  <c:v>92</c:v>
                </c:pt>
                <c:pt idx="2">
                  <c:v>97</c:v>
                </c:pt>
                <c:pt idx="3">
                  <c:v>93</c:v>
                </c:pt>
                <c:pt idx="4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93-42C0-9F82-FCCD2F549D64}"/>
            </c:ext>
          </c:extLst>
        </c:ser>
        <c:ser>
          <c:idx val="1"/>
          <c:order val="1"/>
          <c:tx>
            <c:strRef>
              <c:f>pourcentage_traite_J2_J3_vrai!$C$1</c:f>
              <c:strCache>
                <c:ptCount val="1"/>
                <c:pt idx="0">
                  <c:v>preuve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pourcentage_traite_J2_J3_vrai!$A$2:$A$6</c:f>
              <c:strCache>
                <c:ptCount val="5"/>
                <c:pt idx="0">
                  <c:v>KAYES N= 3854</c:v>
                </c:pt>
                <c:pt idx="1">
                  <c:v>KOULIKORO N= 4315</c:v>
                </c:pt>
                <c:pt idx="2">
                  <c:v>MOPTI N= 567</c:v>
                </c:pt>
                <c:pt idx="3">
                  <c:v>SEGOU N= 2091</c:v>
                </c:pt>
                <c:pt idx="4">
                  <c:v>SIKASSO N= 4282</c:v>
                </c:pt>
              </c:strCache>
            </c:strRef>
          </c:cat>
          <c:val>
            <c:numRef>
              <c:f>pourcentage_traite_J2_J3_vrai!$C$2:$C$6</c:f>
              <c:numCache>
                <c:formatCode>General</c:formatCode>
                <c:ptCount val="5"/>
                <c:pt idx="0">
                  <c:v>54</c:v>
                </c:pt>
                <c:pt idx="1">
                  <c:v>34</c:v>
                </c:pt>
                <c:pt idx="2">
                  <c:v>35</c:v>
                </c:pt>
                <c:pt idx="3">
                  <c:v>41</c:v>
                </c:pt>
                <c:pt idx="4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93-42C0-9F82-FCCD2F549D6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58189872"/>
        <c:axId val="458186128"/>
      </c:barChart>
      <c:catAx>
        <c:axId val="458189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58186128"/>
        <c:crosses val="autoZero"/>
        <c:auto val="1"/>
        <c:lblAlgn val="ctr"/>
        <c:lblOffset val="100"/>
        <c:noMultiLvlLbl val="0"/>
      </c:catAx>
      <c:valAx>
        <c:axId val="458186128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58189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3804523825120641"/>
          <c:y val="0.84494925832397128"/>
          <c:w val="0.52390952349758713"/>
          <c:h val="7.61358156945010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pourcentage_traite_J2_J3_vrai!$B$1</c:f>
              <c:strCache>
                <c:ptCount val="1"/>
                <c:pt idx="0">
                  <c:v>pourcentage_declara_J2_J3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pourcentage_traite_J2_J3_vrai!$A$2:$A$7</c:f>
              <c:strCache>
                <c:ptCount val="6"/>
                <c:pt idx="0">
                  <c:v>KAYES N= 3403</c:v>
                </c:pt>
                <c:pt idx="1">
                  <c:v>KOULIKORO N= 3978</c:v>
                </c:pt>
                <c:pt idx="2">
                  <c:v>MOPTI N= 452</c:v>
                </c:pt>
                <c:pt idx="3">
                  <c:v>SEGOU N= 2342</c:v>
                </c:pt>
                <c:pt idx="4">
                  <c:v>SIKASSO N= 3623</c:v>
                </c:pt>
                <c:pt idx="5">
                  <c:v>Moyenne</c:v>
                </c:pt>
              </c:strCache>
            </c:strRef>
          </c:cat>
          <c:val>
            <c:numRef>
              <c:f>pourcentage_traite_J2_J3_vrai!$B$2:$B$7</c:f>
              <c:numCache>
                <c:formatCode>General</c:formatCode>
                <c:ptCount val="6"/>
                <c:pt idx="0">
                  <c:v>88</c:v>
                </c:pt>
                <c:pt idx="1">
                  <c:v>84</c:v>
                </c:pt>
                <c:pt idx="2">
                  <c:v>80</c:v>
                </c:pt>
                <c:pt idx="3">
                  <c:v>79</c:v>
                </c:pt>
                <c:pt idx="4">
                  <c:v>88</c:v>
                </c:pt>
                <c:pt idx="5">
                  <c:v>83.8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BA-44B2-99C2-212EF47C8D44}"/>
            </c:ext>
          </c:extLst>
        </c:ser>
        <c:ser>
          <c:idx val="1"/>
          <c:order val="1"/>
          <c:tx>
            <c:strRef>
              <c:f>pourcentage_traite_J2_J3_vrai!$C$1</c:f>
              <c:strCache>
                <c:ptCount val="1"/>
                <c:pt idx="0">
                  <c:v>pourcentage_preuve_J2_J3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pourcentage_traite_J2_J3_vrai!$A$2:$A$7</c:f>
              <c:strCache>
                <c:ptCount val="6"/>
                <c:pt idx="0">
                  <c:v>KAYES N= 3403</c:v>
                </c:pt>
                <c:pt idx="1">
                  <c:v>KOULIKORO N= 3978</c:v>
                </c:pt>
                <c:pt idx="2">
                  <c:v>MOPTI N= 452</c:v>
                </c:pt>
                <c:pt idx="3">
                  <c:v>SEGOU N= 2342</c:v>
                </c:pt>
                <c:pt idx="4">
                  <c:v>SIKASSO N= 3623</c:v>
                </c:pt>
                <c:pt idx="5">
                  <c:v>Moyenne</c:v>
                </c:pt>
              </c:strCache>
            </c:strRef>
          </c:cat>
          <c:val>
            <c:numRef>
              <c:f>pourcentage_traite_J2_J3_vrai!$C$2:$C$7</c:f>
              <c:numCache>
                <c:formatCode>General</c:formatCode>
                <c:ptCount val="6"/>
                <c:pt idx="0">
                  <c:v>44</c:v>
                </c:pt>
                <c:pt idx="1">
                  <c:v>42</c:v>
                </c:pt>
                <c:pt idx="2">
                  <c:v>22</c:v>
                </c:pt>
                <c:pt idx="3">
                  <c:v>46</c:v>
                </c:pt>
                <c:pt idx="4">
                  <c:v>54</c:v>
                </c:pt>
                <c:pt idx="5">
                  <c:v>41.6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BA-44B2-99C2-212EF47C8D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81807295"/>
        <c:axId val="881800223"/>
      </c:barChart>
      <c:catAx>
        <c:axId val="8818072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81800223"/>
        <c:crosses val="autoZero"/>
        <c:auto val="1"/>
        <c:lblAlgn val="ctr"/>
        <c:lblOffset val="100"/>
        <c:noMultiLvlLbl val="0"/>
      </c:catAx>
      <c:valAx>
        <c:axId val="8818002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818072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F9FB31-07D5-4878-8B62-CAB1EE5EF09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20E5904-D77E-45D5-A00E-7481A556CE14}">
      <dgm:prSet custT="1"/>
      <dgm:spPr>
        <a:solidFill>
          <a:schemeClr val="accent1"/>
        </a:solidFill>
      </dgm:spPr>
      <dgm:t>
        <a:bodyPr/>
        <a:lstStyle/>
        <a:p>
          <a:pPr algn="ctr" rtl="0"/>
          <a:r>
            <a:rPr lang="fr-CH" sz="2400" b="1" noProof="0" dirty="0">
              <a:latin typeface="Arial" panose="020B0604020202020204" pitchFamily="34" charset="0"/>
              <a:cs typeface="Arial" panose="020B0604020202020204" pitchFamily="34" charset="0"/>
            </a:rPr>
            <a:t>Chimio-prévention du Paludisme Saisonnier (CPS)</a:t>
          </a:r>
        </a:p>
        <a:p>
          <a:pPr rtl="0"/>
          <a:r>
            <a:rPr lang="fr-CH" sz="2400" b="1" noProof="0" dirty="0">
              <a:latin typeface="Arial" panose="020B0604020202020204" pitchFamily="34" charset="0"/>
              <a:cs typeface="Arial" panose="020B0604020202020204" pitchFamily="34" charset="0"/>
            </a:rPr>
            <a:t>                   </a:t>
          </a:r>
          <a:r>
            <a:rPr lang="fr-FR" sz="2400" b="1" noProof="0" dirty="0">
              <a:latin typeface="Arial" panose="020B0604020202020204" pitchFamily="34" charset="0"/>
              <a:cs typeface="Arial" panose="020B0604020202020204" pitchFamily="34" charset="0"/>
            </a:rPr>
            <a:t>       </a:t>
          </a:r>
        </a:p>
        <a:p>
          <a:r>
            <a:rPr lang="fr-FR" sz="2400" b="1" noProof="0" dirty="0">
              <a:latin typeface="Arial" panose="020B0604020202020204" pitchFamily="34" charset="0"/>
              <a:cs typeface="Arial" panose="020B0604020202020204" pitchFamily="34" charset="0"/>
            </a:rPr>
            <a:t>                      Bilan des activités de la campagne 2021</a:t>
          </a:r>
        </a:p>
        <a:p>
          <a:endParaRPr lang="fr-FR" sz="2400" b="1" noProof="0" dirty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fr-FR" sz="2400" b="1" noProof="0" dirty="0">
              <a:latin typeface="Arial" panose="020B0604020202020204" pitchFamily="34" charset="0"/>
              <a:cs typeface="Arial" panose="020B0604020202020204" pitchFamily="34" charset="0"/>
            </a:rPr>
            <a:t>                      Planification des campagnes 2022 et 2023</a:t>
          </a:r>
        </a:p>
        <a:p>
          <a:pPr algn="l" rtl="0"/>
          <a:endParaRPr lang="fr-CH" sz="2400" i="1" noProof="0" dirty="0">
            <a:solidFill>
              <a:srgbClr val="FFFF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BA3CF27-2CE4-4761-B9CC-149B56CCFA60}" type="parTrans" cxnId="{541AFBAB-32C5-46B3-AC75-2513E3580349}">
      <dgm:prSet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8A8328-C255-4AC6-8104-FB8409BF1767}" type="sibTrans" cxnId="{541AFBAB-32C5-46B3-AC75-2513E3580349}">
      <dgm:prSet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0B8C3C4-770E-4315-92C9-770E6F52C1D9}" type="pres">
      <dgm:prSet presAssocID="{8EF9FB31-07D5-4878-8B62-CAB1EE5EF097}" presName="linear" presStyleCnt="0">
        <dgm:presLayoutVars>
          <dgm:animLvl val="lvl"/>
          <dgm:resizeHandles val="exact"/>
        </dgm:presLayoutVars>
      </dgm:prSet>
      <dgm:spPr/>
    </dgm:pt>
    <dgm:pt modelId="{CE9A8E23-2D10-41C7-87DA-D2C2C05E8DA8}" type="pres">
      <dgm:prSet presAssocID="{920E5904-D77E-45D5-A00E-7481A556CE14}" presName="parentText" presStyleLbl="node1" presStyleIdx="0" presStyleCnt="1" custScaleY="964172" custLinFactY="-5875" custLinFactNeighborX="-25394" custLinFactNeighborY="-100000">
        <dgm:presLayoutVars>
          <dgm:chMax val="0"/>
          <dgm:bulletEnabled val="1"/>
        </dgm:presLayoutVars>
      </dgm:prSet>
      <dgm:spPr>
        <a:prstGeom prst="rect">
          <a:avLst/>
        </a:prstGeom>
      </dgm:spPr>
    </dgm:pt>
  </dgm:ptLst>
  <dgm:cxnLst>
    <dgm:cxn modelId="{DAC1CD6E-ED5F-4E8B-933A-7DD9C5B1B533}" type="presOf" srcId="{920E5904-D77E-45D5-A00E-7481A556CE14}" destId="{CE9A8E23-2D10-41C7-87DA-D2C2C05E8DA8}" srcOrd="0" destOrd="0" presId="urn:microsoft.com/office/officeart/2005/8/layout/vList2"/>
    <dgm:cxn modelId="{541AFBAB-32C5-46B3-AC75-2513E3580349}" srcId="{8EF9FB31-07D5-4878-8B62-CAB1EE5EF097}" destId="{920E5904-D77E-45D5-A00E-7481A556CE14}" srcOrd="0" destOrd="0" parTransId="{DBA3CF27-2CE4-4761-B9CC-149B56CCFA60}" sibTransId="{8E8A8328-C255-4AC6-8104-FB8409BF1767}"/>
    <dgm:cxn modelId="{F16B0AED-9067-4ABF-B445-28B74C096278}" type="presOf" srcId="{8EF9FB31-07D5-4878-8B62-CAB1EE5EF097}" destId="{00B8C3C4-770E-4315-92C9-770E6F52C1D9}" srcOrd="0" destOrd="0" presId="urn:microsoft.com/office/officeart/2005/8/layout/vList2"/>
    <dgm:cxn modelId="{1F58562C-FD24-4E88-93FB-81B87DF1CB58}" type="presParOf" srcId="{00B8C3C4-770E-4315-92C9-770E6F52C1D9}" destId="{CE9A8E23-2D10-41C7-87DA-D2C2C05E8DA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49401E3-DF30-4512-88B2-ED671CC217E1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C5E267-8534-4B62-8098-F595D6ABBEB8}">
      <dgm:prSet custT="1"/>
      <dgm:spPr>
        <a:solidFill>
          <a:schemeClr val="bg1"/>
        </a:solidFill>
        <a:ln>
          <a:solidFill>
            <a:srgbClr val="C00000"/>
          </a:solidFill>
        </a:ln>
      </dgm:spPr>
      <dgm:t>
        <a:bodyPr/>
        <a:lstStyle/>
        <a:p>
          <a:pPr algn="l"/>
          <a:r>
            <a:rPr lang="fr-CH" sz="2400" b="1" kern="1200" noProof="0" dirty="0">
              <a:solidFill>
                <a:schemeClr val="tx1"/>
              </a:solidFill>
              <a:latin typeface="Bodoni MT" pitchFamily="18" charset="0"/>
            </a:rPr>
            <a:t>Nombre de cas confirmés de paludisme mensuellement dans les zones  CPS en 2021</a:t>
          </a:r>
        </a:p>
      </dgm:t>
    </dgm:pt>
    <dgm:pt modelId="{B514A23D-8504-431B-A020-4DE6BCC71827}" type="parTrans" cxnId="{9678C637-C4CB-4440-B782-5E31E6CF9FFB}">
      <dgm:prSet/>
      <dgm:spPr/>
      <dgm:t>
        <a:bodyPr/>
        <a:lstStyle/>
        <a:p>
          <a:endParaRPr lang="en-US"/>
        </a:p>
      </dgm:t>
    </dgm:pt>
    <dgm:pt modelId="{05735894-61B9-482C-85CE-24714EE090AB}" type="sibTrans" cxnId="{9678C637-C4CB-4440-B782-5E31E6CF9FFB}">
      <dgm:prSet/>
      <dgm:spPr/>
      <dgm:t>
        <a:bodyPr/>
        <a:lstStyle/>
        <a:p>
          <a:endParaRPr lang="en-US"/>
        </a:p>
      </dgm:t>
    </dgm:pt>
    <dgm:pt modelId="{75D67C9F-E5F2-49A9-8335-FA9E37C2F517}" type="pres">
      <dgm:prSet presAssocID="{C49401E3-DF30-4512-88B2-ED671CC217E1}" presName="Name0" presStyleCnt="0">
        <dgm:presLayoutVars>
          <dgm:dir/>
          <dgm:animLvl val="lvl"/>
          <dgm:resizeHandles/>
        </dgm:presLayoutVars>
      </dgm:prSet>
      <dgm:spPr/>
    </dgm:pt>
    <dgm:pt modelId="{0A83CC42-C306-4517-B44A-4E2B9A94947E}" type="pres">
      <dgm:prSet presAssocID="{90C5E267-8534-4B62-8098-F595D6ABBEB8}" presName="linNode" presStyleCnt="0"/>
      <dgm:spPr/>
    </dgm:pt>
    <dgm:pt modelId="{FC079A4F-EDCB-4C6F-A1E1-7B5158F137B4}" type="pres">
      <dgm:prSet presAssocID="{90C5E267-8534-4B62-8098-F595D6ABBEB8}" presName="parentShp" presStyleLbl="node1" presStyleIdx="0" presStyleCnt="1" custScaleX="1302076" custLinFactNeighborX="-500" custLinFactNeighborY="-7299">
        <dgm:presLayoutVars>
          <dgm:bulletEnabled val="1"/>
        </dgm:presLayoutVars>
      </dgm:prSet>
      <dgm:spPr/>
    </dgm:pt>
    <dgm:pt modelId="{777DBCAA-FD7A-41FC-9640-F7241779E643}" type="pres">
      <dgm:prSet presAssocID="{90C5E267-8534-4B62-8098-F595D6ABBEB8}" presName="childShp" presStyleLbl="bgAccFollowNode1" presStyleIdx="0" presStyleCnt="1">
        <dgm:presLayoutVars>
          <dgm:bulletEnabled val="1"/>
        </dgm:presLayoutVars>
      </dgm:prSet>
      <dgm:spPr/>
    </dgm:pt>
  </dgm:ptLst>
  <dgm:cxnLst>
    <dgm:cxn modelId="{9678C637-C4CB-4440-B782-5E31E6CF9FFB}" srcId="{C49401E3-DF30-4512-88B2-ED671CC217E1}" destId="{90C5E267-8534-4B62-8098-F595D6ABBEB8}" srcOrd="0" destOrd="0" parTransId="{B514A23D-8504-431B-A020-4DE6BCC71827}" sibTransId="{05735894-61B9-482C-85CE-24714EE090AB}"/>
    <dgm:cxn modelId="{A880F07C-7585-4B84-A3B9-A1C470CE4E1F}" type="presOf" srcId="{C49401E3-DF30-4512-88B2-ED671CC217E1}" destId="{75D67C9F-E5F2-49A9-8335-FA9E37C2F517}" srcOrd="0" destOrd="0" presId="urn:microsoft.com/office/officeart/2005/8/layout/vList6"/>
    <dgm:cxn modelId="{96E45088-3A0D-41A9-AF51-4C70D3F11248}" type="presOf" srcId="{90C5E267-8534-4B62-8098-F595D6ABBEB8}" destId="{FC079A4F-EDCB-4C6F-A1E1-7B5158F137B4}" srcOrd="0" destOrd="0" presId="urn:microsoft.com/office/officeart/2005/8/layout/vList6"/>
    <dgm:cxn modelId="{8A749B7F-88A8-4624-8AC3-5544591AEB8F}" type="presParOf" srcId="{75D67C9F-E5F2-49A9-8335-FA9E37C2F517}" destId="{0A83CC42-C306-4517-B44A-4E2B9A94947E}" srcOrd="0" destOrd="0" presId="urn:microsoft.com/office/officeart/2005/8/layout/vList6"/>
    <dgm:cxn modelId="{52D7FB50-02E5-4540-8502-E4EACDF4BDB5}" type="presParOf" srcId="{0A83CC42-C306-4517-B44A-4E2B9A94947E}" destId="{FC079A4F-EDCB-4C6F-A1E1-7B5158F137B4}" srcOrd="0" destOrd="0" presId="urn:microsoft.com/office/officeart/2005/8/layout/vList6"/>
    <dgm:cxn modelId="{35196C7E-1858-49FE-A335-8D324BF1B57D}" type="presParOf" srcId="{0A83CC42-C306-4517-B44A-4E2B9A94947E}" destId="{777DBCAA-FD7A-41FC-9640-F7241779E643}" srcOrd="1" destOrd="0" presId="urn:microsoft.com/office/officeart/2005/8/layout/vList6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49401E3-DF30-4512-88B2-ED671CC217E1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C5E267-8534-4B62-8098-F595D6ABBEB8}">
      <dgm:prSet custT="1"/>
      <dgm:spPr>
        <a:solidFill>
          <a:schemeClr val="bg1"/>
        </a:solidFill>
        <a:ln>
          <a:solidFill>
            <a:srgbClr val="C00000"/>
          </a:solidFill>
        </a:ln>
      </dgm:spPr>
      <dgm:t>
        <a:bodyPr/>
        <a:lstStyle/>
        <a:p>
          <a:pPr algn="l"/>
          <a:r>
            <a:rPr lang="fr-CH" sz="2400" b="1" kern="1200" noProof="0" dirty="0">
              <a:solidFill>
                <a:schemeClr val="tx1"/>
              </a:solidFill>
              <a:latin typeface="Bodoni MT" pitchFamily="18" charset="0"/>
              <a:ea typeface="+mn-ea"/>
              <a:cs typeface="Arial" panose="020B0604020202020204" pitchFamily="34" charset="0"/>
            </a:rPr>
            <a:t>Expériences d’associations de la CPS avec d’autres interventions de santé publique</a:t>
          </a:r>
        </a:p>
      </dgm:t>
    </dgm:pt>
    <dgm:pt modelId="{B514A23D-8504-431B-A020-4DE6BCC71827}" type="parTrans" cxnId="{9678C637-C4CB-4440-B782-5E31E6CF9FFB}">
      <dgm:prSet/>
      <dgm:spPr/>
      <dgm:t>
        <a:bodyPr/>
        <a:lstStyle/>
        <a:p>
          <a:endParaRPr lang="fr-CH" noProof="0" dirty="0"/>
        </a:p>
      </dgm:t>
    </dgm:pt>
    <dgm:pt modelId="{05735894-61B9-482C-85CE-24714EE090AB}" type="sibTrans" cxnId="{9678C637-C4CB-4440-B782-5E31E6CF9FFB}">
      <dgm:prSet/>
      <dgm:spPr/>
      <dgm:t>
        <a:bodyPr/>
        <a:lstStyle/>
        <a:p>
          <a:endParaRPr lang="fr-CH" noProof="0" dirty="0"/>
        </a:p>
      </dgm:t>
    </dgm:pt>
    <dgm:pt modelId="{75D67C9F-E5F2-49A9-8335-FA9E37C2F517}" type="pres">
      <dgm:prSet presAssocID="{C49401E3-DF30-4512-88B2-ED671CC217E1}" presName="Name0" presStyleCnt="0">
        <dgm:presLayoutVars>
          <dgm:dir/>
          <dgm:animLvl val="lvl"/>
          <dgm:resizeHandles/>
        </dgm:presLayoutVars>
      </dgm:prSet>
      <dgm:spPr/>
    </dgm:pt>
    <dgm:pt modelId="{0A83CC42-C306-4517-B44A-4E2B9A94947E}" type="pres">
      <dgm:prSet presAssocID="{90C5E267-8534-4B62-8098-F595D6ABBEB8}" presName="linNode" presStyleCnt="0"/>
      <dgm:spPr/>
    </dgm:pt>
    <dgm:pt modelId="{FC079A4F-EDCB-4C6F-A1E1-7B5158F137B4}" type="pres">
      <dgm:prSet presAssocID="{90C5E267-8534-4B62-8098-F595D6ABBEB8}" presName="parentShp" presStyleLbl="node1" presStyleIdx="0" presStyleCnt="1" custScaleX="305939">
        <dgm:presLayoutVars>
          <dgm:bulletEnabled val="1"/>
        </dgm:presLayoutVars>
      </dgm:prSet>
      <dgm:spPr/>
    </dgm:pt>
    <dgm:pt modelId="{777DBCAA-FD7A-41FC-9640-F7241779E643}" type="pres">
      <dgm:prSet presAssocID="{90C5E267-8534-4B62-8098-F595D6ABBEB8}" presName="childShp" presStyleLbl="bgAccFollowNode1" presStyleIdx="0" presStyleCnt="1">
        <dgm:presLayoutVars>
          <dgm:bulletEnabled val="1"/>
        </dgm:presLayoutVars>
      </dgm:prSet>
      <dgm:spPr/>
    </dgm:pt>
  </dgm:ptLst>
  <dgm:cxnLst>
    <dgm:cxn modelId="{9678C637-C4CB-4440-B782-5E31E6CF9FFB}" srcId="{C49401E3-DF30-4512-88B2-ED671CC217E1}" destId="{90C5E267-8534-4B62-8098-F595D6ABBEB8}" srcOrd="0" destOrd="0" parTransId="{B514A23D-8504-431B-A020-4DE6BCC71827}" sibTransId="{05735894-61B9-482C-85CE-24714EE090AB}"/>
    <dgm:cxn modelId="{A880F07C-7585-4B84-A3B9-A1C470CE4E1F}" type="presOf" srcId="{C49401E3-DF30-4512-88B2-ED671CC217E1}" destId="{75D67C9F-E5F2-49A9-8335-FA9E37C2F517}" srcOrd="0" destOrd="0" presId="urn:microsoft.com/office/officeart/2005/8/layout/vList6"/>
    <dgm:cxn modelId="{96E45088-3A0D-41A9-AF51-4C70D3F11248}" type="presOf" srcId="{90C5E267-8534-4B62-8098-F595D6ABBEB8}" destId="{FC079A4F-EDCB-4C6F-A1E1-7B5158F137B4}" srcOrd="0" destOrd="0" presId="urn:microsoft.com/office/officeart/2005/8/layout/vList6"/>
    <dgm:cxn modelId="{8A749B7F-88A8-4624-8AC3-5544591AEB8F}" type="presParOf" srcId="{75D67C9F-E5F2-49A9-8335-FA9E37C2F517}" destId="{0A83CC42-C306-4517-B44A-4E2B9A94947E}" srcOrd="0" destOrd="0" presId="urn:microsoft.com/office/officeart/2005/8/layout/vList6"/>
    <dgm:cxn modelId="{52D7FB50-02E5-4540-8502-E4EACDF4BDB5}" type="presParOf" srcId="{0A83CC42-C306-4517-B44A-4E2B9A94947E}" destId="{FC079A4F-EDCB-4C6F-A1E1-7B5158F137B4}" srcOrd="0" destOrd="0" presId="urn:microsoft.com/office/officeart/2005/8/layout/vList6"/>
    <dgm:cxn modelId="{35196C7E-1858-49FE-A335-8D324BF1B57D}" type="presParOf" srcId="{0A83CC42-C306-4517-B44A-4E2B9A94947E}" destId="{777DBCAA-FD7A-41FC-9640-F7241779E643}" srcOrd="1" destOrd="0" presId="urn:microsoft.com/office/officeart/2005/8/layout/vList6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49401E3-DF30-4512-88B2-ED671CC217E1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C5E267-8534-4B62-8098-F595D6ABBEB8}">
      <dgm:prSet custT="1"/>
      <dgm:spPr>
        <a:solidFill>
          <a:schemeClr val="bg1"/>
        </a:solidFill>
        <a:ln>
          <a:solidFill>
            <a:srgbClr val="C00000"/>
          </a:solidFill>
        </a:ln>
      </dgm:spPr>
      <dgm:t>
        <a:bodyPr/>
        <a:lstStyle/>
        <a:p>
          <a:pPr algn="l"/>
          <a:r>
            <a:rPr lang="fr-CH" sz="2400" b="1" kern="1200" noProof="0" dirty="0">
              <a:solidFill>
                <a:schemeClr val="tx1"/>
              </a:solidFill>
              <a:latin typeface="Bodoni MT" pitchFamily="18" charset="0"/>
              <a:ea typeface="+mn-ea"/>
              <a:cs typeface="Arial" panose="020B0604020202020204" pitchFamily="34" charset="0"/>
            </a:rPr>
            <a:t>Expériences d’associations de la CPS avec d’autres interventions de santé publique</a:t>
          </a:r>
        </a:p>
      </dgm:t>
    </dgm:pt>
    <dgm:pt modelId="{B514A23D-8504-431B-A020-4DE6BCC71827}" type="parTrans" cxnId="{9678C637-C4CB-4440-B782-5E31E6CF9FFB}">
      <dgm:prSet/>
      <dgm:spPr/>
      <dgm:t>
        <a:bodyPr/>
        <a:lstStyle/>
        <a:p>
          <a:endParaRPr lang="en-US"/>
        </a:p>
      </dgm:t>
    </dgm:pt>
    <dgm:pt modelId="{05735894-61B9-482C-85CE-24714EE090AB}" type="sibTrans" cxnId="{9678C637-C4CB-4440-B782-5E31E6CF9FFB}">
      <dgm:prSet/>
      <dgm:spPr/>
      <dgm:t>
        <a:bodyPr/>
        <a:lstStyle/>
        <a:p>
          <a:endParaRPr lang="en-US"/>
        </a:p>
      </dgm:t>
    </dgm:pt>
    <dgm:pt modelId="{75D67C9F-E5F2-49A9-8335-FA9E37C2F517}" type="pres">
      <dgm:prSet presAssocID="{C49401E3-DF30-4512-88B2-ED671CC217E1}" presName="Name0" presStyleCnt="0">
        <dgm:presLayoutVars>
          <dgm:dir/>
          <dgm:animLvl val="lvl"/>
          <dgm:resizeHandles/>
        </dgm:presLayoutVars>
      </dgm:prSet>
      <dgm:spPr/>
    </dgm:pt>
    <dgm:pt modelId="{0A83CC42-C306-4517-B44A-4E2B9A94947E}" type="pres">
      <dgm:prSet presAssocID="{90C5E267-8534-4B62-8098-F595D6ABBEB8}" presName="linNode" presStyleCnt="0"/>
      <dgm:spPr/>
    </dgm:pt>
    <dgm:pt modelId="{FC079A4F-EDCB-4C6F-A1E1-7B5158F137B4}" type="pres">
      <dgm:prSet presAssocID="{90C5E267-8534-4B62-8098-F595D6ABBEB8}" presName="parentShp" presStyleLbl="node1" presStyleIdx="0" presStyleCnt="1" custScaleX="319042">
        <dgm:presLayoutVars>
          <dgm:bulletEnabled val="1"/>
        </dgm:presLayoutVars>
      </dgm:prSet>
      <dgm:spPr/>
    </dgm:pt>
    <dgm:pt modelId="{777DBCAA-FD7A-41FC-9640-F7241779E643}" type="pres">
      <dgm:prSet presAssocID="{90C5E267-8534-4B62-8098-F595D6ABBEB8}" presName="childShp" presStyleLbl="bgAccFollowNode1" presStyleIdx="0" presStyleCnt="1">
        <dgm:presLayoutVars>
          <dgm:bulletEnabled val="1"/>
        </dgm:presLayoutVars>
      </dgm:prSet>
      <dgm:spPr/>
    </dgm:pt>
  </dgm:ptLst>
  <dgm:cxnLst>
    <dgm:cxn modelId="{9678C637-C4CB-4440-B782-5E31E6CF9FFB}" srcId="{C49401E3-DF30-4512-88B2-ED671CC217E1}" destId="{90C5E267-8534-4B62-8098-F595D6ABBEB8}" srcOrd="0" destOrd="0" parTransId="{B514A23D-8504-431B-A020-4DE6BCC71827}" sibTransId="{05735894-61B9-482C-85CE-24714EE090AB}"/>
    <dgm:cxn modelId="{A880F07C-7585-4B84-A3B9-A1C470CE4E1F}" type="presOf" srcId="{C49401E3-DF30-4512-88B2-ED671CC217E1}" destId="{75D67C9F-E5F2-49A9-8335-FA9E37C2F517}" srcOrd="0" destOrd="0" presId="urn:microsoft.com/office/officeart/2005/8/layout/vList6"/>
    <dgm:cxn modelId="{96E45088-3A0D-41A9-AF51-4C70D3F11248}" type="presOf" srcId="{90C5E267-8534-4B62-8098-F595D6ABBEB8}" destId="{FC079A4F-EDCB-4C6F-A1E1-7B5158F137B4}" srcOrd="0" destOrd="0" presId="urn:microsoft.com/office/officeart/2005/8/layout/vList6"/>
    <dgm:cxn modelId="{8A749B7F-88A8-4624-8AC3-5544591AEB8F}" type="presParOf" srcId="{75D67C9F-E5F2-49A9-8335-FA9E37C2F517}" destId="{0A83CC42-C306-4517-B44A-4E2B9A94947E}" srcOrd="0" destOrd="0" presId="urn:microsoft.com/office/officeart/2005/8/layout/vList6"/>
    <dgm:cxn modelId="{52D7FB50-02E5-4540-8502-E4EACDF4BDB5}" type="presParOf" srcId="{0A83CC42-C306-4517-B44A-4E2B9A94947E}" destId="{FC079A4F-EDCB-4C6F-A1E1-7B5158F137B4}" srcOrd="0" destOrd="0" presId="urn:microsoft.com/office/officeart/2005/8/layout/vList6"/>
    <dgm:cxn modelId="{35196C7E-1858-49FE-A335-8D324BF1B57D}" type="presParOf" srcId="{0A83CC42-C306-4517-B44A-4E2B9A94947E}" destId="{777DBCAA-FD7A-41FC-9640-F7241779E643}" srcOrd="1" destOrd="0" presId="urn:microsoft.com/office/officeart/2005/8/layout/vList6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49401E3-DF30-4512-88B2-ED671CC217E1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C5E267-8534-4B62-8098-F595D6ABBEB8}">
      <dgm:prSet custT="1"/>
      <dgm:spPr>
        <a:solidFill>
          <a:schemeClr val="bg1"/>
        </a:solidFill>
        <a:ln>
          <a:solidFill>
            <a:srgbClr val="C00000"/>
          </a:solidFill>
        </a:ln>
      </dgm:spPr>
      <dgm:t>
        <a:bodyPr/>
        <a:lstStyle/>
        <a:p>
          <a:pPr algn="ctr"/>
          <a:r>
            <a:rPr lang="fr-CH" sz="3600" b="1" kern="1200" dirty="0">
              <a:solidFill>
                <a:schemeClr val="tx1"/>
              </a:solidFill>
              <a:latin typeface="Bodoni MT" pitchFamily="18" charset="0"/>
              <a:cs typeface="Arial" panose="020B0604020202020204" pitchFamily="34" charset="0"/>
            </a:rPr>
            <a:t>Résultats d’évaluations et d’études faites en 2021</a:t>
          </a:r>
          <a:endParaRPr lang="fr-CH" sz="3600" b="1" kern="1200" noProof="0" dirty="0">
            <a:solidFill>
              <a:schemeClr val="tx1"/>
            </a:solidFill>
            <a:latin typeface="Bodoni MT" pitchFamily="18" charset="0"/>
            <a:cs typeface="Arial" panose="020B0604020202020204" pitchFamily="34" charset="0"/>
          </a:endParaRPr>
        </a:p>
      </dgm:t>
    </dgm:pt>
    <dgm:pt modelId="{B514A23D-8504-431B-A020-4DE6BCC71827}" type="parTrans" cxnId="{9678C637-C4CB-4440-B782-5E31E6CF9FFB}">
      <dgm:prSet/>
      <dgm:spPr/>
      <dgm:t>
        <a:bodyPr/>
        <a:lstStyle/>
        <a:p>
          <a:endParaRPr lang="en-US"/>
        </a:p>
      </dgm:t>
    </dgm:pt>
    <dgm:pt modelId="{05735894-61B9-482C-85CE-24714EE090AB}" type="sibTrans" cxnId="{9678C637-C4CB-4440-B782-5E31E6CF9FFB}">
      <dgm:prSet/>
      <dgm:spPr/>
      <dgm:t>
        <a:bodyPr/>
        <a:lstStyle/>
        <a:p>
          <a:endParaRPr lang="en-US"/>
        </a:p>
      </dgm:t>
    </dgm:pt>
    <dgm:pt modelId="{75D67C9F-E5F2-49A9-8335-FA9E37C2F517}" type="pres">
      <dgm:prSet presAssocID="{C49401E3-DF30-4512-88B2-ED671CC217E1}" presName="Name0" presStyleCnt="0">
        <dgm:presLayoutVars>
          <dgm:dir/>
          <dgm:animLvl val="lvl"/>
          <dgm:resizeHandles/>
        </dgm:presLayoutVars>
      </dgm:prSet>
      <dgm:spPr/>
    </dgm:pt>
    <dgm:pt modelId="{0A83CC42-C306-4517-B44A-4E2B9A94947E}" type="pres">
      <dgm:prSet presAssocID="{90C5E267-8534-4B62-8098-F595D6ABBEB8}" presName="linNode" presStyleCnt="0"/>
      <dgm:spPr/>
    </dgm:pt>
    <dgm:pt modelId="{FC079A4F-EDCB-4C6F-A1E1-7B5158F137B4}" type="pres">
      <dgm:prSet presAssocID="{90C5E267-8534-4B62-8098-F595D6ABBEB8}" presName="parentShp" presStyleLbl="node1" presStyleIdx="0" presStyleCnt="1" custScaleX="528381">
        <dgm:presLayoutVars>
          <dgm:bulletEnabled val="1"/>
        </dgm:presLayoutVars>
      </dgm:prSet>
      <dgm:spPr/>
    </dgm:pt>
    <dgm:pt modelId="{777DBCAA-FD7A-41FC-9640-F7241779E643}" type="pres">
      <dgm:prSet presAssocID="{90C5E267-8534-4B62-8098-F595D6ABBEB8}" presName="childShp" presStyleLbl="bgAccFollowNode1" presStyleIdx="0" presStyleCnt="1">
        <dgm:presLayoutVars>
          <dgm:bulletEnabled val="1"/>
        </dgm:presLayoutVars>
      </dgm:prSet>
      <dgm:spPr/>
    </dgm:pt>
  </dgm:ptLst>
  <dgm:cxnLst>
    <dgm:cxn modelId="{9678C637-C4CB-4440-B782-5E31E6CF9FFB}" srcId="{C49401E3-DF30-4512-88B2-ED671CC217E1}" destId="{90C5E267-8534-4B62-8098-F595D6ABBEB8}" srcOrd="0" destOrd="0" parTransId="{B514A23D-8504-431B-A020-4DE6BCC71827}" sibTransId="{05735894-61B9-482C-85CE-24714EE090AB}"/>
    <dgm:cxn modelId="{A880F07C-7585-4B84-A3B9-A1C470CE4E1F}" type="presOf" srcId="{C49401E3-DF30-4512-88B2-ED671CC217E1}" destId="{75D67C9F-E5F2-49A9-8335-FA9E37C2F517}" srcOrd="0" destOrd="0" presId="urn:microsoft.com/office/officeart/2005/8/layout/vList6"/>
    <dgm:cxn modelId="{96E45088-3A0D-41A9-AF51-4C70D3F11248}" type="presOf" srcId="{90C5E267-8534-4B62-8098-F595D6ABBEB8}" destId="{FC079A4F-EDCB-4C6F-A1E1-7B5158F137B4}" srcOrd="0" destOrd="0" presId="urn:microsoft.com/office/officeart/2005/8/layout/vList6"/>
    <dgm:cxn modelId="{8A749B7F-88A8-4624-8AC3-5544591AEB8F}" type="presParOf" srcId="{75D67C9F-E5F2-49A9-8335-FA9E37C2F517}" destId="{0A83CC42-C306-4517-B44A-4E2B9A94947E}" srcOrd="0" destOrd="0" presId="urn:microsoft.com/office/officeart/2005/8/layout/vList6"/>
    <dgm:cxn modelId="{52D7FB50-02E5-4540-8502-E4EACDF4BDB5}" type="presParOf" srcId="{0A83CC42-C306-4517-B44A-4E2B9A94947E}" destId="{FC079A4F-EDCB-4C6F-A1E1-7B5158F137B4}" srcOrd="0" destOrd="0" presId="urn:microsoft.com/office/officeart/2005/8/layout/vList6"/>
    <dgm:cxn modelId="{35196C7E-1858-49FE-A335-8D324BF1B57D}" type="presParOf" srcId="{0A83CC42-C306-4517-B44A-4E2B9A94947E}" destId="{777DBCAA-FD7A-41FC-9640-F7241779E643}" srcOrd="1" destOrd="0" presId="urn:microsoft.com/office/officeart/2005/8/layout/vList6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C49401E3-DF30-4512-88B2-ED671CC217E1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C5E267-8534-4B62-8098-F595D6ABBEB8}">
      <dgm:prSet custT="1"/>
      <dgm:spPr>
        <a:solidFill>
          <a:schemeClr val="bg1"/>
        </a:solidFill>
        <a:ln>
          <a:solidFill>
            <a:srgbClr val="C00000"/>
          </a:solidFill>
        </a:ln>
      </dgm:spPr>
      <dgm:t>
        <a:bodyPr/>
        <a:lstStyle/>
        <a:p>
          <a:pPr algn="l"/>
          <a:r>
            <a:rPr lang="fr-CH" sz="2400" b="1" kern="1200" noProof="0" dirty="0">
              <a:solidFill>
                <a:schemeClr val="tx1"/>
              </a:solidFill>
              <a:latin typeface="Bodoni MT" pitchFamily="18" charset="0"/>
              <a:cs typeface="Arial" panose="020B0604020202020204" pitchFamily="34" charset="0"/>
            </a:rPr>
            <a:t>Objectifs de l’enquête du monitorage indépendant</a:t>
          </a:r>
        </a:p>
      </dgm:t>
    </dgm:pt>
    <dgm:pt modelId="{B514A23D-8504-431B-A020-4DE6BCC71827}" type="parTrans" cxnId="{9678C637-C4CB-4440-B782-5E31E6CF9FFB}">
      <dgm:prSet/>
      <dgm:spPr/>
      <dgm:t>
        <a:bodyPr/>
        <a:lstStyle/>
        <a:p>
          <a:endParaRPr lang="en-US"/>
        </a:p>
      </dgm:t>
    </dgm:pt>
    <dgm:pt modelId="{05735894-61B9-482C-85CE-24714EE090AB}" type="sibTrans" cxnId="{9678C637-C4CB-4440-B782-5E31E6CF9FFB}">
      <dgm:prSet/>
      <dgm:spPr/>
      <dgm:t>
        <a:bodyPr/>
        <a:lstStyle/>
        <a:p>
          <a:endParaRPr lang="en-US"/>
        </a:p>
      </dgm:t>
    </dgm:pt>
    <dgm:pt modelId="{75D67C9F-E5F2-49A9-8335-FA9E37C2F517}" type="pres">
      <dgm:prSet presAssocID="{C49401E3-DF30-4512-88B2-ED671CC217E1}" presName="Name0" presStyleCnt="0">
        <dgm:presLayoutVars>
          <dgm:dir/>
          <dgm:animLvl val="lvl"/>
          <dgm:resizeHandles/>
        </dgm:presLayoutVars>
      </dgm:prSet>
      <dgm:spPr/>
    </dgm:pt>
    <dgm:pt modelId="{0A83CC42-C306-4517-B44A-4E2B9A94947E}" type="pres">
      <dgm:prSet presAssocID="{90C5E267-8534-4B62-8098-F595D6ABBEB8}" presName="linNode" presStyleCnt="0"/>
      <dgm:spPr/>
    </dgm:pt>
    <dgm:pt modelId="{FC079A4F-EDCB-4C6F-A1E1-7B5158F137B4}" type="pres">
      <dgm:prSet presAssocID="{90C5E267-8534-4B62-8098-F595D6ABBEB8}" presName="parentShp" presStyleLbl="node1" presStyleIdx="0" presStyleCnt="1" custScaleX="528381">
        <dgm:presLayoutVars>
          <dgm:bulletEnabled val="1"/>
        </dgm:presLayoutVars>
      </dgm:prSet>
      <dgm:spPr/>
    </dgm:pt>
    <dgm:pt modelId="{777DBCAA-FD7A-41FC-9640-F7241779E643}" type="pres">
      <dgm:prSet presAssocID="{90C5E267-8534-4B62-8098-F595D6ABBEB8}" presName="childShp" presStyleLbl="bgAccFollowNode1" presStyleIdx="0" presStyleCnt="1">
        <dgm:presLayoutVars>
          <dgm:bulletEnabled val="1"/>
        </dgm:presLayoutVars>
      </dgm:prSet>
      <dgm:spPr/>
    </dgm:pt>
  </dgm:ptLst>
  <dgm:cxnLst>
    <dgm:cxn modelId="{9678C637-C4CB-4440-B782-5E31E6CF9FFB}" srcId="{C49401E3-DF30-4512-88B2-ED671CC217E1}" destId="{90C5E267-8534-4B62-8098-F595D6ABBEB8}" srcOrd="0" destOrd="0" parTransId="{B514A23D-8504-431B-A020-4DE6BCC71827}" sibTransId="{05735894-61B9-482C-85CE-24714EE090AB}"/>
    <dgm:cxn modelId="{A880F07C-7585-4B84-A3B9-A1C470CE4E1F}" type="presOf" srcId="{C49401E3-DF30-4512-88B2-ED671CC217E1}" destId="{75D67C9F-E5F2-49A9-8335-FA9E37C2F517}" srcOrd="0" destOrd="0" presId="urn:microsoft.com/office/officeart/2005/8/layout/vList6"/>
    <dgm:cxn modelId="{96E45088-3A0D-41A9-AF51-4C70D3F11248}" type="presOf" srcId="{90C5E267-8534-4B62-8098-F595D6ABBEB8}" destId="{FC079A4F-EDCB-4C6F-A1E1-7B5158F137B4}" srcOrd="0" destOrd="0" presId="urn:microsoft.com/office/officeart/2005/8/layout/vList6"/>
    <dgm:cxn modelId="{8A749B7F-88A8-4624-8AC3-5544591AEB8F}" type="presParOf" srcId="{75D67C9F-E5F2-49A9-8335-FA9E37C2F517}" destId="{0A83CC42-C306-4517-B44A-4E2B9A94947E}" srcOrd="0" destOrd="0" presId="urn:microsoft.com/office/officeart/2005/8/layout/vList6"/>
    <dgm:cxn modelId="{52D7FB50-02E5-4540-8502-E4EACDF4BDB5}" type="presParOf" srcId="{0A83CC42-C306-4517-B44A-4E2B9A94947E}" destId="{FC079A4F-EDCB-4C6F-A1E1-7B5158F137B4}" srcOrd="0" destOrd="0" presId="urn:microsoft.com/office/officeart/2005/8/layout/vList6"/>
    <dgm:cxn modelId="{35196C7E-1858-49FE-A335-8D324BF1B57D}" type="presParOf" srcId="{0A83CC42-C306-4517-B44A-4E2B9A94947E}" destId="{777DBCAA-FD7A-41FC-9640-F7241779E643}" srcOrd="1" destOrd="0" presId="urn:microsoft.com/office/officeart/2005/8/layout/vList6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C49401E3-DF30-4512-88B2-ED671CC217E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63C3B40-2757-44D1-A663-6F6BCE320B63}" type="pres">
      <dgm:prSet presAssocID="{C49401E3-DF30-4512-88B2-ED671CC217E1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F201C486-2028-4D9C-874A-4C7EDFF2C532}" type="presOf" srcId="{C49401E3-DF30-4512-88B2-ED671CC217E1}" destId="{963C3B40-2757-44D1-A663-6F6BCE320B6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C49401E3-DF30-4512-88B2-ED671CC217E1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C5E267-8534-4B62-8098-F595D6ABBEB8}">
      <dgm:prSet custT="1"/>
      <dgm:spPr>
        <a:solidFill>
          <a:schemeClr val="bg1"/>
        </a:solidFill>
        <a:ln>
          <a:solidFill>
            <a:srgbClr val="C00000"/>
          </a:solidFill>
        </a:ln>
      </dgm:spPr>
      <dgm:t>
        <a:bodyPr/>
        <a:lstStyle/>
        <a:p>
          <a:pPr algn="l"/>
          <a:r>
            <a:rPr lang="fr-FR" sz="2800" b="1" kern="1200" noProof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Pharmacovigilance pour la campagne CPS 2021 </a:t>
          </a:r>
          <a:r>
            <a:rPr lang="fr-FR" sz="2000" b="1" kern="1200" noProof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endParaRPr lang="fr-FR" sz="2000" kern="1200" noProof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14A23D-8504-431B-A020-4DE6BCC71827}" type="parTrans" cxnId="{9678C637-C4CB-4440-B782-5E31E6CF9FFB}">
      <dgm:prSet/>
      <dgm:spPr/>
      <dgm:t>
        <a:bodyPr/>
        <a:lstStyle/>
        <a:p>
          <a:endParaRPr lang="en-US"/>
        </a:p>
      </dgm:t>
    </dgm:pt>
    <dgm:pt modelId="{05735894-61B9-482C-85CE-24714EE090AB}" type="sibTrans" cxnId="{9678C637-C4CB-4440-B782-5E31E6CF9FFB}">
      <dgm:prSet/>
      <dgm:spPr/>
      <dgm:t>
        <a:bodyPr/>
        <a:lstStyle/>
        <a:p>
          <a:endParaRPr lang="en-US"/>
        </a:p>
      </dgm:t>
    </dgm:pt>
    <dgm:pt modelId="{75D67C9F-E5F2-49A9-8335-FA9E37C2F517}" type="pres">
      <dgm:prSet presAssocID="{C49401E3-DF30-4512-88B2-ED671CC217E1}" presName="Name0" presStyleCnt="0">
        <dgm:presLayoutVars>
          <dgm:dir/>
          <dgm:animLvl val="lvl"/>
          <dgm:resizeHandles/>
        </dgm:presLayoutVars>
      </dgm:prSet>
      <dgm:spPr/>
    </dgm:pt>
    <dgm:pt modelId="{0A83CC42-C306-4517-B44A-4E2B9A94947E}" type="pres">
      <dgm:prSet presAssocID="{90C5E267-8534-4B62-8098-F595D6ABBEB8}" presName="linNode" presStyleCnt="0"/>
      <dgm:spPr/>
    </dgm:pt>
    <dgm:pt modelId="{FC079A4F-EDCB-4C6F-A1E1-7B5158F137B4}" type="pres">
      <dgm:prSet presAssocID="{90C5E267-8534-4B62-8098-F595D6ABBEB8}" presName="parentShp" presStyleLbl="node1" presStyleIdx="0" presStyleCnt="1" custScaleX="191817">
        <dgm:presLayoutVars>
          <dgm:bulletEnabled val="1"/>
        </dgm:presLayoutVars>
      </dgm:prSet>
      <dgm:spPr/>
    </dgm:pt>
    <dgm:pt modelId="{777DBCAA-FD7A-41FC-9640-F7241779E643}" type="pres">
      <dgm:prSet presAssocID="{90C5E267-8534-4B62-8098-F595D6ABBEB8}" presName="childShp" presStyleLbl="bgAccFollowNode1" presStyleIdx="0" presStyleCnt="1">
        <dgm:presLayoutVars>
          <dgm:bulletEnabled val="1"/>
        </dgm:presLayoutVars>
      </dgm:prSet>
      <dgm:spPr/>
    </dgm:pt>
  </dgm:ptLst>
  <dgm:cxnLst>
    <dgm:cxn modelId="{9678C637-C4CB-4440-B782-5E31E6CF9FFB}" srcId="{C49401E3-DF30-4512-88B2-ED671CC217E1}" destId="{90C5E267-8534-4B62-8098-F595D6ABBEB8}" srcOrd="0" destOrd="0" parTransId="{B514A23D-8504-431B-A020-4DE6BCC71827}" sibTransId="{05735894-61B9-482C-85CE-24714EE090AB}"/>
    <dgm:cxn modelId="{A880F07C-7585-4B84-A3B9-A1C470CE4E1F}" type="presOf" srcId="{C49401E3-DF30-4512-88B2-ED671CC217E1}" destId="{75D67C9F-E5F2-49A9-8335-FA9E37C2F517}" srcOrd="0" destOrd="0" presId="urn:microsoft.com/office/officeart/2005/8/layout/vList6"/>
    <dgm:cxn modelId="{96E45088-3A0D-41A9-AF51-4C70D3F11248}" type="presOf" srcId="{90C5E267-8534-4B62-8098-F595D6ABBEB8}" destId="{FC079A4F-EDCB-4C6F-A1E1-7B5158F137B4}" srcOrd="0" destOrd="0" presId="urn:microsoft.com/office/officeart/2005/8/layout/vList6"/>
    <dgm:cxn modelId="{8A749B7F-88A8-4624-8AC3-5544591AEB8F}" type="presParOf" srcId="{75D67C9F-E5F2-49A9-8335-FA9E37C2F517}" destId="{0A83CC42-C306-4517-B44A-4E2B9A94947E}" srcOrd="0" destOrd="0" presId="urn:microsoft.com/office/officeart/2005/8/layout/vList6"/>
    <dgm:cxn modelId="{52D7FB50-02E5-4540-8502-E4EACDF4BDB5}" type="presParOf" srcId="{0A83CC42-C306-4517-B44A-4E2B9A94947E}" destId="{FC079A4F-EDCB-4C6F-A1E1-7B5158F137B4}" srcOrd="0" destOrd="0" presId="urn:microsoft.com/office/officeart/2005/8/layout/vList6"/>
    <dgm:cxn modelId="{35196C7E-1858-49FE-A335-8D324BF1B57D}" type="presParOf" srcId="{0A83CC42-C306-4517-B44A-4E2B9A94947E}" destId="{777DBCAA-FD7A-41FC-9640-F7241779E643}" srcOrd="1" destOrd="0" presId="urn:microsoft.com/office/officeart/2005/8/layout/vList6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C49401E3-DF30-4512-88B2-ED671CC217E1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C5E267-8534-4B62-8098-F595D6ABBEB8}">
      <dgm:prSet custT="1"/>
      <dgm:spPr>
        <a:solidFill>
          <a:schemeClr val="bg1"/>
        </a:solidFill>
        <a:ln>
          <a:solidFill>
            <a:srgbClr val="C00000"/>
          </a:solidFill>
        </a:ln>
      </dgm:spPr>
      <dgm:t>
        <a:bodyPr/>
        <a:lstStyle/>
        <a:p>
          <a:pPr algn="l"/>
          <a:r>
            <a:rPr lang="fr-FR" sz="2400" b="1" kern="1200" noProof="0" dirty="0">
              <a:solidFill>
                <a:schemeClr val="tx1"/>
              </a:solidFill>
              <a:latin typeface="Bodoni MT" pitchFamily="18" charset="0"/>
              <a:ea typeface="+mn-ea"/>
              <a:cs typeface="Arial" panose="020B0604020202020204" pitchFamily="34" charset="0"/>
            </a:rPr>
            <a:t>Principaux succès </a:t>
          </a:r>
          <a:r>
            <a:rPr lang="fr-CH" sz="2400" b="1" kern="1200" noProof="0" dirty="0">
              <a:solidFill>
                <a:schemeClr val="tx1"/>
              </a:solidFill>
              <a:latin typeface="Bodoni MT" pitchFamily="18" charset="0"/>
              <a:ea typeface="+mn-ea"/>
              <a:cs typeface="Arial" panose="020B0604020202020204" pitchFamily="34" charset="0"/>
            </a:rPr>
            <a:t>dans la planification et la mise en œuvre de la CPS</a:t>
          </a:r>
          <a:endParaRPr lang="fr-FR" sz="2400" kern="1200" noProof="0" dirty="0">
            <a:solidFill>
              <a:schemeClr val="tx1"/>
            </a:solidFill>
            <a:latin typeface="Bodoni MT" pitchFamily="18" charset="0"/>
            <a:cs typeface="Arial" panose="020B0604020202020204" pitchFamily="34" charset="0"/>
          </a:endParaRPr>
        </a:p>
      </dgm:t>
    </dgm:pt>
    <dgm:pt modelId="{B514A23D-8504-431B-A020-4DE6BCC71827}" type="parTrans" cxnId="{9678C637-C4CB-4440-B782-5E31E6CF9FFB}">
      <dgm:prSet/>
      <dgm:spPr/>
      <dgm:t>
        <a:bodyPr/>
        <a:lstStyle/>
        <a:p>
          <a:endParaRPr lang="en-US"/>
        </a:p>
      </dgm:t>
    </dgm:pt>
    <dgm:pt modelId="{05735894-61B9-482C-85CE-24714EE090AB}" type="sibTrans" cxnId="{9678C637-C4CB-4440-B782-5E31E6CF9FFB}">
      <dgm:prSet/>
      <dgm:spPr/>
      <dgm:t>
        <a:bodyPr/>
        <a:lstStyle/>
        <a:p>
          <a:endParaRPr lang="en-US"/>
        </a:p>
      </dgm:t>
    </dgm:pt>
    <dgm:pt modelId="{75D67C9F-E5F2-49A9-8335-FA9E37C2F517}" type="pres">
      <dgm:prSet presAssocID="{C49401E3-DF30-4512-88B2-ED671CC217E1}" presName="Name0" presStyleCnt="0">
        <dgm:presLayoutVars>
          <dgm:dir/>
          <dgm:animLvl val="lvl"/>
          <dgm:resizeHandles/>
        </dgm:presLayoutVars>
      </dgm:prSet>
      <dgm:spPr/>
    </dgm:pt>
    <dgm:pt modelId="{0A83CC42-C306-4517-B44A-4E2B9A94947E}" type="pres">
      <dgm:prSet presAssocID="{90C5E267-8534-4B62-8098-F595D6ABBEB8}" presName="linNode" presStyleCnt="0"/>
      <dgm:spPr/>
    </dgm:pt>
    <dgm:pt modelId="{FC079A4F-EDCB-4C6F-A1E1-7B5158F137B4}" type="pres">
      <dgm:prSet presAssocID="{90C5E267-8534-4B62-8098-F595D6ABBEB8}" presName="parentShp" presStyleLbl="node1" presStyleIdx="0" presStyleCnt="1" custScaleX="324080">
        <dgm:presLayoutVars>
          <dgm:bulletEnabled val="1"/>
        </dgm:presLayoutVars>
      </dgm:prSet>
      <dgm:spPr/>
    </dgm:pt>
    <dgm:pt modelId="{777DBCAA-FD7A-41FC-9640-F7241779E643}" type="pres">
      <dgm:prSet presAssocID="{90C5E267-8534-4B62-8098-F595D6ABBEB8}" presName="childShp" presStyleLbl="bgAccFollowNode1" presStyleIdx="0" presStyleCnt="1" custLinFactNeighborY="-3066">
        <dgm:presLayoutVars>
          <dgm:bulletEnabled val="1"/>
        </dgm:presLayoutVars>
      </dgm:prSet>
      <dgm:spPr/>
    </dgm:pt>
  </dgm:ptLst>
  <dgm:cxnLst>
    <dgm:cxn modelId="{9678C637-C4CB-4440-B782-5E31E6CF9FFB}" srcId="{C49401E3-DF30-4512-88B2-ED671CC217E1}" destId="{90C5E267-8534-4B62-8098-F595D6ABBEB8}" srcOrd="0" destOrd="0" parTransId="{B514A23D-8504-431B-A020-4DE6BCC71827}" sibTransId="{05735894-61B9-482C-85CE-24714EE090AB}"/>
    <dgm:cxn modelId="{A880F07C-7585-4B84-A3B9-A1C470CE4E1F}" type="presOf" srcId="{C49401E3-DF30-4512-88B2-ED671CC217E1}" destId="{75D67C9F-E5F2-49A9-8335-FA9E37C2F517}" srcOrd="0" destOrd="0" presId="urn:microsoft.com/office/officeart/2005/8/layout/vList6"/>
    <dgm:cxn modelId="{96E45088-3A0D-41A9-AF51-4C70D3F11248}" type="presOf" srcId="{90C5E267-8534-4B62-8098-F595D6ABBEB8}" destId="{FC079A4F-EDCB-4C6F-A1E1-7B5158F137B4}" srcOrd="0" destOrd="0" presId="urn:microsoft.com/office/officeart/2005/8/layout/vList6"/>
    <dgm:cxn modelId="{8A749B7F-88A8-4624-8AC3-5544591AEB8F}" type="presParOf" srcId="{75D67C9F-E5F2-49A9-8335-FA9E37C2F517}" destId="{0A83CC42-C306-4517-B44A-4E2B9A94947E}" srcOrd="0" destOrd="0" presId="urn:microsoft.com/office/officeart/2005/8/layout/vList6"/>
    <dgm:cxn modelId="{52D7FB50-02E5-4540-8502-E4EACDF4BDB5}" type="presParOf" srcId="{0A83CC42-C306-4517-B44A-4E2B9A94947E}" destId="{FC079A4F-EDCB-4C6F-A1E1-7B5158F137B4}" srcOrd="0" destOrd="0" presId="urn:microsoft.com/office/officeart/2005/8/layout/vList6"/>
    <dgm:cxn modelId="{35196C7E-1858-49FE-A335-8D324BF1B57D}" type="presParOf" srcId="{0A83CC42-C306-4517-B44A-4E2B9A94947E}" destId="{777DBCAA-FD7A-41FC-9640-F7241779E643}" srcOrd="1" destOrd="0" presId="urn:microsoft.com/office/officeart/2005/8/layout/vList6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C49401E3-DF30-4512-88B2-ED671CC217E1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C5E267-8534-4B62-8098-F595D6ABBEB8}">
      <dgm:prSet custT="1"/>
      <dgm:spPr>
        <a:solidFill>
          <a:schemeClr val="bg1"/>
        </a:solidFill>
        <a:ln>
          <a:solidFill>
            <a:srgbClr val="C00000"/>
          </a:solidFill>
        </a:ln>
      </dgm:spPr>
      <dgm:t>
        <a:bodyPr/>
        <a:lstStyle/>
        <a:p>
          <a:pPr algn="l"/>
          <a:r>
            <a:rPr lang="fr-FR" sz="2400" b="1" kern="1200" noProof="0" dirty="0">
              <a:solidFill>
                <a:schemeClr val="tx1"/>
              </a:solidFill>
              <a:latin typeface="Bodoni MT" pitchFamily="18" charset="0"/>
              <a:ea typeface="+mn-ea"/>
              <a:cs typeface="Arial" panose="020B0604020202020204" pitchFamily="34" charset="0"/>
            </a:rPr>
            <a:t>Principaux défis dans la planification et la mise en œuvre de la CPS </a:t>
          </a:r>
          <a:endParaRPr lang="fr-FR" sz="2400" kern="1200" noProof="0" dirty="0">
            <a:solidFill>
              <a:schemeClr val="tx1"/>
            </a:solidFill>
            <a:latin typeface="Bodoni MT" pitchFamily="18" charset="0"/>
            <a:cs typeface="Arial" panose="020B0604020202020204" pitchFamily="34" charset="0"/>
          </a:endParaRPr>
        </a:p>
      </dgm:t>
    </dgm:pt>
    <dgm:pt modelId="{B514A23D-8504-431B-A020-4DE6BCC71827}" type="parTrans" cxnId="{9678C637-C4CB-4440-B782-5E31E6CF9FFB}">
      <dgm:prSet/>
      <dgm:spPr/>
      <dgm:t>
        <a:bodyPr/>
        <a:lstStyle/>
        <a:p>
          <a:endParaRPr lang="en-US"/>
        </a:p>
      </dgm:t>
    </dgm:pt>
    <dgm:pt modelId="{05735894-61B9-482C-85CE-24714EE090AB}" type="sibTrans" cxnId="{9678C637-C4CB-4440-B782-5E31E6CF9FFB}">
      <dgm:prSet/>
      <dgm:spPr/>
      <dgm:t>
        <a:bodyPr/>
        <a:lstStyle/>
        <a:p>
          <a:endParaRPr lang="en-US"/>
        </a:p>
      </dgm:t>
    </dgm:pt>
    <dgm:pt modelId="{75D67C9F-E5F2-49A9-8335-FA9E37C2F517}" type="pres">
      <dgm:prSet presAssocID="{C49401E3-DF30-4512-88B2-ED671CC217E1}" presName="Name0" presStyleCnt="0">
        <dgm:presLayoutVars>
          <dgm:dir/>
          <dgm:animLvl val="lvl"/>
          <dgm:resizeHandles/>
        </dgm:presLayoutVars>
      </dgm:prSet>
      <dgm:spPr/>
    </dgm:pt>
    <dgm:pt modelId="{0A83CC42-C306-4517-B44A-4E2B9A94947E}" type="pres">
      <dgm:prSet presAssocID="{90C5E267-8534-4B62-8098-F595D6ABBEB8}" presName="linNode" presStyleCnt="0"/>
      <dgm:spPr/>
    </dgm:pt>
    <dgm:pt modelId="{FC079A4F-EDCB-4C6F-A1E1-7B5158F137B4}" type="pres">
      <dgm:prSet presAssocID="{90C5E267-8534-4B62-8098-F595D6ABBEB8}" presName="parentShp" presStyleLbl="node1" presStyleIdx="0" presStyleCnt="1" custScaleX="197782">
        <dgm:presLayoutVars>
          <dgm:bulletEnabled val="1"/>
        </dgm:presLayoutVars>
      </dgm:prSet>
      <dgm:spPr/>
    </dgm:pt>
    <dgm:pt modelId="{777DBCAA-FD7A-41FC-9640-F7241779E643}" type="pres">
      <dgm:prSet presAssocID="{90C5E267-8534-4B62-8098-F595D6ABBEB8}" presName="childShp" presStyleLbl="bgAccFollowNode1" presStyleIdx="0" presStyleCnt="1" custLinFactNeighborY="-3066">
        <dgm:presLayoutVars>
          <dgm:bulletEnabled val="1"/>
        </dgm:presLayoutVars>
      </dgm:prSet>
      <dgm:spPr/>
    </dgm:pt>
  </dgm:ptLst>
  <dgm:cxnLst>
    <dgm:cxn modelId="{9678C637-C4CB-4440-B782-5E31E6CF9FFB}" srcId="{C49401E3-DF30-4512-88B2-ED671CC217E1}" destId="{90C5E267-8534-4B62-8098-F595D6ABBEB8}" srcOrd="0" destOrd="0" parTransId="{B514A23D-8504-431B-A020-4DE6BCC71827}" sibTransId="{05735894-61B9-482C-85CE-24714EE090AB}"/>
    <dgm:cxn modelId="{A880F07C-7585-4B84-A3B9-A1C470CE4E1F}" type="presOf" srcId="{C49401E3-DF30-4512-88B2-ED671CC217E1}" destId="{75D67C9F-E5F2-49A9-8335-FA9E37C2F517}" srcOrd="0" destOrd="0" presId="urn:microsoft.com/office/officeart/2005/8/layout/vList6"/>
    <dgm:cxn modelId="{96E45088-3A0D-41A9-AF51-4C70D3F11248}" type="presOf" srcId="{90C5E267-8534-4B62-8098-F595D6ABBEB8}" destId="{FC079A4F-EDCB-4C6F-A1E1-7B5158F137B4}" srcOrd="0" destOrd="0" presId="urn:microsoft.com/office/officeart/2005/8/layout/vList6"/>
    <dgm:cxn modelId="{8A749B7F-88A8-4624-8AC3-5544591AEB8F}" type="presParOf" srcId="{75D67C9F-E5F2-49A9-8335-FA9E37C2F517}" destId="{0A83CC42-C306-4517-B44A-4E2B9A94947E}" srcOrd="0" destOrd="0" presId="urn:microsoft.com/office/officeart/2005/8/layout/vList6"/>
    <dgm:cxn modelId="{52D7FB50-02E5-4540-8502-E4EACDF4BDB5}" type="presParOf" srcId="{0A83CC42-C306-4517-B44A-4E2B9A94947E}" destId="{FC079A4F-EDCB-4C6F-A1E1-7B5158F137B4}" srcOrd="0" destOrd="0" presId="urn:microsoft.com/office/officeart/2005/8/layout/vList6"/>
    <dgm:cxn modelId="{35196C7E-1858-49FE-A335-8D324BF1B57D}" type="presParOf" srcId="{0A83CC42-C306-4517-B44A-4E2B9A94947E}" destId="{777DBCAA-FD7A-41FC-9640-F7241779E643}" srcOrd="1" destOrd="0" presId="urn:microsoft.com/office/officeart/2005/8/layout/vList6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C49401E3-DF30-4512-88B2-ED671CC217E1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C5E267-8534-4B62-8098-F595D6ABBEB8}">
      <dgm:prSet custT="1"/>
      <dgm:spPr>
        <a:solidFill>
          <a:schemeClr val="bg1"/>
        </a:solidFill>
        <a:ln>
          <a:solidFill>
            <a:srgbClr val="C00000"/>
          </a:solidFill>
        </a:ln>
      </dgm:spPr>
      <dgm:t>
        <a:bodyPr/>
        <a:lstStyle/>
        <a:p>
          <a:pPr algn="l"/>
          <a:r>
            <a:rPr lang="fr-ML" sz="2400" kern="1200" spc="-5" dirty="0">
              <a:solidFill>
                <a:srgbClr val="000000"/>
              </a:solidFill>
            </a:rPr>
            <a:t>Cibles</a:t>
          </a:r>
          <a:r>
            <a:rPr lang="fr-ML" sz="2400" kern="1200" spc="-20" dirty="0">
              <a:solidFill>
                <a:srgbClr val="000000"/>
              </a:solidFill>
            </a:rPr>
            <a:t> </a:t>
          </a:r>
          <a:r>
            <a:rPr lang="fr-ML" sz="2400" kern="1200" dirty="0">
              <a:solidFill>
                <a:srgbClr val="000000"/>
              </a:solidFill>
            </a:rPr>
            <a:t>-</a:t>
          </a:r>
          <a:r>
            <a:rPr lang="fr-ML" sz="2400" kern="1200" spc="-10" dirty="0">
              <a:solidFill>
                <a:srgbClr val="000000"/>
              </a:solidFill>
            </a:rPr>
            <a:t> </a:t>
          </a:r>
          <a:r>
            <a:rPr lang="fr-ML" sz="2400" kern="1200" spc="-5" dirty="0">
              <a:solidFill>
                <a:srgbClr val="000000"/>
              </a:solidFill>
            </a:rPr>
            <a:t>Campagnes</a:t>
          </a:r>
          <a:r>
            <a:rPr lang="fr-ML" sz="2400" kern="1200" spc="-40" dirty="0">
              <a:solidFill>
                <a:srgbClr val="000000"/>
              </a:solidFill>
            </a:rPr>
            <a:t> </a:t>
          </a:r>
          <a:r>
            <a:rPr lang="fr-ML" sz="2400" kern="1200" dirty="0">
              <a:solidFill>
                <a:srgbClr val="000000"/>
              </a:solidFill>
            </a:rPr>
            <a:t>à</a:t>
          </a:r>
          <a:r>
            <a:rPr lang="fr-ML" sz="2400" kern="1200" spc="5" dirty="0">
              <a:solidFill>
                <a:srgbClr val="000000"/>
              </a:solidFill>
            </a:rPr>
            <a:t> </a:t>
          </a:r>
          <a:r>
            <a:rPr lang="fr-ML" sz="2400" kern="1200" spc="-10" dirty="0">
              <a:solidFill>
                <a:srgbClr val="000000"/>
              </a:solidFill>
            </a:rPr>
            <a:t>venir</a:t>
          </a:r>
          <a:endParaRPr lang="fr-FR" sz="2400" kern="1200" noProof="0" dirty="0">
            <a:solidFill>
              <a:schemeClr val="tx1"/>
            </a:solidFill>
            <a:latin typeface="Bodoni MT" pitchFamily="18" charset="0"/>
            <a:cs typeface="Arial" panose="020B0604020202020204" pitchFamily="34" charset="0"/>
          </a:endParaRPr>
        </a:p>
      </dgm:t>
    </dgm:pt>
    <dgm:pt modelId="{B514A23D-8504-431B-A020-4DE6BCC71827}" type="parTrans" cxnId="{9678C637-C4CB-4440-B782-5E31E6CF9FFB}">
      <dgm:prSet/>
      <dgm:spPr/>
      <dgm:t>
        <a:bodyPr/>
        <a:lstStyle/>
        <a:p>
          <a:endParaRPr lang="en-US"/>
        </a:p>
      </dgm:t>
    </dgm:pt>
    <dgm:pt modelId="{05735894-61B9-482C-85CE-24714EE090AB}" type="sibTrans" cxnId="{9678C637-C4CB-4440-B782-5E31E6CF9FFB}">
      <dgm:prSet/>
      <dgm:spPr/>
      <dgm:t>
        <a:bodyPr/>
        <a:lstStyle/>
        <a:p>
          <a:endParaRPr lang="en-US"/>
        </a:p>
      </dgm:t>
    </dgm:pt>
    <dgm:pt modelId="{75D67C9F-E5F2-49A9-8335-FA9E37C2F517}" type="pres">
      <dgm:prSet presAssocID="{C49401E3-DF30-4512-88B2-ED671CC217E1}" presName="Name0" presStyleCnt="0">
        <dgm:presLayoutVars>
          <dgm:dir/>
          <dgm:animLvl val="lvl"/>
          <dgm:resizeHandles/>
        </dgm:presLayoutVars>
      </dgm:prSet>
      <dgm:spPr/>
    </dgm:pt>
    <dgm:pt modelId="{0A83CC42-C306-4517-B44A-4E2B9A94947E}" type="pres">
      <dgm:prSet presAssocID="{90C5E267-8534-4B62-8098-F595D6ABBEB8}" presName="linNode" presStyleCnt="0"/>
      <dgm:spPr/>
    </dgm:pt>
    <dgm:pt modelId="{FC079A4F-EDCB-4C6F-A1E1-7B5158F137B4}" type="pres">
      <dgm:prSet presAssocID="{90C5E267-8534-4B62-8098-F595D6ABBEB8}" presName="parentShp" presStyleLbl="node1" presStyleIdx="0" presStyleCnt="1" custScaleX="174222" custScaleY="72967" custLinFactNeighborX="-80" custLinFactNeighborY="-6686">
        <dgm:presLayoutVars>
          <dgm:bulletEnabled val="1"/>
        </dgm:presLayoutVars>
      </dgm:prSet>
      <dgm:spPr/>
    </dgm:pt>
    <dgm:pt modelId="{777DBCAA-FD7A-41FC-9640-F7241779E643}" type="pres">
      <dgm:prSet presAssocID="{90C5E267-8534-4B62-8098-F595D6ABBEB8}" presName="childShp" presStyleLbl="bgAccFollowNode1" presStyleIdx="0" presStyleCnt="1" custScaleY="54546">
        <dgm:presLayoutVars>
          <dgm:bulletEnabled val="1"/>
        </dgm:presLayoutVars>
      </dgm:prSet>
      <dgm:spPr/>
    </dgm:pt>
  </dgm:ptLst>
  <dgm:cxnLst>
    <dgm:cxn modelId="{9678C637-C4CB-4440-B782-5E31E6CF9FFB}" srcId="{C49401E3-DF30-4512-88B2-ED671CC217E1}" destId="{90C5E267-8534-4B62-8098-F595D6ABBEB8}" srcOrd="0" destOrd="0" parTransId="{B514A23D-8504-431B-A020-4DE6BCC71827}" sibTransId="{05735894-61B9-482C-85CE-24714EE090AB}"/>
    <dgm:cxn modelId="{A880F07C-7585-4B84-A3B9-A1C470CE4E1F}" type="presOf" srcId="{C49401E3-DF30-4512-88B2-ED671CC217E1}" destId="{75D67C9F-E5F2-49A9-8335-FA9E37C2F517}" srcOrd="0" destOrd="0" presId="urn:microsoft.com/office/officeart/2005/8/layout/vList6"/>
    <dgm:cxn modelId="{96E45088-3A0D-41A9-AF51-4C70D3F11248}" type="presOf" srcId="{90C5E267-8534-4B62-8098-F595D6ABBEB8}" destId="{FC079A4F-EDCB-4C6F-A1E1-7B5158F137B4}" srcOrd="0" destOrd="0" presId="urn:microsoft.com/office/officeart/2005/8/layout/vList6"/>
    <dgm:cxn modelId="{8A749B7F-88A8-4624-8AC3-5544591AEB8F}" type="presParOf" srcId="{75D67C9F-E5F2-49A9-8335-FA9E37C2F517}" destId="{0A83CC42-C306-4517-B44A-4E2B9A94947E}" srcOrd="0" destOrd="0" presId="urn:microsoft.com/office/officeart/2005/8/layout/vList6"/>
    <dgm:cxn modelId="{52D7FB50-02E5-4540-8502-E4EACDF4BDB5}" type="presParOf" srcId="{0A83CC42-C306-4517-B44A-4E2B9A94947E}" destId="{FC079A4F-EDCB-4C6F-A1E1-7B5158F137B4}" srcOrd="0" destOrd="0" presId="urn:microsoft.com/office/officeart/2005/8/layout/vList6"/>
    <dgm:cxn modelId="{35196C7E-1858-49FE-A335-8D324BF1B57D}" type="presParOf" srcId="{0A83CC42-C306-4517-B44A-4E2B9A94947E}" destId="{777DBCAA-FD7A-41FC-9640-F7241779E643}" srcOrd="1" destOrd="0" presId="urn:microsoft.com/office/officeart/2005/8/layout/vList6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EF9FB31-07D5-4878-8B62-CAB1EE5EF09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20E5904-D77E-45D5-A00E-7481A556CE14}">
      <dgm:prSet custT="1"/>
      <dgm:spPr>
        <a:solidFill>
          <a:schemeClr val="accent1"/>
        </a:solidFill>
      </dgm:spPr>
      <dgm:t>
        <a:bodyPr/>
        <a:lstStyle/>
        <a:p>
          <a:pPr rtl="0"/>
          <a:r>
            <a:rPr lang="fr-CH" sz="2400" b="1" noProof="0" dirty="0">
              <a:latin typeface="Arial" panose="020B0604020202020204" pitchFamily="34" charset="0"/>
              <a:cs typeface="Arial" panose="020B0604020202020204" pitchFamily="34" charset="0"/>
            </a:rPr>
            <a:t> Campagne 2021</a:t>
          </a:r>
          <a:endParaRPr lang="fr-CH" sz="2400" i="1" noProof="0" dirty="0">
            <a:solidFill>
              <a:srgbClr val="FFFF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BA3CF27-2CE4-4761-B9CC-149B56CCFA60}" type="parTrans" cxnId="{541AFBAB-32C5-46B3-AC75-2513E3580349}">
      <dgm:prSet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8A8328-C255-4AC6-8104-FB8409BF1767}" type="sibTrans" cxnId="{541AFBAB-32C5-46B3-AC75-2513E3580349}">
      <dgm:prSet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0B8C3C4-770E-4315-92C9-770E6F52C1D9}" type="pres">
      <dgm:prSet presAssocID="{8EF9FB31-07D5-4878-8B62-CAB1EE5EF097}" presName="linear" presStyleCnt="0">
        <dgm:presLayoutVars>
          <dgm:animLvl val="lvl"/>
          <dgm:resizeHandles val="exact"/>
        </dgm:presLayoutVars>
      </dgm:prSet>
      <dgm:spPr/>
    </dgm:pt>
    <dgm:pt modelId="{CE9A8E23-2D10-41C7-87DA-D2C2C05E8DA8}" type="pres">
      <dgm:prSet presAssocID="{920E5904-D77E-45D5-A00E-7481A556CE14}" presName="parentText" presStyleLbl="node1" presStyleIdx="0" presStyleCnt="1" custScaleY="964172" custLinFactY="-5875" custLinFactNeighborX="-25394" custLinFactNeighborY="-100000">
        <dgm:presLayoutVars>
          <dgm:chMax val="0"/>
          <dgm:bulletEnabled val="1"/>
        </dgm:presLayoutVars>
      </dgm:prSet>
      <dgm:spPr>
        <a:prstGeom prst="rect">
          <a:avLst/>
        </a:prstGeom>
      </dgm:spPr>
    </dgm:pt>
  </dgm:ptLst>
  <dgm:cxnLst>
    <dgm:cxn modelId="{DAC1CD6E-ED5F-4E8B-933A-7DD9C5B1B533}" type="presOf" srcId="{920E5904-D77E-45D5-A00E-7481A556CE14}" destId="{CE9A8E23-2D10-41C7-87DA-D2C2C05E8DA8}" srcOrd="0" destOrd="0" presId="urn:microsoft.com/office/officeart/2005/8/layout/vList2"/>
    <dgm:cxn modelId="{541AFBAB-32C5-46B3-AC75-2513E3580349}" srcId="{8EF9FB31-07D5-4878-8B62-CAB1EE5EF097}" destId="{920E5904-D77E-45D5-A00E-7481A556CE14}" srcOrd="0" destOrd="0" parTransId="{DBA3CF27-2CE4-4761-B9CC-149B56CCFA60}" sibTransId="{8E8A8328-C255-4AC6-8104-FB8409BF1767}"/>
    <dgm:cxn modelId="{F16B0AED-9067-4ABF-B445-28B74C096278}" type="presOf" srcId="{8EF9FB31-07D5-4878-8B62-CAB1EE5EF097}" destId="{00B8C3C4-770E-4315-92C9-770E6F52C1D9}" srcOrd="0" destOrd="0" presId="urn:microsoft.com/office/officeart/2005/8/layout/vList2"/>
    <dgm:cxn modelId="{1F58562C-FD24-4E88-93FB-81B87DF1CB58}" type="presParOf" srcId="{00B8C3C4-770E-4315-92C9-770E6F52C1D9}" destId="{CE9A8E23-2D10-41C7-87DA-D2C2C05E8DA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C49401E3-DF30-4512-88B2-ED671CC217E1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C5E267-8534-4B62-8098-F595D6ABBEB8}">
      <dgm:prSet custT="1"/>
      <dgm:spPr>
        <a:solidFill>
          <a:schemeClr val="bg1"/>
        </a:solidFill>
        <a:ln>
          <a:solidFill>
            <a:srgbClr val="C00000"/>
          </a:solidFill>
        </a:ln>
      </dgm:spPr>
      <dgm:t>
        <a:bodyPr/>
        <a:lstStyle/>
        <a:p>
          <a:pPr algn="l"/>
          <a:r>
            <a:rPr lang="fr-FR" sz="2400" kern="1200" spc="-5" dirty="0">
              <a:solidFill>
                <a:srgbClr val="000000"/>
              </a:solidFill>
            </a:rPr>
            <a:t>Financement du </a:t>
          </a:r>
          <a:r>
            <a:rPr lang="fr-FR" sz="2400" kern="1200" spc="-10" dirty="0">
              <a:solidFill>
                <a:srgbClr val="000000"/>
              </a:solidFill>
            </a:rPr>
            <a:t>SMC </a:t>
          </a:r>
          <a:r>
            <a:rPr lang="fr-FR" sz="2400" kern="1200" dirty="0">
              <a:solidFill>
                <a:srgbClr val="000000"/>
              </a:solidFill>
            </a:rPr>
            <a:t>: </a:t>
          </a:r>
          <a:r>
            <a:rPr lang="fr-FR" sz="2400" kern="1200" spc="-5" dirty="0">
              <a:solidFill>
                <a:srgbClr val="000000"/>
              </a:solidFill>
            </a:rPr>
            <a:t>financement prévu </a:t>
          </a:r>
          <a:r>
            <a:rPr lang="fr-FR" sz="2400" kern="1200" spc="-545" dirty="0">
              <a:solidFill>
                <a:srgbClr val="000000"/>
              </a:solidFill>
            </a:rPr>
            <a:t> </a:t>
          </a:r>
          <a:r>
            <a:rPr lang="fr-FR" sz="2400" kern="1200" spc="-20" dirty="0">
              <a:solidFill>
                <a:srgbClr val="000000"/>
              </a:solidFill>
            </a:rPr>
            <a:t>vs</a:t>
          </a:r>
          <a:r>
            <a:rPr lang="fr-FR" sz="2400" kern="1200" spc="25" dirty="0">
              <a:solidFill>
                <a:srgbClr val="000000"/>
              </a:solidFill>
            </a:rPr>
            <a:t> </a:t>
          </a:r>
          <a:r>
            <a:rPr lang="fr-FR" sz="2400" kern="1200" dirty="0">
              <a:solidFill>
                <a:srgbClr val="000000"/>
              </a:solidFill>
            </a:rPr>
            <a:t>décaissements</a:t>
          </a:r>
          <a:r>
            <a:rPr lang="fr-FR" sz="2400" kern="1200" spc="-55" dirty="0">
              <a:solidFill>
                <a:srgbClr val="000000"/>
              </a:solidFill>
            </a:rPr>
            <a:t> </a:t>
          </a:r>
          <a:r>
            <a:rPr lang="fr-FR" sz="2400" kern="1200" dirty="0">
              <a:solidFill>
                <a:srgbClr val="000000"/>
              </a:solidFill>
            </a:rPr>
            <a:t>et</a:t>
          </a:r>
          <a:r>
            <a:rPr lang="fr-FR" sz="2400" kern="1200" spc="-5" dirty="0">
              <a:solidFill>
                <a:srgbClr val="000000"/>
              </a:solidFill>
            </a:rPr>
            <a:t> </a:t>
          </a:r>
          <a:r>
            <a:rPr lang="fr-FR" sz="2400" kern="1200" dirty="0">
              <a:solidFill>
                <a:srgbClr val="000000"/>
              </a:solidFill>
            </a:rPr>
            <a:t>gaps </a:t>
          </a:r>
          <a:endParaRPr lang="fr-FR" sz="2400" kern="1200" noProof="0" dirty="0">
            <a:solidFill>
              <a:schemeClr val="tx1"/>
            </a:solidFill>
            <a:latin typeface="Bodoni MT" pitchFamily="18" charset="0"/>
            <a:cs typeface="Arial" panose="020B0604020202020204" pitchFamily="34" charset="0"/>
          </a:endParaRPr>
        </a:p>
      </dgm:t>
    </dgm:pt>
    <dgm:pt modelId="{B514A23D-8504-431B-A020-4DE6BCC71827}" type="parTrans" cxnId="{9678C637-C4CB-4440-B782-5E31E6CF9FFB}">
      <dgm:prSet/>
      <dgm:spPr/>
      <dgm:t>
        <a:bodyPr/>
        <a:lstStyle/>
        <a:p>
          <a:endParaRPr lang="en-US"/>
        </a:p>
      </dgm:t>
    </dgm:pt>
    <dgm:pt modelId="{05735894-61B9-482C-85CE-24714EE090AB}" type="sibTrans" cxnId="{9678C637-C4CB-4440-B782-5E31E6CF9FFB}">
      <dgm:prSet/>
      <dgm:spPr/>
      <dgm:t>
        <a:bodyPr/>
        <a:lstStyle/>
        <a:p>
          <a:endParaRPr lang="en-US"/>
        </a:p>
      </dgm:t>
    </dgm:pt>
    <dgm:pt modelId="{75D67C9F-E5F2-49A9-8335-FA9E37C2F517}" type="pres">
      <dgm:prSet presAssocID="{C49401E3-DF30-4512-88B2-ED671CC217E1}" presName="Name0" presStyleCnt="0">
        <dgm:presLayoutVars>
          <dgm:dir/>
          <dgm:animLvl val="lvl"/>
          <dgm:resizeHandles/>
        </dgm:presLayoutVars>
      </dgm:prSet>
      <dgm:spPr/>
    </dgm:pt>
    <dgm:pt modelId="{0A83CC42-C306-4517-B44A-4E2B9A94947E}" type="pres">
      <dgm:prSet presAssocID="{90C5E267-8534-4B62-8098-F595D6ABBEB8}" presName="linNode" presStyleCnt="0"/>
      <dgm:spPr/>
    </dgm:pt>
    <dgm:pt modelId="{FC079A4F-EDCB-4C6F-A1E1-7B5158F137B4}" type="pres">
      <dgm:prSet presAssocID="{90C5E267-8534-4B62-8098-F595D6ABBEB8}" presName="parentShp" presStyleLbl="node1" presStyleIdx="0" presStyleCnt="1" custScaleX="282841" custScaleY="72967" custLinFactNeighborX="-1124" custLinFactNeighborY="-4686">
        <dgm:presLayoutVars>
          <dgm:bulletEnabled val="1"/>
        </dgm:presLayoutVars>
      </dgm:prSet>
      <dgm:spPr/>
    </dgm:pt>
    <dgm:pt modelId="{777DBCAA-FD7A-41FC-9640-F7241779E643}" type="pres">
      <dgm:prSet presAssocID="{90C5E267-8534-4B62-8098-F595D6ABBEB8}" presName="childShp" presStyleLbl="bgAccFollowNode1" presStyleIdx="0" presStyleCnt="1" custScaleY="54546">
        <dgm:presLayoutVars>
          <dgm:bulletEnabled val="1"/>
        </dgm:presLayoutVars>
      </dgm:prSet>
      <dgm:spPr/>
    </dgm:pt>
  </dgm:ptLst>
  <dgm:cxnLst>
    <dgm:cxn modelId="{9678C637-C4CB-4440-B782-5E31E6CF9FFB}" srcId="{C49401E3-DF30-4512-88B2-ED671CC217E1}" destId="{90C5E267-8534-4B62-8098-F595D6ABBEB8}" srcOrd="0" destOrd="0" parTransId="{B514A23D-8504-431B-A020-4DE6BCC71827}" sibTransId="{05735894-61B9-482C-85CE-24714EE090AB}"/>
    <dgm:cxn modelId="{A880F07C-7585-4B84-A3B9-A1C470CE4E1F}" type="presOf" srcId="{C49401E3-DF30-4512-88B2-ED671CC217E1}" destId="{75D67C9F-E5F2-49A9-8335-FA9E37C2F517}" srcOrd="0" destOrd="0" presId="urn:microsoft.com/office/officeart/2005/8/layout/vList6"/>
    <dgm:cxn modelId="{96E45088-3A0D-41A9-AF51-4C70D3F11248}" type="presOf" srcId="{90C5E267-8534-4B62-8098-F595D6ABBEB8}" destId="{FC079A4F-EDCB-4C6F-A1E1-7B5158F137B4}" srcOrd="0" destOrd="0" presId="urn:microsoft.com/office/officeart/2005/8/layout/vList6"/>
    <dgm:cxn modelId="{8A749B7F-88A8-4624-8AC3-5544591AEB8F}" type="presParOf" srcId="{75D67C9F-E5F2-49A9-8335-FA9E37C2F517}" destId="{0A83CC42-C306-4517-B44A-4E2B9A94947E}" srcOrd="0" destOrd="0" presId="urn:microsoft.com/office/officeart/2005/8/layout/vList6"/>
    <dgm:cxn modelId="{52D7FB50-02E5-4540-8502-E4EACDF4BDB5}" type="presParOf" srcId="{0A83CC42-C306-4517-B44A-4E2B9A94947E}" destId="{FC079A4F-EDCB-4C6F-A1E1-7B5158F137B4}" srcOrd="0" destOrd="0" presId="urn:microsoft.com/office/officeart/2005/8/layout/vList6"/>
    <dgm:cxn modelId="{35196C7E-1858-49FE-A335-8D324BF1B57D}" type="presParOf" srcId="{0A83CC42-C306-4517-B44A-4E2B9A94947E}" destId="{777DBCAA-FD7A-41FC-9640-F7241779E643}" srcOrd="1" destOrd="0" presId="urn:microsoft.com/office/officeart/2005/8/layout/vList6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C49401E3-DF30-4512-88B2-ED671CC217E1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C5E267-8534-4B62-8098-F595D6ABBEB8}">
      <dgm:prSet custT="1"/>
      <dgm:spPr>
        <a:solidFill>
          <a:schemeClr val="bg1"/>
        </a:solidFill>
        <a:ln>
          <a:solidFill>
            <a:srgbClr val="C00000"/>
          </a:solidFill>
        </a:ln>
      </dgm:spPr>
      <dgm:t>
        <a:bodyPr/>
        <a:lstStyle/>
        <a:p>
          <a:pPr algn="l"/>
          <a:r>
            <a:rPr lang="en-US" sz="2400" b="1" kern="1200" dirty="0">
              <a:solidFill>
                <a:schemeClr val="tx1"/>
              </a:solidFill>
              <a:latin typeface="Bodoni MT" pitchFamily="18" charset="0"/>
              <a:cs typeface="Arial" panose="020B0604020202020204" pitchFamily="34" charset="0"/>
            </a:rPr>
            <a:t>Assistance technique reçue / </a:t>
          </a:r>
          <a:r>
            <a:rPr lang="en-US" sz="2400" b="1" kern="1200" dirty="0" err="1">
              <a:solidFill>
                <a:schemeClr val="tx1"/>
              </a:solidFill>
              <a:latin typeface="Bodoni MT" pitchFamily="18" charset="0"/>
              <a:cs typeface="Arial" panose="020B0604020202020204" pitchFamily="34" charset="0"/>
            </a:rPr>
            <a:t>planifiée</a:t>
          </a:r>
          <a:endParaRPr lang="fr-FR" sz="2400" kern="1200" noProof="0" dirty="0">
            <a:solidFill>
              <a:schemeClr val="tx1"/>
            </a:solidFill>
            <a:latin typeface="Bodoni MT" pitchFamily="18" charset="0"/>
            <a:cs typeface="Arial" panose="020B0604020202020204" pitchFamily="34" charset="0"/>
          </a:endParaRPr>
        </a:p>
      </dgm:t>
    </dgm:pt>
    <dgm:pt modelId="{B514A23D-8504-431B-A020-4DE6BCC71827}" type="parTrans" cxnId="{9678C637-C4CB-4440-B782-5E31E6CF9FF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5735894-61B9-482C-85CE-24714EE090AB}" type="sibTrans" cxnId="{9678C637-C4CB-4440-B782-5E31E6CF9FF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5D67C9F-E5F2-49A9-8335-FA9E37C2F517}" type="pres">
      <dgm:prSet presAssocID="{C49401E3-DF30-4512-88B2-ED671CC217E1}" presName="Name0" presStyleCnt="0">
        <dgm:presLayoutVars>
          <dgm:dir/>
          <dgm:animLvl val="lvl"/>
          <dgm:resizeHandles/>
        </dgm:presLayoutVars>
      </dgm:prSet>
      <dgm:spPr/>
    </dgm:pt>
    <dgm:pt modelId="{0A83CC42-C306-4517-B44A-4E2B9A94947E}" type="pres">
      <dgm:prSet presAssocID="{90C5E267-8534-4B62-8098-F595D6ABBEB8}" presName="linNode" presStyleCnt="0"/>
      <dgm:spPr/>
    </dgm:pt>
    <dgm:pt modelId="{FC079A4F-EDCB-4C6F-A1E1-7B5158F137B4}" type="pres">
      <dgm:prSet presAssocID="{90C5E267-8534-4B62-8098-F595D6ABBEB8}" presName="parentShp" presStyleLbl="node1" presStyleIdx="0" presStyleCnt="1" custScaleX="148730" custScaleY="100098" custLinFactNeighborX="-1124" custLinFactNeighborY="-4686">
        <dgm:presLayoutVars>
          <dgm:bulletEnabled val="1"/>
        </dgm:presLayoutVars>
      </dgm:prSet>
      <dgm:spPr/>
    </dgm:pt>
    <dgm:pt modelId="{777DBCAA-FD7A-41FC-9640-F7241779E643}" type="pres">
      <dgm:prSet presAssocID="{90C5E267-8534-4B62-8098-F595D6ABBEB8}" presName="childShp" presStyleLbl="bgAccFollowNode1" presStyleIdx="0" presStyleCnt="1">
        <dgm:presLayoutVars>
          <dgm:bulletEnabled val="1"/>
        </dgm:presLayoutVars>
      </dgm:prSet>
      <dgm:spPr/>
    </dgm:pt>
  </dgm:ptLst>
  <dgm:cxnLst>
    <dgm:cxn modelId="{9678C637-C4CB-4440-B782-5E31E6CF9FFB}" srcId="{C49401E3-DF30-4512-88B2-ED671CC217E1}" destId="{90C5E267-8534-4B62-8098-F595D6ABBEB8}" srcOrd="0" destOrd="0" parTransId="{B514A23D-8504-431B-A020-4DE6BCC71827}" sibTransId="{05735894-61B9-482C-85CE-24714EE090AB}"/>
    <dgm:cxn modelId="{A880F07C-7585-4B84-A3B9-A1C470CE4E1F}" type="presOf" srcId="{C49401E3-DF30-4512-88B2-ED671CC217E1}" destId="{75D67C9F-E5F2-49A9-8335-FA9E37C2F517}" srcOrd="0" destOrd="0" presId="urn:microsoft.com/office/officeart/2005/8/layout/vList6"/>
    <dgm:cxn modelId="{96E45088-3A0D-41A9-AF51-4C70D3F11248}" type="presOf" srcId="{90C5E267-8534-4B62-8098-F595D6ABBEB8}" destId="{FC079A4F-EDCB-4C6F-A1E1-7B5158F137B4}" srcOrd="0" destOrd="0" presId="urn:microsoft.com/office/officeart/2005/8/layout/vList6"/>
    <dgm:cxn modelId="{8A749B7F-88A8-4624-8AC3-5544591AEB8F}" type="presParOf" srcId="{75D67C9F-E5F2-49A9-8335-FA9E37C2F517}" destId="{0A83CC42-C306-4517-B44A-4E2B9A94947E}" srcOrd="0" destOrd="0" presId="urn:microsoft.com/office/officeart/2005/8/layout/vList6"/>
    <dgm:cxn modelId="{52D7FB50-02E5-4540-8502-E4EACDF4BDB5}" type="presParOf" srcId="{0A83CC42-C306-4517-B44A-4E2B9A94947E}" destId="{FC079A4F-EDCB-4C6F-A1E1-7B5158F137B4}" srcOrd="0" destOrd="0" presId="urn:microsoft.com/office/officeart/2005/8/layout/vList6"/>
    <dgm:cxn modelId="{35196C7E-1858-49FE-A335-8D324BF1B57D}" type="presParOf" srcId="{0A83CC42-C306-4517-B44A-4E2B9A94947E}" destId="{777DBCAA-FD7A-41FC-9640-F7241779E643}" srcOrd="1" destOrd="0" presId="urn:microsoft.com/office/officeart/2005/8/layout/vList6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C49401E3-DF30-4512-88B2-ED671CC217E1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C5E267-8534-4B62-8098-F595D6ABBEB8}">
      <dgm:prSet custT="1"/>
      <dgm:spPr>
        <a:solidFill>
          <a:schemeClr val="bg1"/>
        </a:solidFill>
        <a:ln>
          <a:solidFill>
            <a:srgbClr val="C00000"/>
          </a:solidFill>
        </a:ln>
      </dgm:spPr>
      <dgm:t>
        <a:bodyPr/>
        <a:lstStyle/>
        <a:p>
          <a:pPr algn="l"/>
          <a:r>
            <a:rPr lang="en-US" sz="2400" b="1" kern="1200" dirty="0">
              <a:solidFill>
                <a:schemeClr val="tx1"/>
              </a:solidFill>
              <a:latin typeface="Bodoni MT" pitchFamily="18" charset="0"/>
              <a:cs typeface="Arial" panose="020B0604020202020204" pitchFamily="34" charset="0"/>
            </a:rPr>
            <a:t>Adaptations dans la mise </a:t>
          </a:r>
          <a:r>
            <a:rPr lang="en-US" sz="2400" b="1" kern="1200" dirty="0" err="1">
              <a:solidFill>
                <a:schemeClr val="tx1"/>
              </a:solidFill>
              <a:latin typeface="Bodoni MT" pitchFamily="18" charset="0"/>
              <a:cs typeface="Arial" panose="020B0604020202020204" pitchFamily="34" charset="0"/>
            </a:rPr>
            <a:t>en</a:t>
          </a:r>
          <a:r>
            <a:rPr lang="en-US" sz="2400" b="1" kern="1200" dirty="0">
              <a:solidFill>
                <a:schemeClr val="tx1"/>
              </a:solidFill>
              <a:latin typeface="Bodoni MT" pitchFamily="18" charset="0"/>
              <a:cs typeface="Arial" panose="020B0604020202020204" pitchFamily="34" charset="0"/>
            </a:rPr>
            <a:t> oeuvre de la CPS </a:t>
          </a:r>
          <a:r>
            <a:rPr lang="en-US" sz="2400" b="1" kern="1200" dirty="0" err="1">
              <a:solidFill>
                <a:schemeClr val="tx1"/>
              </a:solidFill>
              <a:latin typeface="Bodoni MT" pitchFamily="18" charset="0"/>
              <a:cs typeface="Arial" panose="020B0604020202020204" pitchFamily="34" charset="0"/>
            </a:rPr>
            <a:t>en</a:t>
          </a:r>
          <a:r>
            <a:rPr lang="en-US" sz="2400" b="1" kern="1200" dirty="0">
              <a:solidFill>
                <a:schemeClr val="tx1"/>
              </a:solidFill>
              <a:latin typeface="Bodoni MT" pitchFamily="18" charset="0"/>
              <a:cs typeface="Arial" panose="020B0604020202020204" pitchFamily="34" charset="0"/>
            </a:rPr>
            <a:t> 2022 </a:t>
          </a:r>
          <a:endParaRPr lang="fr-FR" sz="2400" kern="1200" noProof="0" dirty="0">
            <a:solidFill>
              <a:schemeClr val="tx1"/>
            </a:solidFill>
            <a:latin typeface="Bodoni MT" pitchFamily="18" charset="0"/>
            <a:cs typeface="Arial" panose="020B0604020202020204" pitchFamily="34" charset="0"/>
          </a:endParaRPr>
        </a:p>
      </dgm:t>
    </dgm:pt>
    <dgm:pt modelId="{B514A23D-8504-431B-A020-4DE6BCC71827}" type="parTrans" cxnId="{9678C637-C4CB-4440-B782-5E31E6CF9FF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5735894-61B9-482C-85CE-24714EE090AB}" type="sibTrans" cxnId="{9678C637-C4CB-4440-B782-5E31E6CF9FF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5D67C9F-E5F2-49A9-8335-FA9E37C2F517}" type="pres">
      <dgm:prSet presAssocID="{C49401E3-DF30-4512-88B2-ED671CC217E1}" presName="Name0" presStyleCnt="0">
        <dgm:presLayoutVars>
          <dgm:dir/>
          <dgm:animLvl val="lvl"/>
          <dgm:resizeHandles/>
        </dgm:presLayoutVars>
      </dgm:prSet>
      <dgm:spPr/>
    </dgm:pt>
    <dgm:pt modelId="{0A83CC42-C306-4517-B44A-4E2B9A94947E}" type="pres">
      <dgm:prSet presAssocID="{90C5E267-8534-4B62-8098-F595D6ABBEB8}" presName="linNode" presStyleCnt="0"/>
      <dgm:spPr/>
    </dgm:pt>
    <dgm:pt modelId="{FC079A4F-EDCB-4C6F-A1E1-7B5158F137B4}" type="pres">
      <dgm:prSet presAssocID="{90C5E267-8534-4B62-8098-F595D6ABBEB8}" presName="parentShp" presStyleLbl="node1" presStyleIdx="0" presStyleCnt="1" custScaleX="148730" custScaleY="100098" custLinFactNeighborX="-112" custLinFactNeighborY="-3078">
        <dgm:presLayoutVars>
          <dgm:bulletEnabled val="1"/>
        </dgm:presLayoutVars>
      </dgm:prSet>
      <dgm:spPr/>
    </dgm:pt>
    <dgm:pt modelId="{777DBCAA-FD7A-41FC-9640-F7241779E643}" type="pres">
      <dgm:prSet presAssocID="{90C5E267-8534-4B62-8098-F595D6ABBEB8}" presName="childShp" presStyleLbl="bgAccFollowNode1" presStyleIdx="0" presStyleCnt="1">
        <dgm:presLayoutVars>
          <dgm:bulletEnabled val="1"/>
        </dgm:presLayoutVars>
      </dgm:prSet>
      <dgm:spPr/>
    </dgm:pt>
  </dgm:ptLst>
  <dgm:cxnLst>
    <dgm:cxn modelId="{9678C637-C4CB-4440-B782-5E31E6CF9FFB}" srcId="{C49401E3-DF30-4512-88B2-ED671CC217E1}" destId="{90C5E267-8534-4B62-8098-F595D6ABBEB8}" srcOrd="0" destOrd="0" parTransId="{B514A23D-8504-431B-A020-4DE6BCC71827}" sibTransId="{05735894-61B9-482C-85CE-24714EE090AB}"/>
    <dgm:cxn modelId="{A880F07C-7585-4B84-A3B9-A1C470CE4E1F}" type="presOf" srcId="{C49401E3-DF30-4512-88B2-ED671CC217E1}" destId="{75D67C9F-E5F2-49A9-8335-FA9E37C2F517}" srcOrd="0" destOrd="0" presId="urn:microsoft.com/office/officeart/2005/8/layout/vList6"/>
    <dgm:cxn modelId="{96E45088-3A0D-41A9-AF51-4C70D3F11248}" type="presOf" srcId="{90C5E267-8534-4B62-8098-F595D6ABBEB8}" destId="{FC079A4F-EDCB-4C6F-A1E1-7B5158F137B4}" srcOrd="0" destOrd="0" presId="urn:microsoft.com/office/officeart/2005/8/layout/vList6"/>
    <dgm:cxn modelId="{8A749B7F-88A8-4624-8AC3-5544591AEB8F}" type="presParOf" srcId="{75D67C9F-E5F2-49A9-8335-FA9E37C2F517}" destId="{0A83CC42-C306-4517-B44A-4E2B9A94947E}" srcOrd="0" destOrd="0" presId="urn:microsoft.com/office/officeart/2005/8/layout/vList6"/>
    <dgm:cxn modelId="{52D7FB50-02E5-4540-8502-E4EACDF4BDB5}" type="presParOf" srcId="{0A83CC42-C306-4517-B44A-4E2B9A94947E}" destId="{FC079A4F-EDCB-4C6F-A1E1-7B5158F137B4}" srcOrd="0" destOrd="0" presId="urn:microsoft.com/office/officeart/2005/8/layout/vList6"/>
    <dgm:cxn modelId="{35196C7E-1858-49FE-A335-8D324BF1B57D}" type="presParOf" srcId="{0A83CC42-C306-4517-B44A-4E2B9A94947E}" destId="{777DBCAA-FD7A-41FC-9640-F7241779E643}" srcOrd="1" destOrd="0" presId="urn:microsoft.com/office/officeart/2005/8/layout/vList6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C49401E3-DF30-4512-88B2-ED671CC217E1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C5E267-8534-4B62-8098-F595D6ABBEB8}">
      <dgm:prSet custT="1"/>
      <dgm:spPr>
        <a:solidFill>
          <a:schemeClr val="bg1"/>
        </a:solidFill>
        <a:ln>
          <a:solidFill>
            <a:srgbClr val="C00000"/>
          </a:solidFill>
        </a:ln>
      </dgm:spPr>
      <dgm:t>
        <a:bodyPr/>
        <a:lstStyle/>
        <a:p>
          <a:pPr algn="l"/>
          <a:r>
            <a:rPr lang="fr-CH" sz="2400" b="1" kern="1200" noProof="0" dirty="0">
              <a:solidFill>
                <a:srgbClr val="C00000"/>
              </a:solidFill>
              <a:latin typeface="Bodoni MT" pitchFamily="18" charset="0"/>
              <a:cs typeface="Arial" panose="020B0604020202020204" pitchFamily="34" charset="0"/>
            </a:rPr>
            <a:t>Priorités de recherche et leurs délais de mise en œuvre    </a:t>
          </a:r>
          <a:endParaRPr lang="fr-CH" sz="2400" kern="1200" noProof="0" dirty="0">
            <a:solidFill>
              <a:srgbClr val="C00000"/>
            </a:solidFill>
            <a:latin typeface="Bodoni MT" pitchFamily="18" charset="0"/>
            <a:cs typeface="Arial" panose="020B0604020202020204" pitchFamily="34" charset="0"/>
          </a:endParaRPr>
        </a:p>
      </dgm:t>
    </dgm:pt>
    <dgm:pt modelId="{B514A23D-8504-431B-A020-4DE6BCC71827}" type="parTrans" cxnId="{9678C637-C4CB-4440-B782-5E31E6CF9FF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5735894-61B9-482C-85CE-24714EE090AB}" type="sibTrans" cxnId="{9678C637-C4CB-4440-B782-5E31E6CF9FF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5D67C9F-E5F2-49A9-8335-FA9E37C2F517}" type="pres">
      <dgm:prSet presAssocID="{C49401E3-DF30-4512-88B2-ED671CC217E1}" presName="Name0" presStyleCnt="0">
        <dgm:presLayoutVars>
          <dgm:dir/>
          <dgm:animLvl val="lvl"/>
          <dgm:resizeHandles/>
        </dgm:presLayoutVars>
      </dgm:prSet>
      <dgm:spPr/>
    </dgm:pt>
    <dgm:pt modelId="{0A83CC42-C306-4517-B44A-4E2B9A94947E}" type="pres">
      <dgm:prSet presAssocID="{90C5E267-8534-4B62-8098-F595D6ABBEB8}" presName="linNode" presStyleCnt="0"/>
      <dgm:spPr/>
    </dgm:pt>
    <dgm:pt modelId="{FC079A4F-EDCB-4C6F-A1E1-7B5158F137B4}" type="pres">
      <dgm:prSet presAssocID="{90C5E267-8534-4B62-8098-F595D6ABBEB8}" presName="parentShp" presStyleLbl="node1" presStyleIdx="0" presStyleCnt="1" custScaleX="148730" custScaleY="100098" custLinFactNeighborX="-1124" custLinFactNeighborY="-4686">
        <dgm:presLayoutVars>
          <dgm:bulletEnabled val="1"/>
        </dgm:presLayoutVars>
      </dgm:prSet>
      <dgm:spPr/>
    </dgm:pt>
    <dgm:pt modelId="{777DBCAA-FD7A-41FC-9640-F7241779E643}" type="pres">
      <dgm:prSet presAssocID="{90C5E267-8534-4B62-8098-F595D6ABBEB8}" presName="childShp" presStyleLbl="bgAccFollowNode1" presStyleIdx="0" presStyleCnt="1">
        <dgm:presLayoutVars>
          <dgm:bulletEnabled val="1"/>
        </dgm:presLayoutVars>
      </dgm:prSet>
      <dgm:spPr/>
    </dgm:pt>
  </dgm:ptLst>
  <dgm:cxnLst>
    <dgm:cxn modelId="{9678C637-C4CB-4440-B782-5E31E6CF9FFB}" srcId="{C49401E3-DF30-4512-88B2-ED671CC217E1}" destId="{90C5E267-8534-4B62-8098-F595D6ABBEB8}" srcOrd="0" destOrd="0" parTransId="{B514A23D-8504-431B-A020-4DE6BCC71827}" sibTransId="{05735894-61B9-482C-85CE-24714EE090AB}"/>
    <dgm:cxn modelId="{A880F07C-7585-4B84-A3B9-A1C470CE4E1F}" type="presOf" srcId="{C49401E3-DF30-4512-88B2-ED671CC217E1}" destId="{75D67C9F-E5F2-49A9-8335-FA9E37C2F517}" srcOrd="0" destOrd="0" presId="urn:microsoft.com/office/officeart/2005/8/layout/vList6"/>
    <dgm:cxn modelId="{96E45088-3A0D-41A9-AF51-4C70D3F11248}" type="presOf" srcId="{90C5E267-8534-4B62-8098-F595D6ABBEB8}" destId="{FC079A4F-EDCB-4C6F-A1E1-7B5158F137B4}" srcOrd="0" destOrd="0" presId="urn:microsoft.com/office/officeart/2005/8/layout/vList6"/>
    <dgm:cxn modelId="{8A749B7F-88A8-4624-8AC3-5544591AEB8F}" type="presParOf" srcId="{75D67C9F-E5F2-49A9-8335-FA9E37C2F517}" destId="{0A83CC42-C306-4517-B44A-4E2B9A94947E}" srcOrd="0" destOrd="0" presId="urn:microsoft.com/office/officeart/2005/8/layout/vList6"/>
    <dgm:cxn modelId="{52D7FB50-02E5-4540-8502-E4EACDF4BDB5}" type="presParOf" srcId="{0A83CC42-C306-4517-B44A-4E2B9A94947E}" destId="{FC079A4F-EDCB-4C6F-A1E1-7B5158F137B4}" srcOrd="0" destOrd="0" presId="urn:microsoft.com/office/officeart/2005/8/layout/vList6"/>
    <dgm:cxn modelId="{35196C7E-1858-49FE-A335-8D324BF1B57D}" type="presParOf" srcId="{0A83CC42-C306-4517-B44A-4E2B9A94947E}" destId="{777DBCAA-FD7A-41FC-9640-F7241779E643}" srcOrd="1" destOrd="0" presId="urn:microsoft.com/office/officeart/2005/8/layout/vList6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C49401E3-DF30-4512-88B2-ED671CC217E1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C5E267-8534-4B62-8098-F595D6ABBEB8}">
      <dgm:prSet custT="1"/>
      <dgm:spPr>
        <a:solidFill>
          <a:schemeClr val="bg1"/>
        </a:solidFill>
        <a:ln>
          <a:solidFill>
            <a:srgbClr val="C00000"/>
          </a:solidFill>
        </a:ln>
      </dgm:spPr>
      <dgm:t>
        <a:bodyPr/>
        <a:lstStyle/>
        <a:p>
          <a:pPr algn="l"/>
          <a:r>
            <a:rPr lang="fr-CH" sz="2400" b="1" kern="1200" noProof="0" dirty="0">
              <a:solidFill>
                <a:srgbClr val="C00000"/>
              </a:solidFill>
              <a:latin typeface="Bodoni MT" pitchFamily="18" charset="0"/>
              <a:cs typeface="Arial" panose="020B0604020202020204" pitchFamily="34" charset="0"/>
            </a:rPr>
            <a:t>Priorités de recherche et leurs délais de mise en œuvre    </a:t>
          </a:r>
          <a:endParaRPr lang="fr-CH" sz="2400" kern="1200" noProof="0" dirty="0">
            <a:solidFill>
              <a:srgbClr val="C00000"/>
            </a:solidFill>
            <a:latin typeface="Bodoni MT" pitchFamily="18" charset="0"/>
            <a:cs typeface="Arial" panose="020B0604020202020204" pitchFamily="34" charset="0"/>
          </a:endParaRPr>
        </a:p>
      </dgm:t>
    </dgm:pt>
    <dgm:pt modelId="{B514A23D-8504-431B-A020-4DE6BCC71827}" type="parTrans" cxnId="{9678C637-C4CB-4440-B782-5E31E6CF9FF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5735894-61B9-482C-85CE-24714EE090AB}" type="sibTrans" cxnId="{9678C637-C4CB-4440-B782-5E31E6CF9FF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5D67C9F-E5F2-49A9-8335-FA9E37C2F517}" type="pres">
      <dgm:prSet presAssocID="{C49401E3-DF30-4512-88B2-ED671CC217E1}" presName="Name0" presStyleCnt="0">
        <dgm:presLayoutVars>
          <dgm:dir/>
          <dgm:animLvl val="lvl"/>
          <dgm:resizeHandles/>
        </dgm:presLayoutVars>
      </dgm:prSet>
      <dgm:spPr/>
    </dgm:pt>
    <dgm:pt modelId="{0A83CC42-C306-4517-B44A-4E2B9A94947E}" type="pres">
      <dgm:prSet presAssocID="{90C5E267-8534-4B62-8098-F595D6ABBEB8}" presName="linNode" presStyleCnt="0"/>
      <dgm:spPr/>
    </dgm:pt>
    <dgm:pt modelId="{FC079A4F-EDCB-4C6F-A1E1-7B5158F137B4}" type="pres">
      <dgm:prSet presAssocID="{90C5E267-8534-4B62-8098-F595D6ABBEB8}" presName="parentShp" presStyleLbl="node1" presStyleIdx="0" presStyleCnt="1" custScaleX="148730" custScaleY="100098" custLinFactNeighborX="-1124" custLinFactNeighborY="-4686">
        <dgm:presLayoutVars>
          <dgm:bulletEnabled val="1"/>
        </dgm:presLayoutVars>
      </dgm:prSet>
      <dgm:spPr/>
    </dgm:pt>
    <dgm:pt modelId="{777DBCAA-FD7A-41FC-9640-F7241779E643}" type="pres">
      <dgm:prSet presAssocID="{90C5E267-8534-4B62-8098-F595D6ABBEB8}" presName="childShp" presStyleLbl="bgAccFollowNode1" presStyleIdx="0" presStyleCnt="1">
        <dgm:presLayoutVars>
          <dgm:bulletEnabled val="1"/>
        </dgm:presLayoutVars>
      </dgm:prSet>
      <dgm:spPr/>
    </dgm:pt>
  </dgm:ptLst>
  <dgm:cxnLst>
    <dgm:cxn modelId="{9678C637-C4CB-4440-B782-5E31E6CF9FFB}" srcId="{C49401E3-DF30-4512-88B2-ED671CC217E1}" destId="{90C5E267-8534-4B62-8098-F595D6ABBEB8}" srcOrd="0" destOrd="0" parTransId="{B514A23D-8504-431B-A020-4DE6BCC71827}" sibTransId="{05735894-61B9-482C-85CE-24714EE090AB}"/>
    <dgm:cxn modelId="{A880F07C-7585-4B84-A3B9-A1C470CE4E1F}" type="presOf" srcId="{C49401E3-DF30-4512-88B2-ED671CC217E1}" destId="{75D67C9F-E5F2-49A9-8335-FA9E37C2F517}" srcOrd="0" destOrd="0" presId="urn:microsoft.com/office/officeart/2005/8/layout/vList6"/>
    <dgm:cxn modelId="{96E45088-3A0D-41A9-AF51-4C70D3F11248}" type="presOf" srcId="{90C5E267-8534-4B62-8098-F595D6ABBEB8}" destId="{FC079A4F-EDCB-4C6F-A1E1-7B5158F137B4}" srcOrd="0" destOrd="0" presId="urn:microsoft.com/office/officeart/2005/8/layout/vList6"/>
    <dgm:cxn modelId="{8A749B7F-88A8-4624-8AC3-5544591AEB8F}" type="presParOf" srcId="{75D67C9F-E5F2-49A9-8335-FA9E37C2F517}" destId="{0A83CC42-C306-4517-B44A-4E2B9A94947E}" srcOrd="0" destOrd="0" presId="urn:microsoft.com/office/officeart/2005/8/layout/vList6"/>
    <dgm:cxn modelId="{52D7FB50-02E5-4540-8502-E4EACDF4BDB5}" type="presParOf" srcId="{0A83CC42-C306-4517-B44A-4E2B9A94947E}" destId="{FC079A4F-EDCB-4C6F-A1E1-7B5158F137B4}" srcOrd="0" destOrd="0" presId="urn:microsoft.com/office/officeart/2005/8/layout/vList6"/>
    <dgm:cxn modelId="{35196C7E-1858-49FE-A335-8D324BF1B57D}" type="presParOf" srcId="{0A83CC42-C306-4517-B44A-4E2B9A94947E}" destId="{777DBCAA-FD7A-41FC-9640-F7241779E643}" srcOrd="1" destOrd="0" presId="urn:microsoft.com/office/officeart/2005/8/layout/vList6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C49401E3-DF30-4512-88B2-ED671CC217E1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C5E267-8534-4B62-8098-F595D6ABBEB8}">
      <dgm:prSet custT="1"/>
      <dgm:spPr>
        <a:solidFill>
          <a:schemeClr val="bg1"/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pPr algn="l" rtl="0"/>
          <a:r>
            <a:rPr lang="en-US" sz="3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Lessons et innovations </a:t>
          </a:r>
          <a:r>
            <a:rPr lang="en-US" sz="32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en</a:t>
          </a:r>
          <a:r>
            <a:rPr lang="en-US" sz="3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2021</a:t>
          </a:r>
          <a:endParaRPr lang="fr-FR" sz="3200" kern="1200" noProof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14A23D-8504-431B-A020-4DE6BCC71827}" type="parTrans" cxnId="{9678C637-C4CB-4440-B782-5E31E6CF9FF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5735894-61B9-482C-85CE-24714EE090AB}" type="sibTrans" cxnId="{9678C637-C4CB-4440-B782-5E31E6CF9FF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5D67C9F-E5F2-49A9-8335-FA9E37C2F517}" type="pres">
      <dgm:prSet presAssocID="{C49401E3-DF30-4512-88B2-ED671CC217E1}" presName="Name0" presStyleCnt="0">
        <dgm:presLayoutVars>
          <dgm:dir/>
          <dgm:animLvl val="lvl"/>
          <dgm:resizeHandles/>
        </dgm:presLayoutVars>
      </dgm:prSet>
      <dgm:spPr/>
    </dgm:pt>
    <dgm:pt modelId="{0A83CC42-C306-4517-B44A-4E2B9A94947E}" type="pres">
      <dgm:prSet presAssocID="{90C5E267-8534-4B62-8098-F595D6ABBEB8}" presName="linNode" presStyleCnt="0"/>
      <dgm:spPr/>
    </dgm:pt>
    <dgm:pt modelId="{FC079A4F-EDCB-4C6F-A1E1-7B5158F137B4}" type="pres">
      <dgm:prSet presAssocID="{90C5E267-8534-4B62-8098-F595D6ABBEB8}" presName="parentShp" presStyleLbl="node1" presStyleIdx="0" presStyleCnt="1" custScaleX="201958" custScaleY="100098" custLinFactNeighborX="-1124" custLinFactNeighborY="-4686">
        <dgm:presLayoutVars>
          <dgm:bulletEnabled val="1"/>
        </dgm:presLayoutVars>
      </dgm:prSet>
      <dgm:spPr/>
    </dgm:pt>
    <dgm:pt modelId="{777DBCAA-FD7A-41FC-9640-F7241779E643}" type="pres">
      <dgm:prSet presAssocID="{90C5E267-8534-4B62-8098-F595D6ABBEB8}" presName="childShp" presStyleLbl="bgAccFollowNode1" presStyleIdx="0" presStyleCnt="1">
        <dgm:presLayoutVars>
          <dgm:bulletEnabled val="1"/>
        </dgm:presLayoutVars>
      </dgm:prSet>
      <dgm:spPr/>
    </dgm:pt>
  </dgm:ptLst>
  <dgm:cxnLst>
    <dgm:cxn modelId="{9678C637-C4CB-4440-B782-5E31E6CF9FFB}" srcId="{C49401E3-DF30-4512-88B2-ED671CC217E1}" destId="{90C5E267-8534-4B62-8098-F595D6ABBEB8}" srcOrd="0" destOrd="0" parTransId="{B514A23D-8504-431B-A020-4DE6BCC71827}" sibTransId="{05735894-61B9-482C-85CE-24714EE090AB}"/>
    <dgm:cxn modelId="{A880F07C-7585-4B84-A3B9-A1C470CE4E1F}" type="presOf" srcId="{C49401E3-DF30-4512-88B2-ED671CC217E1}" destId="{75D67C9F-E5F2-49A9-8335-FA9E37C2F517}" srcOrd="0" destOrd="0" presId="urn:microsoft.com/office/officeart/2005/8/layout/vList6"/>
    <dgm:cxn modelId="{96E45088-3A0D-41A9-AF51-4C70D3F11248}" type="presOf" srcId="{90C5E267-8534-4B62-8098-F595D6ABBEB8}" destId="{FC079A4F-EDCB-4C6F-A1E1-7B5158F137B4}" srcOrd="0" destOrd="0" presId="urn:microsoft.com/office/officeart/2005/8/layout/vList6"/>
    <dgm:cxn modelId="{8A749B7F-88A8-4624-8AC3-5544591AEB8F}" type="presParOf" srcId="{75D67C9F-E5F2-49A9-8335-FA9E37C2F517}" destId="{0A83CC42-C306-4517-B44A-4E2B9A94947E}" srcOrd="0" destOrd="0" presId="urn:microsoft.com/office/officeart/2005/8/layout/vList6"/>
    <dgm:cxn modelId="{52D7FB50-02E5-4540-8502-E4EACDF4BDB5}" type="presParOf" srcId="{0A83CC42-C306-4517-B44A-4E2B9A94947E}" destId="{FC079A4F-EDCB-4C6F-A1E1-7B5158F137B4}" srcOrd="0" destOrd="0" presId="urn:microsoft.com/office/officeart/2005/8/layout/vList6"/>
    <dgm:cxn modelId="{35196C7E-1858-49FE-A335-8D324BF1B57D}" type="presParOf" srcId="{0A83CC42-C306-4517-B44A-4E2B9A94947E}" destId="{777DBCAA-FD7A-41FC-9640-F7241779E643}" srcOrd="1" destOrd="0" presId="urn:microsoft.com/office/officeart/2005/8/layout/vList6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C49401E3-DF30-4512-88B2-ED671CC217E1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C5E267-8534-4B62-8098-F595D6ABBEB8}">
      <dgm:prSet custT="1"/>
      <dgm:spPr>
        <a:solidFill>
          <a:schemeClr val="bg1"/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pPr algn="l" rtl="0"/>
          <a:r>
            <a:rPr lang="en-US" sz="3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Lessons et innovations </a:t>
          </a:r>
          <a:r>
            <a:rPr lang="en-US" sz="32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en</a:t>
          </a:r>
          <a:r>
            <a:rPr lang="en-US" sz="3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2021</a:t>
          </a:r>
          <a:endParaRPr lang="fr-FR" sz="3200" kern="1200" noProof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14A23D-8504-431B-A020-4DE6BCC71827}" type="parTrans" cxnId="{9678C637-C4CB-4440-B782-5E31E6CF9FF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5735894-61B9-482C-85CE-24714EE090AB}" type="sibTrans" cxnId="{9678C637-C4CB-4440-B782-5E31E6CF9FF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5D67C9F-E5F2-49A9-8335-FA9E37C2F517}" type="pres">
      <dgm:prSet presAssocID="{C49401E3-DF30-4512-88B2-ED671CC217E1}" presName="Name0" presStyleCnt="0">
        <dgm:presLayoutVars>
          <dgm:dir/>
          <dgm:animLvl val="lvl"/>
          <dgm:resizeHandles/>
        </dgm:presLayoutVars>
      </dgm:prSet>
      <dgm:spPr/>
    </dgm:pt>
    <dgm:pt modelId="{0A83CC42-C306-4517-B44A-4E2B9A94947E}" type="pres">
      <dgm:prSet presAssocID="{90C5E267-8534-4B62-8098-F595D6ABBEB8}" presName="linNode" presStyleCnt="0"/>
      <dgm:spPr/>
    </dgm:pt>
    <dgm:pt modelId="{FC079A4F-EDCB-4C6F-A1E1-7B5158F137B4}" type="pres">
      <dgm:prSet presAssocID="{90C5E267-8534-4B62-8098-F595D6ABBEB8}" presName="parentShp" presStyleLbl="node1" presStyleIdx="0" presStyleCnt="1" custScaleX="186021" custScaleY="100098" custLinFactNeighborX="-1124" custLinFactNeighborY="-4686">
        <dgm:presLayoutVars>
          <dgm:bulletEnabled val="1"/>
        </dgm:presLayoutVars>
      </dgm:prSet>
      <dgm:spPr/>
    </dgm:pt>
    <dgm:pt modelId="{777DBCAA-FD7A-41FC-9640-F7241779E643}" type="pres">
      <dgm:prSet presAssocID="{90C5E267-8534-4B62-8098-F595D6ABBEB8}" presName="childShp" presStyleLbl="bgAccFollowNode1" presStyleIdx="0" presStyleCnt="1">
        <dgm:presLayoutVars>
          <dgm:bulletEnabled val="1"/>
        </dgm:presLayoutVars>
      </dgm:prSet>
      <dgm:spPr/>
    </dgm:pt>
  </dgm:ptLst>
  <dgm:cxnLst>
    <dgm:cxn modelId="{9678C637-C4CB-4440-B782-5E31E6CF9FFB}" srcId="{C49401E3-DF30-4512-88B2-ED671CC217E1}" destId="{90C5E267-8534-4B62-8098-F595D6ABBEB8}" srcOrd="0" destOrd="0" parTransId="{B514A23D-8504-431B-A020-4DE6BCC71827}" sibTransId="{05735894-61B9-482C-85CE-24714EE090AB}"/>
    <dgm:cxn modelId="{A880F07C-7585-4B84-A3B9-A1C470CE4E1F}" type="presOf" srcId="{C49401E3-DF30-4512-88B2-ED671CC217E1}" destId="{75D67C9F-E5F2-49A9-8335-FA9E37C2F517}" srcOrd="0" destOrd="0" presId="urn:microsoft.com/office/officeart/2005/8/layout/vList6"/>
    <dgm:cxn modelId="{96E45088-3A0D-41A9-AF51-4C70D3F11248}" type="presOf" srcId="{90C5E267-8534-4B62-8098-F595D6ABBEB8}" destId="{FC079A4F-EDCB-4C6F-A1E1-7B5158F137B4}" srcOrd="0" destOrd="0" presId="urn:microsoft.com/office/officeart/2005/8/layout/vList6"/>
    <dgm:cxn modelId="{8A749B7F-88A8-4624-8AC3-5544591AEB8F}" type="presParOf" srcId="{75D67C9F-E5F2-49A9-8335-FA9E37C2F517}" destId="{0A83CC42-C306-4517-B44A-4E2B9A94947E}" srcOrd="0" destOrd="0" presId="urn:microsoft.com/office/officeart/2005/8/layout/vList6"/>
    <dgm:cxn modelId="{52D7FB50-02E5-4540-8502-E4EACDF4BDB5}" type="presParOf" srcId="{0A83CC42-C306-4517-B44A-4E2B9A94947E}" destId="{FC079A4F-EDCB-4C6F-A1E1-7B5158F137B4}" srcOrd="0" destOrd="0" presId="urn:microsoft.com/office/officeart/2005/8/layout/vList6"/>
    <dgm:cxn modelId="{35196C7E-1858-49FE-A335-8D324BF1B57D}" type="presParOf" srcId="{0A83CC42-C306-4517-B44A-4E2B9A94947E}" destId="{777DBCAA-FD7A-41FC-9640-F7241779E643}" srcOrd="1" destOrd="0" presId="urn:microsoft.com/office/officeart/2005/8/layout/vList6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C49401E3-DF30-4512-88B2-ED671CC217E1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C5E267-8534-4B62-8098-F595D6ABBEB8}">
      <dgm:prSet custT="1"/>
      <dgm:spPr>
        <a:solidFill>
          <a:schemeClr val="bg1"/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pPr algn="l" rtl="0"/>
          <a:r>
            <a:rPr lang="en-US" sz="3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Lessons et innovations </a:t>
          </a:r>
          <a:r>
            <a:rPr lang="en-US" sz="32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en</a:t>
          </a:r>
          <a:r>
            <a:rPr lang="en-US" sz="3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2021</a:t>
          </a:r>
          <a:endParaRPr lang="fr-FR" sz="3200" kern="1200" noProof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14A23D-8504-431B-A020-4DE6BCC71827}" type="parTrans" cxnId="{9678C637-C4CB-4440-B782-5E31E6CF9FF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5735894-61B9-482C-85CE-24714EE090AB}" type="sibTrans" cxnId="{9678C637-C4CB-4440-B782-5E31E6CF9FF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5D67C9F-E5F2-49A9-8335-FA9E37C2F517}" type="pres">
      <dgm:prSet presAssocID="{C49401E3-DF30-4512-88B2-ED671CC217E1}" presName="Name0" presStyleCnt="0">
        <dgm:presLayoutVars>
          <dgm:dir/>
          <dgm:animLvl val="lvl"/>
          <dgm:resizeHandles/>
        </dgm:presLayoutVars>
      </dgm:prSet>
      <dgm:spPr/>
    </dgm:pt>
    <dgm:pt modelId="{0A83CC42-C306-4517-B44A-4E2B9A94947E}" type="pres">
      <dgm:prSet presAssocID="{90C5E267-8534-4B62-8098-F595D6ABBEB8}" presName="linNode" presStyleCnt="0"/>
      <dgm:spPr/>
    </dgm:pt>
    <dgm:pt modelId="{FC079A4F-EDCB-4C6F-A1E1-7B5158F137B4}" type="pres">
      <dgm:prSet presAssocID="{90C5E267-8534-4B62-8098-F595D6ABBEB8}" presName="parentShp" presStyleLbl="node1" presStyleIdx="0" presStyleCnt="1" custScaleX="255081" custScaleY="100098" custLinFactNeighborX="-1124" custLinFactNeighborY="-4686">
        <dgm:presLayoutVars>
          <dgm:bulletEnabled val="1"/>
        </dgm:presLayoutVars>
      </dgm:prSet>
      <dgm:spPr/>
    </dgm:pt>
    <dgm:pt modelId="{777DBCAA-FD7A-41FC-9640-F7241779E643}" type="pres">
      <dgm:prSet presAssocID="{90C5E267-8534-4B62-8098-F595D6ABBEB8}" presName="childShp" presStyleLbl="bgAccFollowNode1" presStyleIdx="0" presStyleCnt="1">
        <dgm:presLayoutVars>
          <dgm:bulletEnabled val="1"/>
        </dgm:presLayoutVars>
      </dgm:prSet>
      <dgm:spPr/>
    </dgm:pt>
  </dgm:ptLst>
  <dgm:cxnLst>
    <dgm:cxn modelId="{9678C637-C4CB-4440-B782-5E31E6CF9FFB}" srcId="{C49401E3-DF30-4512-88B2-ED671CC217E1}" destId="{90C5E267-8534-4B62-8098-F595D6ABBEB8}" srcOrd="0" destOrd="0" parTransId="{B514A23D-8504-431B-A020-4DE6BCC71827}" sibTransId="{05735894-61B9-482C-85CE-24714EE090AB}"/>
    <dgm:cxn modelId="{A880F07C-7585-4B84-A3B9-A1C470CE4E1F}" type="presOf" srcId="{C49401E3-DF30-4512-88B2-ED671CC217E1}" destId="{75D67C9F-E5F2-49A9-8335-FA9E37C2F517}" srcOrd="0" destOrd="0" presId="urn:microsoft.com/office/officeart/2005/8/layout/vList6"/>
    <dgm:cxn modelId="{96E45088-3A0D-41A9-AF51-4C70D3F11248}" type="presOf" srcId="{90C5E267-8534-4B62-8098-F595D6ABBEB8}" destId="{FC079A4F-EDCB-4C6F-A1E1-7B5158F137B4}" srcOrd="0" destOrd="0" presId="urn:microsoft.com/office/officeart/2005/8/layout/vList6"/>
    <dgm:cxn modelId="{8A749B7F-88A8-4624-8AC3-5544591AEB8F}" type="presParOf" srcId="{75D67C9F-E5F2-49A9-8335-FA9E37C2F517}" destId="{0A83CC42-C306-4517-B44A-4E2B9A94947E}" srcOrd="0" destOrd="0" presId="urn:microsoft.com/office/officeart/2005/8/layout/vList6"/>
    <dgm:cxn modelId="{52D7FB50-02E5-4540-8502-E4EACDF4BDB5}" type="presParOf" srcId="{0A83CC42-C306-4517-B44A-4E2B9A94947E}" destId="{FC079A4F-EDCB-4C6F-A1E1-7B5158F137B4}" srcOrd="0" destOrd="0" presId="urn:microsoft.com/office/officeart/2005/8/layout/vList6"/>
    <dgm:cxn modelId="{35196C7E-1858-49FE-A335-8D324BF1B57D}" type="presParOf" srcId="{0A83CC42-C306-4517-B44A-4E2B9A94947E}" destId="{777DBCAA-FD7A-41FC-9640-F7241779E643}" srcOrd="1" destOrd="0" presId="urn:microsoft.com/office/officeart/2005/8/layout/vList6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C49401E3-DF30-4512-88B2-ED671CC217E1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C5E267-8534-4B62-8098-F595D6ABBEB8}">
      <dgm:prSet custT="1"/>
      <dgm:spPr>
        <a:solidFill>
          <a:schemeClr val="bg1"/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pPr algn="l" rtl="0"/>
          <a:r>
            <a:rPr lang="en-US" sz="3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Lessons et innovations </a:t>
          </a:r>
          <a:r>
            <a:rPr lang="en-US" sz="32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en</a:t>
          </a:r>
          <a:r>
            <a:rPr lang="en-US" sz="3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2021</a:t>
          </a:r>
          <a:endParaRPr lang="fr-FR" sz="3200" kern="1200" noProof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14A23D-8504-431B-A020-4DE6BCC71827}" type="parTrans" cxnId="{9678C637-C4CB-4440-B782-5E31E6CF9FF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5735894-61B9-482C-85CE-24714EE090AB}" type="sibTrans" cxnId="{9678C637-C4CB-4440-B782-5E31E6CF9FF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5D67C9F-E5F2-49A9-8335-FA9E37C2F517}" type="pres">
      <dgm:prSet presAssocID="{C49401E3-DF30-4512-88B2-ED671CC217E1}" presName="Name0" presStyleCnt="0">
        <dgm:presLayoutVars>
          <dgm:dir/>
          <dgm:animLvl val="lvl"/>
          <dgm:resizeHandles/>
        </dgm:presLayoutVars>
      </dgm:prSet>
      <dgm:spPr/>
    </dgm:pt>
    <dgm:pt modelId="{0A83CC42-C306-4517-B44A-4E2B9A94947E}" type="pres">
      <dgm:prSet presAssocID="{90C5E267-8534-4B62-8098-F595D6ABBEB8}" presName="linNode" presStyleCnt="0"/>
      <dgm:spPr/>
    </dgm:pt>
    <dgm:pt modelId="{FC079A4F-EDCB-4C6F-A1E1-7B5158F137B4}" type="pres">
      <dgm:prSet presAssocID="{90C5E267-8534-4B62-8098-F595D6ABBEB8}" presName="parentShp" presStyleLbl="node1" presStyleIdx="0" presStyleCnt="1" custScaleX="281642" custScaleY="100098" custLinFactNeighborX="-1124" custLinFactNeighborY="-4686">
        <dgm:presLayoutVars>
          <dgm:bulletEnabled val="1"/>
        </dgm:presLayoutVars>
      </dgm:prSet>
      <dgm:spPr/>
    </dgm:pt>
    <dgm:pt modelId="{777DBCAA-FD7A-41FC-9640-F7241779E643}" type="pres">
      <dgm:prSet presAssocID="{90C5E267-8534-4B62-8098-F595D6ABBEB8}" presName="childShp" presStyleLbl="bgAccFollowNode1" presStyleIdx="0" presStyleCnt="1">
        <dgm:presLayoutVars>
          <dgm:bulletEnabled val="1"/>
        </dgm:presLayoutVars>
      </dgm:prSet>
      <dgm:spPr/>
    </dgm:pt>
  </dgm:ptLst>
  <dgm:cxnLst>
    <dgm:cxn modelId="{9678C637-C4CB-4440-B782-5E31E6CF9FFB}" srcId="{C49401E3-DF30-4512-88B2-ED671CC217E1}" destId="{90C5E267-8534-4B62-8098-F595D6ABBEB8}" srcOrd="0" destOrd="0" parTransId="{B514A23D-8504-431B-A020-4DE6BCC71827}" sibTransId="{05735894-61B9-482C-85CE-24714EE090AB}"/>
    <dgm:cxn modelId="{A880F07C-7585-4B84-A3B9-A1C470CE4E1F}" type="presOf" srcId="{C49401E3-DF30-4512-88B2-ED671CC217E1}" destId="{75D67C9F-E5F2-49A9-8335-FA9E37C2F517}" srcOrd="0" destOrd="0" presId="urn:microsoft.com/office/officeart/2005/8/layout/vList6"/>
    <dgm:cxn modelId="{96E45088-3A0D-41A9-AF51-4C70D3F11248}" type="presOf" srcId="{90C5E267-8534-4B62-8098-F595D6ABBEB8}" destId="{FC079A4F-EDCB-4C6F-A1E1-7B5158F137B4}" srcOrd="0" destOrd="0" presId="urn:microsoft.com/office/officeart/2005/8/layout/vList6"/>
    <dgm:cxn modelId="{8A749B7F-88A8-4624-8AC3-5544591AEB8F}" type="presParOf" srcId="{75D67C9F-E5F2-49A9-8335-FA9E37C2F517}" destId="{0A83CC42-C306-4517-B44A-4E2B9A94947E}" srcOrd="0" destOrd="0" presId="urn:microsoft.com/office/officeart/2005/8/layout/vList6"/>
    <dgm:cxn modelId="{52D7FB50-02E5-4540-8502-E4EACDF4BDB5}" type="presParOf" srcId="{0A83CC42-C306-4517-B44A-4E2B9A94947E}" destId="{FC079A4F-EDCB-4C6F-A1E1-7B5158F137B4}" srcOrd="0" destOrd="0" presId="urn:microsoft.com/office/officeart/2005/8/layout/vList6"/>
    <dgm:cxn modelId="{35196C7E-1858-49FE-A335-8D324BF1B57D}" type="presParOf" srcId="{0A83CC42-C306-4517-B44A-4E2B9A94947E}" destId="{777DBCAA-FD7A-41FC-9640-F7241779E643}" srcOrd="1" destOrd="0" presId="urn:microsoft.com/office/officeart/2005/8/layout/vList6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C49401E3-DF30-4512-88B2-ED671CC217E1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C5E267-8534-4B62-8098-F595D6ABBEB8}">
      <dgm:prSet custT="1"/>
      <dgm:spPr>
        <a:solidFill>
          <a:schemeClr val="bg1"/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pPr algn="l" rtl="0"/>
          <a:r>
            <a:rPr lang="en-US" sz="3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Lessons et innovations </a:t>
          </a:r>
          <a:r>
            <a:rPr lang="en-US" sz="32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en</a:t>
          </a:r>
          <a:r>
            <a:rPr lang="en-US" sz="3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2021</a:t>
          </a:r>
          <a:endParaRPr lang="fr-FR" sz="3200" kern="1200" noProof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14A23D-8504-431B-A020-4DE6BCC71827}" type="parTrans" cxnId="{9678C637-C4CB-4440-B782-5E31E6CF9FF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5735894-61B9-482C-85CE-24714EE090AB}" type="sibTrans" cxnId="{9678C637-C4CB-4440-B782-5E31E6CF9FF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5D67C9F-E5F2-49A9-8335-FA9E37C2F517}" type="pres">
      <dgm:prSet presAssocID="{C49401E3-DF30-4512-88B2-ED671CC217E1}" presName="Name0" presStyleCnt="0">
        <dgm:presLayoutVars>
          <dgm:dir/>
          <dgm:animLvl val="lvl"/>
          <dgm:resizeHandles/>
        </dgm:presLayoutVars>
      </dgm:prSet>
      <dgm:spPr/>
    </dgm:pt>
    <dgm:pt modelId="{0A83CC42-C306-4517-B44A-4E2B9A94947E}" type="pres">
      <dgm:prSet presAssocID="{90C5E267-8534-4B62-8098-F595D6ABBEB8}" presName="linNode" presStyleCnt="0"/>
      <dgm:spPr/>
    </dgm:pt>
    <dgm:pt modelId="{FC079A4F-EDCB-4C6F-A1E1-7B5158F137B4}" type="pres">
      <dgm:prSet presAssocID="{90C5E267-8534-4B62-8098-F595D6ABBEB8}" presName="parentShp" presStyleLbl="node1" presStyleIdx="0" presStyleCnt="1" custScaleX="244456" custScaleY="100098" custLinFactNeighborX="-1124" custLinFactNeighborY="-4686">
        <dgm:presLayoutVars>
          <dgm:bulletEnabled val="1"/>
        </dgm:presLayoutVars>
      </dgm:prSet>
      <dgm:spPr/>
    </dgm:pt>
    <dgm:pt modelId="{777DBCAA-FD7A-41FC-9640-F7241779E643}" type="pres">
      <dgm:prSet presAssocID="{90C5E267-8534-4B62-8098-F595D6ABBEB8}" presName="childShp" presStyleLbl="bgAccFollowNode1" presStyleIdx="0" presStyleCnt="1">
        <dgm:presLayoutVars>
          <dgm:bulletEnabled val="1"/>
        </dgm:presLayoutVars>
      </dgm:prSet>
      <dgm:spPr/>
    </dgm:pt>
  </dgm:ptLst>
  <dgm:cxnLst>
    <dgm:cxn modelId="{9678C637-C4CB-4440-B782-5E31E6CF9FFB}" srcId="{C49401E3-DF30-4512-88B2-ED671CC217E1}" destId="{90C5E267-8534-4B62-8098-F595D6ABBEB8}" srcOrd="0" destOrd="0" parTransId="{B514A23D-8504-431B-A020-4DE6BCC71827}" sibTransId="{05735894-61B9-482C-85CE-24714EE090AB}"/>
    <dgm:cxn modelId="{A880F07C-7585-4B84-A3B9-A1C470CE4E1F}" type="presOf" srcId="{C49401E3-DF30-4512-88B2-ED671CC217E1}" destId="{75D67C9F-E5F2-49A9-8335-FA9E37C2F517}" srcOrd="0" destOrd="0" presId="urn:microsoft.com/office/officeart/2005/8/layout/vList6"/>
    <dgm:cxn modelId="{96E45088-3A0D-41A9-AF51-4C70D3F11248}" type="presOf" srcId="{90C5E267-8534-4B62-8098-F595D6ABBEB8}" destId="{FC079A4F-EDCB-4C6F-A1E1-7B5158F137B4}" srcOrd="0" destOrd="0" presId="urn:microsoft.com/office/officeart/2005/8/layout/vList6"/>
    <dgm:cxn modelId="{8A749B7F-88A8-4624-8AC3-5544591AEB8F}" type="presParOf" srcId="{75D67C9F-E5F2-49A9-8335-FA9E37C2F517}" destId="{0A83CC42-C306-4517-B44A-4E2B9A94947E}" srcOrd="0" destOrd="0" presId="urn:microsoft.com/office/officeart/2005/8/layout/vList6"/>
    <dgm:cxn modelId="{52D7FB50-02E5-4540-8502-E4EACDF4BDB5}" type="presParOf" srcId="{0A83CC42-C306-4517-B44A-4E2B9A94947E}" destId="{FC079A4F-EDCB-4C6F-A1E1-7B5158F137B4}" srcOrd="0" destOrd="0" presId="urn:microsoft.com/office/officeart/2005/8/layout/vList6"/>
    <dgm:cxn modelId="{35196C7E-1858-49FE-A335-8D324BF1B57D}" type="presParOf" srcId="{0A83CC42-C306-4517-B44A-4E2B9A94947E}" destId="{777DBCAA-FD7A-41FC-9640-F7241779E643}" srcOrd="1" destOrd="0" presId="urn:microsoft.com/office/officeart/2005/8/layout/vList6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49401E3-DF30-4512-88B2-ED671CC217E1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C5E267-8534-4B62-8098-F595D6ABBEB8}">
      <dgm:prSet custT="1"/>
      <dgm:spPr>
        <a:solidFill>
          <a:schemeClr val="bg1"/>
        </a:solidFill>
        <a:ln>
          <a:solidFill>
            <a:srgbClr val="C00000"/>
          </a:solidFill>
        </a:ln>
      </dgm:spPr>
      <dgm:t>
        <a:bodyPr/>
        <a:lstStyle/>
        <a:p>
          <a:pPr algn="l"/>
          <a:r>
            <a:rPr lang="fr-CH" sz="2400" b="1" kern="1200" noProof="0" dirty="0">
              <a:solidFill>
                <a:schemeClr val="tx1"/>
              </a:solidFill>
              <a:latin typeface="Bodoni MT" pitchFamily="18" charset="0"/>
            </a:rPr>
            <a:t>CPS 2021: Nombre d’enfants planifiés vs nombre d’enfants traités 1</a:t>
          </a:r>
          <a:r>
            <a:rPr lang="fr-CH" sz="2400" b="1" kern="1200" baseline="30000" noProof="0" dirty="0">
              <a:solidFill>
                <a:schemeClr val="tx1"/>
              </a:solidFill>
              <a:latin typeface="Bodoni MT" pitchFamily="18" charset="0"/>
            </a:rPr>
            <a:t>er</a:t>
          </a:r>
          <a:r>
            <a:rPr lang="fr-CH" sz="2400" b="1" kern="1200" noProof="0" dirty="0">
              <a:solidFill>
                <a:schemeClr val="tx1"/>
              </a:solidFill>
              <a:latin typeface="Bodoni MT" pitchFamily="18" charset="0"/>
            </a:rPr>
            <a:t> Passage</a:t>
          </a:r>
        </a:p>
      </dgm:t>
    </dgm:pt>
    <dgm:pt modelId="{B514A23D-8504-431B-A020-4DE6BCC71827}" type="parTrans" cxnId="{9678C637-C4CB-4440-B782-5E31E6CF9FFB}">
      <dgm:prSet/>
      <dgm:spPr/>
      <dgm:t>
        <a:bodyPr/>
        <a:lstStyle/>
        <a:p>
          <a:endParaRPr lang="fr-CH" noProof="0" dirty="0"/>
        </a:p>
      </dgm:t>
    </dgm:pt>
    <dgm:pt modelId="{05735894-61B9-482C-85CE-24714EE090AB}" type="sibTrans" cxnId="{9678C637-C4CB-4440-B782-5E31E6CF9FFB}">
      <dgm:prSet/>
      <dgm:spPr/>
      <dgm:t>
        <a:bodyPr/>
        <a:lstStyle/>
        <a:p>
          <a:endParaRPr lang="fr-CH" noProof="0" dirty="0"/>
        </a:p>
      </dgm:t>
    </dgm:pt>
    <dgm:pt modelId="{75D67C9F-E5F2-49A9-8335-FA9E37C2F517}" type="pres">
      <dgm:prSet presAssocID="{C49401E3-DF30-4512-88B2-ED671CC217E1}" presName="Name0" presStyleCnt="0">
        <dgm:presLayoutVars>
          <dgm:dir/>
          <dgm:animLvl val="lvl"/>
          <dgm:resizeHandles/>
        </dgm:presLayoutVars>
      </dgm:prSet>
      <dgm:spPr/>
    </dgm:pt>
    <dgm:pt modelId="{0A83CC42-C306-4517-B44A-4E2B9A94947E}" type="pres">
      <dgm:prSet presAssocID="{90C5E267-8534-4B62-8098-F595D6ABBEB8}" presName="linNode" presStyleCnt="0"/>
      <dgm:spPr/>
    </dgm:pt>
    <dgm:pt modelId="{FC079A4F-EDCB-4C6F-A1E1-7B5158F137B4}" type="pres">
      <dgm:prSet presAssocID="{90C5E267-8534-4B62-8098-F595D6ABBEB8}" presName="parentShp" presStyleLbl="node1" presStyleIdx="0" presStyleCnt="1" custScaleX="714086" custLinFactNeighborX="-500" custLinFactNeighborY="-7299">
        <dgm:presLayoutVars>
          <dgm:bulletEnabled val="1"/>
        </dgm:presLayoutVars>
      </dgm:prSet>
      <dgm:spPr/>
    </dgm:pt>
    <dgm:pt modelId="{777DBCAA-FD7A-41FC-9640-F7241779E643}" type="pres">
      <dgm:prSet presAssocID="{90C5E267-8534-4B62-8098-F595D6ABBEB8}" presName="childShp" presStyleLbl="bgAccFollowNode1" presStyleIdx="0" presStyleCnt="1">
        <dgm:presLayoutVars>
          <dgm:bulletEnabled val="1"/>
        </dgm:presLayoutVars>
      </dgm:prSet>
      <dgm:spPr/>
    </dgm:pt>
  </dgm:ptLst>
  <dgm:cxnLst>
    <dgm:cxn modelId="{BF259724-1148-4CE1-975A-B611106E016D}" type="presOf" srcId="{90C5E267-8534-4B62-8098-F595D6ABBEB8}" destId="{FC079A4F-EDCB-4C6F-A1E1-7B5158F137B4}" srcOrd="0" destOrd="0" presId="urn:microsoft.com/office/officeart/2005/8/layout/vList6"/>
    <dgm:cxn modelId="{9678C637-C4CB-4440-B782-5E31E6CF9FFB}" srcId="{C49401E3-DF30-4512-88B2-ED671CC217E1}" destId="{90C5E267-8534-4B62-8098-F595D6ABBEB8}" srcOrd="0" destOrd="0" parTransId="{B514A23D-8504-431B-A020-4DE6BCC71827}" sibTransId="{05735894-61B9-482C-85CE-24714EE090AB}"/>
    <dgm:cxn modelId="{7433D64B-CB90-4B08-8E9B-BCBAA0B6EED4}" type="presOf" srcId="{C49401E3-DF30-4512-88B2-ED671CC217E1}" destId="{75D67C9F-E5F2-49A9-8335-FA9E37C2F517}" srcOrd="0" destOrd="0" presId="urn:microsoft.com/office/officeart/2005/8/layout/vList6"/>
    <dgm:cxn modelId="{15B07445-A7A5-4939-814E-6C4E0C30D7E7}" type="presParOf" srcId="{75D67C9F-E5F2-49A9-8335-FA9E37C2F517}" destId="{0A83CC42-C306-4517-B44A-4E2B9A94947E}" srcOrd="0" destOrd="0" presId="urn:microsoft.com/office/officeart/2005/8/layout/vList6"/>
    <dgm:cxn modelId="{5A6F91AB-2F76-4B35-A63B-7EF8EA013703}" type="presParOf" srcId="{0A83CC42-C306-4517-B44A-4E2B9A94947E}" destId="{FC079A4F-EDCB-4C6F-A1E1-7B5158F137B4}" srcOrd="0" destOrd="0" presId="urn:microsoft.com/office/officeart/2005/8/layout/vList6"/>
    <dgm:cxn modelId="{84579BA6-44E4-4D02-B3DB-63F6B2CD3135}" type="presParOf" srcId="{0A83CC42-C306-4517-B44A-4E2B9A94947E}" destId="{777DBCAA-FD7A-41FC-9640-F7241779E643}" srcOrd="1" destOrd="0" presId="urn:microsoft.com/office/officeart/2005/8/layout/vList6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49401E3-DF30-4512-88B2-ED671CC217E1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C5E267-8534-4B62-8098-F595D6ABBEB8}">
      <dgm:prSet custT="1"/>
      <dgm:spPr>
        <a:solidFill>
          <a:schemeClr val="bg1"/>
        </a:solidFill>
        <a:ln>
          <a:solidFill>
            <a:srgbClr val="C00000"/>
          </a:solidFill>
        </a:ln>
      </dgm:spPr>
      <dgm:t>
        <a:bodyPr/>
        <a:lstStyle/>
        <a:p>
          <a:pPr algn="l"/>
          <a:r>
            <a:rPr lang="fr-CH" sz="2400" b="1" kern="1200" noProof="0" dirty="0">
              <a:solidFill>
                <a:schemeClr val="tx1"/>
              </a:solidFill>
              <a:latin typeface="Bodoni MT" pitchFamily="18" charset="0"/>
            </a:rPr>
            <a:t>CPS 2021: Nombre d’enfants planifiés vs nombre d’enfants traités 2</a:t>
          </a:r>
          <a:r>
            <a:rPr lang="fr-CH" sz="2400" b="1" kern="1200" baseline="30000" noProof="0" dirty="0">
              <a:solidFill>
                <a:schemeClr val="tx1"/>
              </a:solidFill>
              <a:latin typeface="Bodoni MT" pitchFamily="18" charset="0"/>
            </a:rPr>
            <a:t>ème</a:t>
          </a:r>
          <a:r>
            <a:rPr lang="fr-CH" sz="2400" b="1" kern="1200" noProof="0" dirty="0">
              <a:solidFill>
                <a:schemeClr val="tx1"/>
              </a:solidFill>
              <a:latin typeface="Bodoni MT" pitchFamily="18" charset="0"/>
            </a:rPr>
            <a:t> Passage</a:t>
          </a:r>
        </a:p>
      </dgm:t>
    </dgm:pt>
    <dgm:pt modelId="{B514A23D-8504-431B-A020-4DE6BCC71827}" type="parTrans" cxnId="{9678C637-C4CB-4440-B782-5E31E6CF9FFB}">
      <dgm:prSet/>
      <dgm:spPr/>
      <dgm:t>
        <a:bodyPr/>
        <a:lstStyle/>
        <a:p>
          <a:endParaRPr lang="fr-CH" noProof="0" dirty="0"/>
        </a:p>
      </dgm:t>
    </dgm:pt>
    <dgm:pt modelId="{05735894-61B9-482C-85CE-24714EE090AB}" type="sibTrans" cxnId="{9678C637-C4CB-4440-B782-5E31E6CF9FFB}">
      <dgm:prSet/>
      <dgm:spPr/>
      <dgm:t>
        <a:bodyPr/>
        <a:lstStyle/>
        <a:p>
          <a:endParaRPr lang="fr-CH" noProof="0" dirty="0"/>
        </a:p>
      </dgm:t>
    </dgm:pt>
    <dgm:pt modelId="{75D67C9F-E5F2-49A9-8335-FA9E37C2F517}" type="pres">
      <dgm:prSet presAssocID="{C49401E3-DF30-4512-88B2-ED671CC217E1}" presName="Name0" presStyleCnt="0">
        <dgm:presLayoutVars>
          <dgm:dir/>
          <dgm:animLvl val="lvl"/>
          <dgm:resizeHandles/>
        </dgm:presLayoutVars>
      </dgm:prSet>
      <dgm:spPr/>
    </dgm:pt>
    <dgm:pt modelId="{0A83CC42-C306-4517-B44A-4E2B9A94947E}" type="pres">
      <dgm:prSet presAssocID="{90C5E267-8534-4B62-8098-F595D6ABBEB8}" presName="linNode" presStyleCnt="0"/>
      <dgm:spPr/>
    </dgm:pt>
    <dgm:pt modelId="{FC079A4F-EDCB-4C6F-A1E1-7B5158F137B4}" type="pres">
      <dgm:prSet presAssocID="{90C5E267-8534-4B62-8098-F595D6ABBEB8}" presName="parentShp" presStyleLbl="node1" presStyleIdx="0" presStyleCnt="1" custScaleX="714086" custLinFactNeighborX="-500" custLinFactNeighborY="-7299">
        <dgm:presLayoutVars>
          <dgm:bulletEnabled val="1"/>
        </dgm:presLayoutVars>
      </dgm:prSet>
      <dgm:spPr/>
    </dgm:pt>
    <dgm:pt modelId="{777DBCAA-FD7A-41FC-9640-F7241779E643}" type="pres">
      <dgm:prSet presAssocID="{90C5E267-8534-4B62-8098-F595D6ABBEB8}" presName="childShp" presStyleLbl="bgAccFollowNode1" presStyleIdx="0" presStyleCnt="1">
        <dgm:presLayoutVars>
          <dgm:bulletEnabled val="1"/>
        </dgm:presLayoutVars>
      </dgm:prSet>
      <dgm:spPr/>
    </dgm:pt>
  </dgm:ptLst>
  <dgm:cxnLst>
    <dgm:cxn modelId="{1B76B937-73A1-4C6C-9C7F-3644E323ACD6}" type="presOf" srcId="{C49401E3-DF30-4512-88B2-ED671CC217E1}" destId="{75D67C9F-E5F2-49A9-8335-FA9E37C2F517}" srcOrd="0" destOrd="0" presId="urn:microsoft.com/office/officeart/2005/8/layout/vList6"/>
    <dgm:cxn modelId="{9678C637-C4CB-4440-B782-5E31E6CF9FFB}" srcId="{C49401E3-DF30-4512-88B2-ED671CC217E1}" destId="{90C5E267-8534-4B62-8098-F595D6ABBEB8}" srcOrd="0" destOrd="0" parTransId="{B514A23D-8504-431B-A020-4DE6BCC71827}" sibTransId="{05735894-61B9-482C-85CE-24714EE090AB}"/>
    <dgm:cxn modelId="{CE9B9951-947E-412D-B37D-90ACDA29C9A1}" type="presOf" srcId="{90C5E267-8534-4B62-8098-F595D6ABBEB8}" destId="{FC079A4F-EDCB-4C6F-A1E1-7B5158F137B4}" srcOrd="0" destOrd="0" presId="urn:microsoft.com/office/officeart/2005/8/layout/vList6"/>
    <dgm:cxn modelId="{81BEE02B-77BF-4F5E-9913-9A20A96753CE}" type="presParOf" srcId="{75D67C9F-E5F2-49A9-8335-FA9E37C2F517}" destId="{0A83CC42-C306-4517-B44A-4E2B9A94947E}" srcOrd="0" destOrd="0" presId="urn:microsoft.com/office/officeart/2005/8/layout/vList6"/>
    <dgm:cxn modelId="{AEE0CEF2-1D13-4CE7-B151-92B9BE15B7E4}" type="presParOf" srcId="{0A83CC42-C306-4517-B44A-4E2B9A94947E}" destId="{FC079A4F-EDCB-4C6F-A1E1-7B5158F137B4}" srcOrd="0" destOrd="0" presId="urn:microsoft.com/office/officeart/2005/8/layout/vList6"/>
    <dgm:cxn modelId="{40BF456E-1BBF-429E-91C5-48DB2C7EC31D}" type="presParOf" srcId="{0A83CC42-C306-4517-B44A-4E2B9A94947E}" destId="{777DBCAA-FD7A-41FC-9640-F7241779E643}" srcOrd="1" destOrd="0" presId="urn:microsoft.com/office/officeart/2005/8/layout/vList6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49401E3-DF30-4512-88B2-ED671CC217E1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C5E267-8534-4B62-8098-F595D6ABBEB8}">
      <dgm:prSet custT="1"/>
      <dgm:spPr>
        <a:solidFill>
          <a:schemeClr val="bg1"/>
        </a:solidFill>
        <a:ln>
          <a:solidFill>
            <a:srgbClr val="C00000"/>
          </a:solidFill>
        </a:ln>
      </dgm:spPr>
      <dgm:t>
        <a:bodyPr/>
        <a:lstStyle/>
        <a:p>
          <a:pPr algn="l"/>
          <a:r>
            <a:rPr lang="fr-CH" sz="2400" b="1" kern="1200" noProof="0" dirty="0">
              <a:solidFill>
                <a:schemeClr val="tx1"/>
              </a:solidFill>
              <a:latin typeface="Bodoni MT" pitchFamily="18" charset="0"/>
            </a:rPr>
            <a:t>CPS 2021: Nombre d’enfants planifiés vs nombre d’enfants traités  3</a:t>
          </a:r>
          <a:r>
            <a:rPr lang="fr-CH" sz="2400" b="1" kern="1200" baseline="30000" noProof="0" dirty="0">
              <a:solidFill>
                <a:schemeClr val="tx1"/>
              </a:solidFill>
              <a:latin typeface="Bodoni MT" pitchFamily="18" charset="0"/>
            </a:rPr>
            <a:t>ème</a:t>
          </a:r>
          <a:r>
            <a:rPr lang="fr-CH" sz="2400" b="1" kern="1200" noProof="0" dirty="0">
              <a:solidFill>
                <a:schemeClr val="tx1"/>
              </a:solidFill>
              <a:latin typeface="Bodoni MT" pitchFamily="18" charset="0"/>
            </a:rPr>
            <a:t> Passage</a:t>
          </a:r>
        </a:p>
      </dgm:t>
    </dgm:pt>
    <dgm:pt modelId="{B514A23D-8504-431B-A020-4DE6BCC71827}" type="parTrans" cxnId="{9678C637-C4CB-4440-B782-5E31E6CF9FFB}">
      <dgm:prSet/>
      <dgm:spPr/>
      <dgm:t>
        <a:bodyPr/>
        <a:lstStyle/>
        <a:p>
          <a:endParaRPr lang="fr-CH" noProof="0" dirty="0"/>
        </a:p>
      </dgm:t>
    </dgm:pt>
    <dgm:pt modelId="{05735894-61B9-482C-85CE-24714EE090AB}" type="sibTrans" cxnId="{9678C637-C4CB-4440-B782-5E31E6CF9FFB}">
      <dgm:prSet/>
      <dgm:spPr/>
      <dgm:t>
        <a:bodyPr/>
        <a:lstStyle/>
        <a:p>
          <a:endParaRPr lang="fr-CH" noProof="0" dirty="0"/>
        </a:p>
      </dgm:t>
    </dgm:pt>
    <dgm:pt modelId="{75D67C9F-E5F2-49A9-8335-FA9E37C2F517}" type="pres">
      <dgm:prSet presAssocID="{C49401E3-DF30-4512-88B2-ED671CC217E1}" presName="Name0" presStyleCnt="0">
        <dgm:presLayoutVars>
          <dgm:dir/>
          <dgm:animLvl val="lvl"/>
          <dgm:resizeHandles/>
        </dgm:presLayoutVars>
      </dgm:prSet>
      <dgm:spPr/>
    </dgm:pt>
    <dgm:pt modelId="{0A83CC42-C306-4517-B44A-4E2B9A94947E}" type="pres">
      <dgm:prSet presAssocID="{90C5E267-8534-4B62-8098-F595D6ABBEB8}" presName="linNode" presStyleCnt="0"/>
      <dgm:spPr/>
    </dgm:pt>
    <dgm:pt modelId="{FC079A4F-EDCB-4C6F-A1E1-7B5158F137B4}" type="pres">
      <dgm:prSet presAssocID="{90C5E267-8534-4B62-8098-F595D6ABBEB8}" presName="parentShp" presStyleLbl="node1" presStyleIdx="0" presStyleCnt="1" custScaleX="714086" custLinFactNeighborX="-500" custLinFactNeighborY="-7299">
        <dgm:presLayoutVars>
          <dgm:bulletEnabled val="1"/>
        </dgm:presLayoutVars>
      </dgm:prSet>
      <dgm:spPr/>
    </dgm:pt>
    <dgm:pt modelId="{777DBCAA-FD7A-41FC-9640-F7241779E643}" type="pres">
      <dgm:prSet presAssocID="{90C5E267-8534-4B62-8098-F595D6ABBEB8}" presName="childShp" presStyleLbl="bgAccFollowNode1" presStyleIdx="0" presStyleCnt="1">
        <dgm:presLayoutVars>
          <dgm:bulletEnabled val="1"/>
        </dgm:presLayoutVars>
      </dgm:prSet>
      <dgm:spPr/>
    </dgm:pt>
  </dgm:ptLst>
  <dgm:cxnLst>
    <dgm:cxn modelId="{9678C637-C4CB-4440-B782-5E31E6CF9FFB}" srcId="{C49401E3-DF30-4512-88B2-ED671CC217E1}" destId="{90C5E267-8534-4B62-8098-F595D6ABBEB8}" srcOrd="0" destOrd="0" parTransId="{B514A23D-8504-431B-A020-4DE6BCC71827}" sibTransId="{05735894-61B9-482C-85CE-24714EE090AB}"/>
    <dgm:cxn modelId="{C0F27340-48BF-4046-A8C1-8C9F64D1441E}" type="presOf" srcId="{90C5E267-8534-4B62-8098-F595D6ABBEB8}" destId="{FC079A4F-EDCB-4C6F-A1E1-7B5158F137B4}" srcOrd="0" destOrd="0" presId="urn:microsoft.com/office/officeart/2005/8/layout/vList6"/>
    <dgm:cxn modelId="{A31FBC79-5B60-4A86-843F-736BDC23B5EF}" type="presOf" srcId="{C49401E3-DF30-4512-88B2-ED671CC217E1}" destId="{75D67C9F-E5F2-49A9-8335-FA9E37C2F517}" srcOrd="0" destOrd="0" presId="urn:microsoft.com/office/officeart/2005/8/layout/vList6"/>
    <dgm:cxn modelId="{90004585-3578-412A-912F-00DB0E48A0CF}" type="presParOf" srcId="{75D67C9F-E5F2-49A9-8335-FA9E37C2F517}" destId="{0A83CC42-C306-4517-B44A-4E2B9A94947E}" srcOrd="0" destOrd="0" presId="urn:microsoft.com/office/officeart/2005/8/layout/vList6"/>
    <dgm:cxn modelId="{5CEA6135-89E9-442E-8E9A-307B46D37B86}" type="presParOf" srcId="{0A83CC42-C306-4517-B44A-4E2B9A94947E}" destId="{FC079A4F-EDCB-4C6F-A1E1-7B5158F137B4}" srcOrd="0" destOrd="0" presId="urn:microsoft.com/office/officeart/2005/8/layout/vList6"/>
    <dgm:cxn modelId="{5BE983DC-A87C-4D69-8AB6-0C507E1768A0}" type="presParOf" srcId="{0A83CC42-C306-4517-B44A-4E2B9A94947E}" destId="{777DBCAA-FD7A-41FC-9640-F7241779E643}" srcOrd="1" destOrd="0" presId="urn:microsoft.com/office/officeart/2005/8/layout/vList6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49401E3-DF30-4512-88B2-ED671CC217E1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C5E267-8534-4B62-8098-F595D6ABBEB8}">
      <dgm:prSet custT="1"/>
      <dgm:spPr>
        <a:solidFill>
          <a:schemeClr val="bg1"/>
        </a:solidFill>
        <a:ln>
          <a:solidFill>
            <a:srgbClr val="C00000"/>
          </a:solidFill>
        </a:ln>
      </dgm:spPr>
      <dgm:t>
        <a:bodyPr/>
        <a:lstStyle/>
        <a:p>
          <a:pPr algn="l"/>
          <a:r>
            <a:rPr lang="fr-CH" sz="2400" b="1" kern="1200" noProof="0" dirty="0">
              <a:solidFill>
                <a:schemeClr val="tx1"/>
              </a:solidFill>
              <a:latin typeface="Bodoni MT" pitchFamily="18" charset="0"/>
            </a:rPr>
            <a:t>CPS 2021: Nombre d’enfants planifiés vs nombre d’enfants traités 4</a:t>
          </a:r>
          <a:r>
            <a:rPr lang="fr-CH" sz="2400" b="1" kern="1200" baseline="30000" noProof="0" dirty="0">
              <a:solidFill>
                <a:schemeClr val="tx1"/>
              </a:solidFill>
              <a:latin typeface="Bodoni MT" pitchFamily="18" charset="0"/>
            </a:rPr>
            <a:t>ème</a:t>
          </a:r>
          <a:r>
            <a:rPr lang="fr-CH" sz="2400" b="1" kern="1200" noProof="0" dirty="0">
              <a:solidFill>
                <a:schemeClr val="tx1"/>
              </a:solidFill>
              <a:latin typeface="Bodoni MT" pitchFamily="18" charset="0"/>
            </a:rPr>
            <a:t> Passage</a:t>
          </a:r>
        </a:p>
      </dgm:t>
    </dgm:pt>
    <dgm:pt modelId="{B514A23D-8504-431B-A020-4DE6BCC71827}" type="parTrans" cxnId="{9678C637-C4CB-4440-B782-5E31E6CF9FFB}">
      <dgm:prSet/>
      <dgm:spPr/>
      <dgm:t>
        <a:bodyPr/>
        <a:lstStyle/>
        <a:p>
          <a:endParaRPr lang="fr-CH" noProof="0" dirty="0"/>
        </a:p>
      </dgm:t>
    </dgm:pt>
    <dgm:pt modelId="{05735894-61B9-482C-85CE-24714EE090AB}" type="sibTrans" cxnId="{9678C637-C4CB-4440-B782-5E31E6CF9FFB}">
      <dgm:prSet/>
      <dgm:spPr/>
      <dgm:t>
        <a:bodyPr/>
        <a:lstStyle/>
        <a:p>
          <a:endParaRPr lang="fr-CH" noProof="0" dirty="0"/>
        </a:p>
      </dgm:t>
    </dgm:pt>
    <dgm:pt modelId="{75D67C9F-E5F2-49A9-8335-FA9E37C2F517}" type="pres">
      <dgm:prSet presAssocID="{C49401E3-DF30-4512-88B2-ED671CC217E1}" presName="Name0" presStyleCnt="0">
        <dgm:presLayoutVars>
          <dgm:dir/>
          <dgm:animLvl val="lvl"/>
          <dgm:resizeHandles/>
        </dgm:presLayoutVars>
      </dgm:prSet>
      <dgm:spPr/>
    </dgm:pt>
    <dgm:pt modelId="{0A83CC42-C306-4517-B44A-4E2B9A94947E}" type="pres">
      <dgm:prSet presAssocID="{90C5E267-8534-4B62-8098-F595D6ABBEB8}" presName="linNode" presStyleCnt="0"/>
      <dgm:spPr/>
    </dgm:pt>
    <dgm:pt modelId="{FC079A4F-EDCB-4C6F-A1E1-7B5158F137B4}" type="pres">
      <dgm:prSet presAssocID="{90C5E267-8534-4B62-8098-F595D6ABBEB8}" presName="parentShp" presStyleLbl="node1" presStyleIdx="0" presStyleCnt="1" custScaleX="714086" custLinFactNeighborX="-500" custLinFactNeighborY="-7299">
        <dgm:presLayoutVars>
          <dgm:bulletEnabled val="1"/>
        </dgm:presLayoutVars>
      </dgm:prSet>
      <dgm:spPr/>
    </dgm:pt>
    <dgm:pt modelId="{777DBCAA-FD7A-41FC-9640-F7241779E643}" type="pres">
      <dgm:prSet presAssocID="{90C5E267-8534-4B62-8098-F595D6ABBEB8}" presName="childShp" presStyleLbl="bgAccFollowNode1" presStyleIdx="0" presStyleCnt="1">
        <dgm:presLayoutVars>
          <dgm:bulletEnabled val="1"/>
        </dgm:presLayoutVars>
      </dgm:prSet>
      <dgm:spPr/>
    </dgm:pt>
  </dgm:ptLst>
  <dgm:cxnLst>
    <dgm:cxn modelId="{9678C637-C4CB-4440-B782-5E31E6CF9FFB}" srcId="{C49401E3-DF30-4512-88B2-ED671CC217E1}" destId="{90C5E267-8534-4B62-8098-F595D6ABBEB8}" srcOrd="0" destOrd="0" parTransId="{B514A23D-8504-431B-A020-4DE6BCC71827}" sibTransId="{05735894-61B9-482C-85CE-24714EE090AB}"/>
    <dgm:cxn modelId="{34AFA8B4-1EE1-418D-B72D-978EADFAF79B}" type="presOf" srcId="{90C5E267-8534-4B62-8098-F595D6ABBEB8}" destId="{FC079A4F-EDCB-4C6F-A1E1-7B5158F137B4}" srcOrd="0" destOrd="0" presId="urn:microsoft.com/office/officeart/2005/8/layout/vList6"/>
    <dgm:cxn modelId="{326013C2-E6C0-40AD-9D09-E0C4A73C7605}" type="presOf" srcId="{C49401E3-DF30-4512-88B2-ED671CC217E1}" destId="{75D67C9F-E5F2-49A9-8335-FA9E37C2F517}" srcOrd="0" destOrd="0" presId="urn:microsoft.com/office/officeart/2005/8/layout/vList6"/>
    <dgm:cxn modelId="{DC7E538B-EB28-4310-AF94-755F97665B2F}" type="presParOf" srcId="{75D67C9F-E5F2-49A9-8335-FA9E37C2F517}" destId="{0A83CC42-C306-4517-B44A-4E2B9A94947E}" srcOrd="0" destOrd="0" presId="urn:microsoft.com/office/officeart/2005/8/layout/vList6"/>
    <dgm:cxn modelId="{38F117B3-E784-465E-8616-0A38D206B5A2}" type="presParOf" srcId="{0A83CC42-C306-4517-B44A-4E2B9A94947E}" destId="{FC079A4F-EDCB-4C6F-A1E1-7B5158F137B4}" srcOrd="0" destOrd="0" presId="urn:microsoft.com/office/officeart/2005/8/layout/vList6"/>
    <dgm:cxn modelId="{F87FE486-0F21-4187-A94D-D788C37AA49B}" type="presParOf" srcId="{0A83CC42-C306-4517-B44A-4E2B9A94947E}" destId="{777DBCAA-FD7A-41FC-9640-F7241779E643}" srcOrd="1" destOrd="0" presId="urn:microsoft.com/office/officeart/2005/8/layout/vList6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49401E3-DF30-4512-88B2-ED671CC217E1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C5E267-8534-4B62-8098-F595D6ABBEB8}">
      <dgm:prSet custT="1"/>
      <dgm:spPr>
        <a:solidFill>
          <a:schemeClr val="bg1"/>
        </a:solidFill>
        <a:ln>
          <a:solidFill>
            <a:srgbClr val="C00000"/>
          </a:solidFill>
        </a:ln>
      </dgm:spPr>
      <dgm:t>
        <a:bodyPr/>
        <a:lstStyle/>
        <a:p>
          <a:pPr algn="l"/>
          <a:r>
            <a:rPr lang="fr-CH" sz="2400" b="1" kern="1200" noProof="0" dirty="0">
              <a:solidFill>
                <a:schemeClr val="tx1"/>
              </a:solidFill>
              <a:latin typeface="Bodoni MT" pitchFamily="18" charset="0"/>
              <a:cs typeface="Arial" panose="020B0604020202020204" pitchFamily="34" charset="0"/>
            </a:rPr>
            <a:t>Surveillance de la couverture, de l’observance et de l’efficacité de la CPS</a:t>
          </a:r>
        </a:p>
      </dgm:t>
    </dgm:pt>
    <dgm:pt modelId="{B514A23D-8504-431B-A020-4DE6BCC71827}" type="parTrans" cxnId="{9678C637-C4CB-4440-B782-5E31E6CF9FFB}">
      <dgm:prSet/>
      <dgm:spPr/>
      <dgm:t>
        <a:bodyPr/>
        <a:lstStyle/>
        <a:p>
          <a:endParaRPr lang="en-US"/>
        </a:p>
      </dgm:t>
    </dgm:pt>
    <dgm:pt modelId="{05735894-61B9-482C-85CE-24714EE090AB}" type="sibTrans" cxnId="{9678C637-C4CB-4440-B782-5E31E6CF9FFB}">
      <dgm:prSet/>
      <dgm:spPr/>
      <dgm:t>
        <a:bodyPr/>
        <a:lstStyle/>
        <a:p>
          <a:endParaRPr lang="en-US"/>
        </a:p>
      </dgm:t>
    </dgm:pt>
    <dgm:pt modelId="{75D67C9F-E5F2-49A9-8335-FA9E37C2F517}" type="pres">
      <dgm:prSet presAssocID="{C49401E3-DF30-4512-88B2-ED671CC217E1}" presName="Name0" presStyleCnt="0">
        <dgm:presLayoutVars>
          <dgm:dir/>
          <dgm:animLvl val="lvl"/>
          <dgm:resizeHandles/>
        </dgm:presLayoutVars>
      </dgm:prSet>
      <dgm:spPr/>
    </dgm:pt>
    <dgm:pt modelId="{0A83CC42-C306-4517-B44A-4E2B9A94947E}" type="pres">
      <dgm:prSet presAssocID="{90C5E267-8534-4B62-8098-F595D6ABBEB8}" presName="linNode" presStyleCnt="0"/>
      <dgm:spPr/>
    </dgm:pt>
    <dgm:pt modelId="{FC079A4F-EDCB-4C6F-A1E1-7B5158F137B4}" type="pres">
      <dgm:prSet presAssocID="{90C5E267-8534-4B62-8098-F595D6ABBEB8}" presName="parentShp" presStyleLbl="node1" presStyleIdx="0" presStyleCnt="1" custScaleX="219485">
        <dgm:presLayoutVars>
          <dgm:bulletEnabled val="1"/>
        </dgm:presLayoutVars>
      </dgm:prSet>
      <dgm:spPr/>
    </dgm:pt>
    <dgm:pt modelId="{777DBCAA-FD7A-41FC-9640-F7241779E643}" type="pres">
      <dgm:prSet presAssocID="{90C5E267-8534-4B62-8098-F595D6ABBEB8}" presName="childShp" presStyleLbl="bgAccFollowNode1" presStyleIdx="0" presStyleCnt="1">
        <dgm:presLayoutVars>
          <dgm:bulletEnabled val="1"/>
        </dgm:presLayoutVars>
      </dgm:prSet>
      <dgm:spPr/>
    </dgm:pt>
  </dgm:ptLst>
  <dgm:cxnLst>
    <dgm:cxn modelId="{9678C637-C4CB-4440-B782-5E31E6CF9FFB}" srcId="{C49401E3-DF30-4512-88B2-ED671CC217E1}" destId="{90C5E267-8534-4B62-8098-F595D6ABBEB8}" srcOrd="0" destOrd="0" parTransId="{B514A23D-8504-431B-A020-4DE6BCC71827}" sibTransId="{05735894-61B9-482C-85CE-24714EE090AB}"/>
    <dgm:cxn modelId="{A880F07C-7585-4B84-A3B9-A1C470CE4E1F}" type="presOf" srcId="{C49401E3-DF30-4512-88B2-ED671CC217E1}" destId="{75D67C9F-E5F2-49A9-8335-FA9E37C2F517}" srcOrd="0" destOrd="0" presId="urn:microsoft.com/office/officeart/2005/8/layout/vList6"/>
    <dgm:cxn modelId="{96E45088-3A0D-41A9-AF51-4C70D3F11248}" type="presOf" srcId="{90C5E267-8534-4B62-8098-F595D6ABBEB8}" destId="{FC079A4F-EDCB-4C6F-A1E1-7B5158F137B4}" srcOrd="0" destOrd="0" presId="urn:microsoft.com/office/officeart/2005/8/layout/vList6"/>
    <dgm:cxn modelId="{8A749B7F-88A8-4624-8AC3-5544591AEB8F}" type="presParOf" srcId="{75D67C9F-E5F2-49A9-8335-FA9E37C2F517}" destId="{0A83CC42-C306-4517-B44A-4E2B9A94947E}" srcOrd="0" destOrd="0" presId="urn:microsoft.com/office/officeart/2005/8/layout/vList6"/>
    <dgm:cxn modelId="{52D7FB50-02E5-4540-8502-E4EACDF4BDB5}" type="presParOf" srcId="{0A83CC42-C306-4517-B44A-4E2B9A94947E}" destId="{FC079A4F-EDCB-4C6F-A1E1-7B5158F137B4}" srcOrd="0" destOrd="0" presId="urn:microsoft.com/office/officeart/2005/8/layout/vList6"/>
    <dgm:cxn modelId="{35196C7E-1858-49FE-A335-8D324BF1B57D}" type="presParOf" srcId="{0A83CC42-C306-4517-B44A-4E2B9A94947E}" destId="{777DBCAA-FD7A-41FC-9640-F7241779E643}" srcOrd="1" destOrd="0" presId="urn:microsoft.com/office/officeart/2005/8/layout/vList6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49401E3-DF30-4512-88B2-ED671CC217E1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C5E267-8534-4B62-8098-F595D6ABBEB8}">
      <dgm:prSet custT="1"/>
      <dgm:spPr>
        <a:solidFill>
          <a:schemeClr val="bg1"/>
        </a:solidFill>
        <a:ln>
          <a:solidFill>
            <a:srgbClr val="C00000"/>
          </a:solidFill>
        </a:ln>
      </dgm:spPr>
      <dgm:t>
        <a:bodyPr/>
        <a:lstStyle/>
        <a:p>
          <a:pPr algn="l"/>
          <a:r>
            <a:rPr lang="fr-CH" sz="2400" b="1" kern="1200" noProof="0" dirty="0">
              <a:solidFill>
                <a:schemeClr val="tx1"/>
              </a:solidFill>
              <a:latin typeface="Bodoni MT" pitchFamily="18" charset="0"/>
              <a:cs typeface="Arial" panose="020B0604020202020204" pitchFamily="34" charset="0"/>
            </a:rPr>
            <a:t>Surveillance de la couverture, de l’observance et de l’efficacité de la CPS</a:t>
          </a:r>
        </a:p>
      </dgm:t>
    </dgm:pt>
    <dgm:pt modelId="{B514A23D-8504-431B-A020-4DE6BCC71827}" type="parTrans" cxnId="{9678C637-C4CB-4440-B782-5E31E6CF9FFB}">
      <dgm:prSet/>
      <dgm:spPr/>
      <dgm:t>
        <a:bodyPr/>
        <a:lstStyle/>
        <a:p>
          <a:endParaRPr lang="en-US"/>
        </a:p>
      </dgm:t>
    </dgm:pt>
    <dgm:pt modelId="{05735894-61B9-482C-85CE-24714EE090AB}" type="sibTrans" cxnId="{9678C637-C4CB-4440-B782-5E31E6CF9FFB}">
      <dgm:prSet/>
      <dgm:spPr/>
      <dgm:t>
        <a:bodyPr/>
        <a:lstStyle/>
        <a:p>
          <a:endParaRPr lang="en-US"/>
        </a:p>
      </dgm:t>
    </dgm:pt>
    <dgm:pt modelId="{75D67C9F-E5F2-49A9-8335-FA9E37C2F517}" type="pres">
      <dgm:prSet presAssocID="{C49401E3-DF30-4512-88B2-ED671CC217E1}" presName="Name0" presStyleCnt="0">
        <dgm:presLayoutVars>
          <dgm:dir/>
          <dgm:animLvl val="lvl"/>
          <dgm:resizeHandles/>
        </dgm:presLayoutVars>
      </dgm:prSet>
      <dgm:spPr/>
    </dgm:pt>
    <dgm:pt modelId="{0A83CC42-C306-4517-B44A-4E2B9A94947E}" type="pres">
      <dgm:prSet presAssocID="{90C5E267-8534-4B62-8098-F595D6ABBEB8}" presName="linNode" presStyleCnt="0"/>
      <dgm:spPr/>
    </dgm:pt>
    <dgm:pt modelId="{FC079A4F-EDCB-4C6F-A1E1-7B5158F137B4}" type="pres">
      <dgm:prSet presAssocID="{90C5E267-8534-4B62-8098-F595D6ABBEB8}" presName="parentShp" presStyleLbl="node1" presStyleIdx="0" presStyleCnt="1" custScaleX="219485">
        <dgm:presLayoutVars>
          <dgm:bulletEnabled val="1"/>
        </dgm:presLayoutVars>
      </dgm:prSet>
      <dgm:spPr/>
    </dgm:pt>
    <dgm:pt modelId="{777DBCAA-FD7A-41FC-9640-F7241779E643}" type="pres">
      <dgm:prSet presAssocID="{90C5E267-8534-4B62-8098-F595D6ABBEB8}" presName="childShp" presStyleLbl="bgAccFollowNode1" presStyleIdx="0" presStyleCnt="1">
        <dgm:presLayoutVars>
          <dgm:bulletEnabled val="1"/>
        </dgm:presLayoutVars>
      </dgm:prSet>
      <dgm:spPr/>
    </dgm:pt>
  </dgm:ptLst>
  <dgm:cxnLst>
    <dgm:cxn modelId="{9678C637-C4CB-4440-B782-5E31E6CF9FFB}" srcId="{C49401E3-DF30-4512-88B2-ED671CC217E1}" destId="{90C5E267-8534-4B62-8098-F595D6ABBEB8}" srcOrd="0" destOrd="0" parTransId="{B514A23D-8504-431B-A020-4DE6BCC71827}" sibTransId="{05735894-61B9-482C-85CE-24714EE090AB}"/>
    <dgm:cxn modelId="{A880F07C-7585-4B84-A3B9-A1C470CE4E1F}" type="presOf" srcId="{C49401E3-DF30-4512-88B2-ED671CC217E1}" destId="{75D67C9F-E5F2-49A9-8335-FA9E37C2F517}" srcOrd="0" destOrd="0" presId="urn:microsoft.com/office/officeart/2005/8/layout/vList6"/>
    <dgm:cxn modelId="{96E45088-3A0D-41A9-AF51-4C70D3F11248}" type="presOf" srcId="{90C5E267-8534-4B62-8098-F595D6ABBEB8}" destId="{FC079A4F-EDCB-4C6F-A1E1-7B5158F137B4}" srcOrd="0" destOrd="0" presId="urn:microsoft.com/office/officeart/2005/8/layout/vList6"/>
    <dgm:cxn modelId="{8A749B7F-88A8-4624-8AC3-5544591AEB8F}" type="presParOf" srcId="{75D67C9F-E5F2-49A9-8335-FA9E37C2F517}" destId="{0A83CC42-C306-4517-B44A-4E2B9A94947E}" srcOrd="0" destOrd="0" presId="urn:microsoft.com/office/officeart/2005/8/layout/vList6"/>
    <dgm:cxn modelId="{52D7FB50-02E5-4540-8502-E4EACDF4BDB5}" type="presParOf" srcId="{0A83CC42-C306-4517-B44A-4E2B9A94947E}" destId="{FC079A4F-EDCB-4C6F-A1E1-7B5158F137B4}" srcOrd="0" destOrd="0" presId="urn:microsoft.com/office/officeart/2005/8/layout/vList6"/>
    <dgm:cxn modelId="{35196C7E-1858-49FE-A335-8D324BF1B57D}" type="presParOf" srcId="{0A83CC42-C306-4517-B44A-4E2B9A94947E}" destId="{777DBCAA-FD7A-41FC-9640-F7241779E643}" srcOrd="1" destOrd="0" presId="urn:microsoft.com/office/officeart/2005/8/layout/vList6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49401E3-DF30-4512-88B2-ED671CC217E1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C5E267-8534-4B62-8098-F595D6ABBEB8}">
      <dgm:prSet custT="1"/>
      <dgm:spPr>
        <a:solidFill>
          <a:schemeClr val="bg1"/>
        </a:solidFill>
        <a:ln>
          <a:solidFill>
            <a:srgbClr val="C00000"/>
          </a:solidFill>
        </a:ln>
      </dgm:spPr>
      <dgm:t>
        <a:bodyPr/>
        <a:lstStyle/>
        <a:p>
          <a:pPr algn="l"/>
          <a:r>
            <a:rPr lang="fr-CH" sz="2800" b="1" kern="1200" noProof="0" dirty="0">
              <a:solidFill>
                <a:schemeClr val="tx1"/>
              </a:solidFill>
              <a:latin typeface="Bodoni MT" pitchFamily="18" charset="0"/>
              <a:cs typeface="Arial" panose="020B0604020202020204" pitchFamily="34" charset="0"/>
            </a:rPr>
            <a:t>Surveillance de la couverture, de l’observance et de l’efficacité de la CPS</a:t>
          </a:r>
        </a:p>
      </dgm:t>
    </dgm:pt>
    <dgm:pt modelId="{B514A23D-8504-431B-A020-4DE6BCC71827}" type="parTrans" cxnId="{9678C637-C4CB-4440-B782-5E31E6CF9FFB}">
      <dgm:prSet/>
      <dgm:spPr/>
      <dgm:t>
        <a:bodyPr/>
        <a:lstStyle/>
        <a:p>
          <a:endParaRPr lang="en-US"/>
        </a:p>
      </dgm:t>
    </dgm:pt>
    <dgm:pt modelId="{05735894-61B9-482C-85CE-24714EE090AB}" type="sibTrans" cxnId="{9678C637-C4CB-4440-B782-5E31E6CF9FFB}">
      <dgm:prSet/>
      <dgm:spPr/>
      <dgm:t>
        <a:bodyPr/>
        <a:lstStyle/>
        <a:p>
          <a:endParaRPr lang="en-US"/>
        </a:p>
      </dgm:t>
    </dgm:pt>
    <dgm:pt modelId="{75D67C9F-E5F2-49A9-8335-FA9E37C2F517}" type="pres">
      <dgm:prSet presAssocID="{C49401E3-DF30-4512-88B2-ED671CC217E1}" presName="Name0" presStyleCnt="0">
        <dgm:presLayoutVars>
          <dgm:dir/>
          <dgm:animLvl val="lvl"/>
          <dgm:resizeHandles/>
        </dgm:presLayoutVars>
      </dgm:prSet>
      <dgm:spPr/>
    </dgm:pt>
    <dgm:pt modelId="{0A83CC42-C306-4517-B44A-4E2B9A94947E}" type="pres">
      <dgm:prSet presAssocID="{90C5E267-8534-4B62-8098-F595D6ABBEB8}" presName="linNode" presStyleCnt="0"/>
      <dgm:spPr/>
    </dgm:pt>
    <dgm:pt modelId="{FC079A4F-EDCB-4C6F-A1E1-7B5158F137B4}" type="pres">
      <dgm:prSet presAssocID="{90C5E267-8534-4B62-8098-F595D6ABBEB8}" presName="parentShp" presStyleLbl="node1" presStyleIdx="0" presStyleCnt="1" custScaleX="278816">
        <dgm:presLayoutVars>
          <dgm:bulletEnabled val="1"/>
        </dgm:presLayoutVars>
      </dgm:prSet>
      <dgm:spPr/>
    </dgm:pt>
    <dgm:pt modelId="{777DBCAA-FD7A-41FC-9640-F7241779E643}" type="pres">
      <dgm:prSet presAssocID="{90C5E267-8534-4B62-8098-F595D6ABBEB8}" presName="childShp" presStyleLbl="bgAccFollowNode1" presStyleIdx="0" presStyleCnt="1" custScaleX="42858">
        <dgm:presLayoutVars>
          <dgm:bulletEnabled val="1"/>
        </dgm:presLayoutVars>
      </dgm:prSet>
      <dgm:spPr/>
    </dgm:pt>
  </dgm:ptLst>
  <dgm:cxnLst>
    <dgm:cxn modelId="{24060137-59F0-4A9D-B513-CBEEB04AD551}" type="presOf" srcId="{C49401E3-DF30-4512-88B2-ED671CC217E1}" destId="{75D67C9F-E5F2-49A9-8335-FA9E37C2F517}" srcOrd="0" destOrd="0" presId="urn:microsoft.com/office/officeart/2005/8/layout/vList6"/>
    <dgm:cxn modelId="{9678C637-C4CB-4440-B782-5E31E6CF9FFB}" srcId="{C49401E3-DF30-4512-88B2-ED671CC217E1}" destId="{90C5E267-8534-4B62-8098-F595D6ABBEB8}" srcOrd="0" destOrd="0" parTransId="{B514A23D-8504-431B-A020-4DE6BCC71827}" sibTransId="{05735894-61B9-482C-85CE-24714EE090AB}"/>
    <dgm:cxn modelId="{D8611F88-063C-483B-B803-7546DC6E4362}" type="presOf" srcId="{90C5E267-8534-4B62-8098-F595D6ABBEB8}" destId="{FC079A4F-EDCB-4C6F-A1E1-7B5158F137B4}" srcOrd="0" destOrd="0" presId="urn:microsoft.com/office/officeart/2005/8/layout/vList6"/>
    <dgm:cxn modelId="{2D8D110A-5D32-41CA-BA3C-3562192AF39D}" type="presParOf" srcId="{75D67C9F-E5F2-49A9-8335-FA9E37C2F517}" destId="{0A83CC42-C306-4517-B44A-4E2B9A94947E}" srcOrd="0" destOrd="0" presId="urn:microsoft.com/office/officeart/2005/8/layout/vList6"/>
    <dgm:cxn modelId="{E24CA1CE-58F1-4B72-B8DC-EDE3BB4B36C4}" type="presParOf" srcId="{0A83CC42-C306-4517-B44A-4E2B9A94947E}" destId="{FC079A4F-EDCB-4C6F-A1E1-7B5158F137B4}" srcOrd="0" destOrd="0" presId="urn:microsoft.com/office/officeart/2005/8/layout/vList6"/>
    <dgm:cxn modelId="{A3D4E612-82D3-4AA9-A780-D683C560DA78}" type="presParOf" srcId="{0A83CC42-C306-4517-B44A-4E2B9A94947E}" destId="{777DBCAA-FD7A-41FC-9640-F7241779E643}" srcOrd="1" destOrd="0" presId="urn:microsoft.com/office/officeart/2005/8/layout/vList6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9A8E23-2D10-41C7-87DA-D2C2C05E8DA8}">
      <dsp:nvSpPr>
        <dsp:cNvPr id="0" name=""/>
        <dsp:cNvSpPr/>
      </dsp:nvSpPr>
      <dsp:spPr>
        <a:xfrm>
          <a:off x="0" y="0"/>
          <a:ext cx="8280920" cy="2805569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2400" b="1" kern="1200" noProof="0" dirty="0">
              <a:latin typeface="Arial" panose="020B0604020202020204" pitchFamily="34" charset="0"/>
              <a:cs typeface="Arial" panose="020B0604020202020204" pitchFamily="34" charset="0"/>
            </a:rPr>
            <a:t>Chimio-prévention du Paludisme Saisonnier (CPS)</a:t>
          </a:r>
        </a:p>
        <a:p>
          <a:pPr marL="0" lvl="0" indent="0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2400" b="1" kern="1200" noProof="0" dirty="0">
              <a:latin typeface="Arial" panose="020B0604020202020204" pitchFamily="34" charset="0"/>
              <a:cs typeface="Arial" panose="020B0604020202020204" pitchFamily="34" charset="0"/>
            </a:rPr>
            <a:t>                   </a:t>
          </a:r>
          <a:r>
            <a:rPr lang="fr-FR" sz="2400" b="1" kern="1200" noProof="0" dirty="0">
              <a:latin typeface="Arial" panose="020B0604020202020204" pitchFamily="34" charset="0"/>
              <a:cs typeface="Arial" panose="020B0604020202020204" pitchFamily="34" charset="0"/>
            </a:rPr>
            <a:t>       </a:t>
          </a:r>
        </a:p>
        <a:p>
          <a:pPr marL="0" lvl="0" indent="0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noProof="0" dirty="0">
              <a:latin typeface="Arial" panose="020B0604020202020204" pitchFamily="34" charset="0"/>
              <a:cs typeface="Arial" panose="020B0604020202020204" pitchFamily="34" charset="0"/>
            </a:rPr>
            <a:t>                      Bilan des activités de la campagne 2021</a:t>
          </a:r>
        </a:p>
        <a:p>
          <a:pPr marL="0" lvl="0" indent="0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400" b="1" kern="1200" noProof="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noProof="0" dirty="0">
              <a:latin typeface="Arial" panose="020B0604020202020204" pitchFamily="34" charset="0"/>
              <a:cs typeface="Arial" panose="020B0604020202020204" pitchFamily="34" charset="0"/>
            </a:rPr>
            <a:t>                      Planification des campagnes 2022 et 2023</a:t>
          </a:r>
        </a:p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CH" sz="2400" i="1" kern="1200" noProof="0" dirty="0">
            <a:solidFill>
              <a:srgbClr val="FFFF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0"/>
        <a:ext cx="8280920" cy="280556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7DBCAA-FD7A-41FC-9640-F7241779E643}">
      <dsp:nvSpPr>
        <dsp:cNvPr id="0" name=""/>
        <dsp:cNvSpPr/>
      </dsp:nvSpPr>
      <dsp:spPr>
        <a:xfrm>
          <a:off x="7839715" y="0"/>
          <a:ext cx="902999" cy="88347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079A4F-EDCB-4C6F-A1E1-7B5158F137B4}">
      <dsp:nvSpPr>
        <dsp:cNvPr id="0" name=""/>
        <dsp:cNvSpPr/>
      </dsp:nvSpPr>
      <dsp:spPr>
        <a:xfrm>
          <a:off x="0" y="0"/>
          <a:ext cx="7838492" cy="883476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2400" b="1" kern="1200" noProof="0" dirty="0">
              <a:solidFill>
                <a:schemeClr val="tx1"/>
              </a:solidFill>
              <a:latin typeface="Bodoni MT" pitchFamily="18" charset="0"/>
            </a:rPr>
            <a:t>Nombre de cas confirmés de paludisme mensuellement dans les zones  CPS en 2021</a:t>
          </a:r>
        </a:p>
      </dsp:txBody>
      <dsp:txXfrm>
        <a:off x="43128" y="43128"/>
        <a:ext cx="7752236" cy="79722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7DBCAA-FD7A-41FC-9640-F7241779E643}">
      <dsp:nvSpPr>
        <dsp:cNvPr id="0" name=""/>
        <dsp:cNvSpPr/>
      </dsp:nvSpPr>
      <dsp:spPr>
        <a:xfrm>
          <a:off x="5538759" y="0"/>
          <a:ext cx="2713894" cy="99412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079A4F-EDCB-4C6F-A1E1-7B5158F137B4}">
      <dsp:nvSpPr>
        <dsp:cNvPr id="0" name=""/>
        <dsp:cNvSpPr/>
      </dsp:nvSpPr>
      <dsp:spPr>
        <a:xfrm>
          <a:off x="3518" y="0"/>
          <a:ext cx="5535240" cy="994122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2400" b="1" kern="1200" noProof="0" dirty="0">
              <a:solidFill>
                <a:schemeClr val="tx1"/>
              </a:solidFill>
              <a:latin typeface="Bodoni MT" pitchFamily="18" charset="0"/>
              <a:ea typeface="+mn-ea"/>
              <a:cs typeface="Arial" panose="020B0604020202020204" pitchFamily="34" charset="0"/>
            </a:rPr>
            <a:t>Expériences d’associations de la CPS avec d’autres interventions de santé publique</a:t>
          </a:r>
        </a:p>
      </dsp:txBody>
      <dsp:txXfrm>
        <a:off x="52047" y="48529"/>
        <a:ext cx="5438182" cy="89706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7DBCAA-FD7A-41FC-9640-F7241779E643}">
      <dsp:nvSpPr>
        <dsp:cNvPr id="0" name=""/>
        <dsp:cNvSpPr/>
      </dsp:nvSpPr>
      <dsp:spPr>
        <a:xfrm>
          <a:off x="5613679" y="0"/>
          <a:ext cx="2636492" cy="99412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079A4F-EDCB-4C6F-A1E1-7B5158F137B4}">
      <dsp:nvSpPr>
        <dsp:cNvPr id="0" name=""/>
        <dsp:cNvSpPr/>
      </dsp:nvSpPr>
      <dsp:spPr>
        <a:xfrm>
          <a:off x="6000" y="0"/>
          <a:ext cx="5607678" cy="994122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2400" b="1" kern="1200" noProof="0" dirty="0">
              <a:solidFill>
                <a:schemeClr val="tx1"/>
              </a:solidFill>
              <a:latin typeface="Bodoni MT" pitchFamily="18" charset="0"/>
              <a:ea typeface="+mn-ea"/>
              <a:cs typeface="Arial" panose="020B0604020202020204" pitchFamily="34" charset="0"/>
            </a:rPr>
            <a:t>Expériences d’associations de la CPS avec d’autres interventions de santé publique</a:t>
          </a:r>
        </a:p>
      </dsp:txBody>
      <dsp:txXfrm>
        <a:off x="54529" y="48529"/>
        <a:ext cx="5510620" cy="89706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7DBCAA-FD7A-41FC-9640-F7241779E643}">
      <dsp:nvSpPr>
        <dsp:cNvPr id="0" name=""/>
        <dsp:cNvSpPr/>
      </dsp:nvSpPr>
      <dsp:spPr>
        <a:xfrm>
          <a:off x="6619726" y="485"/>
          <a:ext cx="1878067" cy="99315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079A4F-EDCB-4C6F-A1E1-7B5158F137B4}">
      <dsp:nvSpPr>
        <dsp:cNvPr id="0" name=""/>
        <dsp:cNvSpPr/>
      </dsp:nvSpPr>
      <dsp:spPr>
        <a:xfrm>
          <a:off x="4157" y="485"/>
          <a:ext cx="6615569" cy="993151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3600" b="1" kern="1200" dirty="0">
              <a:solidFill>
                <a:schemeClr val="tx1"/>
              </a:solidFill>
              <a:latin typeface="Bodoni MT" pitchFamily="18" charset="0"/>
              <a:cs typeface="Arial" panose="020B0604020202020204" pitchFamily="34" charset="0"/>
            </a:rPr>
            <a:t>Résultats d’évaluations et d’études faites en 2021</a:t>
          </a:r>
          <a:endParaRPr lang="fr-CH" sz="3600" b="1" kern="1200" noProof="0" dirty="0">
            <a:solidFill>
              <a:schemeClr val="tx1"/>
            </a:solidFill>
            <a:latin typeface="Bodoni MT" pitchFamily="18" charset="0"/>
            <a:cs typeface="Arial" panose="020B0604020202020204" pitchFamily="34" charset="0"/>
          </a:endParaRPr>
        </a:p>
      </dsp:txBody>
      <dsp:txXfrm>
        <a:off x="52639" y="48967"/>
        <a:ext cx="6518605" cy="896187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7DBCAA-FD7A-41FC-9640-F7241779E643}">
      <dsp:nvSpPr>
        <dsp:cNvPr id="0" name=""/>
        <dsp:cNvSpPr/>
      </dsp:nvSpPr>
      <dsp:spPr>
        <a:xfrm>
          <a:off x="6619726" y="0"/>
          <a:ext cx="1878067" cy="99412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079A4F-EDCB-4C6F-A1E1-7B5158F137B4}">
      <dsp:nvSpPr>
        <dsp:cNvPr id="0" name=""/>
        <dsp:cNvSpPr/>
      </dsp:nvSpPr>
      <dsp:spPr>
        <a:xfrm>
          <a:off x="4157" y="0"/>
          <a:ext cx="6615569" cy="994122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2400" b="1" kern="1200" noProof="0" dirty="0">
              <a:solidFill>
                <a:schemeClr val="tx1"/>
              </a:solidFill>
              <a:latin typeface="Bodoni MT" pitchFamily="18" charset="0"/>
              <a:cs typeface="Arial" panose="020B0604020202020204" pitchFamily="34" charset="0"/>
            </a:rPr>
            <a:t>Objectifs de l’enquête du monitorage indépendant</a:t>
          </a:r>
        </a:p>
      </dsp:txBody>
      <dsp:txXfrm>
        <a:off x="52686" y="48529"/>
        <a:ext cx="6518511" cy="897064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7DBCAA-FD7A-41FC-9640-F7241779E643}">
      <dsp:nvSpPr>
        <dsp:cNvPr id="0" name=""/>
        <dsp:cNvSpPr/>
      </dsp:nvSpPr>
      <dsp:spPr>
        <a:xfrm>
          <a:off x="4959134" y="0"/>
          <a:ext cx="3873688" cy="99412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079A4F-EDCB-4C6F-A1E1-7B5158F137B4}">
      <dsp:nvSpPr>
        <dsp:cNvPr id="0" name=""/>
        <dsp:cNvSpPr/>
      </dsp:nvSpPr>
      <dsp:spPr>
        <a:xfrm>
          <a:off x="5539" y="0"/>
          <a:ext cx="4953595" cy="994122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1" kern="1200" noProof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Pharmacovigilance pour la campagne CPS 2021 </a:t>
          </a:r>
          <a:r>
            <a:rPr lang="fr-FR" sz="2000" b="1" kern="1200" noProof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endParaRPr lang="fr-FR" sz="2000" kern="1200" noProof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068" y="48529"/>
        <a:ext cx="4856537" cy="897064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7DBCAA-FD7A-41FC-9640-F7241779E643}">
      <dsp:nvSpPr>
        <dsp:cNvPr id="0" name=""/>
        <dsp:cNvSpPr/>
      </dsp:nvSpPr>
      <dsp:spPr>
        <a:xfrm>
          <a:off x="5674166" y="0"/>
          <a:ext cx="2622745" cy="99412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079A4F-EDCB-4C6F-A1E1-7B5158F137B4}">
      <dsp:nvSpPr>
        <dsp:cNvPr id="0" name=""/>
        <dsp:cNvSpPr/>
      </dsp:nvSpPr>
      <dsp:spPr>
        <a:xfrm>
          <a:off x="7637" y="0"/>
          <a:ext cx="5666529" cy="994122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noProof="0" dirty="0">
              <a:solidFill>
                <a:schemeClr val="tx1"/>
              </a:solidFill>
              <a:latin typeface="Bodoni MT" pitchFamily="18" charset="0"/>
              <a:ea typeface="+mn-ea"/>
              <a:cs typeface="Arial" panose="020B0604020202020204" pitchFamily="34" charset="0"/>
            </a:rPr>
            <a:t>Principaux succès </a:t>
          </a:r>
          <a:r>
            <a:rPr lang="fr-CH" sz="2400" b="1" kern="1200" noProof="0" dirty="0">
              <a:solidFill>
                <a:schemeClr val="tx1"/>
              </a:solidFill>
              <a:latin typeface="Bodoni MT" pitchFamily="18" charset="0"/>
              <a:ea typeface="+mn-ea"/>
              <a:cs typeface="Arial" panose="020B0604020202020204" pitchFamily="34" charset="0"/>
            </a:rPr>
            <a:t>dans la planification et la mise en œuvre de la CPS</a:t>
          </a:r>
          <a:endParaRPr lang="fr-FR" sz="2400" kern="1200" noProof="0" dirty="0">
            <a:solidFill>
              <a:schemeClr val="tx1"/>
            </a:solidFill>
            <a:latin typeface="Bodoni MT" pitchFamily="18" charset="0"/>
            <a:cs typeface="Arial" panose="020B0604020202020204" pitchFamily="34" charset="0"/>
          </a:endParaRPr>
        </a:p>
      </dsp:txBody>
      <dsp:txXfrm>
        <a:off x="56166" y="48529"/>
        <a:ext cx="5569471" cy="897064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7DBCAA-FD7A-41FC-9640-F7241779E643}">
      <dsp:nvSpPr>
        <dsp:cNvPr id="0" name=""/>
        <dsp:cNvSpPr/>
      </dsp:nvSpPr>
      <dsp:spPr>
        <a:xfrm>
          <a:off x="4722686" y="0"/>
          <a:ext cx="3581337" cy="99315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079A4F-EDCB-4C6F-A1E1-7B5158F137B4}">
      <dsp:nvSpPr>
        <dsp:cNvPr id="0" name=""/>
        <dsp:cNvSpPr/>
      </dsp:nvSpPr>
      <dsp:spPr>
        <a:xfrm>
          <a:off x="526" y="485"/>
          <a:ext cx="4722160" cy="993151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noProof="0" dirty="0">
              <a:solidFill>
                <a:schemeClr val="tx1"/>
              </a:solidFill>
              <a:latin typeface="Bodoni MT" pitchFamily="18" charset="0"/>
              <a:ea typeface="+mn-ea"/>
              <a:cs typeface="Arial" panose="020B0604020202020204" pitchFamily="34" charset="0"/>
            </a:rPr>
            <a:t>Principaux défis dans la planification et la mise en œuvre de la CPS </a:t>
          </a:r>
          <a:endParaRPr lang="fr-FR" sz="2400" kern="1200" noProof="0" dirty="0">
            <a:solidFill>
              <a:schemeClr val="tx1"/>
            </a:solidFill>
            <a:latin typeface="Bodoni MT" pitchFamily="18" charset="0"/>
            <a:cs typeface="Arial" panose="020B0604020202020204" pitchFamily="34" charset="0"/>
          </a:endParaRPr>
        </a:p>
      </dsp:txBody>
      <dsp:txXfrm>
        <a:off x="49008" y="48967"/>
        <a:ext cx="4625196" cy="896187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7DBCAA-FD7A-41FC-9640-F7241779E643}">
      <dsp:nvSpPr>
        <dsp:cNvPr id="0" name=""/>
        <dsp:cNvSpPr/>
      </dsp:nvSpPr>
      <dsp:spPr>
        <a:xfrm>
          <a:off x="4619840" y="239603"/>
          <a:ext cx="3974815" cy="57506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079A4F-EDCB-4C6F-A1E1-7B5158F137B4}">
      <dsp:nvSpPr>
        <dsp:cNvPr id="0" name=""/>
        <dsp:cNvSpPr/>
      </dsp:nvSpPr>
      <dsp:spPr>
        <a:xfrm>
          <a:off x="0" y="72011"/>
          <a:ext cx="4616668" cy="769268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ML" sz="2400" kern="1200" spc="-5" dirty="0">
              <a:solidFill>
                <a:srgbClr val="000000"/>
              </a:solidFill>
            </a:rPr>
            <a:t>Cibles</a:t>
          </a:r>
          <a:r>
            <a:rPr lang="fr-ML" sz="2400" kern="1200" spc="-20" dirty="0">
              <a:solidFill>
                <a:srgbClr val="000000"/>
              </a:solidFill>
            </a:rPr>
            <a:t> </a:t>
          </a:r>
          <a:r>
            <a:rPr lang="fr-ML" sz="2400" kern="1200" dirty="0">
              <a:solidFill>
                <a:srgbClr val="000000"/>
              </a:solidFill>
            </a:rPr>
            <a:t>-</a:t>
          </a:r>
          <a:r>
            <a:rPr lang="fr-ML" sz="2400" kern="1200" spc="-10" dirty="0">
              <a:solidFill>
                <a:srgbClr val="000000"/>
              </a:solidFill>
            </a:rPr>
            <a:t> </a:t>
          </a:r>
          <a:r>
            <a:rPr lang="fr-ML" sz="2400" kern="1200" spc="-5" dirty="0">
              <a:solidFill>
                <a:srgbClr val="000000"/>
              </a:solidFill>
            </a:rPr>
            <a:t>Campagnes</a:t>
          </a:r>
          <a:r>
            <a:rPr lang="fr-ML" sz="2400" kern="1200" spc="-40" dirty="0">
              <a:solidFill>
                <a:srgbClr val="000000"/>
              </a:solidFill>
            </a:rPr>
            <a:t> </a:t>
          </a:r>
          <a:r>
            <a:rPr lang="fr-ML" sz="2400" kern="1200" dirty="0">
              <a:solidFill>
                <a:srgbClr val="000000"/>
              </a:solidFill>
            </a:rPr>
            <a:t>à</a:t>
          </a:r>
          <a:r>
            <a:rPr lang="fr-ML" sz="2400" kern="1200" spc="5" dirty="0">
              <a:solidFill>
                <a:srgbClr val="000000"/>
              </a:solidFill>
            </a:rPr>
            <a:t> </a:t>
          </a:r>
          <a:r>
            <a:rPr lang="fr-ML" sz="2400" kern="1200" spc="-10" dirty="0">
              <a:solidFill>
                <a:srgbClr val="000000"/>
              </a:solidFill>
            </a:rPr>
            <a:t>venir</a:t>
          </a:r>
          <a:endParaRPr lang="fr-FR" sz="2400" kern="1200" noProof="0" dirty="0">
            <a:solidFill>
              <a:schemeClr val="tx1"/>
            </a:solidFill>
            <a:latin typeface="Bodoni MT" pitchFamily="18" charset="0"/>
            <a:cs typeface="Arial" panose="020B0604020202020204" pitchFamily="34" charset="0"/>
          </a:endParaRPr>
        </a:p>
      </dsp:txBody>
      <dsp:txXfrm>
        <a:off x="37553" y="109564"/>
        <a:ext cx="4541562" cy="6941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9A8E23-2D10-41C7-87DA-D2C2C05E8DA8}">
      <dsp:nvSpPr>
        <dsp:cNvPr id="0" name=""/>
        <dsp:cNvSpPr/>
      </dsp:nvSpPr>
      <dsp:spPr>
        <a:xfrm>
          <a:off x="0" y="0"/>
          <a:ext cx="3960440" cy="2196944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2400" b="1" kern="1200" noProof="0" dirty="0">
              <a:latin typeface="Arial" panose="020B0604020202020204" pitchFamily="34" charset="0"/>
              <a:cs typeface="Arial" panose="020B0604020202020204" pitchFamily="34" charset="0"/>
            </a:rPr>
            <a:t> Campagne 2021</a:t>
          </a:r>
          <a:endParaRPr lang="fr-CH" sz="2400" i="1" kern="1200" noProof="0" dirty="0">
            <a:solidFill>
              <a:srgbClr val="FFFF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0"/>
        <a:ext cx="3960440" cy="2196944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7DBCAA-FD7A-41FC-9640-F7241779E643}">
      <dsp:nvSpPr>
        <dsp:cNvPr id="0" name=""/>
        <dsp:cNvSpPr/>
      </dsp:nvSpPr>
      <dsp:spPr>
        <a:xfrm>
          <a:off x="5664334" y="360035"/>
          <a:ext cx="3002270" cy="86410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079A4F-EDCB-4C6F-A1E1-7B5158F137B4}">
      <dsp:nvSpPr>
        <dsp:cNvPr id="0" name=""/>
        <dsp:cNvSpPr/>
      </dsp:nvSpPr>
      <dsp:spPr>
        <a:xfrm>
          <a:off x="0" y="139890"/>
          <a:ext cx="5661100" cy="1155924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spc="-5" dirty="0">
              <a:solidFill>
                <a:srgbClr val="000000"/>
              </a:solidFill>
            </a:rPr>
            <a:t>Financement du </a:t>
          </a:r>
          <a:r>
            <a:rPr lang="fr-FR" sz="2400" kern="1200" spc="-10" dirty="0">
              <a:solidFill>
                <a:srgbClr val="000000"/>
              </a:solidFill>
            </a:rPr>
            <a:t>SMC </a:t>
          </a:r>
          <a:r>
            <a:rPr lang="fr-FR" sz="2400" kern="1200" dirty="0">
              <a:solidFill>
                <a:srgbClr val="000000"/>
              </a:solidFill>
            </a:rPr>
            <a:t>: </a:t>
          </a:r>
          <a:r>
            <a:rPr lang="fr-FR" sz="2400" kern="1200" spc="-5" dirty="0">
              <a:solidFill>
                <a:srgbClr val="000000"/>
              </a:solidFill>
            </a:rPr>
            <a:t>financement prévu </a:t>
          </a:r>
          <a:r>
            <a:rPr lang="fr-FR" sz="2400" kern="1200" spc="-545" dirty="0">
              <a:solidFill>
                <a:srgbClr val="000000"/>
              </a:solidFill>
            </a:rPr>
            <a:t> </a:t>
          </a:r>
          <a:r>
            <a:rPr lang="fr-FR" sz="2400" kern="1200" spc="-20" dirty="0">
              <a:solidFill>
                <a:srgbClr val="000000"/>
              </a:solidFill>
            </a:rPr>
            <a:t>vs</a:t>
          </a:r>
          <a:r>
            <a:rPr lang="fr-FR" sz="2400" kern="1200" spc="25" dirty="0">
              <a:solidFill>
                <a:srgbClr val="000000"/>
              </a:solidFill>
            </a:rPr>
            <a:t> </a:t>
          </a:r>
          <a:r>
            <a:rPr lang="fr-FR" sz="2400" kern="1200" dirty="0">
              <a:solidFill>
                <a:srgbClr val="000000"/>
              </a:solidFill>
            </a:rPr>
            <a:t>décaissements</a:t>
          </a:r>
          <a:r>
            <a:rPr lang="fr-FR" sz="2400" kern="1200" spc="-55" dirty="0">
              <a:solidFill>
                <a:srgbClr val="000000"/>
              </a:solidFill>
            </a:rPr>
            <a:t> </a:t>
          </a:r>
          <a:r>
            <a:rPr lang="fr-FR" sz="2400" kern="1200" dirty="0">
              <a:solidFill>
                <a:srgbClr val="000000"/>
              </a:solidFill>
            </a:rPr>
            <a:t>et</a:t>
          </a:r>
          <a:r>
            <a:rPr lang="fr-FR" sz="2400" kern="1200" spc="-5" dirty="0">
              <a:solidFill>
                <a:srgbClr val="000000"/>
              </a:solidFill>
            </a:rPr>
            <a:t> </a:t>
          </a:r>
          <a:r>
            <a:rPr lang="fr-FR" sz="2400" kern="1200" dirty="0">
              <a:solidFill>
                <a:srgbClr val="000000"/>
              </a:solidFill>
            </a:rPr>
            <a:t>gaps </a:t>
          </a:r>
          <a:endParaRPr lang="fr-FR" sz="2400" kern="1200" noProof="0" dirty="0">
            <a:solidFill>
              <a:schemeClr val="tx1"/>
            </a:solidFill>
            <a:latin typeface="Bodoni MT" pitchFamily="18" charset="0"/>
            <a:cs typeface="Arial" panose="020B0604020202020204" pitchFamily="34" charset="0"/>
          </a:endParaRPr>
        </a:p>
      </dsp:txBody>
      <dsp:txXfrm>
        <a:off x="56428" y="196318"/>
        <a:ext cx="5548244" cy="1043068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7DBCAA-FD7A-41FC-9640-F7241779E643}">
      <dsp:nvSpPr>
        <dsp:cNvPr id="0" name=""/>
        <dsp:cNvSpPr/>
      </dsp:nvSpPr>
      <dsp:spPr>
        <a:xfrm>
          <a:off x="4280657" y="984"/>
          <a:ext cx="4312347" cy="100614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079A4F-EDCB-4C6F-A1E1-7B5158F137B4}">
      <dsp:nvSpPr>
        <dsp:cNvPr id="0" name=""/>
        <dsp:cNvSpPr/>
      </dsp:nvSpPr>
      <dsp:spPr>
        <a:xfrm>
          <a:off x="0" y="0"/>
          <a:ext cx="4275836" cy="1007128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tx1"/>
              </a:solidFill>
              <a:latin typeface="Bodoni MT" pitchFamily="18" charset="0"/>
              <a:cs typeface="Arial" panose="020B0604020202020204" pitchFamily="34" charset="0"/>
            </a:rPr>
            <a:t>Assistance technique reçue / </a:t>
          </a:r>
          <a:r>
            <a:rPr lang="en-US" sz="2400" b="1" kern="1200" dirty="0" err="1">
              <a:solidFill>
                <a:schemeClr val="tx1"/>
              </a:solidFill>
              <a:latin typeface="Bodoni MT" pitchFamily="18" charset="0"/>
              <a:cs typeface="Arial" panose="020B0604020202020204" pitchFamily="34" charset="0"/>
            </a:rPr>
            <a:t>planifiée</a:t>
          </a:r>
          <a:endParaRPr lang="fr-FR" sz="2400" kern="1200" noProof="0" dirty="0">
            <a:solidFill>
              <a:schemeClr val="tx1"/>
            </a:solidFill>
            <a:latin typeface="Bodoni MT" pitchFamily="18" charset="0"/>
            <a:cs typeface="Arial" panose="020B0604020202020204" pitchFamily="34" charset="0"/>
          </a:endParaRPr>
        </a:p>
      </dsp:txBody>
      <dsp:txXfrm>
        <a:off x="49164" y="49164"/>
        <a:ext cx="4177508" cy="908800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7DBCAA-FD7A-41FC-9640-F7241779E643}">
      <dsp:nvSpPr>
        <dsp:cNvPr id="0" name=""/>
        <dsp:cNvSpPr/>
      </dsp:nvSpPr>
      <dsp:spPr>
        <a:xfrm>
          <a:off x="4280657" y="984"/>
          <a:ext cx="4312347" cy="100614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079A4F-EDCB-4C6F-A1E1-7B5158F137B4}">
      <dsp:nvSpPr>
        <dsp:cNvPr id="0" name=""/>
        <dsp:cNvSpPr/>
      </dsp:nvSpPr>
      <dsp:spPr>
        <a:xfrm>
          <a:off x="0" y="0"/>
          <a:ext cx="4275836" cy="1007128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tx1"/>
              </a:solidFill>
              <a:latin typeface="Bodoni MT" pitchFamily="18" charset="0"/>
              <a:cs typeface="Arial" panose="020B0604020202020204" pitchFamily="34" charset="0"/>
            </a:rPr>
            <a:t>Adaptations dans la mise </a:t>
          </a:r>
          <a:r>
            <a:rPr lang="en-US" sz="2400" b="1" kern="1200" dirty="0" err="1">
              <a:solidFill>
                <a:schemeClr val="tx1"/>
              </a:solidFill>
              <a:latin typeface="Bodoni MT" pitchFamily="18" charset="0"/>
              <a:cs typeface="Arial" panose="020B0604020202020204" pitchFamily="34" charset="0"/>
            </a:rPr>
            <a:t>en</a:t>
          </a:r>
          <a:r>
            <a:rPr lang="en-US" sz="2400" b="1" kern="1200" dirty="0">
              <a:solidFill>
                <a:schemeClr val="tx1"/>
              </a:solidFill>
              <a:latin typeface="Bodoni MT" pitchFamily="18" charset="0"/>
              <a:cs typeface="Arial" panose="020B0604020202020204" pitchFamily="34" charset="0"/>
            </a:rPr>
            <a:t> oeuvre de la CPS </a:t>
          </a:r>
          <a:r>
            <a:rPr lang="en-US" sz="2400" b="1" kern="1200" dirty="0" err="1">
              <a:solidFill>
                <a:schemeClr val="tx1"/>
              </a:solidFill>
              <a:latin typeface="Bodoni MT" pitchFamily="18" charset="0"/>
              <a:cs typeface="Arial" panose="020B0604020202020204" pitchFamily="34" charset="0"/>
            </a:rPr>
            <a:t>en</a:t>
          </a:r>
          <a:r>
            <a:rPr lang="en-US" sz="2400" b="1" kern="1200" dirty="0">
              <a:solidFill>
                <a:schemeClr val="tx1"/>
              </a:solidFill>
              <a:latin typeface="Bodoni MT" pitchFamily="18" charset="0"/>
              <a:cs typeface="Arial" panose="020B0604020202020204" pitchFamily="34" charset="0"/>
            </a:rPr>
            <a:t> 2022 </a:t>
          </a:r>
          <a:endParaRPr lang="fr-FR" sz="2400" kern="1200" noProof="0" dirty="0">
            <a:solidFill>
              <a:schemeClr val="tx1"/>
            </a:solidFill>
            <a:latin typeface="Bodoni MT" pitchFamily="18" charset="0"/>
            <a:cs typeface="Arial" panose="020B0604020202020204" pitchFamily="34" charset="0"/>
          </a:endParaRPr>
        </a:p>
      </dsp:txBody>
      <dsp:txXfrm>
        <a:off x="49164" y="49164"/>
        <a:ext cx="4177508" cy="908800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7DBCAA-FD7A-41FC-9640-F7241779E643}">
      <dsp:nvSpPr>
        <dsp:cNvPr id="0" name=""/>
        <dsp:cNvSpPr/>
      </dsp:nvSpPr>
      <dsp:spPr>
        <a:xfrm>
          <a:off x="4280657" y="984"/>
          <a:ext cx="4312347" cy="100614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079A4F-EDCB-4C6F-A1E1-7B5158F137B4}">
      <dsp:nvSpPr>
        <dsp:cNvPr id="0" name=""/>
        <dsp:cNvSpPr/>
      </dsp:nvSpPr>
      <dsp:spPr>
        <a:xfrm>
          <a:off x="0" y="0"/>
          <a:ext cx="4275836" cy="1007128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2400" b="1" kern="1200" noProof="0" dirty="0">
              <a:solidFill>
                <a:srgbClr val="C00000"/>
              </a:solidFill>
              <a:latin typeface="Bodoni MT" pitchFamily="18" charset="0"/>
              <a:cs typeface="Arial" panose="020B0604020202020204" pitchFamily="34" charset="0"/>
            </a:rPr>
            <a:t>Priorités de recherche et leurs délais de mise en œuvre    </a:t>
          </a:r>
          <a:endParaRPr lang="fr-CH" sz="2400" kern="1200" noProof="0" dirty="0">
            <a:solidFill>
              <a:srgbClr val="C00000"/>
            </a:solidFill>
            <a:latin typeface="Bodoni MT" pitchFamily="18" charset="0"/>
            <a:cs typeface="Arial" panose="020B0604020202020204" pitchFamily="34" charset="0"/>
          </a:endParaRPr>
        </a:p>
      </dsp:txBody>
      <dsp:txXfrm>
        <a:off x="49164" y="49164"/>
        <a:ext cx="4177508" cy="908800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7DBCAA-FD7A-41FC-9640-F7241779E643}">
      <dsp:nvSpPr>
        <dsp:cNvPr id="0" name=""/>
        <dsp:cNvSpPr/>
      </dsp:nvSpPr>
      <dsp:spPr>
        <a:xfrm>
          <a:off x="4280657" y="984"/>
          <a:ext cx="4312347" cy="100614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079A4F-EDCB-4C6F-A1E1-7B5158F137B4}">
      <dsp:nvSpPr>
        <dsp:cNvPr id="0" name=""/>
        <dsp:cNvSpPr/>
      </dsp:nvSpPr>
      <dsp:spPr>
        <a:xfrm>
          <a:off x="0" y="0"/>
          <a:ext cx="4275836" cy="1007128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2400" b="1" kern="1200" noProof="0" dirty="0">
              <a:solidFill>
                <a:srgbClr val="C00000"/>
              </a:solidFill>
              <a:latin typeface="Bodoni MT" pitchFamily="18" charset="0"/>
              <a:cs typeface="Arial" panose="020B0604020202020204" pitchFamily="34" charset="0"/>
            </a:rPr>
            <a:t>Priorités de recherche et leurs délais de mise en œuvre    </a:t>
          </a:r>
          <a:endParaRPr lang="fr-CH" sz="2400" kern="1200" noProof="0" dirty="0">
            <a:solidFill>
              <a:srgbClr val="C00000"/>
            </a:solidFill>
            <a:latin typeface="Bodoni MT" pitchFamily="18" charset="0"/>
            <a:cs typeface="Arial" panose="020B0604020202020204" pitchFamily="34" charset="0"/>
          </a:endParaRPr>
        </a:p>
      </dsp:txBody>
      <dsp:txXfrm>
        <a:off x="49164" y="49164"/>
        <a:ext cx="4177508" cy="908800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7DBCAA-FD7A-41FC-9640-F7241779E643}">
      <dsp:nvSpPr>
        <dsp:cNvPr id="0" name=""/>
        <dsp:cNvSpPr/>
      </dsp:nvSpPr>
      <dsp:spPr>
        <a:xfrm>
          <a:off x="4652000" y="928"/>
          <a:ext cx="3453685" cy="94878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079A4F-EDCB-4C6F-A1E1-7B5158F137B4}">
      <dsp:nvSpPr>
        <dsp:cNvPr id="0" name=""/>
        <dsp:cNvSpPr/>
      </dsp:nvSpPr>
      <dsp:spPr>
        <a:xfrm>
          <a:off x="0" y="0"/>
          <a:ext cx="4649996" cy="949714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Lessons et innovations </a:t>
          </a:r>
          <a:r>
            <a:rPr lang="en-US" sz="32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en</a:t>
          </a:r>
          <a:r>
            <a:rPr lang="en-US" sz="3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2021</a:t>
          </a:r>
          <a:endParaRPr lang="fr-FR" sz="3200" kern="1200" noProof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361" y="46361"/>
        <a:ext cx="4557274" cy="856992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7DBCAA-FD7A-41FC-9640-F7241779E643}">
      <dsp:nvSpPr>
        <dsp:cNvPr id="0" name=""/>
        <dsp:cNvSpPr/>
      </dsp:nvSpPr>
      <dsp:spPr>
        <a:xfrm>
          <a:off x="4487922" y="928"/>
          <a:ext cx="3615206" cy="94878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079A4F-EDCB-4C6F-A1E1-7B5158F137B4}">
      <dsp:nvSpPr>
        <dsp:cNvPr id="0" name=""/>
        <dsp:cNvSpPr/>
      </dsp:nvSpPr>
      <dsp:spPr>
        <a:xfrm>
          <a:off x="0" y="0"/>
          <a:ext cx="4483361" cy="949714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Lessons et innovations </a:t>
          </a:r>
          <a:r>
            <a:rPr lang="en-US" sz="32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en</a:t>
          </a:r>
          <a:r>
            <a:rPr lang="en-US" sz="3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2021</a:t>
          </a:r>
          <a:endParaRPr lang="fr-FR" sz="3200" kern="1200" noProof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361" y="46361"/>
        <a:ext cx="4390639" cy="856992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7DBCAA-FD7A-41FC-9640-F7241779E643}">
      <dsp:nvSpPr>
        <dsp:cNvPr id="0" name=""/>
        <dsp:cNvSpPr/>
      </dsp:nvSpPr>
      <dsp:spPr>
        <a:xfrm>
          <a:off x="5103824" y="928"/>
          <a:ext cx="2997628" cy="94878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079A4F-EDCB-4C6F-A1E1-7B5158F137B4}">
      <dsp:nvSpPr>
        <dsp:cNvPr id="0" name=""/>
        <dsp:cNvSpPr/>
      </dsp:nvSpPr>
      <dsp:spPr>
        <a:xfrm>
          <a:off x="0" y="0"/>
          <a:ext cx="5097586" cy="949714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Lessons et innovations </a:t>
          </a:r>
          <a:r>
            <a:rPr lang="en-US" sz="32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en</a:t>
          </a:r>
          <a:r>
            <a:rPr lang="en-US" sz="3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2021</a:t>
          </a:r>
          <a:endParaRPr lang="fr-FR" sz="3200" kern="1200" noProof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361" y="46361"/>
        <a:ext cx="5004864" cy="856992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7DBCAA-FD7A-41FC-9640-F7241779E643}">
      <dsp:nvSpPr>
        <dsp:cNvPr id="0" name=""/>
        <dsp:cNvSpPr/>
      </dsp:nvSpPr>
      <dsp:spPr>
        <a:xfrm>
          <a:off x="5290009" y="928"/>
          <a:ext cx="2817105" cy="94878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079A4F-EDCB-4C6F-A1E1-7B5158F137B4}">
      <dsp:nvSpPr>
        <dsp:cNvPr id="0" name=""/>
        <dsp:cNvSpPr/>
      </dsp:nvSpPr>
      <dsp:spPr>
        <a:xfrm>
          <a:off x="0" y="0"/>
          <a:ext cx="5289434" cy="949714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Lessons et innovations </a:t>
          </a:r>
          <a:r>
            <a:rPr lang="en-US" sz="32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en</a:t>
          </a:r>
          <a:r>
            <a:rPr lang="en-US" sz="3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2021</a:t>
          </a:r>
          <a:endParaRPr lang="fr-FR" sz="3200" kern="1200" noProof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361" y="46361"/>
        <a:ext cx="5196712" cy="856992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7DBCAA-FD7A-41FC-9640-F7241779E643}">
      <dsp:nvSpPr>
        <dsp:cNvPr id="0" name=""/>
        <dsp:cNvSpPr/>
      </dsp:nvSpPr>
      <dsp:spPr>
        <a:xfrm>
          <a:off x="5023085" y="928"/>
          <a:ext cx="3078388" cy="94878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079A4F-EDCB-4C6F-A1E1-7B5158F137B4}">
      <dsp:nvSpPr>
        <dsp:cNvPr id="0" name=""/>
        <dsp:cNvSpPr/>
      </dsp:nvSpPr>
      <dsp:spPr>
        <a:xfrm>
          <a:off x="0" y="0"/>
          <a:ext cx="5016870" cy="949714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Lessons et innovations </a:t>
          </a:r>
          <a:r>
            <a:rPr lang="en-US" sz="32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en</a:t>
          </a:r>
          <a:r>
            <a:rPr lang="en-US" sz="3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2021</a:t>
          </a:r>
          <a:endParaRPr lang="fr-FR" sz="3200" kern="1200" noProof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361" y="46361"/>
        <a:ext cx="4924148" cy="8569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7DBCAA-FD7A-41FC-9640-F7241779E643}">
      <dsp:nvSpPr>
        <dsp:cNvPr id="0" name=""/>
        <dsp:cNvSpPr/>
      </dsp:nvSpPr>
      <dsp:spPr>
        <a:xfrm>
          <a:off x="7164458" y="383"/>
          <a:ext cx="1504136" cy="78502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079A4F-EDCB-4C6F-A1E1-7B5158F137B4}">
      <dsp:nvSpPr>
        <dsp:cNvPr id="0" name=""/>
        <dsp:cNvSpPr/>
      </dsp:nvSpPr>
      <dsp:spPr>
        <a:xfrm>
          <a:off x="0" y="0"/>
          <a:ext cx="7160553" cy="785026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2400" b="1" kern="1200" noProof="0" dirty="0">
              <a:solidFill>
                <a:schemeClr val="tx1"/>
              </a:solidFill>
              <a:latin typeface="Bodoni MT" pitchFamily="18" charset="0"/>
            </a:rPr>
            <a:t>CPS 2021: Nombre d’enfants planifiés vs nombre d’enfants traités 1</a:t>
          </a:r>
          <a:r>
            <a:rPr lang="fr-CH" sz="2400" b="1" kern="1200" baseline="30000" noProof="0" dirty="0">
              <a:solidFill>
                <a:schemeClr val="tx1"/>
              </a:solidFill>
              <a:latin typeface="Bodoni MT" pitchFamily="18" charset="0"/>
            </a:rPr>
            <a:t>er</a:t>
          </a:r>
          <a:r>
            <a:rPr lang="fr-CH" sz="2400" b="1" kern="1200" noProof="0" dirty="0">
              <a:solidFill>
                <a:schemeClr val="tx1"/>
              </a:solidFill>
              <a:latin typeface="Bodoni MT" pitchFamily="18" charset="0"/>
            </a:rPr>
            <a:t> Passage</a:t>
          </a:r>
        </a:p>
      </dsp:txBody>
      <dsp:txXfrm>
        <a:off x="38322" y="38322"/>
        <a:ext cx="7083909" cy="70838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7DBCAA-FD7A-41FC-9640-F7241779E643}">
      <dsp:nvSpPr>
        <dsp:cNvPr id="0" name=""/>
        <dsp:cNvSpPr/>
      </dsp:nvSpPr>
      <dsp:spPr>
        <a:xfrm>
          <a:off x="7164458" y="383"/>
          <a:ext cx="1504136" cy="78502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079A4F-EDCB-4C6F-A1E1-7B5158F137B4}">
      <dsp:nvSpPr>
        <dsp:cNvPr id="0" name=""/>
        <dsp:cNvSpPr/>
      </dsp:nvSpPr>
      <dsp:spPr>
        <a:xfrm>
          <a:off x="0" y="0"/>
          <a:ext cx="7160553" cy="785026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2400" b="1" kern="1200" noProof="0" dirty="0">
              <a:solidFill>
                <a:schemeClr val="tx1"/>
              </a:solidFill>
              <a:latin typeface="Bodoni MT" pitchFamily="18" charset="0"/>
            </a:rPr>
            <a:t>CPS 2021: Nombre d’enfants planifiés vs nombre d’enfants traités 2</a:t>
          </a:r>
          <a:r>
            <a:rPr lang="fr-CH" sz="2400" b="1" kern="1200" baseline="30000" noProof="0" dirty="0">
              <a:solidFill>
                <a:schemeClr val="tx1"/>
              </a:solidFill>
              <a:latin typeface="Bodoni MT" pitchFamily="18" charset="0"/>
            </a:rPr>
            <a:t>ème</a:t>
          </a:r>
          <a:r>
            <a:rPr lang="fr-CH" sz="2400" b="1" kern="1200" noProof="0" dirty="0">
              <a:solidFill>
                <a:schemeClr val="tx1"/>
              </a:solidFill>
              <a:latin typeface="Bodoni MT" pitchFamily="18" charset="0"/>
            </a:rPr>
            <a:t> Passage</a:t>
          </a:r>
        </a:p>
      </dsp:txBody>
      <dsp:txXfrm>
        <a:off x="38322" y="38322"/>
        <a:ext cx="7083909" cy="70838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7DBCAA-FD7A-41FC-9640-F7241779E643}">
      <dsp:nvSpPr>
        <dsp:cNvPr id="0" name=""/>
        <dsp:cNvSpPr/>
      </dsp:nvSpPr>
      <dsp:spPr>
        <a:xfrm>
          <a:off x="7164458" y="383"/>
          <a:ext cx="1504136" cy="78502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079A4F-EDCB-4C6F-A1E1-7B5158F137B4}">
      <dsp:nvSpPr>
        <dsp:cNvPr id="0" name=""/>
        <dsp:cNvSpPr/>
      </dsp:nvSpPr>
      <dsp:spPr>
        <a:xfrm>
          <a:off x="0" y="0"/>
          <a:ext cx="7160553" cy="785026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2400" b="1" kern="1200" noProof="0" dirty="0">
              <a:solidFill>
                <a:schemeClr val="tx1"/>
              </a:solidFill>
              <a:latin typeface="Bodoni MT" pitchFamily="18" charset="0"/>
            </a:rPr>
            <a:t>CPS 2021: Nombre d’enfants planifiés vs nombre d’enfants traités  3</a:t>
          </a:r>
          <a:r>
            <a:rPr lang="fr-CH" sz="2400" b="1" kern="1200" baseline="30000" noProof="0" dirty="0">
              <a:solidFill>
                <a:schemeClr val="tx1"/>
              </a:solidFill>
              <a:latin typeface="Bodoni MT" pitchFamily="18" charset="0"/>
            </a:rPr>
            <a:t>ème</a:t>
          </a:r>
          <a:r>
            <a:rPr lang="fr-CH" sz="2400" b="1" kern="1200" noProof="0" dirty="0">
              <a:solidFill>
                <a:schemeClr val="tx1"/>
              </a:solidFill>
              <a:latin typeface="Bodoni MT" pitchFamily="18" charset="0"/>
            </a:rPr>
            <a:t> Passage</a:t>
          </a:r>
        </a:p>
      </dsp:txBody>
      <dsp:txXfrm>
        <a:off x="38322" y="38322"/>
        <a:ext cx="7083909" cy="70838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7DBCAA-FD7A-41FC-9640-F7241779E643}">
      <dsp:nvSpPr>
        <dsp:cNvPr id="0" name=""/>
        <dsp:cNvSpPr/>
      </dsp:nvSpPr>
      <dsp:spPr>
        <a:xfrm>
          <a:off x="7164458" y="383"/>
          <a:ext cx="1504136" cy="78502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079A4F-EDCB-4C6F-A1E1-7B5158F137B4}">
      <dsp:nvSpPr>
        <dsp:cNvPr id="0" name=""/>
        <dsp:cNvSpPr/>
      </dsp:nvSpPr>
      <dsp:spPr>
        <a:xfrm>
          <a:off x="0" y="0"/>
          <a:ext cx="7160553" cy="785026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2400" b="1" kern="1200" noProof="0" dirty="0">
              <a:solidFill>
                <a:schemeClr val="tx1"/>
              </a:solidFill>
              <a:latin typeface="Bodoni MT" pitchFamily="18" charset="0"/>
            </a:rPr>
            <a:t>CPS 2021: Nombre d’enfants planifiés vs nombre d’enfants traités 4</a:t>
          </a:r>
          <a:r>
            <a:rPr lang="fr-CH" sz="2400" b="1" kern="1200" baseline="30000" noProof="0" dirty="0">
              <a:solidFill>
                <a:schemeClr val="tx1"/>
              </a:solidFill>
              <a:latin typeface="Bodoni MT" pitchFamily="18" charset="0"/>
            </a:rPr>
            <a:t>ème</a:t>
          </a:r>
          <a:r>
            <a:rPr lang="fr-CH" sz="2400" b="1" kern="1200" noProof="0" dirty="0">
              <a:solidFill>
                <a:schemeClr val="tx1"/>
              </a:solidFill>
              <a:latin typeface="Bodoni MT" pitchFamily="18" charset="0"/>
            </a:rPr>
            <a:t> Passage</a:t>
          </a:r>
        </a:p>
      </dsp:txBody>
      <dsp:txXfrm>
        <a:off x="38322" y="38322"/>
        <a:ext cx="7083909" cy="70838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7DBCAA-FD7A-41FC-9640-F7241779E643}">
      <dsp:nvSpPr>
        <dsp:cNvPr id="0" name=""/>
        <dsp:cNvSpPr/>
      </dsp:nvSpPr>
      <dsp:spPr>
        <a:xfrm>
          <a:off x="5049422" y="485"/>
          <a:ext cx="3447275" cy="99315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079A4F-EDCB-4C6F-A1E1-7B5158F137B4}">
      <dsp:nvSpPr>
        <dsp:cNvPr id="0" name=""/>
        <dsp:cNvSpPr/>
      </dsp:nvSpPr>
      <dsp:spPr>
        <a:xfrm>
          <a:off x="5253" y="485"/>
          <a:ext cx="5044168" cy="993151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2400" b="1" kern="1200" noProof="0" dirty="0">
              <a:solidFill>
                <a:schemeClr val="tx1"/>
              </a:solidFill>
              <a:latin typeface="Bodoni MT" pitchFamily="18" charset="0"/>
              <a:cs typeface="Arial" panose="020B0604020202020204" pitchFamily="34" charset="0"/>
            </a:rPr>
            <a:t>Surveillance de la couverture, de l’observance et de l’efficacité de la CPS</a:t>
          </a:r>
        </a:p>
      </dsp:txBody>
      <dsp:txXfrm>
        <a:off x="53735" y="48967"/>
        <a:ext cx="4947204" cy="89618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7DBCAA-FD7A-41FC-9640-F7241779E643}">
      <dsp:nvSpPr>
        <dsp:cNvPr id="0" name=""/>
        <dsp:cNvSpPr/>
      </dsp:nvSpPr>
      <dsp:spPr>
        <a:xfrm>
          <a:off x="5049422" y="485"/>
          <a:ext cx="3447275" cy="99315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079A4F-EDCB-4C6F-A1E1-7B5158F137B4}">
      <dsp:nvSpPr>
        <dsp:cNvPr id="0" name=""/>
        <dsp:cNvSpPr/>
      </dsp:nvSpPr>
      <dsp:spPr>
        <a:xfrm>
          <a:off x="5253" y="485"/>
          <a:ext cx="5044168" cy="993151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2400" b="1" kern="1200" noProof="0" dirty="0">
              <a:solidFill>
                <a:schemeClr val="tx1"/>
              </a:solidFill>
              <a:latin typeface="Bodoni MT" pitchFamily="18" charset="0"/>
              <a:cs typeface="Arial" panose="020B0604020202020204" pitchFamily="34" charset="0"/>
            </a:rPr>
            <a:t>Surveillance de la couverture, de l’observance et de l’efficacité de la CPS</a:t>
          </a:r>
        </a:p>
      </dsp:txBody>
      <dsp:txXfrm>
        <a:off x="53735" y="48967"/>
        <a:ext cx="4947204" cy="89618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7DBCAA-FD7A-41FC-9640-F7241779E643}">
      <dsp:nvSpPr>
        <dsp:cNvPr id="0" name=""/>
        <dsp:cNvSpPr/>
      </dsp:nvSpPr>
      <dsp:spPr>
        <a:xfrm>
          <a:off x="6908477" y="0"/>
          <a:ext cx="1592724" cy="99412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079A4F-EDCB-4C6F-A1E1-7B5158F137B4}">
      <dsp:nvSpPr>
        <dsp:cNvPr id="0" name=""/>
        <dsp:cNvSpPr/>
      </dsp:nvSpPr>
      <dsp:spPr>
        <a:xfrm>
          <a:off x="749" y="0"/>
          <a:ext cx="6907727" cy="994122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2800" b="1" kern="1200" noProof="0" dirty="0">
              <a:solidFill>
                <a:schemeClr val="tx1"/>
              </a:solidFill>
              <a:latin typeface="Bodoni MT" pitchFamily="18" charset="0"/>
              <a:cs typeface="Arial" panose="020B0604020202020204" pitchFamily="34" charset="0"/>
            </a:rPr>
            <a:t>Surveillance de la couverture, de l’observance et de l’efficacité de la CPS</a:t>
          </a:r>
        </a:p>
      </dsp:txBody>
      <dsp:txXfrm>
        <a:off x="49278" y="48529"/>
        <a:ext cx="6810669" cy="8970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0.60305</cdr:x>
      <cdr:y>0.63217</cdr:y>
    </cdr:from>
    <cdr:to>
      <cdr:x>1</cdr:x>
      <cdr:y>1</cdr:y>
    </cdr:to>
    <cdr:pic>
      <cdr:nvPicPr>
        <cdr:cNvPr id="2" name="chart">
          <a:extLst xmlns:a="http://schemas.openxmlformats.org/drawingml/2006/main">
            <a:ext uri="{FF2B5EF4-FFF2-40B4-BE49-F238E27FC236}">
              <a16:creationId xmlns:a16="http://schemas.microsoft.com/office/drawing/2014/main" id="{289877CE-F30C-479E-8F61-676C9EFA1566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5688633" y="3918098"/>
          <a:ext cx="3744415" cy="227971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0.32958</cdr:x>
      <cdr:y>0.59054</cdr:y>
    </cdr:from>
    <cdr:to>
      <cdr:x>0.39846</cdr:x>
      <cdr:y>0.70889</cdr:y>
    </cdr:to>
    <cdr:sp macro="" textlink="">
      <cdr:nvSpPr>
        <cdr:cNvPr id="3" name="ZoneTexte 5">
          <a:extLst xmlns:a="http://schemas.openxmlformats.org/drawingml/2006/main">
            <a:ext uri="{FF2B5EF4-FFF2-40B4-BE49-F238E27FC236}">
              <a16:creationId xmlns:a16="http://schemas.microsoft.com/office/drawing/2014/main" id="{C26C6C1D-76FB-48EB-8DCD-F52E6B766F6F}"/>
            </a:ext>
          </a:extLst>
        </cdr:cNvPr>
        <cdr:cNvSpPr txBox="1"/>
      </cdr:nvSpPr>
      <cdr:spPr>
        <a:xfrm xmlns:a="http://schemas.openxmlformats.org/drawingml/2006/main">
          <a:off x="3013647" y="3660070"/>
          <a:ext cx="629839" cy="73351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fr-FR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>
            <a:lnSpc>
              <a:spcPct val="107000"/>
            </a:lnSpc>
            <a:spcAft>
              <a:spcPts val="800"/>
            </a:spcAft>
          </a:pPr>
          <a:r>
            <a:rPr lang="fr-FR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P4</a:t>
          </a:r>
          <a:endParaRPr lang="fr-ML" sz="2800" b="1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0.62179</cdr:x>
      <cdr:y>0.62579</cdr:y>
    </cdr:from>
    <cdr:to>
      <cdr:x>0.99047</cdr:x>
      <cdr:y>0.9287</cdr:y>
    </cdr:to>
    <cdr:pic>
      <cdr:nvPicPr>
        <cdr:cNvPr id="2" name="chart">
          <a:extLst xmlns:a="http://schemas.openxmlformats.org/drawingml/2006/main">
            <a:ext uri="{FF2B5EF4-FFF2-40B4-BE49-F238E27FC236}">
              <a16:creationId xmlns:a16="http://schemas.microsoft.com/office/drawing/2014/main" id="{F98D43C2-4BC6-4BBC-A8C3-5E8A48B874BC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5586453" y="3612594"/>
          <a:ext cx="3312364" cy="1748629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0.33169</cdr:x>
      <cdr:y>0.49288</cdr:y>
    </cdr:from>
    <cdr:to>
      <cdr:x>0.40179</cdr:x>
      <cdr:y>0.60902</cdr:y>
    </cdr:to>
    <cdr:sp macro="" textlink="">
      <cdr:nvSpPr>
        <cdr:cNvPr id="3" name="ZoneTexte 5">
          <a:extLst xmlns:a="http://schemas.openxmlformats.org/drawingml/2006/main">
            <a:ext uri="{FF2B5EF4-FFF2-40B4-BE49-F238E27FC236}">
              <a16:creationId xmlns:a16="http://schemas.microsoft.com/office/drawing/2014/main" id="{C26C6C1D-76FB-48EB-8DCD-F52E6B766F6F}"/>
            </a:ext>
          </a:extLst>
        </cdr:cNvPr>
        <cdr:cNvSpPr txBox="1"/>
      </cdr:nvSpPr>
      <cdr:spPr>
        <a:xfrm xmlns:a="http://schemas.openxmlformats.org/drawingml/2006/main">
          <a:off x="2980052" y="2845317"/>
          <a:ext cx="629809" cy="67045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fr-FR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>
            <a:lnSpc>
              <a:spcPct val="107000"/>
            </a:lnSpc>
            <a:spcAft>
              <a:spcPts val="800"/>
            </a:spcAft>
          </a:pPr>
          <a:r>
            <a:rPr lang="fr-FR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P4</a:t>
          </a:r>
          <a:endParaRPr lang="fr-ML" sz="2800" b="1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0.80456</cdr:x>
      <cdr:y>0.92949</cdr:y>
    </cdr:from>
    <cdr:to>
      <cdr:x>0.87466</cdr:x>
      <cdr:y>1</cdr:y>
    </cdr:to>
    <cdr:sp macro="" textlink="">
      <cdr:nvSpPr>
        <cdr:cNvPr id="4" name="ZoneTexte 5">
          <a:extLst xmlns:a="http://schemas.openxmlformats.org/drawingml/2006/main">
            <a:ext uri="{FF2B5EF4-FFF2-40B4-BE49-F238E27FC236}">
              <a16:creationId xmlns:a16="http://schemas.microsoft.com/office/drawing/2014/main" id="{DD14C92B-CD45-489A-AFF7-017B8B065542}"/>
            </a:ext>
          </a:extLst>
        </cdr:cNvPr>
        <cdr:cNvSpPr txBox="1"/>
      </cdr:nvSpPr>
      <cdr:spPr>
        <a:xfrm xmlns:a="http://schemas.openxmlformats.org/drawingml/2006/main">
          <a:off x="7228524" y="5365799"/>
          <a:ext cx="629816" cy="40703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>
            <a:lnSpc>
              <a:spcPct val="107000"/>
            </a:lnSpc>
            <a:spcAft>
              <a:spcPts val="800"/>
            </a:spcAft>
          </a:pPr>
          <a:r>
            <a:rPr lang="fr-FR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P1</a:t>
          </a:r>
          <a:endParaRPr lang="fr-ML" sz="2000" b="1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D209B4-D42E-441E-954A-D353A935381F}" type="datetimeFigureOut">
              <a:rPr lang="fr-FR" smtClean="0"/>
              <a:pPr/>
              <a:t>28/02/2022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F2B24F-4BD3-44CB-A8FC-B4A6CCEED207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8671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b="1" noProof="0" dirty="0"/>
              <a:t>SVP recopier cette diapositive et la </a:t>
            </a:r>
            <a:r>
              <a:rPr lang="fr-CH" b="1" noProof="0" dirty="0" err="1"/>
              <a:t>completer</a:t>
            </a:r>
            <a:r>
              <a:rPr lang="fr-CH" b="1" noProof="0" dirty="0"/>
              <a:t> pour chaque région.</a:t>
            </a:r>
          </a:p>
          <a:p>
            <a:r>
              <a:rPr lang="fr-CH" b="1" noProof="0" dirty="0"/>
              <a:t>Si disponibles (à partir des </a:t>
            </a:r>
            <a:r>
              <a:rPr lang="fr-CH" b="1" noProof="0" dirty="0" err="1"/>
              <a:t>régistres</a:t>
            </a:r>
            <a:r>
              <a:rPr lang="fr-CH" b="1" noProof="0" dirty="0"/>
              <a:t>), </a:t>
            </a:r>
            <a:r>
              <a:rPr lang="fr-CH" b="1" noProof="0" dirty="0" err="1"/>
              <a:t>veuiller</a:t>
            </a:r>
            <a:r>
              <a:rPr lang="fr-CH" b="1" noProof="0" dirty="0"/>
              <a:t> marquer le nombre d’enfants ayant reçu le nombre total de traitements ( nombre et pourcentage par rapport a la population cible).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F2B24F-4BD3-44CB-A8FC-B4A6CCEED207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99040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b="1" noProof="0" dirty="0"/>
              <a:t>SVP recopier cette diapositive et la </a:t>
            </a:r>
            <a:r>
              <a:rPr lang="fr-CH" b="1" noProof="0" dirty="0" err="1"/>
              <a:t>completer</a:t>
            </a:r>
            <a:r>
              <a:rPr lang="fr-CH" b="1" noProof="0" dirty="0"/>
              <a:t> pour chaque région.</a:t>
            </a:r>
          </a:p>
          <a:p>
            <a:r>
              <a:rPr lang="fr-CH" b="1" noProof="0" dirty="0"/>
              <a:t>Si disponibles (à partir des </a:t>
            </a:r>
            <a:r>
              <a:rPr lang="fr-CH" b="1" noProof="0" dirty="0" err="1"/>
              <a:t>régistres</a:t>
            </a:r>
            <a:r>
              <a:rPr lang="fr-CH" b="1" noProof="0" dirty="0"/>
              <a:t>), </a:t>
            </a:r>
            <a:r>
              <a:rPr lang="fr-CH" b="1" noProof="0" dirty="0" err="1"/>
              <a:t>veuiller</a:t>
            </a:r>
            <a:r>
              <a:rPr lang="fr-CH" b="1" noProof="0" dirty="0"/>
              <a:t> marquer le nombre d’enfants ayant reçu le nombre total de traitements ( nombre et pourcentage par rapport a la population cible).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F2B24F-4BD3-44CB-A8FC-B4A6CCEED207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990404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b="1" noProof="0" dirty="0"/>
              <a:t>SVP recopier cette diapositive et la </a:t>
            </a:r>
            <a:r>
              <a:rPr lang="fr-CH" b="1" noProof="0" dirty="0" err="1"/>
              <a:t>completer</a:t>
            </a:r>
            <a:r>
              <a:rPr lang="fr-CH" b="1" noProof="0" dirty="0"/>
              <a:t> pour chaque région.</a:t>
            </a:r>
          </a:p>
          <a:p>
            <a:r>
              <a:rPr lang="fr-CH" b="1" noProof="0" dirty="0"/>
              <a:t>Si disponibles (à partir des </a:t>
            </a:r>
            <a:r>
              <a:rPr lang="fr-CH" b="1" noProof="0" dirty="0" err="1"/>
              <a:t>régistres</a:t>
            </a:r>
            <a:r>
              <a:rPr lang="fr-CH" b="1" noProof="0" dirty="0"/>
              <a:t>), </a:t>
            </a:r>
            <a:r>
              <a:rPr lang="fr-CH" b="1" noProof="0" dirty="0" err="1"/>
              <a:t>veuiller</a:t>
            </a:r>
            <a:r>
              <a:rPr lang="fr-CH" b="1" noProof="0" dirty="0"/>
              <a:t> marquer le nombre d’enfants ayant reçu le nombre total de traitements ( nombre et pourcentage par rapport a la population cible).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F2B24F-4BD3-44CB-A8FC-B4A6CCEED207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990404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b="1" noProof="0" dirty="0"/>
              <a:t>SVP recopier cette diapositive et la </a:t>
            </a:r>
            <a:r>
              <a:rPr lang="fr-CH" b="1" noProof="0" dirty="0" err="1"/>
              <a:t>completer</a:t>
            </a:r>
            <a:r>
              <a:rPr lang="fr-CH" b="1" noProof="0" dirty="0"/>
              <a:t> pour chaque région.</a:t>
            </a:r>
          </a:p>
          <a:p>
            <a:r>
              <a:rPr lang="fr-CH" b="1" noProof="0" dirty="0"/>
              <a:t>Si disponibles (à partir des </a:t>
            </a:r>
            <a:r>
              <a:rPr lang="fr-CH" b="1" noProof="0" dirty="0" err="1"/>
              <a:t>régistres</a:t>
            </a:r>
            <a:r>
              <a:rPr lang="fr-CH" b="1" noProof="0" dirty="0"/>
              <a:t>), </a:t>
            </a:r>
            <a:r>
              <a:rPr lang="fr-CH" b="1" noProof="0" dirty="0" err="1"/>
              <a:t>veuiller</a:t>
            </a:r>
            <a:r>
              <a:rPr lang="fr-CH" b="1" noProof="0" dirty="0"/>
              <a:t> marquer le nombre d’enfants ayant reçu le nombre total de traitements ( nombre et pourcentage par rapport a la population cible).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F2B24F-4BD3-44CB-A8FC-B4A6CCEED207}" type="slidenum">
              <a:rPr lang="fr-FR" smtClean="0"/>
              <a:pPr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990404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M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F2B24F-4BD3-44CB-A8FC-B4A6CCEED207}" type="slidenum">
              <a:rPr lang="fr-FR" smtClean="0"/>
              <a:pPr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326763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F2B24F-4BD3-44CB-A8FC-B4A6CCEED207}" type="slidenum">
              <a:rPr lang="fr-FR" smtClean="0"/>
              <a:pPr/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4262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145A1-8341-4F1B-9E78-323800B95EA8}" type="datetimeFigureOut">
              <a:rPr lang="fr-CH" smtClean="0"/>
              <a:pPr/>
              <a:t>28.02.2022</a:t>
            </a:fld>
            <a:endParaRPr lang="fr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14984-676B-47D6-867A-98CD1FFFAB12}" type="slidenum">
              <a:rPr lang="fr-CH" smtClean="0"/>
              <a:pPr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915963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145A1-8341-4F1B-9E78-323800B95EA8}" type="datetimeFigureOut">
              <a:rPr lang="fr-CH" smtClean="0"/>
              <a:pPr/>
              <a:t>28.02.2022</a:t>
            </a:fld>
            <a:endParaRPr lang="fr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14984-676B-47D6-867A-98CD1FFFAB12}" type="slidenum">
              <a:rPr lang="fr-CH" smtClean="0"/>
              <a:pPr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62645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145A1-8341-4F1B-9E78-323800B95EA8}" type="datetimeFigureOut">
              <a:rPr lang="fr-CH" smtClean="0"/>
              <a:pPr/>
              <a:t>28.02.2022</a:t>
            </a:fld>
            <a:endParaRPr lang="fr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14984-676B-47D6-867A-98CD1FFFAB12}" type="slidenum">
              <a:rPr lang="fr-CH" smtClean="0"/>
              <a:pPr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9823338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28739" y="450060"/>
            <a:ext cx="7286521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373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85829" y="1949546"/>
            <a:ext cx="6572341" cy="315792"/>
          </a:xfrm>
        </p:spPr>
        <p:txBody>
          <a:bodyPr lIns="0" tIns="0" rIns="0" bIns="0"/>
          <a:lstStyle>
            <a:lvl1pPr>
              <a:defRPr sz="205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820588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85829" y="1949546"/>
            <a:ext cx="6572341" cy="315792"/>
          </a:xfrm>
        </p:spPr>
        <p:txBody>
          <a:bodyPr lIns="0" tIns="0" rIns="0" bIns="0"/>
          <a:lstStyle>
            <a:lvl1pPr>
              <a:defRPr sz="205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005534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85829" y="1949546"/>
            <a:ext cx="6572341" cy="315792"/>
          </a:xfrm>
        </p:spPr>
        <p:txBody>
          <a:bodyPr lIns="0" tIns="0" rIns="0" bIns="0"/>
          <a:lstStyle>
            <a:lvl1pPr>
              <a:defRPr sz="205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287580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96008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145A1-8341-4F1B-9E78-323800B95EA8}" type="datetimeFigureOut">
              <a:rPr lang="fr-CH" smtClean="0"/>
              <a:pPr/>
              <a:t>28.02.2022</a:t>
            </a:fld>
            <a:endParaRPr lang="fr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14984-676B-47D6-867A-98CD1FFFAB12}" type="slidenum">
              <a:rPr lang="fr-CH" smtClean="0"/>
              <a:pPr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671553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145A1-8341-4F1B-9E78-323800B95EA8}" type="datetimeFigureOut">
              <a:rPr lang="fr-CH" smtClean="0"/>
              <a:pPr/>
              <a:t>28.02.2022</a:t>
            </a:fld>
            <a:endParaRPr lang="fr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14984-676B-47D6-867A-98CD1FFFAB12}" type="slidenum">
              <a:rPr lang="fr-CH" smtClean="0"/>
              <a:pPr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283725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145A1-8341-4F1B-9E78-323800B95EA8}" type="datetimeFigureOut">
              <a:rPr lang="fr-CH" smtClean="0"/>
              <a:pPr/>
              <a:t>28.02.2022</a:t>
            </a:fld>
            <a:endParaRPr lang="fr-CH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14984-676B-47D6-867A-98CD1FFFAB12}" type="slidenum">
              <a:rPr lang="fr-CH" smtClean="0"/>
              <a:pPr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528014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145A1-8341-4F1B-9E78-323800B95EA8}" type="datetimeFigureOut">
              <a:rPr lang="fr-CH" smtClean="0"/>
              <a:pPr/>
              <a:t>28.02.2022</a:t>
            </a:fld>
            <a:endParaRPr lang="fr-CH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14984-676B-47D6-867A-98CD1FFFAB12}" type="slidenum">
              <a:rPr lang="fr-CH" smtClean="0"/>
              <a:pPr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755468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145A1-8341-4F1B-9E78-323800B95EA8}" type="datetimeFigureOut">
              <a:rPr lang="fr-CH" smtClean="0"/>
              <a:pPr/>
              <a:t>28.02.2022</a:t>
            </a:fld>
            <a:endParaRPr lang="fr-CH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14984-676B-47D6-867A-98CD1FFFAB12}" type="slidenum">
              <a:rPr lang="fr-CH" smtClean="0"/>
              <a:pPr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41541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145A1-8341-4F1B-9E78-323800B95EA8}" type="datetimeFigureOut">
              <a:rPr lang="fr-CH" smtClean="0"/>
              <a:pPr/>
              <a:t>28.02.2022</a:t>
            </a:fld>
            <a:endParaRPr lang="fr-C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14984-676B-47D6-867A-98CD1FFFAB12}" type="slidenum">
              <a:rPr lang="fr-CH" smtClean="0"/>
              <a:pPr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756596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145A1-8341-4F1B-9E78-323800B95EA8}" type="datetimeFigureOut">
              <a:rPr lang="fr-CH" smtClean="0"/>
              <a:pPr/>
              <a:t>28.02.2022</a:t>
            </a:fld>
            <a:endParaRPr lang="fr-CH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14984-676B-47D6-867A-98CD1FFFAB12}" type="slidenum">
              <a:rPr lang="fr-CH" smtClean="0"/>
              <a:pPr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995939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145A1-8341-4F1B-9E78-323800B95EA8}" type="datetimeFigureOut">
              <a:rPr lang="fr-CH" smtClean="0"/>
              <a:pPr/>
              <a:t>28.02.2022</a:t>
            </a:fld>
            <a:endParaRPr lang="fr-CH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14984-676B-47D6-867A-98CD1FFFAB12}" type="slidenum">
              <a:rPr lang="fr-CH" smtClean="0"/>
              <a:pPr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465120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145A1-8341-4F1B-9E78-323800B95EA8}" type="datetimeFigureOut">
              <a:rPr lang="fr-CH" smtClean="0"/>
              <a:pPr/>
              <a:t>28.02.2022</a:t>
            </a:fld>
            <a:endParaRPr lang="fr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14984-676B-47D6-867A-98CD1FFFAB12}" type="slidenum">
              <a:rPr lang="fr-CH" smtClean="0"/>
              <a:pPr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079028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85829" y="1949546"/>
            <a:ext cx="6572341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8317" y="1724692"/>
            <a:ext cx="734235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39"/>
            <a:ext cx="29260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39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39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0069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390952">
        <a:defRPr>
          <a:latin typeface="+mn-lt"/>
          <a:ea typeface="+mn-ea"/>
          <a:cs typeface="+mn-cs"/>
        </a:defRPr>
      </a:lvl2pPr>
      <a:lvl3pPr marL="781903">
        <a:defRPr>
          <a:latin typeface="+mn-lt"/>
          <a:ea typeface="+mn-ea"/>
          <a:cs typeface="+mn-cs"/>
        </a:defRPr>
      </a:lvl3pPr>
      <a:lvl4pPr marL="1172855">
        <a:defRPr>
          <a:latin typeface="+mn-lt"/>
          <a:ea typeface="+mn-ea"/>
          <a:cs typeface="+mn-cs"/>
        </a:defRPr>
      </a:lvl4pPr>
      <a:lvl5pPr marL="1563807">
        <a:defRPr>
          <a:latin typeface="+mn-lt"/>
          <a:ea typeface="+mn-ea"/>
          <a:cs typeface="+mn-cs"/>
        </a:defRPr>
      </a:lvl5pPr>
      <a:lvl6pPr marL="1954759">
        <a:defRPr>
          <a:latin typeface="+mn-lt"/>
          <a:ea typeface="+mn-ea"/>
          <a:cs typeface="+mn-cs"/>
        </a:defRPr>
      </a:lvl6pPr>
      <a:lvl7pPr marL="2345710">
        <a:defRPr>
          <a:latin typeface="+mn-lt"/>
          <a:ea typeface="+mn-ea"/>
          <a:cs typeface="+mn-cs"/>
        </a:defRPr>
      </a:lvl7pPr>
      <a:lvl8pPr marL="2736662">
        <a:defRPr>
          <a:latin typeface="+mn-lt"/>
          <a:ea typeface="+mn-ea"/>
          <a:cs typeface="+mn-cs"/>
        </a:defRPr>
      </a:lvl8pPr>
      <a:lvl9pPr marL="312761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90952">
        <a:defRPr>
          <a:latin typeface="+mn-lt"/>
          <a:ea typeface="+mn-ea"/>
          <a:cs typeface="+mn-cs"/>
        </a:defRPr>
      </a:lvl2pPr>
      <a:lvl3pPr marL="781903">
        <a:defRPr>
          <a:latin typeface="+mn-lt"/>
          <a:ea typeface="+mn-ea"/>
          <a:cs typeface="+mn-cs"/>
        </a:defRPr>
      </a:lvl3pPr>
      <a:lvl4pPr marL="1172855">
        <a:defRPr>
          <a:latin typeface="+mn-lt"/>
          <a:ea typeface="+mn-ea"/>
          <a:cs typeface="+mn-cs"/>
        </a:defRPr>
      </a:lvl4pPr>
      <a:lvl5pPr marL="1563807">
        <a:defRPr>
          <a:latin typeface="+mn-lt"/>
          <a:ea typeface="+mn-ea"/>
          <a:cs typeface="+mn-cs"/>
        </a:defRPr>
      </a:lvl5pPr>
      <a:lvl6pPr marL="1954759">
        <a:defRPr>
          <a:latin typeface="+mn-lt"/>
          <a:ea typeface="+mn-ea"/>
          <a:cs typeface="+mn-cs"/>
        </a:defRPr>
      </a:lvl6pPr>
      <a:lvl7pPr marL="2345710">
        <a:defRPr>
          <a:latin typeface="+mn-lt"/>
          <a:ea typeface="+mn-ea"/>
          <a:cs typeface="+mn-cs"/>
        </a:defRPr>
      </a:lvl7pPr>
      <a:lvl8pPr marL="2736662">
        <a:defRPr>
          <a:latin typeface="+mn-lt"/>
          <a:ea typeface="+mn-ea"/>
          <a:cs typeface="+mn-cs"/>
        </a:defRPr>
      </a:lvl8pPr>
      <a:lvl9pPr marL="312761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6.xml"/><Relationship Id="rId3" Type="http://schemas.openxmlformats.org/officeDocument/2006/relationships/diagramLayout" Target="../diagrams/layout15.xml"/><Relationship Id="rId7" Type="http://schemas.openxmlformats.org/officeDocument/2006/relationships/diagramData" Target="../diagrams/data16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11" Type="http://schemas.microsoft.com/office/2007/relationships/diagramDrawing" Target="../diagrams/drawing16.xml"/><Relationship Id="rId5" Type="http://schemas.openxmlformats.org/officeDocument/2006/relationships/diagramColors" Target="../diagrams/colors15.xml"/><Relationship Id="rId10" Type="http://schemas.openxmlformats.org/officeDocument/2006/relationships/diagramColors" Target="../diagrams/colors16.xml"/><Relationship Id="rId4" Type="http://schemas.openxmlformats.org/officeDocument/2006/relationships/diagramQuickStyle" Target="../diagrams/quickStyle15.xml"/><Relationship Id="rId9" Type="http://schemas.openxmlformats.org/officeDocument/2006/relationships/diagramQuickStyle" Target="../diagrams/quickStyle1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4294244170"/>
              </p:ext>
            </p:extLst>
          </p:nvPr>
        </p:nvGraphicFramePr>
        <p:xfrm>
          <a:off x="395536" y="1268760"/>
          <a:ext cx="8280920" cy="2808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E2240917-EEE3-4A42-A453-57C9BABE8A2C}"/>
              </a:ext>
            </a:extLst>
          </p:cNvPr>
          <p:cNvSpPr txBox="1"/>
          <p:nvPr/>
        </p:nvSpPr>
        <p:spPr>
          <a:xfrm>
            <a:off x="2284951" y="4797152"/>
            <a:ext cx="4824536" cy="5604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marL="0" lvl="0" indent="0" algn="ctr" defTabSz="10668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2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MALI</a:t>
            </a: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1F2A18CC-ADD2-47EE-B19B-0A1398021B36}"/>
              </a:ext>
            </a:extLst>
          </p:cNvPr>
          <p:cNvSpPr/>
          <p:nvPr/>
        </p:nvSpPr>
        <p:spPr>
          <a:xfrm>
            <a:off x="1377036" y="2294043"/>
            <a:ext cx="864096" cy="43204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Arrow: Right 32">
            <a:extLst>
              <a:ext uri="{FF2B5EF4-FFF2-40B4-BE49-F238E27FC236}">
                <a16:creationId xmlns:a16="http://schemas.microsoft.com/office/drawing/2014/main" id="{A202ABD4-9BA2-48D5-8962-47319DDB90A9}"/>
              </a:ext>
            </a:extLst>
          </p:cNvPr>
          <p:cNvSpPr/>
          <p:nvPr/>
        </p:nvSpPr>
        <p:spPr>
          <a:xfrm>
            <a:off x="1369277" y="3068960"/>
            <a:ext cx="864096" cy="43204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6097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8134" y="1268759"/>
            <a:ext cx="8766354" cy="5487625"/>
          </a:xfrm>
        </p:spPr>
        <p:txBody>
          <a:bodyPr>
            <a:normAutofit fontScale="25000" lnSpcReduction="20000"/>
          </a:bodyPr>
          <a:lstStyle/>
          <a:p>
            <a:pPr marL="685800" indent="-685800" algn="l"/>
            <a:endParaRPr lang="fr-CH" sz="4400" u="sng" dirty="0">
              <a:solidFill>
                <a:schemeClr val="tx1"/>
              </a:solidFill>
              <a:latin typeface="Bodoni MT" pitchFamily="18" charset="0"/>
            </a:endParaRPr>
          </a:p>
          <a:p>
            <a:pPr marL="685800" indent="-685800" algn="l">
              <a:buFont typeface="Wingdings" pitchFamily="2" charset="2"/>
              <a:buChar char="Ø"/>
            </a:pPr>
            <a:r>
              <a:rPr lang="fr-CH" sz="8000" b="1" u="sng" dirty="0">
                <a:solidFill>
                  <a:schemeClr val="tx1"/>
                </a:solidFill>
                <a:latin typeface="Bodoni MT" pitchFamily="18" charset="0"/>
              </a:rPr>
              <a:t>Comment évaluez vous l’efficacité ? </a:t>
            </a:r>
          </a:p>
          <a:p>
            <a:pPr marL="685800" indent="-685800" algn="l"/>
            <a:r>
              <a:rPr lang="fr-CH" sz="8000" dirty="0">
                <a:solidFill>
                  <a:schemeClr val="tx1"/>
                </a:solidFill>
                <a:latin typeface="Bodoni MT" pitchFamily="18" charset="0"/>
              </a:rPr>
              <a:t>A travers analyse des données de routine, des enquêtes d ’évaluations de la CPS et des enquêtes EIP et EDS</a:t>
            </a:r>
          </a:p>
          <a:p>
            <a:pPr marL="685800" indent="-685800" algn="l"/>
            <a:endParaRPr lang="fr-CH" sz="8000" u="sng" dirty="0">
              <a:solidFill>
                <a:schemeClr val="tx1"/>
              </a:solidFill>
              <a:latin typeface="Bodoni MT" pitchFamily="18" charset="0"/>
            </a:endParaRPr>
          </a:p>
          <a:p>
            <a:pPr marL="685800" indent="-685800" algn="l">
              <a:buFont typeface="Wingdings" pitchFamily="2" charset="2"/>
              <a:buChar char="q"/>
            </a:pPr>
            <a:r>
              <a:rPr lang="fr-CH" sz="8000" u="sng" dirty="0">
                <a:solidFill>
                  <a:schemeClr val="tx1"/>
                </a:solidFill>
                <a:latin typeface="Bodoni MT" pitchFamily="18" charset="0"/>
              </a:rPr>
              <a:t>Avantages de la méthodologie utilisée</a:t>
            </a:r>
          </a:p>
          <a:p>
            <a:pPr marL="1143000" lvl="1" indent="-685800" algn="l">
              <a:buFont typeface="Courier New" pitchFamily="49" charset="0"/>
              <a:buChar char="o"/>
            </a:pPr>
            <a:r>
              <a:rPr lang="fr-CH" sz="8000" dirty="0">
                <a:solidFill>
                  <a:schemeClr val="tx1"/>
                </a:solidFill>
                <a:latin typeface="Bodoni MT" pitchFamily="18" charset="0"/>
              </a:rPr>
              <a:t>Les données de routine et les enquêtes EIP et EDS couvrent toutes les zones CPS</a:t>
            </a:r>
          </a:p>
          <a:p>
            <a:pPr marL="1143000" lvl="1" indent="-685800" algn="l">
              <a:buFont typeface="Courier New" pitchFamily="49" charset="0"/>
              <a:buChar char="o"/>
            </a:pPr>
            <a:r>
              <a:rPr lang="fr-CH" sz="8000" dirty="0">
                <a:solidFill>
                  <a:schemeClr val="tx1"/>
                </a:solidFill>
                <a:latin typeface="Bodoni MT" pitchFamily="18" charset="0"/>
              </a:rPr>
              <a:t>Résultats publiés dans les revues scientifiques devant servir à d’autres pays</a:t>
            </a:r>
          </a:p>
          <a:p>
            <a:pPr marL="1143000" lvl="1" indent="-685800" algn="l">
              <a:buFont typeface="Courier New" pitchFamily="49" charset="0"/>
              <a:buChar char="o"/>
            </a:pPr>
            <a:r>
              <a:rPr lang="fr-CH" sz="8000" dirty="0">
                <a:solidFill>
                  <a:schemeClr val="tx1"/>
                </a:solidFill>
                <a:latin typeface="Bodoni MT" pitchFamily="18" charset="0"/>
              </a:rPr>
              <a:t>Partage des resultats lors des rencontres scientifiques nationales</a:t>
            </a:r>
          </a:p>
          <a:p>
            <a:pPr marL="1143000" lvl="1" indent="-685800" algn="l">
              <a:buFont typeface="Courier New" pitchFamily="49" charset="0"/>
              <a:buChar char="o"/>
            </a:pPr>
            <a:endParaRPr lang="fr-CH" sz="8000" dirty="0">
              <a:solidFill>
                <a:schemeClr val="tx1"/>
              </a:solidFill>
              <a:latin typeface="Bodoni MT" pitchFamily="18" charset="0"/>
            </a:endParaRPr>
          </a:p>
          <a:p>
            <a:pPr marL="685800" indent="-685800" algn="l">
              <a:buFont typeface="Wingdings" pitchFamily="2" charset="2"/>
              <a:buChar char="q"/>
            </a:pPr>
            <a:r>
              <a:rPr lang="fr-CH" sz="8000" u="sng" dirty="0">
                <a:solidFill>
                  <a:schemeClr val="tx1"/>
                </a:solidFill>
                <a:latin typeface="Bodoni MT" pitchFamily="18" charset="0"/>
              </a:rPr>
              <a:t>Désavantages </a:t>
            </a:r>
          </a:p>
          <a:p>
            <a:pPr marL="1143000" lvl="1" indent="-685800" algn="l">
              <a:buFont typeface="Courier New" pitchFamily="49" charset="0"/>
              <a:buChar char="o"/>
            </a:pPr>
            <a:r>
              <a:rPr lang="fr-CH" sz="8000" dirty="0">
                <a:solidFill>
                  <a:schemeClr val="tx1"/>
                </a:solidFill>
                <a:latin typeface="Bodoni MT" pitchFamily="18" charset="0"/>
              </a:rPr>
              <a:t>Qualité des données de routine pas trop fiable</a:t>
            </a:r>
          </a:p>
          <a:p>
            <a:pPr marL="1143000" lvl="1" indent="-685800" algn="l">
              <a:buFont typeface="Courier New" pitchFamily="49" charset="0"/>
              <a:buChar char="o"/>
            </a:pPr>
            <a:r>
              <a:rPr lang="fr-CH" sz="8000" dirty="0">
                <a:solidFill>
                  <a:schemeClr val="tx1"/>
                </a:solidFill>
                <a:latin typeface="Bodoni MT" pitchFamily="18" charset="0"/>
              </a:rPr>
              <a:t>Méthodes d’enquêtes assez couteuses</a:t>
            </a:r>
          </a:p>
          <a:p>
            <a:pPr marL="1143000" lvl="1" indent="-685800" algn="l">
              <a:buFont typeface="Courier New" pitchFamily="49" charset="0"/>
              <a:buChar char="o"/>
            </a:pPr>
            <a:r>
              <a:rPr lang="fr-CH" sz="8000" dirty="0">
                <a:solidFill>
                  <a:schemeClr val="tx1"/>
                </a:solidFill>
                <a:latin typeface="Bodoni MT" pitchFamily="18" charset="0"/>
              </a:rPr>
              <a:t>Temps de disponibilité des résultats relativement long</a:t>
            </a:r>
          </a:p>
          <a:p>
            <a:pPr marL="342900" indent="-342900" algn="l">
              <a:buFont typeface="+mj-lt"/>
              <a:buAutoNum type="arabicPeriod"/>
            </a:pPr>
            <a:endParaRPr lang="fr-CH" u="sng" dirty="0">
              <a:solidFill>
                <a:schemeClr val="tx1"/>
              </a:solidFill>
            </a:endParaRPr>
          </a:p>
          <a:p>
            <a:pPr marL="342900" indent="-342900" algn="l">
              <a:buFont typeface="+mj-lt"/>
              <a:buAutoNum type="arabicPeriod"/>
            </a:pPr>
            <a:endParaRPr lang="fr-CH" u="sng" dirty="0">
              <a:solidFill>
                <a:schemeClr val="tx1"/>
              </a:solidFill>
            </a:endParaRPr>
          </a:p>
          <a:p>
            <a:pPr marL="342900" indent="-342900" algn="l">
              <a:buFont typeface="+mj-lt"/>
              <a:buAutoNum type="arabicPeriod"/>
            </a:pPr>
            <a:endParaRPr lang="fr-CH" u="sng" dirty="0">
              <a:solidFill>
                <a:schemeClr val="tx1"/>
              </a:solidFill>
            </a:endParaRPr>
          </a:p>
          <a:p>
            <a:pPr algn="l"/>
            <a:endParaRPr lang="fr-CH" u="sng" dirty="0">
              <a:solidFill>
                <a:schemeClr val="tx1"/>
              </a:solidFill>
            </a:endParaRPr>
          </a:p>
          <a:p>
            <a:pPr marL="342900" indent="-342900" algn="l">
              <a:buFont typeface="+mj-lt"/>
              <a:buAutoNum type="arabicPeriod"/>
            </a:pPr>
            <a:endParaRPr lang="fr-CH" u="sng" dirty="0">
              <a:solidFill>
                <a:schemeClr val="tx1"/>
              </a:solidFill>
            </a:endParaRPr>
          </a:p>
          <a:p>
            <a:pPr marL="342900" indent="-342900" algn="l">
              <a:buFont typeface="+mj-lt"/>
              <a:buAutoNum type="arabicPeriod"/>
            </a:pPr>
            <a:endParaRPr lang="fr-CH" u="sng" dirty="0">
              <a:solidFill>
                <a:schemeClr val="tx1"/>
              </a:solidFill>
            </a:endParaRPr>
          </a:p>
          <a:p>
            <a:pPr algn="l"/>
            <a:endParaRPr lang="fr-CH" u="sng" dirty="0"/>
          </a:p>
          <a:p>
            <a:pPr algn="l"/>
            <a:endParaRPr lang="fr-CH" u="sng" dirty="0"/>
          </a:p>
          <a:p>
            <a:pPr algn="l"/>
            <a:endParaRPr lang="fr-CH" u="sng" dirty="0"/>
          </a:p>
          <a:p>
            <a:pPr marL="257175" indent="-257175" algn="l">
              <a:buFont typeface="Arial" panose="020B0604020202020204" pitchFamily="34" charset="0"/>
              <a:buChar char="•"/>
            </a:pPr>
            <a:r>
              <a:rPr lang="fr-CH" u="sng" dirty="0"/>
              <a:t> </a:t>
            </a:r>
          </a:p>
          <a:p>
            <a:pPr marL="342900" indent="-342900" algn="l">
              <a:buFont typeface="+mj-lt"/>
              <a:buAutoNum type="arabicPeriod"/>
            </a:pPr>
            <a:endParaRPr lang="fr-CH" u="sng" dirty="0"/>
          </a:p>
          <a:p>
            <a:pPr marL="342900" indent="-342900" algn="l">
              <a:buFont typeface="+mj-lt"/>
              <a:buAutoNum type="arabicPeriod"/>
            </a:pPr>
            <a:endParaRPr lang="fr-CH" u="sng" dirty="0"/>
          </a:p>
          <a:p>
            <a:pPr marL="342900" indent="-342900" algn="l">
              <a:buFont typeface="+mj-lt"/>
              <a:buAutoNum type="arabicPeriod"/>
            </a:pPr>
            <a:endParaRPr lang="fr-CH" u="sng" dirty="0"/>
          </a:p>
          <a:p>
            <a:pPr marL="342900" indent="-342900" algn="l">
              <a:buFont typeface="+mj-lt"/>
              <a:buAutoNum type="arabicPeriod"/>
            </a:pPr>
            <a:endParaRPr lang="fr-CH" u="sng" dirty="0"/>
          </a:p>
          <a:p>
            <a:pPr marL="342900" indent="-342900" algn="l">
              <a:buFont typeface="+mj-lt"/>
              <a:buAutoNum type="arabicPeriod"/>
            </a:pPr>
            <a:endParaRPr lang="fr-CH" u="sng" dirty="0"/>
          </a:p>
          <a:p>
            <a:pPr marL="342900" indent="-342900" algn="l">
              <a:buFont typeface="+mj-lt"/>
              <a:buAutoNum type="arabicPeriod"/>
            </a:pPr>
            <a:endParaRPr lang="fr-CH" u="sng" dirty="0"/>
          </a:p>
        </p:txBody>
      </p:sp>
      <p:graphicFrame>
        <p:nvGraphicFramePr>
          <p:cNvPr id="4" name="Diagramme 6">
            <a:extLst>
              <a:ext uri="{FF2B5EF4-FFF2-40B4-BE49-F238E27FC236}">
                <a16:creationId xmlns:a16="http://schemas.microsoft.com/office/drawing/2014/main" id="{C97FA5CE-3B90-4B3C-8CB3-417911E69E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7963780"/>
              </p:ext>
            </p:extLst>
          </p:nvPr>
        </p:nvGraphicFramePr>
        <p:xfrm>
          <a:off x="198134" y="101615"/>
          <a:ext cx="8501952" cy="9941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57234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586545"/>
              </p:ext>
            </p:extLst>
          </p:nvPr>
        </p:nvGraphicFramePr>
        <p:xfrm>
          <a:off x="571472" y="1142984"/>
          <a:ext cx="7560839" cy="446246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226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9102">
                  <a:extLst>
                    <a:ext uri="{9D8B030D-6E8A-4147-A177-3AD203B41FA5}">
                      <a16:colId xmlns:a16="http://schemas.microsoft.com/office/drawing/2014/main" val="2961977554"/>
                    </a:ext>
                  </a:extLst>
                </a:gridCol>
                <a:gridCol w="24191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0066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/>
                          </a:solidFill>
                          <a:latin typeface="Bodoni MT" pitchFamily="18" charset="0"/>
                        </a:rPr>
                        <a:t>Mois</a:t>
                      </a:r>
                      <a:endParaRPr lang="fr-FR" sz="2400" noProof="0" dirty="0">
                        <a:solidFill>
                          <a:schemeClr val="tx1"/>
                        </a:solidFill>
                        <a:latin typeface="Bodoni MT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  <a:latin typeface="Bodoni MT" pitchFamily="18" charset="0"/>
                        </a:rPr>
                        <a:t>&lt; 5 ans 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  <a:latin typeface="Bodoni MT" pitchFamily="18" charset="0"/>
                        </a:rPr>
                        <a:t>5 ans et plus</a:t>
                      </a:r>
                      <a:endParaRPr lang="fr-FR" sz="2400" noProof="0" dirty="0">
                        <a:solidFill>
                          <a:schemeClr val="tx1"/>
                        </a:solidFill>
                        <a:latin typeface="Bodoni MT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2000" b="1" dirty="0">
                          <a:latin typeface="Bodoni MT" pitchFamily="18" charset="0"/>
                        </a:rPr>
                        <a:t>Kayes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L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81 090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L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227 998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4900">
                <a:tc>
                  <a:txBody>
                    <a:bodyPr/>
                    <a:lstStyle/>
                    <a:p>
                      <a:r>
                        <a:rPr lang="fr-FR" sz="2000" b="1" dirty="0">
                          <a:latin typeface="Bodoni MT" pitchFamily="18" charset="0"/>
                        </a:rPr>
                        <a:t>Koulikoro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L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249 332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L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515 481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53883506"/>
                  </a:ext>
                </a:extLst>
              </a:tr>
              <a:tr h="204039">
                <a:tc>
                  <a:txBody>
                    <a:bodyPr/>
                    <a:lstStyle/>
                    <a:p>
                      <a:r>
                        <a:rPr lang="fr-FR" sz="2000" b="1" dirty="0">
                          <a:latin typeface="Bodoni MT" pitchFamily="18" charset="0"/>
                        </a:rPr>
                        <a:t>Sikasso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L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276 596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L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374 497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31669711"/>
                  </a:ext>
                </a:extLst>
              </a:tr>
              <a:tr h="123179">
                <a:tc>
                  <a:txBody>
                    <a:bodyPr/>
                    <a:lstStyle/>
                    <a:p>
                      <a:r>
                        <a:rPr lang="fr-FR" sz="2000" b="1" dirty="0">
                          <a:latin typeface="Bodoni MT" pitchFamily="18" charset="0"/>
                        </a:rPr>
                        <a:t>Ségou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L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151 441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L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252 736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7554475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2000" b="1" dirty="0">
                          <a:latin typeface="Bodoni MT" pitchFamily="18" charset="0"/>
                        </a:rPr>
                        <a:t>Mopti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L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93 604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L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158 266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629706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2000" b="1" dirty="0">
                          <a:latin typeface="Bodoni MT" pitchFamily="18" charset="0"/>
                        </a:rPr>
                        <a:t>Gao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L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20 441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L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66 351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4900">
                <a:tc>
                  <a:txBody>
                    <a:bodyPr/>
                    <a:lstStyle/>
                    <a:p>
                      <a:r>
                        <a:rPr lang="fr-FR" sz="2000" b="1" dirty="0">
                          <a:latin typeface="Bodoni MT" pitchFamily="18" charset="0"/>
                        </a:rPr>
                        <a:t>Kidal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L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L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2 459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97422600"/>
                  </a:ext>
                </a:extLst>
              </a:tr>
              <a:tr h="204039">
                <a:tc>
                  <a:txBody>
                    <a:bodyPr/>
                    <a:lstStyle/>
                    <a:p>
                      <a:r>
                        <a:rPr lang="fr-FR" sz="2000" b="1" dirty="0" err="1">
                          <a:latin typeface="Bodoni MT" pitchFamily="18" charset="0"/>
                        </a:rPr>
                        <a:t>Taoudénit</a:t>
                      </a:r>
                      <a:endParaRPr lang="fr-FR" sz="2000" b="1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L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2 957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L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5 757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05524217"/>
                  </a:ext>
                </a:extLst>
              </a:tr>
              <a:tr h="123179">
                <a:tc>
                  <a:txBody>
                    <a:bodyPr/>
                    <a:lstStyle/>
                    <a:p>
                      <a:r>
                        <a:rPr lang="fr-FR" sz="2000" b="1" dirty="0">
                          <a:latin typeface="Bodoni MT" pitchFamily="18" charset="0"/>
                        </a:rPr>
                        <a:t>Ménaka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L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L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12 398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6166381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2000" b="1" dirty="0">
                          <a:latin typeface="Bodoni MT" pitchFamily="18" charset="0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ML" sz="20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879 681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ML" sz="20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1 615 943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5" name="Diagramme 6">
            <a:extLst>
              <a:ext uri="{FF2B5EF4-FFF2-40B4-BE49-F238E27FC236}">
                <a16:creationId xmlns:a16="http://schemas.microsoft.com/office/drawing/2014/main" id="{DA3CCE64-0D1F-4DEF-887F-A87C5359BB70}"/>
              </a:ext>
            </a:extLst>
          </p:cNvPr>
          <p:cNvGraphicFramePr/>
          <p:nvPr/>
        </p:nvGraphicFramePr>
        <p:xfrm>
          <a:off x="220550" y="116632"/>
          <a:ext cx="8743938" cy="8834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93878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3616508336"/>
              </p:ext>
            </p:extLst>
          </p:nvPr>
        </p:nvGraphicFramePr>
        <p:xfrm>
          <a:off x="443914" y="274638"/>
          <a:ext cx="8256172" cy="9941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9A0DA7-B9AF-43C9-9E6C-D90248F37F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041" y="1481977"/>
            <a:ext cx="4040188" cy="490884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BA48B51-79F0-49EB-BE8C-283B2A4D61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2844" y="2143116"/>
            <a:ext cx="4497388" cy="4714884"/>
          </a:xfrm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ü"/>
            </a:pPr>
            <a:r>
              <a:rPr lang="en-US" dirty="0" err="1">
                <a:latin typeface="Bodoni MT" pitchFamily="18" charset="0"/>
              </a:rPr>
              <a:t>Couplage</a:t>
            </a:r>
            <a:r>
              <a:rPr lang="en-US" dirty="0">
                <a:latin typeface="Bodoni MT" pitchFamily="18" charset="0"/>
              </a:rPr>
              <a:t> de la CPS avec la PEC </a:t>
            </a:r>
            <a:r>
              <a:rPr lang="en-US" dirty="0" err="1">
                <a:latin typeface="Bodoni MT" pitchFamily="18" charset="0"/>
              </a:rPr>
              <a:t>communautaire</a:t>
            </a:r>
            <a:r>
              <a:rPr lang="en-US" dirty="0">
                <a:latin typeface="Bodoni MT" pitchFamily="18" charset="0"/>
              </a:rPr>
              <a:t> des cas de paludisme (TDR, </a:t>
            </a:r>
            <a:r>
              <a:rPr lang="en-US" dirty="0" err="1">
                <a:latin typeface="Bodoni MT" pitchFamily="18" charset="0"/>
              </a:rPr>
              <a:t>Traitement</a:t>
            </a:r>
            <a:r>
              <a:rPr lang="en-US" dirty="0">
                <a:latin typeface="Bodoni MT" pitchFamily="18" charset="0"/>
              </a:rPr>
              <a:t> avec CTA et reference cas graves)</a:t>
            </a:r>
          </a:p>
          <a:p>
            <a:pPr>
              <a:buFont typeface="Wingdings" pitchFamily="2" charset="2"/>
              <a:buChar char="ü"/>
            </a:pPr>
            <a:r>
              <a:rPr lang="en-US" dirty="0">
                <a:latin typeface="Bodoni MT" pitchFamily="18" charset="0"/>
              </a:rPr>
              <a:t>Mise à echelle du </a:t>
            </a:r>
            <a:r>
              <a:rPr lang="en-US" dirty="0" err="1">
                <a:latin typeface="Bodoni MT" pitchFamily="18" charset="0"/>
              </a:rPr>
              <a:t>couplage</a:t>
            </a:r>
            <a:r>
              <a:rPr lang="en-US" dirty="0">
                <a:latin typeface="Bodoni MT" pitchFamily="18" charset="0"/>
              </a:rPr>
              <a:t> de la CPS avec le </a:t>
            </a:r>
            <a:r>
              <a:rPr lang="en-US" dirty="0" err="1">
                <a:latin typeface="Bodoni MT" pitchFamily="18" charset="0"/>
              </a:rPr>
              <a:t>dépistage</a:t>
            </a:r>
            <a:r>
              <a:rPr lang="en-US" dirty="0">
                <a:latin typeface="Bodoni MT" pitchFamily="18" charset="0"/>
              </a:rPr>
              <a:t> de la </a:t>
            </a:r>
            <a:r>
              <a:rPr lang="en-US" dirty="0" err="1">
                <a:latin typeface="Bodoni MT" pitchFamily="18" charset="0"/>
              </a:rPr>
              <a:t>malnulrition</a:t>
            </a:r>
            <a:r>
              <a:rPr lang="en-US" dirty="0">
                <a:latin typeface="Bodoni MT" pitchFamily="18" charset="0"/>
              </a:rPr>
              <a:t> </a:t>
            </a:r>
            <a:r>
              <a:rPr lang="en-US" dirty="0" err="1">
                <a:latin typeface="Bodoni MT" pitchFamily="18" charset="0"/>
              </a:rPr>
              <a:t>lors</a:t>
            </a:r>
            <a:r>
              <a:rPr lang="en-US" dirty="0">
                <a:latin typeface="Bodoni MT" pitchFamily="18" charset="0"/>
              </a:rPr>
              <a:t> des 1er et 3ème passages</a:t>
            </a:r>
          </a:p>
          <a:p>
            <a:pPr>
              <a:buFont typeface="Wingdings" pitchFamily="2" charset="2"/>
              <a:buChar char="ü"/>
            </a:pPr>
            <a:r>
              <a:rPr lang="fr-FR" dirty="0">
                <a:solidFill>
                  <a:prstClr val="black"/>
                </a:solidFill>
                <a:latin typeface="Bodoni MT" pitchFamily="18" charset="0"/>
              </a:rPr>
              <a:t>le couplage de la CPS avec d’autres interventions à haut impact (dépistage de la malnutrition + paquet SEC) dans 5 districts pilotes</a:t>
            </a:r>
            <a:endParaRPr lang="en-US" dirty="0">
              <a:latin typeface="Bodoni MT" pitchFamily="18" charset="0"/>
            </a:endParaRPr>
          </a:p>
          <a:p>
            <a:pPr lvl="1">
              <a:buNone/>
            </a:pPr>
            <a:endParaRPr lang="en-US" sz="1600" dirty="0"/>
          </a:p>
          <a:p>
            <a:pPr>
              <a:buNone/>
            </a:pPr>
            <a:endParaRPr lang="en-US" sz="20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3513F9-63D5-4D74-8E36-75CD658341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1476375"/>
            <a:ext cx="4041775" cy="490883"/>
          </a:xfr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marR="0" lvl="0" indent="0" algn="ctr" fontAlgn="auto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ML" dirty="0">
                <a:solidFill>
                  <a:schemeClr val="tx1"/>
                </a:solidFill>
                <a:latin typeface="Bodoni MT" pitchFamily="18" charset="0"/>
                <a:cs typeface="Arial" panose="020B0604020202020204" pitchFamily="34" charset="0"/>
              </a:rPr>
              <a:t>             Perspectives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B2B4A1-ADB5-4DB8-90CA-4E628F4986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356131" cy="4683126"/>
          </a:xfrm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 err="1">
                <a:latin typeface="Bodoni MT" pitchFamily="18" charset="0"/>
              </a:rPr>
              <a:t>Renforcement</a:t>
            </a:r>
            <a:r>
              <a:rPr lang="en-US" dirty="0">
                <a:latin typeface="Bodoni MT" pitchFamily="18" charset="0"/>
              </a:rPr>
              <a:t> de la mise en oeuvre des </a:t>
            </a:r>
            <a:r>
              <a:rPr lang="en-US" dirty="0" err="1">
                <a:latin typeface="Bodoni MT" pitchFamily="18" charset="0"/>
              </a:rPr>
              <a:t>activités</a:t>
            </a:r>
            <a:r>
              <a:rPr lang="en-US" dirty="0">
                <a:latin typeface="Bodoni MT" pitchFamily="18" charset="0"/>
              </a:rPr>
              <a:t> du </a:t>
            </a:r>
            <a:r>
              <a:rPr lang="en-US" dirty="0" err="1">
                <a:latin typeface="Bodoni MT" pitchFamily="18" charset="0"/>
              </a:rPr>
              <a:t>paquet</a:t>
            </a:r>
            <a:r>
              <a:rPr lang="en-US" dirty="0">
                <a:latin typeface="Bodoni MT" pitchFamily="18" charset="0"/>
              </a:rPr>
              <a:t> SEC avec la CPS en </a:t>
            </a:r>
            <a:r>
              <a:rPr lang="en-US" dirty="0" err="1">
                <a:latin typeface="Bodoni MT" pitchFamily="18" charset="0"/>
              </a:rPr>
              <a:t>vue</a:t>
            </a:r>
            <a:r>
              <a:rPr lang="en-US" dirty="0">
                <a:latin typeface="Bodoni MT" pitchFamily="18" charset="0"/>
              </a:rPr>
              <a:t> </a:t>
            </a:r>
            <a:r>
              <a:rPr lang="en-US" dirty="0" err="1">
                <a:latin typeface="Bodoni MT" pitchFamily="18" charset="0"/>
              </a:rPr>
              <a:t>d’une</a:t>
            </a:r>
            <a:r>
              <a:rPr lang="en-US" dirty="0">
                <a:latin typeface="Bodoni MT" pitchFamily="18" charset="0"/>
              </a:rPr>
              <a:t> </a:t>
            </a:r>
            <a:r>
              <a:rPr lang="en-US" dirty="0" err="1">
                <a:latin typeface="Bodoni MT" pitchFamily="18" charset="0"/>
              </a:rPr>
              <a:t>perennisation</a:t>
            </a:r>
            <a:endParaRPr lang="en-US" dirty="0">
              <a:latin typeface="Bodoni MT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latin typeface="Bodoni MT" pitchFamily="18" charset="0"/>
              </a:rPr>
              <a:t>Mise en place d’un </a:t>
            </a:r>
            <a:r>
              <a:rPr lang="en-US" dirty="0" err="1">
                <a:latin typeface="Bodoni MT" pitchFamily="18" charset="0"/>
              </a:rPr>
              <a:t>mécanisme</a:t>
            </a:r>
            <a:r>
              <a:rPr lang="en-US" dirty="0">
                <a:latin typeface="Bodoni MT" pitchFamily="18" charset="0"/>
              </a:rPr>
              <a:t> en collaboration avec de la sous direction nutrition de la </a:t>
            </a:r>
            <a:r>
              <a:rPr lang="en-US" dirty="0" err="1">
                <a:latin typeface="Bodoni MT" pitchFamily="18" charset="0"/>
              </a:rPr>
              <a:t>prise</a:t>
            </a:r>
            <a:r>
              <a:rPr lang="en-US" dirty="0">
                <a:latin typeface="Bodoni MT" pitchFamily="18" charset="0"/>
              </a:rPr>
              <a:t> en charge des enfants </a:t>
            </a:r>
            <a:r>
              <a:rPr lang="en-US" dirty="0" err="1">
                <a:latin typeface="Bodoni MT" pitchFamily="18" charset="0"/>
              </a:rPr>
              <a:t>malnutris</a:t>
            </a:r>
            <a:r>
              <a:rPr lang="en-US" dirty="0">
                <a:latin typeface="Bodoni MT" pitchFamily="18" charset="0"/>
              </a:rPr>
              <a:t> </a:t>
            </a:r>
            <a:r>
              <a:rPr lang="en-US" dirty="0" err="1">
                <a:latin typeface="Bodoni MT" pitchFamily="18" charset="0"/>
              </a:rPr>
              <a:t>dépistés</a:t>
            </a:r>
            <a:endParaRPr lang="en-US" dirty="0">
              <a:latin typeface="Bodoni MT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err="1">
                <a:latin typeface="Bodoni MT" pitchFamily="18" charset="0"/>
              </a:rPr>
              <a:t>Couplage</a:t>
            </a:r>
            <a:r>
              <a:rPr lang="en-US" dirty="0">
                <a:latin typeface="Bodoni MT" pitchFamily="18" charset="0"/>
              </a:rPr>
              <a:t> de la CPS avec </a:t>
            </a:r>
            <a:r>
              <a:rPr lang="en-US" dirty="0" err="1">
                <a:latin typeface="Bodoni MT" pitchFamily="18" charset="0"/>
              </a:rPr>
              <a:t>l’administrion</a:t>
            </a:r>
            <a:r>
              <a:rPr lang="en-US" dirty="0">
                <a:latin typeface="Bodoni MT" pitchFamily="18" charset="0"/>
              </a:rPr>
              <a:t> du </a:t>
            </a:r>
            <a:r>
              <a:rPr lang="en-US" dirty="0" err="1">
                <a:latin typeface="Bodoni MT" pitchFamily="18" charset="0"/>
              </a:rPr>
              <a:t>vaccin</a:t>
            </a:r>
            <a:r>
              <a:rPr lang="en-US" dirty="0">
                <a:latin typeface="Bodoni MT" pitchFamily="18" charset="0"/>
              </a:rPr>
              <a:t> RTSS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C28FE77-C696-40C9-B32A-261A79214929}"/>
              </a:ext>
            </a:extLst>
          </p:cNvPr>
          <p:cNvSpPr/>
          <p:nvPr/>
        </p:nvSpPr>
        <p:spPr>
          <a:xfrm>
            <a:off x="448699" y="1489060"/>
            <a:ext cx="4040188" cy="49088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 </a:t>
            </a:r>
          </a:p>
          <a:p>
            <a:pPr algn="ctr"/>
            <a:r>
              <a:rPr lang="fr-FR" sz="2400" b="1" dirty="0">
                <a:solidFill>
                  <a:schemeClr val="tx1"/>
                </a:solidFill>
                <a:latin typeface="Bodoni MT" pitchFamily="18" charset="0"/>
                <a:cs typeface="Arial" panose="020B0604020202020204" pitchFamily="34" charset="0"/>
              </a:rPr>
              <a:t>Succès</a:t>
            </a:r>
            <a:endParaRPr lang="fr-FR" sz="2400" b="1" dirty="0">
              <a:solidFill>
                <a:srgbClr val="00B050"/>
              </a:solidFill>
              <a:latin typeface="Bodoni MT" pitchFamily="18" charset="0"/>
              <a:cs typeface="Arial" panose="020B0604020202020204" pitchFamily="34" charset="0"/>
            </a:endParaRPr>
          </a:p>
          <a:p>
            <a:pPr algn="ctr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73592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3398055568"/>
              </p:ext>
            </p:extLst>
          </p:nvPr>
        </p:nvGraphicFramePr>
        <p:xfrm>
          <a:off x="443914" y="274638"/>
          <a:ext cx="8256172" cy="9941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9A0DA7-B9AF-43C9-9E6C-D90248F37F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041" y="1481977"/>
            <a:ext cx="4040188" cy="490884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BA48B51-79F0-49EB-BE8C-283B2A4D61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2844" y="2174875"/>
            <a:ext cx="4354544" cy="4494484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r>
              <a:rPr lang="en-US" dirty="0">
                <a:latin typeface="Bodoni MT" pitchFamily="18" charset="0"/>
              </a:rPr>
              <a:t>La </a:t>
            </a:r>
            <a:r>
              <a:rPr lang="en-US" dirty="0" err="1">
                <a:latin typeface="Bodoni MT" pitchFamily="18" charset="0"/>
              </a:rPr>
              <a:t>faible</a:t>
            </a:r>
            <a:r>
              <a:rPr lang="en-US" dirty="0">
                <a:latin typeface="Bodoni MT" pitchFamily="18" charset="0"/>
              </a:rPr>
              <a:t> couverture </a:t>
            </a:r>
            <a:r>
              <a:rPr lang="en-US" dirty="0" err="1">
                <a:latin typeface="Bodoni MT" pitchFamily="18" charset="0"/>
              </a:rPr>
              <a:t>géographique</a:t>
            </a:r>
            <a:r>
              <a:rPr lang="en-US" dirty="0">
                <a:latin typeface="Bodoni MT" pitchFamily="18" charset="0"/>
              </a:rPr>
              <a:t> en agents de </a:t>
            </a:r>
            <a:r>
              <a:rPr lang="en-US" dirty="0" err="1">
                <a:latin typeface="Bodoni MT" pitchFamily="18" charset="0"/>
              </a:rPr>
              <a:t>santé</a:t>
            </a:r>
            <a:r>
              <a:rPr lang="en-US" dirty="0">
                <a:latin typeface="Bodoni MT" pitchFamily="18" charset="0"/>
              </a:rPr>
              <a:t> </a:t>
            </a:r>
            <a:r>
              <a:rPr lang="en-US" dirty="0" err="1">
                <a:latin typeface="Bodoni MT" pitchFamily="18" charset="0"/>
              </a:rPr>
              <a:t>communautaire</a:t>
            </a:r>
            <a:r>
              <a:rPr lang="en-US" dirty="0">
                <a:latin typeface="Bodoni MT" pitchFamily="18" charset="0"/>
              </a:rPr>
              <a:t> ;</a:t>
            </a:r>
          </a:p>
          <a:p>
            <a:r>
              <a:rPr lang="en-US" dirty="0">
                <a:latin typeface="Bodoni MT" pitchFamily="18" charset="0"/>
              </a:rPr>
              <a:t>La </a:t>
            </a:r>
            <a:r>
              <a:rPr lang="en-US" dirty="0" err="1">
                <a:latin typeface="Bodoni MT" pitchFamily="18" charset="0"/>
              </a:rPr>
              <a:t>multiplicité</a:t>
            </a:r>
            <a:r>
              <a:rPr lang="en-US" dirty="0">
                <a:latin typeface="Bodoni MT" pitchFamily="18" charset="0"/>
              </a:rPr>
              <a:t> des </a:t>
            </a:r>
            <a:r>
              <a:rPr lang="en-US" dirty="0" err="1">
                <a:latin typeface="Bodoni MT" pitchFamily="18" charset="0"/>
              </a:rPr>
              <a:t>données</a:t>
            </a:r>
            <a:r>
              <a:rPr lang="en-US" dirty="0">
                <a:latin typeface="Bodoni MT" pitchFamily="18" charset="0"/>
              </a:rPr>
              <a:t> à </a:t>
            </a:r>
            <a:r>
              <a:rPr lang="en-US" dirty="0" err="1">
                <a:latin typeface="Bodoni MT" pitchFamily="18" charset="0"/>
              </a:rPr>
              <a:t>collecter</a:t>
            </a:r>
            <a:r>
              <a:rPr lang="en-US" dirty="0">
                <a:latin typeface="Bodoni MT" pitchFamily="18" charset="0"/>
              </a:rPr>
              <a:t> par les agents </a:t>
            </a:r>
            <a:r>
              <a:rPr lang="en-US" dirty="0" err="1">
                <a:latin typeface="Bodoni MT" pitchFamily="18" charset="0"/>
              </a:rPr>
              <a:t>communautaires</a:t>
            </a:r>
            <a:r>
              <a:rPr lang="en-US" dirty="0">
                <a:latin typeface="Bodoni MT" pitchFamily="18" charset="0"/>
              </a:rPr>
              <a:t> ;</a:t>
            </a:r>
          </a:p>
          <a:p>
            <a:r>
              <a:rPr lang="en-US" dirty="0">
                <a:latin typeface="Bodoni MT" pitchFamily="18" charset="0"/>
              </a:rPr>
              <a:t>La </a:t>
            </a:r>
            <a:r>
              <a:rPr lang="en-US" dirty="0" err="1">
                <a:latin typeface="Bodoni MT" pitchFamily="18" charset="0"/>
              </a:rPr>
              <a:t>faible</a:t>
            </a:r>
            <a:r>
              <a:rPr lang="en-US" dirty="0">
                <a:latin typeface="Bodoni MT" pitchFamily="18" charset="0"/>
              </a:rPr>
              <a:t> capacité pour la mise en oeuvre des </a:t>
            </a:r>
            <a:r>
              <a:rPr lang="en-US" dirty="0" err="1">
                <a:latin typeface="Bodoni MT" pitchFamily="18" charset="0"/>
              </a:rPr>
              <a:t>activités</a:t>
            </a:r>
            <a:r>
              <a:rPr lang="en-US" dirty="0">
                <a:latin typeface="Bodoni MT" pitchFamily="18" charset="0"/>
              </a:rPr>
              <a:t> </a:t>
            </a:r>
            <a:r>
              <a:rPr lang="en-US" dirty="0" err="1">
                <a:latin typeface="Bodoni MT" pitchFamily="18" charset="0"/>
              </a:rPr>
              <a:t>intégrées</a:t>
            </a:r>
            <a:r>
              <a:rPr lang="en-US" dirty="0">
                <a:latin typeface="Bodoni MT" pitchFamily="18" charset="0"/>
              </a:rPr>
              <a:t> par </a:t>
            </a:r>
            <a:r>
              <a:rPr lang="en-US" dirty="0" err="1">
                <a:latin typeface="Bodoni MT" pitchFamily="18" charset="0"/>
              </a:rPr>
              <a:t>certains</a:t>
            </a:r>
            <a:r>
              <a:rPr lang="en-US" dirty="0">
                <a:latin typeface="Bodoni MT" pitchFamily="18" charset="0"/>
              </a:rPr>
              <a:t> agents </a:t>
            </a:r>
            <a:r>
              <a:rPr lang="en-US" dirty="0" err="1">
                <a:latin typeface="Bodoni MT" pitchFamily="18" charset="0"/>
              </a:rPr>
              <a:t>communautaires</a:t>
            </a:r>
            <a:r>
              <a:rPr lang="en-US" dirty="0">
                <a:latin typeface="Bodoni MT" pitchFamily="18" charset="0"/>
              </a:rPr>
              <a:t> </a:t>
            </a:r>
          </a:p>
          <a:p>
            <a:endParaRPr lang="en-US" sz="18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3513F9-63D5-4D74-8E36-75CD658341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1476375"/>
            <a:ext cx="4041775" cy="490883"/>
          </a:xfr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endParaRPr lang="fr-FR" dirty="0"/>
          </a:p>
          <a:p>
            <a:endParaRPr lang="fr-FR" dirty="0"/>
          </a:p>
          <a:p>
            <a:pPr algn="ctr"/>
            <a:r>
              <a:rPr lang="fr-FR" sz="8000" dirty="0">
                <a:solidFill>
                  <a:schemeClr val="tx1"/>
                </a:solidFill>
                <a:latin typeface="Bodoni MT" pitchFamily="18" charset="0"/>
                <a:cs typeface="Arial" panose="020B0604020202020204" pitchFamily="34" charset="0"/>
              </a:rPr>
              <a:t>Solutions Proposées </a:t>
            </a:r>
            <a:endParaRPr lang="fr-FR" sz="6200" dirty="0">
              <a:solidFill>
                <a:srgbClr val="00B050"/>
              </a:solidFill>
              <a:latin typeface="Bodoni MT" pitchFamily="18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B2B4A1-ADB5-4DB8-90CA-4E628F4986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356131" cy="4494485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r>
              <a:rPr lang="en-US" dirty="0" err="1">
                <a:latin typeface="Bodoni MT" pitchFamily="18" charset="0"/>
              </a:rPr>
              <a:t>Elargissement</a:t>
            </a:r>
            <a:r>
              <a:rPr lang="en-US" dirty="0">
                <a:latin typeface="Bodoni MT" pitchFamily="18" charset="0"/>
              </a:rPr>
              <a:t> de la couverture </a:t>
            </a:r>
            <a:r>
              <a:rPr lang="en-US" dirty="0" err="1">
                <a:latin typeface="Bodoni MT" pitchFamily="18" charset="0"/>
              </a:rPr>
              <a:t>géographique</a:t>
            </a:r>
            <a:r>
              <a:rPr lang="en-US" dirty="0">
                <a:latin typeface="Bodoni MT" pitchFamily="18" charset="0"/>
              </a:rPr>
              <a:t> en ASC</a:t>
            </a:r>
          </a:p>
          <a:p>
            <a:r>
              <a:rPr lang="en-US" dirty="0" err="1">
                <a:latin typeface="Bodoni MT" pitchFamily="18" charset="0"/>
              </a:rPr>
              <a:t>Intégration</a:t>
            </a:r>
            <a:r>
              <a:rPr lang="en-US" dirty="0">
                <a:latin typeface="Bodoni MT" pitchFamily="18" charset="0"/>
              </a:rPr>
              <a:t> des supports de rapportage de </a:t>
            </a:r>
            <a:r>
              <a:rPr lang="en-US" dirty="0" err="1">
                <a:latin typeface="Bodoni MT" pitchFamily="18" charset="0"/>
              </a:rPr>
              <a:t>toutes</a:t>
            </a:r>
            <a:r>
              <a:rPr lang="en-US" dirty="0">
                <a:latin typeface="Bodoni MT" pitchFamily="18" charset="0"/>
              </a:rPr>
              <a:t> les </a:t>
            </a:r>
            <a:r>
              <a:rPr lang="en-US" dirty="0" err="1">
                <a:latin typeface="Bodoni MT" pitchFamily="18" charset="0"/>
              </a:rPr>
              <a:t>activités</a:t>
            </a:r>
            <a:r>
              <a:rPr lang="en-US" dirty="0">
                <a:latin typeface="Bodoni MT" pitchFamily="18" charset="0"/>
              </a:rPr>
              <a:t> </a:t>
            </a:r>
            <a:r>
              <a:rPr lang="en-US" dirty="0" err="1">
                <a:latin typeface="Bodoni MT" pitchFamily="18" charset="0"/>
              </a:rPr>
              <a:t>communautaires</a:t>
            </a:r>
            <a:r>
              <a:rPr lang="en-US" dirty="0">
                <a:latin typeface="Bodoni MT" pitchFamily="18" charset="0"/>
              </a:rPr>
              <a:t> </a:t>
            </a:r>
            <a:r>
              <a:rPr lang="en-US" dirty="0" err="1">
                <a:latin typeface="Bodoni MT" pitchFamily="18" charset="0"/>
              </a:rPr>
              <a:t>intégrées</a:t>
            </a:r>
            <a:endParaRPr lang="en-US" dirty="0">
              <a:latin typeface="Bodoni MT" pitchFamily="18" charset="0"/>
            </a:endParaRPr>
          </a:p>
          <a:p>
            <a:r>
              <a:rPr lang="en-US" dirty="0" err="1">
                <a:latin typeface="Bodoni MT" pitchFamily="18" charset="0"/>
              </a:rPr>
              <a:t>Renforcemnt</a:t>
            </a:r>
            <a:r>
              <a:rPr lang="en-US" dirty="0">
                <a:latin typeface="Bodoni MT" pitchFamily="18" charset="0"/>
              </a:rPr>
              <a:t> de la formation des agents </a:t>
            </a:r>
            <a:r>
              <a:rPr lang="en-US" dirty="0" err="1">
                <a:latin typeface="Bodoni MT" pitchFamily="18" charset="0"/>
              </a:rPr>
              <a:t>communautaires</a:t>
            </a:r>
            <a:r>
              <a:rPr lang="en-US" dirty="0">
                <a:latin typeface="Bodoni MT" pitchFamily="18" charset="0"/>
              </a:rPr>
              <a:t> sur la mise à oeuvre </a:t>
            </a:r>
            <a:r>
              <a:rPr lang="en-US" dirty="0" err="1">
                <a:latin typeface="Bodoni MT" pitchFamily="18" charset="0"/>
              </a:rPr>
              <a:t>intégrée</a:t>
            </a:r>
            <a:r>
              <a:rPr lang="en-US" dirty="0">
                <a:latin typeface="Bodoni MT" pitchFamily="18" charset="0"/>
              </a:rPr>
              <a:t> de la CPS et </a:t>
            </a:r>
            <a:r>
              <a:rPr lang="en-US" dirty="0" err="1">
                <a:latin typeface="Bodoni MT" pitchFamily="18" charset="0"/>
              </a:rPr>
              <a:t>d’autres</a:t>
            </a:r>
            <a:r>
              <a:rPr lang="en-US" dirty="0">
                <a:latin typeface="Bodoni MT" pitchFamily="18" charset="0"/>
              </a:rPr>
              <a:t> </a:t>
            </a:r>
            <a:r>
              <a:rPr lang="en-US" dirty="0" err="1">
                <a:latin typeface="Bodoni MT" pitchFamily="18" charset="0"/>
              </a:rPr>
              <a:t>activités</a:t>
            </a:r>
            <a:r>
              <a:rPr lang="en-US" dirty="0">
                <a:latin typeface="Bodoni MT" pitchFamily="18" charset="0"/>
              </a:rPr>
              <a:t> </a:t>
            </a:r>
            <a:r>
              <a:rPr lang="en-US" dirty="0" err="1">
                <a:latin typeface="Bodoni MT" pitchFamily="18" charset="0"/>
              </a:rPr>
              <a:t>communautaires</a:t>
            </a:r>
            <a:endParaRPr lang="en-US" dirty="0">
              <a:latin typeface="Bodoni MT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C28FE77-C696-40C9-B32A-261A79214929}"/>
              </a:ext>
            </a:extLst>
          </p:cNvPr>
          <p:cNvSpPr/>
          <p:nvPr/>
        </p:nvSpPr>
        <p:spPr>
          <a:xfrm>
            <a:off x="457200" y="1476375"/>
            <a:ext cx="4040188" cy="49088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b="1" dirty="0">
                <a:solidFill>
                  <a:schemeClr val="tx1"/>
                </a:solidFill>
                <a:latin typeface="Bodoni MT" pitchFamily="18" charset="0"/>
              </a:rPr>
              <a:t>Défis </a:t>
            </a: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997925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fr-FR" u="sng" dirty="0"/>
              <a:t>  </a:t>
            </a:r>
            <a:endParaRPr lang="en-GB" u="sng" dirty="0"/>
          </a:p>
          <a:p>
            <a:pPr marL="342900" indent="-342900" algn="l">
              <a:buFont typeface="+mj-lt"/>
              <a:buAutoNum type="arabicPeriod"/>
            </a:pPr>
            <a:endParaRPr lang="en-GB" u="sng" dirty="0"/>
          </a:p>
          <a:p>
            <a:pPr marL="342900" indent="-342900" algn="l">
              <a:buFont typeface="+mj-lt"/>
              <a:buAutoNum type="arabicPeriod"/>
            </a:pPr>
            <a:endParaRPr lang="en-GB" u="sng" dirty="0"/>
          </a:p>
          <a:p>
            <a:pPr marL="342900" indent="-342900" algn="l">
              <a:buFont typeface="+mj-lt"/>
              <a:buAutoNum type="arabicPeriod"/>
            </a:pPr>
            <a:endParaRPr lang="en-GB" u="sng" dirty="0"/>
          </a:p>
          <a:p>
            <a:pPr marL="342900" indent="-342900" algn="l">
              <a:buFont typeface="+mj-lt"/>
              <a:buAutoNum type="arabicPeriod"/>
            </a:pPr>
            <a:endParaRPr lang="fr-FR" u="sng" dirty="0"/>
          </a:p>
          <a:p>
            <a:pPr marL="342900" indent="-342900" algn="l">
              <a:buFont typeface="+mj-lt"/>
              <a:buAutoNum type="arabicPeriod"/>
            </a:pPr>
            <a:endParaRPr lang="fr-FR" u="sng" dirty="0"/>
          </a:p>
          <a:p>
            <a:pPr marL="342900" indent="-342900" algn="l">
              <a:buFont typeface="+mj-lt"/>
              <a:buAutoNum type="arabicPeriod"/>
            </a:pPr>
            <a:endParaRPr lang="fr-FR" u="sng" dirty="0"/>
          </a:p>
        </p:txBody>
      </p:sp>
      <p:graphicFrame>
        <p:nvGraphicFramePr>
          <p:cNvPr id="4" name="Diagramme 6">
            <a:extLst>
              <a:ext uri="{FF2B5EF4-FFF2-40B4-BE49-F238E27FC236}">
                <a16:creationId xmlns:a16="http://schemas.microsoft.com/office/drawing/2014/main" id="{C97FA5CE-3B90-4B3C-8CB3-417911E69E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61089677"/>
              </p:ext>
            </p:extLst>
          </p:nvPr>
        </p:nvGraphicFramePr>
        <p:xfrm>
          <a:off x="198134" y="101615"/>
          <a:ext cx="8501952" cy="9941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555739" y="2492896"/>
            <a:ext cx="7786742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>
                <a:latin typeface="Bodoni MT" pitchFamily="18" charset="0"/>
              </a:rPr>
              <a:t>QUELQUES RESULTATS DE L’ENQUETE DE MONITORAGE INDEPENDANT</a:t>
            </a:r>
            <a:endParaRPr lang="fr-FR" sz="2800" dirty="0">
              <a:latin typeface="Bodoni MT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83560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fr-FR" u="sng" dirty="0"/>
              <a:t>  </a:t>
            </a:r>
            <a:endParaRPr lang="en-GB" u="sng" dirty="0"/>
          </a:p>
          <a:p>
            <a:pPr marL="342900" indent="-342900" algn="l">
              <a:buFont typeface="+mj-lt"/>
              <a:buAutoNum type="arabicPeriod"/>
            </a:pPr>
            <a:endParaRPr lang="en-GB" u="sng" dirty="0"/>
          </a:p>
          <a:p>
            <a:pPr marL="342900" indent="-342900" algn="l">
              <a:buFont typeface="+mj-lt"/>
              <a:buAutoNum type="arabicPeriod"/>
            </a:pPr>
            <a:endParaRPr lang="en-GB" u="sng" dirty="0"/>
          </a:p>
          <a:p>
            <a:pPr marL="342900" indent="-342900" algn="l">
              <a:buFont typeface="+mj-lt"/>
              <a:buAutoNum type="arabicPeriod"/>
            </a:pPr>
            <a:endParaRPr lang="en-GB" u="sng" dirty="0"/>
          </a:p>
          <a:p>
            <a:pPr marL="342900" indent="-342900" algn="l">
              <a:buFont typeface="+mj-lt"/>
              <a:buAutoNum type="arabicPeriod"/>
            </a:pPr>
            <a:endParaRPr lang="fr-FR" u="sng" dirty="0"/>
          </a:p>
          <a:p>
            <a:pPr marL="342900" indent="-342900" algn="l">
              <a:buFont typeface="+mj-lt"/>
              <a:buAutoNum type="arabicPeriod"/>
            </a:pPr>
            <a:endParaRPr lang="fr-FR" u="sng" dirty="0"/>
          </a:p>
          <a:p>
            <a:pPr marL="342900" indent="-342900" algn="l">
              <a:buFont typeface="+mj-lt"/>
              <a:buAutoNum type="arabicPeriod"/>
            </a:pPr>
            <a:endParaRPr lang="fr-FR" u="sng" dirty="0"/>
          </a:p>
        </p:txBody>
      </p:sp>
      <p:graphicFrame>
        <p:nvGraphicFramePr>
          <p:cNvPr id="4" name="Diagramme 6">
            <a:extLst>
              <a:ext uri="{FF2B5EF4-FFF2-40B4-BE49-F238E27FC236}">
                <a16:creationId xmlns:a16="http://schemas.microsoft.com/office/drawing/2014/main" id="{C97FA5CE-3B90-4B3C-8CB3-417911E69E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01931350"/>
              </p:ext>
            </p:extLst>
          </p:nvPr>
        </p:nvGraphicFramePr>
        <p:xfrm>
          <a:off x="198134" y="101615"/>
          <a:ext cx="8501952" cy="9941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198134" y="1285860"/>
            <a:ext cx="887529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latin typeface="Bodoni MT" pitchFamily="18" charset="0"/>
              </a:rPr>
              <a:t>Objectifs Général:</a:t>
            </a:r>
          </a:p>
          <a:p>
            <a:r>
              <a:rPr lang="fr-FR" sz="2400" dirty="0">
                <a:latin typeface="Bodoni MT" pitchFamily="18" charset="0"/>
              </a:rPr>
              <a:t>Evaluer au niveau communautaire la mise en œuvre de la CPS</a:t>
            </a:r>
          </a:p>
          <a:p>
            <a:endParaRPr lang="fr-FR" dirty="0">
              <a:latin typeface="Bodoni MT" pitchFamily="18" charset="0"/>
            </a:endParaRPr>
          </a:p>
          <a:p>
            <a:r>
              <a:rPr lang="fr-FR" sz="2400" b="1" dirty="0">
                <a:latin typeface="Bodoni MT" pitchFamily="18" charset="0"/>
              </a:rPr>
              <a:t>Objectifs Spécifiques 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sz="2400" dirty="0">
                <a:latin typeface="Bodoni MT" pitchFamily="18" charset="0"/>
              </a:rPr>
              <a:t>Evaluer la couverture de la CPS au niveau des ménages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sz="2400" dirty="0">
                <a:latin typeface="Bodoni MT" pitchFamily="18" charset="0"/>
              </a:rPr>
              <a:t>Evaluer l’observance des autres doses des médicaments de la CPS dans les concessions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sz="2400" dirty="0">
                <a:latin typeface="Bodoni MT" pitchFamily="18" charset="0"/>
              </a:rPr>
              <a:t>Evaluer la </a:t>
            </a:r>
            <a:r>
              <a:rPr lang="fr-FR" sz="2400" dirty="0" err="1">
                <a:latin typeface="Bodoni MT" pitchFamily="18" charset="0"/>
              </a:rPr>
              <a:t>compliance</a:t>
            </a:r>
            <a:r>
              <a:rPr lang="fr-FR" sz="2400" dirty="0">
                <a:latin typeface="Bodoni MT" pitchFamily="18" charset="0"/>
              </a:rPr>
              <a:t> du traitement de la CPS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sz="2400" dirty="0">
                <a:latin typeface="Bodoni MT" pitchFamily="18" charset="0"/>
              </a:rPr>
              <a:t>Evaluer le niveau de satisfaction des bénéficiaires vis-à-vis de la CPS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sz="2400" dirty="0">
                <a:latin typeface="Bodoni MT" pitchFamily="18" charset="0"/>
              </a:rPr>
              <a:t>Evaluer le taux de couverture des enfants ayant reçu le traitement lors des 4 passages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sz="2400" dirty="0">
                <a:latin typeface="Bodoni MT" pitchFamily="18" charset="0"/>
              </a:rPr>
              <a:t>Evaluer l’ampleur des EIM signalés par les parents d’enfants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sz="2400" dirty="0">
                <a:latin typeface="Bodoni MT" pitchFamily="18" charset="0"/>
              </a:rPr>
              <a:t>Evaluer les canaux de communication utilisés pour diffuser les message de la CPS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098967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75A3F4-7D33-4A43-937F-5A8445CFC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-19626"/>
            <a:ext cx="8640960" cy="1152128"/>
          </a:xfrm>
        </p:spPr>
        <p:txBody>
          <a:bodyPr>
            <a:normAutofit fontScale="90000"/>
          </a:bodyPr>
          <a:lstStyle/>
          <a:p>
            <a:br>
              <a:rPr lang="fr-FR" sz="3200" b="1" dirty="0">
                <a:solidFill>
                  <a:schemeClr val="accent1"/>
                </a:solidFill>
              </a:rPr>
            </a:br>
            <a:r>
              <a:rPr lang="fr-FR" sz="3100" b="1" dirty="0">
                <a:solidFill>
                  <a:schemeClr val="accent1"/>
                </a:solidFill>
              </a:rPr>
              <a:t>Proportion des enfants de 3-59 mois  ayant reçu</a:t>
            </a:r>
            <a:br>
              <a:rPr lang="fr-FR" sz="3100" b="1" dirty="0">
                <a:solidFill>
                  <a:schemeClr val="accent1"/>
                </a:solidFill>
              </a:rPr>
            </a:br>
            <a:r>
              <a:rPr lang="fr-FR" sz="3100" b="1" dirty="0">
                <a:solidFill>
                  <a:schemeClr val="accent1"/>
                </a:solidFill>
              </a:rPr>
              <a:t> le traitement au cours de ce passage</a:t>
            </a:r>
            <a:br>
              <a:rPr lang="fr-FR" sz="2700" i="1" dirty="0"/>
            </a:br>
            <a:endParaRPr lang="fr-FR" sz="2700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404DD50D-2708-4A4B-BC94-3CDA39FD92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8732807"/>
              </p:ext>
            </p:extLst>
          </p:nvPr>
        </p:nvGraphicFramePr>
        <p:xfrm>
          <a:off x="-468560" y="399542"/>
          <a:ext cx="9433048" cy="6197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Espace réservé du contenu 5">
            <a:extLst>
              <a:ext uri="{FF2B5EF4-FFF2-40B4-BE49-F238E27FC236}">
                <a16:creationId xmlns:a16="http://schemas.microsoft.com/office/drawing/2014/main" id="{CBD7F128-266B-4DBD-80A7-E170B0A1D4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7401642"/>
              </p:ext>
            </p:extLst>
          </p:nvPr>
        </p:nvGraphicFramePr>
        <p:xfrm>
          <a:off x="611560" y="1340768"/>
          <a:ext cx="5832648" cy="2666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ZoneTexte 5">
            <a:extLst>
              <a:ext uri="{FF2B5EF4-FFF2-40B4-BE49-F238E27FC236}">
                <a16:creationId xmlns:a16="http://schemas.microsoft.com/office/drawing/2014/main" id="{4673B279-29B3-4C40-B6B4-2919A89044DF}"/>
              </a:ext>
            </a:extLst>
          </p:cNvPr>
          <p:cNvSpPr txBox="1"/>
          <p:nvPr/>
        </p:nvSpPr>
        <p:spPr>
          <a:xfrm>
            <a:off x="7452320" y="6483718"/>
            <a:ext cx="629816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P1</a:t>
            </a:r>
            <a:endParaRPr lang="fr-ML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5166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75A3F4-7D33-4A43-937F-5A8445CFC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2" y="260648"/>
            <a:ext cx="10529310" cy="723396"/>
          </a:xfrm>
        </p:spPr>
        <p:txBody>
          <a:bodyPr>
            <a:normAutofit fontScale="90000"/>
          </a:bodyPr>
          <a:lstStyle/>
          <a:p>
            <a:pPr algn="ctr"/>
            <a:br>
              <a:rPr lang="fr-FR" i="1" dirty="0">
                <a:solidFill>
                  <a:srgbClr val="FF0000"/>
                </a:solidFill>
              </a:rPr>
            </a:br>
            <a:endParaRPr lang="fr-FR" dirty="0">
              <a:solidFill>
                <a:srgbClr val="FF0000"/>
              </a:solidFill>
            </a:endParaRP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63695C30-7052-4DB9-B7B8-DC5BF1F4E4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8800855"/>
              </p:ext>
            </p:extLst>
          </p:nvPr>
        </p:nvGraphicFramePr>
        <p:xfrm>
          <a:off x="79780" y="968534"/>
          <a:ext cx="8984440" cy="5772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D63C8031-C725-44A5-8A5C-34F7CE867AAF}"/>
              </a:ext>
            </a:extLst>
          </p:cNvPr>
          <p:cNvSpPr txBox="1"/>
          <p:nvPr/>
        </p:nvSpPr>
        <p:spPr>
          <a:xfrm>
            <a:off x="467544" y="188640"/>
            <a:ext cx="799288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Proportion des enfants de 5-10 ans  </a:t>
            </a:r>
          </a:p>
          <a:p>
            <a:pPr algn="ctr"/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ayant reçu le traitement au cours de ce    passage</a:t>
            </a:r>
            <a:endParaRPr lang="fr-ML" sz="2000" dirty="0"/>
          </a:p>
        </p:txBody>
      </p:sp>
      <p:graphicFrame>
        <p:nvGraphicFramePr>
          <p:cNvPr id="8" name="Espace réservé du contenu 5">
            <a:extLst>
              <a:ext uri="{FF2B5EF4-FFF2-40B4-BE49-F238E27FC236}">
                <a16:creationId xmlns:a16="http://schemas.microsoft.com/office/drawing/2014/main" id="{B68653F4-C8D1-4851-9B34-6EE7C9DAC1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652010"/>
              </p:ext>
            </p:extLst>
          </p:nvPr>
        </p:nvGraphicFramePr>
        <p:xfrm>
          <a:off x="611560" y="1196752"/>
          <a:ext cx="5832648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395166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363FB8-D792-4552-B14A-CA7DC47E2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400" b="1" dirty="0">
                <a:solidFill>
                  <a:schemeClr val="accent1"/>
                </a:solidFill>
              </a:rPr>
              <a:t>ADMINISTRATION DE LA 1ERE DOSE </a:t>
            </a:r>
            <a:endParaRPr lang="fr-ML" dirty="0"/>
          </a:p>
        </p:txBody>
      </p:sp>
      <p:graphicFrame>
        <p:nvGraphicFramePr>
          <p:cNvPr id="4" name="Espace réservé du contenu 5">
            <a:extLst>
              <a:ext uri="{FF2B5EF4-FFF2-40B4-BE49-F238E27FC236}">
                <a16:creationId xmlns:a16="http://schemas.microsoft.com/office/drawing/2014/main" id="{7390C5F3-9D7C-442B-9758-AE15916A28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7132770"/>
              </p:ext>
            </p:extLst>
          </p:nvPr>
        </p:nvGraphicFramePr>
        <p:xfrm>
          <a:off x="5050904" y="4506600"/>
          <a:ext cx="3635896" cy="19443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Espace réservé du contenu 9">
            <a:extLst>
              <a:ext uri="{FF2B5EF4-FFF2-40B4-BE49-F238E27FC236}">
                <a16:creationId xmlns:a16="http://schemas.microsoft.com/office/drawing/2014/main" id="{61A4B744-4647-42A1-8AE1-EF9F6BB52A3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0227765"/>
              </p:ext>
            </p:extLst>
          </p:nvPr>
        </p:nvGraphicFramePr>
        <p:xfrm>
          <a:off x="611560" y="1707976"/>
          <a:ext cx="5377755" cy="25851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6F6EEE23-2EA2-4844-9C63-CB4FD7D20160}"/>
              </a:ext>
            </a:extLst>
          </p:cNvPr>
          <p:cNvSpPr txBox="1"/>
          <p:nvPr/>
        </p:nvSpPr>
        <p:spPr>
          <a:xfrm>
            <a:off x="2555776" y="4478397"/>
            <a:ext cx="917848" cy="5329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P4</a:t>
            </a:r>
            <a:endParaRPr lang="fr-ML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ZoneTexte 5">
            <a:extLst>
              <a:ext uri="{FF2B5EF4-FFF2-40B4-BE49-F238E27FC236}">
                <a16:creationId xmlns:a16="http://schemas.microsoft.com/office/drawing/2014/main" id="{4673B279-29B3-4C40-B6B4-2919A89044DF}"/>
              </a:ext>
            </a:extLst>
          </p:cNvPr>
          <p:cNvSpPr txBox="1"/>
          <p:nvPr/>
        </p:nvSpPr>
        <p:spPr>
          <a:xfrm>
            <a:off x="7308304" y="6450965"/>
            <a:ext cx="629816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P1</a:t>
            </a:r>
            <a:endParaRPr lang="fr-ML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8166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3437D7-BB16-4664-8781-13AC3CBD5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>
                <a:solidFill>
                  <a:schemeClr val="accent1"/>
                </a:solidFill>
              </a:rPr>
              <a:t>Proportion des enfants de 3-59 mois ayant observé le traitement à domicile (J2 et J3)</a:t>
            </a:r>
            <a:endParaRPr lang="fr-ML" sz="3200" dirty="0"/>
          </a:p>
        </p:txBody>
      </p:sp>
      <p:graphicFrame>
        <p:nvGraphicFramePr>
          <p:cNvPr id="4" name="Espace réservé du contenu 6">
            <a:extLst>
              <a:ext uri="{FF2B5EF4-FFF2-40B4-BE49-F238E27FC236}">
                <a16:creationId xmlns:a16="http://schemas.microsoft.com/office/drawing/2014/main" id="{B8C3E50B-B94B-492F-BBEF-A2285721A7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8671520"/>
              </p:ext>
            </p:extLst>
          </p:nvPr>
        </p:nvGraphicFramePr>
        <p:xfrm>
          <a:off x="5076056" y="4360242"/>
          <a:ext cx="3610744" cy="1884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Espace réservé du contenu 5">
            <a:extLst>
              <a:ext uri="{FF2B5EF4-FFF2-40B4-BE49-F238E27FC236}">
                <a16:creationId xmlns:a16="http://schemas.microsoft.com/office/drawing/2014/main" id="{50FD92BB-FD33-4A13-93D7-FBE58EB828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0309345"/>
              </p:ext>
            </p:extLst>
          </p:nvPr>
        </p:nvGraphicFramePr>
        <p:xfrm>
          <a:off x="1122038" y="1628800"/>
          <a:ext cx="4962129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C26C6C1D-76FB-48EB-8DCD-F52E6B766F6F}"/>
              </a:ext>
            </a:extLst>
          </p:cNvPr>
          <p:cNvSpPr txBox="1"/>
          <p:nvPr/>
        </p:nvSpPr>
        <p:spPr>
          <a:xfrm>
            <a:off x="2955030" y="4187217"/>
            <a:ext cx="629816" cy="5329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P4</a:t>
            </a:r>
            <a:endParaRPr lang="fr-ML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ZoneTexte 5">
            <a:extLst>
              <a:ext uri="{FF2B5EF4-FFF2-40B4-BE49-F238E27FC236}">
                <a16:creationId xmlns:a16="http://schemas.microsoft.com/office/drawing/2014/main" id="{4673B279-29B3-4C40-B6B4-2919A89044DF}"/>
              </a:ext>
            </a:extLst>
          </p:cNvPr>
          <p:cNvSpPr txBox="1"/>
          <p:nvPr/>
        </p:nvSpPr>
        <p:spPr>
          <a:xfrm>
            <a:off x="6978947" y="6244617"/>
            <a:ext cx="629816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P1</a:t>
            </a:r>
            <a:endParaRPr lang="fr-ML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800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1122147095"/>
              </p:ext>
            </p:extLst>
          </p:nvPr>
        </p:nvGraphicFramePr>
        <p:xfrm>
          <a:off x="249116" y="840003"/>
          <a:ext cx="3960440" cy="21990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4F7678D1-4C2A-4979-B11E-CFBC2A43874D}"/>
              </a:ext>
            </a:extLst>
          </p:cNvPr>
          <p:cNvSpPr txBox="1"/>
          <p:nvPr/>
        </p:nvSpPr>
        <p:spPr>
          <a:xfrm>
            <a:off x="4934444" y="903796"/>
            <a:ext cx="3960440" cy="382104"/>
          </a:xfrm>
          <a:prstGeom prst="rect">
            <a:avLst/>
          </a:prstGeom>
          <a:solidFill>
            <a:schemeClr val="accent1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marL="0" lvl="0" indent="0" algn="l" defTabSz="10668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CH" sz="1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 d’enfants planifiés vs nombre d’enfants effectivement traités </a:t>
            </a:r>
            <a:endParaRPr lang="fr-CH" sz="1400" b="1" i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2522ABC-5B1C-4902-9A7D-132C923414C1}"/>
              </a:ext>
            </a:extLst>
          </p:cNvPr>
          <p:cNvGrpSpPr/>
          <p:nvPr/>
        </p:nvGrpSpPr>
        <p:grpSpPr>
          <a:xfrm>
            <a:off x="4975902" y="4406147"/>
            <a:ext cx="3960440" cy="432048"/>
            <a:chOff x="0" y="101869"/>
            <a:chExt cx="3960440" cy="2922469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89D2CF8-9A60-4DAD-A2F4-67CAA296BD4D}"/>
                </a:ext>
              </a:extLst>
            </p:cNvPr>
            <p:cNvSpPr/>
            <p:nvPr/>
          </p:nvSpPr>
          <p:spPr>
            <a:xfrm>
              <a:off x="0" y="101869"/>
              <a:ext cx="3960440" cy="2922469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43F327C8-76C5-4DC5-90B0-567CAF3E5D93}"/>
                </a:ext>
              </a:extLst>
            </p:cNvPr>
            <p:cNvSpPr txBox="1"/>
            <p:nvPr/>
          </p:nvSpPr>
          <p:spPr>
            <a:xfrm>
              <a:off x="0" y="101869"/>
              <a:ext cx="3960440" cy="2922469"/>
            </a:xfrm>
            <a:prstGeom prst="rect">
              <a:avLst/>
            </a:prstGeom>
            <a:solidFill>
              <a:schemeClr val="accent1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lvl="0" indent="0" algn="l" defTabSz="1066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CH" sz="1400" b="1" i="1" kern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Prévision de financement </a:t>
              </a:r>
              <a:r>
                <a:rPr lang="fr-FR" sz="1400" b="1" i="1" kern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2022 &amp; 2023 et </a:t>
              </a:r>
              <a:r>
                <a:rPr lang="fr-FR" sz="1400" b="1" i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écarts</a:t>
              </a:r>
              <a:endParaRPr lang="fr-FR" sz="1400" b="1" i="1" kern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83F57475-E6BD-4E4A-82D5-424B6B13CA38}"/>
              </a:ext>
            </a:extLst>
          </p:cNvPr>
          <p:cNvSpPr txBox="1"/>
          <p:nvPr/>
        </p:nvSpPr>
        <p:spPr>
          <a:xfrm>
            <a:off x="4945941" y="1884431"/>
            <a:ext cx="3960440" cy="432048"/>
          </a:xfrm>
          <a:prstGeom prst="rect">
            <a:avLst/>
          </a:prstGeom>
          <a:solidFill>
            <a:schemeClr val="accent1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marL="0" lvl="0" indent="0" algn="l" defTabSz="10668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400" b="1" i="1" kern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Données de Pharmacovigilance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C239474-759E-4BDB-99A8-D9F5DADE33A1}"/>
              </a:ext>
            </a:extLst>
          </p:cNvPr>
          <p:cNvSpPr txBox="1"/>
          <p:nvPr/>
        </p:nvSpPr>
        <p:spPr>
          <a:xfrm>
            <a:off x="4957439" y="2426150"/>
            <a:ext cx="3937445" cy="424918"/>
          </a:xfrm>
          <a:prstGeom prst="rect">
            <a:avLst/>
          </a:prstGeom>
          <a:solidFill>
            <a:schemeClr val="accent1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marL="0" lvl="0" indent="0" algn="l" defTabSz="10668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CH" sz="1400" b="1" i="1" kern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Principaux succès et défis </a:t>
            </a:r>
            <a:endParaRPr lang="fr-FR" sz="1400" b="1" i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8675E06-CE82-4D6D-8970-332F343D489D}"/>
              </a:ext>
            </a:extLst>
          </p:cNvPr>
          <p:cNvGrpSpPr/>
          <p:nvPr/>
        </p:nvGrpSpPr>
        <p:grpSpPr>
          <a:xfrm>
            <a:off x="4957439" y="3815228"/>
            <a:ext cx="3960440" cy="432048"/>
            <a:chOff x="0" y="101869"/>
            <a:chExt cx="3960440" cy="2922469"/>
          </a:xfrm>
          <a:solidFill>
            <a:schemeClr val="accent1"/>
          </a:solidFill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CE32BF73-64ED-4784-B441-46CA9DE7B0CF}"/>
                </a:ext>
              </a:extLst>
            </p:cNvPr>
            <p:cNvSpPr/>
            <p:nvPr/>
          </p:nvSpPr>
          <p:spPr>
            <a:xfrm>
              <a:off x="0" y="101869"/>
              <a:ext cx="3960440" cy="2922469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47978A4-025E-4FFD-8D50-98F25065BB5B}"/>
                </a:ext>
              </a:extLst>
            </p:cNvPr>
            <p:cNvSpPr txBox="1"/>
            <p:nvPr/>
          </p:nvSpPr>
          <p:spPr>
            <a:xfrm>
              <a:off x="18463" y="101869"/>
              <a:ext cx="3923512" cy="292246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lvl="0" indent="0" algn="l" defTabSz="1066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400" b="1" i="1" kern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Cibles 2022  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39F66ED-63D7-4FAC-9716-17AF82E1DC9E}"/>
              </a:ext>
            </a:extLst>
          </p:cNvPr>
          <p:cNvGrpSpPr/>
          <p:nvPr/>
        </p:nvGrpSpPr>
        <p:grpSpPr>
          <a:xfrm>
            <a:off x="249116" y="3818905"/>
            <a:ext cx="3960440" cy="1122263"/>
            <a:chOff x="0" y="457792"/>
            <a:chExt cx="3960440" cy="2350519"/>
          </a:xfrm>
          <a:solidFill>
            <a:schemeClr val="accent1"/>
          </a:solidFill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19AB2A9A-1A30-4E17-94C3-B8A68D86EBDE}"/>
                </a:ext>
              </a:extLst>
            </p:cNvPr>
            <p:cNvSpPr/>
            <p:nvPr/>
          </p:nvSpPr>
          <p:spPr>
            <a:xfrm>
              <a:off x="0" y="457792"/>
              <a:ext cx="3960440" cy="2350519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A3B0A76D-1914-4CC0-8030-BB3B879695BE}"/>
                </a:ext>
              </a:extLst>
            </p:cNvPr>
            <p:cNvSpPr txBox="1"/>
            <p:nvPr/>
          </p:nvSpPr>
          <p:spPr>
            <a:xfrm>
              <a:off x="0" y="457792"/>
              <a:ext cx="3960440" cy="235051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lvl="0" indent="0" algn="l" defTabSz="1066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CH" sz="2400" b="1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Campagnes 2022 &amp; 2023 </a:t>
              </a:r>
              <a:endParaRPr lang="fr-FR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78BF43B3-0602-41BF-9720-82447F7A7522}"/>
              </a:ext>
            </a:extLst>
          </p:cNvPr>
          <p:cNvSpPr txBox="1"/>
          <p:nvPr/>
        </p:nvSpPr>
        <p:spPr>
          <a:xfrm>
            <a:off x="4957439" y="2931927"/>
            <a:ext cx="3937445" cy="452306"/>
          </a:xfrm>
          <a:prstGeom prst="rect">
            <a:avLst/>
          </a:prstGeom>
          <a:solidFill>
            <a:schemeClr val="accent1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marL="0" lvl="0" indent="0" algn="l" defTabSz="10668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400" b="1" i="1" kern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Financements 2022 : prévisions  vs </a:t>
            </a:r>
            <a:r>
              <a:rPr lang="fr-FR" sz="1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r-FR" sz="1400" b="1" i="1" kern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écaissement effectifs  </a:t>
            </a:r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7177A882-C4DD-43D2-ACF2-66069F34B6FA}"/>
              </a:ext>
            </a:extLst>
          </p:cNvPr>
          <p:cNvSpPr/>
          <p:nvPr/>
        </p:nvSpPr>
        <p:spPr>
          <a:xfrm>
            <a:off x="4374459" y="980728"/>
            <a:ext cx="341784" cy="1944216"/>
          </a:xfrm>
          <a:prstGeom prst="rightArrow">
            <a:avLst>
              <a:gd name="adj1" fmla="val 50000"/>
              <a:gd name="adj2" fmla="val 58124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25DD9843-9BB1-4971-BF46-3077D3BFF908}"/>
              </a:ext>
            </a:extLst>
          </p:cNvPr>
          <p:cNvSpPr/>
          <p:nvPr/>
        </p:nvSpPr>
        <p:spPr>
          <a:xfrm>
            <a:off x="4410777" y="3861048"/>
            <a:ext cx="341784" cy="108012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2240917-EEE3-4A42-A453-57C9BABE8A2C}"/>
              </a:ext>
            </a:extLst>
          </p:cNvPr>
          <p:cNvSpPr txBox="1"/>
          <p:nvPr/>
        </p:nvSpPr>
        <p:spPr>
          <a:xfrm>
            <a:off x="2771800" y="5400698"/>
            <a:ext cx="4176463" cy="560495"/>
          </a:xfrm>
          <a:prstGeom prst="rect">
            <a:avLst/>
          </a:prstGeom>
          <a:solidFill>
            <a:schemeClr val="bg1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marL="0" lvl="0" indent="0" algn="ctr" defTabSz="10668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28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MALI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0B94986-A934-4874-96B6-D96AA70EFA7A}"/>
              </a:ext>
            </a:extLst>
          </p:cNvPr>
          <p:cNvSpPr txBox="1"/>
          <p:nvPr/>
        </p:nvSpPr>
        <p:spPr>
          <a:xfrm>
            <a:off x="4934444" y="1391035"/>
            <a:ext cx="3960440" cy="382104"/>
          </a:xfrm>
          <a:prstGeom prst="rect">
            <a:avLst/>
          </a:prstGeom>
          <a:solidFill>
            <a:schemeClr val="accent1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marL="0" lvl="0" indent="0" algn="l" defTabSz="10668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CH" sz="1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Couverture ( % d’enfants éligibles ayant reçu tous les traitements)</a:t>
            </a:r>
            <a:endParaRPr lang="fr-CH" sz="1400" b="1" i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9097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e 6"/>
          <p:cNvGraphicFramePr/>
          <p:nvPr/>
        </p:nvGraphicFramePr>
        <p:xfrm>
          <a:off x="457199" y="116632"/>
          <a:ext cx="8363273" cy="7024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8630426"/>
              </p:ext>
            </p:extLst>
          </p:nvPr>
        </p:nvGraphicFramePr>
        <p:xfrm>
          <a:off x="142844" y="1285860"/>
          <a:ext cx="8858311" cy="3906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288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01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4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35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844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6734">
                  <a:extLst>
                    <a:ext uri="{9D8B030D-6E8A-4147-A177-3AD203B41FA5}">
                      <a16:colId xmlns:a16="http://schemas.microsoft.com/office/drawing/2014/main" val="3341603019"/>
                    </a:ext>
                  </a:extLst>
                </a:gridCol>
              </a:tblGrid>
              <a:tr h="460648">
                <a:tc gridSpan="2">
                  <a:txBody>
                    <a:bodyPr/>
                    <a:lstStyle/>
                    <a:p>
                      <a:r>
                        <a:rPr lang="fr-FR" dirty="0">
                          <a:latin typeface="Bodoni MT" pitchFamily="18" charset="0"/>
                        </a:rPr>
                        <a:t>ES liés à la CPS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600" dirty="0">
                          <a:latin typeface="Bodoni MT" pitchFamily="18" charset="0"/>
                        </a:rPr>
                        <a:t>ES grave liés à la CPS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fr-FR" sz="1400" dirty="0">
                          <a:latin typeface="Bodoni MT" pitchFamily="18" charset="0"/>
                        </a:rPr>
                        <a:t>Nombre d’ES liés à la CPS enregistrés dans </a:t>
                      </a:r>
                      <a:r>
                        <a:rPr lang="fr-FR" sz="1400" dirty="0" err="1">
                          <a:latin typeface="Bodoni MT" pitchFamily="18" charset="0"/>
                        </a:rPr>
                        <a:t>vigi</a:t>
                      </a:r>
                      <a:r>
                        <a:rPr lang="fr-FR" sz="1400" dirty="0">
                          <a:latin typeface="Bodoni MT" pitchFamily="18" charset="0"/>
                        </a:rPr>
                        <a:t>- flow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fr-FR" sz="1400" dirty="0">
                          <a:latin typeface="Bodoni MT" pitchFamily="18" charset="0"/>
                        </a:rPr>
                        <a:t>Nombre de patients avec des ES qui ont récupéré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130">
                <a:tc>
                  <a:txBody>
                    <a:bodyPr/>
                    <a:lstStyle/>
                    <a:p>
                      <a:r>
                        <a:rPr lang="en-CA" sz="1600" b="1" noProof="0" dirty="0">
                          <a:latin typeface="Bodoni MT" pitchFamily="18" charset="0"/>
                        </a:rPr>
                        <a:t>Description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1" dirty="0">
                          <a:latin typeface="Bodoni MT" pitchFamily="18" charset="0"/>
                        </a:rPr>
                        <a:t>Nombre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noProof="0" dirty="0">
                          <a:latin typeface="Bodoni MT" pitchFamily="18" charset="0"/>
                        </a:rPr>
                        <a:t>Description</a:t>
                      </a:r>
                      <a:endParaRPr lang="fr-FR" sz="1600" b="1" dirty="0">
                        <a:latin typeface="Bodoni M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1" dirty="0">
                          <a:latin typeface="Bodoni MT" pitchFamily="18" charset="0"/>
                        </a:rPr>
                        <a:t>Nombre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4088">
                <a:tc>
                  <a:txBody>
                    <a:bodyPr/>
                    <a:lstStyle/>
                    <a:p>
                      <a:r>
                        <a:rPr lang="fr-FR" sz="1600" dirty="0">
                          <a:latin typeface="Bodoni MT" pitchFamily="18" charset="0"/>
                        </a:rPr>
                        <a:t>Vomissements tardifs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Bodoni MT" pitchFamily="18" charset="0"/>
                        </a:rPr>
                        <a:t>363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Bodoni MT" pitchFamily="18" charset="0"/>
                          <a:ea typeface="+mn-ea"/>
                          <a:cs typeface="+mn-cs"/>
                        </a:rPr>
                        <a:t>Pas d’effet indésirables graves rapportés lors de la CPS 2020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Bodoni MT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Bodoni MT" pitchFamily="18" charset="0"/>
                        </a:rPr>
                        <a:t>Tous les EIM ayant été fait l’objet d’une notification au centre national de pharmacovigilance ont été enregistrés dans le </a:t>
                      </a:r>
                      <a:r>
                        <a:rPr lang="fr-FR" sz="1600" dirty="0" err="1">
                          <a:latin typeface="Bodoni MT" pitchFamily="18" charset="0"/>
                        </a:rPr>
                        <a:t>vigi</a:t>
                      </a:r>
                      <a:r>
                        <a:rPr lang="fr-FR" sz="1600" dirty="0">
                          <a:latin typeface="Bodoni MT" pitchFamily="18" charset="0"/>
                        </a:rPr>
                        <a:t>-flow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Bodoni MT" pitchFamily="18" charset="0"/>
                        </a:rPr>
                        <a:t>Pas de décès dû aux EI ou de séquelles d’EI lors de la CPS 2021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4080">
                <a:tc>
                  <a:txBody>
                    <a:bodyPr/>
                    <a:lstStyle/>
                    <a:p>
                      <a:r>
                        <a:rPr lang="fr-FR" sz="1600" dirty="0">
                          <a:latin typeface="Bodoni MT" pitchFamily="18" charset="0"/>
                        </a:rPr>
                        <a:t>Douleurs abdominales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Bodoni MT" pitchFamily="18" charset="0"/>
                        </a:rPr>
                        <a:t>254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 sz="1600" kern="1200" dirty="0">
                        <a:solidFill>
                          <a:schemeClr val="dk1"/>
                        </a:solidFill>
                        <a:latin typeface="Bodoni MT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Bodoni MT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600" dirty="0">
                        <a:latin typeface="Bodoni M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>
                        <a:latin typeface="Bodoni MT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6948">
                <a:tc>
                  <a:txBody>
                    <a:bodyPr/>
                    <a:lstStyle/>
                    <a:p>
                      <a:r>
                        <a:rPr lang="fr-FR" sz="1600" dirty="0">
                          <a:latin typeface="Bodoni MT" pitchFamily="18" charset="0"/>
                        </a:rPr>
                        <a:t>Diarrhées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latin typeface="Bodoni MT" pitchFamily="18" charset="0"/>
                        </a:rPr>
                        <a:t>239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 sz="1600" kern="1200" dirty="0">
                        <a:solidFill>
                          <a:schemeClr val="dk1"/>
                        </a:solidFill>
                        <a:latin typeface="Bodoni MT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Bodoni MT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600" dirty="0">
                        <a:latin typeface="Bodoni M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>
                        <a:latin typeface="Bodoni MT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8378">
                <a:tc>
                  <a:txBody>
                    <a:bodyPr/>
                    <a:lstStyle/>
                    <a:p>
                      <a:r>
                        <a:rPr lang="fr-FR" sz="1600" dirty="0">
                          <a:latin typeface="Bodoni MT" pitchFamily="18" charset="0"/>
                        </a:rPr>
                        <a:t>Somnolences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Bodoni MT" pitchFamily="18" charset="0"/>
                        </a:rPr>
                        <a:t>185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 dirty="0">
                        <a:latin typeface="Bodoni MT" pitchFamily="18" charset="0"/>
                      </a:endParaRP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Bodoni MT" pitchFamily="18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600" dirty="0">
                        <a:latin typeface="Bodoni M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>
                        <a:latin typeface="Bodoni MT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9808">
                <a:tc>
                  <a:txBody>
                    <a:bodyPr/>
                    <a:lstStyle/>
                    <a:p>
                      <a:r>
                        <a:rPr lang="fr-FR" sz="1600" dirty="0">
                          <a:latin typeface="Bodoni MT" pitchFamily="18" charset="0"/>
                        </a:rPr>
                        <a:t>Prurits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Bodoni MT" pitchFamily="18" charset="0"/>
                        </a:rPr>
                        <a:t>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 dirty="0">
                        <a:latin typeface="Bodoni MT" pitchFamily="18" charset="0"/>
                      </a:endParaRP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Bodoni MT" pitchFamily="18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600" dirty="0">
                        <a:latin typeface="Bodoni M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>
                        <a:latin typeface="Bodoni MT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2676">
                <a:tc>
                  <a:txBody>
                    <a:bodyPr/>
                    <a:lstStyle/>
                    <a:p>
                      <a:r>
                        <a:rPr lang="fr-FR" sz="1600" dirty="0">
                          <a:latin typeface="Bodoni MT" pitchFamily="18" charset="0"/>
                        </a:rPr>
                        <a:t>autres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Bodoni MT" pitchFamily="18" charset="0"/>
                        </a:rPr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 dirty="0">
                        <a:latin typeface="Bodoni MT" pitchFamily="18" charset="0"/>
                      </a:endParaRP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Bodoni MT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600" dirty="0">
                        <a:latin typeface="Bodoni M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>
                        <a:latin typeface="Bodoni MT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 kern="1200" dirty="0">
                          <a:solidFill>
                            <a:schemeClr val="dk1"/>
                          </a:solidFill>
                          <a:latin typeface="Bodoni MT" pitchFamily="18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latin typeface="Bodoni MT" pitchFamily="18" charset="0"/>
                        </a:rPr>
                        <a:t>1110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 b="1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latin typeface="Bodoni MT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b="1" dirty="0">
                        <a:latin typeface="Bodoni M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b="1" dirty="0">
                        <a:latin typeface="Bodoni MT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5" name="Diagramme 6">
            <a:extLst>
              <a:ext uri="{FF2B5EF4-FFF2-40B4-BE49-F238E27FC236}">
                <a16:creationId xmlns:a16="http://schemas.microsoft.com/office/drawing/2014/main" id="{0BE06087-59F7-488E-8762-5E815BDBAA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12792589"/>
              </p:ext>
            </p:extLst>
          </p:nvPr>
        </p:nvGraphicFramePr>
        <p:xfrm>
          <a:off x="198134" y="101615"/>
          <a:ext cx="8838362" cy="9941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8996305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62746144"/>
              </p:ext>
            </p:extLst>
          </p:nvPr>
        </p:nvGraphicFramePr>
        <p:xfrm>
          <a:off x="443914" y="274638"/>
          <a:ext cx="8304550" cy="9941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9A0DA7-B9AF-43C9-9E6C-D90248F37F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041" y="1481977"/>
            <a:ext cx="4040188" cy="490884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BA48B51-79F0-49EB-BE8C-283B2A4D61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2844" y="2174875"/>
            <a:ext cx="4502182" cy="4494484"/>
          </a:xfrm>
          <a:ln>
            <a:solidFill>
              <a:schemeClr val="tx1"/>
            </a:solidFill>
          </a:ln>
        </p:spPr>
        <p:txBody>
          <a:bodyPr>
            <a:normAutofit fontScale="47500" lnSpcReduction="20000"/>
          </a:bodyPr>
          <a:lstStyle/>
          <a:p>
            <a:r>
              <a:rPr lang="en-US" sz="4200" dirty="0">
                <a:latin typeface="Bodoni MT" pitchFamily="18" charset="0"/>
              </a:rPr>
              <a:t>Engagement et implication des </a:t>
            </a:r>
            <a:r>
              <a:rPr lang="en-US" sz="4200" dirty="0" err="1">
                <a:latin typeface="Bodoni MT" pitchFamily="18" charset="0"/>
              </a:rPr>
              <a:t>autorités</a:t>
            </a:r>
            <a:r>
              <a:rPr lang="en-US" sz="4200" dirty="0">
                <a:latin typeface="Bodoni MT" pitchFamily="18" charset="0"/>
              </a:rPr>
              <a:t> </a:t>
            </a:r>
            <a:r>
              <a:rPr lang="en-US" sz="4200" dirty="0" err="1">
                <a:latin typeface="Bodoni MT" pitchFamily="18" charset="0"/>
              </a:rPr>
              <a:t>administratives</a:t>
            </a:r>
            <a:r>
              <a:rPr lang="en-US" sz="4200" dirty="0">
                <a:latin typeface="Bodoni MT" pitchFamily="18" charset="0"/>
              </a:rPr>
              <a:t> à </a:t>
            </a:r>
            <a:r>
              <a:rPr lang="en-US" sz="4200" dirty="0" err="1">
                <a:latin typeface="Bodoni MT" pitchFamily="18" charset="0"/>
              </a:rPr>
              <a:t>tous</a:t>
            </a:r>
            <a:r>
              <a:rPr lang="en-US" sz="4200" dirty="0">
                <a:latin typeface="Bodoni MT" pitchFamily="18" charset="0"/>
              </a:rPr>
              <a:t> les </a:t>
            </a:r>
            <a:r>
              <a:rPr lang="en-US" sz="4200" dirty="0" err="1">
                <a:latin typeface="Bodoni MT" pitchFamily="18" charset="0"/>
              </a:rPr>
              <a:t>niveaux</a:t>
            </a:r>
            <a:endParaRPr lang="en-US" sz="4200" dirty="0">
              <a:latin typeface="Bodoni MT" pitchFamily="18" charset="0"/>
            </a:endParaRPr>
          </a:p>
          <a:p>
            <a:r>
              <a:rPr lang="en-US" sz="4200" dirty="0" err="1">
                <a:latin typeface="Bodoni MT" pitchFamily="18" charset="0"/>
              </a:rPr>
              <a:t>Disponiblité</a:t>
            </a:r>
            <a:r>
              <a:rPr lang="en-US" sz="4200" dirty="0">
                <a:latin typeface="Bodoni MT" pitchFamily="18" charset="0"/>
              </a:rPr>
              <a:t> des medicaments </a:t>
            </a:r>
            <a:r>
              <a:rPr lang="en-US" sz="4200" dirty="0" err="1">
                <a:latin typeface="Bodoni MT" pitchFamily="18" charset="0"/>
              </a:rPr>
              <a:t>en</a:t>
            </a:r>
            <a:r>
              <a:rPr lang="en-US" sz="4200" dirty="0">
                <a:latin typeface="Bodoni MT" pitchFamily="18" charset="0"/>
              </a:rPr>
              <a:t> </a:t>
            </a:r>
            <a:r>
              <a:rPr lang="en-US" sz="4200" dirty="0" err="1">
                <a:latin typeface="Bodoni MT" pitchFamily="18" charset="0"/>
              </a:rPr>
              <a:t>quantité</a:t>
            </a:r>
            <a:r>
              <a:rPr lang="en-US" sz="4200" dirty="0">
                <a:latin typeface="Bodoni MT" pitchFamily="18" charset="0"/>
              </a:rPr>
              <a:t> suffisante</a:t>
            </a:r>
          </a:p>
          <a:p>
            <a:r>
              <a:rPr lang="en-US" sz="4200" dirty="0">
                <a:latin typeface="Bodoni MT" pitchFamily="18" charset="0"/>
              </a:rPr>
              <a:t>Implication des leaders </a:t>
            </a:r>
            <a:r>
              <a:rPr lang="en-US" sz="4200" dirty="0" err="1">
                <a:latin typeface="Bodoni MT" pitchFamily="18" charset="0"/>
              </a:rPr>
              <a:t>d’opinions</a:t>
            </a:r>
            <a:r>
              <a:rPr lang="en-US" sz="4200" dirty="0">
                <a:latin typeface="Bodoni MT" pitchFamily="18" charset="0"/>
              </a:rPr>
              <a:t> et des leaders </a:t>
            </a:r>
            <a:r>
              <a:rPr lang="en-US" sz="4200" dirty="0" err="1">
                <a:latin typeface="Bodoni MT" pitchFamily="18" charset="0"/>
              </a:rPr>
              <a:t>communautaires</a:t>
            </a:r>
            <a:endParaRPr lang="en-US" sz="4200" dirty="0">
              <a:latin typeface="Bodoni MT" pitchFamily="18" charset="0"/>
            </a:endParaRPr>
          </a:p>
          <a:p>
            <a:r>
              <a:rPr lang="en-US" sz="4200" dirty="0" err="1">
                <a:latin typeface="Bodoni MT" pitchFamily="18" charset="0"/>
              </a:rPr>
              <a:t>Accompagnement</a:t>
            </a:r>
            <a:r>
              <a:rPr lang="en-US" sz="4200" dirty="0">
                <a:latin typeface="Bodoni MT" pitchFamily="18" charset="0"/>
              </a:rPr>
              <a:t> des </a:t>
            </a:r>
            <a:r>
              <a:rPr lang="en-US" sz="4200" dirty="0" err="1">
                <a:latin typeface="Bodoni MT" pitchFamily="18" charset="0"/>
              </a:rPr>
              <a:t>partenaires</a:t>
            </a:r>
            <a:r>
              <a:rPr lang="en-US" sz="4200" dirty="0">
                <a:latin typeface="Bodoni MT" pitchFamily="18" charset="0"/>
              </a:rPr>
              <a:t> techniques et financiers.</a:t>
            </a:r>
          </a:p>
          <a:p>
            <a:r>
              <a:rPr lang="en-US" sz="4200" dirty="0" err="1">
                <a:latin typeface="Bodoni MT" pitchFamily="18" charset="0"/>
              </a:rPr>
              <a:t>Mobilisation</a:t>
            </a:r>
            <a:r>
              <a:rPr lang="en-US" sz="4200" dirty="0">
                <a:latin typeface="Bodoni MT" pitchFamily="18" charset="0"/>
              </a:rPr>
              <a:t> des </a:t>
            </a:r>
            <a:r>
              <a:rPr lang="en-US" sz="4200" dirty="0" err="1">
                <a:latin typeface="Bodoni MT" pitchFamily="18" charset="0"/>
              </a:rPr>
              <a:t>ressources</a:t>
            </a:r>
            <a:r>
              <a:rPr lang="en-US" sz="4200" dirty="0">
                <a:latin typeface="Bodoni MT" pitchFamily="18" charset="0"/>
              </a:rPr>
              <a:t> des PTF à temps</a:t>
            </a:r>
          </a:p>
          <a:p>
            <a:r>
              <a:rPr lang="en-US" sz="4200" dirty="0">
                <a:latin typeface="Bodoni MT" pitchFamily="18" charset="0"/>
              </a:rPr>
              <a:t>Mise en place à temps des </a:t>
            </a:r>
            <a:r>
              <a:rPr lang="en-US" sz="4200" dirty="0" err="1">
                <a:latin typeface="Bodoni MT" pitchFamily="18" charset="0"/>
              </a:rPr>
              <a:t>médicaments</a:t>
            </a:r>
            <a:r>
              <a:rPr lang="en-US" sz="4200" dirty="0">
                <a:latin typeface="Bodoni MT" pitchFamily="18" charset="0"/>
              </a:rPr>
              <a:t> de la CPS à </a:t>
            </a:r>
            <a:r>
              <a:rPr lang="en-US" sz="4200" dirty="0" err="1">
                <a:latin typeface="Bodoni MT" pitchFamily="18" charset="0"/>
              </a:rPr>
              <a:t>tous</a:t>
            </a:r>
            <a:r>
              <a:rPr lang="en-US" sz="4200" dirty="0">
                <a:latin typeface="Bodoni MT" pitchFamily="18" charset="0"/>
              </a:rPr>
              <a:t> les </a:t>
            </a:r>
            <a:r>
              <a:rPr lang="en-US" sz="4200" dirty="0" err="1">
                <a:latin typeface="Bodoni MT" pitchFamily="18" charset="0"/>
              </a:rPr>
              <a:t>niveaux</a:t>
            </a:r>
            <a:r>
              <a:rPr lang="en-US" sz="4200" dirty="0">
                <a:latin typeface="Bodoni MT" pitchFamily="18" charset="0"/>
              </a:rPr>
              <a:t> </a:t>
            </a:r>
          </a:p>
          <a:p>
            <a:endParaRPr lang="en-US" sz="18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3513F9-63D5-4D74-8E36-75CD658341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1476375"/>
            <a:ext cx="4041775" cy="490883"/>
          </a:xfr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dirty="0">
                <a:latin typeface="Bodoni MT" pitchFamily="18" charset="0"/>
              </a:rPr>
              <a:t>Suites </a:t>
            </a:r>
            <a:r>
              <a:rPr lang="en-US" dirty="0" err="1">
                <a:latin typeface="Bodoni MT" pitchFamily="18" charset="0"/>
              </a:rPr>
              <a:t>données</a:t>
            </a:r>
            <a:r>
              <a:rPr lang="en-US" dirty="0">
                <a:latin typeface="Bodoni MT" pitchFamily="18" charset="0"/>
              </a:rPr>
              <a:t>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B2B4A1-ADB5-4DB8-90CA-4E628F4986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354543" cy="4494485"/>
          </a:xfrm>
          <a:ln>
            <a:solidFill>
              <a:schemeClr val="tx1"/>
            </a:solidFill>
          </a:ln>
        </p:spPr>
        <p:txBody>
          <a:bodyPr>
            <a:normAutofit fontScale="47500" lnSpcReduction="20000"/>
          </a:bodyPr>
          <a:lstStyle/>
          <a:p>
            <a:r>
              <a:rPr lang="en-US" sz="4200" dirty="0">
                <a:latin typeface="Bodoni MT" pitchFamily="18" charset="0"/>
              </a:rPr>
              <a:t>Forte contribution financière et matériel de </a:t>
            </a:r>
            <a:r>
              <a:rPr lang="en-US" sz="4200" dirty="0" err="1">
                <a:latin typeface="Bodoni MT" pitchFamily="18" charset="0"/>
              </a:rPr>
              <a:t>certains</a:t>
            </a:r>
            <a:r>
              <a:rPr lang="en-US" sz="4200" dirty="0">
                <a:latin typeface="Bodoni MT" pitchFamily="18" charset="0"/>
              </a:rPr>
              <a:t> leaders </a:t>
            </a:r>
            <a:r>
              <a:rPr lang="en-US" sz="4200" dirty="0" err="1">
                <a:latin typeface="Bodoni MT" pitchFamily="18" charset="0"/>
              </a:rPr>
              <a:t>communautaires</a:t>
            </a:r>
            <a:endParaRPr lang="en-US" sz="4200" dirty="0">
              <a:latin typeface="Bodoni MT" pitchFamily="18" charset="0"/>
            </a:endParaRPr>
          </a:p>
          <a:p>
            <a:r>
              <a:rPr lang="fr-FR" altLang="fr-FR" sz="4200" dirty="0">
                <a:latin typeface="Bodoni MT" pitchFamily="18" charset="0"/>
              </a:rPr>
              <a:t>Engouement et forte adhésion de la population à la CPS</a:t>
            </a:r>
            <a:r>
              <a:rPr lang="en-US" sz="4200" dirty="0">
                <a:latin typeface="Bodoni MT" pitchFamily="18" charset="0"/>
              </a:rPr>
              <a:t> </a:t>
            </a:r>
          </a:p>
          <a:p>
            <a:r>
              <a:rPr lang="en-US" sz="4200" dirty="0" err="1">
                <a:latin typeface="Bodoni MT" pitchFamily="18" charset="0"/>
              </a:rPr>
              <a:t>Conduite</a:t>
            </a:r>
            <a:r>
              <a:rPr lang="en-US" sz="4200" dirty="0">
                <a:latin typeface="Bodoni MT" pitchFamily="18" charset="0"/>
              </a:rPr>
              <a:t> des </a:t>
            </a:r>
            <a:r>
              <a:rPr lang="en-US" sz="4200" dirty="0" err="1">
                <a:latin typeface="Bodoni MT" pitchFamily="18" charset="0"/>
              </a:rPr>
              <a:t>enquêtes</a:t>
            </a:r>
            <a:r>
              <a:rPr lang="en-US" sz="4200" dirty="0">
                <a:latin typeface="Bodoni MT" pitchFamily="18" charset="0"/>
              </a:rPr>
              <a:t> </a:t>
            </a:r>
            <a:r>
              <a:rPr lang="en-US" sz="4200" dirty="0" err="1">
                <a:latin typeface="Bodoni MT" pitchFamily="18" charset="0"/>
              </a:rPr>
              <a:t>d’évaluation</a:t>
            </a:r>
            <a:r>
              <a:rPr lang="en-US" sz="4200" dirty="0">
                <a:latin typeface="Bodoni MT" pitchFamily="18" charset="0"/>
              </a:rPr>
              <a:t> de la </a:t>
            </a:r>
            <a:r>
              <a:rPr lang="en-US" sz="4200" dirty="0" err="1">
                <a:latin typeface="Bodoni MT" pitchFamily="18" charset="0"/>
              </a:rPr>
              <a:t>qualité</a:t>
            </a:r>
            <a:r>
              <a:rPr lang="en-US" sz="4200" dirty="0">
                <a:latin typeface="Bodoni MT" pitchFamily="18" charset="0"/>
              </a:rPr>
              <a:t> de la CPS</a:t>
            </a:r>
          </a:p>
          <a:p>
            <a:r>
              <a:rPr lang="en-US" sz="4200" dirty="0" err="1">
                <a:latin typeface="Bodoni MT" pitchFamily="18" charset="0"/>
              </a:rPr>
              <a:t>Intégration</a:t>
            </a:r>
            <a:r>
              <a:rPr lang="en-US" sz="4200" dirty="0">
                <a:latin typeface="Bodoni MT" pitchFamily="18" charset="0"/>
              </a:rPr>
              <a:t> </a:t>
            </a:r>
            <a:r>
              <a:rPr lang="en-US" sz="4200" dirty="0" err="1">
                <a:latin typeface="Bodoni MT" pitchFamily="18" charset="0"/>
              </a:rPr>
              <a:t>d’autres</a:t>
            </a:r>
            <a:r>
              <a:rPr lang="en-US" sz="4200" dirty="0">
                <a:latin typeface="Bodoni MT" pitchFamily="18" charset="0"/>
              </a:rPr>
              <a:t> </a:t>
            </a:r>
            <a:r>
              <a:rPr lang="en-US" sz="4200" dirty="0" err="1">
                <a:latin typeface="Bodoni MT" pitchFamily="18" charset="0"/>
              </a:rPr>
              <a:t>activités</a:t>
            </a:r>
            <a:r>
              <a:rPr lang="en-US" sz="4200" dirty="0">
                <a:latin typeface="Bodoni MT" pitchFamily="18" charset="0"/>
              </a:rPr>
              <a:t> </a:t>
            </a:r>
            <a:r>
              <a:rPr lang="en-US" sz="4200" dirty="0" err="1">
                <a:latin typeface="Bodoni MT" pitchFamily="18" charset="0"/>
              </a:rPr>
              <a:t>communautaires</a:t>
            </a:r>
            <a:r>
              <a:rPr lang="en-US" sz="4200" dirty="0">
                <a:latin typeface="Bodoni MT" pitchFamily="18" charset="0"/>
              </a:rPr>
              <a:t> (PEC, </a:t>
            </a:r>
            <a:r>
              <a:rPr lang="en-US" sz="4200" dirty="0" err="1">
                <a:latin typeface="Bodoni MT" pitchFamily="18" charset="0"/>
              </a:rPr>
              <a:t>dépistage</a:t>
            </a:r>
            <a:r>
              <a:rPr lang="en-US" sz="4200" dirty="0">
                <a:latin typeface="Bodoni MT" pitchFamily="18" charset="0"/>
              </a:rPr>
              <a:t> malnutrition) à la CPS</a:t>
            </a:r>
          </a:p>
          <a:p>
            <a:r>
              <a:rPr lang="en-US" sz="4200" dirty="0">
                <a:latin typeface="Bodoni MT" pitchFamily="18" charset="0"/>
              </a:rPr>
              <a:t>Adaptation de la CPS au context COVID19</a:t>
            </a:r>
          </a:p>
          <a:p>
            <a:r>
              <a:rPr lang="en-US" sz="4200" dirty="0">
                <a:latin typeface="Bodoni MT" pitchFamily="18" charset="0"/>
              </a:rPr>
              <a:t>Dotation des agents CPS </a:t>
            </a:r>
            <a:r>
              <a:rPr lang="en-US" sz="4200" dirty="0" err="1">
                <a:latin typeface="Bodoni MT" pitchFamily="18" charset="0"/>
              </a:rPr>
              <a:t>en</a:t>
            </a:r>
            <a:r>
              <a:rPr lang="en-US" sz="4200" dirty="0">
                <a:latin typeface="Bodoni MT" pitchFamily="18" charset="0"/>
              </a:rPr>
              <a:t> EPI</a:t>
            </a:r>
          </a:p>
          <a:p>
            <a:endParaRPr lang="en-US" sz="3800" dirty="0">
              <a:latin typeface="Bodoni MT" pitchFamily="18" charset="0"/>
            </a:endParaRPr>
          </a:p>
          <a:p>
            <a:endParaRPr lang="en-US" sz="1800" dirty="0">
              <a:latin typeface="Bodoni MT" pitchFamily="18" charset="0"/>
            </a:endParaRPr>
          </a:p>
          <a:p>
            <a:endParaRPr lang="en-US" sz="18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C28FE77-C696-40C9-B32A-261A79214929}"/>
              </a:ext>
            </a:extLst>
          </p:cNvPr>
          <p:cNvSpPr/>
          <p:nvPr/>
        </p:nvSpPr>
        <p:spPr>
          <a:xfrm>
            <a:off x="457200" y="1476375"/>
            <a:ext cx="4040188" cy="49088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en-US" dirty="0"/>
              <a:t> </a:t>
            </a:r>
          </a:p>
          <a:p>
            <a:pPr algn="ctr"/>
            <a:r>
              <a:rPr lang="en-CA" sz="2400" b="1" dirty="0" err="1">
                <a:solidFill>
                  <a:schemeClr val="tx1"/>
                </a:solidFill>
                <a:latin typeface="Bodoni MT" pitchFamily="18" charset="0"/>
                <a:cs typeface="Arial" panose="020B0604020202020204" pitchFamily="34" charset="0"/>
              </a:rPr>
              <a:t>Succès</a:t>
            </a:r>
            <a:endParaRPr lang="en-CA" sz="2400" b="1" dirty="0">
              <a:solidFill>
                <a:srgbClr val="00B050"/>
              </a:solidFill>
              <a:latin typeface="Bodoni MT" pitchFamily="18" charset="0"/>
              <a:cs typeface="Arial" panose="020B0604020202020204" pitchFamily="34" charset="0"/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3115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1825921762"/>
              </p:ext>
            </p:extLst>
          </p:nvPr>
        </p:nvGraphicFramePr>
        <p:xfrm>
          <a:off x="428596" y="142852"/>
          <a:ext cx="8304550" cy="9941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BA48B51-79F0-49EB-BE8C-283B2A4D61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857364"/>
            <a:ext cx="4788024" cy="495601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1800" dirty="0" err="1">
                <a:latin typeface="Bodoni MT" pitchFamily="18" charset="0"/>
              </a:rPr>
              <a:t>Disparité</a:t>
            </a:r>
            <a:r>
              <a:rPr lang="en-US" sz="1800" dirty="0">
                <a:latin typeface="Bodoni MT" pitchFamily="18" charset="0"/>
              </a:rPr>
              <a:t> des procedures de </a:t>
            </a:r>
            <a:r>
              <a:rPr lang="en-US" sz="1800" dirty="0" err="1">
                <a:latin typeface="Bodoni MT" pitchFamily="18" charset="0"/>
              </a:rPr>
              <a:t>gestion</a:t>
            </a:r>
            <a:r>
              <a:rPr lang="en-US" sz="1800" dirty="0">
                <a:latin typeface="Bodoni MT" pitchFamily="18" charset="0"/>
              </a:rPr>
              <a:t> des </a:t>
            </a:r>
            <a:r>
              <a:rPr lang="en-US" sz="1800" dirty="0" err="1">
                <a:latin typeface="Bodoni MT" pitchFamily="18" charset="0"/>
              </a:rPr>
              <a:t>fonds</a:t>
            </a:r>
            <a:r>
              <a:rPr lang="en-US" sz="1800" dirty="0">
                <a:latin typeface="Bodoni MT" pitchFamily="18" charset="0"/>
              </a:rPr>
              <a:t> de la CPS </a:t>
            </a:r>
          </a:p>
          <a:p>
            <a:r>
              <a:rPr lang="en-US" sz="1800" dirty="0" err="1">
                <a:latin typeface="Bodoni MT" pitchFamily="18" charset="0"/>
              </a:rPr>
              <a:t>Insuffisance</a:t>
            </a:r>
            <a:r>
              <a:rPr lang="en-US" sz="1800" dirty="0">
                <a:latin typeface="Bodoni MT" pitchFamily="18" charset="0"/>
              </a:rPr>
              <a:t> dans la formation des </a:t>
            </a:r>
            <a:r>
              <a:rPr lang="en-US" sz="1800" dirty="0" err="1">
                <a:latin typeface="Bodoni MT" pitchFamily="18" charset="0"/>
              </a:rPr>
              <a:t>acteurs</a:t>
            </a:r>
            <a:endParaRPr lang="en-US" sz="1800" dirty="0">
              <a:latin typeface="Bodoni MT" pitchFamily="18" charset="0"/>
            </a:endParaRPr>
          </a:p>
          <a:p>
            <a:r>
              <a:rPr lang="en-US" sz="1800" dirty="0" err="1">
                <a:latin typeface="Bodoni MT" pitchFamily="18" charset="0"/>
              </a:rPr>
              <a:t>Insuffisance</a:t>
            </a:r>
            <a:r>
              <a:rPr lang="en-US" sz="1800" dirty="0">
                <a:latin typeface="Bodoni MT" pitchFamily="18" charset="0"/>
              </a:rPr>
              <a:t> dans le </a:t>
            </a:r>
            <a:r>
              <a:rPr lang="en-US" sz="1800" dirty="0" err="1">
                <a:latin typeface="Bodoni MT" pitchFamily="18" charset="0"/>
              </a:rPr>
              <a:t>remplissage</a:t>
            </a:r>
            <a:r>
              <a:rPr lang="en-US" sz="1800" dirty="0">
                <a:latin typeface="Bodoni MT" pitchFamily="18" charset="0"/>
              </a:rPr>
              <a:t> des supports de la CPS par les agents de distribution</a:t>
            </a:r>
          </a:p>
          <a:p>
            <a:r>
              <a:rPr lang="en-US" sz="1800" dirty="0" err="1">
                <a:latin typeface="Bodoni MT" pitchFamily="18" charset="0"/>
              </a:rPr>
              <a:t>Insuffisance</a:t>
            </a:r>
            <a:r>
              <a:rPr lang="en-US" sz="1800" dirty="0">
                <a:latin typeface="Bodoni MT" pitchFamily="18" charset="0"/>
              </a:rPr>
              <a:t> </a:t>
            </a:r>
            <a:r>
              <a:rPr lang="en-US" sz="1800" dirty="0" err="1">
                <a:latin typeface="Bodoni MT" pitchFamily="18" charset="0"/>
              </a:rPr>
              <a:t>dans</a:t>
            </a:r>
            <a:r>
              <a:rPr lang="en-US" sz="1800" dirty="0">
                <a:latin typeface="Bodoni MT" pitchFamily="18" charset="0"/>
              </a:rPr>
              <a:t> la supervision de </a:t>
            </a:r>
            <a:r>
              <a:rPr lang="en-US" sz="1800" dirty="0" err="1">
                <a:latin typeface="Bodoni MT" pitchFamily="18" charset="0"/>
              </a:rPr>
              <a:t>proximité</a:t>
            </a:r>
            <a:endParaRPr lang="en-US" sz="1800" dirty="0">
              <a:latin typeface="Bodoni MT" pitchFamily="18" charset="0"/>
            </a:endParaRPr>
          </a:p>
          <a:p>
            <a:r>
              <a:rPr lang="en-US" sz="1800" dirty="0">
                <a:latin typeface="Bodoni MT" pitchFamily="18" charset="0"/>
              </a:rPr>
              <a:t>La non observance de </a:t>
            </a:r>
            <a:r>
              <a:rPr lang="en-US" sz="1800" dirty="0" err="1">
                <a:latin typeface="Bodoni MT" pitchFamily="18" charset="0"/>
              </a:rPr>
              <a:t>l’administration</a:t>
            </a:r>
            <a:r>
              <a:rPr lang="en-US" sz="1800" dirty="0">
                <a:latin typeface="Bodoni MT" pitchFamily="18" charset="0"/>
              </a:rPr>
              <a:t> des 2ème et 3ème doses </a:t>
            </a:r>
            <a:r>
              <a:rPr lang="en-US" sz="1800" dirty="0" err="1">
                <a:latin typeface="Bodoni MT" pitchFamily="18" charset="0"/>
              </a:rPr>
              <a:t>d’AQ</a:t>
            </a:r>
            <a:r>
              <a:rPr lang="en-US" sz="1800" dirty="0">
                <a:latin typeface="Bodoni MT" pitchFamily="18" charset="0"/>
              </a:rPr>
              <a:t> à domicile par </a:t>
            </a:r>
            <a:r>
              <a:rPr lang="en-US" sz="1800" dirty="0" err="1">
                <a:latin typeface="Bodoni MT" pitchFamily="18" charset="0"/>
              </a:rPr>
              <a:t>certains</a:t>
            </a:r>
            <a:r>
              <a:rPr lang="en-US" sz="1800" dirty="0">
                <a:latin typeface="Bodoni MT" pitchFamily="18" charset="0"/>
              </a:rPr>
              <a:t> parents</a:t>
            </a:r>
          </a:p>
          <a:p>
            <a:r>
              <a:rPr lang="en-US" sz="1800" dirty="0">
                <a:latin typeface="Bodoni MT" pitchFamily="18" charset="0"/>
              </a:rPr>
              <a:t>La sous-estimation de la </a:t>
            </a:r>
            <a:r>
              <a:rPr lang="en-US" sz="1800" dirty="0" err="1">
                <a:latin typeface="Bodoni MT" pitchFamily="18" charset="0"/>
              </a:rPr>
              <a:t>cible</a:t>
            </a:r>
            <a:r>
              <a:rPr lang="en-US" sz="1800" dirty="0">
                <a:latin typeface="Bodoni MT" pitchFamily="18" charset="0"/>
              </a:rPr>
              <a:t> de la CPS due à la </a:t>
            </a:r>
            <a:r>
              <a:rPr lang="en-US" sz="1800" dirty="0" err="1">
                <a:latin typeface="Bodoni MT" pitchFamily="18" charset="0"/>
              </a:rPr>
              <a:t>caducité</a:t>
            </a:r>
            <a:r>
              <a:rPr lang="en-US" sz="1800" dirty="0">
                <a:latin typeface="Bodoni MT" pitchFamily="18" charset="0"/>
              </a:rPr>
              <a:t> de la base de </a:t>
            </a:r>
            <a:r>
              <a:rPr lang="en-US" sz="1800" dirty="0" err="1">
                <a:latin typeface="Bodoni MT" pitchFamily="18" charset="0"/>
              </a:rPr>
              <a:t>données</a:t>
            </a:r>
            <a:endParaRPr lang="en-US" sz="1800" dirty="0">
              <a:latin typeface="Bodoni MT" pitchFamily="18" charset="0"/>
            </a:endParaRPr>
          </a:p>
          <a:p>
            <a:r>
              <a:rPr lang="en-US" sz="1800" dirty="0">
                <a:latin typeface="Bodoni MT" pitchFamily="18" charset="0"/>
              </a:rPr>
              <a:t>La sous-notification des EIM de la CPS</a:t>
            </a:r>
          </a:p>
          <a:p>
            <a:r>
              <a:rPr lang="en-US" sz="1800" dirty="0" err="1">
                <a:latin typeface="Bodoni MT" pitchFamily="18" charset="0"/>
              </a:rPr>
              <a:t>Mesures</a:t>
            </a:r>
            <a:r>
              <a:rPr lang="en-US" sz="1800" dirty="0">
                <a:latin typeface="Bodoni MT" pitchFamily="18" charset="0"/>
              </a:rPr>
              <a:t> barriers COVID19 </a:t>
            </a:r>
            <a:r>
              <a:rPr lang="en-US" sz="1800" dirty="0" err="1">
                <a:latin typeface="Bodoni MT" pitchFamily="18" charset="0"/>
              </a:rPr>
              <a:t>contrainantes</a:t>
            </a:r>
            <a:r>
              <a:rPr lang="en-US" sz="1800" dirty="0">
                <a:latin typeface="Bodoni MT" pitchFamily="18" charset="0"/>
              </a:rPr>
              <a:t> pour </a:t>
            </a:r>
            <a:r>
              <a:rPr lang="en-US" sz="1800" dirty="0" err="1">
                <a:latin typeface="Bodoni MT" pitchFamily="18" charset="0"/>
              </a:rPr>
              <a:t>l’administration</a:t>
            </a:r>
            <a:r>
              <a:rPr lang="en-US" sz="1800" dirty="0">
                <a:latin typeface="Bodoni MT" pitchFamily="18" charset="0"/>
              </a:rPr>
              <a:t> des SPAQ aux enfants</a:t>
            </a:r>
          </a:p>
          <a:p>
            <a:endParaRPr lang="en-US" sz="18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3513F9-63D5-4D74-8E36-75CD658341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3438" y="1214422"/>
            <a:ext cx="4041775" cy="490883"/>
          </a:xfr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endParaRPr lang="fr-FR" dirty="0"/>
          </a:p>
          <a:p>
            <a:endParaRPr lang="fr-FR" dirty="0"/>
          </a:p>
          <a:p>
            <a:pPr algn="ctr"/>
            <a:r>
              <a:rPr lang="en-CA" sz="7200" dirty="0">
                <a:solidFill>
                  <a:schemeClr val="tx1"/>
                </a:solidFill>
                <a:latin typeface="Bodoni MT" pitchFamily="18" charset="0"/>
                <a:cs typeface="Arial" panose="020B0604020202020204" pitchFamily="34" charset="0"/>
              </a:rPr>
              <a:t>Solutions </a:t>
            </a:r>
            <a:r>
              <a:rPr lang="en-CA" sz="7200" dirty="0" err="1">
                <a:solidFill>
                  <a:schemeClr val="tx1"/>
                </a:solidFill>
                <a:latin typeface="Bodoni MT" pitchFamily="18" charset="0"/>
                <a:cs typeface="Arial" panose="020B0604020202020204" pitchFamily="34" charset="0"/>
              </a:rPr>
              <a:t>proposées</a:t>
            </a:r>
            <a:r>
              <a:rPr lang="en-CA" sz="7200" dirty="0">
                <a:solidFill>
                  <a:schemeClr val="tx1"/>
                </a:solidFill>
                <a:latin typeface="Bodoni MT" pitchFamily="18" charset="0"/>
                <a:cs typeface="Arial" panose="020B0604020202020204" pitchFamily="34" charset="0"/>
              </a:rPr>
              <a:t> / mise </a:t>
            </a:r>
            <a:r>
              <a:rPr lang="en-CA" sz="7200" dirty="0" err="1">
                <a:solidFill>
                  <a:schemeClr val="tx1"/>
                </a:solidFill>
                <a:latin typeface="Bodoni MT" pitchFamily="18" charset="0"/>
                <a:cs typeface="Arial" panose="020B0604020202020204" pitchFamily="34" charset="0"/>
              </a:rPr>
              <a:t>en</a:t>
            </a:r>
            <a:r>
              <a:rPr lang="en-CA" sz="7200" dirty="0">
                <a:solidFill>
                  <a:schemeClr val="tx1"/>
                </a:solidFill>
                <a:latin typeface="Bodoni MT" pitchFamily="18" charset="0"/>
                <a:cs typeface="Arial" panose="020B0604020202020204" pitchFamily="34" charset="0"/>
              </a:rPr>
              <a:t> place </a:t>
            </a:r>
            <a:endParaRPr lang="en-CA" sz="7200" dirty="0">
              <a:solidFill>
                <a:srgbClr val="00B050"/>
              </a:solidFill>
              <a:latin typeface="Bodoni MT" pitchFamily="18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B2B4A1-ADB5-4DB8-90CA-4E628F4986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88024" y="1857364"/>
            <a:ext cx="4355976" cy="495601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1800" dirty="0" err="1">
                <a:latin typeface="Bodoni MT" pitchFamily="18" charset="0"/>
              </a:rPr>
              <a:t>Harmonisation</a:t>
            </a:r>
            <a:r>
              <a:rPr lang="en-US" sz="1800" dirty="0">
                <a:latin typeface="Bodoni MT" pitchFamily="18" charset="0"/>
              </a:rPr>
              <a:t> des procedures de gestion de </a:t>
            </a:r>
            <a:r>
              <a:rPr lang="en-US" sz="1800" dirty="0" err="1">
                <a:latin typeface="Bodoni MT" pitchFamily="18" charset="0"/>
              </a:rPr>
              <a:t>l’ensemble</a:t>
            </a:r>
            <a:r>
              <a:rPr lang="en-US" sz="1800" dirty="0">
                <a:latin typeface="Bodoni MT" pitchFamily="18" charset="0"/>
              </a:rPr>
              <a:t> des fonds de la CPS </a:t>
            </a:r>
          </a:p>
          <a:p>
            <a:r>
              <a:rPr lang="en-US" sz="1800" dirty="0" err="1">
                <a:latin typeface="Bodoni MT" pitchFamily="18" charset="0"/>
              </a:rPr>
              <a:t>Développer</a:t>
            </a:r>
            <a:r>
              <a:rPr lang="en-US" sz="1800" dirty="0">
                <a:latin typeface="Bodoni MT" pitchFamily="18" charset="0"/>
              </a:rPr>
              <a:t> des modules </a:t>
            </a:r>
            <a:r>
              <a:rPr lang="en-US" sz="1800" dirty="0" err="1">
                <a:latin typeface="Bodoni MT" pitchFamily="18" charset="0"/>
              </a:rPr>
              <a:t>consis</a:t>
            </a:r>
            <a:r>
              <a:rPr lang="en-US" sz="1800" dirty="0">
                <a:latin typeface="Bodoni MT" pitchFamily="18" charset="0"/>
              </a:rPr>
              <a:t> </a:t>
            </a:r>
            <a:r>
              <a:rPr lang="en-US" sz="1800" dirty="0" err="1">
                <a:latin typeface="Bodoni MT" pitchFamily="18" charset="0"/>
              </a:rPr>
              <a:t>basées</a:t>
            </a:r>
            <a:r>
              <a:rPr lang="en-US" sz="1800" dirty="0">
                <a:latin typeface="Bodoni MT" pitchFamily="18" charset="0"/>
              </a:rPr>
              <a:t> </a:t>
            </a:r>
            <a:r>
              <a:rPr lang="en-US" sz="1800" dirty="0" err="1">
                <a:latin typeface="Bodoni MT" pitchFamily="18" charset="0"/>
              </a:rPr>
              <a:t>sur</a:t>
            </a:r>
            <a:r>
              <a:rPr lang="en-US" sz="1800" dirty="0">
                <a:latin typeface="Bodoni MT" pitchFamily="18" charset="0"/>
              </a:rPr>
              <a:t> les </a:t>
            </a:r>
            <a:r>
              <a:rPr lang="en-US" sz="1800" dirty="0" err="1">
                <a:latin typeface="Bodoni MT" pitchFamily="18" charset="0"/>
              </a:rPr>
              <a:t>similations</a:t>
            </a:r>
            <a:r>
              <a:rPr lang="en-US" sz="1800" dirty="0">
                <a:latin typeface="Bodoni MT" pitchFamily="18" charset="0"/>
              </a:rPr>
              <a:t> </a:t>
            </a:r>
            <a:r>
              <a:rPr lang="en-US" sz="1800" dirty="0" err="1">
                <a:latin typeface="Bodoni MT" pitchFamily="18" charset="0"/>
              </a:rPr>
              <a:t>pratiques</a:t>
            </a:r>
            <a:r>
              <a:rPr lang="en-US" sz="1800" dirty="0">
                <a:latin typeface="Bodoni MT" pitchFamily="18" charset="0"/>
              </a:rPr>
              <a:t> pour </a:t>
            </a:r>
            <a:r>
              <a:rPr lang="en-US" sz="1800" dirty="0" err="1">
                <a:latin typeface="Bodoni MT" pitchFamily="18" charset="0"/>
              </a:rPr>
              <a:t>une</a:t>
            </a:r>
            <a:r>
              <a:rPr lang="en-US" sz="1800" dirty="0">
                <a:latin typeface="Bodoni MT" pitchFamily="18" charset="0"/>
              </a:rPr>
              <a:t> </a:t>
            </a:r>
            <a:r>
              <a:rPr lang="en-US" sz="1800" dirty="0" err="1">
                <a:latin typeface="Bodoni MT" pitchFamily="18" charset="0"/>
              </a:rPr>
              <a:t>meilleure</a:t>
            </a:r>
            <a:r>
              <a:rPr lang="en-US" sz="1800" dirty="0">
                <a:latin typeface="Bodoni MT" pitchFamily="18" charset="0"/>
              </a:rPr>
              <a:t> formation des </a:t>
            </a:r>
            <a:r>
              <a:rPr lang="en-US" sz="1800" dirty="0" err="1">
                <a:latin typeface="Bodoni MT" pitchFamily="18" charset="0"/>
              </a:rPr>
              <a:t>acteurs</a:t>
            </a:r>
            <a:r>
              <a:rPr lang="en-US" sz="1800" dirty="0">
                <a:latin typeface="Bodoni MT" pitchFamily="18" charset="0"/>
              </a:rPr>
              <a:t> </a:t>
            </a:r>
            <a:r>
              <a:rPr lang="en-US" sz="1800" dirty="0" err="1">
                <a:latin typeface="Bodoni MT" pitchFamily="18" charset="0"/>
              </a:rPr>
              <a:t>communautaires</a:t>
            </a:r>
            <a:endParaRPr lang="en-US" sz="1800" dirty="0">
              <a:latin typeface="Bodoni MT" pitchFamily="18" charset="0"/>
            </a:endParaRPr>
          </a:p>
          <a:p>
            <a:r>
              <a:rPr lang="en-US" sz="1800" dirty="0" err="1">
                <a:latin typeface="Bodoni MT" pitchFamily="18" charset="0"/>
              </a:rPr>
              <a:t>Suivre</a:t>
            </a:r>
            <a:r>
              <a:rPr lang="en-US" sz="1800" dirty="0">
                <a:latin typeface="Bodoni MT" pitchFamily="18" charset="0"/>
              </a:rPr>
              <a:t> et </a:t>
            </a:r>
            <a:r>
              <a:rPr lang="en-US" sz="1800" dirty="0" err="1">
                <a:latin typeface="Bodoni MT" pitchFamily="18" charset="0"/>
              </a:rPr>
              <a:t>évaluer</a:t>
            </a:r>
            <a:r>
              <a:rPr lang="en-US" sz="1800" dirty="0">
                <a:latin typeface="Bodoni MT" pitchFamily="18" charset="0"/>
              </a:rPr>
              <a:t> </a:t>
            </a:r>
            <a:r>
              <a:rPr lang="en-US" sz="1800" dirty="0" err="1">
                <a:latin typeface="Bodoni MT" pitchFamily="18" charset="0"/>
              </a:rPr>
              <a:t>régulièrement</a:t>
            </a:r>
            <a:r>
              <a:rPr lang="en-US" sz="1800" dirty="0">
                <a:latin typeface="Bodoni MT" pitchFamily="18" charset="0"/>
              </a:rPr>
              <a:t> les </a:t>
            </a:r>
            <a:r>
              <a:rPr lang="en-US" sz="1800" dirty="0" err="1">
                <a:latin typeface="Bodoni MT" pitchFamily="18" charset="0"/>
              </a:rPr>
              <a:t>superviseurs</a:t>
            </a:r>
            <a:r>
              <a:rPr lang="en-US" sz="1800" dirty="0">
                <a:latin typeface="Bodoni MT" pitchFamily="18" charset="0"/>
              </a:rPr>
              <a:t> à </a:t>
            </a:r>
            <a:r>
              <a:rPr lang="en-US" sz="1800" dirty="0" err="1">
                <a:latin typeface="Bodoni MT" pitchFamily="18" charset="0"/>
              </a:rPr>
              <a:t>travers</a:t>
            </a:r>
            <a:r>
              <a:rPr lang="en-US" sz="1800" dirty="0">
                <a:latin typeface="Bodoni MT" pitchFamily="18" charset="0"/>
              </a:rPr>
              <a:t> des grilles de supervision </a:t>
            </a:r>
            <a:r>
              <a:rPr lang="en-US" sz="1800" dirty="0" err="1">
                <a:latin typeface="Bodoni MT" pitchFamily="18" charset="0"/>
              </a:rPr>
              <a:t>mises</a:t>
            </a:r>
            <a:r>
              <a:rPr lang="en-US" sz="1800" dirty="0">
                <a:latin typeface="Bodoni MT" pitchFamily="18" charset="0"/>
              </a:rPr>
              <a:t> en place</a:t>
            </a:r>
          </a:p>
          <a:p>
            <a:r>
              <a:rPr lang="en-US" sz="1800" dirty="0" err="1">
                <a:latin typeface="Bodoni MT" pitchFamily="18" charset="0"/>
              </a:rPr>
              <a:t>Utilisation</a:t>
            </a:r>
            <a:r>
              <a:rPr lang="en-US" sz="1800" dirty="0">
                <a:latin typeface="Bodoni MT" pitchFamily="18" charset="0"/>
              </a:rPr>
              <a:t> des </a:t>
            </a:r>
            <a:r>
              <a:rPr lang="en-US" sz="1800" dirty="0" err="1">
                <a:latin typeface="Bodoni MT" pitchFamily="18" charset="0"/>
              </a:rPr>
              <a:t>données</a:t>
            </a:r>
            <a:r>
              <a:rPr lang="en-US" sz="1800" dirty="0">
                <a:latin typeface="Bodoni MT" pitchFamily="18" charset="0"/>
              </a:rPr>
              <a:t> </a:t>
            </a:r>
            <a:r>
              <a:rPr lang="en-US" sz="1800" dirty="0" err="1">
                <a:latin typeface="Bodoni MT" pitchFamily="18" charset="0"/>
              </a:rPr>
              <a:t>populationnelles</a:t>
            </a:r>
            <a:r>
              <a:rPr lang="en-US" sz="1800" dirty="0">
                <a:latin typeface="Bodoni MT" pitchFamily="18" charset="0"/>
              </a:rPr>
              <a:t> des </a:t>
            </a:r>
            <a:r>
              <a:rPr lang="en-US" sz="1800" dirty="0" err="1">
                <a:latin typeface="Bodoni MT" pitchFamily="18" charset="0"/>
              </a:rPr>
              <a:t>campagnes</a:t>
            </a:r>
            <a:r>
              <a:rPr lang="en-US" sz="1800" dirty="0">
                <a:latin typeface="Bodoni MT" pitchFamily="18" charset="0"/>
              </a:rPr>
              <a:t> </a:t>
            </a:r>
            <a:r>
              <a:rPr lang="en-US" sz="1800" dirty="0" err="1">
                <a:latin typeface="Bodoni MT" pitchFamily="18" charset="0"/>
              </a:rPr>
              <a:t>antérieures</a:t>
            </a:r>
            <a:r>
              <a:rPr lang="en-US" sz="1800" dirty="0">
                <a:latin typeface="Bodoni MT" pitchFamily="18" charset="0"/>
              </a:rPr>
              <a:t> pour </a:t>
            </a:r>
            <a:r>
              <a:rPr lang="en-US" sz="1800" dirty="0" err="1">
                <a:latin typeface="Bodoni MT" pitchFamily="18" charset="0"/>
              </a:rPr>
              <a:t>estimer</a:t>
            </a:r>
            <a:r>
              <a:rPr lang="en-US" sz="1800" dirty="0">
                <a:latin typeface="Bodoni MT" pitchFamily="18" charset="0"/>
              </a:rPr>
              <a:t> la </a:t>
            </a:r>
            <a:r>
              <a:rPr lang="en-US" sz="1800" dirty="0" err="1">
                <a:latin typeface="Bodoni MT" pitchFamily="18" charset="0"/>
              </a:rPr>
              <a:t>cible</a:t>
            </a:r>
            <a:endParaRPr lang="en-US" sz="1800" dirty="0">
              <a:latin typeface="Bodoni MT" pitchFamily="18" charset="0"/>
            </a:endParaRPr>
          </a:p>
          <a:p>
            <a:r>
              <a:rPr lang="en-US" sz="1800" dirty="0">
                <a:latin typeface="Bodoni MT" pitchFamily="18" charset="0"/>
              </a:rPr>
              <a:t>Formation continue de </a:t>
            </a:r>
            <a:r>
              <a:rPr lang="en-US" sz="1800" dirty="0" err="1">
                <a:latin typeface="Bodoni MT" pitchFamily="18" charset="0"/>
              </a:rPr>
              <a:t>l’ensemble</a:t>
            </a:r>
            <a:r>
              <a:rPr lang="en-US" sz="1800" dirty="0">
                <a:latin typeface="Bodoni MT" pitchFamily="18" charset="0"/>
              </a:rPr>
              <a:t> des </a:t>
            </a:r>
            <a:r>
              <a:rPr lang="en-US" sz="1800" dirty="0" err="1">
                <a:latin typeface="Bodoni MT" pitchFamily="18" charset="0"/>
              </a:rPr>
              <a:t>acteurs</a:t>
            </a:r>
            <a:r>
              <a:rPr lang="en-US" sz="1800" dirty="0">
                <a:latin typeface="Bodoni MT" pitchFamily="18" charset="0"/>
              </a:rPr>
              <a:t> </a:t>
            </a:r>
            <a:r>
              <a:rPr lang="en-US" sz="1800" dirty="0" err="1">
                <a:latin typeface="Bodoni MT" pitchFamily="18" charset="0"/>
              </a:rPr>
              <a:t>sur</a:t>
            </a:r>
            <a:r>
              <a:rPr lang="en-US" sz="1800" dirty="0">
                <a:latin typeface="Bodoni MT" pitchFamily="18" charset="0"/>
              </a:rPr>
              <a:t> la </a:t>
            </a:r>
            <a:r>
              <a:rPr lang="en-US" sz="1800" dirty="0" err="1">
                <a:latin typeface="Bodoni MT" pitchFamily="18" charset="0"/>
              </a:rPr>
              <a:t>pharmacovigilance</a:t>
            </a:r>
            <a:endParaRPr lang="en-US" sz="1800" dirty="0">
              <a:latin typeface="Bodoni MT" pitchFamily="18" charset="0"/>
            </a:endParaRPr>
          </a:p>
          <a:p>
            <a:pPr>
              <a:buNone/>
            </a:pPr>
            <a:endParaRPr lang="en-US" sz="18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C28FE77-C696-40C9-B32A-261A79214929}"/>
              </a:ext>
            </a:extLst>
          </p:cNvPr>
          <p:cNvSpPr/>
          <p:nvPr/>
        </p:nvSpPr>
        <p:spPr>
          <a:xfrm>
            <a:off x="428596" y="1285860"/>
            <a:ext cx="4040188" cy="49088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  <a:latin typeface="Bodoni MT" pitchFamily="18" charset="0"/>
              </a:rPr>
              <a:t>Défis  </a:t>
            </a:r>
            <a:r>
              <a:rPr lang="en-US" dirty="0">
                <a:latin typeface="Bodoni MT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734802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0987534"/>
              </p:ext>
            </p:extLst>
          </p:nvPr>
        </p:nvGraphicFramePr>
        <p:xfrm>
          <a:off x="21562" y="905296"/>
          <a:ext cx="9144001" cy="586840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966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1155">
                  <a:extLst>
                    <a:ext uri="{9D8B030D-6E8A-4147-A177-3AD203B41FA5}">
                      <a16:colId xmlns:a16="http://schemas.microsoft.com/office/drawing/2014/main" val="9571890"/>
                    </a:ext>
                  </a:extLst>
                </a:gridCol>
              </a:tblGrid>
              <a:tr h="845113">
                <a:tc>
                  <a:txBody>
                    <a:bodyPr/>
                    <a:lstStyle/>
                    <a:p>
                      <a:endParaRPr lang="fr-CH" sz="2000" dirty="0">
                        <a:latin typeface="Bodoni MT" pitchFamily="18" charset="0"/>
                      </a:endParaRPr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2000" dirty="0">
                          <a:latin typeface="Bodoni MT" pitchFamily="18" charset="0"/>
                        </a:rPr>
                        <a:t>               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dirty="0">
                          <a:latin typeface="Bodoni MT" pitchFamily="18" charset="0"/>
                        </a:rPr>
                        <a:t>2022</a:t>
                      </a:r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2000" dirty="0">
                        <a:latin typeface="Bodoni MT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dirty="0">
                          <a:latin typeface="Bodoni MT" pitchFamily="18" charset="0"/>
                        </a:rPr>
                        <a:t>2023</a:t>
                      </a:r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2000" dirty="0">
                        <a:latin typeface="Bodoni MT" pitchFamily="18" charset="0"/>
                      </a:endParaRPr>
                    </a:p>
                    <a:p>
                      <a:pPr algn="ctr"/>
                      <a:r>
                        <a:rPr lang="fr-CH" sz="2000" b="1" kern="1200" dirty="0">
                          <a:solidFill>
                            <a:schemeClr val="lt1"/>
                          </a:solidFill>
                          <a:latin typeface="Bodoni MT" pitchFamily="18" charset="0"/>
                          <a:ea typeface="+mn-ea"/>
                          <a:cs typeface="+mn-cs"/>
                        </a:rPr>
                        <a:t>2024</a:t>
                      </a:r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67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0" dirty="0">
                          <a:latin typeface="Bodoni MT" pitchFamily="18" charset="0"/>
                        </a:rPr>
                        <a:t>Nombre de districts éligibles pour la CPS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2000" dirty="0">
                          <a:solidFill>
                            <a:schemeClr val="tx1"/>
                          </a:solidFill>
                          <a:latin typeface="Bodoni MT" pitchFamily="18" charset="0"/>
                        </a:rPr>
                        <a:t>64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>
                          <a:latin typeface="Bodoni MT" pitchFamily="18" charset="0"/>
                        </a:rPr>
                        <a:t>ND</a:t>
                      </a:r>
                      <a:endParaRPr lang="fr-CH" sz="1400" dirty="0">
                        <a:latin typeface="Bodoni MT" pitchFamily="18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>
                          <a:latin typeface="Bodoni MT" pitchFamily="18" charset="0"/>
                        </a:rPr>
                        <a:t>ND</a:t>
                      </a:r>
                      <a:endParaRPr lang="fr-CH" sz="1400" dirty="0">
                        <a:latin typeface="Bodoni MT" pitchFamily="18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181092037"/>
                  </a:ext>
                </a:extLst>
              </a:tr>
              <a:tr h="6467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0" dirty="0">
                          <a:latin typeface="Bodoni MT" pitchFamily="18" charset="0"/>
                        </a:rPr>
                        <a:t>Nombre de districts ciblés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2000" dirty="0">
                          <a:solidFill>
                            <a:schemeClr val="tx1"/>
                          </a:solidFill>
                          <a:latin typeface="Bodoni MT" pitchFamily="18" charset="0"/>
                        </a:rPr>
                        <a:t>64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>
                          <a:latin typeface="Bodoni MT" pitchFamily="18" charset="0"/>
                        </a:rPr>
                        <a:t>ND</a:t>
                      </a:r>
                      <a:endParaRPr lang="fr-CH" sz="1400" dirty="0">
                        <a:latin typeface="Bodoni MT" pitchFamily="18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>
                          <a:latin typeface="Bodoni MT" pitchFamily="18" charset="0"/>
                        </a:rPr>
                        <a:t>ND</a:t>
                      </a:r>
                      <a:endParaRPr lang="fr-CH" sz="1400" dirty="0">
                        <a:latin typeface="Bodoni MT" pitchFamily="18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63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0" kern="1200" dirty="0">
                          <a:solidFill>
                            <a:schemeClr val="dk1"/>
                          </a:solidFill>
                          <a:latin typeface="Bodoni MT" pitchFamily="18" charset="0"/>
                          <a:ea typeface="+mn-ea"/>
                          <a:cs typeface="+mn-cs"/>
                        </a:rPr>
                        <a:t>Nombre d’enfants éligibles dans les districts ciblés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200" b="0" kern="1200" dirty="0">
                          <a:solidFill>
                            <a:schemeClr val="dk1"/>
                          </a:solidFill>
                          <a:latin typeface="Bodoni MT" pitchFamily="18" charset="0"/>
                          <a:ea typeface="+mn-ea"/>
                          <a:cs typeface="+mn-cs"/>
                        </a:rPr>
                        <a:t>Mentionner si vous considérez les enfants plus âgés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r>
                        <a:rPr lang="fr-CH" sz="2000" baseline="0" dirty="0">
                          <a:latin typeface="Bodoni MT" pitchFamily="18" charset="0"/>
                        </a:rPr>
                        <a:t>3 à</a:t>
                      </a:r>
                      <a:r>
                        <a:rPr lang="fr-CH" sz="2000" dirty="0">
                          <a:latin typeface="Bodoni MT" pitchFamily="18" charset="0"/>
                        </a:rPr>
                        <a:t> 59 mois : </a:t>
                      </a:r>
                      <a:r>
                        <a:rPr lang="fr-FR" sz="2000" b="0" dirty="0">
                          <a:latin typeface="Bodoni MT" pitchFamily="18" charset="0"/>
                        </a:rPr>
                        <a:t>3 839 441 </a:t>
                      </a:r>
                    </a:p>
                    <a:p>
                      <a:pPr marL="342900" indent="-342900" algn="ctr">
                        <a:buNone/>
                      </a:pPr>
                      <a:r>
                        <a:rPr lang="fr-CH" sz="2000" dirty="0">
                          <a:latin typeface="Bodoni MT" pitchFamily="18" charset="0"/>
                        </a:rPr>
                        <a:t>5 à 10 ans</a:t>
                      </a:r>
                      <a:r>
                        <a:rPr lang="fr-CH" sz="2000" baseline="0" dirty="0">
                          <a:latin typeface="Bodoni MT" pitchFamily="18" charset="0"/>
                        </a:rPr>
                        <a:t> : 242 437 </a:t>
                      </a:r>
                      <a:endParaRPr lang="fr-CH" sz="2000" dirty="0">
                        <a:latin typeface="Bodoni MT" pitchFamily="18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dirty="0">
                          <a:latin typeface="Bodoni MT" pitchFamily="18" charset="0"/>
                        </a:rPr>
                        <a:t>ND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>
                          <a:latin typeface="Bodoni MT" pitchFamily="18" charset="0"/>
                        </a:rPr>
                        <a:t>ND</a:t>
                      </a:r>
                      <a:endParaRPr lang="fr-CH" sz="1400" dirty="0">
                        <a:latin typeface="Bodoni MT" pitchFamily="18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728081554"/>
                  </a:ext>
                </a:extLst>
              </a:tr>
              <a:tr h="12281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0" kern="1200" noProof="0" dirty="0">
                          <a:solidFill>
                            <a:schemeClr val="dk1"/>
                          </a:solidFill>
                          <a:latin typeface="Bodoni MT" pitchFamily="18" charset="0"/>
                          <a:ea typeface="+mn-ea"/>
                          <a:cs typeface="+mn-cs"/>
                        </a:rPr>
                        <a:t>Nombre de passages prévus </a:t>
                      </a:r>
                      <a:r>
                        <a:rPr lang="fr-CH" sz="2000" b="0" kern="1200" dirty="0">
                          <a:solidFill>
                            <a:schemeClr val="dk1"/>
                          </a:solidFill>
                          <a:latin typeface="Bodoni MT" pitchFamily="18" charset="0"/>
                          <a:ea typeface="+mn-ea"/>
                          <a:cs typeface="+mn-cs"/>
                        </a:rPr>
                        <a:t>(3, 4 or 5) et nombre de districts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CH" sz="2000" dirty="0">
                          <a:solidFill>
                            <a:srgbClr val="0070C0"/>
                          </a:solidFill>
                          <a:latin typeface="Bodoni MT" pitchFamily="18" charset="0"/>
                        </a:rPr>
                        <a:t> 4 passages </a:t>
                      </a:r>
                      <a:r>
                        <a:rPr lang="fr-CH" sz="2000" dirty="0">
                          <a:latin typeface="Bodoni MT" pitchFamily="18" charset="0"/>
                        </a:rPr>
                        <a:t>(Kayes</a:t>
                      </a:r>
                      <a:r>
                        <a:rPr lang="fr-CH" sz="2000" dirty="0">
                          <a:solidFill>
                            <a:srgbClr val="FF0000"/>
                          </a:solidFill>
                          <a:latin typeface="Bodoni MT" pitchFamily="18" charset="0"/>
                        </a:rPr>
                        <a:t>(10)</a:t>
                      </a:r>
                      <a:r>
                        <a:rPr lang="fr-CH" sz="2000" dirty="0">
                          <a:latin typeface="Bodoni MT" pitchFamily="18" charset="0"/>
                        </a:rPr>
                        <a:t>, Koulikoro</a:t>
                      </a:r>
                      <a:r>
                        <a:rPr lang="fr-CH" sz="2000" dirty="0">
                          <a:solidFill>
                            <a:srgbClr val="FF0000"/>
                          </a:solidFill>
                          <a:latin typeface="Bodoni MT" pitchFamily="18" charset="0"/>
                        </a:rPr>
                        <a:t>(10)</a:t>
                      </a:r>
                      <a:r>
                        <a:rPr lang="fr-CH" sz="2000" dirty="0">
                          <a:latin typeface="Bodoni MT" pitchFamily="18" charset="0"/>
                        </a:rPr>
                        <a:t>,  Sikasso</a:t>
                      </a:r>
                      <a:r>
                        <a:rPr lang="fr-CH" sz="2000" dirty="0">
                          <a:solidFill>
                            <a:srgbClr val="FF0000"/>
                          </a:solidFill>
                          <a:latin typeface="Bodoni MT" pitchFamily="18" charset="0"/>
                        </a:rPr>
                        <a:t>(10)</a:t>
                      </a:r>
                      <a:r>
                        <a:rPr lang="fr-CH" sz="2000" dirty="0">
                          <a:latin typeface="Bodoni MT" pitchFamily="18" charset="0"/>
                        </a:rPr>
                        <a:t>,  </a:t>
                      </a:r>
                      <a:r>
                        <a:rPr lang="fr-CH" sz="2000" dirty="0" err="1">
                          <a:latin typeface="Bodoni MT" pitchFamily="18" charset="0"/>
                        </a:rPr>
                        <a:t>Segou</a:t>
                      </a:r>
                      <a:r>
                        <a:rPr lang="fr-CH" sz="2000" dirty="0">
                          <a:solidFill>
                            <a:srgbClr val="FF0000"/>
                          </a:solidFill>
                          <a:latin typeface="Bodoni MT" pitchFamily="18" charset="0"/>
                        </a:rPr>
                        <a:t>(8)</a:t>
                      </a:r>
                      <a:r>
                        <a:rPr lang="fr-CH" sz="2000" dirty="0">
                          <a:latin typeface="Bodoni MT" pitchFamily="18" charset="0"/>
                        </a:rPr>
                        <a:t>, Mopti</a:t>
                      </a:r>
                      <a:r>
                        <a:rPr lang="fr-CH" sz="2000" dirty="0">
                          <a:solidFill>
                            <a:srgbClr val="FF0000"/>
                          </a:solidFill>
                          <a:latin typeface="Bodoni MT" pitchFamily="18" charset="0"/>
                        </a:rPr>
                        <a:t>(8)</a:t>
                      </a:r>
                      <a:r>
                        <a:rPr lang="fr-CH" sz="2000" dirty="0">
                          <a:latin typeface="Bodoni MT" pitchFamily="18" charset="0"/>
                        </a:rPr>
                        <a:t>)</a:t>
                      </a:r>
                    </a:p>
                    <a:p>
                      <a:pPr algn="l"/>
                      <a:r>
                        <a:rPr lang="fr-CH" sz="2000" dirty="0">
                          <a:solidFill>
                            <a:srgbClr val="0070C0"/>
                          </a:solidFill>
                          <a:latin typeface="Bodoni MT" pitchFamily="18" charset="0"/>
                        </a:rPr>
                        <a:t>3 passages </a:t>
                      </a:r>
                      <a:r>
                        <a:rPr lang="fr-CH" sz="2000" dirty="0">
                          <a:latin typeface="Bodoni MT" pitchFamily="18" charset="0"/>
                        </a:rPr>
                        <a:t>(Tombouctou</a:t>
                      </a:r>
                      <a:r>
                        <a:rPr lang="fr-CH" sz="2000" dirty="0">
                          <a:solidFill>
                            <a:srgbClr val="FF0000"/>
                          </a:solidFill>
                          <a:latin typeface="Bodoni MT" pitchFamily="18" charset="0"/>
                        </a:rPr>
                        <a:t>(5)</a:t>
                      </a:r>
                      <a:r>
                        <a:rPr lang="fr-CH" sz="2000" dirty="0">
                          <a:latin typeface="Bodoni MT" pitchFamily="18" charset="0"/>
                        </a:rPr>
                        <a:t>, Gao</a:t>
                      </a:r>
                      <a:r>
                        <a:rPr lang="fr-CH" sz="2000" dirty="0">
                          <a:solidFill>
                            <a:srgbClr val="FF0000"/>
                          </a:solidFill>
                          <a:latin typeface="Bodoni MT" pitchFamily="18" charset="0"/>
                        </a:rPr>
                        <a:t>(4)</a:t>
                      </a:r>
                      <a:r>
                        <a:rPr lang="fr-CH" sz="2000" dirty="0">
                          <a:latin typeface="Bodoni MT" pitchFamily="18" charset="0"/>
                        </a:rPr>
                        <a:t>, Kidal</a:t>
                      </a:r>
                      <a:r>
                        <a:rPr lang="fr-CH" sz="2000" dirty="0">
                          <a:solidFill>
                            <a:srgbClr val="FF0000"/>
                          </a:solidFill>
                          <a:latin typeface="Bodoni MT" pitchFamily="18" charset="0"/>
                        </a:rPr>
                        <a:t>(1)</a:t>
                      </a:r>
                      <a:r>
                        <a:rPr lang="fr-CH" sz="2000" dirty="0">
                          <a:latin typeface="Bodoni MT" pitchFamily="18" charset="0"/>
                        </a:rPr>
                        <a:t>, </a:t>
                      </a:r>
                      <a:r>
                        <a:rPr lang="fr-CH" sz="2000" dirty="0" err="1">
                          <a:latin typeface="Bodoni MT" pitchFamily="18" charset="0"/>
                        </a:rPr>
                        <a:t>Menaka</a:t>
                      </a:r>
                      <a:r>
                        <a:rPr lang="fr-CH" sz="2000" dirty="0">
                          <a:solidFill>
                            <a:srgbClr val="FF0000"/>
                          </a:solidFill>
                          <a:latin typeface="Bodoni MT" pitchFamily="18" charset="0"/>
                        </a:rPr>
                        <a:t>(2)</a:t>
                      </a:r>
                      <a:r>
                        <a:rPr lang="fr-CH" sz="2000" dirty="0">
                          <a:latin typeface="Bodoni MT" pitchFamily="18" charset="0"/>
                        </a:rPr>
                        <a:t>)</a:t>
                      </a:r>
                    </a:p>
                    <a:p>
                      <a:pPr algn="l"/>
                      <a:r>
                        <a:rPr lang="fr-CH" sz="2000" dirty="0">
                          <a:solidFill>
                            <a:srgbClr val="0070C0"/>
                          </a:solidFill>
                          <a:latin typeface="Bodoni MT" pitchFamily="18" charset="0"/>
                        </a:rPr>
                        <a:t>5 passages </a:t>
                      </a:r>
                      <a:r>
                        <a:rPr lang="fr-CH" sz="2000" dirty="0">
                          <a:latin typeface="Bodoni MT" pitchFamily="18" charset="0"/>
                        </a:rPr>
                        <a:t>: </a:t>
                      </a:r>
                      <a:r>
                        <a:rPr lang="fr-CH" sz="2000" dirty="0">
                          <a:solidFill>
                            <a:srgbClr val="FF0000"/>
                          </a:solidFill>
                          <a:latin typeface="Bodoni MT" pitchFamily="18" charset="0"/>
                        </a:rPr>
                        <a:t>2</a:t>
                      </a:r>
                      <a:r>
                        <a:rPr lang="fr-CH" sz="2000" dirty="0">
                          <a:latin typeface="Bodoni MT" pitchFamily="18" charset="0"/>
                        </a:rPr>
                        <a:t> districts pilotes (Sikasso)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dirty="0">
                          <a:latin typeface="Bodoni MT" pitchFamily="18" charset="0"/>
                        </a:rPr>
                        <a:t>ND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dirty="0">
                          <a:latin typeface="Bodoni MT" pitchFamily="18" charset="0"/>
                        </a:rPr>
                        <a:t>ND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98499798"/>
                  </a:ext>
                </a:extLst>
              </a:tr>
              <a:tr h="8194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0" kern="1200" noProof="0" dirty="0">
                          <a:solidFill>
                            <a:schemeClr val="dk1"/>
                          </a:solidFill>
                          <a:latin typeface="Bodoni MT" pitchFamily="18" charset="0"/>
                          <a:ea typeface="+mn-ea"/>
                          <a:cs typeface="+mn-cs"/>
                        </a:rPr>
                        <a:t>Ecart des enfants non couverts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2000" dirty="0">
                          <a:latin typeface="Bodoni MT" pitchFamily="18" charset="0"/>
                        </a:rPr>
                        <a:t>0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dirty="0">
                          <a:latin typeface="Bodoni MT" pitchFamily="18" charset="0"/>
                        </a:rPr>
                        <a:t>ND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dirty="0">
                          <a:latin typeface="Bodoni MT" pitchFamily="18" charset="0"/>
                        </a:rPr>
                        <a:t>ND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677337434"/>
                  </a:ext>
                </a:extLst>
              </a:tr>
            </a:tbl>
          </a:graphicData>
        </a:graphic>
      </p:graphicFrame>
      <p:graphicFrame>
        <p:nvGraphicFramePr>
          <p:cNvPr id="8" name="Diagramme 6">
            <a:extLst>
              <a:ext uri="{FF2B5EF4-FFF2-40B4-BE49-F238E27FC236}">
                <a16:creationId xmlns:a16="http://schemas.microsoft.com/office/drawing/2014/main" id="{B9E3CDAB-22F5-44FF-A780-EFAD58A298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41135651"/>
              </p:ext>
            </p:extLst>
          </p:nvPr>
        </p:nvGraphicFramePr>
        <p:xfrm>
          <a:off x="294650" y="116633"/>
          <a:ext cx="8597827" cy="10542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re 1">
            <a:extLst>
              <a:ext uri="{FF2B5EF4-FFF2-40B4-BE49-F238E27FC236}">
                <a16:creationId xmlns:a16="http://schemas.microsoft.com/office/drawing/2014/main" id="{4A97E0F2-5083-4285-AB98-C30894A1239A}"/>
              </a:ext>
            </a:extLst>
          </p:cNvPr>
          <p:cNvSpPr txBox="1">
            <a:spLocks/>
          </p:cNvSpPr>
          <p:nvPr/>
        </p:nvSpPr>
        <p:spPr>
          <a:xfrm>
            <a:off x="395536" y="1170902"/>
            <a:ext cx="7886700" cy="297585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3462865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ontent Placeholder 10">
            <a:extLst>
              <a:ext uri="{FF2B5EF4-FFF2-40B4-BE49-F238E27FC236}">
                <a16:creationId xmlns:a16="http://schemas.microsoft.com/office/drawing/2014/main" id="{8E11B9DE-4D02-4A40-9F51-0B82CD019B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1056267"/>
              </p:ext>
            </p:extLst>
          </p:nvPr>
        </p:nvGraphicFramePr>
        <p:xfrm>
          <a:off x="395536" y="1689664"/>
          <a:ext cx="8568952" cy="459836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64096">
                  <a:extLst>
                    <a:ext uri="{9D8B030D-6E8A-4147-A177-3AD203B41FA5}">
                      <a16:colId xmlns:a16="http://schemas.microsoft.com/office/drawing/2014/main" val="1969521315"/>
                    </a:ext>
                  </a:extLst>
                </a:gridCol>
                <a:gridCol w="1669294">
                  <a:extLst>
                    <a:ext uri="{9D8B030D-6E8A-4147-A177-3AD203B41FA5}">
                      <a16:colId xmlns:a16="http://schemas.microsoft.com/office/drawing/2014/main" val="466798678"/>
                    </a:ext>
                  </a:extLst>
                </a:gridCol>
                <a:gridCol w="2000264">
                  <a:extLst>
                    <a:ext uri="{9D8B030D-6E8A-4147-A177-3AD203B41FA5}">
                      <a16:colId xmlns:a16="http://schemas.microsoft.com/office/drawing/2014/main" val="926977453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1720032806"/>
                    </a:ext>
                  </a:extLst>
                </a:gridCol>
                <a:gridCol w="1500198">
                  <a:extLst>
                    <a:ext uri="{9D8B030D-6E8A-4147-A177-3AD203B41FA5}">
                      <a16:colId xmlns:a16="http://schemas.microsoft.com/office/drawing/2014/main" val="799679512"/>
                    </a:ext>
                  </a:extLst>
                </a:gridCol>
                <a:gridCol w="963464">
                  <a:extLst>
                    <a:ext uri="{9D8B030D-6E8A-4147-A177-3AD203B41FA5}">
                      <a16:colId xmlns:a16="http://schemas.microsoft.com/office/drawing/2014/main" val="1571854652"/>
                    </a:ext>
                  </a:extLst>
                </a:gridCol>
              </a:tblGrid>
              <a:tr h="699341">
                <a:tc rowSpan="2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CH" sz="1600" b="1" kern="1200" noProof="0" dirty="0">
                        <a:solidFill>
                          <a:schemeClr val="lt1"/>
                        </a:solidFill>
                        <a:latin typeface="Bodoni MT" pitchFamily="18" charset="0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fr-CH" sz="1600" b="1" kern="1200" noProof="0" dirty="0">
                        <a:solidFill>
                          <a:schemeClr val="lt1"/>
                        </a:solidFill>
                        <a:latin typeface="Bodoni MT" pitchFamily="18" charset="0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fr-CH" sz="1600" b="1" kern="1200" noProof="0" dirty="0">
                        <a:solidFill>
                          <a:schemeClr val="lt1"/>
                        </a:solidFill>
                        <a:latin typeface="Bodoni MT" pitchFamily="18" charset="0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fr-CH" sz="1600" b="1" kern="1200" noProof="0" dirty="0">
                          <a:solidFill>
                            <a:schemeClr val="lt1"/>
                          </a:solidFill>
                          <a:latin typeface="Bodoni MT" pitchFamily="18" charset="0"/>
                          <a:ea typeface="+mn-ea"/>
                          <a:cs typeface="+mn-cs"/>
                        </a:rPr>
                        <a:t>Années 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kern="1200" noProof="0" dirty="0">
                          <a:solidFill>
                            <a:schemeClr val="lt1"/>
                          </a:solidFill>
                          <a:latin typeface="Bodoni MT" pitchFamily="18" charset="0"/>
                          <a:ea typeface="+mn-ea"/>
                          <a:cs typeface="+mn-cs"/>
                        </a:rPr>
                        <a:t>Contributions financières des partenaires ($)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800" b="1" kern="1200" noProof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fr-FR" sz="1800" b="1" kern="1200" noProof="0" dirty="0">
                          <a:solidFill>
                            <a:schemeClr val="lt1"/>
                          </a:solidFill>
                          <a:latin typeface="Bodoni MT" pitchFamily="18" charset="0"/>
                          <a:ea typeface="+mn-ea"/>
                          <a:cs typeface="+mn-cs"/>
                        </a:rPr>
                        <a:t>   Financements Domestiques ($)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800" b="1" kern="1200" noProof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CH" sz="1600" b="1" kern="1200" noProof="0" dirty="0">
                        <a:solidFill>
                          <a:schemeClr val="lt1"/>
                        </a:solidFill>
                        <a:latin typeface="Bodoni MT" pitchFamily="18" charset="0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fr-CH" sz="1600" b="1" kern="1200" noProof="0" dirty="0">
                        <a:solidFill>
                          <a:schemeClr val="lt1"/>
                        </a:solidFill>
                        <a:latin typeface="Bodoni MT" pitchFamily="18" charset="0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fr-CH" sz="1600" b="1" kern="1200" noProof="0" dirty="0">
                        <a:solidFill>
                          <a:schemeClr val="lt1"/>
                        </a:solidFill>
                        <a:latin typeface="Bodoni MT" pitchFamily="18" charset="0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fr-CH" sz="1600" b="1" kern="1200" noProof="0" dirty="0">
                          <a:solidFill>
                            <a:schemeClr val="lt1"/>
                          </a:solidFill>
                          <a:latin typeface="Bodoni MT" pitchFamily="18" charset="0"/>
                          <a:ea typeface="+mn-ea"/>
                          <a:cs typeface="+mn-cs"/>
                        </a:rPr>
                        <a:t>Ecarts 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2514232"/>
                  </a:ext>
                </a:extLst>
              </a:tr>
              <a:tr h="1200620">
                <a:tc v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H" sz="1600" b="1" kern="1200" noProof="0" dirty="0">
                        <a:solidFill>
                          <a:schemeClr val="tx1"/>
                        </a:solidFill>
                        <a:latin typeface="Bodoni MT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600" b="1" kern="1200" noProof="0" dirty="0">
                          <a:solidFill>
                            <a:schemeClr val="tx1"/>
                          </a:solidFill>
                          <a:latin typeface="Bodoni MT" pitchFamily="18" charset="0"/>
                          <a:ea typeface="+mn-ea"/>
                          <a:cs typeface="+mn-cs"/>
                        </a:rPr>
                        <a:t>Engagements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CH" sz="1600" b="1" kern="1200" noProof="0" dirty="0">
                          <a:solidFill>
                            <a:srgbClr val="C00000"/>
                          </a:solidFill>
                          <a:latin typeface="Bodoni MT" pitchFamily="18" charset="0"/>
                          <a:ea typeface="+mn-ea"/>
                          <a:cs typeface="+mn-cs"/>
                        </a:rPr>
                        <a:t>Décaissements effectifs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CH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doni MT" pitchFamily="18" charset="0"/>
                          <a:ea typeface="+mn-ea"/>
                          <a:cs typeface="+mn-cs"/>
                        </a:rPr>
                        <a:t>Engagements</a:t>
                      </a:r>
                      <a:endParaRPr lang="fr-CH" sz="1600" b="1" kern="1200" noProof="0" dirty="0">
                        <a:solidFill>
                          <a:schemeClr val="tx1"/>
                        </a:solidFill>
                        <a:latin typeface="Bodoni MT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CH" sz="1600" b="1" kern="1200" noProof="0" dirty="0">
                          <a:solidFill>
                            <a:schemeClr val="tx1"/>
                          </a:solidFill>
                          <a:latin typeface="Bodoni MT" pitchFamily="18" charset="0"/>
                          <a:ea typeface="+mn-ea"/>
                          <a:cs typeface="+mn-cs"/>
                        </a:rPr>
                        <a:t>Décaissements effectifs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7535193"/>
                  </a:ext>
                </a:extLst>
              </a:tr>
              <a:tr h="919495">
                <a:tc>
                  <a:txBody>
                    <a:bodyPr/>
                    <a:lstStyle/>
                    <a:p>
                      <a:endParaRPr lang="en-US" b="1" dirty="0">
                        <a:latin typeface="Bodoni MT" pitchFamily="18" charset="0"/>
                      </a:endParaRPr>
                    </a:p>
                    <a:p>
                      <a:r>
                        <a:rPr lang="en-US" b="1" dirty="0">
                          <a:latin typeface="Bodoni MT" pitchFamily="18" charset="0"/>
                        </a:rPr>
                        <a:t>2021</a:t>
                      </a:r>
                    </a:p>
                    <a:p>
                      <a:endParaRPr lang="en-US" b="1" dirty="0">
                        <a:latin typeface="Bodoni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ML" sz="1800" b="0" kern="1200" dirty="0">
                          <a:solidFill>
                            <a:schemeClr val="dk1"/>
                          </a:solidFill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10 323 829€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1800" b="0" kern="1200" dirty="0">
                          <a:solidFill>
                            <a:schemeClr val="dk1"/>
                          </a:solidFill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10 323 829€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1800" b="0" kern="1200" dirty="0">
                          <a:solidFill>
                            <a:schemeClr val="dk1"/>
                          </a:solidFill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742 149 €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1800" b="0" kern="1200" dirty="0">
                          <a:solidFill>
                            <a:schemeClr val="dk1"/>
                          </a:solidFill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742 149 €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Bodoni MT" pitchFamily="18" charset="0"/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9584766"/>
                  </a:ext>
                </a:extLst>
              </a:tr>
              <a:tr h="889455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Bodoni MT" pitchFamily="18" charset="0"/>
                        </a:rPr>
                        <a:t>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ML" sz="1800" b="0" kern="1200" dirty="0">
                          <a:solidFill>
                            <a:schemeClr val="dk1"/>
                          </a:solidFill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10 675 878€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>
                          <a:solidFill>
                            <a:schemeClr val="dk1"/>
                          </a:solidFill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>
                          <a:solidFill>
                            <a:schemeClr val="dk1"/>
                          </a:solidFill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N/A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1019063"/>
                  </a:ext>
                </a:extLst>
              </a:tr>
              <a:tr h="889455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Bodoni MT" pitchFamily="18" charset="0"/>
                        </a:rPr>
                        <a:t>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C00000"/>
                          </a:solidFill>
                          <a:latin typeface="Bodoni MT" pitchFamily="18" charset="0"/>
                        </a:rPr>
                        <a:t>N/A</a:t>
                      </a:r>
                      <a:endParaRPr lang="en-US" b="1" dirty="0">
                        <a:solidFill>
                          <a:srgbClr val="C00000"/>
                        </a:solidFill>
                        <a:latin typeface="Bodoni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Bodoni MT" pitchFamily="18" charset="0"/>
                        </a:rPr>
                        <a:t>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Bodoni MT" pitchFamily="18" charset="0"/>
                        </a:rPr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Bodoni MT" pitchFamily="18" charset="0"/>
                        </a:rPr>
                        <a:t>N/A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3436299"/>
                  </a:ext>
                </a:extLst>
              </a:tr>
            </a:tbl>
          </a:graphicData>
        </a:graphic>
      </p:graphicFrame>
      <p:graphicFrame>
        <p:nvGraphicFramePr>
          <p:cNvPr id="15" name="Diagramme 6">
            <a:extLst>
              <a:ext uri="{FF2B5EF4-FFF2-40B4-BE49-F238E27FC236}">
                <a16:creationId xmlns:a16="http://schemas.microsoft.com/office/drawing/2014/main" id="{EF5E356F-5C1A-441C-83CD-50EE39EBA03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86068121"/>
              </p:ext>
            </p:extLst>
          </p:nvPr>
        </p:nvGraphicFramePr>
        <p:xfrm>
          <a:off x="294650" y="116632"/>
          <a:ext cx="8669838" cy="1584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12935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Diagramme 6">
            <a:extLst>
              <a:ext uri="{FF2B5EF4-FFF2-40B4-BE49-F238E27FC236}">
                <a16:creationId xmlns:a16="http://schemas.microsoft.com/office/drawing/2014/main" id="{8FD4D198-4C48-45CB-B33D-D1B690F5C7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01709521"/>
              </p:ext>
            </p:extLst>
          </p:nvPr>
        </p:nvGraphicFramePr>
        <p:xfrm>
          <a:off x="294650" y="116633"/>
          <a:ext cx="8597827" cy="10081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2427E6E9-B685-425A-B461-9C4DAE73BD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984099"/>
              </p:ext>
            </p:extLst>
          </p:nvPr>
        </p:nvGraphicFramePr>
        <p:xfrm>
          <a:off x="280586" y="1196752"/>
          <a:ext cx="8395870" cy="542731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37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39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187905771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642793074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r>
                        <a:rPr lang="en-US" sz="2000" noProof="0" dirty="0" err="1">
                          <a:latin typeface="Bodoni MT" pitchFamily="18" charset="0"/>
                        </a:rPr>
                        <a:t>Années</a:t>
                      </a:r>
                      <a:r>
                        <a:rPr lang="en-US" sz="2000" noProof="0" dirty="0">
                          <a:latin typeface="Bodoni MT" pitchFamily="18" charset="0"/>
                        </a:rPr>
                        <a:t> </a:t>
                      </a:r>
                      <a:endParaRPr lang="fr-FR" sz="2000" noProof="0" dirty="0">
                        <a:latin typeface="Bodoni MT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noProof="0" dirty="0">
                          <a:solidFill>
                            <a:srgbClr val="C00000"/>
                          </a:solidFill>
                          <a:latin typeface="Bodoni MT" pitchFamily="18" charset="0"/>
                        </a:rPr>
                        <a:t>Domaine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2000" noProof="0" dirty="0">
                          <a:solidFill>
                            <a:srgbClr val="C00000"/>
                          </a:solidFill>
                          <a:latin typeface="Bodoni MT" pitchFamily="18" charset="0"/>
                        </a:rPr>
                        <a:t>Partenaire identifié</a:t>
                      </a:r>
                      <a:endParaRPr lang="fr-FR" sz="2000" noProof="0" dirty="0">
                        <a:solidFill>
                          <a:srgbClr val="C00000"/>
                        </a:solidFill>
                        <a:latin typeface="Bodoni MT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noProof="0" dirty="0">
                          <a:solidFill>
                            <a:srgbClr val="C00000"/>
                          </a:solidFill>
                          <a:latin typeface="Bodoni MT" pitchFamily="18" charset="0"/>
                        </a:rPr>
                        <a:t>Coût estimatif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2930">
                <a:tc row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H" sz="2000" b="1" dirty="0">
                        <a:latin typeface="Bodoni MT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>
                          <a:latin typeface="Bodoni MT" pitchFamily="18" charset="0"/>
                        </a:rPr>
                        <a:t>2022</a:t>
                      </a:r>
                      <a:endParaRPr lang="en-US" sz="2000" b="1" dirty="0">
                        <a:latin typeface="Bodoni MT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H" dirty="0">
                          <a:solidFill>
                            <a:schemeClr val="tx1"/>
                          </a:solidFill>
                          <a:latin typeface="Bodoni MT" pitchFamily="18" charset="0"/>
                        </a:rPr>
                        <a:t>Evaluation rapide de l’impact</a:t>
                      </a:r>
                      <a:r>
                        <a:rPr lang="fr-CH" baseline="0" dirty="0">
                          <a:solidFill>
                            <a:schemeClr val="tx1"/>
                          </a:solidFill>
                          <a:latin typeface="Bodoni MT" pitchFamily="18" charset="0"/>
                        </a:rPr>
                        <a:t> de la CPS </a:t>
                      </a:r>
                      <a:endParaRPr lang="fr-CH" dirty="0">
                        <a:solidFill>
                          <a:schemeClr val="tx1"/>
                        </a:solidFill>
                        <a:latin typeface="Bodoni MT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r>
                        <a:rPr lang="fr-CH" dirty="0">
                          <a:solidFill>
                            <a:schemeClr val="tx1"/>
                          </a:solidFill>
                          <a:latin typeface="Bodoni MT" pitchFamily="18" charset="0"/>
                        </a:rPr>
                        <a:t>Fonds mondial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fr-CH" dirty="0">
                          <a:solidFill>
                            <a:schemeClr val="tx1"/>
                          </a:solidFill>
                          <a:latin typeface="Bodoni MT" pitchFamily="18" charset="0"/>
                        </a:rPr>
                        <a:t>21 727€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CH" sz="2000" b="1" dirty="0">
                        <a:latin typeface="Bodoni MT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fr-CH" dirty="0">
                          <a:solidFill>
                            <a:schemeClr val="tx1"/>
                          </a:solidFill>
                          <a:latin typeface="Bodoni MT" pitchFamily="18" charset="0"/>
                        </a:rPr>
                        <a:t>Evaluation du processus de la CPS</a:t>
                      </a:r>
                      <a:r>
                        <a:rPr lang="fr-CH" baseline="0" dirty="0">
                          <a:solidFill>
                            <a:schemeClr val="tx1"/>
                          </a:solidFill>
                          <a:latin typeface="Bodoni MT" pitchFamily="18" charset="0"/>
                        </a:rPr>
                        <a:t> </a:t>
                      </a:r>
                      <a:endParaRPr lang="fr-CH" dirty="0">
                        <a:solidFill>
                          <a:schemeClr val="tx1"/>
                        </a:solidFill>
                        <a:latin typeface="Bodoni MT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4374">
                <a:tc vMerge="1">
                  <a:txBody>
                    <a:bodyPr/>
                    <a:lstStyle/>
                    <a:p>
                      <a:endParaRPr lang="fr-M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M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M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>
                          <a:solidFill>
                            <a:schemeClr val="tx1"/>
                          </a:solidFill>
                          <a:latin typeface="Bodoni MT" pitchFamily="18" charset="0"/>
                        </a:rPr>
                        <a:t>200 000€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689015"/>
                  </a:ext>
                </a:extLst>
              </a:tr>
              <a:tr h="879649">
                <a:tc vMerge="1">
                  <a:txBody>
                    <a:bodyPr/>
                    <a:lstStyle/>
                    <a:p>
                      <a:endParaRPr lang="fr-CH" sz="2000" b="1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H" dirty="0">
                        <a:solidFill>
                          <a:schemeClr val="tx1"/>
                        </a:solidFill>
                        <a:latin typeface="Bodoni MT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dirty="0">
                          <a:solidFill>
                            <a:schemeClr val="tx1"/>
                          </a:solidFill>
                          <a:latin typeface="Bodoni MT" pitchFamily="18" charset="0"/>
                        </a:rPr>
                        <a:t>Optimisation de la CPS</a:t>
                      </a:r>
                    </a:p>
                    <a:p>
                      <a:endParaRPr lang="fr-CH" dirty="0">
                        <a:solidFill>
                          <a:schemeClr val="tx1"/>
                        </a:solidFill>
                        <a:latin typeface="Bodoni MT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H" dirty="0">
                          <a:solidFill>
                            <a:schemeClr val="tx1"/>
                          </a:solidFill>
                          <a:latin typeface="Bodoni MT" pitchFamily="18" charset="0"/>
                        </a:rPr>
                        <a:t>Université de Thiès et MMV sur financement EDCTP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H" dirty="0">
                          <a:solidFill>
                            <a:schemeClr val="tx1"/>
                          </a:solidFill>
                          <a:latin typeface="Bodoni MT" pitchFamily="18" charset="0"/>
                        </a:rPr>
                        <a:t>60 000$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9649">
                <a:tc vMerge="1">
                  <a:txBody>
                    <a:bodyPr/>
                    <a:lstStyle/>
                    <a:p>
                      <a:endParaRPr lang="fr-CH" sz="2000" b="1" dirty="0">
                        <a:latin typeface="Bodoni MT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dirty="0">
                          <a:solidFill>
                            <a:schemeClr val="tx1"/>
                          </a:solidFill>
                          <a:latin typeface="Bodoni MT" pitchFamily="18" charset="0"/>
                        </a:rPr>
                        <a:t>Evaluation de l’impact d’un 5</a:t>
                      </a:r>
                      <a:r>
                        <a:rPr lang="fr-CH" baseline="30000" dirty="0">
                          <a:solidFill>
                            <a:schemeClr val="tx1"/>
                          </a:solidFill>
                          <a:latin typeface="Bodoni MT" pitchFamily="18" charset="0"/>
                        </a:rPr>
                        <a:t>ème</a:t>
                      </a:r>
                      <a:r>
                        <a:rPr lang="fr-CH" dirty="0">
                          <a:solidFill>
                            <a:schemeClr val="tx1"/>
                          </a:solidFill>
                          <a:latin typeface="Bodoni MT" pitchFamily="18" charset="0"/>
                        </a:rPr>
                        <a:t> passage dans 2 DS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H" dirty="0">
                          <a:solidFill>
                            <a:schemeClr val="tx1"/>
                          </a:solidFill>
                          <a:latin typeface="Bodoni MT" pitchFamily="18" charset="0"/>
                        </a:rPr>
                        <a:t>MMV et CRS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H" dirty="0">
                          <a:solidFill>
                            <a:schemeClr val="tx1"/>
                          </a:solidFill>
                          <a:latin typeface="Bodoni MT" pitchFamily="18" charset="0"/>
                        </a:rPr>
                        <a:t>ND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4898355"/>
                  </a:ext>
                </a:extLst>
              </a:tr>
              <a:tr h="644842">
                <a:tc>
                  <a:txBody>
                    <a:bodyPr/>
                    <a:lstStyle/>
                    <a:p>
                      <a:pPr algn="ctr"/>
                      <a:r>
                        <a:rPr lang="fr-CH" sz="2000" b="1" baseline="0" dirty="0">
                          <a:latin typeface="Bodoni MT" pitchFamily="18" charset="0"/>
                        </a:rPr>
                        <a:t>2023</a:t>
                      </a:r>
                      <a:endParaRPr lang="en-US" sz="2000" b="1" baseline="0" dirty="0">
                        <a:latin typeface="Bodoni MT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H" dirty="0">
                          <a:solidFill>
                            <a:schemeClr val="tx1"/>
                          </a:solidFill>
                          <a:latin typeface="Bodoni MT" pitchFamily="18" charset="0"/>
                        </a:rPr>
                        <a:t>ND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H" dirty="0">
                          <a:solidFill>
                            <a:schemeClr val="tx1"/>
                          </a:solidFill>
                          <a:latin typeface="Bodoni MT" pitchFamily="18" charset="0"/>
                        </a:rPr>
                        <a:t>ND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H" dirty="0">
                          <a:solidFill>
                            <a:schemeClr val="tx1"/>
                          </a:solidFill>
                          <a:latin typeface="Bodoni MT" pitchFamily="18" charset="0"/>
                        </a:rPr>
                        <a:t>ND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59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baseline="0" dirty="0">
                          <a:latin typeface="Bodoni MT" pitchFamily="18" charset="0"/>
                        </a:rPr>
                        <a:t>2024</a:t>
                      </a:r>
                      <a:endParaRPr lang="en-US" sz="2000" b="1" baseline="0" dirty="0">
                        <a:latin typeface="Bodoni MT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H" dirty="0">
                          <a:solidFill>
                            <a:schemeClr val="tx1"/>
                          </a:solidFill>
                          <a:latin typeface="Bodoni MT" pitchFamily="18" charset="0"/>
                        </a:rPr>
                        <a:t>ND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H" dirty="0">
                          <a:solidFill>
                            <a:schemeClr val="tx1"/>
                          </a:solidFill>
                          <a:latin typeface="Bodoni MT" pitchFamily="18" charset="0"/>
                        </a:rPr>
                        <a:t>ND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H" dirty="0">
                          <a:solidFill>
                            <a:schemeClr val="tx1"/>
                          </a:solidFill>
                          <a:latin typeface="Bodoni MT" pitchFamily="18" charset="0"/>
                        </a:rPr>
                        <a:t>ND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9118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64571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Diagramme 6">
            <a:extLst>
              <a:ext uri="{FF2B5EF4-FFF2-40B4-BE49-F238E27FC236}">
                <a16:creationId xmlns:a16="http://schemas.microsoft.com/office/drawing/2014/main" id="{8FD4D198-4C48-45CB-B33D-D1B690F5C7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30952841"/>
              </p:ext>
            </p:extLst>
          </p:nvPr>
        </p:nvGraphicFramePr>
        <p:xfrm>
          <a:off x="294650" y="116633"/>
          <a:ext cx="8597827" cy="10081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AC02E406-CBE8-46AD-86BB-85B652CED35C}"/>
              </a:ext>
            </a:extLst>
          </p:cNvPr>
          <p:cNvSpPr txBox="1">
            <a:spLocks/>
          </p:cNvSpPr>
          <p:nvPr/>
        </p:nvSpPr>
        <p:spPr>
          <a:xfrm>
            <a:off x="198134" y="1268759"/>
            <a:ext cx="8766354" cy="548762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CH" u="sng" dirty="0"/>
          </a:p>
          <a:p>
            <a:pPr marL="685800" indent="-685800">
              <a:lnSpc>
                <a:spcPct val="120000"/>
              </a:lnSpc>
              <a:buFont typeface="Wingdings" pitchFamily="2" charset="2"/>
              <a:buChar char="Ø"/>
            </a:pPr>
            <a:r>
              <a:rPr lang="fr-CH" sz="7200" b="1" u="sng" dirty="0">
                <a:latin typeface="Bodoni MT" pitchFamily="18" charset="0"/>
              </a:rPr>
              <a:t>Prévoyez vous d’intégrer d’autres interventions de santé publique? Si oui lesquelles et comment? (Quels seraient les partenaires impliqués) ?</a:t>
            </a:r>
          </a:p>
          <a:p>
            <a:pPr marL="685800" indent="-685800">
              <a:lnSpc>
                <a:spcPct val="120000"/>
              </a:lnSpc>
              <a:buNone/>
            </a:pPr>
            <a:r>
              <a:rPr lang="fr-CH" sz="7200" dirty="0">
                <a:latin typeface="Bodoni MT" pitchFamily="18" charset="0"/>
              </a:rPr>
              <a:t>Pas d’intégration de nouvelles interventions de santé publique à la CPS 2020,</a:t>
            </a:r>
          </a:p>
          <a:p>
            <a:pPr marL="685800" indent="-685800">
              <a:lnSpc>
                <a:spcPct val="120000"/>
              </a:lnSpc>
              <a:buNone/>
            </a:pPr>
            <a:r>
              <a:rPr lang="fr-CH" sz="7200" dirty="0">
                <a:latin typeface="Bodoni MT" pitchFamily="18" charset="0"/>
              </a:rPr>
              <a:t>Ce pendant il y’aura toujours l’intégration des interventions habituelles telles que :</a:t>
            </a:r>
          </a:p>
          <a:p>
            <a:pPr marL="685800" indent="-685800">
              <a:lnSpc>
                <a:spcPct val="120000"/>
              </a:lnSpc>
              <a:buFontTx/>
              <a:buChar char="-"/>
            </a:pPr>
            <a:r>
              <a:rPr lang="fr-CH" sz="7200" dirty="0">
                <a:latin typeface="Bodoni MT" pitchFamily="18" charset="0"/>
              </a:rPr>
              <a:t>La prise en charge communautaire des cas de paludisme </a:t>
            </a:r>
          </a:p>
          <a:p>
            <a:pPr marL="685800" indent="-685800">
              <a:lnSpc>
                <a:spcPct val="120000"/>
              </a:lnSpc>
              <a:buFontTx/>
              <a:buChar char="-"/>
            </a:pPr>
            <a:r>
              <a:rPr lang="fr-CH" sz="7200" dirty="0">
                <a:latin typeface="Bodoni MT" pitchFamily="18" charset="0"/>
              </a:rPr>
              <a:t>Le dépistage communautaire de la malnutrition </a:t>
            </a:r>
            <a:endParaRPr lang="fr-CH" sz="7200" u="sng" dirty="0">
              <a:latin typeface="Bodoni MT" pitchFamily="18" charset="0"/>
            </a:endParaRPr>
          </a:p>
          <a:p>
            <a:pPr marL="685800" indent="-685800">
              <a:lnSpc>
                <a:spcPct val="120000"/>
              </a:lnSpc>
              <a:buNone/>
            </a:pPr>
            <a:r>
              <a:rPr lang="fr-CH" sz="7200" dirty="0">
                <a:latin typeface="Bodoni MT" pitchFamily="18" charset="0"/>
              </a:rPr>
              <a:t>Cela se fera avec les ressources habituelles de la CPS</a:t>
            </a:r>
          </a:p>
          <a:p>
            <a:pPr marL="685800" indent="-685800">
              <a:lnSpc>
                <a:spcPct val="120000"/>
              </a:lnSpc>
              <a:buNone/>
            </a:pPr>
            <a:endParaRPr lang="fr-CH" sz="4400" u="sng" dirty="0">
              <a:latin typeface="Bodoni MT" pitchFamily="18" charset="0"/>
            </a:endParaRPr>
          </a:p>
          <a:p>
            <a:pPr marL="685800" indent="-685800">
              <a:lnSpc>
                <a:spcPct val="120000"/>
              </a:lnSpc>
              <a:buFont typeface="Wingdings" pitchFamily="2" charset="2"/>
              <a:buChar char="Ø"/>
            </a:pPr>
            <a:r>
              <a:rPr lang="fr-CH" sz="7200" b="1" u="sng" dirty="0">
                <a:latin typeface="Bodoni MT" pitchFamily="18" charset="0"/>
              </a:rPr>
              <a:t>Quels changement allez vous mettre en place pour répondre aux défis des précédentes campagnes?</a:t>
            </a:r>
          </a:p>
          <a:p>
            <a:pPr marL="685800" indent="-685800">
              <a:lnSpc>
                <a:spcPct val="120000"/>
              </a:lnSpc>
              <a:buFontTx/>
              <a:buChar char="-"/>
            </a:pPr>
            <a:r>
              <a:rPr lang="fr-CH" sz="7200" dirty="0">
                <a:latin typeface="Bodoni MT" pitchFamily="18" charset="0"/>
              </a:rPr>
              <a:t>Combinaison des stratégies fixe et porte à porte en fonction des spécificités des zones pour la distribution des médicaments</a:t>
            </a:r>
          </a:p>
          <a:p>
            <a:pPr marL="685800" indent="-685800">
              <a:lnSpc>
                <a:spcPct val="120000"/>
              </a:lnSpc>
              <a:buFontTx/>
              <a:buChar char="-"/>
            </a:pPr>
            <a:r>
              <a:rPr lang="fr-CH" sz="7200" dirty="0">
                <a:latin typeface="Bodoni MT" pitchFamily="18" charset="0"/>
              </a:rPr>
              <a:t>Mise en place des agents autochtones pour le suivi de l’administration des 2</a:t>
            </a:r>
            <a:r>
              <a:rPr lang="fr-CH" sz="7200" baseline="30000" dirty="0">
                <a:latin typeface="Bodoni MT" pitchFamily="18" charset="0"/>
              </a:rPr>
              <a:t>ème</a:t>
            </a:r>
            <a:r>
              <a:rPr lang="fr-CH" sz="7200" dirty="0">
                <a:latin typeface="Bodoni MT" pitchFamily="18" charset="0"/>
              </a:rPr>
              <a:t> et 3</a:t>
            </a:r>
            <a:r>
              <a:rPr lang="fr-CH" sz="7200" baseline="30000" dirty="0">
                <a:latin typeface="Bodoni MT" pitchFamily="18" charset="0"/>
              </a:rPr>
              <a:t>ème</a:t>
            </a:r>
            <a:r>
              <a:rPr lang="fr-CH" sz="7200" dirty="0">
                <a:latin typeface="Bodoni MT" pitchFamily="18" charset="0"/>
              </a:rPr>
              <a:t> doses d’AQ à domicile  dans 5 districts pilotes</a:t>
            </a:r>
          </a:p>
          <a:p>
            <a:pPr marL="0" indent="0">
              <a:buNone/>
            </a:pPr>
            <a:endParaRPr lang="fr-CH" sz="6200" u="sng" dirty="0">
              <a:latin typeface="Bodoni MT" pitchFamily="18" charset="0"/>
            </a:endParaRPr>
          </a:p>
          <a:p>
            <a:pPr marL="0" indent="0">
              <a:buNone/>
            </a:pPr>
            <a:endParaRPr lang="fr-CH" u="sng" dirty="0">
              <a:latin typeface="Bodoni MT" pitchFamily="18" charset="0"/>
            </a:endParaRPr>
          </a:p>
          <a:p>
            <a:pPr>
              <a:buFont typeface="+mj-lt"/>
              <a:buAutoNum type="arabicPeriod"/>
            </a:pPr>
            <a:endParaRPr lang="fr-CH" u="sng" dirty="0">
              <a:latin typeface="Bodoni MT" pitchFamily="18" charset="0"/>
            </a:endParaRPr>
          </a:p>
          <a:p>
            <a:pPr>
              <a:buFont typeface="+mj-lt"/>
              <a:buAutoNum type="arabicPeriod"/>
            </a:pPr>
            <a:endParaRPr lang="fr-CH" u="sng" dirty="0">
              <a:latin typeface="Bodoni MT" pitchFamily="18" charset="0"/>
            </a:endParaRPr>
          </a:p>
          <a:p>
            <a:endParaRPr lang="fr-CH" u="sng" dirty="0">
              <a:latin typeface="Bodoni MT" pitchFamily="18" charset="0"/>
            </a:endParaRPr>
          </a:p>
          <a:p>
            <a:pPr>
              <a:buFont typeface="+mj-lt"/>
              <a:buAutoNum type="arabicPeriod"/>
            </a:pPr>
            <a:endParaRPr lang="fr-CH" u="sng" dirty="0"/>
          </a:p>
          <a:p>
            <a:pPr>
              <a:buFont typeface="+mj-lt"/>
              <a:buAutoNum type="arabicPeriod"/>
            </a:pPr>
            <a:endParaRPr lang="fr-CH" u="sng" dirty="0"/>
          </a:p>
          <a:p>
            <a:endParaRPr lang="fr-CH" u="sng" dirty="0"/>
          </a:p>
          <a:p>
            <a:endParaRPr lang="fr-CH" u="sng" dirty="0"/>
          </a:p>
          <a:p>
            <a:endParaRPr lang="fr-CH" u="sng" dirty="0"/>
          </a:p>
          <a:p>
            <a:pPr marL="257175" indent="-257175"/>
            <a:r>
              <a:rPr lang="fr-CH" u="sng" dirty="0"/>
              <a:t> </a:t>
            </a:r>
          </a:p>
          <a:p>
            <a:pPr>
              <a:buFont typeface="+mj-lt"/>
              <a:buAutoNum type="arabicPeriod"/>
            </a:pPr>
            <a:endParaRPr lang="fr-CH" u="sng" dirty="0"/>
          </a:p>
          <a:p>
            <a:pPr>
              <a:buFont typeface="+mj-lt"/>
              <a:buAutoNum type="arabicPeriod"/>
            </a:pPr>
            <a:endParaRPr lang="fr-CH" u="sng" dirty="0"/>
          </a:p>
          <a:p>
            <a:pPr>
              <a:buFont typeface="+mj-lt"/>
              <a:buAutoNum type="arabicPeriod"/>
            </a:pPr>
            <a:endParaRPr lang="fr-CH" u="sng" dirty="0"/>
          </a:p>
          <a:p>
            <a:pPr>
              <a:buFont typeface="+mj-lt"/>
              <a:buAutoNum type="arabicPeriod"/>
            </a:pPr>
            <a:endParaRPr lang="fr-CH" u="sng" dirty="0"/>
          </a:p>
          <a:p>
            <a:pPr>
              <a:buFont typeface="+mj-lt"/>
              <a:buAutoNum type="arabicPeriod"/>
            </a:pPr>
            <a:endParaRPr lang="fr-CH" u="sng" dirty="0"/>
          </a:p>
          <a:p>
            <a:pPr>
              <a:buFont typeface="+mj-lt"/>
              <a:buAutoNum type="arabicPeriod"/>
            </a:pPr>
            <a:endParaRPr lang="fr-CH" u="sng" dirty="0"/>
          </a:p>
        </p:txBody>
      </p:sp>
    </p:spTree>
    <p:extLst>
      <p:ext uri="{BB962C8B-B14F-4D97-AF65-F5344CB8AC3E}">
        <p14:creationId xmlns:p14="http://schemas.microsoft.com/office/powerpoint/2010/main" val="205414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Diagramme 6">
            <a:extLst>
              <a:ext uri="{FF2B5EF4-FFF2-40B4-BE49-F238E27FC236}">
                <a16:creationId xmlns:a16="http://schemas.microsoft.com/office/drawing/2014/main" id="{8FD4D198-4C48-45CB-B33D-D1B690F5C7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33827302"/>
              </p:ext>
            </p:extLst>
          </p:nvPr>
        </p:nvGraphicFramePr>
        <p:xfrm>
          <a:off x="294650" y="116633"/>
          <a:ext cx="8597827" cy="10081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AC02E406-CBE8-46AD-86BB-85B652CED35C}"/>
              </a:ext>
            </a:extLst>
          </p:cNvPr>
          <p:cNvSpPr txBox="1">
            <a:spLocks/>
          </p:cNvSpPr>
          <p:nvPr/>
        </p:nvSpPr>
        <p:spPr>
          <a:xfrm>
            <a:off x="198134" y="1268759"/>
            <a:ext cx="8766354" cy="548762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CH" u="sng" dirty="0"/>
          </a:p>
          <a:p>
            <a:pPr marL="685800" indent="-685800">
              <a:lnSpc>
                <a:spcPct val="120000"/>
              </a:lnSpc>
              <a:buFont typeface="Wingdings" pitchFamily="2" charset="2"/>
              <a:buChar char="Ø"/>
            </a:pPr>
            <a:r>
              <a:rPr lang="fr-CH" sz="8000" b="1" u="sng" dirty="0">
                <a:latin typeface="Bodoni MT" pitchFamily="18" charset="0"/>
              </a:rPr>
              <a:t>Quelles sont les deux priorités de recherche sur la CPS pour l’avenir et dans quelles délais pensez vous les mettre en œuvre ? </a:t>
            </a:r>
          </a:p>
          <a:p>
            <a:pPr lvl="1">
              <a:lnSpc>
                <a:spcPct val="120000"/>
              </a:lnSpc>
              <a:buFont typeface="+mj-lt"/>
              <a:buAutoNum type="arabicPeriod"/>
            </a:pPr>
            <a:r>
              <a:rPr lang="fr-CH" sz="8000" dirty="0">
                <a:latin typeface="Bodoni MT" pitchFamily="18" charset="0"/>
              </a:rPr>
              <a:t>Etude d’optimisation de la stratégie de mise en œuvre de la CPS : depuis du projet à partir d’avril  2022</a:t>
            </a:r>
          </a:p>
          <a:p>
            <a:pPr lvl="1">
              <a:lnSpc>
                <a:spcPct val="120000"/>
              </a:lnSpc>
              <a:buFont typeface="+mj-lt"/>
              <a:buAutoNum type="arabicPeriod"/>
            </a:pPr>
            <a:r>
              <a:rPr lang="fr-CH" sz="8000" dirty="0">
                <a:latin typeface="Bodoni MT" pitchFamily="18" charset="0"/>
              </a:rPr>
              <a:t>Etude d’évaluation rapide de l’impact de la CPS en 2022</a:t>
            </a:r>
          </a:p>
          <a:p>
            <a:pPr lvl="1">
              <a:lnSpc>
                <a:spcPct val="120000"/>
              </a:lnSpc>
              <a:buFont typeface="+mj-lt"/>
              <a:buAutoNum type="arabicPeriod"/>
            </a:pPr>
            <a:r>
              <a:rPr lang="fr-CH" sz="8000" dirty="0">
                <a:latin typeface="Bodoni MT" pitchFamily="18" charset="0"/>
              </a:rPr>
              <a:t>Etude d’évaluation du processus de la CPS en 2022</a:t>
            </a:r>
          </a:p>
          <a:p>
            <a:pPr lvl="1">
              <a:lnSpc>
                <a:spcPct val="120000"/>
              </a:lnSpc>
              <a:buFont typeface="+mj-lt"/>
              <a:buAutoNum type="arabicPeriod"/>
            </a:pPr>
            <a:endParaRPr lang="fr-CH" sz="7200" u="sng" dirty="0">
              <a:latin typeface="Bodoni MT" pitchFamily="18" charset="0"/>
            </a:endParaRPr>
          </a:p>
          <a:p>
            <a:pPr marL="685800" indent="-685800">
              <a:lnSpc>
                <a:spcPct val="120000"/>
              </a:lnSpc>
              <a:buFont typeface="Wingdings" pitchFamily="2" charset="2"/>
              <a:buChar char="Ø"/>
            </a:pPr>
            <a:r>
              <a:rPr lang="fr-CH" sz="7200" b="1" u="sng" dirty="0">
                <a:latin typeface="Bodoni MT" pitchFamily="18" charset="0"/>
              </a:rPr>
              <a:t>Si possible (déjà connus), quelles sont les partenaires identifiés pour la mise en œuvre de ces priorités de recherche?</a:t>
            </a:r>
          </a:p>
          <a:p>
            <a:pPr marL="1085850" lvl="1" indent="-685800">
              <a:lnSpc>
                <a:spcPct val="120000"/>
              </a:lnSpc>
            </a:pPr>
            <a:r>
              <a:rPr lang="fr-CH" sz="7200" dirty="0">
                <a:latin typeface="Bodoni MT" pitchFamily="18" charset="0"/>
              </a:rPr>
              <a:t>Etude d’optimisation de la stratégie de mise en œuvre de la CPS : </a:t>
            </a:r>
            <a:r>
              <a:rPr lang="fr-CH" sz="7200" dirty="0">
                <a:solidFill>
                  <a:srgbClr val="0070C0"/>
                </a:solidFill>
                <a:latin typeface="Bodoni MT" pitchFamily="18" charset="0"/>
              </a:rPr>
              <a:t>EDCTP en collaboration avec l’Université de Thiès et MMV</a:t>
            </a:r>
          </a:p>
          <a:p>
            <a:pPr marL="1085850" lvl="1" indent="-685800">
              <a:lnSpc>
                <a:spcPct val="120000"/>
              </a:lnSpc>
            </a:pPr>
            <a:r>
              <a:rPr lang="fr-CH" sz="7200" dirty="0">
                <a:latin typeface="Bodoni MT" pitchFamily="18" charset="0"/>
              </a:rPr>
              <a:t>Etude d’évaluation rapide de l’impact de la CPS en 2022 : </a:t>
            </a:r>
            <a:r>
              <a:rPr lang="fr-CH" sz="7200" dirty="0">
                <a:solidFill>
                  <a:srgbClr val="0070C0"/>
                </a:solidFill>
                <a:latin typeface="Bodoni MT" pitchFamily="18" charset="0"/>
              </a:rPr>
              <a:t>Fonds mondial</a:t>
            </a:r>
          </a:p>
          <a:p>
            <a:pPr marL="1085850" lvl="1" indent="-685800">
              <a:lnSpc>
                <a:spcPct val="120000"/>
              </a:lnSpc>
            </a:pPr>
            <a:r>
              <a:rPr lang="fr-CH" sz="7200" dirty="0">
                <a:latin typeface="Bodoni MT" pitchFamily="18" charset="0"/>
              </a:rPr>
              <a:t>Etude d’évaluation du processus de la CPS en 2022 : </a:t>
            </a:r>
            <a:r>
              <a:rPr lang="fr-CH" sz="7200" dirty="0">
                <a:solidFill>
                  <a:srgbClr val="0070C0"/>
                </a:solidFill>
                <a:latin typeface="Bodoni MT" pitchFamily="18" charset="0"/>
              </a:rPr>
              <a:t>Fonds mondial</a:t>
            </a:r>
            <a:endParaRPr lang="fr-CH" sz="7200" dirty="0">
              <a:latin typeface="Bodoni MT" pitchFamily="18" charset="0"/>
            </a:endParaRPr>
          </a:p>
          <a:p>
            <a:pPr marL="685800" indent="-685800">
              <a:buNone/>
            </a:pPr>
            <a:endParaRPr lang="fr-CH" sz="7200" u="sng" dirty="0">
              <a:latin typeface="Bodoni MT" pitchFamily="18" charset="0"/>
            </a:endParaRPr>
          </a:p>
          <a:p>
            <a:pPr>
              <a:buFont typeface="+mj-lt"/>
              <a:buAutoNum type="arabicPeriod"/>
            </a:pPr>
            <a:endParaRPr lang="fr-CH" u="sng" dirty="0"/>
          </a:p>
          <a:p>
            <a:pPr>
              <a:buNone/>
            </a:pPr>
            <a:endParaRPr lang="fr-CH" u="sng" dirty="0"/>
          </a:p>
          <a:p>
            <a:pPr>
              <a:buNone/>
            </a:pPr>
            <a:r>
              <a:rPr lang="fr-CH" sz="8000" dirty="0">
                <a:solidFill>
                  <a:srgbClr val="0070C0"/>
                </a:solidFill>
                <a:latin typeface="Bodoni MT" pitchFamily="18" charset="0"/>
              </a:rPr>
              <a:t>           </a:t>
            </a:r>
          </a:p>
          <a:p>
            <a:pPr>
              <a:buFont typeface="+mj-lt"/>
              <a:buAutoNum type="arabicPeriod"/>
            </a:pPr>
            <a:endParaRPr lang="fr-CH" u="sng" dirty="0"/>
          </a:p>
          <a:p>
            <a:pPr>
              <a:buFont typeface="+mj-lt"/>
              <a:buAutoNum type="arabicPeriod"/>
            </a:pPr>
            <a:endParaRPr lang="fr-CH" u="sng" dirty="0"/>
          </a:p>
          <a:p>
            <a:endParaRPr lang="fr-CH" u="sng" dirty="0"/>
          </a:p>
          <a:p>
            <a:endParaRPr lang="fr-CH" u="sng" dirty="0"/>
          </a:p>
          <a:p>
            <a:endParaRPr lang="fr-CH" u="sng" dirty="0"/>
          </a:p>
          <a:p>
            <a:pPr marL="257175" indent="-257175"/>
            <a:r>
              <a:rPr lang="fr-CH" u="sng" dirty="0"/>
              <a:t> </a:t>
            </a:r>
          </a:p>
          <a:p>
            <a:pPr>
              <a:buFont typeface="+mj-lt"/>
              <a:buAutoNum type="arabicPeriod"/>
            </a:pPr>
            <a:endParaRPr lang="fr-CH" u="sng" dirty="0"/>
          </a:p>
          <a:p>
            <a:pPr>
              <a:buFont typeface="+mj-lt"/>
              <a:buAutoNum type="arabicPeriod"/>
            </a:pPr>
            <a:endParaRPr lang="fr-CH" u="sng" dirty="0"/>
          </a:p>
          <a:p>
            <a:pPr>
              <a:buFont typeface="+mj-lt"/>
              <a:buAutoNum type="arabicPeriod"/>
            </a:pPr>
            <a:endParaRPr lang="fr-CH" u="sng" dirty="0"/>
          </a:p>
          <a:p>
            <a:pPr>
              <a:buFont typeface="+mj-lt"/>
              <a:buAutoNum type="arabicPeriod"/>
            </a:pPr>
            <a:endParaRPr lang="fr-CH" u="sng" dirty="0"/>
          </a:p>
          <a:p>
            <a:pPr>
              <a:buFont typeface="+mj-lt"/>
              <a:buAutoNum type="arabicPeriod"/>
            </a:pPr>
            <a:endParaRPr lang="fr-CH" u="sng" dirty="0"/>
          </a:p>
          <a:p>
            <a:pPr>
              <a:buFont typeface="+mj-lt"/>
              <a:buAutoNum type="arabicPeriod"/>
            </a:pPr>
            <a:endParaRPr lang="fr-CH" u="sng" dirty="0"/>
          </a:p>
        </p:txBody>
      </p:sp>
    </p:spTree>
    <p:extLst>
      <p:ext uri="{BB962C8B-B14F-4D97-AF65-F5344CB8AC3E}">
        <p14:creationId xmlns:p14="http://schemas.microsoft.com/office/powerpoint/2010/main" val="40895811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Diagramme 6">
            <a:extLst>
              <a:ext uri="{FF2B5EF4-FFF2-40B4-BE49-F238E27FC236}">
                <a16:creationId xmlns:a16="http://schemas.microsoft.com/office/drawing/2014/main" id="{8FD4D198-4C48-45CB-B33D-D1B690F5C7E4}"/>
              </a:ext>
            </a:extLst>
          </p:cNvPr>
          <p:cNvGraphicFramePr/>
          <p:nvPr/>
        </p:nvGraphicFramePr>
        <p:xfrm>
          <a:off x="294650" y="116633"/>
          <a:ext cx="8597827" cy="10081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AC02E406-CBE8-46AD-86BB-85B652CED35C}"/>
              </a:ext>
            </a:extLst>
          </p:cNvPr>
          <p:cNvSpPr txBox="1">
            <a:spLocks/>
          </p:cNvSpPr>
          <p:nvPr/>
        </p:nvSpPr>
        <p:spPr>
          <a:xfrm>
            <a:off x="198134" y="1268759"/>
            <a:ext cx="8766354" cy="548762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CH" u="sng" dirty="0"/>
          </a:p>
          <a:p>
            <a:pPr marL="685800" indent="-685800">
              <a:buFont typeface="Wingdings" pitchFamily="2" charset="2"/>
              <a:buChar char="Ø"/>
            </a:pPr>
            <a:r>
              <a:rPr lang="fr-CH" sz="9600" b="1" u="sng" dirty="0">
                <a:latin typeface="Bodoni MT" pitchFamily="18" charset="0"/>
              </a:rPr>
              <a:t>Budget estimative requis </a:t>
            </a:r>
            <a:endParaRPr lang="fr-CH" sz="9600" u="sng" dirty="0"/>
          </a:p>
          <a:p>
            <a:pPr>
              <a:buNone/>
            </a:pPr>
            <a:endParaRPr lang="fr-CH" sz="9600" u="sng" dirty="0"/>
          </a:p>
          <a:p>
            <a:pPr marL="1085850" lvl="1" indent="-685800">
              <a:lnSpc>
                <a:spcPct val="120000"/>
              </a:lnSpc>
            </a:pPr>
            <a:r>
              <a:rPr lang="fr-CH" sz="9600" dirty="0">
                <a:solidFill>
                  <a:srgbClr val="0070C0"/>
                </a:solidFill>
                <a:latin typeface="Bodoni MT" pitchFamily="18" charset="0"/>
              </a:rPr>
              <a:t>    </a:t>
            </a:r>
            <a:r>
              <a:rPr lang="fr-CH" sz="9600" dirty="0">
                <a:latin typeface="Bodoni MT" pitchFamily="18" charset="0"/>
              </a:rPr>
              <a:t>Etude d’optimisation de la stratégie de mise en œuvre de la CPS : </a:t>
            </a:r>
            <a:r>
              <a:rPr lang="fr-CH" sz="9600" dirty="0">
                <a:solidFill>
                  <a:srgbClr val="0070C0"/>
                </a:solidFill>
                <a:latin typeface="Bodoni MT" pitchFamily="18" charset="0"/>
              </a:rPr>
              <a:t>EDCTP en collaboration avec l’Université de Thiès et MMV, </a:t>
            </a:r>
            <a:r>
              <a:rPr lang="fr-CH" sz="9600" dirty="0">
                <a:solidFill>
                  <a:srgbClr val="FF0000"/>
                </a:solidFill>
                <a:latin typeface="Bodoni MT" pitchFamily="18" charset="0"/>
              </a:rPr>
              <a:t>Coût : 60 000$</a:t>
            </a:r>
          </a:p>
          <a:p>
            <a:pPr marL="400050" lvl="1" indent="0">
              <a:lnSpc>
                <a:spcPct val="120000"/>
              </a:lnSpc>
              <a:buNone/>
            </a:pPr>
            <a:endParaRPr lang="fr-CH" sz="9600" dirty="0">
              <a:solidFill>
                <a:srgbClr val="0070C0"/>
              </a:solidFill>
              <a:latin typeface="Bodoni MT" pitchFamily="18" charset="0"/>
            </a:endParaRPr>
          </a:p>
          <a:p>
            <a:pPr marL="1085850" lvl="1" indent="-685800">
              <a:lnSpc>
                <a:spcPct val="120000"/>
              </a:lnSpc>
            </a:pPr>
            <a:r>
              <a:rPr lang="fr-CH" sz="9600" dirty="0">
                <a:latin typeface="Bodoni MT" pitchFamily="18" charset="0"/>
              </a:rPr>
              <a:t>Etude d’évaluation rapide de l’impact de la CPS en 2022 : </a:t>
            </a:r>
            <a:r>
              <a:rPr lang="fr-CH" sz="9600" dirty="0">
                <a:solidFill>
                  <a:srgbClr val="0070C0"/>
                </a:solidFill>
                <a:latin typeface="Bodoni MT" pitchFamily="18" charset="0"/>
              </a:rPr>
              <a:t>Fonds mondial, </a:t>
            </a:r>
            <a:r>
              <a:rPr lang="fr-CH" sz="9600" dirty="0">
                <a:solidFill>
                  <a:srgbClr val="FF0000"/>
                </a:solidFill>
                <a:latin typeface="Bodoni MT" pitchFamily="18" charset="0"/>
              </a:rPr>
              <a:t>Coût : 21 727€</a:t>
            </a:r>
          </a:p>
          <a:p>
            <a:pPr marL="400050" lvl="1" indent="0">
              <a:lnSpc>
                <a:spcPct val="120000"/>
              </a:lnSpc>
              <a:buNone/>
            </a:pPr>
            <a:endParaRPr lang="fr-CH" sz="9600" dirty="0">
              <a:solidFill>
                <a:srgbClr val="0070C0"/>
              </a:solidFill>
              <a:latin typeface="Bodoni MT" pitchFamily="18" charset="0"/>
            </a:endParaRPr>
          </a:p>
          <a:p>
            <a:pPr marL="1085850" lvl="1" indent="-685800">
              <a:lnSpc>
                <a:spcPct val="120000"/>
              </a:lnSpc>
            </a:pPr>
            <a:r>
              <a:rPr lang="fr-CH" sz="9600" dirty="0">
                <a:latin typeface="Bodoni MT" pitchFamily="18" charset="0"/>
              </a:rPr>
              <a:t>Etude d’évaluation du processus de la CPS en 2022 : </a:t>
            </a:r>
            <a:r>
              <a:rPr lang="fr-CH" sz="9600" dirty="0">
                <a:solidFill>
                  <a:srgbClr val="0070C0"/>
                </a:solidFill>
                <a:latin typeface="Bodoni MT" pitchFamily="18" charset="0"/>
              </a:rPr>
              <a:t>Fonds mondial, </a:t>
            </a:r>
            <a:r>
              <a:rPr lang="fr-CH" sz="9600" dirty="0">
                <a:solidFill>
                  <a:srgbClr val="FF0000"/>
                </a:solidFill>
                <a:latin typeface="Bodoni MT" pitchFamily="18" charset="0"/>
              </a:rPr>
              <a:t>Coût : 200 000€</a:t>
            </a:r>
          </a:p>
          <a:p>
            <a:pPr marL="1085850" lvl="1" indent="-685800">
              <a:lnSpc>
                <a:spcPct val="120000"/>
              </a:lnSpc>
            </a:pPr>
            <a:endParaRPr lang="fr-CH" sz="9600" dirty="0">
              <a:solidFill>
                <a:srgbClr val="0070C0"/>
              </a:solidFill>
              <a:latin typeface="Bodoni MT" pitchFamily="18" charset="0"/>
            </a:endParaRPr>
          </a:p>
          <a:p>
            <a:pPr marL="400050" lvl="1" indent="0">
              <a:lnSpc>
                <a:spcPct val="120000"/>
              </a:lnSpc>
              <a:buNone/>
            </a:pPr>
            <a:endParaRPr lang="fr-CH" sz="8000" dirty="0">
              <a:latin typeface="Bodoni MT" pitchFamily="18" charset="0"/>
            </a:endParaRPr>
          </a:p>
          <a:p>
            <a:pPr>
              <a:buNone/>
            </a:pPr>
            <a:r>
              <a:rPr lang="fr-CH" sz="8000" dirty="0">
                <a:solidFill>
                  <a:srgbClr val="0070C0"/>
                </a:solidFill>
                <a:latin typeface="Bodoni MT" pitchFamily="18" charset="0"/>
              </a:rPr>
              <a:t>       </a:t>
            </a:r>
          </a:p>
          <a:p>
            <a:pPr>
              <a:buFont typeface="+mj-lt"/>
              <a:buAutoNum type="arabicPeriod"/>
            </a:pPr>
            <a:endParaRPr lang="fr-CH" u="sng" dirty="0"/>
          </a:p>
          <a:p>
            <a:pPr>
              <a:buFont typeface="+mj-lt"/>
              <a:buAutoNum type="arabicPeriod"/>
            </a:pPr>
            <a:endParaRPr lang="fr-CH" u="sng" dirty="0"/>
          </a:p>
          <a:p>
            <a:endParaRPr lang="fr-CH" u="sng" dirty="0"/>
          </a:p>
          <a:p>
            <a:endParaRPr lang="fr-CH" u="sng" dirty="0"/>
          </a:p>
          <a:p>
            <a:endParaRPr lang="fr-CH" u="sng" dirty="0"/>
          </a:p>
          <a:p>
            <a:pPr marL="257175" indent="-257175"/>
            <a:r>
              <a:rPr lang="fr-CH" u="sng" dirty="0"/>
              <a:t> </a:t>
            </a:r>
          </a:p>
          <a:p>
            <a:pPr>
              <a:buFont typeface="+mj-lt"/>
              <a:buAutoNum type="arabicPeriod"/>
            </a:pPr>
            <a:endParaRPr lang="fr-CH" u="sng" dirty="0"/>
          </a:p>
          <a:p>
            <a:pPr>
              <a:buFont typeface="+mj-lt"/>
              <a:buAutoNum type="arabicPeriod"/>
            </a:pPr>
            <a:endParaRPr lang="fr-CH" u="sng" dirty="0"/>
          </a:p>
          <a:p>
            <a:pPr>
              <a:buFont typeface="+mj-lt"/>
              <a:buAutoNum type="arabicPeriod"/>
            </a:pPr>
            <a:endParaRPr lang="fr-CH" u="sng" dirty="0"/>
          </a:p>
          <a:p>
            <a:pPr>
              <a:buFont typeface="+mj-lt"/>
              <a:buAutoNum type="arabicPeriod"/>
            </a:pPr>
            <a:endParaRPr lang="fr-CH" u="sng" dirty="0"/>
          </a:p>
          <a:p>
            <a:pPr>
              <a:buFont typeface="+mj-lt"/>
              <a:buAutoNum type="arabicPeriod"/>
            </a:pPr>
            <a:endParaRPr lang="fr-CH" u="sng" dirty="0"/>
          </a:p>
          <a:p>
            <a:pPr>
              <a:buFont typeface="+mj-lt"/>
              <a:buAutoNum type="arabicPeriod"/>
            </a:pPr>
            <a:endParaRPr lang="fr-CH" u="sng" dirty="0"/>
          </a:p>
        </p:txBody>
      </p:sp>
    </p:spTree>
    <p:extLst>
      <p:ext uri="{BB962C8B-B14F-4D97-AF65-F5344CB8AC3E}">
        <p14:creationId xmlns:p14="http://schemas.microsoft.com/office/powerpoint/2010/main" val="6162404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Diagramme 6">
            <a:extLst>
              <a:ext uri="{FF2B5EF4-FFF2-40B4-BE49-F238E27FC236}">
                <a16:creationId xmlns:a16="http://schemas.microsoft.com/office/drawing/2014/main" id="{8FD4D198-4C48-45CB-B33D-D1B690F5C7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57502839"/>
              </p:ext>
            </p:extLst>
          </p:nvPr>
        </p:nvGraphicFramePr>
        <p:xfrm>
          <a:off x="538490" y="305462"/>
          <a:ext cx="8107690" cy="9506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AC02E406-CBE8-46AD-86BB-85B652CED35C}"/>
              </a:ext>
            </a:extLst>
          </p:cNvPr>
          <p:cNvSpPr txBox="1">
            <a:spLocks/>
          </p:cNvSpPr>
          <p:nvPr/>
        </p:nvSpPr>
        <p:spPr>
          <a:xfrm>
            <a:off x="323528" y="1700808"/>
            <a:ext cx="8390557" cy="4865892"/>
          </a:xfrm>
          <a:prstGeom prst="rect">
            <a:avLst/>
          </a:prstGeom>
        </p:spPr>
        <p:txBody>
          <a:bodyPr vert="horz" lIns="86227" tIns="43114" rIns="86227" bIns="43114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Saisie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retrospective des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données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la CPS 2018, 2019 et 2020 dans le DHIS2</a:t>
            </a: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chargés SIS des districts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sanitaires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été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regroupés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pendant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semaine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niveau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DRS pour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saisir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les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données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la CPS des 3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dernières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années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dans le DHIS2. </a:t>
            </a: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Cette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saisie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été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faite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avec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l’assistance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d’agents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niveau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central et des chargés SIS des DRS </a:t>
            </a:r>
          </a:p>
          <a:p>
            <a:pPr>
              <a:buFont typeface="Calibri"/>
              <a:buAutoNum type="arabicPeriod"/>
            </a:pPr>
            <a:endParaRPr lang="en-US" sz="3018" u="sng" dirty="0"/>
          </a:p>
          <a:p>
            <a:endParaRPr lang="en-US" sz="3018" u="sng" dirty="0"/>
          </a:p>
          <a:p>
            <a:pPr marL="0" indent="0">
              <a:buNone/>
            </a:pPr>
            <a:endParaRPr lang="en-US" sz="3018" u="sng" dirty="0"/>
          </a:p>
          <a:p>
            <a:endParaRPr lang="en-US" sz="3018" u="sng" dirty="0"/>
          </a:p>
          <a:p>
            <a:endParaRPr lang="en-US" sz="3018" u="sng" dirty="0"/>
          </a:p>
          <a:p>
            <a:pPr marL="242517" indent="-242517"/>
            <a:endParaRPr lang="en-US" sz="3018" u="sng" dirty="0">
              <a:cs typeface="Calibri"/>
            </a:endParaRPr>
          </a:p>
          <a:p>
            <a:pPr>
              <a:buFont typeface="+mj-lt"/>
              <a:buAutoNum type="arabicPeriod"/>
            </a:pPr>
            <a:endParaRPr lang="en-US" sz="3018" u="sng" dirty="0"/>
          </a:p>
          <a:p>
            <a:pPr>
              <a:buFont typeface="+mj-lt"/>
              <a:buAutoNum type="arabicPeriod"/>
            </a:pPr>
            <a:endParaRPr lang="en-US" sz="3018" u="sng" dirty="0"/>
          </a:p>
          <a:p>
            <a:pPr>
              <a:buFont typeface="+mj-lt"/>
              <a:buAutoNum type="arabicPeriod"/>
            </a:pPr>
            <a:endParaRPr lang="en-US" sz="3018" u="sng" dirty="0"/>
          </a:p>
          <a:p>
            <a:pPr>
              <a:buFont typeface="+mj-lt"/>
              <a:buAutoNum type="arabicPeriod"/>
            </a:pPr>
            <a:endParaRPr lang="en-US" sz="3018" u="sng" dirty="0"/>
          </a:p>
          <a:p>
            <a:pPr>
              <a:buFont typeface="+mj-lt"/>
              <a:buAutoNum type="arabicPeriod"/>
            </a:pPr>
            <a:endParaRPr lang="en-US" sz="3018" u="sng" dirty="0"/>
          </a:p>
          <a:p>
            <a:pPr>
              <a:buFont typeface="+mj-lt"/>
              <a:buAutoNum type="arabicPeriod"/>
            </a:pPr>
            <a:endParaRPr lang="en-US" sz="3018" u="sng" dirty="0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10A3730-4600-43B4-BA54-017C6D99CAB6}"/>
              </a:ext>
            </a:extLst>
          </p:cNvPr>
          <p:cNvSpPr txBox="1">
            <a:spLocks/>
          </p:cNvSpPr>
          <p:nvPr/>
        </p:nvSpPr>
        <p:spPr>
          <a:xfrm>
            <a:off x="198134" y="1484784"/>
            <a:ext cx="8766354" cy="527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CH" u="sng" dirty="0"/>
          </a:p>
          <a:p>
            <a:pPr>
              <a:buFont typeface="+mj-lt"/>
              <a:buAutoNum type="arabicPeriod"/>
            </a:pPr>
            <a:endParaRPr lang="fr-CH" u="sng" dirty="0"/>
          </a:p>
          <a:p>
            <a:endParaRPr lang="fr-CH" u="sng" dirty="0"/>
          </a:p>
          <a:p>
            <a:endParaRPr lang="fr-CH" u="sng" dirty="0"/>
          </a:p>
          <a:p>
            <a:pPr marL="0" indent="0">
              <a:buNone/>
            </a:pPr>
            <a:r>
              <a:rPr lang="fr-CH" u="sng" dirty="0"/>
              <a:t> </a:t>
            </a:r>
          </a:p>
          <a:p>
            <a:pPr>
              <a:buFont typeface="+mj-lt"/>
              <a:buAutoNum type="arabicPeriod"/>
            </a:pPr>
            <a:endParaRPr lang="fr-CH" u="sng" dirty="0"/>
          </a:p>
          <a:p>
            <a:pPr>
              <a:buFont typeface="+mj-lt"/>
              <a:buAutoNum type="arabicPeriod"/>
            </a:pPr>
            <a:endParaRPr lang="fr-CH" u="sng" dirty="0"/>
          </a:p>
          <a:p>
            <a:pPr>
              <a:buFont typeface="+mj-lt"/>
              <a:buAutoNum type="arabicPeriod"/>
            </a:pPr>
            <a:endParaRPr lang="fr-CH" u="sng" dirty="0"/>
          </a:p>
          <a:p>
            <a:pPr>
              <a:buFont typeface="+mj-lt"/>
              <a:buAutoNum type="arabicPeriod"/>
            </a:pPr>
            <a:endParaRPr lang="fr-CH" u="sng" dirty="0"/>
          </a:p>
          <a:p>
            <a:pPr>
              <a:buFont typeface="+mj-lt"/>
              <a:buAutoNum type="arabicPeriod"/>
            </a:pPr>
            <a:endParaRPr lang="fr-CH" u="sng" dirty="0"/>
          </a:p>
          <a:p>
            <a:pPr>
              <a:buFont typeface="+mj-lt"/>
              <a:buAutoNum type="arabicPeriod"/>
            </a:pPr>
            <a:endParaRPr lang="fr-CH" u="sng" dirty="0"/>
          </a:p>
        </p:txBody>
      </p:sp>
    </p:spTree>
    <p:extLst>
      <p:ext uri="{BB962C8B-B14F-4D97-AF65-F5344CB8AC3E}">
        <p14:creationId xmlns:p14="http://schemas.microsoft.com/office/powerpoint/2010/main" val="3009086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4014370"/>
              </p:ext>
            </p:extLst>
          </p:nvPr>
        </p:nvGraphicFramePr>
        <p:xfrm>
          <a:off x="214282" y="928670"/>
          <a:ext cx="8715435" cy="524768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57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7322">
                  <a:extLst>
                    <a:ext uri="{9D8B030D-6E8A-4147-A177-3AD203B41FA5}">
                      <a16:colId xmlns:a16="http://schemas.microsoft.com/office/drawing/2014/main" val="2961977554"/>
                    </a:ext>
                  </a:extLst>
                </a:gridCol>
                <a:gridCol w="15001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01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73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30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28694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Bodoni MT" pitchFamily="18" charset="0"/>
                        </a:rPr>
                        <a:t>Date de début du passage </a:t>
                      </a:r>
                      <a:endParaRPr lang="fr-FR" noProof="0" dirty="0">
                        <a:latin typeface="Bodoni MT" pitchFamily="18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latin typeface="Bodoni MT" pitchFamily="18" charset="0"/>
                        </a:rPr>
                        <a:t>Date de fin de passage 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Bodoni MT" pitchFamily="18" charset="0"/>
                        </a:rPr>
                        <a:t>Région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aseline="0" dirty="0">
                          <a:latin typeface="Bodoni MT" pitchFamily="18" charset="0"/>
                        </a:rPr>
                        <a:t>Enfants planifiés </a:t>
                      </a:r>
                      <a:br>
                        <a:rPr lang="fr-FR" baseline="0" dirty="0">
                          <a:latin typeface="Bodoni MT" pitchFamily="18" charset="0"/>
                        </a:rPr>
                      </a:br>
                      <a:r>
                        <a:rPr lang="fr-FR" baseline="0" dirty="0">
                          <a:latin typeface="Bodoni MT" pitchFamily="18" charset="0"/>
                        </a:rPr>
                        <a:t>3 - 59 mois</a:t>
                      </a:r>
                      <a:endParaRPr lang="fr-FR" dirty="0">
                        <a:latin typeface="Bodoni MT" pitchFamily="18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latin typeface="Bodoni MT" pitchFamily="18" charset="0"/>
                        </a:rPr>
                        <a:t>Enfants traités </a:t>
                      </a:r>
                      <a:br>
                        <a:rPr lang="fr-FR" dirty="0">
                          <a:latin typeface="Bodoni MT" pitchFamily="18" charset="0"/>
                        </a:rPr>
                      </a:br>
                      <a:r>
                        <a:rPr lang="fr-FR" dirty="0">
                          <a:latin typeface="Bodoni MT" pitchFamily="18" charset="0"/>
                        </a:rPr>
                        <a:t>3 - 59 mois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latin typeface="Bodoni MT" pitchFamily="18" charset="0"/>
                        </a:rPr>
                        <a:t>Couverture</a:t>
                      </a:r>
                      <a:br>
                        <a:rPr lang="fr-FR" dirty="0">
                          <a:latin typeface="Bodoni MT" pitchFamily="18" charset="0"/>
                        </a:rPr>
                      </a:br>
                      <a:r>
                        <a:rPr lang="fr-FR" dirty="0">
                          <a:latin typeface="Bodoni MT" pitchFamily="18" charset="0"/>
                        </a:rPr>
                        <a:t>3 - 59 mois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436">
                <a:tc rowSpan="11">
                  <a:txBody>
                    <a:bodyPr/>
                    <a:lstStyle/>
                    <a:p>
                      <a:pPr algn="ctr"/>
                      <a:r>
                        <a:rPr lang="fr-FR" sz="2400" kern="1200" dirty="0">
                          <a:solidFill>
                            <a:schemeClr val="tx1"/>
                          </a:solidFill>
                          <a:latin typeface="Bodoni MT" pitchFamily="18" charset="0"/>
                          <a:ea typeface="+mn-ea"/>
                          <a:cs typeface="+mn-cs"/>
                        </a:rPr>
                        <a:t>26</a:t>
                      </a:r>
                      <a:r>
                        <a:rPr lang="fr-FR" sz="2400" kern="1200" dirty="0">
                          <a:solidFill>
                            <a:schemeClr val="dk1"/>
                          </a:solidFill>
                          <a:latin typeface="Bodoni MT" pitchFamily="18" charset="0"/>
                          <a:ea typeface="+mn-ea"/>
                          <a:cs typeface="+mn-cs"/>
                        </a:rPr>
                        <a:t> juillet 2021 </a:t>
                      </a:r>
                      <a:endParaRPr lang="fr-FR" sz="2400" b="1" dirty="0">
                        <a:latin typeface="Bodoni MT" pitchFamily="18" charset="0"/>
                      </a:endParaRPr>
                    </a:p>
                  </a:txBody>
                  <a:tcPr anchor="ctr"/>
                </a:tc>
                <a:tc rowSpan="11">
                  <a:txBody>
                    <a:bodyPr/>
                    <a:lstStyle/>
                    <a:p>
                      <a:pPr algn="ctr"/>
                      <a:r>
                        <a:rPr lang="fr-FR" sz="2400" kern="1200" dirty="0">
                          <a:solidFill>
                            <a:schemeClr val="tx1"/>
                          </a:solidFill>
                          <a:latin typeface="Bodoni MT" pitchFamily="18" charset="0"/>
                          <a:ea typeface="+mn-ea"/>
                          <a:cs typeface="+mn-cs"/>
                        </a:rPr>
                        <a:t>30</a:t>
                      </a:r>
                      <a:r>
                        <a:rPr lang="fr-FR" sz="2400" kern="1200" dirty="0">
                          <a:solidFill>
                            <a:schemeClr val="dk1"/>
                          </a:solidFill>
                          <a:latin typeface="Bodoni MT" pitchFamily="18" charset="0"/>
                          <a:ea typeface="+mn-ea"/>
                          <a:cs typeface="+mn-cs"/>
                        </a:rPr>
                        <a:t> juillet 2021</a:t>
                      </a:r>
                      <a:endParaRPr lang="en-US" sz="2400" dirty="0">
                        <a:latin typeface="Bodoni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kern="1200" dirty="0">
                          <a:solidFill>
                            <a:schemeClr val="dk1"/>
                          </a:solidFill>
                          <a:latin typeface="Bodoni MT" pitchFamily="18" charset="0"/>
                          <a:ea typeface="+mn-ea"/>
                          <a:cs typeface="+mn-cs"/>
                        </a:rPr>
                        <a:t>Kayes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M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</a:t>
                      </a:r>
                      <a:r>
                        <a:rPr lang="fr-M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579 397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447 110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77%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744">
                <a:tc vMerge="1">
                  <a:txBody>
                    <a:bodyPr/>
                    <a:lstStyle/>
                    <a:p>
                      <a:endParaRPr lang="fr-FR" sz="1600" b="1" dirty="0">
                        <a:latin typeface="Bodoni MT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kern="1200" dirty="0">
                          <a:solidFill>
                            <a:schemeClr val="dk1"/>
                          </a:solidFill>
                          <a:latin typeface="Bodoni MT" pitchFamily="18" charset="0"/>
                          <a:ea typeface="+mn-ea"/>
                          <a:cs typeface="+mn-cs"/>
                        </a:rPr>
                        <a:t>Koulikoro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703 387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753 241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107%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2086">
                <a:tc vMerge="1">
                  <a:txBody>
                    <a:bodyPr/>
                    <a:lstStyle/>
                    <a:p>
                      <a:endParaRPr lang="fr-FR" sz="1600" b="1" dirty="0">
                        <a:latin typeface="Bodoni MT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kern="1200" dirty="0">
                          <a:solidFill>
                            <a:schemeClr val="dk1"/>
                          </a:solidFill>
                          <a:latin typeface="Bodoni MT" pitchFamily="18" charset="0"/>
                          <a:ea typeface="+mn-ea"/>
                          <a:cs typeface="+mn-cs"/>
                        </a:rPr>
                        <a:t>Sikasso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768 199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800 282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104%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4426">
                <a:tc vMerge="1">
                  <a:txBody>
                    <a:bodyPr/>
                    <a:lstStyle/>
                    <a:p>
                      <a:endParaRPr lang="fr-FR" sz="1600" b="1" dirty="0">
                        <a:latin typeface="Bodoni MT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kern="1200" dirty="0">
                          <a:solidFill>
                            <a:schemeClr val="dk1"/>
                          </a:solidFill>
                          <a:latin typeface="Bodoni MT" pitchFamily="18" charset="0"/>
                          <a:ea typeface="+mn-ea"/>
                          <a:cs typeface="+mn-cs"/>
                        </a:rPr>
                        <a:t>Ségou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680 184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560 584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82%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4426">
                <a:tc vMerge="1">
                  <a:txBody>
                    <a:bodyPr/>
                    <a:lstStyle/>
                    <a:p>
                      <a:endParaRPr lang="fr-FR" sz="1600" b="1" dirty="0">
                        <a:latin typeface="Bodoni MT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kern="1200" dirty="0">
                          <a:solidFill>
                            <a:schemeClr val="dk1"/>
                          </a:solidFill>
                          <a:latin typeface="Bodoni MT" pitchFamily="18" charset="0"/>
                          <a:ea typeface="+mn-ea"/>
                          <a:cs typeface="+mn-cs"/>
                        </a:rPr>
                        <a:t>Mopti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        587 958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294 915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50%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9884">
                <a:tc vMerge="1">
                  <a:txBody>
                    <a:bodyPr/>
                    <a:lstStyle/>
                    <a:p>
                      <a:endParaRPr lang="fr-FR" sz="1600" b="1" dirty="0">
                        <a:latin typeface="Bodoni MT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kern="1200" dirty="0">
                          <a:solidFill>
                            <a:schemeClr val="dk1"/>
                          </a:solidFill>
                          <a:latin typeface="Bodoni MT" pitchFamily="18" charset="0"/>
                          <a:ea typeface="+mn-ea"/>
                          <a:cs typeface="+mn-cs"/>
                        </a:rPr>
                        <a:t>Tombouctou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168 731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7620" marR="7620" marT="7620" marB="0" anchor="b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fr-ML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Bodoni MT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2752">
                <a:tc vMerge="1">
                  <a:txBody>
                    <a:bodyPr/>
                    <a:lstStyle/>
                    <a:p>
                      <a:endParaRPr lang="fr-FR" sz="1600" b="1" dirty="0">
                        <a:latin typeface="Bodoni MT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kern="1200" dirty="0">
                          <a:solidFill>
                            <a:schemeClr val="dk1"/>
                          </a:solidFill>
                          <a:latin typeface="Bodoni MT" pitchFamily="18" charset="0"/>
                          <a:ea typeface="+mn-ea"/>
                          <a:cs typeface="+mn-cs"/>
                        </a:rPr>
                        <a:t>Gao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141 781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152 876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108%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4426">
                <a:tc vMerge="1">
                  <a:txBody>
                    <a:bodyPr/>
                    <a:lstStyle/>
                    <a:p>
                      <a:endParaRPr lang="fr-FR" sz="1600" b="1" dirty="0">
                        <a:latin typeface="Bodoni MT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kern="1200" dirty="0">
                          <a:solidFill>
                            <a:schemeClr val="dk1"/>
                          </a:solidFill>
                          <a:latin typeface="Bodoni MT" pitchFamily="18" charset="0"/>
                          <a:ea typeface="+mn-ea"/>
                          <a:cs typeface="+mn-cs"/>
                        </a:rPr>
                        <a:t>Kidal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19 686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14 417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73%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4426">
                <a:tc vMerge="1">
                  <a:txBody>
                    <a:bodyPr/>
                    <a:lstStyle/>
                    <a:p>
                      <a:endParaRPr lang="fr-FR" sz="1600" b="1" dirty="0">
                        <a:latin typeface="Bodoni MT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kern="1200" dirty="0" err="1">
                          <a:solidFill>
                            <a:schemeClr val="dk1"/>
                          </a:solidFill>
                          <a:latin typeface="Bodoni MT" pitchFamily="18" charset="0"/>
                          <a:ea typeface="+mn-ea"/>
                          <a:cs typeface="+mn-cs"/>
                        </a:rPr>
                        <a:t>Taoudénit</a:t>
                      </a:r>
                      <a:endParaRPr lang="fr-FR" sz="2000" kern="1200" dirty="0">
                        <a:solidFill>
                          <a:schemeClr val="dk1"/>
                        </a:solidFill>
                        <a:latin typeface="Bodoni MT" pitchFamily="18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40 188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38 964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97%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4426">
                <a:tc vMerge="1">
                  <a:txBody>
                    <a:bodyPr/>
                    <a:lstStyle/>
                    <a:p>
                      <a:endParaRPr lang="fr-FR" sz="1600" b="1" dirty="0">
                        <a:latin typeface="Bodoni MT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kern="1200" dirty="0">
                          <a:solidFill>
                            <a:schemeClr val="dk1"/>
                          </a:solidFill>
                          <a:latin typeface="Bodoni MT" pitchFamily="18" charset="0"/>
                          <a:ea typeface="+mn-ea"/>
                          <a:cs typeface="+mn-cs"/>
                        </a:rPr>
                        <a:t>Ménaka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15 826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19 905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126%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4426">
                <a:tc vMerge="1">
                  <a:txBody>
                    <a:bodyPr/>
                    <a:lstStyle/>
                    <a:p>
                      <a:endParaRPr lang="fr-FR" sz="1600" b="1" dirty="0">
                        <a:latin typeface="Bodoni MT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latin typeface="Bodoni MT" pitchFamily="18" charset="0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3 705 337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3 082 294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83%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5" name="Diagramme 6">
            <a:extLst>
              <a:ext uri="{FF2B5EF4-FFF2-40B4-BE49-F238E27FC236}">
                <a16:creationId xmlns:a16="http://schemas.microsoft.com/office/drawing/2014/main" id="{DA3CCE64-0D1F-4DEF-887F-A87C5359BB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37388901"/>
              </p:ext>
            </p:extLst>
          </p:nvPr>
        </p:nvGraphicFramePr>
        <p:xfrm>
          <a:off x="285720" y="0"/>
          <a:ext cx="8672500" cy="7857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648978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Diagramme 6">
            <a:extLst>
              <a:ext uri="{FF2B5EF4-FFF2-40B4-BE49-F238E27FC236}">
                <a16:creationId xmlns:a16="http://schemas.microsoft.com/office/drawing/2014/main" id="{8FD4D198-4C48-45CB-B33D-D1B690F5C7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3556567"/>
              </p:ext>
            </p:extLst>
          </p:nvPr>
        </p:nvGraphicFramePr>
        <p:xfrm>
          <a:off x="538490" y="305462"/>
          <a:ext cx="8107690" cy="9506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AC02E406-CBE8-46AD-86BB-85B652CED35C}"/>
              </a:ext>
            </a:extLst>
          </p:cNvPr>
          <p:cNvSpPr txBox="1">
            <a:spLocks/>
          </p:cNvSpPr>
          <p:nvPr/>
        </p:nvSpPr>
        <p:spPr>
          <a:xfrm>
            <a:off x="323528" y="1391909"/>
            <a:ext cx="8390557" cy="5174791"/>
          </a:xfrm>
          <a:prstGeom prst="rect">
            <a:avLst/>
          </a:prstGeom>
        </p:spPr>
        <p:txBody>
          <a:bodyPr vert="horz" lIns="86227" tIns="43114" rIns="86227" bIns="43114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saisie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été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faite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sur la base des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données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enregistrées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dans les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fichiers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synthèse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journalière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districts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données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campagne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2021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été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saisie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jourlièrement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 les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même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chargés SIS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durant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les 4 passages avec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l’appui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équipes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DRS et PNLP</a:t>
            </a: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Cette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initiative 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permis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render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disponibles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toutes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les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données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la CPS de la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période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2018 à 2021 dans la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plateforme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DHIS2 et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qu’elles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soient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accéssibles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à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tous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les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acteurs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système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à tout moment</a:t>
            </a:r>
          </a:p>
          <a:p>
            <a:pPr>
              <a:buFont typeface="Calibri"/>
              <a:buAutoNum type="arabicPeriod"/>
            </a:pPr>
            <a:endParaRPr lang="en-US" sz="3018" u="sng" dirty="0"/>
          </a:p>
          <a:p>
            <a:endParaRPr lang="en-US" sz="3018" u="sng" dirty="0"/>
          </a:p>
          <a:p>
            <a:pPr marL="0" indent="0">
              <a:buNone/>
            </a:pPr>
            <a:endParaRPr lang="en-US" sz="3018" u="sng" dirty="0"/>
          </a:p>
          <a:p>
            <a:endParaRPr lang="en-US" sz="3018" u="sng" dirty="0"/>
          </a:p>
          <a:p>
            <a:endParaRPr lang="en-US" sz="3018" u="sng" dirty="0"/>
          </a:p>
          <a:p>
            <a:pPr marL="242517" indent="-242517"/>
            <a:endParaRPr lang="en-US" sz="3018" u="sng" dirty="0">
              <a:cs typeface="Calibri"/>
            </a:endParaRPr>
          </a:p>
          <a:p>
            <a:pPr>
              <a:buFont typeface="+mj-lt"/>
              <a:buAutoNum type="arabicPeriod"/>
            </a:pPr>
            <a:endParaRPr lang="en-US" sz="3018" u="sng" dirty="0"/>
          </a:p>
          <a:p>
            <a:pPr>
              <a:buFont typeface="+mj-lt"/>
              <a:buAutoNum type="arabicPeriod"/>
            </a:pPr>
            <a:endParaRPr lang="en-US" sz="3018" u="sng" dirty="0"/>
          </a:p>
          <a:p>
            <a:pPr>
              <a:buFont typeface="+mj-lt"/>
              <a:buAutoNum type="arabicPeriod"/>
            </a:pPr>
            <a:endParaRPr lang="en-US" sz="3018" u="sng" dirty="0"/>
          </a:p>
          <a:p>
            <a:pPr>
              <a:buFont typeface="+mj-lt"/>
              <a:buAutoNum type="arabicPeriod"/>
            </a:pPr>
            <a:endParaRPr lang="en-US" sz="3018" u="sng" dirty="0"/>
          </a:p>
          <a:p>
            <a:pPr>
              <a:buFont typeface="+mj-lt"/>
              <a:buAutoNum type="arabicPeriod"/>
            </a:pPr>
            <a:endParaRPr lang="en-US" sz="3018" u="sng" dirty="0"/>
          </a:p>
          <a:p>
            <a:pPr>
              <a:buFont typeface="+mj-lt"/>
              <a:buAutoNum type="arabicPeriod"/>
            </a:pPr>
            <a:endParaRPr lang="en-US" sz="3018" u="sng" dirty="0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10A3730-4600-43B4-BA54-017C6D99CAB6}"/>
              </a:ext>
            </a:extLst>
          </p:cNvPr>
          <p:cNvSpPr txBox="1">
            <a:spLocks/>
          </p:cNvSpPr>
          <p:nvPr/>
        </p:nvSpPr>
        <p:spPr>
          <a:xfrm>
            <a:off x="198134" y="1484784"/>
            <a:ext cx="8766354" cy="527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CH" u="sng" dirty="0"/>
          </a:p>
          <a:p>
            <a:pPr>
              <a:buFont typeface="+mj-lt"/>
              <a:buAutoNum type="arabicPeriod"/>
            </a:pPr>
            <a:endParaRPr lang="fr-CH" u="sng" dirty="0"/>
          </a:p>
          <a:p>
            <a:endParaRPr lang="fr-CH" u="sng" dirty="0"/>
          </a:p>
          <a:p>
            <a:endParaRPr lang="fr-CH" u="sng" dirty="0"/>
          </a:p>
          <a:p>
            <a:pPr marL="0" indent="0">
              <a:buNone/>
            </a:pPr>
            <a:r>
              <a:rPr lang="fr-CH" u="sng" dirty="0"/>
              <a:t> </a:t>
            </a:r>
          </a:p>
          <a:p>
            <a:pPr>
              <a:buFont typeface="+mj-lt"/>
              <a:buAutoNum type="arabicPeriod"/>
            </a:pPr>
            <a:endParaRPr lang="fr-CH" u="sng" dirty="0"/>
          </a:p>
          <a:p>
            <a:pPr>
              <a:buFont typeface="+mj-lt"/>
              <a:buAutoNum type="arabicPeriod"/>
            </a:pPr>
            <a:endParaRPr lang="fr-CH" u="sng" dirty="0"/>
          </a:p>
          <a:p>
            <a:pPr>
              <a:buFont typeface="+mj-lt"/>
              <a:buAutoNum type="arabicPeriod"/>
            </a:pPr>
            <a:endParaRPr lang="fr-CH" u="sng" dirty="0"/>
          </a:p>
          <a:p>
            <a:pPr>
              <a:buFont typeface="+mj-lt"/>
              <a:buAutoNum type="arabicPeriod"/>
            </a:pPr>
            <a:endParaRPr lang="fr-CH" u="sng" dirty="0"/>
          </a:p>
          <a:p>
            <a:pPr>
              <a:buFont typeface="+mj-lt"/>
              <a:buAutoNum type="arabicPeriod"/>
            </a:pPr>
            <a:endParaRPr lang="fr-CH" u="sng" dirty="0"/>
          </a:p>
          <a:p>
            <a:pPr>
              <a:buFont typeface="+mj-lt"/>
              <a:buAutoNum type="arabicPeriod"/>
            </a:pPr>
            <a:endParaRPr lang="fr-CH" u="sng" dirty="0"/>
          </a:p>
        </p:txBody>
      </p:sp>
    </p:spTree>
    <p:extLst>
      <p:ext uri="{BB962C8B-B14F-4D97-AF65-F5344CB8AC3E}">
        <p14:creationId xmlns:p14="http://schemas.microsoft.com/office/powerpoint/2010/main" val="11995853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Diagramme 6">
            <a:extLst>
              <a:ext uri="{FF2B5EF4-FFF2-40B4-BE49-F238E27FC236}">
                <a16:creationId xmlns:a16="http://schemas.microsoft.com/office/drawing/2014/main" id="{8FD4D198-4C48-45CB-B33D-D1B690F5C7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93790569"/>
              </p:ext>
            </p:extLst>
          </p:nvPr>
        </p:nvGraphicFramePr>
        <p:xfrm>
          <a:off x="538490" y="305462"/>
          <a:ext cx="8107690" cy="9506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AC02E406-CBE8-46AD-86BB-85B652CED35C}"/>
              </a:ext>
            </a:extLst>
          </p:cNvPr>
          <p:cNvSpPr txBox="1">
            <a:spLocks/>
          </p:cNvSpPr>
          <p:nvPr/>
        </p:nvSpPr>
        <p:spPr>
          <a:xfrm>
            <a:off x="255623" y="1287754"/>
            <a:ext cx="8390557" cy="5174791"/>
          </a:xfrm>
          <a:prstGeom prst="rect">
            <a:avLst/>
          </a:prstGeom>
        </p:spPr>
        <p:txBody>
          <a:bodyPr vert="horz" lIns="86227" tIns="43114" rIns="86227" bIns="43114" rtlCol="0" anchor="t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Reflexions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pour la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saisie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toutes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les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données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la CPS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depuis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avenement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(2012) à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jours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dans le DHIS2</a:t>
            </a:r>
          </a:p>
          <a:p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permettra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d’assurer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meilleur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archivage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données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de les render beaucoup plus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accessibles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à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tous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les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acteurs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système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reflexions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égalment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menées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pour la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digitalisation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données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la CPS</a:t>
            </a:r>
          </a:p>
          <a:p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Ainsi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agents de distribution de la CPS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seront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dotés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tablettes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synchronisées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avec le DHIS2 et les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données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qui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seront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collectées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agents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seront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directement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envoyées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 DHIS2</a:t>
            </a:r>
          </a:p>
          <a:p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fera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phase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pilote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son extension</a:t>
            </a:r>
          </a:p>
          <a:p>
            <a:endParaRPr lang="en-US" sz="3018" u="sng" dirty="0"/>
          </a:p>
          <a:p>
            <a:pPr marL="0" indent="0">
              <a:buNone/>
            </a:pPr>
            <a:endParaRPr lang="en-US" sz="3018" u="sng" dirty="0"/>
          </a:p>
          <a:p>
            <a:endParaRPr lang="en-US" sz="3018" u="sng" dirty="0"/>
          </a:p>
          <a:p>
            <a:endParaRPr lang="en-US" sz="3018" u="sng" dirty="0"/>
          </a:p>
          <a:p>
            <a:pPr marL="242517" indent="-242517"/>
            <a:endParaRPr lang="en-US" sz="3018" u="sng" dirty="0">
              <a:cs typeface="Calibri"/>
            </a:endParaRPr>
          </a:p>
          <a:p>
            <a:pPr>
              <a:buFont typeface="+mj-lt"/>
              <a:buAutoNum type="arabicPeriod"/>
            </a:pPr>
            <a:endParaRPr lang="en-US" sz="3018" u="sng" dirty="0"/>
          </a:p>
          <a:p>
            <a:pPr>
              <a:buFont typeface="+mj-lt"/>
              <a:buAutoNum type="arabicPeriod"/>
            </a:pPr>
            <a:endParaRPr lang="en-US" sz="3018" u="sng" dirty="0"/>
          </a:p>
          <a:p>
            <a:pPr>
              <a:buFont typeface="+mj-lt"/>
              <a:buAutoNum type="arabicPeriod"/>
            </a:pPr>
            <a:endParaRPr lang="en-US" sz="3018" u="sng" dirty="0"/>
          </a:p>
          <a:p>
            <a:pPr>
              <a:buFont typeface="+mj-lt"/>
              <a:buAutoNum type="arabicPeriod"/>
            </a:pPr>
            <a:endParaRPr lang="en-US" sz="3018" u="sng" dirty="0"/>
          </a:p>
          <a:p>
            <a:pPr>
              <a:buFont typeface="+mj-lt"/>
              <a:buAutoNum type="arabicPeriod"/>
            </a:pPr>
            <a:endParaRPr lang="en-US" sz="3018" u="sng" dirty="0"/>
          </a:p>
          <a:p>
            <a:pPr>
              <a:buFont typeface="+mj-lt"/>
              <a:buAutoNum type="arabicPeriod"/>
            </a:pPr>
            <a:endParaRPr lang="en-US" sz="3018" u="sng" dirty="0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10A3730-4600-43B4-BA54-017C6D99CAB6}"/>
              </a:ext>
            </a:extLst>
          </p:cNvPr>
          <p:cNvSpPr txBox="1">
            <a:spLocks/>
          </p:cNvSpPr>
          <p:nvPr/>
        </p:nvSpPr>
        <p:spPr>
          <a:xfrm>
            <a:off x="198134" y="1484784"/>
            <a:ext cx="8766354" cy="527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CH" u="sng" dirty="0"/>
          </a:p>
          <a:p>
            <a:pPr>
              <a:buFont typeface="+mj-lt"/>
              <a:buAutoNum type="arabicPeriod"/>
            </a:pPr>
            <a:endParaRPr lang="fr-CH" u="sng" dirty="0"/>
          </a:p>
          <a:p>
            <a:endParaRPr lang="fr-CH" u="sng" dirty="0"/>
          </a:p>
          <a:p>
            <a:endParaRPr lang="fr-CH" u="sng" dirty="0"/>
          </a:p>
          <a:p>
            <a:pPr marL="0" indent="0">
              <a:buNone/>
            </a:pPr>
            <a:r>
              <a:rPr lang="fr-CH" u="sng" dirty="0"/>
              <a:t> </a:t>
            </a:r>
          </a:p>
          <a:p>
            <a:pPr>
              <a:buFont typeface="+mj-lt"/>
              <a:buAutoNum type="arabicPeriod"/>
            </a:pPr>
            <a:endParaRPr lang="fr-CH" u="sng" dirty="0"/>
          </a:p>
          <a:p>
            <a:pPr>
              <a:buFont typeface="+mj-lt"/>
              <a:buAutoNum type="arabicPeriod"/>
            </a:pPr>
            <a:endParaRPr lang="fr-CH" u="sng" dirty="0"/>
          </a:p>
          <a:p>
            <a:pPr>
              <a:buFont typeface="+mj-lt"/>
              <a:buAutoNum type="arabicPeriod"/>
            </a:pPr>
            <a:endParaRPr lang="fr-CH" u="sng" dirty="0"/>
          </a:p>
          <a:p>
            <a:pPr>
              <a:buFont typeface="+mj-lt"/>
              <a:buAutoNum type="arabicPeriod"/>
            </a:pPr>
            <a:endParaRPr lang="fr-CH" u="sng" dirty="0"/>
          </a:p>
          <a:p>
            <a:pPr>
              <a:buFont typeface="+mj-lt"/>
              <a:buAutoNum type="arabicPeriod"/>
            </a:pPr>
            <a:endParaRPr lang="fr-CH" u="sng" dirty="0"/>
          </a:p>
          <a:p>
            <a:pPr>
              <a:buFont typeface="+mj-lt"/>
              <a:buAutoNum type="arabicPeriod"/>
            </a:pPr>
            <a:endParaRPr lang="fr-CH" u="sng" dirty="0"/>
          </a:p>
        </p:txBody>
      </p:sp>
    </p:spTree>
    <p:extLst>
      <p:ext uri="{BB962C8B-B14F-4D97-AF65-F5344CB8AC3E}">
        <p14:creationId xmlns:p14="http://schemas.microsoft.com/office/powerpoint/2010/main" val="14709707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Diagramme 6">
            <a:extLst>
              <a:ext uri="{FF2B5EF4-FFF2-40B4-BE49-F238E27FC236}">
                <a16:creationId xmlns:a16="http://schemas.microsoft.com/office/drawing/2014/main" id="{8FD4D198-4C48-45CB-B33D-D1B690F5C7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50935503"/>
              </p:ext>
            </p:extLst>
          </p:nvPr>
        </p:nvGraphicFramePr>
        <p:xfrm>
          <a:off x="538490" y="305462"/>
          <a:ext cx="8107690" cy="9506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AC02E406-CBE8-46AD-86BB-85B652CED35C}"/>
              </a:ext>
            </a:extLst>
          </p:cNvPr>
          <p:cNvSpPr txBox="1">
            <a:spLocks/>
          </p:cNvSpPr>
          <p:nvPr/>
        </p:nvSpPr>
        <p:spPr>
          <a:xfrm>
            <a:off x="255623" y="1287754"/>
            <a:ext cx="8390557" cy="5174791"/>
          </a:xfrm>
          <a:prstGeom prst="rect">
            <a:avLst/>
          </a:prstGeom>
        </p:spPr>
        <p:txBody>
          <a:bodyPr vert="horz" lIns="86227" tIns="43114" rIns="86227" bIns="43114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 Mali, nous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tentons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faire du DHIS2 le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seul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moyen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remontée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toutes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les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données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système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santé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compris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celles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campagnes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jours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nous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continuons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d’utiliser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support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parallèle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 DHIS2 pour la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remontée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données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la CPS qui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fiche de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synthèse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journalière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adaptée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à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chaque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niveau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depuis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2020 nous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tentons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supprimer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afin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n’utiliser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la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plateforme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DHIS2 pour la gestion de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toutes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les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données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la CPS</a:t>
            </a:r>
          </a:p>
          <a:p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D’où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cette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initiative de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saisie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retrospective de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l’ensemble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données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la CPS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depuis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 début à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jours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18" u="sng" dirty="0"/>
          </a:p>
          <a:p>
            <a:pPr marL="0" indent="0">
              <a:buNone/>
            </a:pPr>
            <a:endParaRPr lang="en-US" sz="3018" u="sng" dirty="0"/>
          </a:p>
          <a:p>
            <a:endParaRPr lang="en-US" sz="3018" u="sng" dirty="0"/>
          </a:p>
          <a:p>
            <a:endParaRPr lang="en-US" sz="3018" u="sng" dirty="0"/>
          </a:p>
          <a:p>
            <a:pPr marL="242517" indent="-242517"/>
            <a:endParaRPr lang="en-US" sz="3018" u="sng" dirty="0">
              <a:cs typeface="Calibri"/>
            </a:endParaRPr>
          </a:p>
          <a:p>
            <a:pPr>
              <a:buFont typeface="+mj-lt"/>
              <a:buAutoNum type="arabicPeriod"/>
            </a:pPr>
            <a:endParaRPr lang="en-US" sz="3018" u="sng" dirty="0"/>
          </a:p>
          <a:p>
            <a:pPr>
              <a:buFont typeface="+mj-lt"/>
              <a:buAutoNum type="arabicPeriod"/>
            </a:pPr>
            <a:endParaRPr lang="en-US" sz="3018" u="sng" dirty="0"/>
          </a:p>
          <a:p>
            <a:pPr>
              <a:buFont typeface="+mj-lt"/>
              <a:buAutoNum type="arabicPeriod"/>
            </a:pPr>
            <a:endParaRPr lang="en-US" sz="3018" u="sng" dirty="0"/>
          </a:p>
          <a:p>
            <a:pPr>
              <a:buFont typeface="+mj-lt"/>
              <a:buAutoNum type="arabicPeriod"/>
            </a:pPr>
            <a:endParaRPr lang="en-US" sz="3018" u="sng" dirty="0"/>
          </a:p>
          <a:p>
            <a:pPr>
              <a:buFont typeface="+mj-lt"/>
              <a:buAutoNum type="arabicPeriod"/>
            </a:pPr>
            <a:endParaRPr lang="en-US" sz="3018" u="sng" dirty="0"/>
          </a:p>
          <a:p>
            <a:pPr>
              <a:buFont typeface="+mj-lt"/>
              <a:buAutoNum type="arabicPeriod"/>
            </a:pPr>
            <a:endParaRPr lang="en-US" sz="3018" u="sng" dirty="0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10A3730-4600-43B4-BA54-017C6D99CAB6}"/>
              </a:ext>
            </a:extLst>
          </p:cNvPr>
          <p:cNvSpPr txBox="1">
            <a:spLocks/>
          </p:cNvSpPr>
          <p:nvPr/>
        </p:nvSpPr>
        <p:spPr>
          <a:xfrm>
            <a:off x="198134" y="1484784"/>
            <a:ext cx="8766354" cy="527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CH" u="sng" dirty="0"/>
          </a:p>
          <a:p>
            <a:pPr>
              <a:buFont typeface="+mj-lt"/>
              <a:buAutoNum type="arabicPeriod"/>
            </a:pPr>
            <a:endParaRPr lang="fr-CH" u="sng" dirty="0"/>
          </a:p>
          <a:p>
            <a:endParaRPr lang="fr-CH" u="sng" dirty="0"/>
          </a:p>
          <a:p>
            <a:endParaRPr lang="fr-CH" u="sng" dirty="0"/>
          </a:p>
          <a:p>
            <a:pPr marL="0" indent="0">
              <a:buNone/>
            </a:pPr>
            <a:r>
              <a:rPr lang="fr-CH" u="sng" dirty="0"/>
              <a:t> </a:t>
            </a:r>
          </a:p>
          <a:p>
            <a:pPr>
              <a:buFont typeface="+mj-lt"/>
              <a:buAutoNum type="arabicPeriod"/>
            </a:pPr>
            <a:endParaRPr lang="fr-CH" u="sng" dirty="0"/>
          </a:p>
          <a:p>
            <a:pPr>
              <a:buFont typeface="+mj-lt"/>
              <a:buAutoNum type="arabicPeriod"/>
            </a:pPr>
            <a:endParaRPr lang="fr-CH" u="sng" dirty="0"/>
          </a:p>
          <a:p>
            <a:pPr>
              <a:buFont typeface="+mj-lt"/>
              <a:buAutoNum type="arabicPeriod"/>
            </a:pPr>
            <a:endParaRPr lang="fr-CH" u="sng" dirty="0"/>
          </a:p>
          <a:p>
            <a:pPr>
              <a:buFont typeface="+mj-lt"/>
              <a:buAutoNum type="arabicPeriod"/>
            </a:pPr>
            <a:endParaRPr lang="fr-CH" u="sng" dirty="0"/>
          </a:p>
          <a:p>
            <a:pPr>
              <a:buFont typeface="+mj-lt"/>
              <a:buAutoNum type="arabicPeriod"/>
            </a:pPr>
            <a:endParaRPr lang="fr-CH" u="sng" dirty="0"/>
          </a:p>
          <a:p>
            <a:pPr>
              <a:buFont typeface="+mj-lt"/>
              <a:buAutoNum type="arabicPeriod"/>
            </a:pPr>
            <a:endParaRPr lang="fr-CH" u="sng" dirty="0"/>
          </a:p>
        </p:txBody>
      </p:sp>
    </p:spTree>
    <p:extLst>
      <p:ext uri="{BB962C8B-B14F-4D97-AF65-F5344CB8AC3E}">
        <p14:creationId xmlns:p14="http://schemas.microsoft.com/office/powerpoint/2010/main" val="28306745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Diagramme 6">
            <a:extLst>
              <a:ext uri="{FF2B5EF4-FFF2-40B4-BE49-F238E27FC236}">
                <a16:creationId xmlns:a16="http://schemas.microsoft.com/office/drawing/2014/main" id="{8FD4D198-4C48-45CB-B33D-D1B690F5C7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01030345"/>
              </p:ext>
            </p:extLst>
          </p:nvPr>
        </p:nvGraphicFramePr>
        <p:xfrm>
          <a:off x="538490" y="305462"/>
          <a:ext cx="8107690" cy="9506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AC02E406-CBE8-46AD-86BB-85B652CED35C}"/>
              </a:ext>
            </a:extLst>
          </p:cNvPr>
          <p:cNvSpPr txBox="1">
            <a:spLocks/>
          </p:cNvSpPr>
          <p:nvPr/>
        </p:nvSpPr>
        <p:spPr>
          <a:xfrm>
            <a:off x="255623" y="1287754"/>
            <a:ext cx="8390557" cy="5174791"/>
          </a:xfrm>
          <a:prstGeom prst="rect">
            <a:avLst/>
          </a:prstGeom>
        </p:spPr>
        <p:txBody>
          <a:bodyPr vert="horz" lIns="86227" tIns="43114" rIns="86227" bIns="43114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Afin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d’améliorer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qualité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données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niveau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Communautaire et de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faciliter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leur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gestion à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niveau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pays 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opté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avec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l’accompagnement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partenaires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digitaliser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gestion des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données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la CPS au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niveau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Communautaire avec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synchonisation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avec le DHIS2 de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façon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progressive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d’une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extension à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l’échelle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nationale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dans les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meilleurs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délais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phase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pilote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commencera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2022 par 10 districts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sanitaires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avec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l’accompagnement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CRS</a:t>
            </a:r>
          </a:p>
          <a:p>
            <a:endParaRPr lang="en-US" sz="3018" u="sng" dirty="0"/>
          </a:p>
          <a:p>
            <a:pPr marL="0" indent="0">
              <a:buNone/>
            </a:pPr>
            <a:endParaRPr lang="en-US" sz="3018" u="sng" dirty="0"/>
          </a:p>
          <a:p>
            <a:endParaRPr lang="en-US" sz="3018" u="sng" dirty="0"/>
          </a:p>
          <a:p>
            <a:endParaRPr lang="en-US" sz="3018" u="sng" dirty="0"/>
          </a:p>
          <a:p>
            <a:pPr marL="242517" indent="-242517"/>
            <a:endParaRPr lang="en-US" sz="3018" u="sng" dirty="0">
              <a:cs typeface="Calibri"/>
            </a:endParaRPr>
          </a:p>
          <a:p>
            <a:pPr>
              <a:buFont typeface="+mj-lt"/>
              <a:buAutoNum type="arabicPeriod"/>
            </a:pPr>
            <a:endParaRPr lang="en-US" sz="3018" u="sng" dirty="0"/>
          </a:p>
          <a:p>
            <a:pPr>
              <a:buFont typeface="+mj-lt"/>
              <a:buAutoNum type="arabicPeriod"/>
            </a:pPr>
            <a:endParaRPr lang="en-US" sz="3018" u="sng" dirty="0"/>
          </a:p>
          <a:p>
            <a:pPr>
              <a:buFont typeface="+mj-lt"/>
              <a:buAutoNum type="arabicPeriod"/>
            </a:pPr>
            <a:endParaRPr lang="en-US" sz="3018" u="sng" dirty="0"/>
          </a:p>
          <a:p>
            <a:pPr>
              <a:buFont typeface="+mj-lt"/>
              <a:buAutoNum type="arabicPeriod"/>
            </a:pPr>
            <a:endParaRPr lang="en-US" sz="3018" u="sng" dirty="0"/>
          </a:p>
          <a:p>
            <a:pPr>
              <a:buFont typeface="+mj-lt"/>
              <a:buAutoNum type="arabicPeriod"/>
            </a:pPr>
            <a:endParaRPr lang="en-US" sz="3018" u="sng" dirty="0"/>
          </a:p>
          <a:p>
            <a:pPr>
              <a:buFont typeface="+mj-lt"/>
              <a:buAutoNum type="arabicPeriod"/>
            </a:pPr>
            <a:endParaRPr lang="en-US" sz="3018" u="sng" dirty="0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10A3730-4600-43B4-BA54-017C6D99CAB6}"/>
              </a:ext>
            </a:extLst>
          </p:cNvPr>
          <p:cNvSpPr txBox="1">
            <a:spLocks/>
          </p:cNvSpPr>
          <p:nvPr/>
        </p:nvSpPr>
        <p:spPr>
          <a:xfrm>
            <a:off x="198134" y="1484784"/>
            <a:ext cx="8766354" cy="527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CH" u="sng" dirty="0"/>
          </a:p>
          <a:p>
            <a:pPr>
              <a:buFont typeface="+mj-lt"/>
              <a:buAutoNum type="arabicPeriod"/>
            </a:pPr>
            <a:endParaRPr lang="fr-CH" u="sng" dirty="0"/>
          </a:p>
          <a:p>
            <a:endParaRPr lang="fr-CH" u="sng" dirty="0"/>
          </a:p>
          <a:p>
            <a:endParaRPr lang="fr-CH" u="sng" dirty="0"/>
          </a:p>
          <a:p>
            <a:pPr marL="0" indent="0">
              <a:buNone/>
            </a:pPr>
            <a:r>
              <a:rPr lang="fr-CH" u="sng" dirty="0"/>
              <a:t> </a:t>
            </a:r>
          </a:p>
          <a:p>
            <a:pPr>
              <a:buFont typeface="+mj-lt"/>
              <a:buAutoNum type="arabicPeriod"/>
            </a:pPr>
            <a:endParaRPr lang="fr-CH" u="sng" dirty="0"/>
          </a:p>
          <a:p>
            <a:pPr>
              <a:buFont typeface="+mj-lt"/>
              <a:buAutoNum type="arabicPeriod"/>
            </a:pPr>
            <a:endParaRPr lang="fr-CH" u="sng" dirty="0"/>
          </a:p>
          <a:p>
            <a:pPr>
              <a:buFont typeface="+mj-lt"/>
              <a:buAutoNum type="arabicPeriod"/>
            </a:pPr>
            <a:endParaRPr lang="fr-CH" u="sng" dirty="0"/>
          </a:p>
          <a:p>
            <a:pPr>
              <a:buFont typeface="+mj-lt"/>
              <a:buAutoNum type="arabicPeriod"/>
            </a:pPr>
            <a:endParaRPr lang="fr-CH" u="sng" dirty="0"/>
          </a:p>
          <a:p>
            <a:pPr>
              <a:buFont typeface="+mj-lt"/>
              <a:buAutoNum type="arabicPeriod"/>
            </a:pPr>
            <a:endParaRPr lang="fr-CH" u="sng" dirty="0"/>
          </a:p>
          <a:p>
            <a:pPr>
              <a:buFont typeface="+mj-lt"/>
              <a:buAutoNum type="arabicPeriod"/>
            </a:pPr>
            <a:endParaRPr lang="fr-CH" u="sng" dirty="0"/>
          </a:p>
        </p:txBody>
      </p:sp>
    </p:spTree>
    <p:extLst>
      <p:ext uri="{BB962C8B-B14F-4D97-AF65-F5344CB8AC3E}">
        <p14:creationId xmlns:p14="http://schemas.microsoft.com/office/powerpoint/2010/main" val="14675226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059ED-2A7A-4A7A-AAEB-0820DC4FD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492896"/>
            <a:ext cx="8229600" cy="1143000"/>
          </a:xfrm>
        </p:spPr>
        <p:txBody>
          <a:bodyPr>
            <a:normAutofit/>
          </a:bodyPr>
          <a:lstStyle/>
          <a:p>
            <a:r>
              <a:rPr lang="en-US" sz="6600" b="1" dirty="0">
                <a:latin typeface="Bodoni MT" pitchFamily="18" charset="0"/>
              </a:rPr>
              <a:t>MERCI </a:t>
            </a:r>
          </a:p>
        </p:txBody>
      </p:sp>
    </p:spTree>
    <p:extLst>
      <p:ext uri="{BB962C8B-B14F-4D97-AF65-F5344CB8AC3E}">
        <p14:creationId xmlns:p14="http://schemas.microsoft.com/office/powerpoint/2010/main" val="3155901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0427248"/>
              </p:ext>
            </p:extLst>
          </p:nvPr>
        </p:nvGraphicFramePr>
        <p:xfrm>
          <a:off x="214282" y="928670"/>
          <a:ext cx="8715435" cy="539538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28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7200">
                  <a:extLst>
                    <a:ext uri="{9D8B030D-6E8A-4147-A177-3AD203B41FA5}">
                      <a16:colId xmlns:a16="http://schemas.microsoft.com/office/drawing/2014/main" val="2961977554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73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73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30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28694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Bodoni MT" pitchFamily="18" charset="0"/>
                        </a:rPr>
                        <a:t>Date de début du passage </a:t>
                      </a:r>
                      <a:endParaRPr lang="fr-FR" noProof="0" dirty="0">
                        <a:latin typeface="Bodoni MT" pitchFamily="18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latin typeface="Bodoni MT" pitchFamily="18" charset="0"/>
                        </a:rPr>
                        <a:t>Date de fin de passage 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Bodoni MT" pitchFamily="18" charset="0"/>
                        </a:rPr>
                        <a:t>Région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aseline="0" dirty="0">
                          <a:latin typeface="Bodoni MT" pitchFamily="18" charset="0"/>
                        </a:rPr>
                        <a:t>Enfants planifiés </a:t>
                      </a:r>
                      <a:br>
                        <a:rPr lang="fr-FR" baseline="0" dirty="0">
                          <a:latin typeface="Bodoni MT" pitchFamily="18" charset="0"/>
                        </a:rPr>
                      </a:br>
                      <a:r>
                        <a:rPr lang="fr-FR" baseline="0" dirty="0">
                          <a:latin typeface="Bodoni MT" pitchFamily="18" charset="0"/>
                        </a:rPr>
                        <a:t>3 - 59 mois</a:t>
                      </a:r>
                      <a:endParaRPr lang="fr-FR" dirty="0">
                        <a:latin typeface="Bodoni MT" pitchFamily="18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latin typeface="Bodoni MT" pitchFamily="18" charset="0"/>
                        </a:rPr>
                        <a:t>Enfants traités </a:t>
                      </a:r>
                      <a:br>
                        <a:rPr lang="fr-FR" dirty="0">
                          <a:latin typeface="Bodoni MT" pitchFamily="18" charset="0"/>
                        </a:rPr>
                      </a:br>
                      <a:r>
                        <a:rPr lang="fr-FR" dirty="0">
                          <a:latin typeface="Bodoni MT" pitchFamily="18" charset="0"/>
                        </a:rPr>
                        <a:t>3 - 59 mois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latin typeface="Bodoni MT" pitchFamily="18" charset="0"/>
                        </a:rPr>
                        <a:t>Couverture</a:t>
                      </a:r>
                      <a:br>
                        <a:rPr lang="fr-FR" dirty="0">
                          <a:latin typeface="Bodoni MT" pitchFamily="18" charset="0"/>
                        </a:rPr>
                      </a:br>
                      <a:r>
                        <a:rPr lang="fr-FR" dirty="0">
                          <a:latin typeface="Bodoni MT" pitchFamily="18" charset="0"/>
                        </a:rPr>
                        <a:t>3 - 59 mois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436">
                <a:tc rowSpan="11">
                  <a:txBody>
                    <a:bodyPr/>
                    <a:lstStyle/>
                    <a:p>
                      <a:pPr algn="ctr"/>
                      <a:r>
                        <a:rPr lang="fr-FR" sz="2400" kern="1200" dirty="0">
                          <a:solidFill>
                            <a:schemeClr val="tx1"/>
                          </a:solidFill>
                          <a:latin typeface="Bodoni MT" pitchFamily="18" charset="0"/>
                          <a:ea typeface="+mn-ea"/>
                          <a:cs typeface="+mn-cs"/>
                        </a:rPr>
                        <a:t>28</a:t>
                      </a:r>
                      <a:r>
                        <a:rPr lang="fr-FR" sz="2400" kern="1200" dirty="0">
                          <a:solidFill>
                            <a:schemeClr val="dk1"/>
                          </a:solidFill>
                          <a:latin typeface="Bodoni MT" pitchFamily="18" charset="0"/>
                          <a:ea typeface="+mn-ea"/>
                          <a:cs typeface="+mn-cs"/>
                        </a:rPr>
                        <a:t> Aout 2021 </a:t>
                      </a:r>
                      <a:endParaRPr lang="fr-FR" sz="2400" b="1" dirty="0">
                        <a:latin typeface="Bodoni MT" pitchFamily="18" charset="0"/>
                      </a:endParaRPr>
                    </a:p>
                  </a:txBody>
                  <a:tcPr anchor="ctr"/>
                </a:tc>
                <a:tc rowSpan="11">
                  <a:txBody>
                    <a:bodyPr/>
                    <a:lstStyle/>
                    <a:p>
                      <a:pPr algn="ctr"/>
                      <a:r>
                        <a:rPr lang="fr-FR" sz="2400" kern="1200" dirty="0">
                          <a:solidFill>
                            <a:schemeClr val="tx1"/>
                          </a:solidFill>
                          <a:latin typeface="Bodoni MT" pitchFamily="18" charset="0"/>
                          <a:ea typeface="+mn-ea"/>
                          <a:cs typeface="+mn-cs"/>
                        </a:rPr>
                        <a:t>01</a:t>
                      </a:r>
                      <a:r>
                        <a:rPr lang="fr-FR" sz="2400" kern="1200" dirty="0">
                          <a:solidFill>
                            <a:srgbClr val="FF0000"/>
                          </a:solidFill>
                          <a:latin typeface="Bodoni MT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400" kern="1200" dirty="0">
                          <a:solidFill>
                            <a:schemeClr val="dk1"/>
                          </a:solidFill>
                          <a:latin typeface="Bodoni MT" pitchFamily="18" charset="0"/>
                          <a:ea typeface="+mn-ea"/>
                          <a:cs typeface="+mn-cs"/>
                        </a:rPr>
                        <a:t>Septembre 2021</a:t>
                      </a:r>
                      <a:endParaRPr lang="en-US" sz="2400" dirty="0">
                        <a:latin typeface="Bodoni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latin typeface="Bodoni MT" pitchFamily="18" charset="0"/>
                        </a:rPr>
                        <a:t>Kayes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M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</a:t>
                      </a:r>
                      <a:r>
                        <a:rPr lang="fr-M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579 397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418674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72%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620">
                <a:tc vMerge="1">
                  <a:txBody>
                    <a:bodyPr/>
                    <a:lstStyle/>
                    <a:p>
                      <a:endParaRPr lang="fr-FR" sz="1600" b="1" dirty="0">
                        <a:latin typeface="Bodoni MT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latin typeface="Bodoni MT" pitchFamily="18" charset="0"/>
                        </a:rPr>
                        <a:t>Koulikoro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703 387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768491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109%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2086">
                <a:tc vMerge="1">
                  <a:txBody>
                    <a:bodyPr/>
                    <a:lstStyle/>
                    <a:p>
                      <a:endParaRPr lang="fr-FR" sz="1600" b="1" dirty="0">
                        <a:latin typeface="Bodoni MT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latin typeface="Bodoni MT" pitchFamily="18" charset="0"/>
                        </a:rPr>
                        <a:t>Sikasso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768 199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766004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480">
                <a:tc vMerge="1">
                  <a:txBody>
                    <a:bodyPr/>
                    <a:lstStyle/>
                    <a:p>
                      <a:endParaRPr lang="fr-FR" sz="1600" b="1" dirty="0">
                        <a:latin typeface="Bodoni MT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latin typeface="Bodoni MT" pitchFamily="18" charset="0"/>
                        </a:rPr>
                        <a:t>Ségou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680 184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559333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82%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4426">
                <a:tc vMerge="1">
                  <a:txBody>
                    <a:bodyPr/>
                    <a:lstStyle/>
                    <a:p>
                      <a:endParaRPr lang="fr-FR" sz="1600" b="1" dirty="0">
                        <a:latin typeface="Bodoni MT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latin typeface="Bodoni MT" pitchFamily="18" charset="0"/>
                        </a:rPr>
                        <a:t>Mopti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        587 958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298137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51%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7112">
                <a:tc vMerge="1">
                  <a:txBody>
                    <a:bodyPr/>
                    <a:lstStyle/>
                    <a:p>
                      <a:endParaRPr lang="fr-FR" sz="1600" b="1" dirty="0">
                        <a:latin typeface="Bodoni MT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latin typeface="Bodoni MT" pitchFamily="18" charset="0"/>
                        </a:rPr>
                        <a:t>Tombouctou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168 731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7620" marR="7620" marT="7620" marB="0" anchor="b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fr-ML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Bodoni MT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4426">
                <a:tc vMerge="1">
                  <a:txBody>
                    <a:bodyPr/>
                    <a:lstStyle/>
                    <a:p>
                      <a:endParaRPr lang="fr-FR" sz="1600" b="1" dirty="0">
                        <a:latin typeface="Bodoni MT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latin typeface="Bodoni MT" pitchFamily="18" charset="0"/>
                        </a:rPr>
                        <a:t>Gao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141 781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158044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111%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4426">
                <a:tc vMerge="1">
                  <a:txBody>
                    <a:bodyPr/>
                    <a:lstStyle/>
                    <a:p>
                      <a:endParaRPr lang="fr-FR" sz="1600" b="1" dirty="0">
                        <a:latin typeface="Bodoni MT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latin typeface="Bodoni MT" pitchFamily="18" charset="0"/>
                        </a:rPr>
                        <a:t>Kidal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19 686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16839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86%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4426">
                <a:tc vMerge="1">
                  <a:txBody>
                    <a:bodyPr/>
                    <a:lstStyle/>
                    <a:p>
                      <a:endParaRPr lang="fr-FR" sz="1600" b="1" dirty="0">
                        <a:latin typeface="Bodoni MT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err="1">
                          <a:latin typeface="Bodoni MT" pitchFamily="18" charset="0"/>
                        </a:rPr>
                        <a:t>Taoudénit</a:t>
                      </a:r>
                      <a:endParaRPr lang="fr-FR" b="0" dirty="0">
                        <a:latin typeface="Bodoni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40 188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38308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95%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4024">
                <a:tc vMerge="1">
                  <a:txBody>
                    <a:bodyPr/>
                    <a:lstStyle/>
                    <a:p>
                      <a:endParaRPr lang="fr-FR" sz="1600" b="1" dirty="0">
                        <a:latin typeface="Bodoni MT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latin typeface="Bodoni MT" pitchFamily="18" charset="0"/>
                        </a:rPr>
                        <a:t>Ménaka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15 826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19605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124%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4426">
                <a:tc vMerge="1">
                  <a:txBody>
                    <a:bodyPr/>
                    <a:lstStyle/>
                    <a:p>
                      <a:endParaRPr lang="fr-FR" sz="1600" b="1" dirty="0">
                        <a:latin typeface="Bodoni MT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latin typeface="Bodoni MT" pitchFamily="18" charset="0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3 705 337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3043435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82%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5" name="Diagramme 6">
            <a:extLst>
              <a:ext uri="{FF2B5EF4-FFF2-40B4-BE49-F238E27FC236}">
                <a16:creationId xmlns:a16="http://schemas.microsoft.com/office/drawing/2014/main" id="{DA3CCE64-0D1F-4DEF-887F-A87C5359BB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008489"/>
              </p:ext>
            </p:extLst>
          </p:nvPr>
        </p:nvGraphicFramePr>
        <p:xfrm>
          <a:off x="285720" y="0"/>
          <a:ext cx="8672500" cy="7857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64897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1984986"/>
              </p:ext>
            </p:extLst>
          </p:nvPr>
        </p:nvGraphicFramePr>
        <p:xfrm>
          <a:off x="214282" y="928670"/>
          <a:ext cx="8715435" cy="551478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28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6294">
                  <a:extLst>
                    <a:ext uri="{9D8B030D-6E8A-4147-A177-3AD203B41FA5}">
                      <a16:colId xmlns:a16="http://schemas.microsoft.com/office/drawing/2014/main" val="2961977554"/>
                    </a:ext>
                  </a:extLst>
                </a:gridCol>
                <a:gridCol w="15001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01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73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30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28694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Bodoni MT" pitchFamily="18" charset="0"/>
                        </a:rPr>
                        <a:t>Date de début du passage </a:t>
                      </a:r>
                      <a:endParaRPr lang="fr-FR" noProof="0" dirty="0">
                        <a:latin typeface="Bodoni MT" pitchFamily="18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latin typeface="Bodoni MT" pitchFamily="18" charset="0"/>
                        </a:rPr>
                        <a:t>Date de fin de passage 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Bodoni MT" pitchFamily="18" charset="0"/>
                        </a:rPr>
                        <a:t>Région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aseline="0" dirty="0">
                          <a:latin typeface="Bodoni MT" pitchFamily="18" charset="0"/>
                        </a:rPr>
                        <a:t>Enfants planifiés </a:t>
                      </a:r>
                      <a:br>
                        <a:rPr lang="fr-FR" baseline="0" dirty="0">
                          <a:latin typeface="Bodoni MT" pitchFamily="18" charset="0"/>
                        </a:rPr>
                      </a:br>
                      <a:r>
                        <a:rPr lang="fr-FR" baseline="0" dirty="0">
                          <a:latin typeface="Bodoni MT" pitchFamily="18" charset="0"/>
                        </a:rPr>
                        <a:t>3 - 59 mois</a:t>
                      </a:r>
                      <a:endParaRPr lang="fr-FR" dirty="0">
                        <a:latin typeface="Bodoni MT" pitchFamily="18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latin typeface="Bodoni MT" pitchFamily="18" charset="0"/>
                        </a:rPr>
                        <a:t>Enfants traités </a:t>
                      </a:r>
                      <a:br>
                        <a:rPr lang="fr-FR" dirty="0">
                          <a:latin typeface="Bodoni MT" pitchFamily="18" charset="0"/>
                        </a:rPr>
                      </a:br>
                      <a:r>
                        <a:rPr lang="fr-FR" dirty="0">
                          <a:latin typeface="Bodoni MT" pitchFamily="18" charset="0"/>
                        </a:rPr>
                        <a:t>3 - 59 mois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latin typeface="Bodoni MT" pitchFamily="18" charset="0"/>
                        </a:rPr>
                        <a:t>Couverture</a:t>
                      </a:r>
                      <a:br>
                        <a:rPr lang="fr-FR" dirty="0">
                          <a:latin typeface="Bodoni MT" pitchFamily="18" charset="0"/>
                        </a:rPr>
                      </a:br>
                      <a:r>
                        <a:rPr lang="fr-FR" dirty="0">
                          <a:latin typeface="Bodoni MT" pitchFamily="18" charset="0"/>
                        </a:rPr>
                        <a:t>3 - 59 mois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436">
                <a:tc rowSpan="11">
                  <a:txBody>
                    <a:bodyPr/>
                    <a:lstStyle/>
                    <a:p>
                      <a:pPr algn="ctr"/>
                      <a:r>
                        <a:rPr lang="fr-FR" sz="2400" kern="1200" dirty="0">
                          <a:solidFill>
                            <a:schemeClr val="tx1"/>
                          </a:solidFill>
                          <a:latin typeface="Bodoni MT" pitchFamily="18" charset="0"/>
                          <a:ea typeface="+mn-ea"/>
                          <a:cs typeface="+mn-cs"/>
                        </a:rPr>
                        <a:t>30</a:t>
                      </a:r>
                      <a:r>
                        <a:rPr lang="fr-FR" sz="2400" kern="1200" dirty="0">
                          <a:solidFill>
                            <a:schemeClr val="dk1"/>
                          </a:solidFill>
                          <a:latin typeface="Bodoni MT" pitchFamily="18" charset="0"/>
                          <a:ea typeface="+mn-ea"/>
                          <a:cs typeface="+mn-cs"/>
                        </a:rPr>
                        <a:t> sept 2021 </a:t>
                      </a:r>
                      <a:endParaRPr lang="fr-FR" sz="2400" b="1" dirty="0">
                        <a:latin typeface="Bodoni MT" pitchFamily="18" charset="0"/>
                      </a:endParaRPr>
                    </a:p>
                  </a:txBody>
                  <a:tcPr anchor="ctr"/>
                </a:tc>
                <a:tc rowSpan="11">
                  <a:txBody>
                    <a:bodyPr/>
                    <a:lstStyle/>
                    <a:p>
                      <a:pPr algn="ctr"/>
                      <a:r>
                        <a:rPr lang="fr-FR" sz="2400" kern="1200" dirty="0">
                          <a:solidFill>
                            <a:schemeClr val="tx1"/>
                          </a:solidFill>
                          <a:latin typeface="Bodoni MT" pitchFamily="18" charset="0"/>
                          <a:ea typeface="+mn-ea"/>
                          <a:cs typeface="+mn-cs"/>
                        </a:rPr>
                        <a:t>04</a:t>
                      </a:r>
                      <a:r>
                        <a:rPr lang="fr-FR" sz="2400" kern="1200" dirty="0">
                          <a:solidFill>
                            <a:schemeClr val="dk1"/>
                          </a:solidFill>
                          <a:latin typeface="Bodoni MT" pitchFamily="18" charset="0"/>
                          <a:ea typeface="+mn-ea"/>
                          <a:cs typeface="+mn-cs"/>
                        </a:rPr>
                        <a:t> Octobre</a:t>
                      </a:r>
                      <a:r>
                        <a:rPr lang="fr-FR" sz="2400" kern="1200" baseline="0" dirty="0">
                          <a:solidFill>
                            <a:schemeClr val="dk1"/>
                          </a:solidFill>
                          <a:latin typeface="Bodoni MT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400" kern="1200" dirty="0">
                          <a:solidFill>
                            <a:schemeClr val="dk1"/>
                          </a:solidFill>
                          <a:latin typeface="Bodoni MT" pitchFamily="18" charset="0"/>
                          <a:ea typeface="+mn-ea"/>
                          <a:cs typeface="+mn-cs"/>
                        </a:rPr>
                        <a:t>2021</a:t>
                      </a:r>
                      <a:endParaRPr lang="en-US" sz="2400" dirty="0">
                        <a:latin typeface="Bodoni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latin typeface="Bodoni MT" pitchFamily="18" charset="0"/>
                        </a:rPr>
                        <a:t>Kayes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M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</a:t>
                      </a:r>
                      <a:r>
                        <a:rPr lang="fr-M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579 397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411228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71%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620">
                <a:tc vMerge="1">
                  <a:txBody>
                    <a:bodyPr/>
                    <a:lstStyle/>
                    <a:p>
                      <a:endParaRPr lang="fr-FR" sz="1600" b="1" dirty="0">
                        <a:latin typeface="Bodoni MT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latin typeface="Bodoni MT" pitchFamily="18" charset="0"/>
                        </a:rPr>
                        <a:t>Koulikoro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703 387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719072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102%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5162">
                <a:tc vMerge="1">
                  <a:txBody>
                    <a:bodyPr/>
                    <a:lstStyle/>
                    <a:p>
                      <a:endParaRPr lang="fr-FR" sz="1600" b="1" dirty="0">
                        <a:latin typeface="Bodoni MT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latin typeface="Bodoni MT" pitchFamily="18" charset="0"/>
                        </a:rPr>
                        <a:t>Sikasso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768 199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809546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105%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990">
                <a:tc vMerge="1">
                  <a:txBody>
                    <a:bodyPr/>
                    <a:lstStyle/>
                    <a:p>
                      <a:endParaRPr lang="fr-FR" sz="1600" b="1" dirty="0">
                        <a:latin typeface="Bodoni MT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latin typeface="Bodoni MT" pitchFamily="18" charset="0"/>
                        </a:rPr>
                        <a:t>Ségou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680 184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559333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82%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4426">
                <a:tc vMerge="1">
                  <a:txBody>
                    <a:bodyPr/>
                    <a:lstStyle/>
                    <a:p>
                      <a:endParaRPr lang="fr-FR" sz="1600" b="1" dirty="0">
                        <a:latin typeface="Bodoni MT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latin typeface="Bodoni MT" pitchFamily="18" charset="0"/>
                        </a:rPr>
                        <a:t>Mopti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        587 958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333135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57%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4426">
                <a:tc vMerge="1">
                  <a:txBody>
                    <a:bodyPr/>
                    <a:lstStyle/>
                    <a:p>
                      <a:endParaRPr lang="fr-FR" sz="1600" b="1" dirty="0">
                        <a:latin typeface="Bodoni MT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latin typeface="Bodoni MT" pitchFamily="18" charset="0"/>
                        </a:rPr>
                        <a:t>Tombouctou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168 731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7620" marR="7620" marT="7620" marB="0" anchor="b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fr-ML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Bodoni MT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4426">
                <a:tc vMerge="1">
                  <a:txBody>
                    <a:bodyPr/>
                    <a:lstStyle/>
                    <a:p>
                      <a:endParaRPr lang="fr-FR" sz="1600" b="1" dirty="0">
                        <a:latin typeface="Bodoni MT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latin typeface="Bodoni MT" pitchFamily="18" charset="0"/>
                        </a:rPr>
                        <a:t>Gao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141 781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158258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112%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5236">
                <a:tc vMerge="1">
                  <a:txBody>
                    <a:bodyPr/>
                    <a:lstStyle/>
                    <a:p>
                      <a:endParaRPr lang="fr-FR" sz="1600" b="1" dirty="0">
                        <a:latin typeface="Bodoni MT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latin typeface="Bodoni MT" pitchFamily="18" charset="0"/>
                        </a:rPr>
                        <a:t>Kidal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19 686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7620" marR="7620" marT="7620" marB="0" anchor="b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fr-ML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Bodoni MT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4426">
                <a:tc vMerge="1">
                  <a:txBody>
                    <a:bodyPr/>
                    <a:lstStyle/>
                    <a:p>
                      <a:endParaRPr lang="fr-FR" sz="1600" b="1" dirty="0">
                        <a:latin typeface="Bodoni MT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err="1">
                          <a:latin typeface="Bodoni MT" pitchFamily="18" charset="0"/>
                        </a:rPr>
                        <a:t>Taoudénit</a:t>
                      </a:r>
                      <a:endParaRPr lang="fr-FR" b="0" dirty="0">
                        <a:latin typeface="Bodoni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40 188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38930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97%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5078">
                <a:tc vMerge="1">
                  <a:txBody>
                    <a:bodyPr/>
                    <a:lstStyle/>
                    <a:p>
                      <a:endParaRPr lang="fr-FR" sz="1600" b="1" dirty="0">
                        <a:latin typeface="Bodoni MT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latin typeface="Bodoni MT" pitchFamily="18" charset="0"/>
                        </a:rPr>
                        <a:t>Ménaka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15 826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22130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140%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4426">
                <a:tc vMerge="1">
                  <a:txBody>
                    <a:bodyPr/>
                    <a:lstStyle/>
                    <a:p>
                      <a:endParaRPr lang="fr-FR" sz="1600" b="1" dirty="0">
                        <a:latin typeface="Bodoni MT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latin typeface="Bodoni MT" pitchFamily="18" charset="0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3 705 337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3051632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82%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5" name="Diagramme 6">
            <a:extLst>
              <a:ext uri="{FF2B5EF4-FFF2-40B4-BE49-F238E27FC236}">
                <a16:creationId xmlns:a16="http://schemas.microsoft.com/office/drawing/2014/main" id="{DA3CCE64-0D1F-4DEF-887F-A87C5359BB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04763394"/>
              </p:ext>
            </p:extLst>
          </p:nvPr>
        </p:nvGraphicFramePr>
        <p:xfrm>
          <a:off x="285720" y="0"/>
          <a:ext cx="8672500" cy="7857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64897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1272416"/>
              </p:ext>
            </p:extLst>
          </p:nvPr>
        </p:nvGraphicFramePr>
        <p:xfrm>
          <a:off x="214282" y="928670"/>
          <a:ext cx="8715435" cy="362805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494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961977554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53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28694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Bodoni MT" pitchFamily="18" charset="0"/>
                        </a:rPr>
                        <a:t>Date de début du passage </a:t>
                      </a:r>
                      <a:endParaRPr lang="fr-FR" noProof="0" dirty="0">
                        <a:latin typeface="Bodoni MT" pitchFamily="18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latin typeface="Bodoni MT" pitchFamily="18" charset="0"/>
                        </a:rPr>
                        <a:t>Date de fin de passage 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Bodoni MT" pitchFamily="18" charset="0"/>
                        </a:rPr>
                        <a:t>Région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aseline="0" dirty="0">
                          <a:latin typeface="Bodoni MT" pitchFamily="18" charset="0"/>
                        </a:rPr>
                        <a:t>Enfants planifiés </a:t>
                      </a:r>
                      <a:br>
                        <a:rPr lang="fr-FR" baseline="0" dirty="0">
                          <a:latin typeface="Bodoni MT" pitchFamily="18" charset="0"/>
                        </a:rPr>
                      </a:br>
                      <a:r>
                        <a:rPr lang="fr-FR" baseline="0" dirty="0">
                          <a:latin typeface="Bodoni MT" pitchFamily="18" charset="0"/>
                        </a:rPr>
                        <a:t>3 - 59 mois</a:t>
                      </a:r>
                      <a:endParaRPr lang="fr-FR" dirty="0">
                        <a:latin typeface="Bodoni MT" pitchFamily="18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latin typeface="Bodoni MT" pitchFamily="18" charset="0"/>
                        </a:rPr>
                        <a:t>Enfants traités </a:t>
                      </a:r>
                      <a:br>
                        <a:rPr lang="fr-FR" dirty="0">
                          <a:latin typeface="Bodoni MT" pitchFamily="18" charset="0"/>
                        </a:rPr>
                      </a:br>
                      <a:r>
                        <a:rPr lang="fr-FR" dirty="0">
                          <a:latin typeface="Bodoni MT" pitchFamily="18" charset="0"/>
                        </a:rPr>
                        <a:t>3 - 59 mois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latin typeface="Bodoni MT" pitchFamily="18" charset="0"/>
                        </a:rPr>
                        <a:t>Couverture</a:t>
                      </a:r>
                      <a:br>
                        <a:rPr lang="fr-FR" dirty="0">
                          <a:latin typeface="Bodoni MT" pitchFamily="18" charset="0"/>
                        </a:rPr>
                      </a:br>
                      <a:r>
                        <a:rPr lang="fr-FR" dirty="0">
                          <a:latin typeface="Bodoni MT" pitchFamily="18" charset="0"/>
                        </a:rPr>
                        <a:t>3 - 59 mois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436">
                <a:tc rowSpan="6">
                  <a:txBody>
                    <a:bodyPr/>
                    <a:lstStyle/>
                    <a:p>
                      <a:pPr algn="ctr"/>
                      <a:r>
                        <a:rPr lang="fr-FR" sz="2400" kern="1200" dirty="0">
                          <a:solidFill>
                            <a:schemeClr val="tx1"/>
                          </a:solidFill>
                          <a:latin typeface="Bodoni MT" pitchFamily="18" charset="0"/>
                          <a:ea typeface="+mn-ea"/>
                          <a:cs typeface="+mn-cs"/>
                        </a:rPr>
                        <a:t>02</a:t>
                      </a:r>
                      <a:r>
                        <a:rPr lang="fr-FR" sz="2400" kern="1200" dirty="0">
                          <a:solidFill>
                            <a:schemeClr val="dk1"/>
                          </a:solidFill>
                          <a:latin typeface="Bodoni MT" pitchFamily="18" charset="0"/>
                          <a:ea typeface="+mn-ea"/>
                          <a:cs typeface="+mn-cs"/>
                        </a:rPr>
                        <a:t> Novembre 2021 </a:t>
                      </a:r>
                      <a:endParaRPr lang="fr-FR" sz="2400" b="1" dirty="0">
                        <a:latin typeface="Bodoni MT" pitchFamily="18" charset="0"/>
                      </a:endParaRPr>
                    </a:p>
                  </a:txBody>
                  <a:tcPr anchor="ctr"/>
                </a:tc>
                <a:tc rowSpan="6">
                  <a:txBody>
                    <a:bodyPr/>
                    <a:lstStyle/>
                    <a:p>
                      <a:pPr algn="ctr"/>
                      <a:endParaRPr lang="fr-FR" sz="2400" kern="1200" dirty="0">
                        <a:solidFill>
                          <a:schemeClr val="tx1"/>
                        </a:solidFill>
                        <a:latin typeface="Bodoni MT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2400" kern="1200" dirty="0">
                          <a:solidFill>
                            <a:schemeClr val="tx1"/>
                          </a:solidFill>
                          <a:latin typeface="Bodoni MT" pitchFamily="18" charset="0"/>
                          <a:ea typeface="+mn-ea"/>
                          <a:cs typeface="+mn-cs"/>
                        </a:rPr>
                        <a:t>06 </a:t>
                      </a:r>
                      <a:r>
                        <a:rPr lang="fr-FR" sz="2400" kern="1200" dirty="0">
                          <a:solidFill>
                            <a:schemeClr val="dk1"/>
                          </a:solidFill>
                          <a:latin typeface="Bodoni MT" pitchFamily="18" charset="0"/>
                          <a:ea typeface="+mn-ea"/>
                          <a:cs typeface="+mn-cs"/>
                        </a:rPr>
                        <a:t>Novembre 2021</a:t>
                      </a:r>
                      <a:endParaRPr lang="en-US" sz="2400" dirty="0">
                        <a:latin typeface="Bodoni MT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latin typeface="Bodoni MT" pitchFamily="18" charset="0"/>
                        </a:rPr>
                        <a:t>Kayes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M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579 397 </a:t>
                      </a:r>
                      <a:endParaRPr lang="fr-FR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Bodoni MT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397278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69%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5162">
                <a:tc vMerge="1">
                  <a:txBody>
                    <a:bodyPr/>
                    <a:lstStyle/>
                    <a:p>
                      <a:endParaRPr lang="fr-FR" sz="1600" b="1" dirty="0">
                        <a:latin typeface="Bodoni MT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latin typeface="Bodoni MT" pitchFamily="18" charset="0"/>
                        </a:rPr>
                        <a:t>Koulikoro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703 387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756344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108%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5162">
                <a:tc vMerge="1">
                  <a:txBody>
                    <a:bodyPr/>
                    <a:lstStyle/>
                    <a:p>
                      <a:endParaRPr lang="fr-FR" sz="1600" b="1" dirty="0">
                        <a:latin typeface="Bodoni MT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latin typeface="Bodoni MT" pitchFamily="18" charset="0"/>
                        </a:rPr>
                        <a:t>Sikasso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768 199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802703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104%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4426">
                <a:tc vMerge="1">
                  <a:txBody>
                    <a:bodyPr/>
                    <a:lstStyle/>
                    <a:p>
                      <a:endParaRPr lang="fr-FR" sz="1600" b="1" dirty="0">
                        <a:latin typeface="Bodoni MT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latin typeface="Bodoni MT" pitchFamily="18" charset="0"/>
                        </a:rPr>
                        <a:t>Ségou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680 184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555473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82%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4426">
                <a:tc vMerge="1">
                  <a:txBody>
                    <a:bodyPr/>
                    <a:lstStyle/>
                    <a:p>
                      <a:endParaRPr lang="fr-FR" sz="1600" b="1" dirty="0">
                        <a:latin typeface="Bodoni MT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latin typeface="Bodoni MT" pitchFamily="18" charset="0"/>
                        </a:rPr>
                        <a:t>Mopti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 587 958 </a:t>
                      </a:r>
                      <a:endParaRPr lang="fr-FR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Bodoni MT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312691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53%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4426">
                <a:tc vMerge="1">
                  <a:txBody>
                    <a:bodyPr/>
                    <a:lstStyle/>
                    <a:p>
                      <a:endParaRPr lang="fr-FR" sz="1600" b="1" dirty="0">
                        <a:latin typeface="Bodoni MT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Bodoni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latin typeface="Bodoni MT" pitchFamily="18" charset="0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3 319 125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2824489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L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odoni MT" pitchFamily="18" charset="0"/>
                          <a:ea typeface="+mn-ea"/>
                          <a:cs typeface="Times New Roman" panose="02020603050405020304" pitchFamily="18" charset="0"/>
                        </a:rPr>
                        <a:t>85%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5" name="Diagramme 6">
            <a:extLst>
              <a:ext uri="{FF2B5EF4-FFF2-40B4-BE49-F238E27FC236}">
                <a16:creationId xmlns:a16="http://schemas.microsoft.com/office/drawing/2014/main" id="{DA3CCE64-0D1F-4DEF-887F-A87C5359BB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40582694"/>
              </p:ext>
            </p:extLst>
          </p:nvPr>
        </p:nvGraphicFramePr>
        <p:xfrm>
          <a:off x="285720" y="0"/>
          <a:ext cx="8672500" cy="7857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64897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9117" y="1734863"/>
            <a:ext cx="1954774" cy="4598760"/>
          </a:xfrm>
          <a:prstGeom prst="rect">
            <a:avLst/>
          </a:prstGeom>
        </p:spPr>
        <p:txBody>
          <a:bodyPr vert="horz" wrap="square" lIns="0" tIns="10860" rIns="0" bIns="0" rtlCol="0">
            <a:spAutoFit/>
          </a:bodyPr>
          <a:lstStyle/>
          <a:p>
            <a:pPr marL="10860" algn="ctr" defTabSz="781903">
              <a:spcBef>
                <a:spcPts val="86"/>
              </a:spcBef>
            </a:pPr>
            <a:r>
              <a:rPr sz="2052" b="1" spc="-4" dirty="0">
                <a:solidFill>
                  <a:prstClr val="black"/>
                </a:solidFill>
                <a:latin typeface="Calibri"/>
                <a:cs typeface="Calibri"/>
              </a:rPr>
              <a:t>Carte</a:t>
            </a:r>
            <a:r>
              <a:rPr sz="2052" b="1" spc="-21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2052" b="1" spc="-9" dirty="0">
                <a:solidFill>
                  <a:prstClr val="black"/>
                </a:solidFill>
                <a:latin typeface="Calibri"/>
                <a:cs typeface="Calibri"/>
              </a:rPr>
              <a:t>2021</a:t>
            </a:r>
            <a:r>
              <a:rPr sz="2052" b="1" spc="-21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endParaRPr lang="fr-FR" sz="2052" b="1" spc="-9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10860" algn="ctr" defTabSz="781903">
              <a:spcBef>
                <a:spcPts val="86"/>
              </a:spcBef>
            </a:pPr>
            <a:endParaRPr lang="fr-ML" sz="2052" b="1" spc="-9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10860" algn="ctr" defTabSz="781903">
              <a:spcBef>
                <a:spcPts val="86"/>
              </a:spcBef>
            </a:pPr>
            <a:endParaRPr lang="fr-ML" sz="2052" b="1" spc="-9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10860" algn="ctr" defTabSz="781903">
              <a:spcBef>
                <a:spcPts val="86"/>
              </a:spcBef>
            </a:pPr>
            <a:endParaRPr lang="fr-ML" sz="2052" b="1" spc="-9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10860" algn="ctr" defTabSz="781903">
              <a:spcBef>
                <a:spcPts val="86"/>
              </a:spcBef>
            </a:pPr>
            <a:endParaRPr lang="fr-ML" sz="2052" b="1" spc="-9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10860" algn="ctr" defTabSz="781903">
              <a:spcBef>
                <a:spcPts val="86"/>
              </a:spcBef>
            </a:pPr>
            <a:endParaRPr lang="fr-ML" sz="2052" b="1" spc="-9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10860" algn="ctr" defTabSz="781903">
              <a:spcBef>
                <a:spcPts val="86"/>
              </a:spcBef>
            </a:pPr>
            <a:endParaRPr lang="fr-ML" sz="2052" b="1" spc="-9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10860" algn="ctr" defTabSz="781903">
              <a:spcBef>
                <a:spcPts val="86"/>
              </a:spcBef>
            </a:pPr>
            <a:endParaRPr lang="fr-ML" sz="2052" b="1" spc="-9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10860" algn="ctr" defTabSz="781903">
              <a:spcBef>
                <a:spcPts val="86"/>
              </a:spcBef>
            </a:pPr>
            <a:endParaRPr lang="fr-ML" sz="2052" b="1" spc="-9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10860" algn="ctr" defTabSz="781903">
              <a:spcBef>
                <a:spcPts val="86"/>
              </a:spcBef>
            </a:pPr>
            <a:endParaRPr lang="fr-ML" sz="2052" b="1" spc="-9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10860" algn="ctr" defTabSz="781903">
              <a:spcBef>
                <a:spcPts val="86"/>
              </a:spcBef>
            </a:pPr>
            <a:endParaRPr lang="fr-ML" sz="2052" b="1" spc="-9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10860" algn="ctr" defTabSz="781903">
              <a:spcBef>
                <a:spcPts val="86"/>
              </a:spcBef>
            </a:pPr>
            <a:endParaRPr lang="fr-ML" sz="2052" b="1" spc="-9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10860" algn="ctr" defTabSz="781903">
              <a:spcBef>
                <a:spcPts val="86"/>
              </a:spcBef>
            </a:pPr>
            <a:endParaRPr lang="fr-ML" sz="2052" b="1" spc="-9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10860" algn="ctr" defTabSz="781903">
              <a:spcBef>
                <a:spcPts val="86"/>
              </a:spcBef>
            </a:pPr>
            <a:endParaRPr sz="2052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73214" y="1734863"/>
            <a:ext cx="2018848" cy="4927377"/>
          </a:xfrm>
          <a:prstGeom prst="rect">
            <a:avLst/>
          </a:prstGeom>
        </p:spPr>
        <p:txBody>
          <a:bodyPr vert="horz" wrap="square" lIns="0" tIns="10860" rIns="0" bIns="0" rtlCol="0">
            <a:spAutoFit/>
          </a:bodyPr>
          <a:lstStyle/>
          <a:p>
            <a:pPr marL="10860" algn="ctr" defTabSz="781903">
              <a:spcBef>
                <a:spcPts val="86"/>
              </a:spcBef>
            </a:pPr>
            <a:r>
              <a:rPr sz="2052" b="1" spc="-9" dirty="0">
                <a:solidFill>
                  <a:prstClr val="black"/>
                </a:solidFill>
                <a:latin typeface="Calibri"/>
                <a:cs typeface="Calibri"/>
              </a:rPr>
              <a:t>Carte</a:t>
            </a:r>
            <a:r>
              <a:rPr sz="2052" b="1" spc="-3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2052" b="1" spc="-9" dirty="0">
                <a:solidFill>
                  <a:prstClr val="black"/>
                </a:solidFill>
                <a:latin typeface="Calibri"/>
                <a:cs typeface="Calibri"/>
              </a:rPr>
              <a:t>2022</a:t>
            </a:r>
            <a:r>
              <a:rPr sz="2052" b="1" spc="-38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endParaRPr lang="en-US" sz="2052" b="1" spc="-38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10860" algn="ctr" defTabSz="781903">
              <a:spcBef>
                <a:spcPts val="86"/>
              </a:spcBef>
            </a:pPr>
            <a:r>
              <a:rPr sz="2052" b="1" dirty="0">
                <a:solidFill>
                  <a:prstClr val="black"/>
                </a:solidFill>
                <a:latin typeface="Calibri"/>
                <a:cs typeface="Calibri"/>
              </a:rPr>
              <a:t>(</a:t>
            </a:r>
            <a:r>
              <a:rPr lang="en-US" sz="2052" b="1" dirty="0">
                <a:solidFill>
                  <a:prstClr val="black"/>
                </a:solidFill>
                <a:latin typeface="Calibri"/>
                <a:cs typeface="Calibri"/>
              </a:rPr>
              <a:t>zones </a:t>
            </a:r>
            <a:r>
              <a:rPr sz="2052" b="1" dirty="0" err="1">
                <a:solidFill>
                  <a:prstClr val="black"/>
                </a:solidFill>
                <a:latin typeface="Calibri"/>
                <a:cs typeface="Calibri"/>
              </a:rPr>
              <a:t>cibles</a:t>
            </a:r>
            <a:r>
              <a:rPr sz="2052" b="1" dirty="0">
                <a:solidFill>
                  <a:prstClr val="black"/>
                </a:solidFill>
                <a:latin typeface="Calibri"/>
                <a:cs typeface="Calibri"/>
              </a:rPr>
              <a:t>)</a:t>
            </a:r>
            <a:endParaRPr lang="fr-FR" sz="2052" b="1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10860" algn="ctr" defTabSz="781903">
              <a:spcBef>
                <a:spcPts val="86"/>
              </a:spcBef>
            </a:pPr>
            <a:endParaRPr lang="fr-ML" sz="2052" b="1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10860" algn="ctr" defTabSz="781903">
              <a:spcBef>
                <a:spcPts val="86"/>
              </a:spcBef>
            </a:pPr>
            <a:endParaRPr lang="fr-ML" sz="2052" b="1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10860" algn="ctr" defTabSz="781903">
              <a:spcBef>
                <a:spcPts val="86"/>
              </a:spcBef>
            </a:pPr>
            <a:endParaRPr lang="fr-ML" sz="2052" b="1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10860" algn="ctr" defTabSz="781903">
              <a:spcBef>
                <a:spcPts val="86"/>
              </a:spcBef>
            </a:pPr>
            <a:endParaRPr lang="fr-ML" sz="2052" b="1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10860" algn="ctr" defTabSz="781903">
              <a:spcBef>
                <a:spcPts val="86"/>
              </a:spcBef>
            </a:pPr>
            <a:endParaRPr lang="fr-ML" sz="2052" b="1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10860" algn="ctr" defTabSz="781903">
              <a:spcBef>
                <a:spcPts val="86"/>
              </a:spcBef>
            </a:pPr>
            <a:endParaRPr lang="fr-ML" sz="2052" b="1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10860" algn="ctr" defTabSz="781903">
              <a:spcBef>
                <a:spcPts val="86"/>
              </a:spcBef>
            </a:pPr>
            <a:endParaRPr lang="fr-ML" sz="2052" b="1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10860" algn="ctr" defTabSz="781903">
              <a:spcBef>
                <a:spcPts val="86"/>
              </a:spcBef>
            </a:pPr>
            <a:endParaRPr lang="fr-ML" sz="2052" b="1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10860" algn="ctr" defTabSz="781903">
              <a:spcBef>
                <a:spcPts val="86"/>
              </a:spcBef>
            </a:pPr>
            <a:endParaRPr lang="fr-ML" sz="2052" b="1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10860" algn="ctr" defTabSz="781903">
              <a:spcBef>
                <a:spcPts val="86"/>
              </a:spcBef>
            </a:pPr>
            <a:endParaRPr lang="fr-ML" sz="2052" b="1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10860" algn="ctr" defTabSz="781903">
              <a:spcBef>
                <a:spcPts val="86"/>
              </a:spcBef>
            </a:pPr>
            <a:endParaRPr lang="fr-ML" sz="2052" b="1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10860" algn="ctr" defTabSz="781903">
              <a:spcBef>
                <a:spcPts val="86"/>
              </a:spcBef>
            </a:pPr>
            <a:endParaRPr lang="fr-ML" sz="2052" b="1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10860" algn="ctr" defTabSz="781903">
              <a:spcBef>
                <a:spcPts val="86"/>
              </a:spcBef>
            </a:pPr>
            <a:endParaRPr sz="2052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788513" y="561998"/>
            <a:ext cx="7287507" cy="903540"/>
            <a:chOff x="964691" y="422148"/>
            <a:chExt cx="8522335" cy="1056640"/>
          </a:xfrm>
        </p:grpSpPr>
        <p:sp>
          <p:nvSpPr>
            <p:cNvPr id="5" name="object 5"/>
            <p:cNvSpPr/>
            <p:nvPr/>
          </p:nvSpPr>
          <p:spPr>
            <a:xfrm>
              <a:off x="7299960" y="422147"/>
              <a:ext cx="2186940" cy="1056640"/>
            </a:xfrm>
            <a:custGeom>
              <a:avLst/>
              <a:gdLst/>
              <a:ahLst/>
              <a:cxnLst/>
              <a:rect l="l" t="t" r="r" b="b"/>
              <a:pathLst>
                <a:path w="2186940" h="1056640">
                  <a:moveTo>
                    <a:pt x="2186940" y="527304"/>
                  </a:moveTo>
                  <a:lnTo>
                    <a:pt x="2177758" y="518160"/>
                  </a:lnTo>
                  <a:lnTo>
                    <a:pt x="1688668" y="30480"/>
                  </a:lnTo>
                  <a:lnTo>
                    <a:pt x="1658112" y="0"/>
                  </a:lnTo>
                  <a:lnTo>
                    <a:pt x="1658112" y="141732"/>
                  </a:lnTo>
                  <a:lnTo>
                    <a:pt x="0" y="141732"/>
                  </a:lnTo>
                  <a:lnTo>
                    <a:pt x="0" y="912876"/>
                  </a:lnTo>
                  <a:lnTo>
                    <a:pt x="1658112" y="912876"/>
                  </a:lnTo>
                  <a:lnTo>
                    <a:pt x="1658112" y="1056132"/>
                  </a:lnTo>
                  <a:lnTo>
                    <a:pt x="1690116" y="1024128"/>
                  </a:lnTo>
                  <a:lnTo>
                    <a:pt x="2177796" y="536448"/>
                  </a:lnTo>
                  <a:lnTo>
                    <a:pt x="2186940" y="527304"/>
                  </a:lnTo>
                  <a:close/>
                </a:path>
              </a:pathLst>
            </a:custGeom>
            <a:solidFill>
              <a:srgbClr val="CFD8E8">
                <a:alpha val="89843"/>
              </a:srgbClr>
            </a:solidFill>
          </p:spPr>
          <p:txBody>
            <a:bodyPr wrap="square" lIns="0" tIns="0" rIns="0" bIns="0" rtlCol="0"/>
            <a:lstStyle/>
            <a:p>
              <a:pPr defTabSz="781903"/>
              <a:endParaRPr sz="1539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" name="object 6"/>
            <p:cNvSpPr/>
            <p:nvPr/>
          </p:nvSpPr>
          <p:spPr>
            <a:xfrm>
              <a:off x="976883" y="452627"/>
              <a:ext cx="6337300" cy="993775"/>
            </a:xfrm>
            <a:custGeom>
              <a:avLst/>
              <a:gdLst/>
              <a:ahLst/>
              <a:cxnLst/>
              <a:rect l="l" t="t" r="r" b="b"/>
              <a:pathLst>
                <a:path w="6337300" h="993775">
                  <a:moveTo>
                    <a:pt x="6170676" y="993647"/>
                  </a:moveTo>
                  <a:lnTo>
                    <a:pt x="166116" y="993647"/>
                  </a:lnTo>
                  <a:lnTo>
                    <a:pt x="122061" y="987805"/>
                  </a:lnTo>
                  <a:lnTo>
                    <a:pt x="82408" y="971295"/>
                  </a:lnTo>
                  <a:lnTo>
                    <a:pt x="48768" y="945641"/>
                  </a:lnTo>
                  <a:lnTo>
                    <a:pt x="22747" y="912367"/>
                  </a:lnTo>
                  <a:lnTo>
                    <a:pt x="5954" y="872997"/>
                  </a:lnTo>
                  <a:lnTo>
                    <a:pt x="0" y="829055"/>
                  </a:lnTo>
                  <a:lnTo>
                    <a:pt x="0" y="166116"/>
                  </a:lnTo>
                  <a:lnTo>
                    <a:pt x="5954" y="122061"/>
                  </a:lnTo>
                  <a:lnTo>
                    <a:pt x="22747" y="82408"/>
                  </a:lnTo>
                  <a:lnTo>
                    <a:pt x="48768" y="48768"/>
                  </a:lnTo>
                  <a:lnTo>
                    <a:pt x="82408" y="22747"/>
                  </a:lnTo>
                  <a:lnTo>
                    <a:pt x="122061" y="5954"/>
                  </a:lnTo>
                  <a:lnTo>
                    <a:pt x="166116" y="0"/>
                  </a:lnTo>
                  <a:lnTo>
                    <a:pt x="6170676" y="0"/>
                  </a:lnTo>
                  <a:lnTo>
                    <a:pt x="6214731" y="5954"/>
                  </a:lnTo>
                  <a:lnTo>
                    <a:pt x="6254383" y="22747"/>
                  </a:lnTo>
                  <a:lnTo>
                    <a:pt x="6288024" y="48768"/>
                  </a:lnTo>
                  <a:lnTo>
                    <a:pt x="6314045" y="82408"/>
                  </a:lnTo>
                  <a:lnTo>
                    <a:pt x="6330837" y="122061"/>
                  </a:lnTo>
                  <a:lnTo>
                    <a:pt x="6336792" y="166116"/>
                  </a:lnTo>
                  <a:lnTo>
                    <a:pt x="6336792" y="829055"/>
                  </a:lnTo>
                  <a:lnTo>
                    <a:pt x="6330837" y="872997"/>
                  </a:lnTo>
                  <a:lnTo>
                    <a:pt x="6314045" y="912367"/>
                  </a:lnTo>
                  <a:lnTo>
                    <a:pt x="6288024" y="945641"/>
                  </a:lnTo>
                  <a:lnTo>
                    <a:pt x="6254383" y="971295"/>
                  </a:lnTo>
                  <a:lnTo>
                    <a:pt x="6214731" y="987805"/>
                  </a:lnTo>
                  <a:lnTo>
                    <a:pt x="6170676" y="99364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defTabSz="781903"/>
              <a:endParaRPr sz="1539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" name="object 7"/>
            <p:cNvSpPr/>
            <p:nvPr/>
          </p:nvSpPr>
          <p:spPr>
            <a:xfrm>
              <a:off x="964691" y="440436"/>
              <a:ext cx="6361430" cy="1019810"/>
            </a:xfrm>
            <a:custGeom>
              <a:avLst/>
              <a:gdLst/>
              <a:ahLst/>
              <a:cxnLst/>
              <a:rect l="l" t="t" r="r" b="b"/>
              <a:pathLst>
                <a:path w="6361430" h="1019810">
                  <a:moveTo>
                    <a:pt x="6182868" y="1019556"/>
                  </a:moveTo>
                  <a:lnTo>
                    <a:pt x="178307" y="1019556"/>
                  </a:lnTo>
                  <a:lnTo>
                    <a:pt x="143256" y="1016508"/>
                  </a:lnTo>
                  <a:lnTo>
                    <a:pt x="92964" y="998220"/>
                  </a:lnTo>
                  <a:lnTo>
                    <a:pt x="51816" y="967739"/>
                  </a:lnTo>
                  <a:lnTo>
                    <a:pt x="21336" y="926591"/>
                  </a:lnTo>
                  <a:lnTo>
                    <a:pt x="3048" y="877824"/>
                  </a:lnTo>
                  <a:lnTo>
                    <a:pt x="0" y="859535"/>
                  </a:lnTo>
                  <a:lnTo>
                    <a:pt x="0" y="160019"/>
                  </a:lnTo>
                  <a:lnTo>
                    <a:pt x="13716" y="109727"/>
                  </a:lnTo>
                  <a:lnTo>
                    <a:pt x="39624" y="65531"/>
                  </a:lnTo>
                  <a:lnTo>
                    <a:pt x="77724" y="30479"/>
                  </a:lnTo>
                  <a:lnTo>
                    <a:pt x="123444" y="7619"/>
                  </a:lnTo>
                  <a:lnTo>
                    <a:pt x="158495" y="0"/>
                  </a:lnTo>
                  <a:lnTo>
                    <a:pt x="6201155" y="0"/>
                  </a:lnTo>
                  <a:lnTo>
                    <a:pt x="6251448" y="13715"/>
                  </a:lnTo>
                  <a:lnTo>
                    <a:pt x="6271768" y="24383"/>
                  </a:lnTo>
                  <a:lnTo>
                    <a:pt x="178307" y="24383"/>
                  </a:lnTo>
                  <a:lnTo>
                    <a:pt x="147828" y="27431"/>
                  </a:lnTo>
                  <a:lnTo>
                    <a:pt x="105156" y="42671"/>
                  </a:lnTo>
                  <a:lnTo>
                    <a:pt x="59436" y="80771"/>
                  </a:lnTo>
                  <a:lnTo>
                    <a:pt x="44196" y="105155"/>
                  </a:lnTo>
                  <a:lnTo>
                    <a:pt x="36576" y="117347"/>
                  </a:lnTo>
                  <a:lnTo>
                    <a:pt x="32004" y="132587"/>
                  </a:lnTo>
                  <a:lnTo>
                    <a:pt x="27432" y="146303"/>
                  </a:lnTo>
                  <a:lnTo>
                    <a:pt x="25908" y="161543"/>
                  </a:lnTo>
                  <a:lnTo>
                    <a:pt x="24384" y="178307"/>
                  </a:lnTo>
                  <a:lnTo>
                    <a:pt x="24384" y="839724"/>
                  </a:lnTo>
                  <a:lnTo>
                    <a:pt x="36576" y="899160"/>
                  </a:lnTo>
                  <a:lnTo>
                    <a:pt x="68580" y="947928"/>
                  </a:lnTo>
                  <a:lnTo>
                    <a:pt x="103632" y="975360"/>
                  </a:lnTo>
                  <a:lnTo>
                    <a:pt x="161543" y="993648"/>
                  </a:lnTo>
                  <a:lnTo>
                    <a:pt x="6274308" y="993648"/>
                  </a:lnTo>
                  <a:lnTo>
                    <a:pt x="6252971" y="1004316"/>
                  </a:lnTo>
                  <a:lnTo>
                    <a:pt x="6236207" y="1010412"/>
                  </a:lnTo>
                  <a:lnTo>
                    <a:pt x="6219444" y="1014983"/>
                  </a:lnTo>
                  <a:lnTo>
                    <a:pt x="6201155" y="1018032"/>
                  </a:lnTo>
                  <a:lnTo>
                    <a:pt x="6182868" y="1019556"/>
                  </a:lnTo>
                  <a:close/>
                </a:path>
                <a:path w="6361430" h="1019810">
                  <a:moveTo>
                    <a:pt x="6274308" y="993648"/>
                  </a:moveTo>
                  <a:lnTo>
                    <a:pt x="6198107" y="993648"/>
                  </a:lnTo>
                  <a:lnTo>
                    <a:pt x="6213348" y="990600"/>
                  </a:lnTo>
                  <a:lnTo>
                    <a:pt x="6227064" y="987552"/>
                  </a:lnTo>
                  <a:lnTo>
                    <a:pt x="6268212" y="967739"/>
                  </a:lnTo>
                  <a:lnTo>
                    <a:pt x="6300216" y="938783"/>
                  </a:lnTo>
                  <a:lnTo>
                    <a:pt x="6329171" y="886968"/>
                  </a:lnTo>
                  <a:lnTo>
                    <a:pt x="6335268" y="856487"/>
                  </a:lnTo>
                  <a:lnTo>
                    <a:pt x="6335268" y="163067"/>
                  </a:lnTo>
                  <a:lnTo>
                    <a:pt x="6329171" y="132587"/>
                  </a:lnTo>
                  <a:lnTo>
                    <a:pt x="6324600" y="118871"/>
                  </a:lnTo>
                  <a:lnTo>
                    <a:pt x="6316980" y="105155"/>
                  </a:lnTo>
                  <a:lnTo>
                    <a:pt x="6310884" y="92963"/>
                  </a:lnTo>
                  <a:lnTo>
                    <a:pt x="6269736" y="51815"/>
                  </a:lnTo>
                  <a:lnTo>
                    <a:pt x="6228588" y="32003"/>
                  </a:lnTo>
                  <a:lnTo>
                    <a:pt x="6182868" y="24383"/>
                  </a:lnTo>
                  <a:lnTo>
                    <a:pt x="6271768" y="24383"/>
                  </a:lnTo>
                  <a:lnTo>
                    <a:pt x="6309360" y="51815"/>
                  </a:lnTo>
                  <a:lnTo>
                    <a:pt x="6339839" y="92963"/>
                  </a:lnTo>
                  <a:lnTo>
                    <a:pt x="6358128" y="141731"/>
                  </a:lnTo>
                  <a:lnTo>
                    <a:pt x="6359652" y="160019"/>
                  </a:lnTo>
                  <a:lnTo>
                    <a:pt x="6361176" y="176783"/>
                  </a:lnTo>
                  <a:lnTo>
                    <a:pt x="6361176" y="858012"/>
                  </a:lnTo>
                  <a:lnTo>
                    <a:pt x="6358128" y="876300"/>
                  </a:lnTo>
                  <a:lnTo>
                    <a:pt x="6339839" y="925068"/>
                  </a:lnTo>
                  <a:lnTo>
                    <a:pt x="6297168" y="978408"/>
                  </a:lnTo>
                  <a:lnTo>
                    <a:pt x="6283452" y="989076"/>
                  </a:lnTo>
                  <a:lnTo>
                    <a:pt x="6274308" y="993648"/>
                  </a:lnTo>
                  <a:close/>
                </a:path>
              </a:pathLst>
            </a:custGeom>
            <a:solidFill>
              <a:srgbClr val="0070BF"/>
            </a:solidFill>
          </p:spPr>
          <p:txBody>
            <a:bodyPr wrap="square" lIns="0" tIns="0" rIns="0" bIns="0" rtlCol="0"/>
            <a:lstStyle/>
            <a:p>
              <a:pPr defTabSz="781903"/>
              <a:endParaRPr sz="1539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963476" y="692316"/>
            <a:ext cx="5072096" cy="632123"/>
          </a:xfrm>
          <a:prstGeom prst="rect">
            <a:avLst/>
          </a:prstGeom>
        </p:spPr>
        <p:txBody>
          <a:bodyPr vert="horz" wrap="square" lIns="0" tIns="41810" rIns="0" bIns="0" rtlCol="0">
            <a:spAutoFit/>
          </a:bodyPr>
          <a:lstStyle/>
          <a:p>
            <a:pPr marL="10860" marR="4344">
              <a:lnSpc>
                <a:spcPts val="2257"/>
              </a:lnSpc>
              <a:spcBef>
                <a:spcPts val="329"/>
              </a:spcBef>
            </a:pPr>
            <a:r>
              <a:rPr spc="-9" dirty="0">
                <a:solidFill>
                  <a:srgbClr val="000000"/>
                </a:solidFill>
                <a:latin typeface="Calibri"/>
                <a:cs typeface="Calibri"/>
              </a:rPr>
              <a:t>Carte</a:t>
            </a:r>
            <a:r>
              <a:rPr spc="-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pc="-9" dirty="0">
                <a:solidFill>
                  <a:srgbClr val="000000"/>
                </a:solidFill>
                <a:latin typeface="Calibri"/>
                <a:cs typeface="Calibri"/>
              </a:rPr>
              <a:t>du</a:t>
            </a:r>
            <a:r>
              <a:rPr spc="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pc="-17" dirty="0">
                <a:solidFill>
                  <a:srgbClr val="000000"/>
                </a:solidFill>
                <a:latin typeface="Calibri"/>
                <a:cs typeface="Calibri"/>
              </a:rPr>
              <a:t>pays</a:t>
            </a:r>
            <a:r>
              <a:rPr spc="-13" dirty="0">
                <a:solidFill>
                  <a:srgbClr val="000000"/>
                </a:solidFill>
                <a:latin typeface="Calibri"/>
                <a:cs typeface="Calibri"/>
              </a:rPr>
              <a:t> montrant</a:t>
            </a:r>
            <a:r>
              <a:rPr spc="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000000"/>
                </a:solidFill>
                <a:latin typeface="Calibri"/>
                <a:cs typeface="Calibri"/>
              </a:rPr>
              <a:t>les</a:t>
            </a:r>
            <a:r>
              <a:rPr spc="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pc="-9" dirty="0">
                <a:solidFill>
                  <a:srgbClr val="000000"/>
                </a:solidFill>
                <a:latin typeface="Calibri"/>
                <a:cs typeface="Calibri"/>
              </a:rPr>
              <a:t>districts</a:t>
            </a:r>
            <a:r>
              <a:rPr spc="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fr-FR" spc="9" dirty="0">
                <a:solidFill>
                  <a:srgbClr val="000000"/>
                </a:solidFill>
                <a:latin typeface="Calibri"/>
                <a:cs typeface="Calibri"/>
              </a:rPr>
              <a:t>bénéficiant</a:t>
            </a:r>
            <a:r>
              <a:rPr lang="en-US" spc="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000000"/>
                </a:solidFill>
                <a:latin typeface="Calibri"/>
                <a:cs typeface="Calibri"/>
              </a:rPr>
              <a:t>de</a:t>
            </a:r>
            <a:r>
              <a:rPr spc="-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pc="-4" dirty="0">
                <a:solidFill>
                  <a:srgbClr val="000000"/>
                </a:solidFill>
                <a:latin typeface="Calibri"/>
                <a:cs typeface="Calibri"/>
              </a:rPr>
              <a:t>la </a:t>
            </a:r>
            <a:r>
              <a:rPr spc="-9" dirty="0" err="1">
                <a:solidFill>
                  <a:srgbClr val="000000"/>
                </a:solidFill>
                <a:latin typeface="Calibri"/>
                <a:cs typeface="Calibri"/>
              </a:rPr>
              <a:t>mise</a:t>
            </a:r>
            <a:r>
              <a:rPr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pc="4" dirty="0">
                <a:solidFill>
                  <a:srgbClr val="000000"/>
                </a:solidFill>
                <a:latin typeface="Calibri"/>
                <a:cs typeface="Calibri"/>
              </a:rPr>
              <a:t>en </a:t>
            </a:r>
            <a:r>
              <a:rPr spc="-453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pc="-9" dirty="0" err="1">
                <a:solidFill>
                  <a:srgbClr val="000000"/>
                </a:solidFill>
                <a:latin typeface="Calibri"/>
                <a:cs typeface="Calibri"/>
              </a:rPr>
              <a:t>œuvre</a:t>
            </a:r>
            <a:r>
              <a:rPr spc="-26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000000"/>
                </a:solidFill>
                <a:latin typeface="Calibri"/>
                <a:cs typeface="Calibri"/>
              </a:rPr>
              <a:t>d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e la </a:t>
            </a:r>
            <a:r>
              <a:rPr dirty="0">
                <a:solidFill>
                  <a:srgbClr val="000000"/>
                </a:solidFill>
                <a:latin typeface="Calibri"/>
                <a:cs typeface="Calibri"/>
              </a:rPr>
              <a:t>C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PS</a:t>
            </a:r>
            <a:endParaRPr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6052F8DF-BFE5-401F-A164-E8F58869E6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67" y="2110471"/>
            <a:ext cx="4248472" cy="3576017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BC0E3D3D-549E-49B3-B7D2-12A3464F6E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1063" y="2129149"/>
            <a:ext cx="4307183" cy="4728851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827908EE-0269-4B1B-843E-77BE0983E6DD}"/>
              </a:ext>
            </a:extLst>
          </p:cNvPr>
          <p:cNvSpPr txBox="1"/>
          <p:nvPr/>
        </p:nvSpPr>
        <p:spPr>
          <a:xfrm>
            <a:off x="95754" y="5829726"/>
            <a:ext cx="3540142" cy="6651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65 districts ont pu réaliser la CPS sur 75 programmés en 2021 </a:t>
            </a:r>
            <a:endParaRPr lang="fr-ML" sz="1800" b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0E781784-4621-4BA0-BB84-8EEDBDD59262}"/>
              </a:ext>
            </a:extLst>
          </p:cNvPr>
          <p:cNvSpPr txBox="1"/>
          <p:nvPr/>
        </p:nvSpPr>
        <p:spPr>
          <a:xfrm>
            <a:off x="4476246" y="5863138"/>
            <a:ext cx="4572000" cy="9682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districts à très faible transmission sont exclus de la CPS 2022 selon une analyse de l’incidence de 2020</a:t>
            </a:r>
            <a:endParaRPr lang="fr-ML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268759"/>
            <a:ext cx="9144000" cy="5487625"/>
          </a:xfrm>
        </p:spPr>
        <p:txBody>
          <a:bodyPr>
            <a:normAutofit fontScale="25000" lnSpcReduction="20000"/>
          </a:bodyPr>
          <a:lstStyle/>
          <a:p>
            <a:pPr marL="685800" indent="-685800" algn="l">
              <a:buFont typeface="Wingdings" pitchFamily="2" charset="2"/>
              <a:buChar char="Ø"/>
            </a:pPr>
            <a:r>
              <a:rPr lang="fr-CH" sz="7200" b="1" u="sng" dirty="0">
                <a:solidFill>
                  <a:schemeClr val="tx1"/>
                </a:solidFill>
                <a:latin typeface="Bodoni MT" pitchFamily="18" charset="0"/>
              </a:rPr>
              <a:t>Comment contrôlez vous la complétude de la couverture et l’observance du traitement ? </a:t>
            </a:r>
            <a:endParaRPr lang="fr-CH" sz="7200" u="sng" dirty="0">
              <a:solidFill>
                <a:schemeClr val="tx1"/>
              </a:solidFill>
              <a:latin typeface="Bodoni MT" pitchFamily="18" charset="0"/>
            </a:endParaRPr>
          </a:p>
          <a:p>
            <a:pPr marL="685800" indent="-685800" algn="l"/>
            <a:r>
              <a:rPr lang="fr-CH" sz="7200" dirty="0">
                <a:solidFill>
                  <a:schemeClr val="tx1"/>
                </a:solidFill>
                <a:latin typeface="Bodoni MT" pitchFamily="18" charset="0"/>
              </a:rPr>
              <a:t>               A travers </a:t>
            </a:r>
          </a:p>
          <a:p>
            <a:pPr marL="1314450" lvl="1" indent="-857250" algn="l">
              <a:buFont typeface="Courier New" panose="02070309020205020404" pitchFamily="49" charset="0"/>
              <a:buChar char="o"/>
            </a:pPr>
            <a:r>
              <a:rPr lang="fr-CH" sz="6800" dirty="0">
                <a:solidFill>
                  <a:schemeClr val="tx1"/>
                </a:solidFill>
                <a:latin typeface="Bodoni MT" pitchFamily="18" charset="0"/>
              </a:rPr>
              <a:t>Rapportage journalier des résultats à différents niveaux ;</a:t>
            </a:r>
          </a:p>
          <a:p>
            <a:pPr marL="1314450" lvl="1" indent="-857250" algn="l">
              <a:buFont typeface="Courier New" panose="02070309020205020404" pitchFamily="49" charset="0"/>
              <a:buChar char="o"/>
            </a:pPr>
            <a:r>
              <a:rPr lang="fr-CH" sz="6800" dirty="0">
                <a:solidFill>
                  <a:schemeClr val="tx1"/>
                </a:solidFill>
                <a:latin typeface="Bodoni MT" pitchFamily="18" charset="0"/>
              </a:rPr>
              <a:t>Enquêtes de monitorage rapide menées par des moniteurs indépendants après le 1</a:t>
            </a:r>
            <a:r>
              <a:rPr lang="fr-CH" sz="6800" baseline="30000" dirty="0">
                <a:solidFill>
                  <a:schemeClr val="tx1"/>
                </a:solidFill>
                <a:latin typeface="Bodoni MT" pitchFamily="18" charset="0"/>
              </a:rPr>
              <a:t>er</a:t>
            </a:r>
            <a:r>
              <a:rPr lang="fr-CH" sz="6800" dirty="0">
                <a:solidFill>
                  <a:schemeClr val="tx1"/>
                </a:solidFill>
                <a:latin typeface="Bodoni MT" pitchFamily="18" charset="0"/>
              </a:rPr>
              <a:t> et le 4</a:t>
            </a:r>
            <a:r>
              <a:rPr lang="fr-CH" sz="6800" baseline="30000" dirty="0">
                <a:solidFill>
                  <a:schemeClr val="tx1"/>
                </a:solidFill>
                <a:latin typeface="Bodoni MT" pitchFamily="18" charset="0"/>
              </a:rPr>
              <a:t>ème</a:t>
            </a:r>
            <a:r>
              <a:rPr lang="fr-CH" sz="6800" dirty="0">
                <a:solidFill>
                  <a:schemeClr val="tx1"/>
                </a:solidFill>
                <a:latin typeface="Bodoni MT" pitchFamily="18" charset="0"/>
              </a:rPr>
              <a:t> passages. </a:t>
            </a:r>
          </a:p>
          <a:p>
            <a:pPr marL="685800" indent="-685800" algn="l"/>
            <a:endParaRPr lang="fr-CH" sz="4000" dirty="0">
              <a:solidFill>
                <a:schemeClr val="tx1"/>
              </a:solidFill>
              <a:latin typeface="Bodoni MT" pitchFamily="18" charset="0"/>
            </a:endParaRPr>
          </a:p>
          <a:p>
            <a:pPr marL="685800" indent="-685800" algn="l">
              <a:buFont typeface="Wingdings" pitchFamily="2" charset="2"/>
              <a:buChar char="q"/>
            </a:pPr>
            <a:r>
              <a:rPr lang="fr-CH" sz="7200" u="sng" dirty="0">
                <a:solidFill>
                  <a:schemeClr val="tx1"/>
                </a:solidFill>
                <a:latin typeface="Bodoni MT" pitchFamily="18" charset="0"/>
              </a:rPr>
              <a:t>Avantages de la méthodologie utilisée</a:t>
            </a:r>
          </a:p>
          <a:p>
            <a:pPr marL="1143000" lvl="1" indent="-685800" algn="l">
              <a:buFont typeface="Courier New" pitchFamily="49" charset="0"/>
              <a:buChar char="o"/>
            </a:pPr>
            <a:r>
              <a:rPr lang="fr-CH" sz="7200" dirty="0">
                <a:solidFill>
                  <a:schemeClr val="tx1"/>
                </a:solidFill>
                <a:latin typeface="Bodoni MT" pitchFamily="18" charset="0"/>
              </a:rPr>
              <a:t>Méthode moins couteuse</a:t>
            </a:r>
          </a:p>
          <a:p>
            <a:pPr marL="1143000" lvl="1" indent="-685800" algn="l">
              <a:buFont typeface="Courier New" pitchFamily="49" charset="0"/>
              <a:buChar char="o"/>
            </a:pPr>
            <a:r>
              <a:rPr lang="fr-CH" sz="7200" dirty="0">
                <a:solidFill>
                  <a:schemeClr val="tx1"/>
                </a:solidFill>
                <a:latin typeface="Bodoni MT" pitchFamily="18" charset="0"/>
              </a:rPr>
              <a:t>Echantillonnage très représentatif </a:t>
            </a:r>
            <a:r>
              <a:rPr lang="fr-CH" sz="7200" i="1" dirty="0">
                <a:solidFill>
                  <a:schemeClr val="tx1"/>
                </a:solidFill>
                <a:latin typeface="Bodoni MT" pitchFamily="18" charset="0"/>
              </a:rPr>
              <a:t>(couverture de toutes les régions)</a:t>
            </a:r>
          </a:p>
          <a:p>
            <a:pPr marL="1143000" lvl="1" indent="-685800" algn="l">
              <a:buFont typeface="Courier New" pitchFamily="49" charset="0"/>
              <a:buChar char="o"/>
            </a:pPr>
            <a:r>
              <a:rPr lang="fr-CH" sz="7200" dirty="0">
                <a:solidFill>
                  <a:schemeClr val="tx1"/>
                </a:solidFill>
                <a:latin typeface="Bodoni MT" pitchFamily="18" charset="0"/>
              </a:rPr>
              <a:t>Technique de collecte facilement maitrisable</a:t>
            </a:r>
          </a:p>
          <a:p>
            <a:pPr marL="1143000" lvl="1" indent="-685800" algn="l">
              <a:buFont typeface="Courier New" pitchFamily="49" charset="0"/>
              <a:buChar char="o"/>
            </a:pPr>
            <a:r>
              <a:rPr lang="fr-CH" sz="7200" dirty="0">
                <a:solidFill>
                  <a:schemeClr val="tx1"/>
                </a:solidFill>
                <a:latin typeface="Bodoni MT" pitchFamily="18" charset="0"/>
              </a:rPr>
              <a:t>Outils appropriés et facilement maitrisable pour la collecte des données (tablettes et smartphones)</a:t>
            </a:r>
          </a:p>
          <a:p>
            <a:pPr marL="1143000" lvl="1" indent="-685800" algn="l">
              <a:buFont typeface="Courier New" pitchFamily="49" charset="0"/>
              <a:buChar char="o"/>
            </a:pPr>
            <a:r>
              <a:rPr lang="fr-FR" sz="7200" dirty="0">
                <a:solidFill>
                  <a:schemeClr val="tx1"/>
                </a:solidFill>
                <a:latin typeface="Bodoni MT" pitchFamily="18" charset="0"/>
              </a:rPr>
              <a:t>Adhésion de la population à</a:t>
            </a:r>
            <a:r>
              <a:rPr lang="fr-CH" sz="7200" dirty="0">
                <a:solidFill>
                  <a:schemeClr val="tx1"/>
                </a:solidFill>
                <a:latin typeface="Bodoni MT" pitchFamily="18" charset="0"/>
              </a:rPr>
              <a:t> méthode de l’enquête</a:t>
            </a:r>
          </a:p>
          <a:p>
            <a:pPr marL="1143000" lvl="1" indent="-685800" algn="l">
              <a:buFont typeface="Courier New" pitchFamily="49" charset="0"/>
              <a:buChar char="o"/>
            </a:pPr>
            <a:r>
              <a:rPr lang="fr-CH" sz="7200" dirty="0">
                <a:solidFill>
                  <a:schemeClr val="tx1"/>
                </a:solidFill>
                <a:latin typeface="Bodoni MT" pitchFamily="18" charset="0"/>
              </a:rPr>
              <a:t>Suivi journalier de la couverture</a:t>
            </a:r>
          </a:p>
          <a:p>
            <a:pPr marL="1143000" lvl="1" indent="-685800" algn="l">
              <a:buFont typeface="Courier New" pitchFamily="49" charset="0"/>
              <a:buChar char="o"/>
            </a:pPr>
            <a:r>
              <a:rPr lang="fr-CH" sz="7200" dirty="0">
                <a:solidFill>
                  <a:schemeClr val="tx1"/>
                </a:solidFill>
                <a:latin typeface="Bodoni MT" pitchFamily="18" charset="0"/>
              </a:rPr>
              <a:t>Facilite la prise de décision</a:t>
            </a:r>
          </a:p>
          <a:p>
            <a:pPr marL="1143000" lvl="1" indent="-685800" algn="l"/>
            <a:endParaRPr lang="fr-CH" sz="4000" u="sng" dirty="0">
              <a:solidFill>
                <a:schemeClr val="tx1"/>
              </a:solidFill>
              <a:latin typeface="Bodoni MT" pitchFamily="18" charset="0"/>
            </a:endParaRPr>
          </a:p>
          <a:p>
            <a:pPr marL="685800" indent="-685800" algn="l">
              <a:buFont typeface="Wingdings" pitchFamily="2" charset="2"/>
              <a:buChar char="q"/>
            </a:pPr>
            <a:r>
              <a:rPr lang="fr-CH" sz="7200" u="sng" dirty="0">
                <a:solidFill>
                  <a:schemeClr val="tx1"/>
                </a:solidFill>
                <a:latin typeface="Bodoni MT" pitchFamily="18" charset="0"/>
              </a:rPr>
              <a:t>Désavantages </a:t>
            </a:r>
          </a:p>
          <a:p>
            <a:pPr marL="1143000" lvl="1" indent="-685800" algn="l">
              <a:buFont typeface="Courier New" pitchFamily="49" charset="0"/>
              <a:buChar char="o"/>
            </a:pPr>
            <a:r>
              <a:rPr lang="fr-FR" sz="7200" dirty="0">
                <a:solidFill>
                  <a:schemeClr val="tx1"/>
                </a:solidFill>
                <a:latin typeface="Bodoni MT" pitchFamily="18" charset="0"/>
              </a:rPr>
              <a:t>L’absence de certaines mamans/gardiennes d’enfants au moment du passage des enquêteurs à cause des travaux champêtres</a:t>
            </a:r>
          </a:p>
          <a:p>
            <a:pPr marL="1143000" lvl="1" indent="-685800" algn="l">
              <a:buFont typeface="Courier New" pitchFamily="49" charset="0"/>
              <a:buChar char="o"/>
            </a:pPr>
            <a:r>
              <a:rPr lang="fr-FR" sz="7200" dirty="0">
                <a:solidFill>
                  <a:schemeClr val="tx1"/>
                </a:solidFill>
                <a:latin typeface="Bodoni MT" pitchFamily="18" charset="0"/>
              </a:rPr>
              <a:t>Manque de certaines preuves (cartes, marquage) rendant difficiles la confirmation des déclarations des parents</a:t>
            </a:r>
          </a:p>
          <a:p>
            <a:pPr marL="1143000" lvl="1" indent="-685800" algn="l">
              <a:spcAft>
                <a:spcPts val="800"/>
              </a:spcAft>
              <a:buFont typeface="Courier New" pitchFamily="49" charset="0"/>
              <a:buChar char="o"/>
            </a:pPr>
            <a:r>
              <a:rPr lang="fr-FR" sz="7200" dirty="0">
                <a:solidFill>
                  <a:schemeClr val="tx1"/>
                </a:solidFill>
                <a:latin typeface="Bodoni MT" pitchFamily="18" charset="0"/>
              </a:rPr>
              <a:t>L’insécurité empêchant la conduite de l’enquête dans les régions du nord et aussi à jouer sur le choix de certains villages ;</a:t>
            </a:r>
            <a:endParaRPr lang="fr-ML" sz="7200" dirty="0">
              <a:solidFill>
                <a:schemeClr val="tx1"/>
              </a:solidFill>
              <a:latin typeface="Bodoni MT" pitchFamily="18" charset="0"/>
            </a:endParaRPr>
          </a:p>
          <a:p>
            <a:pPr marL="1143000" lvl="1" indent="-685800" algn="l">
              <a:buFont typeface="Courier New" pitchFamily="49" charset="0"/>
              <a:buChar char="o"/>
            </a:pPr>
            <a:endParaRPr lang="fr-CH" sz="7200" dirty="0">
              <a:solidFill>
                <a:srgbClr val="FF0000"/>
              </a:solidFill>
              <a:latin typeface="Bodoni MT" pitchFamily="18" charset="0"/>
            </a:endParaRPr>
          </a:p>
          <a:p>
            <a:pPr algn="l"/>
            <a:endParaRPr lang="fr-CH" sz="6400" u="sng" dirty="0">
              <a:solidFill>
                <a:schemeClr val="tx1"/>
              </a:solidFill>
            </a:endParaRPr>
          </a:p>
        </p:txBody>
      </p:sp>
      <p:graphicFrame>
        <p:nvGraphicFramePr>
          <p:cNvPr id="4" name="Diagramme 6">
            <a:extLst>
              <a:ext uri="{FF2B5EF4-FFF2-40B4-BE49-F238E27FC236}">
                <a16:creationId xmlns:a16="http://schemas.microsoft.com/office/drawing/2014/main" id="{C97FA5CE-3B90-4B3C-8CB3-417911E69E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7963780"/>
              </p:ext>
            </p:extLst>
          </p:nvPr>
        </p:nvGraphicFramePr>
        <p:xfrm>
          <a:off x="198134" y="101615"/>
          <a:ext cx="8501952" cy="9941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7234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4336" y="908720"/>
            <a:ext cx="9144000" cy="5487625"/>
          </a:xfrm>
        </p:spPr>
        <p:txBody>
          <a:bodyPr>
            <a:normAutofit fontScale="32500" lnSpcReduction="20000"/>
          </a:bodyPr>
          <a:lstStyle/>
          <a:p>
            <a:pPr marL="1143000" lvl="1" indent="-685800" algn="l"/>
            <a:endParaRPr lang="fr-CH" sz="4000" u="sng" dirty="0">
              <a:solidFill>
                <a:schemeClr val="tx1"/>
              </a:solidFill>
              <a:latin typeface="Bodoni MT" pitchFamily="18" charset="0"/>
            </a:endParaRPr>
          </a:p>
          <a:p>
            <a:pPr marL="685800" indent="-685800" algn="l">
              <a:buFont typeface="Wingdings" pitchFamily="2" charset="2"/>
              <a:buChar char="q"/>
            </a:pPr>
            <a:r>
              <a:rPr lang="fr-CH" sz="7200" u="sng" dirty="0">
                <a:solidFill>
                  <a:schemeClr val="tx1"/>
                </a:solidFill>
                <a:latin typeface="Bodoni MT" pitchFamily="18" charset="0"/>
              </a:rPr>
              <a:t>Désavantages </a:t>
            </a:r>
          </a:p>
          <a:p>
            <a:pPr marL="685800" indent="-685800" algn="l">
              <a:buFont typeface="Courier New" pitchFamily="49" charset="0"/>
              <a:buChar char="o"/>
            </a:pPr>
            <a:r>
              <a:rPr lang="fr-FR" sz="7600" dirty="0">
                <a:solidFill>
                  <a:schemeClr val="tx1"/>
                </a:solidFill>
                <a:latin typeface="Bodoni MT" pitchFamily="18" charset="0"/>
              </a:rPr>
              <a:t>L’absence de certaines mamans/gardiennes d’enfants au moment du passage des enquêteurs à cause des travaux champêtres</a:t>
            </a:r>
          </a:p>
          <a:p>
            <a:pPr marL="685800" indent="-685800" algn="l">
              <a:buFont typeface="Courier New" pitchFamily="49" charset="0"/>
              <a:buChar char="o"/>
            </a:pPr>
            <a:r>
              <a:rPr lang="fr-FR" sz="7600" dirty="0">
                <a:solidFill>
                  <a:schemeClr val="tx1"/>
                </a:solidFill>
                <a:latin typeface="Bodoni MT" pitchFamily="18" charset="0"/>
              </a:rPr>
              <a:t>Le manque de certaines preuves (cartes, marquage) rendant difficiles la confirmation des déclarations des parents</a:t>
            </a:r>
          </a:p>
          <a:p>
            <a:pPr marL="685800" indent="-685800" algn="l">
              <a:spcAft>
                <a:spcPts val="800"/>
              </a:spcAft>
              <a:buFont typeface="Courier New" pitchFamily="49" charset="0"/>
              <a:buChar char="o"/>
            </a:pPr>
            <a:r>
              <a:rPr lang="fr-FR" sz="7600" dirty="0">
                <a:solidFill>
                  <a:schemeClr val="tx1"/>
                </a:solidFill>
                <a:latin typeface="Bodoni MT" pitchFamily="18" charset="0"/>
              </a:rPr>
              <a:t>L’insécurité empêchant la conduite de l’enquête dans les régions du nord ;</a:t>
            </a:r>
          </a:p>
          <a:p>
            <a:pPr marL="685800" indent="-685800" algn="l">
              <a:spcAft>
                <a:spcPts val="800"/>
              </a:spcAft>
              <a:buFont typeface="Courier New" pitchFamily="49" charset="0"/>
              <a:buChar char="o"/>
            </a:pPr>
            <a:r>
              <a:rPr lang="fr-FR" sz="7600" dirty="0">
                <a:solidFill>
                  <a:schemeClr val="tx1"/>
                </a:solidFill>
                <a:latin typeface="Bodoni MT" pitchFamily="18" charset="0"/>
              </a:rPr>
              <a:t>L’exclusion de certains villages sélectionnés due à l’insécurité</a:t>
            </a:r>
          </a:p>
          <a:p>
            <a:pPr marL="685800" indent="-685800" algn="l">
              <a:spcAft>
                <a:spcPts val="800"/>
              </a:spcAft>
              <a:buFont typeface="Courier New" pitchFamily="49" charset="0"/>
              <a:buChar char="o"/>
            </a:pPr>
            <a:r>
              <a:rPr lang="fr-FR" sz="7600" dirty="0">
                <a:solidFill>
                  <a:schemeClr val="tx1"/>
                </a:solidFill>
                <a:latin typeface="Bodoni MT" pitchFamily="18" charset="0"/>
              </a:rPr>
              <a:t>Le rapportage journalier ne permet pas une bonne analyse des données avant transmission, </a:t>
            </a:r>
            <a:endParaRPr lang="fr-ML" sz="7600" dirty="0">
              <a:solidFill>
                <a:schemeClr val="tx1"/>
              </a:solidFill>
              <a:latin typeface="Bodoni MT" pitchFamily="18" charset="0"/>
            </a:endParaRPr>
          </a:p>
          <a:p>
            <a:pPr marL="1143000" lvl="1" indent="-685800" algn="l">
              <a:buFont typeface="Courier New" pitchFamily="49" charset="0"/>
              <a:buChar char="o"/>
            </a:pPr>
            <a:endParaRPr lang="fr-CH" sz="7200" dirty="0">
              <a:solidFill>
                <a:srgbClr val="FF0000"/>
              </a:solidFill>
              <a:latin typeface="Bodoni MT" pitchFamily="18" charset="0"/>
            </a:endParaRPr>
          </a:p>
          <a:p>
            <a:pPr algn="l"/>
            <a:endParaRPr lang="fr-CH" sz="6400" u="sng" dirty="0">
              <a:solidFill>
                <a:schemeClr val="tx1"/>
              </a:solidFill>
            </a:endParaRPr>
          </a:p>
        </p:txBody>
      </p:sp>
      <p:graphicFrame>
        <p:nvGraphicFramePr>
          <p:cNvPr id="4" name="Diagramme 6">
            <a:extLst>
              <a:ext uri="{FF2B5EF4-FFF2-40B4-BE49-F238E27FC236}">
                <a16:creationId xmlns:a16="http://schemas.microsoft.com/office/drawing/2014/main" id="{C97FA5CE-3B90-4B3C-8CB3-417911E69E54}"/>
              </a:ext>
            </a:extLst>
          </p:cNvPr>
          <p:cNvGraphicFramePr/>
          <p:nvPr/>
        </p:nvGraphicFramePr>
        <p:xfrm>
          <a:off x="198134" y="101615"/>
          <a:ext cx="8501952" cy="9941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5552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EAD12591D3B44A8A2C70EAA04D66AB" ma:contentTypeVersion="12" ma:contentTypeDescription="Create a new document." ma:contentTypeScope="" ma:versionID="122a6556c83f13cd479b45b29d33ff55">
  <xsd:schema xmlns:xsd="http://www.w3.org/2001/XMLSchema" xmlns:xs="http://www.w3.org/2001/XMLSchema" xmlns:p="http://schemas.microsoft.com/office/2006/metadata/properties" xmlns:ns3="25e3acdc-53d9-4e7c-a69e-1ee36e33316a" xmlns:ns4="ee7c3cea-c103-4952-b4ae-095132435fb6" targetNamespace="http://schemas.microsoft.com/office/2006/metadata/properties" ma:root="true" ma:fieldsID="9a94e0bb26a07a47ccabd21c321e2715" ns3:_="" ns4:_="">
    <xsd:import namespace="25e3acdc-53d9-4e7c-a69e-1ee36e33316a"/>
    <xsd:import namespace="ee7c3cea-c103-4952-b4ae-095132435fb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e3acdc-53d9-4e7c-a69e-1ee36e33316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7c3cea-c103-4952-b4ae-095132435f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A72FD3-2974-4D10-A103-A4AE226431A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F610BAA-47AA-4A8A-9676-E1BD03DF4647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5e3acdc-53d9-4e7c-a69e-1ee36e33316a"/>
    <ds:schemaRef ds:uri="ee7c3cea-c103-4952-b4ae-095132435fb6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00C26E4-CBB5-4C9C-93CD-6D32912867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e3acdc-53d9-4e7c-a69e-1ee36e33316a"/>
    <ds:schemaRef ds:uri="ee7c3cea-c103-4952-b4ae-095132435f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13116</TotalTime>
  <Words>3064</Words>
  <Application>Microsoft Office PowerPoint</Application>
  <PresentationFormat>Affichage à l'écran (4:3)</PresentationFormat>
  <Paragraphs>748</Paragraphs>
  <Slides>34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34</vt:i4>
      </vt:variant>
    </vt:vector>
  </HeadingPairs>
  <TitlesOfParts>
    <vt:vector size="43" baseType="lpstr">
      <vt:lpstr>Arial</vt:lpstr>
      <vt:lpstr>Bodoni MT</vt:lpstr>
      <vt:lpstr>Calibri</vt:lpstr>
      <vt:lpstr>Century Gothic</vt:lpstr>
      <vt:lpstr>Courier New</vt:lpstr>
      <vt:lpstr>Times New Roman</vt:lpstr>
      <vt:lpstr>Wingdings</vt:lpstr>
      <vt:lpstr>Office Theme</vt:lpstr>
      <vt:lpstr>1_Office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Carte du pays montrant les districts bénéficiant de la mise en  œuvre de la CPS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 Proportion des enfants de 3-59 mois  ayant reçu  le traitement au cours de ce passage </vt:lpstr>
      <vt:lpstr> </vt:lpstr>
      <vt:lpstr>ADMINISTRATION DE LA 1ERE DOSE </vt:lpstr>
      <vt:lpstr>Proportion des enfants de 3-59 mois ayant observé le traitement à domicile (J2 et J3)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MERCI </vt:lpstr>
    </vt:vector>
  </TitlesOfParts>
  <Company>Geneva, Switzerland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SMC Implementation 2013 review – 2105 outlook</dc:title>
  <dc:creator>tchouatieua@mmv.org</dc:creator>
  <cp:lastModifiedBy>sanogovincent@yahoo.fr</cp:lastModifiedBy>
  <cp:revision>387</cp:revision>
  <dcterms:created xsi:type="dcterms:W3CDTF">2013-10-16T10:55:00Z</dcterms:created>
  <dcterms:modified xsi:type="dcterms:W3CDTF">2022-02-28T12:07:21Z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0x01010084EAD12591D3B44A8A2C70EAA04D66AB</vt:lpwstr>
  </property>
</Properties>
</file>