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314" r:id="rId5"/>
    <p:sldId id="313" r:id="rId6"/>
    <p:sldId id="261" r:id="rId7"/>
    <p:sldId id="310" r:id="rId8"/>
    <p:sldId id="311" r:id="rId9"/>
    <p:sldId id="276" r:id="rId10"/>
    <p:sldId id="312" r:id="rId11"/>
    <p:sldId id="262" r:id="rId12"/>
    <p:sldId id="323" r:id="rId13"/>
    <p:sldId id="264" r:id="rId14"/>
    <p:sldId id="265" r:id="rId15"/>
    <p:sldId id="318" r:id="rId16"/>
    <p:sldId id="319" r:id="rId17"/>
    <p:sldId id="320" r:id="rId18"/>
    <p:sldId id="321" r:id="rId19"/>
    <p:sldId id="322" r:id="rId20"/>
    <p:sldId id="32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325" r:id="rId30"/>
    <p:sldId id="304" r:id="rId31"/>
    <p:sldId id="275" r:id="rId32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te Microsoft" initials="CM" lastIdx="1" clrIdx="0">
    <p:extLst>
      <p:ext uri="{19B8F6BF-5375-455C-9EA6-DF929625EA0E}">
        <p15:presenceInfo xmlns:p15="http://schemas.microsoft.com/office/powerpoint/2012/main" userId="a0d0776cc754ba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088"/>
    <a:srgbClr val="44F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23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Classeur2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Classeur2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Classeur2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8622333264335"/>
          <c:y val="4.2280162887019183E-2"/>
          <c:w val="0.86272498162988276"/>
          <c:h val="0.64626612773413072"/>
        </c:manualLayout>
      </c:layout>
      <c:lineChart>
        <c:grouping val="standard"/>
        <c:varyColors val="0"/>
        <c:ser>
          <c:idx val="0"/>
          <c:order val="0"/>
          <c:tx>
            <c:strRef>
              <c:f>'[data.xls]Sheet 1'!$I$15</c:f>
              <c:strCache>
                <c:ptCount val="1"/>
                <c:pt idx="0">
                  <c:v>Moins 5 ans</c:v>
                </c:pt>
              </c:strCache>
            </c:strRef>
          </c:tx>
          <c:spPr>
            <a:ln w="38100" cap="rnd">
              <a:solidFill>
                <a:srgbClr val="44F42C"/>
              </a:solidFill>
              <a:round/>
            </a:ln>
            <a:effectLst/>
          </c:spPr>
          <c:marker>
            <c:symbol val="none"/>
          </c:marker>
          <c:cat>
            <c:strRef>
              <c:f>'[data.xls]Sheet 1'!$C$16:$C$27</c:f>
              <c:strCache>
                <c:ptCount val="12"/>
                <c:pt idx="0">
                  <c:v>Janvier 2021</c:v>
                </c:pt>
                <c:pt idx="1">
                  <c:v>Février 2021</c:v>
                </c:pt>
                <c:pt idx="2">
                  <c:v>Mars 2021</c:v>
                </c:pt>
                <c:pt idx="3">
                  <c:v>Avril 2021</c:v>
                </c:pt>
                <c:pt idx="4">
                  <c:v>Mai 2021</c:v>
                </c:pt>
                <c:pt idx="5">
                  <c:v>Juin 2021</c:v>
                </c:pt>
                <c:pt idx="6">
                  <c:v>Juillet 2021</c:v>
                </c:pt>
                <c:pt idx="7">
                  <c:v>Août 2021</c:v>
                </c:pt>
                <c:pt idx="8">
                  <c:v>Septembre 2021</c:v>
                </c:pt>
                <c:pt idx="9">
                  <c:v>Octobre 2021</c:v>
                </c:pt>
                <c:pt idx="10">
                  <c:v>Novembre 2021</c:v>
                </c:pt>
                <c:pt idx="11">
                  <c:v>Décembre 2021</c:v>
                </c:pt>
              </c:strCache>
            </c:strRef>
          </c:cat>
          <c:val>
            <c:numRef>
              <c:f>'[data.xls]Sheet 1'!$I$16:$I$27</c:f>
              <c:numCache>
                <c:formatCode>General</c:formatCode>
                <c:ptCount val="12"/>
                <c:pt idx="0">
                  <c:v>112084</c:v>
                </c:pt>
                <c:pt idx="1">
                  <c:v>76586</c:v>
                </c:pt>
                <c:pt idx="2">
                  <c:v>69620</c:v>
                </c:pt>
                <c:pt idx="3">
                  <c:v>59425</c:v>
                </c:pt>
                <c:pt idx="4">
                  <c:v>52915</c:v>
                </c:pt>
                <c:pt idx="5">
                  <c:v>51973</c:v>
                </c:pt>
                <c:pt idx="6">
                  <c:v>81325</c:v>
                </c:pt>
                <c:pt idx="7">
                  <c:v>318721</c:v>
                </c:pt>
                <c:pt idx="8">
                  <c:v>431208</c:v>
                </c:pt>
                <c:pt idx="9">
                  <c:v>371538</c:v>
                </c:pt>
                <c:pt idx="10">
                  <c:v>165724</c:v>
                </c:pt>
                <c:pt idx="11">
                  <c:v>125457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23-42F5-8E51-ACE2AF074397}"/>
            </c:ext>
          </c:extLst>
        </c:ser>
        <c:ser>
          <c:idx val="1"/>
          <c:order val="1"/>
          <c:tx>
            <c:strRef>
              <c:f>'[data.xls]Sheet 1'!$K$15</c:f>
              <c:strCache>
                <c:ptCount val="1"/>
                <c:pt idx="0">
                  <c:v>5 ans et Plus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'[data.xls]Sheet 1'!$C$16:$C$27</c:f>
              <c:strCache>
                <c:ptCount val="12"/>
                <c:pt idx="0">
                  <c:v>Janvier 2021</c:v>
                </c:pt>
                <c:pt idx="1">
                  <c:v>Février 2021</c:v>
                </c:pt>
                <c:pt idx="2">
                  <c:v>Mars 2021</c:v>
                </c:pt>
                <c:pt idx="3">
                  <c:v>Avril 2021</c:v>
                </c:pt>
                <c:pt idx="4">
                  <c:v>Mai 2021</c:v>
                </c:pt>
                <c:pt idx="5">
                  <c:v>Juin 2021</c:v>
                </c:pt>
                <c:pt idx="6">
                  <c:v>Juillet 2021</c:v>
                </c:pt>
                <c:pt idx="7">
                  <c:v>Août 2021</c:v>
                </c:pt>
                <c:pt idx="8">
                  <c:v>Septembre 2021</c:v>
                </c:pt>
                <c:pt idx="9">
                  <c:v>Octobre 2021</c:v>
                </c:pt>
                <c:pt idx="10">
                  <c:v>Novembre 2021</c:v>
                </c:pt>
                <c:pt idx="11">
                  <c:v>Décembre 2021</c:v>
                </c:pt>
              </c:strCache>
            </c:strRef>
          </c:cat>
          <c:val>
            <c:numRef>
              <c:f>'[data.xls]Sheet 1'!$J$16:$J$27</c:f>
              <c:numCache>
                <c:formatCode>General</c:formatCode>
                <c:ptCount val="12"/>
                <c:pt idx="0">
                  <c:v>112744</c:v>
                </c:pt>
                <c:pt idx="1">
                  <c:v>76741</c:v>
                </c:pt>
                <c:pt idx="2">
                  <c:v>65877</c:v>
                </c:pt>
                <c:pt idx="3">
                  <c:v>57331</c:v>
                </c:pt>
                <c:pt idx="4">
                  <c:v>52277</c:v>
                </c:pt>
                <c:pt idx="5">
                  <c:v>52607</c:v>
                </c:pt>
                <c:pt idx="6">
                  <c:v>87627</c:v>
                </c:pt>
                <c:pt idx="7">
                  <c:v>357141</c:v>
                </c:pt>
                <c:pt idx="8">
                  <c:v>474698</c:v>
                </c:pt>
                <c:pt idx="9">
                  <c:v>388514</c:v>
                </c:pt>
                <c:pt idx="10">
                  <c:v>163310</c:v>
                </c:pt>
                <c:pt idx="11">
                  <c:v>126042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3-42F5-8E51-ACE2AF074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231456"/>
        <c:axId val="484226536"/>
      </c:lineChart>
      <c:catAx>
        <c:axId val="48423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226536"/>
        <c:crosses val="autoZero"/>
        <c:auto val="1"/>
        <c:lblAlgn val="ctr"/>
        <c:lblOffset val="100"/>
        <c:noMultiLvlLbl val="0"/>
      </c:catAx>
      <c:valAx>
        <c:axId val="484226536"/>
        <c:scaling>
          <c:orientation val="minMax"/>
          <c:max val="60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23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26758495865397"/>
          <c:y val="0"/>
          <c:w val="0.42031096131088713"/>
          <c:h val="7.4132050853438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595519422486111E-2"/>
          <c:y val="4.9560220651668117E-2"/>
          <c:w val="0.87119666583678179"/>
          <c:h val="0.780313537972613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E697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Feuil1!$B$6:$B$13</c:f>
              <c:strCache>
                <c:ptCount val="8"/>
                <c:pt idx="0">
                  <c:v>Diffa</c:v>
                </c:pt>
                <c:pt idx="1">
                  <c:v>Dosso</c:v>
                </c:pt>
                <c:pt idx="2">
                  <c:v>Maradi</c:v>
                </c:pt>
                <c:pt idx="3">
                  <c:v>Niamey</c:v>
                </c:pt>
                <c:pt idx="4">
                  <c:v>Tahoua</c:v>
                </c:pt>
                <c:pt idx="5">
                  <c:v>Tillaberi</c:v>
                </c:pt>
                <c:pt idx="6">
                  <c:v>Zinder</c:v>
                </c:pt>
                <c:pt idx="7">
                  <c:v>Pays</c:v>
                </c:pt>
              </c:strCache>
            </c:strRef>
          </c:cat>
          <c:val>
            <c:numRef>
              <c:f>Feuil1!$C$6:$C$13</c:f>
              <c:numCache>
                <c:formatCode>0%</c:formatCode>
                <c:ptCount val="8"/>
                <c:pt idx="0">
                  <c:v>1.2527537689089983</c:v>
                </c:pt>
                <c:pt idx="1">
                  <c:v>0.98029203974460655</c:v>
                </c:pt>
                <c:pt idx="2">
                  <c:v>1.02833917493936</c:v>
                </c:pt>
                <c:pt idx="3">
                  <c:v>1.0915369625810907</c:v>
                </c:pt>
                <c:pt idx="4">
                  <c:v>1.0599275244740121</c:v>
                </c:pt>
                <c:pt idx="5">
                  <c:v>1.0026564930267061</c:v>
                </c:pt>
                <c:pt idx="6">
                  <c:v>1.0530607297429164</c:v>
                </c:pt>
                <c:pt idx="7">
                  <c:v>1.0409133012224898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A-4718-A435-B12E417A0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747264"/>
        <c:axId val="70749184"/>
      </c:barChart>
      <c:catAx>
        <c:axId val="70747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 dirty="0"/>
                  <a:t>Régions</a:t>
                </a:r>
                <a:r>
                  <a:rPr lang="fr-FR" b="1" baseline="0" dirty="0"/>
                  <a:t> </a:t>
                </a:r>
                <a:endParaRPr lang="fr-FR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49184"/>
        <c:crosses val="autoZero"/>
        <c:auto val="1"/>
        <c:lblAlgn val="ctr"/>
        <c:lblOffset val="100"/>
        <c:noMultiLvlLbl val="0"/>
      </c:catAx>
      <c:valAx>
        <c:axId val="70749184"/>
        <c:scaling>
          <c:orientation val="minMax"/>
          <c:max val="1.3"/>
          <c:min val="0.2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50000"/>
        </a:sysClr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891477451681481E-2"/>
          <c:y val="3.6960102876160812E-2"/>
          <c:w val="0.84338670744855704"/>
          <c:h val="0.765438475261068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Feuil1!$B$6:$B$13</c:f>
              <c:strCache>
                <c:ptCount val="8"/>
                <c:pt idx="0">
                  <c:v>Diffa</c:v>
                </c:pt>
                <c:pt idx="1">
                  <c:v>Dosso</c:v>
                </c:pt>
                <c:pt idx="2">
                  <c:v>Maradi</c:v>
                </c:pt>
                <c:pt idx="3">
                  <c:v>Niamey</c:v>
                </c:pt>
                <c:pt idx="4">
                  <c:v>Tahoua</c:v>
                </c:pt>
                <c:pt idx="5">
                  <c:v>Tillaberi</c:v>
                </c:pt>
                <c:pt idx="6">
                  <c:v>Zinder</c:v>
                </c:pt>
                <c:pt idx="7">
                  <c:v>Pays</c:v>
                </c:pt>
              </c:strCache>
            </c:strRef>
          </c:cat>
          <c:val>
            <c:numRef>
              <c:f>Feuil1!$D$6:$D$13</c:f>
              <c:numCache>
                <c:formatCode>0%</c:formatCode>
                <c:ptCount val="8"/>
                <c:pt idx="0">
                  <c:v>1.1738177646292973</c:v>
                </c:pt>
                <c:pt idx="1">
                  <c:v>1.0128678831841018</c:v>
                </c:pt>
                <c:pt idx="2">
                  <c:v>1.0598452483132901</c:v>
                </c:pt>
                <c:pt idx="3">
                  <c:v>1.1551515749488184</c:v>
                </c:pt>
                <c:pt idx="4">
                  <c:v>1.0709527910566365</c:v>
                </c:pt>
                <c:pt idx="5">
                  <c:v>1.0097217869803086</c:v>
                </c:pt>
                <c:pt idx="6">
                  <c:v>1.0677234265994258</c:v>
                </c:pt>
                <c:pt idx="7">
                  <c:v>1.0591160389209169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7-454B-A26B-4FF50530A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99680"/>
        <c:axId val="59665792"/>
      </c:barChart>
      <c:catAx>
        <c:axId val="4779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 dirty="0"/>
                  <a:t>Régions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65792"/>
        <c:crosses val="autoZero"/>
        <c:auto val="1"/>
        <c:lblAlgn val="ctr"/>
        <c:lblOffset val="100"/>
        <c:noMultiLvlLbl val="0"/>
      </c:catAx>
      <c:valAx>
        <c:axId val="59665792"/>
        <c:scaling>
          <c:orientation val="minMax"/>
          <c:min val="0.2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71111036909127E-2"/>
          <c:y val="6.2886506725933725E-2"/>
          <c:w val="0.87432799111047943"/>
          <c:h val="0.832534809346352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7D9F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Feuil1!$B$6:$B$13</c:f>
              <c:strCache>
                <c:ptCount val="8"/>
                <c:pt idx="0">
                  <c:v>Diffa</c:v>
                </c:pt>
                <c:pt idx="1">
                  <c:v>Dosso</c:v>
                </c:pt>
                <c:pt idx="2">
                  <c:v>Maradi</c:v>
                </c:pt>
                <c:pt idx="3">
                  <c:v>Niamey</c:v>
                </c:pt>
                <c:pt idx="4">
                  <c:v>Tahoua</c:v>
                </c:pt>
                <c:pt idx="5">
                  <c:v>Tillaberi</c:v>
                </c:pt>
                <c:pt idx="6">
                  <c:v>Zinder</c:v>
                </c:pt>
                <c:pt idx="7">
                  <c:v>Pays</c:v>
                </c:pt>
              </c:strCache>
            </c:strRef>
          </c:cat>
          <c:val>
            <c:numRef>
              <c:f>Feuil1!$E$6:$E$13</c:f>
              <c:numCache>
                <c:formatCode>0%</c:formatCode>
                <c:ptCount val="8"/>
                <c:pt idx="0">
                  <c:v>1.0406120489071937</c:v>
                </c:pt>
                <c:pt idx="1">
                  <c:v>1.0307756243152373</c:v>
                </c:pt>
                <c:pt idx="2">
                  <c:v>1.0674028025708351</c:v>
                </c:pt>
                <c:pt idx="3">
                  <c:v>1.1655731235046003</c:v>
                </c:pt>
                <c:pt idx="4">
                  <c:v>1.0761783513690053</c:v>
                </c:pt>
                <c:pt idx="5">
                  <c:v>1.008209540949955</c:v>
                </c:pt>
                <c:pt idx="6">
                  <c:v>1.0884111218516466</c:v>
                </c:pt>
                <c:pt idx="7">
                  <c:v>1.0641641566719924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1-452A-9EA4-9EF6E14CA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568320"/>
        <c:axId val="63572608"/>
      </c:barChart>
      <c:catAx>
        <c:axId val="6256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72608"/>
        <c:crosses val="autoZero"/>
        <c:auto val="1"/>
        <c:lblAlgn val="ctr"/>
        <c:lblOffset val="100"/>
        <c:noMultiLvlLbl val="0"/>
      </c:catAx>
      <c:valAx>
        <c:axId val="63572608"/>
        <c:scaling>
          <c:orientation val="minMax"/>
          <c:min val="0.2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320210632918637E-2"/>
          <c:y val="4.7837772522181389E-2"/>
          <c:w val="0.84253294425961356"/>
          <c:h val="0.775317999094620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3CE08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Feuil1!$B$6:$B$13</c:f>
              <c:strCache>
                <c:ptCount val="8"/>
                <c:pt idx="0">
                  <c:v>Diffa</c:v>
                </c:pt>
                <c:pt idx="1">
                  <c:v>Dosso</c:v>
                </c:pt>
                <c:pt idx="2">
                  <c:v>Maradi</c:v>
                </c:pt>
                <c:pt idx="3">
                  <c:v>Niamey</c:v>
                </c:pt>
                <c:pt idx="4">
                  <c:v>Tahoua</c:v>
                </c:pt>
                <c:pt idx="5">
                  <c:v>Tillaberi</c:v>
                </c:pt>
                <c:pt idx="6">
                  <c:v>Zinder</c:v>
                </c:pt>
                <c:pt idx="7">
                  <c:v>Pays</c:v>
                </c:pt>
              </c:strCache>
            </c:strRef>
          </c:cat>
          <c:val>
            <c:numRef>
              <c:f>Feuil1!$F$6:$F$13</c:f>
              <c:numCache>
                <c:formatCode>0%</c:formatCode>
                <c:ptCount val="8"/>
                <c:pt idx="0">
                  <c:v>1.2522252515291548</c:v>
                </c:pt>
                <c:pt idx="1">
                  <c:v>1.0433526011560701</c:v>
                </c:pt>
                <c:pt idx="2">
                  <c:v>0.99503818242926256</c:v>
                </c:pt>
                <c:pt idx="3">
                  <c:v>1.1720357169285425</c:v>
                </c:pt>
                <c:pt idx="4">
                  <c:v>1.0487455465550555</c:v>
                </c:pt>
                <c:pt idx="5">
                  <c:v>1.0109767211861069</c:v>
                </c:pt>
                <c:pt idx="6">
                  <c:v>1.0637549745707386</c:v>
                </c:pt>
                <c:pt idx="7">
                  <c:v>1.0476804925995202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1-4EBE-8889-91FD84242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2566784"/>
        <c:axId val="63465728"/>
      </c:barChart>
      <c:catAx>
        <c:axId val="62566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 dirty="0"/>
                  <a:t>Régions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65728"/>
        <c:crosses val="autoZero"/>
        <c:auto val="1"/>
        <c:lblAlgn val="ctr"/>
        <c:lblOffset val="100"/>
        <c:noMultiLvlLbl val="0"/>
      </c:catAx>
      <c:valAx>
        <c:axId val="63465728"/>
        <c:scaling>
          <c:orientation val="minMax"/>
          <c:max val="1.3"/>
          <c:min val="0.2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sz="2000" b="1" kern="1200" dirty="0">
              <a:solidFill>
                <a:srgbClr val="FF0000"/>
              </a:solidFill>
              <a:latin typeface="Arial"/>
              <a:cs typeface="Arial"/>
            </a:rPr>
            <a:t>Lessons et innovations </a:t>
          </a:r>
          <a:r>
            <a:rPr lang="en-US" sz="2000" b="1" kern="1200" dirty="0" err="1">
              <a:solidFill>
                <a:srgbClr val="FF0000"/>
              </a:solidFill>
              <a:latin typeface="Arial"/>
              <a:cs typeface="Arial"/>
            </a:rPr>
            <a:t>en</a:t>
          </a:r>
          <a:r>
            <a:rPr lang="en-US" sz="2000" b="1" kern="1200" dirty="0">
              <a:solidFill>
                <a:srgbClr val="FF0000"/>
              </a:solidFill>
              <a:latin typeface="Arial"/>
              <a:cs typeface="Arial"/>
            </a:rPr>
            <a:t> 2021</a:t>
          </a:r>
          <a:endParaRPr lang="fr-FR" sz="2000" kern="1200" noProof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sz="2000" b="1" kern="1200" dirty="0">
              <a:solidFill>
                <a:srgbClr val="FF0000"/>
              </a:solidFill>
              <a:latin typeface="Arial"/>
              <a:cs typeface="Arial"/>
            </a:rPr>
            <a:t>Lessons et innovations </a:t>
          </a:r>
          <a:r>
            <a:rPr lang="en-US" sz="2000" b="1" kern="1200" dirty="0" err="1">
              <a:solidFill>
                <a:srgbClr val="FF0000"/>
              </a:solidFill>
              <a:latin typeface="Arial"/>
              <a:cs typeface="Arial"/>
            </a:rPr>
            <a:t>en</a:t>
          </a:r>
          <a:r>
            <a:rPr lang="en-US" sz="2000" b="1" kern="1200" dirty="0">
              <a:solidFill>
                <a:srgbClr val="FF0000"/>
              </a:solidFill>
              <a:latin typeface="Arial"/>
              <a:cs typeface="Arial"/>
            </a:rPr>
            <a:t> 2021</a:t>
          </a:r>
          <a:endParaRPr lang="fr-FR" sz="2000" kern="1200" noProof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148730" custScaleY="100098" custLinFactNeighborX="-1124" custLinFactNeighborY="-4686">
        <dgm:presLayoutVars>
          <dgm:bulletEnabled val="1"/>
        </dgm:presLayoutVars>
      </dgm:prSet>
      <dgm:spPr/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4720614" y="1085"/>
          <a:ext cx="4755561" cy="1109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4715297" cy="111063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latin typeface="Arial"/>
              <a:cs typeface="Arial"/>
            </a:rPr>
            <a:t>Lessons et innovations </a:t>
          </a:r>
          <a:r>
            <a:rPr lang="en-US" sz="2000" b="1" kern="1200" dirty="0" err="1">
              <a:solidFill>
                <a:srgbClr val="FF0000"/>
              </a:solidFill>
              <a:latin typeface="Arial"/>
              <a:cs typeface="Arial"/>
            </a:rPr>
            <a:t>en</a:t>
          </a:r>
          <a:r>
            <a:rPr lang="en-US" sz="2000" b="1" kern="1200" dirty="0">
              <a:solidFill>
                <a:srgbClr val="FF0000"/>
              </a:solidFill>
              <a:latin typeface="Arial"/>
              <a:cs typeface="Arial"/>
            </a:rPr>
            <a:t> 2021</a:t>
          </a:r>
          <a:endParaRPr lang="fr-FR" sz="2000" kern="1200" noProof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17" y="54217"/>
        <a:ext cx="4606863" cy="1002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4720614" y="1085"/>
          <a:ext cx="4755561" cy="1109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0" y="0"/>
          <a:ext cx="4715297" cy="111063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latin typeface="Arial"/>
              <a:cs typeface="Arial"/>
            </a:rPr>
            <a:t>Lessons et innovations </a:t>
          </a:r>
          <a:r>
            <a:rPr lang="en-US" sz="2000" b="1" kern="1200" dirty="0" err="1">
              <a:solidFill>
                <a:srgbClr val="FF0000"/>
              </a:solidFill>
              <a:latin typeface="Arial"/>
              <a:cs typeface="Arial"/>
            </a:rPr>
            <a:t>en</a:t>
          </a:r>
          <a:r>
            <a:rPr lang="en-US" sz="2000" b="1" kern="1200" dirty="0">
              <a:solidFill>
                <a:srgbClr val="FF0000"/>
              </a:solidFill>
              <a:latin typeface="Arial"/>
              <a:cs typeface="Arial"/>
            </a:rPr>
            <a:t> 2021</a:t>
          </a:r>
          <a:endParaRPr lang="fr-FR" sz="2000" kern="1200" noProof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17" y="54217"/>
        <a:ext cx="4606863" cy="1002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0.06066</cdr:x>
      <cdr:y>0.38411</cdr:y>
    </cdr:from>
    <cdr:to>
      <cdr:x>0.97398</cdr:x>
      <cdr:y>0.38411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7A685F44-FDEC-44E3-B5A4-7D22BEACABB1}"/>
            </a:ext>
          </a:extLst>
        </cdr:cNvPr>
        <cdr:cNvCxnSpPr/>
      </cdr:nvCxnSpPr>
      <cdr:spPr>
        <a:xfrm xmlns:a="http://schemas.openxmlformats.org/drawingml/2006/main">
          <a:off x="632355" y="1753268"/>
          <a:ext cx="9521549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7CCC-D2E1-4063-BC87-6A0A0EC4A370}" type="datetimeFigureOut">
              <a:rPr lang="fr-FR" smtClean="0"/>
              <a:pPr/>
              <a:t>02/03/2022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5D3B-07A7-4869-83FE-BDE86BF8BB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en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5D3B-07A7-4869-83FE-BDE86BF8BBB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en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5D3B-07A7-4869-83FE-BDE86BF8BBB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6108" y="496315"/>
            <a:ext cx="8521182" cy="85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3705" y="2149915"/>
            <a:ext cx="7685988" cy="706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2227" y="1901952"/>
            <a:ext cx="8586470" cy="4909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703" y="1902733"/>
            <a:ext cx="8317992" cy="36788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3705" y="2149915"/>
            <a:ext cx="7685988" cy="38664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458595" marR="5080" indent="-1446530">
              <a:lnSpc>
                <a:spcPts val="2480"/>
              </a:lnSpc>
              <a:spcBef>
                <a:spcPts val="515"/>
              </a:spcBef>
            </a:pPr>
            <a:r>
              <a:rPr spc="-5" dirty="0" err="1"/>
              <a:t>Chimiop</a:t>
            </a:r>
            <a:r>
              <a:rPr lang="en-GB" spc="-5" dirty="0" err="1"/>
              <a:t>ré</a:t>
            </a:r>
            <a:r>
              <a:rPr spc="-5" dirty="0" err="1"/>
              <a:t>vention</a:t>
            </a:r>
            <a:r>
              <a:rPr spc="-5" dirty="0"/>
              <a:t> </a:t>
            </a:r>
            <a:r>
              <a:rPr lang="en-GB" spc="-5" dirty="0"/>
              <a:t>du </a:t>
            </a:r>
            <a:r>
              <a:rPr spc="-5" dirty="0" err="1"/>
              <a:t>Paludisme</a:t>
            </a:r>
            <a:r>
              <a:rPr lang="en-GB" spc="-5" dirty="0"/>
              <a:t> </a:t>
            </a:r>
            <a:r>
              <a:rPr lang="fr-CH" spc="-5" dirty="0" err="1"/>
              <a:t>Saisonier</a:t>
            </a:r>
            <a:r>
              <a:rPr lang="fr-CH" spc="20" dirty="0"/>
              <a:t> </a:t>
            </a:r>
            <a:r>
              <a:rPr spc="-10" dirty="0"/>
              <a:t> </a:t>
            </a:r>
            <a:r>
              <a:rPr dirty="0"/>
              <a:t>(C</a:t>
            </a:r>
            <a:r>
              <a:rPr lang="en-US" dirty="0"/>
              <a:t>PS</a:t>
            </a:r>
            <a:r>
              <a:rPr dirty="0"/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1492" y="3340091"/>
            <a:ext cx="617664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Bilan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 err="1">
                <a:solidFill>
                  <a:srgbClr val="FFFFFF"/>
                </a:solidFill>
                <a:latin typeface="Arial"/>
                <a:cs typeface="Arial"/>
              </a:rPr>
              <a:t>activités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campagne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 dirty="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Planification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campagnes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et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64079" y="3101339"/>
            <a:ext cx="894715" cy="1286510"/>
            <a:chOff x="2164079" y="3101339"/>
            <a:chExt cx="894715" cy="1286510"/>
          </a:xfrm>
        </p:grpSpPr>
        <p:sp>
          <p:nvSpPr>
            <p:cNvPr id="8" name="object 8"/>
            <p:cNvSpPr/>
            <p:nvPr/>
          </p:nvSpPr>
          <p:spPr>
            <a:xfrm>
              <a:off x="2176271" y="3131819"/>
              <a:ext cx="864235" cy="433070"/>
            </a:xfrm>
            <a:custGeom>
              <a:avLst/>
              <a:gdLst/>
              <a:ahLst/>
              <a:cxnLst/>
              <a:rect l="l" t="t" r="r" b="b"/>
              <a:pathLst>
                <a:path w="864235" h="433070">
                  <a:moveTo>
                    <a:pt x="649224" y="432816"/>
                  </a:moveTo>
                  <a:lnTo>
                    <a:pt x="649224" y="324612"/>
                  </a:lnTo>
                  <a:lnTo>
                    <a:pt x="0" y="324612"/>
                  </a:lnTo>
                  <a:lnTo>
                    <a:pt x="0" y="108204"/>
                  </a:lnTo>
                  <a:lnTo>
                    <a:pt x="649224" y="108204"/>
                  </a:lnTo>
                  <a:lnTo>
                    <a:pt x="649224" y="0"/>
                  </a:lnTo>
                  <a:lnTo>
                    <a:pt x="864108" y="216408"/>
                  </a:lnTo>
                  <a:lnTo>
                    <a:pt x="649224" y="4328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4079" y="3101339"/>
              <a:ext cx="894715" cy="494030"/>
            </a:xfrm>
            <a:custGeom>
              <a:avLst/>
              <a:gdLst/>
              <a:ahLst/>
              <a:cxnLst/>
              <a:rect l="l" t="t" r="r" b="b"/>
              <a:pathLst>
                <a:path w="894714" h="494029">
                  <a:moveTo>
                    <a:pt x="647700" y="138684"/>
                  </a:moveTo>
                  <a:lnTo>
                    <a:pt x="647700" y="0"/>
                  </a:lnTo>
                  <a:lnTo>
                    <a:pt x="678180" y="30480"/>
                  </a:lnTo>
                  <a:lnTo>
                    <a:pt x="673608" y="30480"/>
                  </a:lnTo>
                  <a:lnTo>
                    <a:pt x="652272" y="39624"/>
                  </a:lnTo>
                  <a:lnTo>
                    <a:pt x="673608" y="60959"/>
                  </a:lnTo>
                  <a:lnTo>
                    <a:pt x="673608" y="126492"/>
                  </a:lnTo>
                  <a:lnTo>
                    <a:pt x="661416" y="126492"/>
                  </a:lnTo>
                  <a:lnTo>
                    <a:pt x="647700" y="138684"/>
                  </a:lnTo>
                  <a:close/>
                </a:path>
                <a:path w="894714" h="494029">
                  <a:moveTo>
                    <a:pt x="673608" y="60959"/>
                  </a:moveTo>
                  <a:lnTo>
                    <a:pt x="652272" y="39624"/>
                  </a:lnTo>
                  <a:lnTo>
                    <a:pt x="673608" y="30480"/>
                  </a:lnTo>
                  <a:lnTo>
                    <a:pt x="673608" y="60959"/>
                  </a:lnTo>
                  <a:close/>
                </a:path>
                <a:path w="894714" h="494029">
                  <a:moveTo>
                    <a:pt x="859535" y="246888"/>
                  </a:moveTo>
                  <a:lnTo>
                    <a:pt x="673608" y="60959"/>
                  </a:lnTo>
                  <a:lnTo>
                    <a:pt x="673608" y="30480"/>
                  </a:lnTo>
                  <a:lnTo>
                    <a:pt x="678180" y="30480"/>
                  </a:lnTo>
                  <a:lnTo>
                    <a:pt x="885444" y="237744"/>
                  </a:lnTo>
                  <a:lnTo>
                    <a:pt x="868679" y="237744"/>
                  </a:lnTo>
                  <a:lnTo>
                    <a:pt x="859535" y="246888"/>
                  </a:lnTo>
                  <a:close/>
                </a:path>
                <a:path w="894714" h="494029">
                  <a:moveTo>
                    <a:pt x="647700" y="367284"/>
                  </a:moveTo>
                  <a:lnTo>
                    <a:pt x="0" y="367284"/>
                  </a:lnTo>
                  <a:lnTo>
                    <a:pt x="0" y="126492"/>
                  </a:lnTo>
                  <a:lnTo>
                    <a:pt x="647700" y="126492"/>
                  </a:lnTo>
                  <a:lnTo>
                    <a:pt x="647700" y="138684"/>
                  </a:lnTo>
                  <a:lnTo>
                    <a:pt x="25908" y="138684"/>
                  </a:lnTo>
                  <a:lnTo>
                    <a:pt x="12192" y="150876"/>
                  </a:lnTo>
                  <a:lnTo>
                    <a:pt x="25908" y="150876"/>
                  </a:lnTo>
                  <a:lnTo>
                    <a:pt x="25908" y="342900"/>
                  </a:lnTo>
                  <a:lnTo>
                    <a:pt x="12192" y="342900"/>
                  </a:lnTo>
                  <a:lnTo>
                    <a:pt x="25908" y="355092"/>
                  </a:lnTo>
                  <a:lnTo>
                    <a:pt x="647700" y="355092"/>
                  </a:lnTo>
                  <a:lnTo>
                    <a:pt x="647700" y="367284"/>
                  </a:lnTo>
                  <a:close/>
                </a:path>
                <a:path w="894714" h="494029">
                  <a:moveTo>
                    <a:pt x="673608" y="150876"/>
                  </a:moveTo>
                  <a:lnTo>
                    <a:pt x="25908" y="150876"/>
                  </a:lnTo>
                  <a:lnTo>
                    <a:pt x="25908" y="138684"/>
                  </a:lnTo>
                  <a:lnTo>
                    <a:pt x="647700" y="138684"/>
                  </a:lnTo>
                  <a:lnTo>
                    <a:pt x="661416" y="126492"/>
                  </a:lnTo>
                  <a:lnTo>
                    <a:pt x="673608" y="126492"/>
                  </a:lnTo>
                  <a:lnTo>
                    <a:pt x="673608" y="150876"/>
                  </a:lnTo>
                  <a:close/>
                </a:path>
                <a:path w="894714" h="494029">
                  <a:moveTo>
                    <a:pt x="25908" y="150876"/>
                  </a:moveTo>
                  <a:lnTo>
                    <a:pt x="12192" y="150876"/>
                  </a:lnTo>
                  <a:lnTo>
                    <a:pt x="25908" y="138684"/>
                  </a:lnTo>
                  <a:lnTo>
                    <a:pt x="25908" y="150876"/>
                  </a:lnTo>
                  <a:close/>
                </a:path>
                <a:path w="894714" h="494029">
                  <a:moveTo>
                    <a:pt x="868679" y="256032"/>
                  </a:moveTo>
                  <a:lnTo>
                    <a:pt x="859536" y="246888"/>
                  </a:lnTo>
                  <a:lnTo>
                    <a:pt x="868679" y="237744"/>
                  </a:lnTo>
                  <a:lnTo>
                    <a:pt x="868679" y="256032"/>
                  </a:lnTo>
                  <a:close/>
                </a:path>
                <a:path w="894714" h="494029">
                  <a:moveTo>
                    <a:pt x="885444" y="256032"/>
                  </a:moveTo>
                  <a:lnTo>
                    <a:pt x="868679" y="256032"/>
                  </a:lnTo>
                  <a:lnTo>
                    <a:pt x="868679" y="237744"/>
                  </a:lnTo>
                  <a:lnTo>
                    <a:pt x="885444" y="237744"/>
                  </a:lnTo>
                  <a:lnTo>
                    <a:pt x="894588" y="246888"/>
                  </a:lnTo>
                  <a:lnTo>
                    <a:pt x="885444" y="256032"/>
                  </a:lnTo>
                  <a:close/>
                </a:path>
                <a:path w="894714" h="494029">
                  <a:moveTo>
                    <a:pt x="678180" y="463296"/>
                  </a:moveTo>
                  <a:lnTo>
                    <a:pt x="673608" y="463296"/>
                  </a:lnTo>
                  <a:lnTo>
                    <a:pt x="673608" y="432816"/>
                  </a:lnTo>
                  <a:lnTo>
                    <a:pt x="859535" y="246888"/>
                  </a:lnTo>
                  <a:lnTo>
                    <a:pt x="868679" y="256032"/>
                  </a:lnTo>
                  <a:lnTo>
                    <a:pt x="885444" y="256032"/>
                  </a:lnTo>
                  <a:lnTo>
                    <a:pt x="678180" y="463296"/>
                  </a:lnTo>
                  <a:close/>
                </a:path>
                <a:path w="894714" h="494029">
                  <a:moveTo>
                    <a:pt x="25908" y="355092"/>
                  </a:moveTo>
                  <a:lnTo>
                    <a:pt x="12192" y="342900"/>
                  </a:lnTo>
                  <a:lnTo>
                    <a:pt x="25908" y="342900"/>
                  </a:lnTo>
                  <a:lnTo>
                    <a:pt x="25908" y="355092"/>
                  </a:lnTo>
                  <a:close/>
                </a:path>
                <a:path w="894714" h="494029">
                  <a:moveTo>
                    <a:pt x="673608" y="367284"/>
                  </a:moveTo>
                  <a:lnTo>
                    <a:pt x="661416" y="367284"/>
                  </a:lnTo>
                  <a:lnTo>
                    <a:pt x="647700" y="355092"/>
                  </a:lnTo>
                  <a:lnTo>
                    <a:pt x="25908" y="355092"/>
                  </a:lnTo>
                  <a:lnTo>
                    <a:pt x="25908" y="342900"/>
                  </a:lnTo>
                  <a:lnTo>
                    <a:pt x="673608" y="342900"/>
                  </a:lnTo>
                  <a:lnTo>
                    <a:pt x="673608" y="367284"/>
                  </a:lnTo>
                  <a:close/>
                </a:path>
                <a:path w="894714" h="494029">
                  <a:moveTo>
                    <a:pt x="647700" y="493776"/>
                  </a:moveTo>
                  <a:lnTo>
                    <a:pt x="647700" y="355092"/>
                  </a:lnTo>
                  <a:lnTo>
                    <a:pt x="661416" y="367284"/>
                  </a:lnTo>
                  <a:lnTo>
                    <a:pt x="673608" y="367284"/>
                  </a:lnTo>
                  <a:lnTo>
                    <a:pt x="673608" y="432816"/>
                  </a:lnTo>
                  <a:lnTo>
                    <a:pt x="652272" y="454152"/>
                  </a:lnTo>
                  <a:lnTo>
                    <a:pt x="673608" y="463296"/>
                  </a:lnTo>
                  <a:lnTo>
                    <a:pt x="678180" y="463296"/>
                  </a:lnTo>
                  <a:lnTo>
                    <a:pt x="647700" y="493776"/>
                  </a:lnTo>
                  <a:close/>
                </a:path>
                <a:path w="894714" h="494029">
                  <a:moveTo>
                    <a:pt x="673608" y="463296"/>
                  </a:moveTo>
                  <a:lnTo>
                    <a:pt x="652272" y="454152"/>
                  </a:lnTo>
                  <a:lnTo>
                    <a:pt x="673608" y="432816"/>
                  </a:lnTo>
                  <a:lnTo>
                    <a:pt x="673608" y="46329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6271" y="3924299"/>
              <a:ext cx="864235" cy="431800"/>
            </a:xfrm>
            <a:custGeom>
              <a:avLst/>
              <a:gdLst/>
              <a:ahLst/>
              <a:cxnLst/>
              <a:rect l="l" t="t" r="r" b="b"/>
              <a:pathLst>
                <a:path w="864235" h="431800">
                  <a:moveTo>
                    <a:pt x="649224" y="431291"/>
                  </a:moveTo>
                  <a:lnTo>
                    <a:pt x="649224" y="324611"/>
                  </a:lnTo>
                  <a:lnTo>
                    <a:pt x="0" y="324611"/>
                  </a:lnTo>
                  <a:lnTo>
                    <a:pt x="0" y="108203"/>
                  </a:lnTo>
                  <a:lnTo>
                    <a:pt x="649224" y="108203"/>
                  </a:lnTo>
                  <a:lnTo>
                    <a:pt x="649224" y="0"/>
                  </a:lnTo>
                  <a:lnTo>
                    <a:pt x="864108" y="216408"/>
                  </a:lnTo>
                  <a:lnTo>
                    <a:pt x="649224" y="431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4079" y="3893819"/>
              <a:ext cx="894715" cy="494030"/>
            </a:xfrm>
            <a:custGeom>
              <a:avLst/>
              <a:gdLst/>
              <a:ahLst/>
              <a:cxnLst/>
              <a:rect l="l" t="t" r="r" b="b"/>
              <a:pathLst>
                <a:path w="894714" h="494029">
                  <a:moveTo>
                    <a:pt x="647700" y="138684"/>
                  </a:moveTo>
                  <a:lnTo>
                    <a:pt x="647700" y="0"/>
                  </a:lnTo>
                  <a:lnTo>
                    <a:pt x="678180" y="30480"/>
                  </a:lnTo>
                  <a:lnTo>
                    <a:pt x="673608" y="30480"/>
                  </a:lnTo>
                  <a:lnTo>
                    <a:pt x="652272" y="39624"/>
                  </a:lnTo>
                  <a:lnTo>
                    <a:pt x="673608" y="60959"/>
                  </a:lnTo>
                  <a:lnTo>
                    <a:pt x="673608" y="126492"/>
                  </a:lnTo>
                  <a:lnTo>
                    <a:pt x="661416" y="126492"/>
                  </a:lnTo>
                  <a:lnTo>
                    <a:pt x="647700" y="138684"/>
                  </a:lnTo>
                  <a:close/>
                </a:path>
                <a:path w="894714" h="494029">
                  <a:moveTo>
                    <a:pt x="673608" y="60959"/>
                  </a:moveTo>
                  <a:lnTo>
                    <a:pt x="652272" y="39624"/>
                  </a:lnTo>
                  <a:lnTo>
                    <a:pt x="673608" y="30480"/>
                  </a:lnTo>
                  <a:lnTo>
                    <a:pt x="673608" y="60959"/>
                  </a:lnTo>
                  <a:close/>
                </a:path>
                <a:path w="894714" h="494029">
                  <a:moveTo>
                    <a:pt x="859535" y="246888"/>
                  </a:moveTo>
                  <a:lnTo>
                    <a:pt x="673608" y="60959"/>
                  </a:lnTo>
                  <a:lnTo>
                    <a:pt x="673608" y="30480"/>
                  </a:lnTo>
                  <a:lnTo>
                    <a:pt x="678180" y="30480"/>
                  </a:lnTo>
                  <a:lnTo>
                    <a:pt x="885444" y="237744"/>
                  </a:lnTo>
                  <a:lnTo>
                    <a:pt x="868679" y="237744"/>
                  </a:lnTo>
                  <a:lnTo>
                    <a:pt x="859535" y="246888"/>
                  </a:lnTo>
                  <a:close/>
                </a:path>
                <a:path w="894714" h="494029">
                  <a:moveTo>
                    <a:pt x="647700" y="367284"/>
                  </a:moveTo>
                  <a:lnTo>
                    <a:pt x="0" y="367284"/>
                  </a:lnTo>
                  <a:lnTo>
                    <a:pt x="0" y="126492"/>
                  </a:lnTo>
                  <a:lnTo>
                    <a:pt x="647700" y="126492"/>
                  </a:lnTo>
                  <a:lnTo>
                    <a:pt x="647700" y="138684"/>
                  </a:lnTo>
                  <a:lnTo>
                    <a:pt x="25908" y="138684"/>
                  </a:lnTo>
                  <a:lnTo>
                    <a:pt x="12192" y="150876"/>
                  </a:lnTo>
                  <a:lnTo>
                    <a:pt x="25908" y="150876"/>
                  </a:lnTo>
                  <a:lnTo>
                    <a:pt x="25908" y="341376"/>
                  </a:lnTo>
                  <a:lnTo>
                    <a:pt x="12192" y="341376"/>
                  </a:lnTo>
                  <a:lnTo>
                    <a:pt x="25908" y="355092"/>
                  </a:lnTo>
                  <a:lnTo>
                    <a:pt x="647700" y="355092"/>
                  </a:lnTo>
                  <a:lnTo>
                    <a:pt x="647700" y="367284"/>
                  </a:lnTo>
                  <a:close/>
                </a:path>
                <a:path w="894714" h="494029">
                  <a:moveTo>
                    <a:pt x="673608" y="150876"/>
                  </a:moveTo>
                  <a:lnTo>
                    <a:pt x="25908" y="150876"/>
                  </a:lnTo>
                  <a:lnTo>
                    <a:pt x="25908" y="138684"/>
                  </a:lnTo>
                  <a:lnTo>
                    <a:pt x="647700" y="138684"/>
                  </a:lnTo>
                  <a:lnTo>
                    <a:pt x="661416" y="126492"/>
                  </a:lnTo>
                  <a:lnTo>
                    <a:pt x="673608" y="126492"/>
                  </a:lnTo>
                  <a:lnTo>
                    <a:pt x="673608" y="150876"/>
                  </a:lnTo>
                  <a:close/>
                </a:path>
                <a:path w="894714" h="494029">
                  <a:moveTo>
                    <a:pt x="25908" y="150876"/>
                  </a:moveTo>
                  <a:lnTo>
                    <a:pt x="12192" y="150876"/>
                  </a:lnTo>
                  <a:lnTo>
                    <a:pt x="25908" y="138684"/>
                  </a:lnTo>
                  <a:lnTo>
                    <a:pt x="25908" y="150876"/>
                  </a:lnTo>
                  <a:close/>
                </a:path>
                <a:path w="894714" h="494029">
                  <a:moveTo>
                    <a:pt x="868679" y="256032"/>
                  </a:moveTo>
                  <a:lnTo>
                    <a:pt x="859536" y="246888"/>
                  </a:lnTo>
                  <a:lnTo>
                    <a:pt x="868679" y="237744"/>
                  </a:lnTo>
                  <a:lnTo>
                    <a:pt x="868679" y="256032"/>
                  </a:lnTo>
                  <a:close/>
                </a:path>
                <a:path w="894714" h="494029">
                  <a:moveTo>
                    <a:pt x="885444" y="256032"/>
                  </a:moveTo>
                  <a:lnTo>
                    <a:pt x="868679" y="256032"/>
                  </a:lnTo>
                  <a:lnTo>
                    <a:pt x="868679" y="237744"/>
                  </a:lnTo>
                  <a:lnTo>
                    <a:pt x="885444" y="237744"/>
                  </a:lnTo>
                  <a:lnTo>
                    <a:pt x="894588" y="246888"/>
                  </a:lnTo>
                  <a:lnTo>
                    <a:pt x="885444" y="256032"/>
                  </a:lnTo>
                  <a:close/>
                </a:path>
                <a:path w="894714" h="494029">
                  <a:moveTo>
                    <a:pt x="679704" y="461772"/>
                  </a:moveTo>
                  <a:lnTo>
                    <a:pt x="673608" y="461772"/>
                  </a:lnTo>
                  <a:lnTo>
                    <a:pt x="673608" y="432816"/>
                  </a:lnTo>
                  <a:lnTo>
                    <a:pt x="859535" y="246888"/>
                  </a:lnTo>
                  <a:lnTo>
                    <a:pt x="868679" y="256032"/>
                  </a:lnTo>
                  <a:lnTo>
                    <a:pt x="885444" y="256032"/>
                  </a:lnTo>
                  <a:lnTo>
                    <a:pt x="679704" y="461772"/>
                  </a:lnTo>
                  <a:close/>
                </a:path>
                <a:path w="894714" h="494029">
                  <a:moveTo>
                    <a:pt x="25908" y="355092"/>
                  </a:moveTo>
                  <a:lnTo>
                    <a:pt x="12192" y="341376"/>
                  </a:lnTo>
                  <a:lnTo>
                    <a:pt x="25908" y="341376"/>
                  </a:lnTo>
                  <a:lnTo>
                    <a:pt x="25908" y="355092"/>
                  </a:lnTo>
                  <a:close/>
                </a:path>
                <a:path w="894714" h="494029">
                  <a:moveTo>
                    <a:pt x="673608" y="367284"/>
                  </a:moveTo>
                  <a:lnTo>
                    <a:pt x="661416" y="367284"/>
                  </a:lnTo>
                  <a:lnTo>
                    <a:pt x="647700" y="355092"/>
                  </a:lnTo>
                  <a:lnTo>
                    <a:pt x="25908" y="355092"/>
                  </a:lnTo>
                  <a:lnTo>
                    <a:pt x="25908" y="341376"/>
                  </a:lnTo>
                  <a:lnTo>
                    <a:pt x="673608" y="341376"/>
                  </a:lnTo>
                  <a:lnTo>
                    <a:pt x="673608" y="367284"/>
                  </a:lnTo>
                  <a:close/>
                </a:path>
                <a:path w="894714" h="494029">
                  <a:moveTo>
                    <a:pt x="647700" y="493776"/>
                  </a:moveTo>
                  <a:lnTo>
                    <a:pt x="647700" y="355092"/>
                  </a:lnTo>
                  <a:lnTo>
                    <a:pt x="661416" y="367284"/>
                  </a:lnTo>
                  <a:lnTo>
                    <a:pt x="673608" y="367284"/>
                  </a:lnTo>
                  <a:lnTo>
                    <a:pt x="673608" y="432816"/>
                  </a:lnTo>
                  <a:lnTo>
                    <a:pt x="652272" y="454152"/>
                  </a:lnTo>
                  <a:lnTo>
                    <a:pt x="673608" y="461772"/>
                  </a:lnTo>
                  <a:lnTo>
                    <a:pt x="679704" y="461772"/>
                  </a:lnTo>
                  <a:lnTo>
                    <a:pt x="647700" y="493776"/>
                  </a:lnTo>
                  <a:close/>
                </a:path>
                <a:path w="894714" h="494029">
                  <a:moveTo>
                    <a:pt x="673608" y="461772"/>
                  </a:moveTo>
                  <a:lnTo>
                    <a:pt x="652272" y="454152"/>
                  </a:lnTo>
                  <a:lnTo>
                    <a:pt x="673608" y="432816"/>
                  </a:lnTo>
                  <a:lnTo>
                    <a:pt x="673608" y="461772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Line 5">
            <a:extLst>
              <a:ext uri="{FF2B5EF4-FFF2-40B4-BE49-F238E27FC236}">
                <a16:creationId xmlns:a16="http://schemas.microsoft.com/office/drawing/2014/main" id="{A7065280-75B8-454D-BCDD-C44AC878A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3219" y="1716547"/>
            <a:ext cx="7910938" cy="2464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D5D0DF1-231E-432A-9EB2-398471D9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08" y="165005"/>
            <a:ext cx="1418023" cy="109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>
            <a:extLst>
              <a:ext uri="{FF2B5EF4-FFF2-40B4-BE49-F238E27FC236}">
                <a16:creationId xmlns:a16="http://schemas.microsoft.com/office/drawing/2014/main" id="{0B342B30-67A7-4E7F-A3D9-F278B45D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899" y="410720"/>
            <a:ext cx="2207427" cy="9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F2A86F-0E1F-445C-B2C6-1C18593C1FB2}"/>
              </a:ext>
            </a:extLst>
          </p:cNvPr>
          <p:cNvSpPr/>
          <p:nvPr/>
        </p:nvSpPr>
        <p:spPr>
          <a:xfrm>
            <a:off x="1602284" y="174160"/>
            <a:ext cx="712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REPUBLIQUE DU NIGER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MINISTERE DE LA SANTE PUBLIQUE DE LA POPULATION ET DES AFFAIRES SOCIALES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SECRETARIAT GENERAL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DIRECTION GENERALE DE LA PROMOTION DE LA SANTE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DIRECTION DE LA LUTTE CONTRE LES MALADIE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PROGRAMME NATIONAL DE LUTTE CONTRE LE PALUDISME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4455D6C-7E03-4C62-96DC-695AE7BD8B71}"/>
              </a:ext>
            </a:extLst>
          </p:cNvPr>
          <p:cNvPicPr/>
          <p:nvPr/>
        </p:nvPicPr>
        <p:blipFill rotWithShape="1">
          <a:blip r:embed="rId4"/>
          <a:srcRect l="17532" t="23473" r="70546" b="55634"/>
          <a:stretch/>
        </p:blipFill>
        <p:spPr bwMode="auto">
          <a:xfrm>
            <a:off x="427035" y="136573"/>
            <a:ext cx="1110332" cy="1154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../../../../../Downloads/Logo%20ZERO%20PALU-Niger_2.pdf">
            <a:extLst>
              <a:ext uri="{FF2B5EF4-FFF2-40B4-BE49-F238E27FC236}">
                <a16:creationId xmlns:a16="http://schemas.microsoft.com/office/drawing/2014/main" id="{DBCD6A3F-81B0-451B-AB63-016C9535622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74" y="5828807"/>
            <a:ext cx="1237563" cy="103166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2470AD7-C10E-4284-B996-E5D0194B0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7276" y="5836352"/>
            <a:ext cx="1944216" cy="10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36">
            <a:extLst>
              <a:ext uri="{FF2B5EF4-FFF2-40B4-BE49-F238E27FC236}">
                <a16:creationId xmlns:a16="http://schemas.microsoft.com/office/drawing/2014/main" id="{3951BA2E-D6AB-4F88-A41B-9541116A63AB}"/>
              </a:ext>
            </a:extLst>
          </p:cNvPr>
          <p:cNvSpPr txBox="1"/>
          <p:nvPr/>
        </p:nvSpPr>
        <p:spPr>
          <a:xfrm>
            <a:off x="3546500" y="6144759"/>
            <a:ext cx="3384376" cy="560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Pays: NIGER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438DD306-344A-413D-9FDC-0BF0FB93AED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26" y="6208471"/>
            <a:ext cx="649605" cy="4330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60420" y="1781161"/>
            <a:ext cx="8929750" cy="4560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CH" sz="2400" b="1" dirty="0"/>
              <a:t>Comment </a:t>
            </a:r>
            <a:r>
              <a:rPr lang="en-GB" sz="2400" b="1" dirty="0" err="1"/>
              <a:t>évaluez</a:t>
            </a:r>
            <a:r>
              <a:rPr lang="fr-CH" sz="2400" b="1" dirty="0"/>
              <a:t>-vous l'efficacité</a:t>
            </a:r>
            <a:endParaRPr lang="fr-FR" sz="2400" b="1" dirty="0"/>
          </a:p>
          <a:p>
            <a:pPr marL="698500" indent="-685800">
              <a:spcBef>
                <a:spcPts val="100"/>
              </a:spcBef>
              <a:tabLst>
                <a:tab pos="697865" algn="l"/>
                <a:tab pos="698500" algn="l"/>
              </a:tabLst>
            </a:pPr>
            <a:r>
              <a:rPr lang="fr-CH" sz="2400" dirty="0"/>
              <a:t>L’ efficacité de l’intervention doit être évaluer à travers </a:t>
            </a:r>
            <a:r>
              <a:rPr lang="fr-CH" sz="2400" b="1" dirty="0"/>
              <a:t>une étude d’impact</a:t>
            </a: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tabLst>
                <a:tab pos="697865" algn="l"/>
                <a:tab pos="698500" algn="l"/>
              </a:tabLst>
            </a:pPr>
            <a:endParaRPr lang="fr-FR" sz="1800" b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698500" indent="-685800"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FR" sz="2400" b="1" dirty="0"/>
              <a:t>Avantages de la méthodologie utilisée</a:t>
            </a:r>
          </a:p>
          <a:p>
            <a:pPr lvl="1"/>
            <a:r>
              <a:rPr lang="fr-CH" sz="2400" dirty="0"/>
              <a:t>Permet d’apporter des mesures correctrices pour améliorer la mise en œuvre de la CPS en redéfinissant les stratégies de mise en œuvre</a:t>
            </a:r>
          </a:p>
          <a:p>
            <a:pPr marL="698500" indent="-685800"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endParaRPr lang="fr-FR" u="sng" dirty="0">
              <a:uFill>
                <a:solidFill>
                  <a:srgbClr val="000000"/>
                </a:solidFill>
              </a:uFill>
              <a:cs typeface="Calibri"/>
            </a:endParaRPr>
          </a:p>
          <a:p>
            <a:pPr marL="698500" indent="-685800"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FR" sz="2400" b="1" dirty="0"/>
              <a:t>Inconvénients</a:t>
            </a:r>
          </a:p>
          <a:p>
            <a:pPr marL="698500" indent="-685800">
              <a:spcBef>
                <a:spcPts val="100"/>
              </a:spcBef>
              <a:tabLst>
                <a:tab pos="697865" algn="l"/>
                <a:tab pos="698500" algn="l"/>
              </a:tabLst>
            </a:pPr>
            <a:r>
              <a:rPr lang="fr-CH" sz="2400" dirty="0"/>
              <a:t>       Ne permet pas d’obtenir les résultats par district (car très couteux)</a:t>
            </a:r>
          </a:p>
          <a:p>
            <a:pPr marL="698500" indent="-685800"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endParaRPr lang="fr-FR" sz="2400" dirty="0"/>
          </a:p>
          <a:p>
            <a:pPr marL="698500" indent="-685800"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endParaRPr lang="fr-FR" dirty="0">
              <a:cs typeface="Calibri"/>
            </a:endParaRP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endParaRPr sz="1800" dirty="0">
              <a:latin typeface="Calibri"/>
              <a:cs typeface="Calibri"/>
            </a:endParaRPr>
          </a:p>
        </p:txBody>
      </p:sp>
      <p:grpSp>
        <p:nvGrpSpPr>
          <p:cNvPr id="2" name="object 14"/>
          <p:cNvGrpSpPr/>
          <p:nvPr/>
        </p:nvGrpSpPr>
        <p:grpSpPr>
          <a:xfrm>
            <a:off x="963168" y="422148"/>
            <a:ext cx="8524240" cy="1056640"/>
            <a:chOff x="963168" y="422148"/>
            <a:chExt cx="8524240" cy="1056640"/>
          </a:xfrm>
        </p:grpSpPr>
        <p:sp>
          <p:nvSpPr>
            <p:cNvPr id="15" name="object 15"/>
            <p:cNvSpPr/>
            <p:nvPr/>
          </p:nvSpPr>
          <p:spPr>
            <a:xfrm>
              <a:off x="5506212" y="422147"/>
              <a:ext cx="3980815" cy="1056640"/>
            </a:xfrm>
            <a:custGeom>
              <a:avLst/>
              <a:gdLst/>
              <a:ahLst/>
              <a:cxnLst/>
              <a:rect l="l" t="t" r="r" b="b"/>
              <a:pathLst>
                <a:path w="3980815" h="1056640">
                  <a:moveTo>
                    <a:pt x="3980688" y="527304"/>
                  </a:moveTo>
                  <a:lnTo>
                    <a:pt x="3971544" y="518160"/>
                  </a:lnTo>
                  <a:lnTo>
                    <a:pt x="3483864" y="30480"/>
                  </a:lnTo>
                  <a:lnTo>
                    <a:pt x="3453384" y="0"/>
                  </a:lnTo>
                  <a:lnTo>
                    <a:pt x="3453384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3453384" y="912876"/>
                  </a:lnTo>
                  <a:lnTo>
                    <a:pt x="3453384" y="1056132"/>
                  </a:lnTo>
                  <a:lnTo>
                    <a:pt x="3485286" y="1024128"/>
                  </a:lnTo>
                  <a:lnTo>
                    <a:pt x="3971569" y="536448"/>
                  </a:lnTo>
                  <a:lnTo>
                    <a:pt x="3980688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5360" y="452627"/>
              <a:ext cx="4543425" cy="993775"/>
            </a:xfrm>
            <a:custGeom>
              <a:avLst/>
              <a:gdLst/>
              <a:ahLst/>
              <a:cxnLst/>
              <a:rect l="l" t="t" r="r" b="b"/>
              <a:pathLst>
                <a:path w="4543425" h="993775">
                  <a:moveTo>
                    <a:pt x="4378451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4378451" y="0"/>
                  </a:lnTo>
                  <a:lnTo>
                    <a:pt x="4422393" y="5954"/>
                  </a:lnTo>
                  <a:lnTo>
                    <a:pt x="4461763" y="22747"/>
                  </a:lnTo>
                  <a:lnTo>
                    <a:pt x="4495037" y="48768"/>
                  </a:lnTo>
                  <a:lnTo>
                    <a:pt x="4520691" y="82408"/>
                  </a:lnTo>
                  <a:lnTo>
                    <a:pt x="4537201" y="122061"/>
                  </a:lnTo>
                  <a:lnTo>
                    <a:pt x="4543043" y="166116"/>
                  </a:lnTo>
                  <a:lnTo>
                    <a:pt x="4543043" y="829055"/>
                  </a:lnTo>
                  <a:lnTo>
                    <a:pt x="4537201" y="872997"/>
                  </a:lnTo>
                  <a:lnTo>
                    <a:pt x="4520691" y="912367"/>
                  </a:lnTo>
                  <a:lnTo>
                    <a:pt x="4495037" y="945641"/>
                  </a:lnTo>
                  <a:lnTo>
                    <a:pt x="4461763" y="971295"/>
                  </a:lnTo>
                  <a:lnTo>
                    <a:pt x="4422393" y="987805"/>
                  </a:lnTo>
                  <a:lnTo>
                    <a:pt x="4378451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3168" y="440436"/>
              <a:ext cx="4569460" cy="1019810"/>
            </a:xfrm>
            <a:custGeom>
              <a:avLst/>
              <a:gdLst/>
              <a:ahLst/>
              <a:cxnLst/>
              <a:rect l="l" t="t" r="r" b="b"/>
              <a:pathLst>
                <a:path w="4569460" h="1019810">
                  <a:moveTo>
                    <a:pt x="4390644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59535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58495" y="0"/>
                  </a:lnTo>
                  <a:lnTo>
                    <a:pt x="4407408" y="0"/>
                  </a:lnTo>
                  <a:lnTo>
                    <a:pt x="4459224" y="13715"/>
                  </a:lnTo>
                  <a:lnTo>
                    <a:pt x="4479544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05156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36576" y="117347"/>
                  </a:lnTo>
                  <a:lnTo>
                    <a:pt x="32004" y="132587"/>
                  </a:lnTo>
                  <a:lnTo>
                    <a:pt x="27432" y="146303"/>
                  </a:lnTo>
                  <a:lnTo>
                    <a:pt x="25908" y="161543"/>
                  </a:lnTo>
                  <a:lnTo>
                    <a:pt x="24384" y="178307"/>
                  </a:lnTo>
                  <a:lnTo>
                    <a:pt x="24384" y="839724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1440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4482084" y="993648"/>
                  </a:lnTo>
                  <a:lnTo>
                    <a:pt x="4460748" y="1004316"/>
                  </a:lnTo>
                  <a:lnTo>
                    <a:pt x="4443984" y="1010412"/>
                  </a:lnTo>
                  <a:lnTo>
                    <a:pt x="4427220" y="1014983"/>
                  </a:lnTo>
                  <a:lnTo>
                    <a:pt x="4408932" y="1018032"/>
                  </a:lnTo>
                  <a:lnTo>
                    <a:pt x="4390644" y="1019556"/>
                  </a:lnTo>
                  <a:close/>
                </a:path>
                <a:path w="4569460" h="1019810">
                  <a:moveTo>
                    <a:pt x="4482084" y="993648"/>
                  </a:moveTo>
                  <a:lnTo>
                    <a:pt x="4405884" y="993648"/>
                  </a:lnTo>
                  <a:lnTo>
                    <a:pt x="4421124" y="990600"/>
                  </a:lnTo>
                  <a:lnTo>
                    <a:pt x="4434840" y="987552"/>
                  </a:lnTo>
                  <a:lnTo>
                    <a:pt x="4462272" y="975360"/>
                  </a:lnTo>
                  <a:lnTo>
                    <a:pt x="4475988" y="967739"/>
                  </a:lnTo>
                  <a:lnTo>
                    <a:pt x="4486656" y="958595"/>
                  </a:lnTo>
                  <a:lnTo>
                    <a:pt x="4498848" y="949452"/>
                  </a:lnTo>
                  <a:lnTo>
                    <a:pt x="4524756" y="914400"/>
                  </a:lnTo>
                  <a:lnTo>
                    <a:pt x="4543044" y="856487"/>
                  </a:lnTo>
                  <a:lnTo>
                    <a:pt x="4543044" y="163067"/>
                  </a:lnTo>
                  <a:lnTo>
                    <a:pt x="4524756" y="105155"/>
                  </a:lnTo>
                  <a:lnTo>
                    <a:pt x="4498848" y="70103"/>
                  </a:lnTo>
                  <a:lnTo>
                    <a:pt x="4463796" y="44195"/>
                  </a:lnTo>
                  <a:lnTo>
                    <a:pt x="4405884" y="25907"/>
                  </a:lnTo>
                  <a:lnTo>
                    <a:pt x="4390644" y="24383"/>
                  </a:lnTo>
                  <a:lnTo>
                    <a:pt x="4479544" y="24383"/>
                  </a:lnTo>
                  <a:lnTo>
                    <a:pt x="4527803" y="64007"/>
                  </a:lnTo>
                  <a:lnTo>
                    <a:pt x="4553712" y="108203"/>
                  </a:lnTo>
                  <a:lnTo>
                    <a:pt x="4567428" y="160019"/>
                  </a:lnTo>
                  <a:lnTo>
                    <a:pt x="4568952" y="176783"/>
                  </a:lnTo>
                  <a:lnTo>
                    <a:pt x="4568952" y="841247"/>
                  </a:lnTo>
                  <a:lnTo>
                    <a:pt x="4567428" y="858012"/>
                  </a:lnTo>
                  <a:lnTo>
                    <a:pt x="4565903" y="876300"/>
                  </a:lnTo>
                  <a:lnTo>
                    <a:pt x="4547616" y="925068"/>
                  </a:lnTo>
                  <a:lnTo>
                    <a:pt x="4517136" y="966216"/>
                  </a:lnTo>
                  <a:lnTo>
                    <a:pt x="4491228" y="989076"/>
                  </a:lnTo>
                  <a:lnTo>
                    <a:pt x="4482084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86108" y="682306"/>
            <a:ext cx="4406261" cy="58451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sz="2000" spc="-10" dirty="0" err="1">
                <a:solidFill>
                  <a:srgbClr val="000000"/>
                </a:solidFill>
              </a:rPr>
              <a:t>Suivi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de</a:t>
            </a:r>
            <a:r>
              <a:rPr lang="en-US" sz="2000" spc="5" dirty="0">
                <a:solidFill>
                  <a:srgbClr val="000000"/>
                </a:solidFill>
              </a:rPr>
              <a:t>s passages</a:t>
            </a:r>
            <a:r>
              <a:rPr sz="2000" spc="-5" dirty="0">
                <a:solidFill>
                  <a:srgbClr val="000000"/>
                </a:solidFill>
              </a:rPr>
              <a:t>, </a:t>
            </a:r>
            <a:r>
              <a:rPr lang="en-US" sz="2000" spc="-5" dirty="0" err="1">
                <a:solidFill>
                  <a:srgbClr val="000000"/>
                </a:solidFill>
              </a:rPr>
              <a:t>adhérence</a:t>
            </a:r>
            <a:r>
              <a:rPr lang="en-US" sz="2000" spc="-5" dirty="0">
                <a:solidFill>
                  <a:srgbClr val="000000"/>
                </a:solidFill>
              </a:rPr>
              <a:t> à  </a:t>
            </a:r>
            <a:r>
              <a:rPr sz="2000" dirty="0">
                <a:solidFill>
                  <a:srgbClr val="000000"/>
                </a:solidFill>
              </a:rPr>
              <a:t>et </a:t>
            </a:r>
            <a:r>
              <a:rPr sz="2000" spc="-5" dirty="0" err="1">
                <a:solidFill>
                  <a:srgbClr val="000000"/>
                </a:solidFill>
              </a:rPr>
              <a:t>efficacité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de la CPS (3)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62207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31585"/>
              </p:ext>
            </p:extLst>
          </p:nvPr>
        </p:nvGraphicFramePr>
        <p:xfrm>
          <a:off x="1059179" y="1613916"/>
          <a:ext cx="8385172" cy="5120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756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Moins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Garçons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Garçons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Janvier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68 138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63 224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48 860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63 884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Février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44 791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43 678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32 908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43 833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Mars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42 999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41 439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28 181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37 696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Avril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35 501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35 672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23 753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33 578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Mai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31 854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31 758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21 157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31 120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Juin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30 601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30 492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21 481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31 126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Juillet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44 321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43 003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38 322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49 305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Août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156 859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155 088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163 633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193 508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Septembre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216 863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216 749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214 459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260 239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Octobre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202 521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200 653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170 885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217 629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Novembre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94 779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93 957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71 767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91 543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Décembre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69 986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69 274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56 183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69 859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981455" y="437387"/>
            <a:ext cx="8773795" cy="1054735"/>
            <a:chOff x="981455" y="437387"/>
            <a:chExt cx="8773795" cy="1054735"/>
          </a:xfrm>
        </p:grpSpPr>
        <p:sp>
          <p:nvSpPr>
            <p:cNvPr id="4" name="object 4"/>
            <p:cNvSpPr/>
            <p:nvPr/>
          </p:nvSpPr>
          <p:spPr>
            <a:xfrm>
              <a:off x="8702027" y="437387"/>
              <a:ext cx="1053465" cy="1054735"/>
            </a:xfrm>
            <a:custGeom>
              <a:avLst/>
              <a:gdLst/>
              <a:ahLst/>
              <a:cxnLst/>
              <a:rect l="l" t="t" r="r" b="b"/>
              <a:pathLst>
                <a:path w="1053465" h="1054735">
                  <a:moveTo>
                    <a:pt x="1053084" y="527304"/>
                  </a:moveTo>
                  <a:lnTo>
                    <a:pt x="1043940" y="518160"/>
                  </a:lnTo>
                  <a:lnTo>
                    <a:pt x="556260" y="30480"/>
                  </a:lnTo>
                  <a:lnTo>
                    <a:pt x="525780" y="0"/>
                  </a:lnTo>
                  <a:lnTo>
                    <a:pt x="525780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525780" y="912876"/>
                  </a:lnTo>
                  <a:lnTo>
                    <a:pt x="525780" y="1054608"/>
                  </a:lnTo>
                  <a:lnTo>
                    <a:pt x="556260" y="1024128"/>
                  </a:lnTo>
                  <a:lnTo>
                    <a:pt x="1043940" y="536448"/>
                  </a:lnTo>
                  <a:lnTo>
                    <a:pt x="1053084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3647" y="467867"/>
              <a:ext cx="7720965" cy="993775"/>
            </a:xfrm>
            <a:custGeom>
              <a:avLst/>
              <a:gdLst/>
              <a:ahLst/>
              <a:cxnLst/>
              <a:rect l="l" t="t" r="r" b="b"/>
              <a:pathLst>
                <a:path w="7720965" h="993775">
                  <a:moveTo>
                    <a:pt x="7554467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7554467" y="0"/>
                  </a:lnTo>
                  <a:lnTo>
                    <a:pt x="7598522" y="5954"/>
                  </a:lnTo>
                  <a:lnTo>
                    <a:pt x="7638174" y="22747"/>
                  </a:lnTo>
                  <a:lnTo>
                    <a:pt x="7671815" y="48768"/>
                  </a:lnTo>
                  <a:lnTo>
                    <a:pt x="7697836" y="82408"/>
                  </a:lnTo>
                  <a:lnTo>
                    <a:pt x="7714629" y="122061"/>
                  </a:lnTo>
                  <a:lnTo>
                    <a:pt x="7720583" y="166116"/>
                  </a:lnTo>
                  <a:lnTo>
                    <a:pt x="7720583" y="829055"/>
                  </a:lnTo>
                  <a:lnTo>
                    <a:pt x="7714629" y="872997"/>
                  </a:lnTo>
                  <a:lnTo>
                    <a:pt x="7697836" y="912367"/>
                  </a:lnTo>
                  <a:lnTo>
                    <a:pt x="7671815" y="945641"/>
                  </a:lnTo>
                  <a:lnTo>
                    <a:pt x="7638174" y="971295"/>
                  </a:lnTo>
                  <a:lnTo>
                    <a:pt x="7598522" y="987805"/>
                  </a:lnTo>
                  <a:lnTo>
                    <a:pt x="7554467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1455" y="455675"/>
              <a:ext cx="7745095" cy="1019810"/>
            </a:xfrm>
            <a:custGeom>
              <a:avLst/>
              <a:gdLst/>
              <a:ahLst/>
              <a:cxnLst/>
              <a:rect l="l" t="t" r="r" b="b"/>
              <a:pathLst>
                <a:path w="7745095" h="1019810">
                  <a:moveTo>
                    <a:pt x="7566660" y="1019556"/>
                  </a:moveTo>
                  <a:lnTo>
                    <a:pt x="178307" y="1019556"/>
                  </a:lnTo>
                  <a:lnTo>
                    <a:pt x="160019" y="1018032"/>
                  </a:lnTo>
                  <a:lnTo>
                    <a:pt x="109728" y="1005839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41247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60019" y="0"/>
                  </a:lnTo>
                  <a:lnTo>
                    <a:pt x="7584948" y="0"/>
                  </a:lnTo>
                  <a:lnTo>
                    <a:pt x="7601712" y="3047"/>
                  </a:lnTo>
                  <a:lnTo>
                    <a:pt x="7618476" y="7619"/>
                  </a:lnTo>
                  <a:lnTo>
                    <a:pt x="7635239" y="13715"/>
                  </a:lnTo>
                  <a:lnTo>
                    <a:pt x="7656576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34112" y="32003"/>
                  </a:lnTo>
                  <a:lnTo>
                    <a:pt x="118872" y="36575"/>
                  </a:lnTo>
                  <a:lnTo>
                    <a:pt x="105156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8956" y="146303"/>
                  </a:lnTo>
                  <a:lnTo>
                    <a:pt x="25908" y="161543"/>
                  </a:lnTo>
                  <a:lnTo>
                    <a:pt x="25908" y="856487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1440" y="967739"/>
                  </a:lnTo>
                  <a:lnTo>
                    <a:pt x="146304" y="990600"/>
                  </a:lnTo>
                  <a:lnTo>
                    <a:pt x="178307" y="993648"/>
                  </a:lnTo>
                  <a:lnTo>
                    <a:pt x="7657084" y="993648"/>
                  </a:lnTo>
                  <a:lnTo>
                    <a:pt x="7652004" y="996696"/>
                  </a:lnTo>
                  <a:lnTo>
                    <a:pt x="7636764" y="1004316"/>
                  </a:lnTo>
                  <a:lnTo>
                    <a:pt x="7620000" y="1010412"/>
                  </a:lnTo>
                  <a:lnTo>
                    <a:pt x="7603236" y="1014983"/>
                  </a:lnTo>
                  <a:lnTo>
                    <a:pt x="7584948" y="1018032"/>
                  </a:lnTo>
                  <a:lnTo>
                    <a:pt x="7566660" y="1019556"/>
                  </a:lnTo>
                  <a:close/>
                </a:path>
                <a:path w="7745095" h="1019810">
                  <a:moveTo>
                    <a:pt x="7657084" y="993648"/>
                  </a:moveTo>
                  <a:lnTo>
                    <a:pt x="7581900" y="993648"/>
                  </a:lnTo>
                  <a:lnTo>
                    <a:pt x="7597139" y="990600"/>
                  </a:lnTo>
                  <a:lnTo>
                    <a:pt x="7610856" y="987552"/>
                  </a:lnTo>
                  <a:lnTo>
                    <a:pt x="7652004" y="967739"/>
                  </a:lnTo>
                  <a:lnTo>
                    <a:pt x="7684007" y="938783"/>
                  </a:lnTo>
                  <a:lnTo>
                    <a:pt x="7712964" y="886968"/>
                  </a:lnTo>
                  <a:lnTo>
                    <a:pt x="7719060" y="856487"/>
                  </a:lnTo>
                  <a:lnTo>
                    <a:pt x="7719060" y="163067"/>
                  </a:lnTo>
                  <a:lnTo>
                    <a:pt x="7708392" y="118871"/>
                  </a:lnTo>
                  <a:lnTo>
                    <a:pt x="7685532" y="80771"/>
                  </a:lnTo>
                  <a:lnTo>
                    <a:pt x="7639812" y="44195"/>
                  </a:lnTo>
                  <a:lnTo>
                    <a:pt x="7598664" y="27431"/>
                  </a:lnTo>
                  <a:lnTo>
                    <a:pt x="7566660" y="24383"/>
                  </a:lnTo>
                  <a:lnTo>
                    <a:pt x="7656576" y="24383"/>
                  </a:lnTo>
                  <a:lnTo>
                    <a:pt x="7703820" y="64007"/>
                  </a:lnTo>
                  <a:lnTo>
                    <a:pt x="7731252" y="108203"/>
                  </a:lnTo>
                  <a:lnTo>
                    <a:pt x="7743825" y="163067"/>
                  </a:lnTo>
                  <a:lnTo>
                    <a:pt x="7744968" y="176783"/>
                  </a:lnTo>
                  <a:lnTo>
                    <a:pt x="7744968" y="841247"/>
                  </a:lnTo>
                  <a:lnTo>
                    <a:pt x="7743444" y="858012"/>
                  </a:lnTo>
                  <a:lnTo>
                    <a:pt x="7741920" y="876300"/>
                  </a:lnTo>
                  <a:lnTo>
                    <a:pt x="7723632" y="925068"/>
                  </a:lnTo>
                  <a:lnTo>
                    <a:pt x="7680960" y="978408"/>
                  </a:lnTo>
                  <a:lnTo>
                    <a:pt x="7667244" y="987552"/>
                  </a:lnTo>
                  <a:lnTo>
                    <a:pt x="7657084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5868" y="628913"/>
            <a:ext cx="7232650" cy="60721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Nombre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rgbClr val="FF0000"/>
                </a:solidFill>
                <a:latin typeface="Calibri"/>
                <a:cs typeface="Calibri"/>
              </a:rPr>
              <a:t>cas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de paludisme </a:t>
            </a:r>
            <a:r>
              <a:rPr sz="2000" spc="-5" dirty="0" err="1">
                <a:solidFill>
                  <a:srgbClr val="FF0000"/>
                </a:solidFill>
                <a:latin typeface="Calibri"/>
                <a:cs typeface="Calibri"/>
              </a:rPr>
              <a:t>confirmés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dans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les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zones </a:t>
            </a:r>
            <a:r>
              <a:rPr lang="en-US" sz="2000" spc="-5" dirty="0">
                <a:solidFill>
                  <a:srgbClr val="FF0000"/>
                </a:solidFill>
                <a:latin typeface="Calibri"/>
                <a:cs typeface="Calibri"/>
              </a:rPr>
              <a:t>CPS </a:t>
            </a:r>
            <a:r>
              <a:rPr sz="2000" spc="-5" dirty="0" err="1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202</a:t>
            </a:r>
            <a:r>
              <a:rPr lang="en-US" sz="2000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000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par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mois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81455" y="437387"/>
            <a:ext cx="8773795" cy="1054735"/>
            <a:chOff x="981455" y="437387"/>
            <a:chExt cx="8773795" cy="1054735"/>
          </a:xfrm>
        </p:grpSpPr>
        <p:sp>
          <p:nvSpPr>
            <p:cNvPr id="4" name="object 4"/>
            <p:cNvSpPr/>
            <p:nvPr/>
          </p:nvSpPr>
          <p:spPr>
            <a:xfrm>
              <a:off x="8702027" y="437387"/>
              <a:ext cx="1053465" cy="1054735"/>
            </a:xfrm>
            <a:custGeom>
              <a:avLst/>
              <a:gdLst/>
              <a:ahLst/>
              <a:cxnLst/>
              <a:rect l="l" t="t" r="r" b="b"/>
              <a:pathLst>
                <a:path w="1053465" h="1054735">
                  <a:moveTo>
                    <a:pt x="1053084" y="527304"/>
                  </a:moveTo>
                  <a:lnTo>
                    <a:pt x="1043940" y="518160"/>
                  </a:lnTo>
                  <a:lnTo>
                    <a:pt x="556260" y="30480"/>
                  </a:lnTo>
                  <a:lnTo>
                    <a:pt x="525780" y="0"/>
                  </a:lnTo>
                  <a:lnTo>
                    <a:pt x="525780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525780" y="912876"/>
                  </a:lnTo>
                  <a:lnTo>
                    <a:pt x="525780" y="1054608"/>
                  </a:lnTo>
                  <a:lnTo>
                    <a:pt x="556260" y="1024128"/>
                  </a:lnTo>
                  <a:lnTo>
                    <a:pt x="1043940" y="536448"/>
                  </a:lnTo>
                  <a:lnTo>
                    <a:pt x="1053084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3647" y="467867"/>
              <a:ext cx="7720965" cy="993775"/>
            </a:xfrm>
            <a:custGeom>
              <a:avLst/>
              <a:gdLst/>
              <a:ahLst/>
              <a:cxnLst/>
              <a:rect l="l" t="t" r="r" b="b"/>
              <a:pathLst>
                <a:path w="7720965" h="993775">
                  <a:moveTo>
                    <a:pt x="7554467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7554467" y="0"/>
                  </a:lnTo>
                  <a:lnTo>
                    <a:pt x="7598522" y="5954"/>
                  </a:lnTo>
                  <a:lnTo>
                    <a:pt x="7638174" y="22747"/>
                  </a:lnTo>
                  <a:lnTo>
                    <a:pt x="7671815" y="48768"/>
                  </a:lnTo>
                  <a:lnTo>
                    <a:pt x="7697836" y="82408"/>
                  </a:lnTo>
                  <a:lnTo>
                    <a:pt x="7714629" y="122061"/>
                  </a:lnTo>
                  <a:lnTo>
                    <a:pt x="7720583" y="166116"/>
                  </a:lnTo>
                  <a:lnTo>
                    <a:pt x="7720583" y="829055"/>
                  </a:lnTo>
                  <a:lnTo>
                    <a:pt x="7714629" y="872997"/>
                  </a:lnTo>
                  <a:lnTo>
                    <a:pt x="7697836" y="912367"/>
                  </a:lnTo>
                  <a:lnTo>
                    <a:pt x="7671815" y="945641"/>
                  </a:lnTo>
                  <a:lnTo>
                    <a:pt x="7638174" y="971295"/>
                  </a:lnTo>
                  <a:lnTo>
                    <a:pt x="7598522" y="987805"/>
                  </a:lnTo>
                  <a:lnTo>
                    <a:pt x="7554467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1455" y="455675"/>
              <a:ext cx="7745095" cy="1019810"/>
            </a:xfrm>
            <a:custGeom>
              <a:avLst/>
              <a:gdLst/>
              <a:ahLst/>
              <a:cxnLst/>
              <a:rect l="l" t="t" r="r" b="b"/>
              <a:pathLst>
                <a:path w="7745095" h="1019810">
                  <a:moveTo>
                    <a:pt x="7566660" y="1019556"/>
                  </a:moveTo>
                  <a:lnTo>
                    <a:pt x="178307" y="1019556"/>
                  </a:lnTo>
                  <a:lnTo>
                    <a:pt x="160019" y="1018032"/>
                  </a:lnTo>
                  <a:lnTo>
                    <a:pt x="109728" y="1005839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41247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60019" y="0"/>
                  </a:lnTo>
                  <a:lnTo>
                    <a:pt x="7584948" y="0"/>
                  </a:lnTo>
                  <a:lnTo>
                    <a:pt x="7601712" y="3047"/>
                  </a:lnTo>
                  <a:lnTo>
                    <a:pt x="7618476" y="7619"/>
                  </a:lnTo>
                  <a:lnTo>
                    <a:pt x="7635239" y="13715"/>
                  </a:lnTo>
                  <a:lnTo>
                    <a:pt x="7656576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34112" y="32003"/>
                  </a:lnTo>
                  <a:lnTo>
                    <a:pt x="118872" y="36575"/>
                  </a:lnTo>
                  <a:lnTo>
                    <a:pt x="105156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8956" y="146303"/>
                  </a:lnTo>
                  <a:lnTo>
                    <a:pt x="25908" y="161543"/>
                  </a:lnTo>
                  <a:lnTo>
                    <a:pt x="25908" y="856487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1440" y="967739"/>
                  </a:lnTo>
                  <a:lnTo>
                    <a:pt x="146304" y="990600"/>
                  </a:lnTo>
                  <a:lnTo>
                    <a:pt x="178307" y="993648"/>
                  </a:lnTo>
                  <a:lnTo>
                    <a:pt x="7657084" y="993648"/>
                  </a:lnTo>
                  <a:lnTo>
                    <a:pt x="7652004" y="996696"/>
                  </a:lnTo>
                  <a:lnTo>
                    <a:pt x="7636764" y="1004316"/>
                  </a:lnTo>
                  <a:lnTo>
                    <a:pt x="7620000" y="1010412"/>
                  </a:lnTo>
                  <a:lnTo>
                    <a:pt x="7603236" y="1014983"/>
                  </a:lnTo>
                  <a:lnTo>
                    <a:pt x="7584948" y="1018032"/>
                  </a:lnTo>
                  <a:lnTo>
                    <a:pt x="7566660" y="1019556"/>
                  </a:lnTo>
                  <a:close/>
                </a:path>
                <a:path w="7745095" h="1019810">
                  <a:moveTo>
                    <a:pt x="7657084" y="993648"/>
                  </a:moveTo>
                  <a:lnTo>
                    <a:pt x="7581900" y="993648"/>
                  </a:lnTo>
                  <a:lnTo>
                    <a:pt x="7597139" y="990600"/>
                  </a:lnTo>
                  <a:lnTo>
                    <a:pt x="7610856" y="987552"/>
                  </a:lnTo>
                  <a:lnTo>
                    <a:pt x="7652004" y="967739"/>
                  </a:lnTo>
                  <a:lnTo>
                    <a:pt x="7684007" y="938783"/>
                  </a:lnTo>
                  <a:lnTo>
                    <a:pt x="7712964" y="886968"/>
                  </a:lnTo>
                  <a:lnTo>
                    <a:pt x="7719060" y="856487"/>
                  </a:lnTo>
                  <a:lnTo>
                    <a:pt x="7719060" y="163067"/>
                  </a:lnTo>
                  <a:lnTo>
                    <a:pt x="7708392" y="118871"/>
                  </a:lnTo>
                  <a:lnTo>
                    <a:pt x="7685532" y="80771"/>
                  </a:lnTo>
                  <a:lnTo>
                    <a:pt x="7639812" y="44195"/>
                  </a:lnTo>
                  <a:lnTo>
                    <a:pt x="7598664" y="27431"/>
                  </a:lnTo>
                  <a:lnTo>
                    <a:pt x="7566660" y="24383"/>
                  </a:lnTo>
                  <a:lnTo>
                    <a:pt x="7656576" y="24383"/>
                  </a:lnTo>
                  <a:lnTo>
                    <a:pt x="7703820" y="64007"/>
                  </a:lnTo>
                  <a:lnTo>
                    <a:pt x="7731252" y="108203"/>
                  </a:lnTo>
                  <a:lnTo>
                    <a:pt x="7743825" y="163067"/>
                  </a:lnTo>
                  <a:lnTo>
                    <a:pt x="7744968" y="176783"/>
                  </a:lnTo>
                  <a:lnTo>
                    <a:pt x="7744968" y="841247"/>
                  </a:lnTo>
                  <a:lnTo>
                    <a:pt x="7743444" y="858012"/>
                  </a:lnTo>
                  <a:lnTo>
                    <a:pt x="7741920" y="876300"/>
                  </a:lnTo>
                  <a:lnTo>
                    <a:pt x="7723632" y="925068"/>
                  </a:lnTo>
                  <a:lnTo>
                    <a:pt x="7680960" y="978408"/>
                  </a:lnTo>
                  <a:lnTo>
                    <a:pt x="7667244" y="987552"/>
                  </a:lnTo>
                  <a:lnTo>
                    <a:pt x="7657084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5868" y="628913"/>
            <a:ext cx="7232650" cy="60721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Nombre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rgbClr val="FF0000"/>
                </a:solidFill>
                <a:latin typeface="Calibri"/>
                <a:cs typeface="Calibri"/>
              </a:rPr>
              <a:t>cas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de paludisme </a:t>
            </a:r>
            <a:r>
              <a:rPr sz="2000" spc="-5" dirty="0" err="1">
                <a:solidFill>
                  <a:srgbClr val="FF0000"/>
                </a:solidFill>
                <a:latin typeface="Calibri"/>
                <a:cs typeface="Calibri"/>
              </a:rPr>
              <a:t>confirmés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dans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les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zones </a:t>
            </a:r>
            <a:r>
              <a:rPr lang="en-US" sz="2000" spc="-5" dirty="0">
                <a:solidFill>
                  <a:srgbClr val="FF0000"/>
                </a:solidFill>
                <a:latin typeface="Calibri"/>
                <a:cs typeface="Calibri"/>
              </a:rPr>
              <a:t>CPS </a:t>
            </a:r>
            <a:r>
              <a:rPr sz="2000" spc="-5" dirty="0" err="1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202</a:t>
            </a:r>
            <a:r>
              <a:rPr lang="en-US" sz="2000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000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par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mois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1DF9680-2508-45D1-9032-6C8B8146CB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545068"/>
              </p:ext>
            </p:extLst>
          </p:nvPr>
        </p:nvGraphicFramePr>
        <p:xfrm>
          <a:off x="993647" y="1621185"/>
          <a:ext cx="8961565" cy="516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ous-titre 7">
            <a:extLst>
              <a:ext uri="{FF2B5EF4-FFF2-40B4-BE49-F238E27FC236}">
                <a16:creationId xmlns:a16="http://schemas.microsoft.com/office/drawing/2014/main" id="{AAE5102E-9D76-46D6-90D0-C2D00E33DC79}"/>
              </a:ext>
            </a:extLst>
          </p:cNvPr>
          <p:cNvSpPr txBox="1">
            <a:spLocks/>
          </p:cNvSpPr>
          <p:nvPr/>
        </p:nvSpPr>
        <p:spPr>
          <a:xfrm>
            <a:off x="981454" y="6877769"/>
            <a:ext cx="8973757" cy="4953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fr-FR" sz="2000" b="1" i="1" u="sng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 N°1: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évolution mensuelle des cas de paludisme chez les moins de 5 ans et 5 ans et plus</a:t>
            </a:r>
            <a:endParaRPr lang="fr-F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0055" y="595884"/>
            <a:ext cx="8397240" cy="1054735"/>
            <a:chOff x="1210055" y="595884"/>
            <a:chExt cx="8397240" cy="1054735"/>
          </a:xfrm>
        </p:grpSpPr>
        <p:sp>
          <p:nvSpPr>
            <p:cNvPr id="3" name="object 3"/>
            <p:cNvSpPr/>
            <p:nvPr/>
          </p:nvSpPr>
          <p:spPr>
            <a:xfrm>
              <a:off x="6380975" y="595883"/>
              <a:ext cx="3226435" cy="1054735"/>
            </a:xfrm>
            <a:custGeom>
              <a:avLst/>
              <a:gdLst/>
              <a:ahLst/>
              <a:cxnLst/>
              <a:rect l="l" t="t" r="r" b="b"/>
              <a:pathLst>
                <a:path w="3226434" h="1054735">
                  <a:moveTo>
                    <a:pt x="3226308" y="527304"/>
                  </a:moveTo>
                  <a:lnTo>
                    <a:pt x="3217138" y="518160"/>
                  </a:lnTo>
                  <a:lnTo>
                    <a:pt x="2728049" y="30480"/>
                  </a:lnTo>
                  <a:lnTo>
                    <a:pt x="2697492" y="0"/>
                  </a:lnTo>
                  <a:lnTo>
                    <a:pt x="2697492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2697492" y="912876"/>
                  </a:lnTo>
                  <a:lnTo>
                    <a:pt x="2697492" y="1054608"/>
                  </a:lnTo>
                  <a:lnTo>
                    <a:pt x="2728049" y="1024128"/>
                  </a:lnTo>
                  <a:lnTo>
                    <a:pt x="3217138" y="536448"/>
                  </a:lnTo>
                  <a:lnTo>
                    <a:pt x="3226308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2248" y="626364"/>
              <a:ext cx="5171440" cy="993775"/>
            </a:xfrm>
            <a:custGeom>
              <a:avLst/>
              <a:gdLst/>
              <a:ahLst/>
              <a:cxnLst/>
              <a:rect l="l" t="t" r="r" b="b"/>
              <a:pathLst>
                <a:path w="5171440" h="993775">
                  <a:moveTo>
                    <a:pt x="5006339" y="993648"/>
                  </a:moveTo>
                  <a:lnTo>
                    <a:pt x="166116" y="993648"/>
                  </a:lnTo>
                  <a:lnTo>
                    <a:pt x="122061" y="987693"/>
                  </a:lnTo>
                  <a:lnTo>
                    <a:pt x="82408" y="970900"/>
                  </a:lnTo>
                  <a:lnTo>
                    <a:pt x="48768" y="944880"/>
                  </a:lnTo>
                  <a:lnTo>
                    <a:pt x="22747" y="911239"/>
                  </a:lnTo>
                  <a:lnTo>
                    <a:pt x="5954" y="871586"/>
                  </a:lnTo>
                  <a:lnTo>
                    <a:pt x="0" y="827531"/>
                  </a:lnTo>
                  <a:lnTo>
                    <a:pt x="0" y="164592"/>
                  </a:lnTo>
                  <a:lnTo>
                    <a:pt x="5954" y="120650"/>
                  </a:lnTo>
                  <a:lnTo>
                    <a:pt x="22747" y="81280"/>
                  </a:lnTo>
                  <a:lnTo>
                    <a:pt x="48768" y="48006"/>
                  </a:lnTo>
                  <a:lnTo>
                    <a:pt x="82408" y="22352"/>
                  </a:lnTo>
                  <a:lnTo>
                    <a:pt x="122061" y="5842"/>
                  </a:lnTo>
                  <a:lnTo>
                    <a:pt x="166116" y="0"/>
                  </a:lnTo>
                  <a:lnTo>
                    <a:pt x="5006339" y="0"/>
                  </a:lnTo>
                  <a:lnTo>
                    <a:pt x="5050281" y="5842"/>
                  </a:lnTo>
                  <a:lnTo>
                    <a:pt x="5089651" y="22352"/>
                  </a:lnTo>
                  <a:lnTo>
                    <a:pt x="5122926" y="48006"/>
                  </a:lnTo>
                  <a:lnTo>
                    <a:pt x="5148580" y="81280"/>
                  </a:lnTo>
                  <a:lnTo>
                    <a:pt x="5165090" y="120650"/>
                  </a:lnTo>
                  <a:lnTo>
                    <a:pt x="5170932" y="164592"/>
                  </a:lnTo>
                  <a:lnTo>
                    <a:pt x="5170932" y="827531"/>
                  </a:lnTo>
                  <a:lnTo>
                    <a:pt x="5165090" y="871586"/>
                  </a:lnTo>
                  <a:lnTo>
                    <a:pt x="5148580" y="911239"/>
                  </a:lnTo>
                  <a:lnTo>
                    <a:pt x="5122926" y="944880"/>
                  </a:lnTo>
                  <a:lnTo>
                    <a:pt x="5089651" y="970900"/>
                  </a:lnTo>
                  <a:lnTo>
                    <a:pt x="5050281" y="987693"/>
                  </a:lnTo>
                  <a:lnTo>
                    <a:pt x="5006339" y="993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0055" y="612648"/>
              <a:ext cx="5196840" cy="1019810"/>
            </a:xfrm>
            <a:custGeom>
              <a:avLst/>
              <a:gdLst/>
              <a:ahLst/>
              <a:cxnLst/>
              <a:rect l="l" t="t" r="r" b="b"/>
              <a:pathLst>
                <a:path w="5196840" h="1019810">
                  <a:moveTo>
                    <a:pt x="5036820" y="1019556"/>
                  </a:moveTo>
                  <a:lnTo>
                    <a:pt x="160019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61060"/>
                  </a:lnTo>
                  <a:lnTo>
                    <a:pt x="0" y="161543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2003"/>
                  </a:lnTo>
                  <a:lnTo>
                    <a:pt x="124968" y="9143"/>
                  </a:lnTo>
                  <a:lnTo>
                    <a:pt x="176783" y="0"/>
                  </a:lnTo>
                  <a:lnTo>
                    <a:pt x="5018532" y="0"/>
                  </a:lnTo>
                  <a:lnTo>
                    <a:pt x="5070348" y="7619"/>
                  </a:lnTo>
                  <a:lnTo>
                    <a:pt x="5109972" y="25907"/>
                  </a:lnTo>
                  <a:lnTo>
                    <a:pt x="163068" y="25907"/>
                  </a:lnTo>
                  <a:lnTo>
                    <a:pt x="132588" y="32003"/>
                  </a:lnTo>
                  <a:lnTo>
                    <a:pt x="92964" y="51815"/>
                  </a:lnTo>
                  <a:lnTo>
                    <a:pt x="60960" y="80771"/>
                  </a:lnTo>
                  <a:lnTo>
                    <a:pt x="36576" y="118871"/>
                  </a:lnTo>
                  <a:lnTo>
                    <a:pt x="24384" y="178307"/>
                  </a:lnTo>
                  <a:lnTo>
                    <a:pt x="24384" y="841247"/>
                  </a:lnTo>
                  <a:lnTo>
                    <a:pt x="32004" y="886968"/>
                  </a:lnTo>
                  <a:lnTo>
                    <a:pt x="50292" y="926591"/>
                  </a:lnTo>
                  <a:lnTo>
                    <a:pt x="91440" y="967739"/>
                  </a:lnTo>
                  <a:lnTo>
                    <a:pt x="105156" y="975360"/>
                  </a:lnTo>
                  <a:lnTo>
                    <a:pt x="117348" y="982980"/>
                  </a:lnTo>
                  <a:lnTo>
                    <a:pt x="132588" y="987552"/>
                  </a:lnTo>
                  <a:lnTo>
                    <a:pt x="146304" y="992124"/>
                  </a:lnTo>
                  <a:lnTo>
                    <a:pt x="178307" y="995172"/>
                  </a:lnTo>
                  <a:lnTo>
                    <a:pt x="5108448" y="995172"/>
                  </a:lnTo>
                  <a:lnTo>
                    <a:pt x="5103876" y="998220"/>
                  </a:lnTo>
                  <a:lnTo>
                    <a:pt x="5088636" y="1005839"/>
                  </a:lnTo>
                  <a:lnTo>
                    <a:pt x="5071871" y="1011935"/>
                  </a:lnTo>
                  <a:lnTo>
                    <a:pt x="5055107" y="1016508"/>
                  </a:lnTo>
                  <a:lnTo>
                    <a:pt x="5036820" y="1019556"/>
                  </a:lnTo>
                  <a:close/>
                </a:path>
                <a:path w="5196840" h="1019810">
                  <a:moveTo>
                    <a:pt x="5108448" y="995172"/>
                  </a:moveTo>
                  <a:lnTo>
                    <a:pt x="5017007" y="995172"/>
                  </a:lnTo>
                  <a:lnTo>
                    <a:pt x="5033771" y="993648"/>
                  </a:lnTo>
                  <a:lnTo>
                    <a:pt x="5047487" y="992124"/>
                  </a:lnTo>
                  <a:lnTo>
                    <a:pt x="5090160" y="976883"/>
                  </a:lnTo>
                  <a:lnTo>
                    <a:pt x="5125212" y="950976"/>
                  </a:lnTo>
                  <a:lnTo>
                    <a:pt x="5152644" y="915924"/>
                  </a:lnTo>
                  <a:lnTo>
                    <a:pt x="5167884" y="873252"/>
                  </a:lnTo>
                  <a:lnTo>
                    <a:pt x="5170932" y="841247"/>
                  </a:lnTo>
                  <a:lnTo>
                    <a:pt x="5170932" y="164591"/>
                  </a:lnTo>
                  <a:lnTo>
                    <a:pt x="5152644" y="106679"/>
                  </a:lnTo>
                  <a:lnTo>
                    <a:pt x="5126736" y="71627"/>
                  </a:lnTo>
                  <a:lnTo>
                    <a:pt x="5091684" y="44195"/>
                  </a:lnTo>
                  <a:lnTo>
                    <a:pt x="5049012" y="28955"/>
                  </a:lnTo>
                  <a:lnTo>
                    <a:pt x="5018532" y="25907"/>
                  </a:lnTo>
                  <a:lnTo>
                    <a:pt x="5109972" y="25907"/>
                  </a:lnTo>
                  <a:lnTo>
                    <a:pt x="5143500" y="51815"/>
                  </a:lnTo>
                  <a:lnTo>
                    <a:pt x="5173980" y="92963"/>
                  </a:lnTo>
                  <a:lnTo>
                    <a:pt x="5192268" y="141731"/>
                  </a:lnTo>
                  <a:lnTo>
                    <a:pt x="5196839" y="178307"/>
                  </a:lnTo>
                  <a:lnTo>
                    <a:pt x="5196839" y="841247"/>
                  </a:lnTo>
                  <a:lnTo>
                    <a:pt x="5195316" y="859535"/>
                  </a:lnTo>
                  <a:lnTo>
                    <a:pt x="5192268" y="876300"/>
                  </a:lnTo>
                  <a:lnTo>
                    <a:pt x="5189220" y="894587"/>
                  </a:lnTo>
                  <a:lnTo>
                    <a:pt x="5166360" y="940308"/>
                  </a:lnTo>
                  <a:lnTo>
                    <a:pt x="5117592" y="989076"/>
                  </a:lnTo>
                  <a:lnTo>
                    <a:pt x="5108448" y="995172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33036" y="670047"/>
            <a:ext cx="5086052" cy="8492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sz="2000" b="1" spc="-5" dirty="0" err="1">
                <a:latin typeface="Arial"/>
                <a:cs typeface="Arial"/>
              </a:rPr>
              <a:t>Expériences</a:t>
            </a:r>
            <a:r>
              <a:rPr sz="2000" b="1" spc="-5" dirty="0">
                <a:latin typeface="Arial"/>
                <a:cs typeface="Arial"/>
              </a:rPr>
              <a:t> de</a:t>
            </a:r>
            <a:r>
              <a:rPr lang="en-US" sz="2000" b="1" spc="-5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combinaison</a:t>
            </a:r>
            <a:r>
              <a:rPr sz="2000" b="1" spc="-5" dirty="0">
                <a:latin typeface="Arial"/>
                <a:cs typeface="Arial"/>
              </a:rPr>
              <a:t> d</a:t>
            </a:r>
            <a:r>
              <a:rPr lang="en-US" sz="2000" b="1" spc="-5" dirty="0">
                <a:latin typeface="Arial"/>
                <a:cs typeface="Arial"/>
              </a:rPr>
              <a:t>e la 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</a:t>
            </a:r>
            <a:r>
              <a:rPr lang="en-US" sz="2000" b="1" spc="-10" dirty="0">
                <a:latin typeface="Arial"/>
                <a:cs typeface="Arial"/>
              </a:rPr>
              <a:t>PS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avec </a:t>
            </a:r>
            <a:r>
              <a:rPr sz="2000" b="1" dirty="0">
                <a:latin typeface="Arial"/>
                <a:cs typeface="Arial"/>
              </a:rPr>
              <a:t>d'autres </a:t>
            </a:r>
            <a:r>
              <a:rPr sz="2000" b="1" spc="-5" dirty="0">
                <a:latin typeface="Arial"/>
                <a:cs typeface="Arial"/>
              </a:rPr>
              <a:t>interventions de </a:t>
            </a:r>
            <a:r>
              <a:rPr sz="2000" b="1" dirty="0">
                <a:latin typeface="Arial"/>
                <a:cs typeface="Arial"/>
              </a:rPr>
              <a:t>santé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publique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25295" y="2520695"/>
            <a:ext cx="4051300" cy="4505325"/>
          </a:xfrm>
          <a:custGeom>
            <a:avLst/>
            <a:gdLst/>
            <a:ahLst/>
            <a:cxnLst/>
            <a:rect l="l" t="t" r="r" b="b"/>
            <a:pathLst>
              <a:path w="4051300" h="4505325">
                <a:moveTo>
                  <a:pt x="4047744" y="4504944"/>
                </a:moveTo>
                <a:lnTo>
                  <a:pt x="3048" y="4504944"/>
                </a:lnTo>
                <a:lnTo>
                  <a:pt x="0" y="4501896"/>
                </a:lnTo>
                <a:lnTo>
                  <a:pt x="0" y="3048"/>
                </a:lnTo>
                <a:lnTo>
                  <a:pt x="3048" y="0"/>
                </a:lnTo>
                <a:lnTo>
                  <a:pt x="4047744" y="0"/>
                </a:lnTo>
                <a:lnTo>
                  <a:pt x="4050792" y="3048"/>
                </a:lnTo>
                <a:lnTo>
                  <a:pt x="4050792" y="6096"/>
                </a:ln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4495799"/>
                </a:lnTo>
                <a:lnTo>
                  <a:pt x="4572" y="4495799"/>
                </a:lnTo>
                <a:lnTo>
                  <a:pt x="10668" y="4500372"/>
                </a:lnTo>
                <a:lnTo>
                  <a:pt x="4050792" y="4500372"/>
                </a:lnTo>
                <a:lnTo>
                  <a:pt x="4050792" y="4501896"/>
                </a:lnTo>
                <a:lnTo>
                  <a:pt x="4047744" y="4504944"/>
                </a:lnTo>
                <a:close/>
              </a:path>
              <a:path w="4051300" h="4505325">
                <a:moveTo>
                  <a:pt x="10668" y="10668"/>
                </a:move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4051300" h="4505325">
                <a:moveTo>
                  <a:pt x="4040124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4040124" y="6096"/>
                </a:lnTo>
                <a:lnTo>
                  <a:pt x="4040124" y="10668"/>
                </a:lnTo>
                <a:close/>
              </a:path>
              <a:path w="4051300" h="4505325">
                <a:moveTo>
                  <a:pt x="4040124" y="4500372"/>
                </a:moveTo>
                <a:lnTo>
                  <a:pt x="4040124" y="6096"/>
                </a:lnTo>
                <a:lnTo>
                  <a:pt x="4046220" y="10668"/>
                </a:lnTo>
                <a:lnTo>
                  <a:pt x="4050792" y="10668"/>
                </a:lnTo>
                <a:lnTo>
                  <a:pt x="4050792" y="4495799"/>
                </a:lnTo>
                <a:lnTo>
                  <a:pt x="4046220" y="4495799"/>
                </a:lnTo>
                <a:lnTo>
                  <a:pt x="4040124" y="4500372"/>
                </a:lnTo>
                <a:close/>
              </a:path>
              <a:path w="4051300" h="4505325">
                <a:moveTo>
                  <a:pt x="4050792" y="10668"/>
                </a:moveTo>
                <a:lnTo>
                  <a:pt x="4046220" y="10668"/>
                </a:lnTo>
                <a:lnTo>
                  <a:pt x="4040124" y="6096"/>
                </a:lnTo>
                <a:lnTo>
                  <a:pt x="4050792" y="6096"/>
                </a:lnTo>
                <a:lnTo>
                  <a:pt x="4050792" y="10668"/>
                </a:lnTo>
                <a:close/>
              </a:path>
              <a:path w="4051300" h="4505325">
                <a:moveTo>
                  <a:pt x="10668" y="4500372"/>
                </a:moveTo>
                <a:lnTo>
                  <a:pt x="4572" y="4495799"/>
                </a:lnTo>
                <a:lnTo>
                  <a:pt x="10668" y="4495799"/>
                </a:lnTo>
                <a:lnTo>
                  <a:pt x="10668" y="4500372"/>
                </a:lnTo>
                <a:close/>
              </a:path>
              <a:path w="4051300" h="4505325">
                <a:moveTo>
                  <a:pt x="4040124" y="4500372"/>
                </a:moveTo>
                <a:lnTo>
                  <a:pt x="10668" y="4500372"/>
                </a:lnTo>
                <a:lnTo>
                  <a:pt x="10668" y="4495799"/>
                </a:lnTo>
                <a:lnTo>
                  <a:pt x="4040124" y="4495799"/>
                </a:lnTo>
                <a:lnTo>
                  <a:pt x="4040124" y="4500372"/>
                </a:lnTo>
                <a:close/>
              </a:path>
              <a:path w="4051300" h="4505325">
                <a:moveTo>
                  <a:pt x="4050792" y="4500372"/>
                </a:moveTo>
                <a:lnTo>
                  <a:pt x="4040124" y="4500372"/>
                </a:lnTo>
                <a:lnTo>
                  <a:pt x="4046220" y="4495799"/>
                </a:lnTo>
                <a:lnTo>
                  <a:pt x="4050792" y="4495799"/>
                </a:lnTo>
                <a:lnTo>
                  <a:pt x="4050792" y="4500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Le couplage de la CPS avec le depistage de la malnutrition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La recherche des </a:t>
            </a:r>
            <a:r>
              <a:rPr lang="en-US" sz="2400" dirty="0" err="1"/>
              <a:t>cas</a:t>
            </a:r>
            <a:r>
              <a:rPr lang="en-US" sz="2400" dirty="0"/>
              <a:t> de PFA par certain relais</a:t>
            </a:r>
          </a:p>
        </p:txBody>
      </p:sp>
      <p:sp>
        <p:nvSpPr>
          <p:cNvPr id="8" name="object 8"/>
          <p:cNvSpPr/>
          <p:nvPr/>
        </p:nvSpPr>
        <p:spPr>
          <a:xfrm>
            <a:off x="5405628" y="1815083"/>
            <a:ext cx="4067810" cy="516890"/>
          </a:xfrm>
          <a:custGeom>
            <a:avLst/>
            <a:gdLst/>
            <a:ahLst/>
            <a:cxnLst/>
            <a:rect l="l" t="t" r="r" b="b"/>
            <a:pathLst>
              <a:path w="4067809" h="516889">
                <a:moveTo>
                  <a:pt x="4061460" y="516636"/>
                </a:moveTo>
                <a:lnTo>
                  <a:pt x="6096" y="516636"/>
                </a:lnTo>
                <a:lnTo>
                  <a:pt x="0" y="510540"/>
                </a:lnTo>
                <a:lnTo>
                  <a:pt x="0" y="6096"/>
                </a:lnTo>
                <a:lnTo>
                  <a:pt x="6096" y="0"/>
                </a:lnTo>
                <a:lnTo>
                  <a:pt x="4061460" y="0"/>
                </a:lnTo>
                <a:lnTo>
                  <a:pt x="4067556" y="6096"/>
                </a:lnTo>
                <a:lnTo>
                  <a:pt x="4067556" y="12192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490728"/>
                </a:lnTo>
                <a:lnTo>
                  <a:pt x="12192" y="490728"/>
                </a:lnTo>
                <a:lnTo>
                  <a:pt x="25908" y="502920"/>
                </a:lnTo>
                <a:lnTo>
                  <a:pt x="4067556" y="502920"/>
                </a:lnTo>
                <a:lnTo>
                  <a:pt x="4067556" y="510540"/>
                </a:lnTo>
                <a:lnTo>
                  <a:pt x="4061460" y="516636"/>
                </a:lnTo>
                <a:close/>
              </a:path>
              <a:path w="4067809" h="516889">
                <a:moveTo>
                  <a:pt x="25908" y="25908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close/>
              </a:path>
              <a:path w="4067809" h="516889">
                <a:moveTo>
                  <a:pt x="4041648" y="25908"/>
                </a:moveTo>
                <a:lnTo>
                  <a:pt x="25908" y="25908"/>
                </a:lnTo>
                <a:lnTo>
                  <a:pt x="25908" y="12192"/>
                </a:lnTo>
                <a:lnTo>
                  <a:pt x="4041648" y="12192"/>
                </a:lnTo>
                <a:lnTo>
                  <a:pt x="4041648" y="25908"/>
                </a:lnTo>
                <a:close/>
              </a:path>
              <a:path w="4067809" h="516889">
                <a:moveTo>
                  <a:pt x="4041648" y="502920"/>
                </a:moveTo>
                <a:lnTo>
                  <a:pt x="4041648" y="12192"/>
                </a:lnTo>
                <a:lnTo>
                  <a:pt x="4053840" y="25908"/>
                </a:lnTo>
                <a:lnTo>
                  <a:pt x="4067556" y="25908"/>
                </a:lnTo>
                <a:lnTo>
                  <a:pt x="4067556" y="490728"/>
                </a:lnTo>
                <a:lnTo>
                  <a:pt x="4053840" y="490728"/>
                </a:lnTo>
                <a:lnTo>
                  <a:pt x="4041648" y="502920"/>
                </a:lnTo>
                <a:close/>
              </a:path>
              <a:path w="4067809" h="516889">
                <a:moveTo>
                  <a:pt x="4067556" y="25908"/>
                </a:moveTo>
                <a:lnTo>
                  <a:pt x="4053840" y="25908"/>
                </a:lnTo>
                <a:lnTo>
                  <a:pt x="4041648" y="12192"/>
                </a:lnTo>
                <a:lnTo>
                  <a:pt x="4067556" y="12192"/>
                </a:lnTo>
                <a:lnTo>
                  <a:pt x="4067556" y="25908"/>
                </a:lnTo>
                <a:close/>
              </a:path>
              <a:path w="4067809" h="516889">
                <a:moveTo>
                  <a:pt x="25908" y="502920"/>
                </a:moveTo>
                <a:lnTo>
                  <a:pt x="12192" y="490728"/>
                </a:lnTo>
                <a:lnTo>
                  <a:pt x="25908" y="490728"/>
                </a:lnTo>
                <a:lnTo>
                  <a:pt x="25908" y="502920"/>
                </a:lnTo>
                <a:close/>
              </a:path>
              <a:path w="4067809" h="516889">
                <a:moveTo>
                  <a:pt x="4041648" y="502920"/>
                </a:moveTo>
                <a:lnTo>
                  <a:pt x="25908" y="502920"/>
                </a:lnTo>
                <a:lnTo>
                  <a:pt x="25908" y="490728"/>
                </a:lnTo>
                <a:lnTo>
                  <a:pt x="4041648" y="490728"/>
                </a:lnTo>
                <a:lnTo>
                  <a:pt x="4041648" y="502920"/>
                </a:lnTo>
                <a:close/>
              </a:path>
              <a:path w="4067809" h="516889">
                <a:moveTo>
                  <a:pt x="4067556" y="502920"/>
                </a:moveTo>
                <a:lnTo>
                  <a:pt x="4041648" y="502920"/>
                </a:lnTo>
                <a:lnTo>
                  <a:pt x="4053840" y="490728"/>
                </a:lnTo>
                <a:lnTo>
                  <a:pt x="4067556" y="490728"/>
                </a:lnTo>
                <a:lnTo>
                  <a:pt x="4067556" y="50292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51203" y="1934115"/>
            <a:ext cx="269092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Calibri"/>
                <a:cs typeface="Calibri"/>
              </a:rPr>
              <a:t>L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lang="en-US" sz="2000" b="1" spc="-5" dirty="0">
                <a:latin typeface="Calibri"/>
                <a:cs typeface="Calibri"/>
              </a:rPr>
              <a:t>s perspectives à venir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3247" y="2520695"/>
            <a:ext cx="4052570" cy="4505325"/>
          </a:xfrm>
          <a:custGeom>
            <a:avLst/>
            <a:gdLst/>
            <a:ahLst/>
            <a:cxnLst/>
            <a:rect l="l" t="t" r="r" b="b"/>
            <a:pathLst>
              <a:path w="4052570" h="4505325">
                <a:moveTo>
                  <a:pt x="4049268" y="4504944"/>
                </a:moveTo>
                <a:lnTo>
                  <a:pt x="3048" y="4504944"/>
                </a:lnTo>
                <a:lnTo>
                  <a:pt x="0" y="4501896"/>
                </a:lnTo>
                <a:lnTo>
                  <a:pt x="0" y="3048"/>
                </a:lnTo>
                <a:lnTo>
                  <a:pt x="3048" y="0"/>
                </a:lnTo>
                <a:lnTo>
                  <a:pt x="4049268" y="0"/>
                </a:lnTo>
                <a:lnTo>
                  <a:pt x="4052316" y="3048"/>
                </a:lnTo>
                <a:lnTo>
                  <a:pt x="4052316" y="6096"/>
                </a:ln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4495799"/>
                </a:lnTo>
                <a:lnTo>
                  <a:pt x="4572" y="4495799"/>
                </a:lnTo>
                <a:lnTo>
                  <a:pt x="10668" y="4500372"/>
                </a:lnTo>
                <a:lnTo>
                  <a:pt x="4052316" y="4500372"/>
                </a:lnTo>
                <a:lnTo>
                  <a:pt x="4052316" y="4501896"/>
                </a:lnTo>
                <a:lnTo>
                  <a:pt x="4049268" y="4504944"/>
                </a:lnTo>
                <a:close/>
              </a:path>
              <a:path w="4052570" h="4505325">
                <a:moveTo>
                  <a:pt x="10668" y="10668"/>
                </a:move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4052570" h="4505325">
                <a:moveTo>
                  <a:pt x="4041648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4041648" y="6096"/>
                </a:lnTo>
                <a:lnTo>
                  <a:pt x="4041648" y="10668"/>
                </a:lnTo>
                <a:close/>
              </a:path>
              <a:path w="4052570" h="4505325">
                <a:moveTo>
                  <a:pt x="4041648" y="4500372"/>
                </a:moveTo>
                <a:lnTo>
                  <a:pt x="4041648" y="6096"/>
                </a:lnTo>
                <a:lnTo>
                  <a:pt x="4046220" y="10668"/>
                </a:lnTo>
                <a:lnTo>
                  <a:pt x="4052316" y="10668"/>
                </a:lnTo>
                <a:lnTo>
                  <a:pt x="4052316" y="4495799"/>
                </a:lnTo>
                <a:lnTo>
                  <a:pt x="4046220" y="4495799"/>
                </a:lnTo>
                <a:lnTo>
                  <a:pt x="4041648" y="4500372"/>
                </a:lnTo>
                <a:close/>
              </a:path>
              <a:path w="4052570" h="4505325">
                <a:moveTo>
                  <a:pt x="4052316" y="10668"/>
                </a:moveTo>
                <a:lnTo>
                  <a:pt x="4046220" y="10668"/>
                </a:lnTo>
                <a:lnTo>
                  <a:pt x="4041648" y="6096"/>
                </a:lnTo>
                <a:lnTo>
                  <a:pt x="4052316" y="6096"/>
                </a:lnTo>
                <a:lnTo>
                  <a:pt x="4052316" y="10668"/>
                </a:lnTo>
                <a:close/>
              </a:path>
              <a:path w="4052570" h="4505325">
                <a:moveTo>
                  <a:pt x="10668" y="4500372"/>
                </a:moveTo>
                <a:lnTo>
                  <a:pt x="4572" y="4495799"/>
                </a:lnTo>
                <a:lnTo>
                  <a:pt x="10668" y="4495799"/>
                </a:lnTo>
                <a:lnTo>
                  <a:pt x="10668" y="4500372"/>
                </a:lnTo>
                <a:close/>
              </a:path>
              <a:path w="4052570" h="4505325">
                <a:moveTo>
                  <a:pt x="4041648" y="4500372"/>
                </a:moveTo>
                <a:lnTo>
                  <a:pt x="10668" y="4500372"/>
                </a:lnTo>
                <a:lnTo>
                  <a:pt x="10668" y="4495799"/>
                </a:lnTo>
                <a:lnTo>
                  <a:pt x="4041648" y="4495799"/>
                </a:lnTo>
                <a:lnTo>
                  <a:pt x="4041648" y="4500372"/>
                </a:lnTo>
                <a:close/>
              </a:path>
              <a:path w="4052570" h="4505325">
                <a:moveTo>
                  <a:pt x="4052316" y="4500372"/>
                </a:moveTo>
                <a:lnTo>
                  <a:pt x="4041648" y="4500372"/>
                </a:lnTo>
                <a:lnTo>
                  <a:pt x="4046220" y="4495799"/>
                </a:lnTo>
                <a:lnTo>
                  <a:pt x="4052316" y="4495799"/>
                </a:lnTo>
                <a:lnTo>
                  <a:pt x="4052316" y="4500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La vaccination</a:t>
            </a:r>
            <a:endParaRPr sz="2400" dirty="0"/>
          </a:p>
        </p:txBody>
      </p:sp>
      <p:sp>
        <p:nvSpPr>
          <p:cNvPr id="11" name="object 11"/>
          <p:cNvSpPr/>
          <p:nvPr/>
        </p:nvSpPr>
        <p:spPr>
          <a:xfrm>
            <a:off x="1220724" y="1827276"/>
            <a:ext cx="4066540" cy="516890"/>
          </a:xfrm>
          <a:custGeom>
            <a:avLst/>
            <a:gdLst/>
            <a:ahLst/>
            <a:cxnLst/>
            <a:rect l="l" t="t" r="r" b="b"/>
            <a:pathLst>
              <a:path w="4066540" h="516889">
                <a:moveTo>
                  <a:pt x="4059936" y="516636"/>
                </a:moveTo>
                <a:lnTo>
                  <a:pt x="6096" y="516636"/>
                </a:lnTo>
                <a:lnTo>
                  <a:pt x="0" y="510540"/>
                </a:lnTo>
                <a:lnTo>
                  <a:pt x="0" y="6096"/>
                </a:lnTo>
                <a:lnTo>
                  <a:pt x="6096" y="0"/>
                </a:lnTo>
                <a:lnTo>
                  <a:pt x="4059936" y="0"/>
                </a:lnTo>
                <a:lnTo>
                  <a:pt x="4066032" y="6096"/>
                </a:lnTo>
                <a:lnTo>
                  <a:pt x="4066032" y="13716"/>
                </a:ln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490728"/>
                </a:lnTo>
                <a:lnTo>
                  <a:pt x="12192" y="490728"/>
                </a:lnTo>
                <a:lnTo>
                  <a:pt x="25908" y="504444"/>
                </a:lnTo>
                <a:lnTo>
                  <a:pt x="4066032" y="504444"/>
                </a:lnTo>
                <a:lnTo>
                  <a:pt x="4066032" y="510540"/>
                </a:lnTo>
                <a:lnTo>
                  <a:pt x="4059936" y="516636"/>
                </a:lnTo>
                <a:close/>
              </a:path>
              <a:path w="4066540" h="516889">
                <a:moveTo>
                  <a:pt x="25908" y="25908"/>
                </a:move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close/>
              </a:path>
              <a:path w="4066540" h="516889">
                <a:moveTo>
                  <a:pt x="4040124" y="25908"/>
                </a:moveTo>
                <a:lnTo>
                  <a:pt x="25908" y="25908"/>
                </a:lnTo>
                <a:lnTo>
                  <a:pt x="25908" y="13716"/>
                </a:lnTo>
                <a:lnTo>
                  <a:pt x="4040124" y="13716"/>
                </a:lnTo>
                <a:lnTo>
                  <a:pt x="4040124" y="25908"/>
                </a:lnTo>
                <a:close/>
              </a:path>
              <a:path w="4066540" h="516889">
                <a:moveTo>
                  <a:pt x="4040124" y="504444"/>
                </a:moveTo>
                <a:lnTo>
                  <a:pt x="4040124" y="13716"/>
                </a:lnTo>
                <a:lnTo>
                  <a:pt x="4052316" y="25908"/>
                </a:lnTo>
                <a:lnTo>
                  <a:pt x="4066032" y="25908"/>
                </a:lnTo>
                <a:lnTo>
                  <a:pt x="4066032" y="490728"/>
                </a:lnTo>
                <a:lnTo>
                  <a:pt x="4052316" y="490728"/>
                </a:lnTo>
                <a:lnTo>
                  <a:pt x="4040124" y="504444"/>
                </a:lnTo>
                <a:close/>
              </a:path>
              <a:path w="4066540" h="516889">
                <a:moveTo>
                  <a:pt x="4066032" y="25908"/>
                </a:moveTo>
                <a:lnTo>
                  <a:pt x="4052316" y="25908"/>
                </a:lnTo>
                <a:lnTo>
                  <a:pt x="4040124" y="13716"/>
                </a:lnTo>
                <a:lnTo>
                  <a:pt x="4066032" y="13716"/>
                </a:lnTo>
                <a:lnTo>
                  <a:pt x="4066032" y="25908"/>
                </a:lnTo>
                <a:close/>
              </a:path>
              <a:path w="4066540" h="516889">
                <a:moveTo>
                  <a:pt x="25908" y="504444"/>
                </a:moveTo>
                <a:lnTo>
                  <a:pt x="12192" y="490728"/>
                </a:lnTo>
                <a:lnTo>
                  <a:pt x="25908" y="490728"/>
                </a:lnTo>
                <a:lnTo>
                  <a:pt x="25908" y="504444"/>
                </a:lnTo>
                <a:close/>
              </a:path>
              <a:path w="4066540" h="516889">
                <a:moveTo>
                  <a:pt x="4040124" y="504444"/>
                </a:moveTo>
                <a:lnTo>
                  <a:pt x="25908" y="504444"/>
                </a:lnTo>
                <a:lnTo>
                  <a:pt x="25908" y="490728"/>
                </a:lnTo>
                <a:lnTo>
                  <a:pt x="4040124" y="490728"/>
                </a:lnTo>
                <a:lnTo>
                  <a:pt x="4040124" y="504444"/>
                </a:lnTo>
                <a:close/>
              </a:path>
              <a:path w="4066540" h="516889">
                <a:moveTo>
                  <a:pt x="4066032" y="504444"/>
                </a:moveTo>
                <a:lnTo>
                  <a:pt x="4040124" y="504444"/>
                </a:lnTo>
                <a:lnTo>
                  <a:pt x="4052316" y="490728"/>
                </a:lnTo>
                <a:lnTo>
                  <a:pt x="4066032" y="490728"/>
                </a:lnTo>
                <a:lnTo>
                  <a:pt x="4066032" y="504444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37514" y="1912141"/>
            <a:ext cx="1228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2000" b="1" spc="-5" dirty="0">
                <a:latin typeface="Arial"/>
                <a:cs typeface="Arial"/>
              </a:rPr>
              <a:t>Succès</a:t>
            </a:r>
            <a:endParaRPr lang="fr-FR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7008" y="595884"/>
            <a:ext cx="8635492" cy="1054735"/>
            <a:chOff x="1207008" y="595884"/>
            <a:chExt cx="8281670" cy="1054735"/>
          </a:xfrm>
        </p:grpSpPr>
        <p:sp>
          <p:nvSpPr>
            <p:cNvPr id="3" name="object 3"/>
            <p:cNvSpPr/>
            <p:nvPr/>
          </p:nvSpPr>
          <p:spPr>
            <a:xfrm>
              <a:off x="5980176" y="595883"/>
              <a:ext cx="3508375" cy="1054735"/>
            </a:xfrm>
            <a:custGeom>
              <a:avLst/>
              <a:gdLst/>
              <a:ahLst/>
              <a:cxnLst/>
              <a:rect l="l" t="t" r="r" b="b"/>
              <a:pathLst>
                <a:path w="3508375" h="1054735">
                  <a:moveTo>
                    <a:pt x="3508248" y="527304"/>
                  </a:moveTo>
                  <a:lnTo>
                    <a:pt x="3499104" y="518160"/>
                  </a:lnTo>
                  <a:lnTo>
                    <a:pt x="3011424" y="30480"/>
                  </a:lnTo>
                  <a:lnTo>
                    <a:pt x="2980944" y="0"/>
                  </a:lnTo>
                  <a:lnTo>
                    <a:pt x="2980944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2980944" y="912876"/>
                  </a:lnTo>
                  <a:lnTo>
                    <a:pt x="2980944" y="1054608"/>
                  </a:lnTo>
                  <a:lnTo>
                    <a:pt x="3011424" y="1024128"/>
                  </a:lnTo>
                  <a:lnTo>
                    <a:pt x="3499104" y="536448"/>
                  </a:lnTo>
                  <a:lnTo>
                    <a:pt x="3508248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0724" y="626364"/>
              <a:ext cx="4772025" cy="993775"/>
            </a:xfrm>
            <a:custGeom>
              <a:avLst/>
              <a:gdLst/>
              <a:ahLst/>
              <a:cxnLst/>
              <a:rect l="l" t="t" r="r" b="b"/>
              <a:pathLst>
                <a:path w="4772025" h="993775">
                  <a:moveTo>
                    <a:pt x="4605527" y="993648"/>
                  </a:moveTo>
                  <a:lnTo>
                    <a:pt x="164592" y="993648"/>
                  </a:lnTo>
                  <a:lnTo>
                    <a:pt x="120650" y="987693"/>
                  </a:lnTo>
                  <a:lnTo>
                    <a:pt x="81280" y="970900"/>
                  </a:lnTo>
                  <a:lnTo>
                    <a:pt x="48006" y="944880"/>
                  </a:lnTo>
                  <a:lnTo>
                    <a:pt x="22352" y="911239"/>
                  </a:lnTo>
                  <a:lnTo>
                    <a:pt x="5842" y="871586"/>
                  </a:lnTo>
                  <a:lnTo>
                    <a:pt x="0" y="827531"/>
                  </a:lnTo>
                  <a:lnTo>
                    <a:pt x="0" y="164592"/>
                  </a:lnTo>
                  <a:lnTo>
                    <a:pt x="5842" y="120650"/>
                  </a:lnTo>
                  <a:lnTo>
                    <a:pt x="22352" y="81280"/>
                  </a:lnTo>
                  <a:lnTo>
                    <a:pt x="48006" y="48006"/>
                  </a:lnTo>
                  <a:lnTo>
                    <a:pt x="81280" y="22352"/>
                  </a:lnTo>
                  <a:lnTo>
                    <a:pt x="120650" y="5842"/>
                  </a:lnTo>
                  <a:lnTo>
                    <a:pt x="164592" y="0"/>
                  </a:lnTo>
                  <a:lnTo>
                    <a:pt x="4605527" y="0"/>
                  </a:lnTo>
                  <a:lnTo>
                    <a:pt x="4649582" y="5842"/>
                  </a:lnTo>
                  <a:lnTo>
                    <a:pt x="4689235" y="22352"/>
                  </a:lnTo>
                  <a:lnTo>
                    <a:pt x="4722875" y="48006"/>
                  </a:lnTo>
                  <a:lnTo>
                    <a:pt x="4748896" y="81280"/>
                  </a:lnTo>
                  <a:lnTo>
                    <a:pt x="4765689" y="120650"/>
                  </a:lnTo>
                  <a:lnTo>
                    <a:pt x="4771643" y="164592"/>
                  </a:lnTo>
                  <a:lnTo>
                    <a:pt x="4771643" y="827531"/>
                  </a:lnTo>
                  <a:lnTo>
                    <a:pt x="4765689" y="871586"/>
                  </a:lnTo>
                  <a:lnTo>
                    <a:pt x="4748896" y="911239"/>
                  </a:lnTo>
                  <a:lnTo>
                    <a:pt x="4722875" y="944880"/>
                  </a:lnTo>
                  <a:lnTo>
                    <a:pt x="4689235" y="970900"/>
                  </a:lnTo>
                  <a:lnTo>
                    <a:pt x="4649582" y="987693"/>
                  </a:lnTo>
                  <a:lnTo>
                    <a:pt x="4605527" y="993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7008" y="612648"/>
              <a:ext cx="4798060" cy="1019810"/>
            </a:xfrm>
            <a:custGeom>
              <a:avLst/>
              <a:gdLst/>
              <a:ahLst/>
              <a:cxnLst/>
              <a:rect l="l" t="t" r="r" b="b"/>
              <a:pathLst>
                <a:path w="4798060" h="1019810">
                  <a:moveTo>
                    <a:pt x="4639056" y="1019556"/>
                  </a:moveTo>
                  <a:lnTo>
                    <a:pt x="161543" y="1019556"/>
                  </a:lnTo>
                  <a:lnTo>
                    <a:pt x="143256" y="1016508"/>
                  </a:lnTo>
                  <a:lnTo>
                    <a:pt x="79248" y="990600"/>
                  </a:lnTo>
                  <a:lnTo>
                    <a:pt x="41148" y="955547"/>
                  </a:lnTo>
                  <a:lnTo>
                    <a:pt x="15240" y="911352"/>
                  </a:lnTo>
                  <a:lnTo>
                    <a:pt x="1524" y="861060"/>
                  </a:lnTo>
                  <a:lnTo>
                    <a:pt x="0" y="842772"/>
                  </a:lnTo>
                  <a:lnTo>
                    <a:pt x="0" y="178307"/>
                  </a:lnTo>
                  <a:lnTo>
                    <a:pt x="1651" y="160019"/>
                  </a:lnTo>
                  <a:lnTo>
                    <a:pt x="3048" y="143255"/>
                  </a:lnTo>
                  <a:lnTo>
                    <a:pt x="21336" y="94487"/>
                  </a:lnTo>
                  <a:lnTo>
                    <a:pt x="51816" y="53339"/>
                  </a:lnTo>
                  <a:lnTo>
                    <a:pt x="92964" y="22859"/>
                  </a:lnTo>
                  <a:lnTo>
                    <a:pt x="141732" y="4571"/>
                  </a:lnTo>
                  <a:lnTo>
                    <a:pt x="178307" y="0"/>
                  </a:lnTo>
                  <a:lnTo>
                    <a:pt x="4619244" y="0"/>
                  </a:lnTo>
                  <a:lnTo>
                    <a:pt x="4672584" y="7619"/>
                  </a:lnTo>
                  <a:lnTo>
                    <a:pt x="4712208" y="25907"/>
                  </a:lnTo>
                  <a:lnTo>
                    <a:pt x="163068" y="25907"/>
                  </a:lnTo>
                  <a:lnTo>
                    <a:pt x="147828" y="28955"/>
                  </a:lnTo>
                  <a:lnTo>
                    <a:pt x="106680" y="44195"/>
                  </a:lnTo>
                  <a:lnTo>
                    <a:pt x="71628" y="70103"/>
                  </a:lnTo>
                  <a:lnTo>
                    <a:pt x="44196" y="105155"/>
                  </a:lnTo>
                  <a:lnTo>
                    <a:pt x="25908" y="163067"/>
                  </a:lnTo>
                  <a:lnTo>
                    <a:pt x="25908" y="856487"/>
                  </a:lnTo>
                  <a:lnTo>
                    <a:pt x="44196" y="914400"/>
                  </a:lnTo>
                  <a:lnTo>
                    <a:pt x="70104" y="949452"/>
                  </a:lnTo>
                  <a:lnTo>
                    <a:pt x="105156" y="975360"/>
                  </a:lnTo>
                  <a:lnTo>
                    <a:pt x="147828" y="992124"/>
                  </a:lnTo>
                  <a:lnTo>
                    <a:pt x="178307" y="995172"/>
                  </a:lnTo>
                  <a:lnTo>
                    <a:pt x="4710684" y="995172"/>
                  </a:lnTo>
                  <a:lnTo>
                    <a:pt x="4706112" y="998220"/>
                  </a:lnTo>
                  <a:lnTo>
                    <a:pt x="4689348" y="1005839"/>
                  </a:lnTo>
                  <a:lnTo>
                    <a:pt x="4674108" y="1011935"/>
                  </a:lnTo>
                  <a:lnTo>
                    <a:pt x="4655820" y="1016508"/>
                  </a:lnTo>
                  <a:lnTo>
                    <a:pt x="4639056" y="1019556"/>
                  </a:lnTo>
                  <a:close/>
                </a:path>
                <a:path w="4798060" h="1019810">
                  <a:moveTo>
                    <a:pt x="4710684" y="995172"/>
                  </a:moveTo>
                  <a:lnTo>
                    <a:pt x="4619244" y="995172"/>
                  </a:lnTo>
                  <a:lnTo>
                    <a:pt x="4649724" y="992124"/>
                  </a:lnTo>
                  <a:lnTo>
                    <a:pt x="4664964" y="987552"/>
                  </a:lnTo>
                  <a:lnTo>
                    <a:pt x="4704588" y="969264"/>
                  </a:lnTo>
                  <a:lnTo>
                    <a:pt x="4738116" y="938783"/>
                  </a:lnTo>
                  <a:lnTo>
                    <a:pt x="4760976" y="902208"/>
                  </a:lnTo>
                  <a:lnTo>
                    <a:pt x="4771644" y="858012"/>
                  </a:lnTo>
                  <a:lnTo>
                    <a:pt x="4773168" y="841247"/>
                  </a:lnTo>
                  <a:lnTo>
                    <a:pt x="4773168" y="179831"/>
                  </a:lnTo>
                  <a:lnTo>
                    <a:pt x="4765548" y="134111"/>
                  </a:lnTo>
                  <a:lnTo>
                    <a:pt x="4747260" y="94487"/>
                  </a:lnTo>
                  <a:lnTo>
                    <a:pt x="4718303" y="60959"/>
                  </a:lnTo>
                  <a:lnTo>
                    <a:pt x="4680203" y="38099"/>
                  </a:lnTo>
                  <a:lnTo>
                    <a:pt x="4619244" y="25907"/>
                  </a:lnTo>
                  <a:lnTo>
                    <a:pt x="4712208" y="25907"/>
                  </a:lnTo>
                  <a:lnTo>
                    <a:pt x="4745736" y="51815"/>
                  </a:lnTo>
                  <a:lnTo>
                    <a:pt x="4776216" y="92963"/>
                  </a:lnTo>
                  <a:lnTo>
                    <a:pt x="4794504" y="141731"/>
                  </a:lnTo>
                  <a:lnTo>
                    <a:pt x="4797552" y="160019"/>
                  </a:lnTo>
                  <a:lnTo>
                    <a:pt x="4797552" y="859535"/>
                  </a:lnTo>
                  <a:lnTo>
                    <a:pt x="4794504" y="876300"/>
                  </a:lnTo>
                  <a:lnTo>
                    <a:pt x="4789932" y="894587"/>
                  </a:lnTo>
                  <a:lnTo>
                    <a:pt x="4783836" y="909828"/>
                  </a:lnTo>
                  <a:lnTo>
                    <a:pt x="4777740" y="926591"/>
                  </a:lnTo>
                  <a:lnTo>
                    <a:pt x="4745736" y="967739"/>
                  </a:lnTo>
                  <a:lnTo>
                    <a:pt x="4719828" y="989076"/>
                  </a:lnTo>
                  <a:lnTo>
                    <a:pt x="4710684" y="995172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225295" y="2520695"/>
            <a:ext cx="4051300" cy="4505325"/>
          </a:xfrm>
          <a:custGeom>
            <a:avLst/>
            <a:gdLst/>
            <a:ahLst/>
            <a:cxnLst/>
            <a:rect l="l" t="t" r="r" b="b"/>
            <a:pathLst>
              <a:path w="4051300" h="4505325">
                <a:moveTo>
                  <a:pt x="4047744" y="4504944"/>
                </a:moveTo>
                <a:lnTo>
                  <a:pt x="3048" y="4504944"/>
                </a:lnTo>
                <a:lnTo>
                  <a:pt x="0" y="4501896"/>
                </a:lnTo>
                <a:lnTo>
                  <a:pt x="0" y="3048"/>
                </a:lnTo>
                <a:lnTo>
                  <a:pt x="3048" y="0"/>
                </a:lnTo>
                <a:lnTo>
                  <a:pt x="4047744" y="0"/>
                </a:lnTo>
                <a:lnTo>
                  <a:pt x="4050792" y="3048"/>
                </a:lnTo>
                <a:lnTo>
                  <a:pt x="4050792" y="6096"/>
                </a:ln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4495799"/>
                </a:lnTo>
                <a:lnTo>
                  <a:pt x="4572" y="4495799"/>
                </a:lnTo>
                <a:lnTo>
                  <a:pt x="10668" y="4500372"/>
                </a:lnTo>
                <a:lnTo>
                  <a:pt x="4050792" y="4500372"/>
                </a:lnTo>
                <a:lnTo>
                  <a:pt x="4050792" y="4501896"/>
                </a:lnTo>
                <a:lnTo>
                  <a:pt x="4047744" y="4504944"/>
                </a:lnTo>
                <a:close/>
              </a:path>
              <a:path w="4051300" h="4505325">
                <a:moveTo>
                  <a:pt x="10668" y="10668"/>
                </a:move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4051300" h="4505325">
                <a:moveTo>
                  <a:pt x="4040124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4040124" y="6096"/>
                </a:lnTo>
                <a:lnTo>
                  <a:pt x="4040124" y="10668"/>
                </a:lnTo>
                <a:close/>
              </a:path>
              <a:path w="4051300" h="4505325">
                <a:moveTo>
                  <a:pt x="4040124" y="4500372"/>
                </a:moveTo>
                <a:lnTo>
                  <a:pt x="4040124" y="6096"/>
                </a:lnTo>
                <a:lnTo>
                  <a:pt x="4046220" y="10668"/>
                </a:lnTo>
                <a:lnTo>
                  <a:pt x="4050792" y="10668"/>
                </a:lnTo>
                <a:lnTo>
                  <a:pt x="4050792" y="4495799"/>
                </a:lnTo>
                <a:lnTo>
                  <a:pt x="4046220" y="4495799"/>
                </a:lnTo>
                <a:lnTo>
                  <a:pt x="4040124" y="4500372"/>
                </a:lnTo>
                <a:close/>
              </a:path>
              <a:path w="4051300" h="4505325">
                <a:moveTo>
                  <a:pt x="4050792" y="10668"/>
                </a:moveTo>
                <a:lnTo>
                  <a:pt x="4046220" y="10668"/>
                </a:lnTo>
                <a:lnTo>
                  <a:pt x="4040124" y="6096"/>
                </a:lnTo>
                <a:lnTo>
                  <a:pt x="4050792" y="6096"/>
                </a:lnTo>
                <a:lnTo>
                  <a:pt x="4050792" y="10668"/>
                </a:lnTo>
                <a:close/>
              </a:path>
              <a:path w="4051300" h="4505325">
                <a:moveTo>
                  <a:pt x="10668" y="4500372"/>
                </a:moveTo>
                <a:lnTo>
                  <a:pt x="4572" y="4495799"/>
                </a:lnTo>
                <a:lnTo>
                  <a:pt x="10668" y="4495799"/>
                </a:lnTo>
                <a:lnTo>
                  <a:pt x="10668" y="4500372"/>
                </a:lnTo>
                <a:close/>
              </a:path>
              <a:path w="4051300" h="4505325">
                <a:moveTo>
                  <a:pt x="4040124" y="4500372"/>
                </a:moveTo>
                <a:lnTo>
                  <a:pt x="10668" y="4500372"/>
                </a:lnTo>
                <a:lnTo>
                  <a:pt x="10668" y="4495799"/>
                </a:lnTo>
                <a:lnTo>
                  <a:pt x="4040124" y="4495799"/>
                </a:lnTo>
                <a:lnTo>
                  <a:pt x="4040124" y="4500372"/>
                </a:lnTo>
                <a:close/>
              </a:path>
              <a:path w="4051300" h="4505325">
                <a:moveTo>
                  <a:pt x="4050792" y="4500372"/>
                </a:moveTo>
                <a:lnTo>
                  <a:pt x="4040124" y="4500372"/>
                </a:lnTo>
                <a:lnTo>
                  <a:pt x="4046220" y="4495799"/>
                </a:lnTo>
                <a:lnTo>
                  <a:pt x="4050792" y="4495799"/>
                </a:lnTo>
                <a:lnTo>
                  <a:pt x="4050792" y="4500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/>
              <a:t>Dépistage correcte de tous les enfant 6-59 mois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Recourt immédiat au service de prise en charge malnutrition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Disponibilité des intrants de prise de la malnutrition</a:t>
            </a:r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5698490" y="1815083"/>
            <a:ext cx="4067810" cy="516890"/>
          </a:xfrm>
          <a:custGeom>
            <a:avLst/>
            <a:gdLst/>
            <a:ahLst/>
            <a:cxnLst/>
            <a:rect l="l" t="t" r="r" b="b"/>
            <a:pathLst>
              <a:path w="4067809" h="516889">
                <a:moveTo>
                  <a:pt x="4061460" y="516636"/>
                </a:moveTo>
                <a:lnTo>
                  <a:pt x="6096" y="516636"/>
                </a:lnTo>
                <a:lnTo>
                  <a:pt x="0" y="510540"/>
                </a:lnTo>
                <a:lnTo>
                  <a:pt x="0" y="6096"/>
                </a:lnTo>
                <a:lnTo>
                  <a:pt x="6096" y="0"/>
                </a:lnTo>
                <a:lnTo>
                  <a:pt x="4061460" y="0"/>
                </a:lnTo>
                <a:lnTo>
                  <a:pt x="4067556" y="6096"/>
                </a:lnTo>
                <a:lnTo>
                  <a:pt x="4067556" y="12192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490728"/>
                </a:lnTo>
                <a:lnTo>
                  <a:pt x="12192" y="490728"/>
                </a:lnTo>
                <a:lnTo>
                  <a:pt x="25908" y="502920"/>
                </a:lnTo>
                <a:lnTo>
                  <a:pt x="4067556" y="502920"/>
                </a:lnTo>
                <a:lnTo>
                  <a:pt x="4067556" y="510540"/>
                </a:lnTo>
                <a:lnTo>
                  <a:pt x="4061460" y="516636"/>
                </a:lnTo>
                <a:close/>
              </a:path>
              <a:path w="4067809" h="516889">
                <a:moveTo>
                  <a:pt x="25908" y="25908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close/>
              </a:path>
              <a:path w="4067809" h="516889">
                <a:moveTo>
                  <a:pt x="4041648" y="25908"/>
                </a:moveTo>
                <a:lnTo>
                  <a:pt x="25908" y="25908"/>
                </a:lnTo>
                <a:lnTo>
                  <a:pt x="25908" y="12192"/>
                </a:lnTo>
                <a:lnTo>
                  <a:pt x="4041648" y="12192"/>
                </a:lnTo>
                <a:lnTo>
                  <a:pt x="4041648" y="25908"/>
                </a:lnTo>
                <a:close/>
              </a:path>
              <a:path w="4067809" h="516889">
                <a:moveTo>
                  <a:pt x="4041648" y="502920"/>
                </a:moveTo>
                <a:lnTo>
                  <a:pt x="4041648" y="12192"/>
                </a:lnTo>
                <a:lnTo>
                  <a:pt x="4053840" y="25908"/>
                </a:lnTo>
                <a:lnTo>
                  <a:pt x="4067556" y="25908"/>
                </a:lnTo>
                <a:lnTo>
                  <a:pt x="4067556" y="490728"/>
                </a:lnTo>
                <a:lnTo>
                  <a:pt x="4053840" y="490728"/>
                </a:lnTo>
                <a:lnTo>
                  <a:pt x="4041648" y="502920"/>
                </a:lnTo>
                <a:close/>
              </a:path>
              <a:path w="4067809" h="516889">
                <a:moveTo>
                  <a:pt x="4067556" y="25908"/>
                </a:moveTo>
                <a:lnTo>
                  <a:pt x="4053840" y="25908"/>
                </a:lnTo>
                <a:lnTo>
                  <a:pt x="4041648" y="12192"/>
                </a:lnTo>
                <a:lnTo>
                  <a:pt x="4067556" y="12192"/>
                </a:lnTo>
                <a:lnTo>
                  <a:pt x="4067556" y="25908"/>
                </a:lnTo>
                <a:close/>
              </a:path>
              <a:path w="4067809" h="516889">
                <a:moveTo>
                  <a:pt x="25908" y="502920"/>
                </a:moveTo>
                <a:lnTo>
                  <a:pt x="12192" y="490728"/>
                </a:lnTo>
                <a:lnTo>
                  <a:pt x="25908" y="490728"/>
                </a:lnTo>
                <a:lnTo>
                  <a:pt x="25908" y="502920"/>
                </a:lnTo>
                <a:close/>
              </a:path>
              <a:path w="4067809" h="516889">
                <a:moveTo>
                  <a:pt x="4041648" y="502920"/>
                </a:moveTo>
                <a:lnTo>
                  <a:pt x="25908" y="502920"/>
                </a:lnTo>
                <a:lnTo>
                  <a:pt x="25908" y="490728"/>
                </a:lnTo>
                <a:lnTo>
                  <a:pt x="4041648" y="490728"/>
                </a:lnTo>
                <a:lnTo>
                  <a:pt x="4041648" y="502920"/>
                </a:lnTo>
                <a:close/>
              </a:path>
              <a:path w="4067809" h="516889">
                <a:moveTo>
                  <a:pt x="4067556" y="502920"/>
                </a:moveTo>
                <a:lnTo>
                  <a:pt x="4041648" y="502920"/>
                </a:lnTo>
                <a:lnTo>
                  <a:pt x="4053840" y="490728"/>
                </a:lnTo>
                <a:lnTo>
                  <a:pt x="4067556" y="490728"/>
                </a:lnTo>
                <a:lnTo>
                  <a:pt x="4067556" y="502920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04482" y="1757298"/>
            <a:ext cx="3057018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73735" marR="5080" indent="-661670">
              <a:lnSpc>
                <a:spcPct val="80000"/>
              </a:lnSpc>
              <a:spcBef>
                <a:spcPts val="585"/>
              </a:spcBef>
            </a:pPr>
            <a:r>
              <a:rPr sz="2000" b="1" spc="-5" dirty="0">
                <a:latin typeface="Arial"/>
                <a:cs typeface="Arial"/>
              </a:rPr>
              <a:t>Solutions proposées </a:t>
            </a:r>
            <a:r>
              <a:rPr sz="2000" b="1" dirty="0">
                <a:latin typeface="Arial"/>
                <a:cs typeface="Arial"/>
              </a:rPr>
              <a:t>/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appliquées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3730" y="2520695"/>
            <a:ext cx="4052570" cy="4505325"/>
          </a:xfrm>
          <a:custGeom>
            <a:avLst/>
            <a:gdLst/>
            <a:ahLst/>
            <a:cxnLst/>
            <a:rect l="l" t="t" r="r" b="b"/>
            <a:pathLst>
              <a:path w="4052570" h="4505325">
                <a:moveTo>
                  <a:pt x="4049268" y="4504944"/>
                </a:moveTo>
                <a:lnTo>
                  <a:pt x="3048" y="4504944"/>
                </a:lnTo>
                <a:lnTo>
                  <a:pt x="0" y="4501896"/>
                </a:lnTo>
                <a:lnTo>
                  <a:pt x="0" y="3048"/>
                </a:lnTo>
                <a:lnTo>
                  <a:pt x="3048" y="0"/>
                </a:lnTo>
                <a:lnTo>
                  <a:pt x="4049268" y="0"/>
                </a:lnTo>
                <a:lnTo>
                  <a:pt x="4052316" y="3048"/>
                </a:lnTo>
                <a:lnTo>
                  <a:pt x="4052316" y="6096"/>
                </a:ln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4495799"/>
                </a:lnTo>
                <a:lnTo>
                  <a:pt x="4572" y="4495799"/>
                </a:lnTo>
                <a:lnTo>
                  <a:pt x="10668" y="4500372"/>
                </a:lnTo>
                <a:lnTo>
                  <a:pt x="4052316" y="4500372"/>
                </a:lnTo>
                <a:lnTo>
                  <a:pt x="4052316" y="4501896"/>
                </a:lnTo>
                <a:lnTo>
                  <a:pt x="4049268" y="4504944"/>
                </a:lnTo>
                <a:close/>
              </a:path>
              <a:path w="4052570" h="4505325">
                <a:moveTo>
                  <a:pt x="10668" y="10668"/>
                </a:move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4052570" h="4505325">
                <a:moveTo>
                  <a:pt x="4041648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4041648" y="6096"/>
                </a:lnTo>
                <a:lnTo>
                  <a:pt x="4041648" y="10668"/>
                </a:lnTo>
                <a:close/>
              </a:path>
              <a:path w="4052570" h="4505325">
                <a:moveTo>
                  <a:pt x="4041648" y="4500372"/>
                </a:moveTo>
                <a:lnTo>
                  <a:pt x="4041648" y="6096"/>
                </a:lnTo>
                <a:lnTo>
                  <a:pt x="4046220" y="10668"/>
                </a:lnTo>
                <a:lnTo>
                  <a:pt x="4052316" y="10668"/>
                </a:lnTo>
                <a:lnTo>
                  <a:pt x="4052316" y="4495799"/>
                </a:lnTo>
                <a:lnTo>
                  <a:pt x="4046220" y="4495799"/>
                </a:lnTo>
                <a:lnTo>
                  <a:pt x="4041648" y="4500372"/>
                </a:lnTo>
                <a:close/>
              </a:path>
              <a:path w="4052570" h="4505325">
                <a:moveTo>
                  <a:pt x="4052316" y="10668"/>
                </a:moveTo>
                <a:lnTo>
                  <a:pt x="4046220" y="10668"/>
                </a:lnTo>
                <a:lnTo>
                  <a:pt x="4041648" y="6096"/>
                </a:lnTo>
                <a:lnTo>
                  <a:pt x="4052316" y="6096"/>
                </a:lnTo>
                <a:lnTo>
                  <a:pt x="4052316" y="10668"/>
                </a:lnTo>
                <a:close/>
              </a:path>
              <a:path w="4052570" h="4505325">
                <a:moveTo>
                  <a:pt x="10668" y="4500372"/>
                </a:moveTo>
                <a:lnTo>
                  <a:pt x="4572" y="4495799"/>
                </a:lnTo>
                <a:lnTo>
                  <a:pt x="10668" y="4495799"/>
                </a:lnTo>
                <a:lnTo>
                  <a:pt x="10668" y="4500372"/>
                </a:lnTo>
                <a:close/>
              </a:path>
              <a:path w="4052570" h="4505325">
                <a:moveTo>
                  <a:pt x="4041648" y="4500372"/>
                </a:moveTo>
                <a:lnTo>
                  <a:pt x="10668" y="4500372"/>
                </a:lnTo>
                <a:lnTo>
                  <a:pt x="10668" y="4495799"/>
                </a:lnTo>
                <a:lnTo>
                  <a:pt x="4041648" y="4495799"/>
                </a:lnTo>
                <a:lnTo>
                  <a:pt x="4041648" y="4500372"/>
                </a:lnTo>
                <a:close/>
              </a:path>
              <a:path w="4052570" h="4505325">
                <a:moveTo>
                  <a:pt x="4052316" y="4500372"/>
                </a:moveTo>
                <a:lnTo>
                  <a:pt x="4041648" y="4500372"/>
                </a:lnTo>
                <a:lnTo>
                  <a:pt x="4046220" y="4495799"/>
                </a:lnTo>
                <a:lnTo>
                  <a:pt x="4052316" y="4495799"/>
                </a:lnTo>
                <a:lnTo>
                  <a:pt x="4052316" y="4500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buFont typeface="Wingdings" pitchFamily="2" charset="2"/>
              <a:buChar char="§"/>
            </a:pPr>
            <a:r>
              <a:rPr lang="fr-FR" sz="2400" dirty="0"/>
              <a:t>Renforcer les capacités des agents distributeur au moment de la supervision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Sensibiliser les mères sur l’importance du recourt aux soins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Prendre en compte le besoin additionnel des intrants pour la malnutrition induit par le dépistage fait pendant la CPS</a:t>
            </a:r>
            <a:endParaRPr sz="2400" dirty="0"/>
          </a:p>
        </p:txBody>
      </p:sp>
      <p:sp>
        <p:nvSpPr>
          <p:cNvPr id="11" name="object 11"/>
          <p:cNvSpPr/>
          <p:nvPr/>
        </p:nvSpPr>
        <p:spPr>
          <a:xfrm>
            <a:off x="1217675" y="1815083"/>
            <a:ext cx="4066540" cy="516890"/>
          </a:xfrm>
          <a:custGeom>
            <a:avLst/>
            <a:gdLst/>
            <a:ahLst/>
            <a:cxnLst/>
            <a:rect l="l" t="t" r="r" b="b"/>
            <a:pathLst>
              <a:path w="4066540" h="516889">
                <a:moveTo>
                  <a:pt x="4059936" y="516636"/>
                </a:moveTo>
                <a:lnTo>
                  <a:pt x="6096" y="516636"/>
                </a:lnTo>
                <a:lnTo>
                  <a:pt x="0" y="510540"/>
                </a:lnTo>
                <a:lnTo>
                  <a:pt x="0" y="6096"/>
                </a:lnTo>
                <a:lnTo>
                  <a:pt x="6096" y="0"/>
                </a:lnTo>
                <a:lnTo>
                  <a:pt x="4059936" y="0"/>
                </a:lnTo>
                <a:lnTo>
                  <a:pt x="4066032" y="6096"/>
                </a:lnTo>
                <a:lnTo>
                  <a:pt x="4066032" y="12192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490728"/>
                </a:lnTo>
                <a:lnTo>
                  <a:pt x="12192" y="490728"/>
                </a:lnTo>
                <a:lnTo>
                  <a:pt x="25908" y="502920"/>
                </a:lnTo>
                <a:lnTo>
                  <a:pt x="4066032" y="502920"/>
                </a:lnTo>
                <a:lnTo>
                  <a:pt x="4066032" y="510540"/>
                </a:lnTo>
                <a:lnTo>
                  <a:pt x="4059936" y="516636"/>
                </a:lnTo>
                <a:close/>
              </a:path>
              <a:path w="4066540" h="516889">
                <a:moveTo>
                  <a:pt x="25908" y="25908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close/>
              </a:path>
              <a:path w="4066540" h="516889">
                <a:moveTo>
                  <a:pt x="4040124" y="25908"/>
                </a:moveTo>
                <a:lnTo>
                  <a:pt x="25908" y="25908"/>
                </a:lnTo>
                <a:lnTo>
                  <a:pt x="25908" y="12192"/>
                </a:lnTo>
                <a:lnTo>
                  <a:pt x="4040124" y="12192"/>
                </a:lnTo>
                <a:lnTo>
                  <a:pt x="4040124" y="25908"/>
                </a:lnTo>
                <a:close/>
              </a:path>
              <a:path w="4066540" h="516889">
                <a:moveTo>
                  <a:pt x="4040124" y="502920"/>
                </a:moveTo>
                <a:lnTo>
                  <a:pt x="4040124" y="12192"/>
                </a:lnTo>
                <a:lnTo>
                  <a:pt x="4053840" y="25908"/>
                </a:lnTo>
                <a:lnTo>
                  <a:pt x="4066032" y="25908"/>
                </a:lnTo>
                <a:lnTo>
                  <a:pt x="4066032" y="490728"/>
                </a:lnTo>
                <a:lnTo>
                  <a:pt x="4053840" y="490728"/>
                </a:lnTo>
                <a:lnTo>
                  <a:pt x="4040124" y="502920"/>
                </a:lnTo>
                <a:close/>
              </a:path>
              <a:path w="4066540" h="516889">
                <a:moveTo>
                  <a:pt x="4066032" y="25908"/>
                </a:moveTo>
                <a:lnTo>
                  <a:pt x="4053840" y="25908"/>
                </a:lnTo>
                <a:lnTo>
                  <a:pt x="4040124" y="12192"/>
                </a:lnTo>
                <a:lnTo>
                  <a:pt x="4066032" y="12192"/>
                </a:lnTo>
                <a:lnTo>
                  <a:pt x="4066032" y="25908"/>
                </a:lnTo>
                <a:close/>
              </a:path>
              <a:path w="4066540" h="516889">
                <a:moveTo>
                  <a:pt x="25908" y="502920"/>
                </a:moveTo>
                <a:lnTo>
                  <a:pt x="12192" y="490728"/>
                </a:lnTo>
                <a:lnTo>
                  <a:pt x="25908" y="490728"/>
                </a:lnTo>
                <a:lnTo>
                  <a:pt x="25908" y="502920"/>
                </a:lnTo>
                <a:close/>
              </a:path>
              <a:path w="4066540" h="516889">
                <a:moveTo>
                  <a:pt x="4040124" y="502920"/>
                </a:moveTo>
                <a:lnTo>
                  <a:pt x="25908" y="502920"/>
                </a:lnTo>
                <a:lnTo>
                  <a:pt x="25908" y="490728"/>
                </a:lnTo>
                <a:lnTo>
                  <a:pt x="4040124" y="490728"/>
                </a:lnTo>
                <a:lnTo>
                  <a:pt x="4040124" y="502920"/>
                </a:lnTo>
                <a:close/>
              </a:path>
              <a:path w="4066540" h="516889">
                <a:moveTo>
                  <a:pt x="4066032" y="502920"/>
                </a:moveTo>
                <a:lnTo>
                  <a:pt x="4040124" y="502920"/>
                </a:lnTo>
                <a:lnTo>
                  <a:pt x="4053840" y="490728"/>
                </a:lnTo>
                <a:lnTo>
                  <a:pt x="4066032" y="490728"/>
                </a:lnTo>
                <a:lnTo>
                  <a:pt x="4066032" y="502920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69816" y="1890767"/>
            <a:ext cx="557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é</a:t>
            </a:r>
            <a:r>
              <a:rPr sz="2000" b="1" spc="-15" dirty="0">
                <a:latin typeface="Calibri"/>
                <a:cs typeface="Calibri"/>
              </a:rPr>
              <a:t>f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2A7DA-FE6D-434C-ACC6-2225F7BCA675}"/>
              </a:ext>
            </a:extLst>
          </p:cNvPr>
          <p:cNvSpPr txBox="1"/>
          <p:nvPr/>
        </p:nvSpPr>
        <p:spPr>
          <a:xfrm>
            <a:off x="1178294" y="768158"/>
            <a:ext cx="5347854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lang="fr-CH" sz="2000" b="1" spc="-5" dirty="0">
                <a:latin typeface="Arial"/>
                <a:cs typeface="Arial"/>
              </a:rPr>
              <a:t>Expériences de combinaison de la  </a:t>
            </a:r>
            <a:r>
              <a:rPr lang="fr-CH" sz="2000" b="1" spc="-10" dirty="0">
                <a:latin typeface="Arial"/>
                <a:cs typeface="Arial"/>
              </a:rPr>
              <a:t>CPS </a:t>
            </a:r>
            <a:r>
              <a:rPr lang="fr-CH" sz="2000" b="1" spc="-545" dirty="0">
                <a:latin typeface="Arial"/>
                <a:cs typeface="Arial"/>
              </a:rPr>
              <a:t> </a:t>
            </a:r>
            <a:r>
              <a:rPr lang="fr-CH" sz="2000" b="1" spc="-5" dirty="0">
                <a:latin typeface="Arial"/>
                <a:cs typeface="Arial"/>
              </a:rPr>
              <a:t>avec </a:t>
            </a:r>
            <a:r>
              <a:rPr lang="fr-CH" sz="2000" b="1" dirty="0">
                <a:latin typeface="Arial"/>
                <a:cs typeface="Arial"/>
              </a:rPr>
              <a:t>d'autres </a:t>
            </a:r>
            <a:r>
              <a:rPr lang="fr-CH" sz="2000" b="1" spc="-5" dirty="0">
                <a:latin typeface="Arial"/>
                <a:cs typeface="Arial"/>
              </a:rPr>
              <a:t>interventions de </a:t>
            </a:r>
            <a:r>
              <a:rPr lang="fr-CH" sz="2000" b="1" dirty="0">
                <a:latin typeface="Arial"/>
                <a:cs typeface="Arial"/>
              </a:rPr>
              <a:t>santé </a:t>
            </a:r>
            <a:r>
              <a:rPr lang="fr-CH" sz="2000" b="1" spc="5" dirty="0">
                <a:latin typeface="Arial"/>
                <a:cs typeface="Arial"/>
              </a:rPr>
              <a:t> </a:t>
            </a:r>
            <a:r>
              <a:rPr lang="fr-CH" sz="2000" b="1" spc="-5" dirty="0">
                <a:latin typeface="Arial"/>
                <a:cs typeface="Arial"/>
              </a:rPr>
              <a:t>publique</a:t>
            </a:r>
            <a:endParaRPr lang="fr-CH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961644" y="422148"/>
            <a:ext cx="8526780" cy="1301878"/>
            <a:chOff x="961644" y="422148"/>
            <a:chExt cx="8526780" cy="1056640"/>
          </a:xfrm>
        </p:grpSpPr>
        <p:sp>
          <p:nvSpPr>
            <p:cNvPr id="4" name="object 4"/>
            <p:cNvSpPr/>
            <p:nvPr/>
          </p:nvSpPr>
          <p:spPr>
            <a:xfrm>
              <a:off x="7498080" y="422147"/>
              <a:ext cx="1990725" cy="1056640"/>
            </a:xfrm>
            <a:custGeom>
              <a:avLst/>
              <a:gdLst/>
              <a:ahLst/>
              <a:cxnLst/>
              <a:rect l="l" t="t" r="r" b="b"/>
              <a:pathLst>
                <a:path w="1990725" h="1056640">
                  <a:moveTo>
                    <a:pt x="1990344" y="527304"/>
                  </a:moveTo>
                  <a:lnTo>
                    <a:pt x="1981200" y="518160"/>
                  </a:lnTo>
                  <a:lnTo>
                    <a:pt x="1493520" y="30480"/>
                  </a:lnTo>
                  <a:lnTo>
                    <a:pt x="1463040" y="0"/>
                  </a:lnTo>
                  <a:lnTo>
                    <a:pt x="1463040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1463040" y="912876"/>
                  </a:lnTo>
                  <a:lnTo>
                    <a:pt x="1463040" y="1056132"/>
                  </a:lnTo>
                  <a:lnTo>
                    <a:pt x="1494942" y="1024128"/>
                  </a:lnTo>
                  <a:lnTo>
                    <a:pt x="1981225" y="536448"/>
                  </a:lnTo>
                  <a:lnTo>
                    <a:pt x="1990344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3836" y="452627"/>
              <a:ext cx="6536690" cy="993775"/>
            </a:xfrm>
            <a:custGeom>
              <a:avLst/>
              <a:gdLst/>
              <a:ahLst/>
              <a:cxnLst/>
              <a:rect l="l" t="t" r="r" b="b"/>
              <a:pathLst>
                <a:path w="6536690" h="993775">
                  <a:moveTo>
                    <a:pt x="6370319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6370319" y="0"/>
                  </a:lnTo>
                  <a:lnTo>
                    <a:pt x="6414374" y="5954"/>
                  </a:lnTo>
                  <a:lnTo>
                    <a:pt x="6454027" y="22747"/>
                  </a:lnTo>
                  <a:lnTo>
                    <a:pt x="6487668" y="48768"/>
                  </a:lnTo>
                  <a:lnTo>
                    <a:pt x="6513688" y="82408"/>
                  </a:lnTo>
                  <a:lnTo>
                    <a:pt x="6530481" y="122061"/>
                  </a:lnTo>
                  <a:lnTo>
                    <a:pt x="6536435" y="166116"/>
                  </a:lnTo>
                  <a:lnTo>
                    <a:pt x="6536435" y="829055"/>
                  </a:lnTo>
                  <a:lnTo>
                    <a:pt x="6530481" y="872997"/>
                  </a:lnTo>
                  <a:lnTo>
                    <a:pt x="6513688" y="912367"/>
                  </a:lnTo>
                  <a:lnTo>
                    <a:pt x="6487668" y="945641"/>
                  </a:lnTo>
                  <a:lnTo>
                    <a:pt x="6454027" y="971295"/>
                  </a:lnTo>
                  <a:lnTo>
                    <a:pt x="6414374" y="987805"/>
                  </a:lnTo>
                  <a:lnTo>
                    <a:pt x="6370319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1644" y="440436"/>
              <a:ext cx="6560820" cy="1019810"/>
            </a:xfrm>
            <a:custGeom>
              <a:avLst/>
              <a:gdLst/>
              <a:ahLst/>
              <a:cxnLst/>
              <a:rect l="l" t="t" r="r" b="b"/>
              <a:pathLst>
                <a:path w="6560820" h="1019810">
                  <a:moveTo>
                    <a:pt x="6384036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4488" y="998220"/>
                  </a:lnTo>
                  <a:lnTo>
                    <a:pt x="53340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41247"/>
                  </a:lnTo>
                  <a:lnTo>
                    <a:pt x="0" y="178307"/>
                  </a:lnTo>
                  <a:lnTo>
                    <a:pt x="7620" y="12496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60019" y="0"/>
                  </a:lnTo>
                  <a:lnTo>
                    <a:pt x="6400800" y="0"/>
                  </a:lnTo>
                  <a:lnTo>
                    <a:pt x="6452616" y="13715"/>
                  </a:lnTo>
                  <a:lnTo>
                    <a:pt x="6472427" y="24383"/>
                  </a:lnTo>
                  <a:lnTo>
                    <a:pt x="179831" y="24383"/>
                  </a:lnTo>
                  <a:lnTo>
                    <a:pt x="147828" y="27431"/>
                  </a:lnTo>
                  <a:lnTo>
                    <a:pt x="134112" y="32003"/>
                  </a:lnTo>
                  <a:lnTo>
                    <a:pt x="118872" y="36575"/>
                  </a:lnTo>
                  <a:lnTo>
                    <a:pt x="106680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8956" y="146303"/>
                  </a:lnTo>
                  <a:lnTo>
                    <a:pt x="25908" y="161543"/>
                  </a:lnTo>
                  <a:lnTo>
                    <a:pt x="25908" y="856487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2964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6473952" y="993648"/>
                  </a:lnTo>
                  <a:lnTo>
                    <a:pt x="6452616" y="1004316"/>
                  </a:lnTo>
                  <a:lnTo>
                    <a:pt x="6437376" y="1010412"/>
                  </a:lnTo>
                  <a:lnTo>
                    <a:pt x="6419088" y="1014983"/>
                  </a:lnTo>
                  <a:lnTo>
                    <a:pt x="6402323" y="1018032"/>
                  </a:lnTo>
                  <a:lnTo>
                    <a:pt x="6384036" y="1019556"/>
                  </a:lnTo>
                  <a:close/>
                </a:path>
                <a:path w="6560820" h="1019810">
                  <a:moveTo>
                    <a:pt x="6473952" y="993648"/>
                  </a:moveTo>
                  <a:lnTo>
                    <a:pt x="6397752" y="993648"/>
                  </a:lnTo>
                  <a:lnTo>
                    <a:pt x="6428232" y="987552"/>
                  </a:lnTo>
                  <a:lnTo>
                    <a:pt x="6455664" y="975360"/>
                  </a:lnTo>
                  <a:lnTo>
                    <a:pt x="6490716" y="949452"/>
                  </a:lnTo>
                  <a:lnTo>
                    <a:pt x="6516623" y="914400"/>
                  </a:lnTo>
                  <a:lnTo>
                    <a:pt x="6533388" y="871728"/>
                  </a:lnTo>
                  <a:lnTo>
                    <a:pt x="6536436" y="841247"/>
                  </a:lnTo>
                  <a:lnTo>
                    <a:pt x="6536436" y="178307"/>
                  </a:lnTo>
                  <a:lnTo>
                    <a:pt x="6528816" y="132587"/>
                  </a:lnTo>
                  <a:lnTo>
                    <a:pt x="6510528" y="92963"/>
                  </a:lnTo>
                  <a:lnTo>
                    <a:pt x="6480048" y="60959"/>
                  </a:lnTo>
                  <a:lnTo>
                    <a:pt x="6469380" y="51815"/>
                  </a:lnTo>
                  <a:lnTo>
                    <a:pt x="6457188" y="44195"/>
                  </a:lnTo>
                  <a:lnTo>
                    <a:pt x="6429755" y="32003"/>
                  </a:lnTo>
                  <a:lnTo>
                    <a:pt x="6399276" y="25907"/>
                  </a:lnTo>
                  <a:lnTo>
                    <a:pt x="6382512" y="24383"/>
                  </a:lnTo>
                  <a:lnTo>
                    <a:pt x="6472427" y="24383"/>
                  </a:lnTo>
                  <a:lnTo>
                    <a:pt x="6509004" y="51815"/>
                  </a:lnTo>
                  <a:lnTo>
                    <a:pt x="6539484" y="92963"/>
                  </a:lnTo>
                  <a:lnTo>
                    <a:pt x="6557772" y="141731"/>
                  </a:lnTo>
                  <a:lnTo>
                    <a:pt x="6560820" y="160019"/>
                  </a:lnTo>
                  <a:lnTo>
                    <a:pt x="6560820" y="858012"/>
                  </a:lnTo>
                  <a:lnTo>
                    <a:pt x="6547104" y="909828"/>
                  </a:lnTo>
                  <a:lnTo>
                    <a:pt x="6521196" y="954024"/>
                  </a:lnTo>
                  <a:lnTo>
                    <a:pt x="6483096" y="989076"/>
                  </a:lnTo>
                  <a:lnTo>
                    <a:pt x="6473952" y="993648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86108" y="496315"/>
            <a:ext cx="6400034" cy="102848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et résultats de l'évaluation et des activités de   recherche en 2020 (1 diapositive par évaluation et par activité de Recherche)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8D7E6110-804B-461A-8A9B-7A7C22016BC8}"/>
              </a:ext>
            </a:extLst>
          </p:cNvPr>
          <p:cNvSpPr txBox="1">
            <a:spLocks/>
          </p:cNvSpPr>
          <p:nvPr/>
        </p:nvSpPr>
        <p:spPr>
          <a:xfrm>
            <a:off x="917544" y="1852599"/>
            <a:ext cx="4830164" cy="4953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fr-FR" sz="2000" b="1" i="1" u="sng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 N°2: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Couverture CPS 1</a:t>
            </a:r>
            <a:r>
              <a:rPr lang="fr-FR" sz="2000" baseline="30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passage</a:t>
            </a:r>
            <a:endParaRPr lang="fr-F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C154456-3179-4064-9B8E-19E858C74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354572"/>
              </p:ext>
            </p:extLst>
          </p:nvPr>
        </p:nvGraphicFramePr>
        <p:xfrm>
          <a:off x="846106" y="2495541"/>
          <a:ext cx="9572691" cy="470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BF0E0D72-B7A7-41D2-A13A-281027BBFF6D}"/>
              </a:ext>
            </a:extLst>
          </p:cNvPr>
          <p:cNvSpPr txBox="1"/>
          <p:nvPr/>
        </p:nvSpPr>
        <p:spPr>
          <a:xfrm>
            <a:off x="9704418" y="3924302"/>
            <a:ext cx="98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Objectif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961644" y="422148"/>
            <a:ext cx="8526780" cy="1301878"/>
            <a:chOff x="961644" y="422148"/>
            <a:chExt cx="8526780" cy="1056640"/>
          </a:xfrm>
        </p:grpSpPr>
        <p:sp>
          <p:nvSpPr>
            <p:cNvPr id="4" name="object 4"/>
            <p:cNvSpPr/>
            <p:nvPr/>
          </p:nvSpPr>
          <p:spPr>
            <a:xfrm>
              <a:off x="7498080" y="422147"/>
              <a:ext cx="1990725" cy="1056640"/>
            </a:xfrm>
            <a:custGeom>
              <a:avLst/>
              <a:gdLst/>
              <a:ahLst/>
              <a:cxnLst/>
              <a:rect l="l" t="t" r="r" b="b"/>
              <a:pathLst>
                <a:path w="1990725" h="1056640">
                  <a:moveTo>
                    <a:pt x="1990344" y="527304"/>
                  </a:moveTo>
                  <a:lnTo>
                    <a:pt x="1981200" y="518160"/>
                  </a:lnTo>
                  <a:lnTo>
                    <a:pt x="1493520" y="30480"/>
                  </a:lnTo>
                  <a:lnTo>
                    <a:pt x="1463040" y="0"/>
                  </a:lnTo>
                  <a:lnTo>
                    <a:pt x="1463040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1463040" y="912876"/>
                  </a:lnTo>
                  <a:lnTo>
                    <a:pt x="1463040" y="1056132"/>
                  </a:lnTo>
                  <a:lnTo>
                    <a:pt x="1494942" y="1024128"/>
                  </a:lnTo>
                  <a:lnTo>
                    <a:pt x="1981225" y="536448"/>
                  </a:lnTo>
                  <a:lnTo>
                    <a:pt x="1990344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3836" y="452627"/>
              <a:ext cx="6536690" cy="993775"/>
            </a:xfrm>
            <a:custGeom>
              <a:avLst/>
              <a:gdLst/>
              <a:ahLst/>
              <a:cxnLst/>
              <a:rect l="l" t="t" r="r" b="b"/>
              <a:pathLst>
                <a:path w="6536690" h="993775">
                  <a:moveTo>
                    <a:pt x="6370319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6370319" y="0"/>
                  </a:lnTo>
                  <a:lnTo>
                    <a:pt x="6414374" y="5954"/>
                  </a:lnTo>
                  <a:lnTo>
                    <a:pt x="6454027" y="22747"/>
                  </a:lnTo>
                  <a:lnTo>
                    <a:pt x="6487668" y="48768"/>
                  </a:lnTo>
                  <a:lnTo>
                    <a:pt x="6513688" y="82408"/>
                  </a:lnTo>
                  <a:lnTo>
                    <a:pt x="6530481" y="122061"/>
                  </a:lnTo>
                  <a:lnTo>
                    <a:pt x="6536435" y="166116"/>
                  </a:lnTo>
                  <a:lnTo>
                    <a:pt x="6536435" y="829055"/>
                  </a:lnTo>
                  <a:lnTo>
                    <a:pt x="6530481" y="872997"/>
                  </a:lnTo>
                  <a:lnTo>
                    <a:pt x="6513688" y="912367"/>
                  </a:lnTo>
                  <a:lnTo>
                    <a:pt x="6487668" y="945641"/>
                  </a:lnTo>
                  <a:lnTo>
                    <a:pt x="6454027" y="971295"/>
                  </a:lnTo>
                  <a:lnTo>
                    <a:pt x="6414374" y="987805"/>
                  </a:lnTo>
                  <a:lnTo>
                    <a:pt x="6370319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1644" y="440436"/>
              <a:ext cx="6560820" cy="1019810"/>
            </a:xfrm>
            <a:custGeom>
              <a:avLst/>
              <a:gdLst/>
              <a:ahLst/>
              <a:cxnLst/>
              <a:rect l="l" t="t" r="r" b="b"/>
              <a:pathLst>
                <a:path w="6560820" h="1019810">
                  <a:moveTo>
                    <a:pt x="6384036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4488" y="998220"/>
                  </a:lnTo>
                  <a:lnTo>
                    <a:pt x="53340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41247"/>
                  </a:lnTo>
                  <a:lnTo>
                    <a:pt x="0" y="178307"/>
                  </a:lnTo>
                  <a:lnTo>
                    <a:pt x="7620" y="12496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60019" y="0"/>
                  </a:lnTo>
                  <a:lnTo>
                    <a:pt x="6400800" y="0"/>
                  </a:lnTo>
                  <a:lnTo>
                    <a:pt x="6452616" y="13715"/>
                  </a:lnTo>
                  <a:lnTo>
                    <a:pt x="6472427" y="24383"/>
                  </a:lnTo>
                  <a:lnTo>
                    <a:pt x="179831" y="24383"/>
                  </a:lnTo>
                  <a:lnTo>
                    <a:pt x="147828" y="27431"/>
                  </a:lnTo>
                  <a:lnTo>
                    <a:pt x="134112" y="32003"/>
                  </a:lnTo>
                  <a:lnTo>
                    <a:pt x="118872" y="36575"/>
                  </a:lnTo>
                  <a:lnTo>
                    <a:pt x="106680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8956" y="146303"/>
                  </a:lnTo>
                  <a:lnTo>
                    <a:pt x="25908" y="161543"/>
                  </a:lnTo>
                  <a:lnTo>
                    <a:pt x="25908" y="856487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2964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6473952" y="993648"/>
                  </a:lnTo>
                  <a:lnTo>
                    <a:pt x="6452616" y="1004316"/>
                  </a:lnTo>
                  <a:lnTo>
                    <a:pt x="6437376" y="1010412"/>
                  </a:lnTo>
                  <a:lnTo>
                    <a:pt x="6419088" y="1014983"/>
                  </a:lnTo>
                  <a:lnTo>
                    <a:pt x="6402323" y="1018032"/>
                  </a:lnTo>
                  <a:lnTo>
                    <a:pt x="6384036" y="1019556"/>
                  </a:lnTo>
                  <a:close/>
                </a:path>
                <a:path w="6560820" h="1019810">
                  <a:moveTo>
                    <a:pt x="6473952" y="993648"/>
                  </a:moveTo>
                  <a:lnTo>
                    <a:pt x="6397752" y="993648"/>
                  </a:lnTo>
                  <a:lnTo>
                    <a:pt x="6428232" y="987552"/>
                  </a:lnTo>
                  <a:lnTo>
                    <a:pt x="6455664" y="975360"/>
                  </a:lnTo>
                  <a:lnTo>
                    <a:pt x="6490716" y="949452"/>
                  </a:lnTo>
                  <a:lnTo>
                    <a:pt x="6516623" y="914400"/>
                  </a:lnTo>
                  <a:lnTo>
                    <a:pt x="6533388" y="871728"/>
                  </a:lnTo>
                  <a:lnTo>
                    <a:pt x="6536436" y="841247"/>
                  </a:lnTo>
                  <a:lnTo>
                    <a:pt x="6536436" y="178307"/>
                  </a:lnTo>
                  <a:lnTo>
                    <a:pt x="6528816" y="132587"/>
                  </a:lnTo>
                  <a:lnTo>
                    <a:pt x="6510528" y="92963"/>
                  </a:lnTo>
                  <a:lnTo>
                    <a:pt x="6480048" y="60959"/>
                  </a:lnTo>
                  <a:lnTo>
                    <a:pt x="6469380" y="51815"/>
                  </a:lnTo>
                  <a:lnTo>
                    <a:pt x="6457188" y="44195"/>
                  </a:lnTo>
                  <a:lnTo>
                    <a:pt x="6429755" y="32003"/>
                  </a:lnTo>
                  <a:lnTo>
                    <a:pt x="6399276" y="25907"/>
                  </a:lnTo>
                  <a:lnTo>
                    <a:pt x="6382512" y="24383"/>
                  </a:lnTo>
                  <a:lnTo>
                    <a:pt x="6472427" y="24383"/>
                  </a:lnTo>
                  <a:lnTo>
                    <a:pt x="6509004" y="51815"/>
                  </a:lnTo>
                  <a:lnTo>
                    <a:pt x="6539484" y="92963"/>
                  </a:lnTo>
                  <a:lnTo>
                    <a:pt x="6557772" y="141731"/>
                  </a:lnTo>
                  <a:lnTo>
                    <a:pt x="6560820" y="160019"/>
                  </a:lnTo>
                  <a:lnTo>
                    <a:pt x="6560820" y="858012"/>
                  </a:lnTo>
                  <a:lnTo>
                    <a:pt x="6547104" y="909828"/>
                  </a:lnTo>
                  <a:lnTo>
                    <a:pt x="6521196" y="954024"/>
                  </a:lnTo>
                  <a:lnTo>
                    <a:pt x="6483096" y="989076"/>
                  </a:lnTo>
                  <a:lnTo>
                    <a:pt x="6473952" y="993648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86108" y="496315"/>
            <a:ext cx="6400034" cy="102848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et résultats de l'évaluation et des activités de   recherche en 2020 (1 diapositive par évaluation et par activité de Recherche)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8D7E6110-804B-461A-8A9B-7A7C22016BC8}"/>
              </a:ext>
            </a:extLst>
          </p:cNvPr>
          <p:cNvSpPr txBox="1">
            <a:spLocks/>
          </p:cNvSpPr>
          <p:nvPr/>
        </p:nvSpPr>
        <p:spPr>
          <a:xfrm>
            <a:off x="917544" y="1852599"/>
            <a:ext cx="4830164" cy="4953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fr-FR" sz="2000" b="1" i="1" u="sng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 N°3: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Couverture CPS 2</a:t>
            </a:r>
            <a:r>
              <a:rPr lang="fr-FR" sz="2000" baseline="30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passage</a:t>
            </a:r>
            <a:endParaRPr lang="fr-F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3DBC9B7-420E-4818-8854-E29BA061D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450814"/>
              </p:ext>
            </p:extLst>
          </p:nvPr>
        </p:nvGraphicFramePr>
        <p:xfrm>
          <a:off x="703230" y="2638417"/>
          <a:ext cx="9429816" cy="453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A685F44-FDEC-44E3-B5A4-7D22BEACABB1}"/>
              </a:ext>
            </a:extLst>
          </p:cNvPr>
          <p:cNvCxnSpPr/>
          <p:nvPr/>
        </p:nvCxnSpPr>
        <p:spPr>
          <a:xfrm>
            <a:off x="1346172" y="4210053"/>
            <a:ext cx="8481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F0E0D72-B7A7-41D2-A13A-281027BBFF6D}"/>
              </a:ext>
            </a:extLst>
          </p:cNvPr>
          <p:cNvSpPr txBox="1"/>
          <p:nvPr/>
        </p:nvSpPr>
        <p:spPr>
          <a:xfrm>
            <a:off x="9275790" y="3852863"/>
            <a:ext cx="98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Objectif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961644" y="422148"/>
            <a:ext cx="8526780" cy="1301878"/>
            <a:chOff x="961644" y="422148"/>
            <a:chExt cx="8526780" cy="1056640"/>
          </a:xfrm>
        </p:grpSpPr>
        <p:sp>
          <p:nvSpPr>
            <p:cNvPr id="4" name="object 4"/>
            <p:cNvSpPr/>
            <p:nvPr/>
          </p:nvSpPr>
          <p:spPr>
            <a:xfrm>
              <a:off x="7498080" y="422147"/>
              <a:ext cx="1990725" cy="1056640"/>
            </a:xfrm>
            <a:custGeom>
              <a:avLst/>
              <a:gdLst/>
              <a:ahLst/>
              <a:cxnLst/>
              <a:rect l="l" t="t" r="r" b="b"/>
              <a:pathLst>
                <a:path w="1990725" h="1056640">
                  <a:moveTo>
                    <a:pt x="1990344" y="527304"/>
                  </a:moveTo>
                  <a:lnTo>
                    <a:pt x="1981200" y="518160"/>
                  </a:lnTo>
                  <a:lnTo>
                    <a:pt x="1493520" y="30480"/>
                  </a:lnTo>
                  <a:lnTo>
                    <a:pt x="1463040" y="0"/>
                  </a:lnTo>
                  <a:lnTo>
                    <a:pt x="1463040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1463040" y="912876"/>
                  </a:lnTo>
                  <a:lnTo>
                    <a:pt x="1463040" y="1056132"/>
                  </a:lnTo>
                  <a:lnTo>
                    <a:pt x="1494942" y="1024128"/>
                  </a:lnTo>
                  <a:lnTo>
                    <a:pt x="1981225" y="536448"/>
                  </a:lnTo>
                  <a:lnTo>
                    <a:pt x="1990344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3836" y="452627"/>
              <a:ext cx="6536690" cy="993775"/>
            </a:xfrm>
            <a:custGeom>
              <a:avLst/>
              <a:gdLst/>
              <a:ahLst/>
              <a:cxnLst/>
              <a:rect l="l" t="t" r="r" b="b"/>
              <a:pathLst>
                <a:path w="6536690" h="993775">
                  <a:moveTo>
                    <a:pt x="6370319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6370319" y="0"/>
                  </a:lnTo>
                  <a:lnTo>
                    <a:pt x="6414374" y="5954"/>
                  </a:lnTo>
                  <a:lnTo>
                    <a:pt x="6454027" y="22747"/>
                  </a:lnTo>
                  <a:lnTo>
                    <a:pt x="6487668" y="48768"/>
                  </a:lnTo>
                  <a:lnTo>
                    <a:pt x="6513688" y="82408"/>
                  </a:lnTo>
                  <a:lnTo>
                    <a:pt x="6530481" y="122061"/>
                  </a:lnTo>
                  <a:lnTo>
                    <a:pt x="6536435" y="166116"/>
                  </a:lnTo>
                  <a:lnTo>
                    <a:pt x="6536435" y="829055"/>
                  </a:lnTo>
                  <a:lnTo>
                    <a:pt x="6530481" y="872997"/>
                  </a:lnTo>
                  <a:lnTo>
                    <a:pt x="6513688" y="912367"/>
                  </a:lnTo>
                  <a:lnTo>
                    <a:pt x="6487668" y="945641"/>
                  </a:lnTo>
                  <a:lnTo>
                    <a:pt x="6454027" y="971295"/>
                  </a:lnTo>
                  <a:lnTo>
                    <a:pt x="6414374" y="987805"/>
                  </a:lnTo>
                  <a:lnTo>
                    <a:pt x="6370319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1644" y="440436"/>
              <a:ext cx="6560820" cy="1019810"/>
            </a:xfrm>
            <a:custGeom>
              <a:avLst/>
              <a:gdLst/>
              <a:ahLst/>
              <a:cxnLst/>
              <a:rect l="l" t="t" r="r" b="b"/>
              <a:pathLst>
                <a:path w="6560820" h="1019810">
                  <a:moveTo>
                    <a:pt x="6384036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4488" y="998220"/>
                  </a:lnTo>
                  <a:lnTo>
                    <a:pt x="53340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41247"/>
                  </a:lnTo>
                  <a:lnTo>
                    <a:pt x="0" y="178307"/>
                  </a:lnTo>
                  <a:lnTo>
                    <a:pt x="7620" y="12496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60019" y="0"/>
                  </a:lnTo>
                  <a:lnTo>
                    <a:pt x="6400800" y="0"/>
                  </a:lnTo>
                  <a:lnTo>
                    <a:pt x="6452616" y="13715"/>
                  </a:lnTo>
                  <a:lnTo>
                    <a:pt x="6472427" y="24383"/>
                  </a:lnTo>
                  <a:lnTo>
                    <a:pt x="179831" y="24383"/>
                  </a:lnTo>
                  <a:lnTo>
                    <a:pt x="147828" y="27431"/>
                  </a:lnTo>
                  <a:lnTo>
                    <a:pt x="134112" y="32003"/>
                  </a:lnTo>
                  <a:lnTo>
                    <a:pt x="118872" y="36575"/>
                  </a:lnTo>
                  <a:lnTo>
                    <a:pt x="106680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8956" y="146303"/>
                  </a:lnTo>
                  <a:lnTo>
                    <a:pt x="25908" y="161543"/>
                  </a:lnTo>
                  <a:lnTo>
                    <a:pt x="25908" y="856487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2964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6473952" y="993648"/>
                  </a:lnTo>
                  <a:lnTo>
                    <a:pt x="6452616" y="1004316"/>
                  </a:lnTo>
                  <a:lnTo>
                    <a:pt x="6437376" y="1010412"/>
                  </a:lnTo>
                  <a:lnTo>
                    <a:pt x="6419088" y="1014983"/>
                  </a:lnTo>
                  <a:lnTo>
                    <a:pt x="6402323" y="1018032"/>
                  </a:lnTo>
                  <a:lnTo>
                    <a:pt x="6384036" y="1019556"/>
                  </a:lnTo>
                  <a:close/>
                </a:path>
                <a:path w="6560820" h="1019810">
                  <a:moveTo>
                    <a:pt x="6473952" y="993648"/>
                  </a:moveTo>
                  <a:lnTo>
                    <a:pt x="6397752" y="993648"/>
                  </a:lnTo>
                  <a:lnTo>
                    <a:pt x="6428232" y="987552"/>
                  </a:lnTo>
                  <a:lnTo>
                    <a:pt x="6455664" y="975360"/>
                  </a:lnTo>
                  <a:lnTo>
                    <a:pt x="6490716" y="949452"/>
                  </a:lnTo>
                  <a:lnTo>
                    <a:pt x="6516623" y="914400"/>
                  </a:lnTo>
                  <a:lnTo>
                    <a:pt x="6533388" y="871728"/>
                  </a:lnTo>
                  <a:lnTo>
                    <a:pt x="6536436" y="841247"/>
                  </a:lnTo>
                  <a:lnTo>
                    <a:pt x="6536436" y="178307"/>
                  </a:lnTo>
                  <a:lnTo>
                    <a:pt x="6528816" y="132587"/>
                  </a:lnTo>
                  <a:lnTo>
                    <a:pt x="6510528" y="92963"/>
                  </a:lnTo>
                  <a:lnTo>
                    <a:pt x="6480048" y="60959"/>
                  </a:lnTo>
                  <a:lnTo>
                    <a:pt x="6469380" y="51815"/>
                  </a:lnTo>
                  <a:lnTo>
                    <a:pt x="6457188" y="44195"/>
                  </a:lnTo>
                  <a:lnTo>
                    <a:pt x="6429755" y="32003"/>
                  </a:lnTo>
                  <a:lnTo>
                    <a:pt x="6399276" y="25907"/>
                  </a:lnTo>
                  <a:lnTo>
                    <a:pt x="6382512" y="24383"/>
                  </a:lnTo>
                  <a:lnTo>
                    <a:pt x="6472427" y="24383"/>
                  </a:lnTo>
                  <a:lnTo>
                    <a:pt x="6509004" y="51815"/>
                  </a:lnTo>
                  <a:lnTo>
                    <a:pt x="6539484" y="92963"/>
                  </a:lnTo>
                  <a:lnTo>
                    <a:pt x="6557772" y="141731"/>
                  </a:lnTo>
                  <a:lnTo>
                    <a:pt x="6560820" y="160019"/>
                  </a:lnTo>
                  <a:lnTo>
                    <a:pt x="6560820" y="858012"/>
                  </a:lnTo>
                  <a:lnTo>
                    <a:pt x="6547104" y="909828"/>
                  </a:lnTo>
                  <a:lnTo>
                    <a:pt x="6521196" y="954024"/>
                  </a:lnTo>
                  <a:lnTo>
                    <a:pt x="6483096" y="989076"/>
                  </a:lnTo>
                  <a:lnTo>
                    <a:pt x="6473952" y="993648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86108" y="496315"/>
            <a:ext cx="6400034" cy="102848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et résultats de l'évaluation et des activités de   recherche en 2020 (1 diapositive par évaluation et par activité de Recherche)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8D7E6110-804B-461A-8A9B-7A7C22016BC8}"/>
              </a:ext>
            </a:extLst>
          </p:cNvPr>
          <p:cNvSpPr txBox="1">
            <a:spLocks/>
          </p:cNvSpPr>
          <p:nvPr/>
        </p:nvSpPr>
        <p:spPr>
          <a:xfrm>
            <a:off x="917544" y="1781161"/>
            <a:ext cx="4830164" cy="4953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fr-FR" sz="2000" b="1" i="1" u="sng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 N°4: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Couverture CPS 3</a:t>
            </a:r>
            <a:r>
              <a:rPr lang="fr-FR" sz="2000" baseline="30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passage</a:t>
            </a:r>
            <a:endParaRPr lang="fr-F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67D8D2C2-EEA7-4842-8D94-43F696A6B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76149"/>
              </p:ext>
            </p:extLst>
          </p:nvPr>
        </p:nvGraphicFramePr>
        <p:xfrm>
          <a:off x="917544" y="2495541"/>
          <a:ext cx="9215502" cy="423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A685F44-FDEC-44E3-B5A4-7D22BEACABB1}"/>
              </a:ext>
            </a:extLst>
          </p:cNvPr>
          <p:cNvCxnSpPr/>
          <p:nvPr/>
        </p:nvCxnSpPr>
        <p:spPr>
          <a:xfrm>
            <a:off x="1417610" y="4138615"/>
            <a:ext cx="8481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F0E0D72-B7A7-41D2-A13A-281027BBFF6D}"/>
              </a:ext>
            </a:extLst>
          </p:cNvPr>
          <p:cNvSpPr txBox="1"/>
          <p:nvPr/>
        </p:nvSpPr>
        <p:spPr>
          <a:xfrm>
            <a:off x="9490104" y="3709987"/>
            <a:ext cx="98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Objectif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961644" y="422148"/>
            <a:ext cx="8526780" cy="1301878"/>
            <a:chOff x="961644" y="422148"/>
            <a:chExt cx="8526780" cy="1056640"/>
          </a:xfrm>
        </p:grpSpPr>
        <p:sp>
          <p:nvSpPr>
            <p:cNvPr id="4" name="object 4"/>
            <p:cNvSpPr/>
            <p:nvPr/>
          </p:nvSpPr>
          <p:spPr>
            <a:xfrm>
              <a:off x="7498080" y="422147"/>
              <a:ext cx="1990725" cy="1056640"/>
            </a:xfrm>
            <a:custGeom>
              <a:avLst/>
              <a:gdLst/>
              <a:ahLst/>
              <a:cxnLst/>
              <a:rect l="l" t="t" r="r" b="b"/>
              <a:pathLst>
                <a:path w="1990725" h="1056640">
                  <a:moveTo>
                    <a:pt x="1990344" y="527304"/>
                  </a:moveTo>
                  <a:lnTo>
                    <a:pt x="1981200" y="518160"/>
                  </a:lnTo>
                  <a:lnTo>
                    <a:pt x="1493520" y="30480"/>
                  </a:lnTo>
                  <a:lnTo>
                    <a:pt x="1463040" y="0"/>
                  </a:lnTo>
                  <a:lnTo>
                    <a:pt x="1463040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1463040" y="912876"/>
                  </a:lnTo>
                  <a:lnTo>
                    <a:pt x="1463040" y="1056132"/>
                  </a:lnTo>
                  <a:lnTo>
                    <a:pt x="1494942" y="1024128"/>
                  </a:lnTo>
                  <a:lnTo>
                    <a:pt x="1981225" y="536448"/>
                  </a:lnTo>
                  <a:lnTo>
                    <a:pt x="1990344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3836" y="452627"/>
              <a:ext cx="6536690" cy="993775"/>
            </a:xfrm>
            <a:custGeom>
              <a:avLst/>
              <a:gdLst/>
              <a:ahLst/>
              <a:cxnLst/>
              <a:rect l="l" t="t" r="r" b="b"/>
              <a:pathLst>
                <a:path w="6536690" h="993775">
                  <a:moveTo>
                    <a:pt x="6370319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6370319" y="0"/>
                  </a:lnTo>
                  <a:lnTo>
                    <a:pt x="6414374" y="5954"/>
                  </a:lnTo>
                  <a:lnTo>
                    <a:pt x="6454027" y="22747"/>
                  </a:lnTo>
                  <a:lnTo>
                    <a:pt x="6487668" y="48768"/>
                  </a:lnTo>
                  <a:lnTo>
                    <a:pt x="6513688" y="82408"/>
                  </a:lnTo>
                  <a:lnTo>
                    <a:pt x="6530481" y="122061"/>
                  </a:lnTo>
                  <a:lnTo>
                    <a:pt x="6536435" y="166116"/>
                  </a:lnTo>
                  <a:lnTo>
                    <a:pt x="6536435" y="829055"/>
                  </a:lnTo>
                  <a:lnTo>
                    <a:pt x="6530481" y="872997"/>
                  </a:lnTo>
                  <a:lnTo>
                    <a:pt x="6513688" y="912367"/>
                  </a:lnTo>
                  <a:lnTo>
                    <a:pt x="6487668" y="945641"/>
                  </a:lnTo>
                  <a:lnTo>
                    <a:pt x="6454027" y="971295"/>
                  </a:lnTo>
                  <a:lnTo>
                    <a:pt x="6414374" y="987805"/>
                  </a:lnTo>
                  <a:lnTo>
                    <a:pt x="6370319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1644" y="440436"/>
              <a:ext cx="6560820" cy="1019810"/>
            </a:xfrm>
            <a:custGeom>
              <a:avLst/>
              <a:gdLst/>
              <a:ahLst/>
              <a:cxnLst/>
              <a:rect l="l" t="t" r="r" b="b"/>
              <a:pathLst>
                <a:path w="6560820" h="1019810">
                  <a:moveTo>
                    <a:pt x="6384036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4488" y="998220"/>
                  </a:lnTo>
                  <a:lnTo>
                    <a:pt x="53340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41247"/>
                  </a:lnTo>
                  <a:lnTo>
                    <a:pt x="0" y="178307"/>
                  </a:lnTo>
                  <a:lnTo>
                    <a:pt x="7620" y="12496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60019" y="0"/>
                  </a:lnTo>
                  <a:lnTo>
                    <a:pt x="6400800" y="0"/>
                  </a:lnTo>
                  <a:lnTo>
                    <a:pt x="6452616" y="13715"/>
                  </a:lnTo>
                  <a:lnTo>
                    <a:pt x="6472427" y="24383"/>
                  </a:lnTo>
                  <a:lnTo>
                    <a:pt x="179831" y="24383"/>
                  </a:lnTo>
                  <a:lnTo>
                    <a:pt x="147828" y="27431"/>
                  </a:lnTo>
                  <a:lnTo>
                    <a:pt x="134112" y="32003"/>
                  </a:lnTo>
                  <a:lnTo>
                    <a:pt x="118872" y="36575"/>
                  </a:lnTo>
                  <a:lnTo>
                    <a:pt x="106680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8956" y="146303"/>
                  </a:lnTo>
                  <a:lnTo>
                    <a:pt x="25908" y="161543"/>
                  </a:lnTo>
                  <a:lnTo>
                    <a:pt x="25908" y="856487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2964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6473952" y="993648"/>
                  </a:lnTo>
                  <a:lnTo>
                    <a:pt x="6452616" y="1004316"/>
                  </a:lnTo>
                  <a:lnTo>
                    <a:pt x="6437376" y="1010412"/>
                  </a:lnTo>
                  <a:lnTo>
                    <a:pt x="6419088" y="1014983"/>
                  </a:lnTo>
                  <a:lnTo>
                    <a:pt x="6402323" y="1018032"/>
                  </a:lnTo>
                  <a:lnTo>
                    <a:pt x="6384036" y="1019556"/>
                  </a:lnTo>
                  <a:close/>
                </a:path>
                <a:path w="6560820" h="1019810">
                  <a:moveTo>
                    <a:pt x="6473952" y="993648"/>
                  </a:moveTo>
                  <a:lnTo>
                    <a:pt x="6397752" y="993648"/>
                  </a:lnTo>
                  <a:lnTo>
                    <a:pt x="6428232" y="987552"/>
                  </a:lnTo>
                  <a:lnTo>
                    <a:pt x="6455664" y="975360"/>
                  </a:lnTo>
                  <a:lnTo>
                    <a:pt x="6490716" y="949452"/>
                  </a:lnTo>
                  <a:lnTo>
                    <a:pt x="6516623" y="914400"/>
                  </a:lnTo>
                  <a:lnTo>
                    <a:pt x="6533388" y="871728"/>
                  </a:lnTo>
                  <a:lnTo>
                    <a:pt x="6536436" y="841247"/>
                  </a:lnTo>
                  <a:lnTo>
                    <a:pt x="6536436" y="178307"/>
                  </a:lnTo>
                  <a:lnTo>
                    <a:pt x="6528816" y="132587"/>
                  </a:lnTo>
                  <a:lnTo>
                    <a:pt x="6510528" y="92963"/>
                  </a:lnTo>
                  <a:lnTo>
                    <a:pt x="6480048" y="60959"/>
                  </a:lnTo>
                  <a:lnTo>
                    <a:pt x="6469380" y="51815"/>
                  </a:lnTo>
                  <a:lnTo>
                    <a:pt x="6457188" y="44195"/>
                  </a:lnTo>
                  <a:lnTo>
                    <a:pt x="6429755" y="32003"/>
                  </a:lnTo>
                  <a:lnTo>
                    <a:pt x="6399276" y="25907"/>
                  </a:lnTo>
                  <a:lnTo>
                    <a:pt x="6382512" y="24383"/>
                  </a:lnTo>
                  <a:lnTo>
                    <a:pt x="6472427" y="24383"/>
                  </a:lnTo>
                  <a:lnTo>
                    <a:pt x="6509004" y="51815"/>
                  </a:lnTo>
                  <a:lnTo>
                    <a:pt x="6539484" y="92963"/>
                  </a:lnTo>
                  <a:lnTo>
                    <a:pt x="6557772" y="141731"/>
                  </a:lnTo>
                  <a:lnTo>
                    <a:pt x="6560820" y="160019"/>
                  </a:lnTo>
                  <a:lnTo>
                    <a:pt x="6560820" y="858012"/>
                  </a:lnTo>
                  <a:lnTo>
                    <a:pt x="6547104" y="909828"/>
                  </a:lnTo>
                  <a:lnTo>
                    <a:pt x="6521196" y="954024"/>
                  </a:lnTo>
                  <a:lnTo>
                    <a:pt x="6483096" y="989076"/>
                  </a:lnTo>
                  <a:lnTo>
                    <a:pt x="6473952" y="993648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86108" y="496315"/>
            <a:ext cx="6400034" cy="102848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et résultats de l'évaluation et des activités de   recherche en 2020 (1 diapositive par évaluation et par activité de Recherche)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8D7E6110-804B-461A-8A9B-7A7C22016BC8}"/>
              </a:ext>
            </a:extLst>
          </p:cNvPr>
          <p:cNvSpPr txBox="1">
            <a:spLocks/>
          </p:cNvSpPr>
          <p:nvPr/>
        </p:nvSpPr>
        <p:spPr>
          <a:xfrm>
            <a:off x="917544" y="1781161"/>
            <a:ext cx="4830164" cy="4953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fr-FR" sz="2000" b="1" i="1" u="sng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 N°5: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Couverture CPS 4</a:t>
            </a:r>
            <a:r>
              <a:rPr lang="fr-FR" sz="2000" baseline="30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passage</a:t>
            </a:r>
            <a:endParaRPr lang="fr-F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6EA4D67A-D912-43CC-B858-96E45B8D0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22103"/>
              </p:ext>
            </p:extLst>
          </p:nvPr>
        </p:nvGraphicFramePr>
        <p:xfrm>
          <a:off x="631792" y="2495541"/>
          <a:ext cx="9781058" cy="45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A685F44-FDEC-44E3-B5A4-7D22BEACABB1}"/>
              </a:ext>
            </a:extLst>
          </p:cNvPr>
          <p:cNvCxnSpPr/>
          <p:nvPr/>
        </p:nvCxnSpPr>
        <p:spPr>
          <a:xfrm>
            <a:off x="1274734" y="4210053"/>
            <a:ext cx="900118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F0E0D72-B7A7-41D2-A13A-281027BBFF6D}"/>
              </a:ext>
            </a:extLst>
          </p:cNvPr>
          <p:cNvSpPr txBox="1"/>
          <p:nvPr/>
        </p:nvSpPr>
        <p:spPr>
          <a:xfrm>
            <a:off x="9490104" y="3709987"/>
            <a:ext cx="98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Objectif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961644" y="422148"/>
            <a:ext cx="8526780" cy="1301878"/>
            <a:chOff x="961644" y="422148"/>
            <a:chExt cx="8526780" cy="1056640"/>
          </a:xfrm>
        </p:grpSpPr>
        <p:sp>
          <p:nvSpPr>
            <p:cNvPr id="4" name="object 4"/>
            <p:cNvSpPr/>
            <p:nvPr/>
          </p:nvSpPr>
          <p:spPr>
            <a:xfrm>
              <a:off x="7498080" y="422147"/>
              <a:ext cx="1990725" cy="1056640"/>
            </a:xfrm>
            <a:custGeom>
              <a:avLst/>
              <a:gdLst/>
              <a:ahLst/>
              <a:cxnLst/>
              <a:rect l="l" t="t" r="r" b="b"/>
              <a:pathLst>
                <a:path w="1990725" h="1056640">
                  <a:moveTo>
                    <a:pt x="1990344" y="527304"/>
                  </a:moveTo>
                  <a:lnTo>
                    <a:pt x="1981200" y="518160"/>
                  </a:lnTo>
                  <a:lnTo>
                    <a:pt x="1493520" y="30480"/>
                  </a:lnTo>
                  <a:lnTo>
                    <a:pt x="1463040" y="0"/>
                  </a:lnTo>
                  <a:lnTo>
                    <a:pt x="1463040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1463040" y="912876"/>
                  </a:lnTo>
                  <a:lnTo>
                    <a:pt x="1463040" y="1056132"/>
                  </a:lnTo>
                  <a:lnTo>
                    <a:pt x="1494942" y="1024128"/>
                  </a:lnTo>
                  <a:lnTo>
                    <a:pt x="1981225" y="536448"/>
                  </a:lnTo>
                  <a:lnTo>
                    <a:pt x="1990344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3836" y="452627"/>
              <a:ext cx="6536690" cy="993775"/>
            </a:xfrm>
            <a:custGeom>
              <a:avLst/>
              <a:gdLst/>
              <a:ahLst/>
              <a:cxnLst/>
              <a:rect l="l" t="t" r="r" b="b"/>
              <a:pathLst>
                <a:path w="6536690" h="993775">
                  <a:moveTo>
                    <a:pt x="6370319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6370319" y="0"/>
                  </a:lnTo>
                  <a:lnTo>
                    <a:pt x="6414374" y="5954"/>
                  </a:lnTo>
                  <a:lnTo>
                    <a:pt x="6454027" y="22747"/>
                  </a:lnTo>
                  <a:lnTo>
                    <a:pt x="6487668" y="48768"/>
                  </a:lnTo>
                  <a:lnTo>
                    <a:pt x="6513688" y="82408"/>
                  </a:lnTo>
                  <a:lnTo>
                    <a:pt x="6530481" y="122061"/>
                  </a:lnTo>
                  <a:lnTo>
                    <a:pt x="6536435" y="166116"/>
                  </a:lnTo>
                  <a:lnTo>
                    <a:pt x="6536435" y="829055"/>
                  </a:lnTo>
                  <a:lnTo>
                    <a:pt x="6530481" y="872997"/>
                  </a:lnTo>
                  <a:lnTo>
                    <a:pt x="6513688" y="912367"/>
                  </a:lnTo>
                  <a:lnTo>
                    <a:pt x="6487668" y="945641"/>
                  </a:lnTo>
                  <a:lnTo>
                    <a:pt x="6454027" y="971295"/>
                  </a:lnTo>
                  <a:lnTo>
                    <a:pt x="6414374" y="987805"/>
                  </a:lnTo>
                  <a:lnTo>
                    <a:pt x="6370319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1644" y="440436"/>
              <a:ext cx="6560820" cy="1019810"/>
            </a:xfrm>
            <a:custGeom>
              <a:avLst/>
              <a:gdLst/>
              <a:ahLst/>
              <a:cxnLst/>
              <a:rect l="l" t="t" r="r" b="b"/>
              <a:pathLst>
                <a:path w="6560820" h="1019810">
                  <a:moveTo>
                    <a:pt x="6384036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4488" y="998220"/>
                  </a:lnTo>
                  <a:lnTo>
                    <a:pt x="53340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41247"/>
                  </a:lnTo>
                  <a:lnTo>
                    <a:pt x="0" y="178307"/>
                  </a:lnTo>
                  <a:lnTo>
                    <a:pt x="7620" y="12496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60019" y="0"/>
                  </a:lnTo>
                  <a:lnTo>
                    <a:pt x="6400800" y="0"/>
                  </a:lnTo>
                  <a:lnTo>
                    <a:pt x="6452616" y="13715"/>
                  </a:lnTo>
                  <a:lnTo>
                    <a:pt x="6472427" y="24383"/>
                  </a:lnTo>
                  <a:lnTo>
                    <a:pt x="179831" y="24383"/>
                  </a:lnTo>
                  <a:lnTo>
                    <a:pt x="147828" y="27431"/>
                  </a:lnTo>
                  <a:lnTo>
                    <a:pt x="134112" y="32003"/>
                  </a:lnTo>
                  <a:lnTo>
                    <a:pt x="118872" y="36575"/>
                  </a:lnTo>
                  <a:lnTo>
                    <a:pt x="106680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8956" y="146303"/>
                  </a:lnTo>
                  <a:lnTo>
                    <a:pt x="25908" y="161543"/>
                  </a:lnTo>
                  <a:lnTo>
                    <a:pt x="25908" y="856487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2964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6473952" y="993648"/>
                  </a:lnTo>
                  <a:lnTo>
                    <a:pt x="6452616" y="1004316"/>
                  </a:lnTo>
                  <a:lnTo>
                    <a:pt x="6437376" y="1010412"/>
                  </a:lnTo>
                  <a:lnTo>
                    <a:pt x="6419088" y="1014983"/>
                  </a:lnTo>
                  <a:lnTo>
                    <a:pt x="6402323" y="1018032"/>
                  </a:lnTo>
                  <a:lnTo>
                    <a:pt x="6384036" y="1019556"/>
                  </a:lnTo>
                  <a:close/>
                </a:path>
                <a:path w="6560820" h="1019810">
                  <a:moveTo>
                    <a:pt x="6473952" y="993648"/>
                  </a:moveTo>
                  <a:lnTo>
                    <a:pt x="6397752" y="993648"/>
                  </a:lnTo>
                  <a:lnTo>
                    <a:pt x="6428232" y="987552"/>
                  </a:lnTo>
                  <a:lnTo>
                    <a:pt x="6455664" y="975360"/>
                  </a:lnTo>
                  <a:lnTo>
                    <a:pt x="6490716" y="949452"/>
                  </a:lnTo>
                  <a:lnTo>
                    <a:pt x="6516623" y="914400"/>
                  </a:lnTo>
                  <a:lnTo>
                    <a:pt x="6533388" y="871728"/>
                  </a:lnTo>
                  <a:lnTo>
                    <a:pt x="6536436" y="841247"/>
                  </a:lnTo>
                  <a:lnTo>
                    <a:pt x="6536436" y="178307"/>
                  </a:lnTo>
                  <a:lnTo>
                    <a:pt x="6528816" y="132587"/>
                  </a:lnTo>
                  <a:lnTo>
                    <a:pt x="6510528" y="92963"/>
                  </a:lnTo>
                  <a:lnTo>
                    <a:pt x="6480048" y="60959"/>
                  </a:lnTo>
                  <a:lnTo>
                    <a:pt x="6469380" y="51815"/>
                  </a:lnTo>
                  <a:lnTo>
                    <a:pt x="6457188" y="44195"/>
                  </a:lnTo>
                  <a:lnTo>
                    <a:pt x="6429755" y="32003"/>
                  </a:lnTo>
                  <a:lnTo>
                    <a:pt x="6399276" y="25907"/>
                  </a:lnTo>
                  <a:lnTo>
                    <a:pt x="6382512" y="24383"/>
                  </a:lnTo>
                  <a:lnTo>
                    <a:pt x="6472427" y="24383"/>
                  </a:lnTo>
                  <a:lnTo>
                    <a:pt x="6509004" y="51815"/>
                  </a:lnTo>
                  <a:lnTo>
                    <a:pt x="6539484" y="92963"/>
                  </a:lnTo>
                  <a:lnTo>
                    <a:pt x="6557772" y="141731"/>
                  </a:lnTo>
                  <a:lnTo>
                    <a:pt x="6560820" y="160019"/>
                  </a:lnTo>
                  <a:lnTo>
                    <a:pt x="6560820" y="858012"/>
                  </a:lnTo>
                  <a:lnTo>
                    <a:pt x="6547104" y="909828"/>
                  </a:lnTo>
                  <a:lnTo>
                    <a:pt x="6521196" y="954024"/>
                  </a:lnTo>
                  <a:lnTo>
                    <a:pt x="6483096" y="989076"/>
                  </a:lnTo>
                  <a:lnTo>
                    <a:pt x="6473952" y="993648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86108" y="496315"/>
            <a:ext cx="6400034" cy="102848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et résultats de l'évaluation et des activités de   recherche en 2020 (1 diapositive par évaluation et par activité de Recherche)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8D7E6110-804B-461A-8A9B-7A7C22016BC8}"/>
              </a:ext>
            </a:extLst>
          </p:cNvPr>
          <p:cNvSpPr txBox="1">
            <a:spLocks/>
          </p:cNvSpPr>
          <p:nvPr/>
        </p:nvSpPr>
        <p:spPr>
          <a:xfrm>
            <a:off x="917544" y="1781161"/>
            <a:ext cx="8072494" cy="4953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fr-FR" sz="2000" b="1" i="1" u="sng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N°1: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Depistqge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malnutrition par les relais lors de la campagne </a:t>
            </a:r>
            <a:endParaRPr lang="fr-F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991C111-DCFA-4BF2-9FBF-BB32D8D8C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97490"/>
              </p:ext>
            </p:extLst>
          </p:nvPr>
        </p:nvGraphicFramePr>
        <p:xfrm>
          <a:off x="810196" y="2333601"/>
          <a:ext cx="9289035" cy="4608512"/>
        </p:xfrm>
        <a:graphic>
          <a:graphicData uri="http://schemas.openxmlformats.org/drawingml/2006/table">
            <a:tbl>
              <a:tblPr/>
              <a:tblGrid>
                <a:gridCol w="1857807">
                  <a:extLst>
                    <a:ext uri="{9D8B030D-6E8A-4147-A177-3AD203B41FA5}">
                      <a16:colId xmlns:a16="http://schemas.microsoft.com/office/drawing/2014/main" val="1835958772"/>
                    </a:ext>
                  </a:extLst>
                </a:gridCol>
                <a:gridCol w="1857807">
                  <a:extLst>
                    <a:ext uri="{9D8B030D-6E8A-4147-A177-3AD203B41FA5}">
                      <a16:colId xmlns:a16="http://schemas.microsoft.com/office/drawing/2014/main" val="924640762"/>
                    </a:ext>
                  </a:extLst>
                </a:gridCol>
                <a:gridCol w="1857807">
                  <a:extLst>
                    <a:ext uri="{9D8B030D-6E8A-4147-A177-3AD203B41FA5}">
                      <a16:colId xmlns:a16="http://schemas.microsoft.com/office/drawing/2014/main" val="1693412185"/>
                    </a:ext>
                  </a:extLst>
                </a:gridCol>
                <a:gridCol w="1857807">
                  <a:extLst>
                    <a:ext uri="{9D8B030D-6E8A-4147-A177-3AD203B41FA5}">
                      <a16:colId xmlns:a16="http://schemas.microsoft.com/office/drawing/2014/main" val="1629011253"/>
                    </a:ext>
                  </a:extLst>
                </a:gridCol>
                <a:gridCol w="1857807">
                  <a:extLst>
                    <a:ext uri="{9D8B030D-6E8A-4147-A177-3AD203B41FA5}">
                      <a16:colId xmlns:a16="http://schemas.microsoft.com/office/drawing/2014/main" val="2071595748"/>
                    </a:ext>
                  </a:extLst>
                </a:gridCol>
              </a:tblGrid>
              <a:tr h="1382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Enfant vus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Malnutris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83050"/>
                  </a:ext>
                </a:extLst>
              </a:tr>
              <a:tr h="13825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Malnutris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Malnutris modéré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Malnutris sévere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1665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4 139 688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144 458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113 674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30 784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7953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4 518 672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107 181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81 971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25 210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73418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4 488 320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135 941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105 624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30 317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89128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3 704 638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146 964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115 452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31 512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64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" y="1392936"/>
            <a:ext cx="3621023" cy="18806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6702" y="2110178"/>
            <a:ext cx="2346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Campagne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6711" y="603504"/>
            <a:ext cx="3979164" cy="7406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2620" y="5185030"/>
            <a:ext cx="3974591" cy="7299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10506" y="5270989"/>
            <a:ext cx="372872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Engagements financiers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Planification 2022 </a:t>
            </a:r>
            <a:r>
              <a:rPr sz="1400" b="1" i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2023,</a:t>
            </a:r>
            <a:r>
              <a:rPr sz="14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400" b="1" i="1" spc="-5" dirty="0">
                <a:solidFill>
                  <a:srgbClr val="FFFFFF"/>
                </a:solidFill>
                <a:latin typeface="Arial"/>
                <a:cs typeface="Arial"/>
              </a:rPr>
              <a:t>gaps. 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8903" y="2112263"/>
            <a:ext cx="3979164" cy="5501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98317" y="2251937"/>
            <a:ext cx="38897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 err="1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4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i="1" spc="-5" dirty="0">
                <a:solidFill>
                  <a:srgbClr val="FFFFFF"/>
                </a:solidFill>
                <a:latin typeface="Arial"/>
                <a:cs typeface="Arial"/>
              </a:rPr>
              <a:t>sur  la </a:t>
            </a: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pharmacovigilance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2620" y="2752344"/>
            <a:ext cx="3953256" cy="5501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22620" y="4535423"/>
            <a:ext cx="3974591" cy="55016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77546" y="4675118"/>
            <a:ext cx="182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Objectifs</a:t>
            </a:r>
            <a:r>
              <a:rPr sz="1400" b="1" i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4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3460" y="4706111"/>
            <a:ext cx="3621023" cy="9524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01275" y="4961569"/>
            <a:ext cx="3295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Campagnes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2022-2023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22620" y="3409188"/>
            <a:ext cx="3953256" cy="66598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810506" y="2892036"/>
            <a:ext cx="3016885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Principaux</a:t>
            </a:r>
            <a:r>
              <a:rPr sz="14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défis</a:t>
            </a:r>
            <a:r>
              <a:rPr sz="14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succès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Financement</a:t>
            </a:r>
            <a:r>
              <a:rPr sz="14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Planification</a:t>
            </a:r>
            <a:r>
              <a:rPr sz="14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vs </a:t>
            </a:r>
            <a:r>
              <a:rPr sz="1400" b="1" i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décaissements</a:t>
            </a:r>
            <a:r>
              <a:rPr sz="14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effectifs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84776" y="1283208"/>
            <a:ext cx="963294" cy="2042160"/>
          </a:xfrm>
          <a:custGeom>
            <a:avLst/>
            <a:gdLst/>
            <a:ahLst/>
            <a:cxnLst/>
            <a:rect l="l" t="t" r="r" b="b"/>
            <a:pathLst>
              <a:path w="963295" h="2042160">
                <a:moveTo>
                  <a:pt x="391668" y="534924"/>
                </a:moveTo>
                <a:lnTo>
                  <a:pt x="391668" y="0"/>
                </a:lnTo>
                <a:lnTo>
                  <a:pt x="418963" y="48768"/>
                </a:lnTo>
                <a:lnTo>
                  <a:pt x="417576" y="48768"/>
                </a:lnTo>
                <a:lnTo>
                  <a:pt x="393192" y="54864"/>
                </a:lnTo>
                <a:lnTo>
                  <a:pt x="417576" y="98441"/>
                </a:lnTo>
                <a:lnTo>
                  <a:pt x="417576" y="522732"/>
                </a:lnTo>
                <a:lnTo>
                  <a:pt x="403860" y="522732"/>
                </a:lnTo>
                <a:lnTo>
                  <a:pt x="391668" y="534924"/>
                </a:lnTo>
                <a:close/>
              </a:path>
              <a:path w="963295" h="2042160">
                <a:moveTo>
                  <a:pt x="417576" y="98441"/>
                </a:moveTo>
                <a:lnTo>
                  <a:pt x="393192" y="54864"/>
                </a:lnTo>
                <a:lnTo>
                  <a:pt x="417576" y="48768"/>
                </a:lnTo>
                <a:lnTo>
                  <a:pt x="417576" y="98441"/>
                </a:lnTo>
                <a:close/>
              </a:path>
              <a:path w="963295" h="2042160">
                <a:moveTo>
                  <a:pt x="933848" y="1021080"/>
                </a:moveTo>
                <a:lnTo>
                  <a:pt x="417576" y="98441"/>
                </a:lnTo>
                <a:lnTo>
                  <a:pt x="417576" y="48768"/>
                </a:lnTo>
                <a:lnTo>
                  <a:pt x="418963" y="48768"/>
                </a:lnTo>
                <a:lnTo>
                  <a:pt x="959756" y="1014984"/>
                </a:lnTo>
                <a:lnTo>
                  <a:pt x="937260" y="1014984"/>
                </a:lnTo>
                <a:lnTo>
                  <a:pt x="933848" y="1021080"/>
                </a:lnTo>
                <a:close/>
              </a:path>
              <a:path w="963295" h="2042160">
                <a:moveTo>
                  <a:pt x="391668" y="1519428"/>
                </a:moveTo>
                <a:lnTo>
                  <a:pt x="0" y="1519428"/>
                </a:lnTo>
                <a:lnTo>
                  <a:pt x="0" y="522732"/>
                </a:lnTo>
                <a:lnTo>
                  <a:pt x="391668" y="522732"/>
                </a:lnTo>
                <a:lnTo>
                  <a:pt x="391668" y="534924"/>
                </a:lnTo>
                <a:lnTo>
                  <a:pt x="25908" y="534924"/>
                </a:lnTo>
                <a:lnTo>
                  <a:pt x="12192" y="547116"/>
                </a:lnTo>
                <a:lnTo>
                  <a:pt x="25908" y="547116"/>
                </a:lnTo>
                <a:lnTo>
                  <a:pt x="25908" y="1493520"/>
                </a:lnTo>
                <a:lnTo>
                  <a:pt x="12192" y="1493520"/>
                </a:lnTo>
                <a:lnTo>
                  <a:pt x="25908" y="1507236"/>
                </a:lnTo>
                <a:lnTo>
                  <a:pt x="391668" y="1507236"/>
                </a:lnTo>
                <a:lnTo>
                  <a:pt x="391668" y="1519428"/>
                </a:lnTo>
                <a:close/>
              </a:path>
              <a:path w="963295" h="2042160">
                <a:moveTo>
                  <a:pt x="417576" y="547116"/>
                </a:moveTo>
                <a:lnTo>
                  <a:pt x="25908" y="547116"/>
                </a:lnTo>
                <a:lnTo>
                  <a:pt x="25908" y="534924"/>
                </a:lnTo>
                <a:lnTo>
                  <a:pt x="391668" y="534924"/>
                </a:lnTo>
                <a:lnTo>
                  <a:pt x="403860" y="522732"/>
                </a:lnTo>
                <a:lnTo>
                  <a:pt x="417576" y="522732"/>
                </a:lnTo>
                <a:lnTo>
                  <a:pt x="417576" y="547116"/>
                </a:lnTo>
                <a:close/>
              </a:path>
              <a:path w="963295" h="2042160">
                <a:moveTo>
                  <a:pt x="25908" y="547116"/>
                </a:moveTo>
                <a:lnTo>
                  <a:pt x="12192" y="547116"/>
                </a:lnTo>
                <a:lnTo>
                  <a:pt x="25908" y="534924"/>
                </a:lnTo>
                <a:lnTo>
                  <a:pt x="25908" y="547116"/>
                </a:lnTo>
                <a:close/>
              </a:path>
              <a:path w="963295" h="2042160">
                <a:moveTo>
                  <a:pt x="937260" y="1027176"/>
                </a:moveTo>
                <a:lnTo>
                  <a:pt x="933848" y="1021080"/>
                </a:lnTo>
                <a:lnTo>
                  <a:pt x="937260" y="1014984"/>
                </a:lnTo>
                <a:lnTo>
                  <a:pt x="937260" y="1027176"/>
                </a:lnTo>
                <a:close/>
              </a:path>
              <a:path w="963295" h="2042160">
                <a:moveTo>
                  <a:pt x="959756" y="1027176"/>
                </a:moveTo>
                <a:lnTo>
                  <a:pt x="937260" y="1027176"/>
                </a:lnTo>
                <a:lnTo>
                  <a:pt x="937260" y="1014984"/>
                </a:lnTo>
                <a:lnTo>
                  <a:pt x="959756" y="1014984"/>
                </a:lnTo>
                <a:lnTo>
                  <a:pt x="963168" y="1021080"/>
                </a:lnTo>
                <a:lnTo>
                  <a:pt x="959756" y="1027176"/>
                </a:lnTo>
                <a:close/>
              </a:path>
              <a:path w="963295" h="2042160">
                <a:moveTo>
                  <a:pt x="418963" y="1993392"/>
                </a:moveTo>
                <a:lnTo>
                  <a:pt x="417576" y="1993392"/>
                </a:lnTo>
                <a:lnTo>
                  <a:pt x="417576" y="1943718"/>
                </a:lnTo>
                <a:lnTo>
                  <a:pt x="933848" y="1021080"/>
                </a:lnTo>
                <a:lnTo>
                  <a:pt x="937260" y="1027176"/>
                </a:lnTo>
                <a:lnTo>
                  <a:pt x="959756" y="1027176"/>
                </a:lnTo>
                <a:lnTo>
                  <a:pt x="418963" y="1993392"/>
                </a:lnTo>
                <a:close/>
              </a:path>
              <a:path w="963295" h="2042160">
                <a:moveTo>
                  <a:pt x="25908" y="1507236"/>
                </a:moveTo>
                <a:lnTo>
                  <a:pt x="12192" y="1493520"/>
                </a:lnTo>
                <a:lnTo>
                  <a:pt x="25908" y="1493520"/>
                </a:lnTo>
                <a:lnTo>
                  <a:pt x="25908" y="1507236"/>
                </a:lnTo>
                <a:close/>
              </a:path>
              <a:path w="963295" h="2042160">
                <a:moveTo>
                  <a:pt x="417576" y="1519428"/>
                </a:moveTo>
                <a:lnTo>
                  <a:pt x="403860" y="1519428"/>
                </a:lnTo>
                <a:lnTo>
                  <a:pt x="391668" y="1507236"/>
                </a:lnTo>
                <a:lnTo>
                  <a:pt x="25908" y="1507236"/>
                </a:lnTo>
                <a:lnTo>
                  <a:pt x="25908" y="1493520"/>
                </a:lnTo>
                <a:lnTo>
                  <a:pt x="417576" y="1493520"/>
                </a:lnTo>
                <a:lnTo>
                  <a:pt x="417576" y="1519428"/>
                </a:lnTo>
                <a:close/>
              </a:path>
              <a:path w="963295" h="2042160">
                <a:moveTo>
                  <a:pt x="391668" y="2042160"/>
                </a:moveTo>
                <a:lnTo>
                  <a:pt x="391668" y="1507236"/>
                </a:lnTo>
                <a:lnTo>
                  <a:pt x="403860" y="1519428"/>
                </a:lnTo>
                <a:lnTo>
                  <a:pt x="417576" y="1519428"/>
                </a:lnTo>
                <a:lnTo>
                  <a:pt x="417576" y="1943718"/>
                </a:lnTo>
                <a:lnTo>
                  <a:pt x="393192" y="1987296"/>
                </a:lnTo>
                <a:lnTo>
                  <a:pt x="417576" y="1993392"/>
                </a:lnTo>
                <a:lnTo>
                  <a:pt x="418963" y="1993392"/>
                </a:lnTo>
                <a:lnTo>
                  <a:pt x="391668" y="2042160"/>
                </a:lnTo>
                <a:close/>
              </a:path>
              <a:path w="963295" h="2042160">
                <a:moveTo>
                  <a:pt x="417576" y="1993392"/>
                </a:moveTo>
                <a:lnTo>
                  <a:pt x="393192" y="1987296"/>
                </a:lnTo>
                <a:lnTo>
                  <a:pt x="417576" y="1943718"/>
                </a:lnTo>
                <a:lnTo>
                  <a:pt x="417576" y="1993392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84776" y="4610100"/>
            <a:ext cx="965200" cy="1149350"/>
          </a:xfrm>
          <a:custGeom>
            <a:avLst/>
            <a:gdLst/>
            <a:ahLst/>
            <a:cxnLst/>
            <a:rect l="l" t="t" r="r" b="b"/>
            <a:pathLst>
              <a:path w="965200" h="1149350">
                <a:moveTo>
                  <a:pt x="467868" y="304799"/>
                </a:moveTo>
                <a:lnTo>
                  <a:pt x="467868" y="0"/>
                </a:lnTo>
                <a:lnTo>
                  <a:pt x="496860" y="33527"/>
                </a:lnTo>
                <a:lnTo>
                  <a:pt x="493776" y="33527"/>
                </a:lnTo>
                <a:lnTo>
                  <a:pt x="470916" y="42671"/>
                </a:lnTo>
                <a:lnTo>
                  <a:pt x="493776" y="69031"/>
                </a:lnTo>
                <a:lnTo>
                  <a:pt x="493776" y="291083"/>
                </a:lnTo>
                <a:lnTo>
                  <a:pt x="480060" y="291083"/>
                </a:lnTo>
                <a:lnTo>
                  <a:pt x="467868" y="304799"/>
                </a:lnTo>
                <a:close/>
              </a:path>
              <a:path w="965200" h="1149350">
                <a:moveTo>
                  <a:pt x="493776" y="69031"/>
                </a:moveTo>
                <a:lnTo>
                  <a:pt x="470916" y="42671"/>
                </a:lnTo>
                <a:lnTo>
                  <a:pt x="493776" y="33527"/>
                </a:lnTo>
                <a:lnTo>
                  <a:pt x="493776" y="69031"/>
                </a:lnTo>
                <a:close/>
              </a:path>
              <a:path w="965200" h="1149350">
                <a:moveTo>
                  <a:pt x="931525" y="573797"/>
                </a:moveTo>
                <a:lnTo>
                  <a:pt x="493776" y="69031"/>
                </a:lnTo>
                <a:lnTo>
                  <a:pt x="493776" y="33527"/>
                </a:lnTo>
                <a:lnTo>
                  <a:pt x="496860" y="33527"/>
                </a:lnTo>
                <a:lnTo>
                  <a:pt x="956784" y="565403"/>
                </a:lnTo>
                <a:lnTo>
                  <a:pt x="938784" y="565403"/>
                </a:lnTo>
                <a:lnTo>
                  <a:pt x="931525" y="573797"/>
                </a:lnTo>
                <a:close/>
              </a:path>
              <a:path w="965200" h="1149350">
                <a:moveTo>
                  <a:pt x="467868" y="856488"/>
                </a:moveTo>
                <a:lnTo>
                  <a:pt x="0" y="856488"/>
                </a:lnTo>
                <a:lnTo>
                  <a:pt x="0" y="291083"/>
                </a:lnTo>
                <a:lnTo>
                  <a:pt x="467868" y="291083"/>
                </a:lnTo>
                <a:lnTo>
                  <a:pt x="467868" y="304799"/>
                </a:lnTo>
                <a:lnTo>
                  <a:pt x="25908" y="304799"/>
                </a:lnTo>
                <a:lnTo>
                  <a:pt x="12192" y="316991"/>
                </a:lnTo>
                <a:lnTo>
                  <a:pt x="25908" y="316991"/>
                </a:lnTo>
                <a:lnTo>
                  <a:pt x="25908" y="832104"/>
                </a:lnTo>
                <a:lnTo>
                  <a:pt x="12192" y="832104"/>
                </a:lnTo>
                <a:lnTo>
                  <a:pt x="25908" y="844296"/>
                </a:lnTo>
                <a:lnTo>
                  <a:pt x="467868" y="844296"/>
                </a:lnTo>
                <a:lnTo>
                  <a:pt x="467868" y="856488"/>
                </a:lnTo>
                <a:close/>
              </a:path>
              <a:path w="965200" h="1149350">
                <a:moveTo>
                  <a:pt x="493776" y="316991"/>
                </a:moveTo>
                <a:lnTo>
                  <a:pt x="25908" y="316991"/>
                </a:lnTo>
                <a:lnTo>
                  <a:pt x="25908" y="304799"/>
                </a:lnTo>
                <a:lnTo>
                  <a:pt x="467868" y="304799"/>
                </a:lnTo>
                <a:lnTo>
                  <a:pt x="480060" y="291083"/>
                </a:lnTo>
                <a:lnTo>
                  <a:pt x="493776" y="291083"/>
                </a:lnTo>
                <a:lnTo>
                  <a:pt x="493776" y="316991"/>
                </a:lnTo>
                <a:close/>
              </a:path>
              <a:path w="965200" h="1149350">
                <a:moveTo>
                  <a:pt x="25908" y="316991"/>
                </a:moveTo>
                <a:lnTo>
                  <a:pt x="12192" y="316991"/>
                </a:lnTo>
                <a:lnTo>
                  <a:pt x="25908" y="304799"/>
                </a:lnTo>
                <a:lnTo>
                  <a:pt x="25908" y="316991"/>
                </a:lnTo>
                <a:close/>
              </a:path>
              <a:path w="965200" h="1149350">
                <a:moveTo>
                  <a:pt x="938784" y="582167"/>
                </a:moveTo>
                <a:lnTo>
                  <a:pt x="931525" y="573797"/>
                </a:lnTo>
                <a:lnTo>
                  <a:pt x="938784" y="565403"/>
                </a:lnTo>
                <a:lnTo>
                  <a:pt x="938784" y="582167"/>
                </a:lnTo>
                <a:close/>
              </a:path>
              <a:path w="965200" h="1149350">
                <a:moveTo>
                  <a:pt x="958102" y="582167"/>
                </a:moveTo>
                <a:lnTo>
                  <a:pt x="938784" y="582167"/>
                </a:lnTo>
                <a:lnTo>
                  <a:pt x="938784" y="565403"/>
                </a:lnTo>
                <a:lnTo>
                  <a:pt x="956784" y="565403"/>
                </a:lnTo>
                <a:lnTo>
                  <a:pt x="964692" y="574548"/>
                </a:lnTo>
                <a:lnTo>
                  <a:pt x="958102" y="582167"/>
                </a:lnTo>
                <a:close/>
              </a:path>
              <a:path w="965200" h="1149350">
                <a:moveTo>
                  <a:pt x="498178" y="1114044"/>
                </a:moveTo>
                <a:lnTo>
                  <a:pt x="493776" y="1114044"/>
                </a:lnTo>
                <a:lnTo>
                  <a:pt x="493776" y="1079989"/>
                </a:lnTo>
                <a:lnTo>
                  <a:pt x="931525" y="573797"/>
                </a:lnTo>
                <a:lnTo>
                  <a:pt x="938784" y="582167"/>
                </a:lnTo>
                <a:lnTo>
                  <a:pt x="958102" y="582167"/>
                </a:lnTo>
                <a:lnTo>
                  <a:pt x="498178" y="1114044"/>
                </a:lnTo>
                <a:close/>
              </a:path>
              <a:path w="965200" h="1149350">
                <a:moveTo>
                  <a:pt x="25908" y="844296"/>
                </a:moveTo>
                <a:lnTo>
                  <a:pt x="12192" y="832104"/>
                </a:lnTo>
                <a:lnTo>
                  <a:pt x="25908" y="832104"/>
                </a:lnTo>
                <a:lnTo>
                  <a:pt x="25908" y="844296"/>
                </a:lnTo>
                <a:close/>
              </a:path>
              <a:path w="965200" h="1149350">
                <a:moveTo>
                  <a:pt x="493776" y="856488"/>
                </a:moveTo>
                <a:lnTo>
                  <a:pt x="480060" y="856488"/>
                </a:lnTo>
                <a:lnTo>
                  <a:pt x="467868" y="844296"/>
                </a:lnTo>
                <a:lnTo>
                  <a:pt x="25908" y="844296"/>
                </a:lnTo>
                <a:lnTo>
                  <a:pt x="25908" y="832104"/>
                </a:lnTo>
                <a:lnTo>
                  <a:pt x="493776" y="832104"/>
                </a:lnTo>
                <a:lnTo>
                  <a:pt x="493776" y="856488"/>
                </a:lnTo>
                <a:close/>
              </a:path>
              <a:path w="965200" h="1149350">
                <a:moveTo>
                  <a:pt x="467868" y="1149096"/>
                </a:moveTo>
                <a:lnTo>
                  <a:pt x="467868" y="844296"/>
                </a:lnTo>
                <a:lnTo>
                  <a:pt x="480060" y="856488"/>
                </a:lnTo>
                <a:lnTo>
                  <a:pt x="493776" y="856488"/>
                </a:lnTo>
                <a:lnTo>
                  <a:pt x="493776" y="1079989"/>
                </a:lnTo>
                <a:lnTo>
                  <a:pt x="470916" y="1106424"/>
                </a:lnTo>
                <a:lnTo>
                  <a:pt x="493776" y="1114044"/>
                </a:lnTo>
                <a:lnTo>
                  <a:pt x="498178" y="1114044"/>
                </a:lnTo>
                <a:lnTo>
                  <a:pt x="467868" y="1149096"/>
                </a:lnTo>
                <a:close/>
              </a:path>
              <a:path w="965200" h="1149350">
                <a:moveTo>
                  <a:pt x="493776" y="1114044"/>
                </a:moveTo>
                <a:lnTo>
                  <a:pt x="470916" y="1106424"/>
                </a:lnTo>
                <a:lnTo>
                  <a:pt x="493776" y="1079989"/>
                </a:lnTo>
                <a:lnTo>
                  <a:pt x="493776" y="1114044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96711" y="1463040"/>
            <a:ext cx="3979164" cy="57911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787652" y="837659"/>
            <a:ext cx="3761104" cy="1115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Nombre</a:t>
            </a:r>
            <a:r>
              <a:rPr sz="14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d'enfants</a:t>
            </a:r>
            <a:r>
              <a:rPr sz="14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traités</a:t>
            </a:r>
            <a:r>
              <a:rPr sz="14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prévu</a:t>
            </a:r>
            <a:r>
              <a:rPr sz="14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réel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Couverture (% </a:t>
            </a: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d'enfants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éligibles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ayant reçu </a:t>
            </a:r>
            <a:r>
              <a:rPr sz="1400" b="1" i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nombre</a:t>
            </a:r>
            <a:r>
              <a:rPr sz="14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4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traitements)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961644" y="422148"/>
            <a:ext cx="8526780" cy="1301878"/>
            <a:chOff x="961644" y="422148"/>
            <a:chExt cx="8526780" cy="1056640"/>
          </a:xfrm>
        </p:grpSpPr>
        <p:sp>
          <p:nvSpPr>
            <p:cNvPr id="4" name="object 4"/>
            <p:cNvSpPr/>
            <p:nvPr/>
          </p:nvSpPr>
          <p:spPr>
            <a:xfrm>
              <a:off x="7498080" y="422147"/>
              <a:ext cx="1990725" cy="1056640"/>
            </a:xfrm>
            <a:custGeom>
              <a:avLst/>
              <a:gdLst/>
              <a:ahLst/>
              <a:cxnLst/>
              <a:rect l="l" t="t" r="r" b="b"/>
              <a:pathLst>
                <a:path w="1990725" h="1056640">
                  <a:moveTo>
                    <a:pt x="1990344" y="527304"/>
                  </a:moveTo>
                  <a:lnTo>
                    <a:pt x="1981200" y="518160"/>
                  </a:lnTo>
                  <a:lnTo>
                    <a:pt x="1493520" y="30480"/>
                  </a:lnTo>
                  <a:lnTo>
                    <a:pt x="1463040" y="0"/>
                  </a:lnTo>
                  <a:lnTo>
                    <a:pt x="1463040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1463040" y="912876"/>
                  </a:lnTo>
                  <a:lnTo>
                    <a:pt x="1463040" y="1056132"/>
                  </a:lnTo>
                  <a:lnTo>
                    <a:pt x="1494942" y="1024128"/>
                  </a:lnTo>
                  <a:lnTo>
                    <a:pt x="1981225" y="536448"/>
                  </a:lnTo>
                  <a:lnTo>
                    <a:pt x="1990344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3836" y="452627"/>
              <a:ext cx="6536690" cy="993775"/>
            </a:xfrm>
            <a:custGeom>
              <a:avLst/>
              <a:gdLst/>
              <a:ahLst/>
              <a:cxnLst/>
              <a:rect l="l" t="t" r="r" b="b"/>
              <a:pathLst>
                <a:path w="6536690" h="993775">
                  <a:moveTo>
                    <a:pt x="6370319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6370319" y="0"/>
                  </a:lnTo>
                  <a:lnTo>
                    <a:pt x="6414374" y="5954"/>
                  </a:lnTo>
                  <a:lnTo>
                    <a:pt x="6454027" y="22747"/>
                  </a:lnTo>
                  <a:lnTo>
                    <a:pt x="6487668" y="48768"/>
                  </a:lnTo>
                  <a:lnTo>
                    <a:pt x="6513688" y="82408"/>
                  </a:lnTo>
                  <a:lnTo>
                    <a:pt x="6530481" y="122061"/>
                  </a:lnTo>
                  <a:lnTo>
                    <a:pt x="6536435" y="166116"/>
                  </a:lnTo>
                  <a:lnTo>
                    <a:pt x="6536435" y="829055"/>
                  </a:lnTo>
                  <a:lnTo>
                    <a:pt x="6530481" y="872997"/>
                  </a:lnTo>
                  <a:lnTo>
                    <a:pt x="6513688" y="912367"/>
                  </a:lnTo>
                  <a:lnTo>
                    <a:pt x="6487668" y="945641"/>
                  </a:lnTo>
                  <a:lnTo>
                    <a:pt x="6454027" y="971295"/>
                  </a:lnTo>
                  <a:lnTo>
                    <a:pt x="6414374" y="987805"/>
                  </a:lnTo>
                  <a:lnTo>
                    <a:pt x="6370319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1644" y="440436"/>
              <a:ext cx="6560820" cy="1019810"/>
            </a:xfrm>
            <a:custGeom>
              <a:avLst/>
              <a:gdLst/>
              <a:ahLst/>
              <a:cxnLst/>
              <a:rect l="l" t="t" r="r" b="b"/>
              <a:pathLst>
                <a:path w="6560820" h="1019810">
                  <a:moveTo>
                    <a:pt x="6384036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4488" y="998220"/>
                  </a:lnTo>
                  <a:lnTo>
                    <a:pt x="53340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41247"/>
                  </a:lnTo>
                  <a:lnTo>
                    <a:pt x="0" y="178307"/>
                  </a:lnTo>
                  <a:lnTo>
                    <a:pt x="7620" y="12496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60019" y="0"/>
                  </a:lnTo>
                  <a:lnTo>
                    <a:pt x="6400800" y="0"/>
                  </a:lnTo>
                  <a:lnTo>
                    <a:pt x="6452616" y="13715"/>
                  </a:lnTo>
                  <a:lnTo>
                    <a:pt x="6472427" y="24383"/>
                  </a:lnTo>
                  <a:lnTo>
                    <a:pt x="179831" y="24383"/>
                  </a:lnTo>
                  <a:lnTo>
                    <a:pt x="147828" y="27431"/>
                  </a:lnTo>
                  <a:lnTo>
                    <a:pt x="134112" y="32003"/>
                  </a:lnTo>
                  <a:lnTo>
                    <a:pt x="118872" y="36575"/>
                  </a:lnTo>
                  <a:lnTo>
                    <a:pt x="106680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8956" y="146303"/>
                  </a:lnTo>
                  <a:lnTo>
                    <a:pt x="25908" y="161543"/>
                  </a:lnTo>
                  <a:lnTo>
                    <a:pt x="25908" y="856487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2964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6473952" y="993648"/>
                  </a:lnTo>
                  <a:lnTo>
                    <a:pt x="6452616" y="1004316"/>
                  </a:lnTo>
                  <a:lnTo>
                    <a:pt x="6437376" y="1010412"/>
                  </a:lnTo>
                  <a:lnTo>
                    <a:pt x="6419088" y="1014983"/>
                  </a:lnTo>
                  <a:lnTo>
                    <a:pt x="6402323" y="1018032"/>
                  </a:lnTo>
                  <a:lnTo>
                    <a:pt x="6384036" y="1019556"/>
                  </a:lnTo>
                  <a:close/>
                </a:path>
                <a:path w="6560820" h="1019810">
                  <a:moveTo>
                    <a:pt x="6473952" y="993648"/>
                  </a:moveTo>
                  <a:lnTo>
                    <a:pt x="6397752" y="993648"/>
                  </a:lnTo>
                  <a:lnTo>
                    <a:pt x="6428232" y="987552"/>
                  </a:lnTo>
                  <a:lnTo>
                    <a:pt x="6455664" y="975360"/>
                  </a:lnTo>
                  <a:lnTo>
                    <a:pt x="6490716" y="949452"/>
                  </a:lnTo>
                  <a:lnTo>
                    <a:pt x="6516623" y="914400"/>
                  </a:lnTo>
                  <a:lnTo>
                    <a:pt x="6533388" y="871728"/>
                  </a:lnTo>
                  <a:lnTo>
                    <a:pt x="6536436" y="841247"/>
                  </a:lnTo>
                  <a:lnTo>
                    <a:pt x="6536436" y="178307"/>
                  </a:lnTo>
                  <a:lnTo>
                    <a:pt x="6528816" y="132587"/>
                  </a:lnTo>
                  <a:lnTo>
                    <a:pt x="6510528" y="92963"/>
                  </a:lnTo>
                  <a:lnTo>
                    <a:pt x="6480048" y="60959"/>
                  </a:lnTo>
                  <a:lnTo>
                    <a:pt x="6469380" y="51815"/>
                  </a:lnTo>
                  <a:lnTo>
                    <a:pt x="6457188" y="44195"/>
                  </a:lnTo>
                  <a:lnTo>
                    <a:pt x="6429755" y="32003"/>
                  </a:lnTo>
                  <a:lnTo>
                    <a:pt x="6399276" y="25907"/>
                  </a:lnTo>
                  <a:lnTo>
                    <a:pt x="6382512" y="24383"/>
                  </a:lnTo>
                  <a:lnTo>
                    <a:pt x="6472427" y="24383"/>
                  </a:lnTo>
                  <a:lnTo>
                    <a:pt x="6509004" y="51815"/>
                  </a:lnTo>
                  <a:lnTo>
                    <a:pt x="6539484" y="92963"/>
                  </a:lnTo>
                  <a:lnTo>
                    <a:pt x="6557772" y="141731"/>
                  </a:lnTo>
                  <a:lnTo>
                    <a:pt x="6560820" y="160019"/>
                  </a:lnTo>
                  <a:lnTo>
                    <a:pt x="6560820" y="858012"/>
                  </a:lnTo>
                  <a:lnTo>
                    <a:pt x="6547104" y="909828"/>
                  </a:lnTo>
                  <a:lnTo>
                    <a:pt x="6521196" y="954024"/>
                  </a:lnTo>
                  <a:lnTo>
                    <a:pt x="6483096" y="989076"/>
                  </a:lnTo>
                  <a:lnTo>
                    <a:pt x="6473952" y="993648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86108" y="496315"/>
            <a:ext cx="6400034" cy="102848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et résultats de l'évaluation et des activités de   recherche en 2020 (1 diapositive par évaluation et par activité de Recherche)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8D7E6110-804B-461A-8A9B-7A7C22016BC8}"/>
              </a:ext>
            </a:extLst>
          </p:cNvPr>
          <p:cNvSpPr txBox="1">
            <a:spLocks/>
          </p:cNvSpPr>
          <p:nvPr/>
        </p:nvSpPr>
        <p:spPr>
          <a:xfrm>
            <a:off x="917544" y="1781161"/>
            <a:ext cx="8072494" cy="4953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fr-FR" sz="2000" b="1" i="1" u="sng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N°1:</a:t>
            </a:r>
            <a:r>
              <a:rPr lang="fr-FR" sz="2000" dirty="0">
                <a:solidFill>
                  <a:srgbClr val="0B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 de PFA notifiés par les relais lors de la campagne </a:t>
            </a:r>
            <a:endParaRPr lang="fr-F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26F5A653-7D92-4038-88F4-CE715828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0211"/>
              </p:ext>
            </p:extLst>
          </p:nvPr>
        </p:nvGraphicFramePr>
        <p:xfrm>
          <a:off x="631791" y="2507535"/>
          <a:ext cx="9858446" cy="4560038"/>
        </p:xfrm>
        <a:graphic>
          <a:graphicData uri="http://schemas.openxmlformats.org/drawingml/2006/table">
            <a:tbl>
              <a:tblPr/>
              <a:tblGrid>
                <a:gridCol w="1696730">
                  <a:extLst>
                    <a:ext uri="{9D8B030D-6E8A-4147-A177-3AD203B41FA5}">
                      <a16:colId xmlns:a16="http://schemas.microsoft.com/office/drawing/2014/main" val="361833919"/>
                    </a:ext>
                  </a:extLst>
                </a:gridCol>
                <a:gridCol w="2154554">
                  <a:extLst>
                    <a:ext uri="{9D8B030D-6E8A-4147-A177-3AD203B41FA5}">
                      <a16:colId xmlns:a16="http://schemas.microsoft.com/office/drawing/2014/main" val="4242124157"/>
                    </a:ext>
                  </a:extLst>
                </a:gridCol>
                <a:gridCol w="2155880">
                  <a:extLst>
                    <a:ext uri="{9D8B030D-6E8A-4147-A177-3AD203B41FA5}">
                      <a16:colId xmlns:a16="http://schemas.microsoft.com/office/drawing/2014/main" val="3854016968"/>
                    </a:ext>
                  </a:extLst>
                </a:gridCol>
                <a:gridCol w="1925641">
                  <a:extLst>
                    <a:ext uri="{9D8B030D-6E8A-4147-A177-3AD203B41FA5}">
                      <a16:colId xmlns:a16="http://schemas.microsoft.com/office/drawing/2014/main" val="1457215522"/>
                    </a:ext>
                  </a:extLst>
                </a:gridCol>
                <a:gridCol w="1925641">
                  <a:extLst>
                    <a:ext uri="{9D8B030D-6E8A-4147-A177-3AD203B41FA5}">
                      <a16:colId xmlns:a16="http://schemas.microsoft.com/office/drawing/2014/main" val="164735109"/>
                    </a:ext>
                  </a:extLst>
                </a:gridCol>
              </a:tblGrid>
              <a:tr h="495605">
                <a:tc rowSpan="2"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Régions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Passages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33820"/>
                  </a:ext>
                </a:extLst>
              </a:tr>
              <a:tr h="269823">
                <a:tc vMerge="1">
                  <a:txBody>
                    <a:bodyPr/>
                    <a:lstStyle/>
                    <a:p>
                      <a:endParaRPr lang="fr-F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24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passage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2eme passage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3eme passage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4eme passage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044923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Diffa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73283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Dosso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94715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Maradi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37524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Niamey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29009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Tahoua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07072"/>
                  </a:ext>
                </a:extLst>
              </a:tr>
              <a:tr h="4751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Tillaberi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93073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Zinder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11522"/>
                  </a:ext>
                </a:extLst>
              </a:tr>
              <a:tr h="4568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effectLst/>
                        </a:rPr>
                        <a:t>0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060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0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30675"/>
              </p:ext>
            </p:extLst>
          </p:nvPr>
        </p:nvGraphicFramePr>
        <p:xfrm>
          <a:off x="922018" y="1613914"/>
          <a:ext cx="9496779" cy="5025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2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2415">
                <a:tc gridSpan="2">
                  <a:txBody>
                    <a:bodyPr/>
                    <a:lstStyle/>
                    <a:p>
                      <a:pPr marL="90805" marR="11048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Effets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indésirables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graves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liés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spc="5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la CPS 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805" marR="262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Effets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indésirables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graves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liés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spc="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dus</a:t>
                      </a:r>
                      <a:r>
                        <a:rPr lang="en-US" sz="1800" b="1" spc="5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 la CPS 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d‘effets indésirables   dus à la CPS  enregistrés  dans l’application </a:t>
                      </a:r>
                      <a:r>
                        <a:rPr lang="fr-FR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-flow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marR="2876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Nombre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personnes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ayant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récupéré</a:t>
                      </a: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suite aux </a:t>
                      </a:r>
                      <a:r>
                        <a:rPr lang="en-US" sz="18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constatations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1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Description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Numéro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Description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Numéro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690">
                <a:tc rowSpan="3"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19 272</a:t>
                      </a:r>
                      <a:r>
                        <a:rPr lang="fr-FR" sz="240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effets indésirables ont été notifié en 2021, la majorité sont des vomissement/rejets</a:t>
                      </a:r>
                      <a:endParaRPr sz="240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8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cs typeface="Calibri"/>
                        </a:rPr>
                        <a:t>Aucun cas d’effet indésirable grave lié</a:t>
                      </a:r>
                      <a:r>
                        <a:rPr lang="fr-FR" sz="2400" baseline="0" dirty="0">
                          <a:solidFill>
                            <a:srgbClr val="FF0000"/>
                          </a:solidFill>
                          <a:cs typeface="Calibri"/>
                        </a:rPr>
                        <a:t> au AQSP </a:t>
                      </a:r>
                      <a:r>
                        <a:rPr lang="fr-FR" sz="2400" dirty="0">
                          <a:solidFill>
                            <a:srgbClr val="FF0000"/>
                          </a:solidFill>
                          <a:cs typeface="Calibri"/>
                        </a:rPr>
                        <a:t>n’a été enregistré au cour la campagne CPS 2021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8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04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1440" marR="287655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Tous les effets indésirables</a:t>
                      </a:r>
                      <a:r>
                        <a:rPr lang="fr-FR" sz="240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ont  été pris en charge</a:t>
                      </a:r>
                      <a:endParaRPr sz="2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690">
                <a:tc gridSpan="2" vMerge="1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04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1440" marR="2876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120">
                <a:tc gridSpan="2" vMerge="1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8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04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1440" marR="2876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63168" y="422148"/>
            <a:ext cx="8860790" cy="1056640"/>
            <a:chOff x="963168" y="422148"/>
            <a:chExt cx="8860790" cy="1056640"/>
          </a:xfrm>
        </p:grpSpPr>
        <p:sp>
          <p:nvSpPr>
            <p:cNvPr id="5" name="object 5"/>
            <p:cNvSpPr/>
            <p:nvPr/>
          </p:nvSpPr>
          <p:spPr>
            <a:xfrm>
              <a:off x="5469623" y="422147"/>
              <a:ext cx="4354195" cy="1056640"/>
            </a:xfrm>
            <a:custGeom>
              <a:avLst/>
              <a:gdLst/>
              <a:ahLst/>
              <a:cxnLst/>
              <a:rect l="l" t="t" r="r" b="b"/>
              <a:pathLst>
                <a:path w="4354195" h="1056640">
                  <a:moveTo>
                    <a:pt x="4354068" y="527304"/>
                  </a:moveTo>
                  <a:lnTo>
                    <a:pt x="4344924" y="518160"/>
                  </a:lnTo>
                  <a:lnTo>
                    <a:pt x="3857256" y="30480"/>
                  </a:lnTo>
                  <a:lnTo>
                    <a:pt x="3826776" y="0"/>
                  </a:lnTo>
                  <a:lnTo>
                    <a:pt x="3826776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3826776" y="912876"/>
                  </a:lnTo>
                  <a:lnTo>
                    <a:pt x="3826776" y="1056132"/>
                  </a:lnTo>
                  <a:lnTo>
                    <a:pt x="3858679" y="1024128"/>
                  </a:lnTo>
                  <a:lnTo>
                    <a:pt x="4344962" y="536448"/>
                  </a:lnTo>
                  <a:lnTo>
                    <a:pt x="4354068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5360" y="452627"/>
              <a:ext cx="4506595" cy="993775"/>
            </a:xfrm>
            <a:custGeom>
              <a:avLst/>
              <a:gdLst/>
              <a:ahLst/>
              <a:cxnLst/>
              <a:rect l="l" t="t" r="r" b="b"/>
              <a:pathLst>
                <a:path w="4506595" h="993775">
                  <a:moveTo>
                    <a:pt x="4340351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4340351" y="0"/>
                  </a:lnTo>
                  <a:lnTo>
                    <a:pt x="4384406" y="5954"/>
                  </a:lnTo>
                  <a:lnTo>
                    <a:pt x="4424059" y="22747"/>
                  </a:lnTo>
                  <a:lnTo>
                    <a:pt x="4457699" y="48768"/>
                  </a:lnTo>
                  <a:lnTo>
                    <a:pt x="4483720" y="82408"/>
                  </a:lnTo>
                  <a:lnTo>
                    <a:pt x="4500513" y="122061"/>
                  </a:lnTo>
                  <a:lnTo>
                    <a:pt x="4506467" y="166116"/>
                  </a:lnTo>
                  <a:lnTo>
                    <a:pt x="4506467" y="829055"/>
                  </a:lnTo>
                  <a:lnTo>
                    <a:pt x="4500513" y="872997"/>
                  </a:lnTo>
                  <a:lnTo>
                    <a:pt x="4483720" y="912367"/>
                  </a:lnTo>
                  <a:lnTo>
                    <a:pt x="4457699" y="945641"/>
                  </a:lnTo>
                  <a:lnTo>
                    <a:pt x="4424059" y="971295"/>
                  </a:lnTo>
                  <a:lnTo>
                    <a:pt x="4384406" y="987805"/>
                  </a:lnTo>
                  <a:lnTo>
                    <a:pt x="4340351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3168" y="440436"/>
              <a:ext cx="4531360" cy="1019810"/>
            </a:xfrm>
            <a:custGeom>
              <a:avLst/>
              <a:gdLst/>
              <a:ahLst/>
              <a:cxnLst/>
              <a:rect l="l" t="t" r="r" b="b"/>
              <a:pathLst>
                <a:path w="4531360" h="1019810">
                  <a:moveTo>
                    <a:pt x="4354068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59535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58495" y="0"/>
                  </a:lnTo>
                  <a:lnTo>
                    <a:pt x="4370832" y="0"/>
                  </a:lnTo>
                  <a:lnTo>
                    <a:pt x="4421124" y="13715"/>
                  </a:lnTo>
                  <a:lnTo>
                    <a:pt x="4442460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05156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36576" y="117347"/>
                  </a:lnTo>
                  <a:lnTo>
                    <a:pt x="32004" y="132587"/>
                  </a:lnTo>
                  <a:lnTo>
                    <a:pt x="28956" y="146303"/>
                  </a:lnTo>
                  <a:lnTo>
                    <a:pt x="25908" y="161543"/>
                  </a:lnTo>
                  <a:lnTo>
                    <a:pt x="24384" y="178307"/>
                  </a:lnTo>
                  <a:lnTo>
                    <a:pt x="24384" y="839724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1440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4443984" y="993648"/>
                  </a:lnTo>
                  <a:lnTo>
                    <a:pt x="4422648" y="1004316"/>
                  </a:lnTo>
                  <a:lnTo>
                    <a:pt x="4405884" y="1010412"/>
                  </a:lnTo>
                  <a:lnTo>
                    <a:pt x="4389120" y="1014983"/>
                  </a:lnTo>
                  <a:lnTo>
                    <a:pt x="4372356" y="1018032"/>
                  </a:lnTo>
                  <a:lnTo>
                    <a:pt x="4354068" y="1019556"/>
                  </a:lnTo>
                  <a:close/>
                </a:path>
                <a:path w="4531360" h="1019810">
                  <a:moveTo>
                    <a:pt x="4443984" y="993648"/>
                  </a:moveTo>
                  <a:lnTo>
                    <a:pt x="4367784" y="993648"/>
                  </a:lnTo>
                  <a:lnTo>
                    <a:pt x="4398264" y="987552"/>
                  </a:lnTo>
                  <a:lnTo>
                    <a:pt x="4425696" y="975360"/>
                  </a:lnTo>
                  <a:lnTo>
                    <a:pt x="4460748" y="949452"/>
                  </a:lnTo>
                  <a:lnTo>
                    <a:pt x="4486656" y="914400"/>
                  </a:lnTo>
                  <a:lnTo>
                    <a:pt x="4504944" y="856487"/>
                  </a:lnTo>
                  <a:lnTo>
                    <a:pt x="4506468" y="841247"/>
                  </a:lnTo>
                  <a:lnTo>
                    <a:pt x="4506468" y="178307"/>
                  </a:lnTo>
                  <a:lnTo>
                    <a:pt x="4498848" y="132587"/>
                  </a:lnTo>
                  <a:lnTo>
                    <a:pt x="4480560" y="92963"/>
                  </a:lnTo>
                  <a:lnTo>
                    <a:pt x="4439412" y="51815"/>
                  </a:lnTo>
                  <a:lnTo>
                    <a:pt x="4398264" y="32003"/>
                  </a:lnTo>
                  <a:lnTo>
                    <a:pt x="4352544" y="24383"/>
                  </a:lnTo>
                  <a:lnTo>
                    <a:pt x="4442460" y="24383"/>
                  </a:lnTo>
                  <a:lnTo>
                    <a:pt x="4479036" y="51815"/>
                  </a:lnTo>
                  <a:lnTo>
                    <a:pt x="4509516" y="92963"/>
                  </a:lnTo>
                  <a:lnTo>
                    <a:pt x="4527803" y="141731"/>
                  </a:lnTo>
                  <a:lnTo>
                    <a:pt x="4530852" y="160019"/>
                  </a:lnTo>
                  <a:lnTo>
                    <a:pt x="4530852" y="858012"/>
                  </a:lnTo>
                  <a:lnTo>
                    <a:pt x="4517136" y="909828"/>
                  </a:lnTo>
                  <a:lnTo>
                    <a:pt x="4491228" y="954024"/>
                  </a:lnTo>
                  <a:lnTo>
                    <a:pt x="4453128" y="989076"/>
                  </a:lnTo>
                  <a:lnTo>
                    <a:pt x="4443984" y="993648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6108" y="760020"/>
            <a:ext cx="2340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0000"/>
                </a:solidFill>
              </a:rPr>
              <a:t>Pharmacovigilance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5483" y="595884"/>
            <a:ext cx="8333740" cy="1054735"/>
            <a:chOff x="1205483" y="595884"/>
            <a:chExt cx="8333740" cy="1054735"/>
          </a:xfrm>
        </p:grpSpPr>
        <p:sp>
          <p:nvSpPr>
            <p:cNvPr id="3" name="object 3"/>
            <p:cNvSpPr/>
            <p:nvPr/>
          </p:nvSpPr>
          <p:spPr>
            <a:xfrm>
              <a:off x="5099291" y="595883"/>
              <a:ext cx="4439920" cy="1054735"/>
            </a:xfrm>
            <a:custGeom>
              <a:avLst/>
              <a:gdLst/>
              <a:ahLst/>
              <a:cxnLst/>
              <a:rect l="l" t="t" r="r" b="b"/>
              <a:pathLst>
                <a:path w="4439920" h="1054735">
                  <a:moveTo>
                    <a:pt x="4439412" y="527304"/>
                  </a:moveTo>
                  <a:lnTo>
                    <a:pt x="4430268" y="518160"/>
                  </a:lnTo>
                  <a:lnTo>
                    <a:pt x="3942588" y="30480"/>
                  </a:lnTo>
                  <a:lnTo>
                    <a:pt x="3912108" y="0"/>
                  </a:lnTo>
                  <a:lnTo>
                    <a:pt x="3912108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3912108" y="912876"/>
                  </a:lnTo>
                  <a:lnTo>
                    <a:pt x="3912108" y="1054608"/>
                  </a:lnTo>
                  <a:lnTo>
                    <a:pt x="3942588" y="1024128"/>
                  </a:lnTo>
                  <a:lnTo>
                    <a:pt x="4430268" y="536448"/>
                  </a:lnTo>
                  <a:lnTo>
                    <a:pt x="4439412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7675" y="626364"/>
              <a:ext cx="3895725" cy="993775"/>
            </a:xfrm>
            <a:custGeom>
              <a:avLst/>
              <a:gdLst/>
              <a:ahLst/>
              <a:cxnLst/>
              <a:rect l="l" t="t" r="r" b="b"/>
              <a:pathLst>
                <a:path w="3895725" h="993775">
                  <a:moveTo>
                    <a:pt x="3729227" y="993648"/>
                  </a:moveTo>
                  <a:lnTo>
                    <a:pt x="166116" y="993648"/>
                  </a:lnTo>
                  <a:lnTo>
                    <a:pt x="122061" y="987693"/>
                  </a:lnTo>
                  <a:lnTo>
                    <a:pt x="82408" y="970900"/>
                  </a:lnTo>
                  <a:lnTo>
                    <a:pt x="48768" y="944880"/>
                  </a:lnTo>
                  <a:lnTo>
                    <a:pt x="22747" y="911239"/>
                  </a:lnTo>
                  <a:lnTo>
                    <a:pt x="5954" y="871586"/>
                  </a:lnTo>
                  <a:lnTo>
                    <a:pt x="0" y="827531"/>
                  </a:lnTo>
                  <a:lnTo>
                    <a:pt x="0" y="164592"/>
                  </a:lnTo>
                  <a:lnTo>
                    <a:pt x="5954" y="120650"/>
                  </a:lnTo>
                  <a:lnTo>
                    <a:pt x="22747" y="81280"/>
                  </a:lnTo>
                  <a:lnTo>
                    <a:pt x="48768" y="48006"/>
                  </a:lnTo>
                  <a:lnTo>
                    <a:pt x="82408" y="22352"/>
                  </a:lnTo>
                  <a:lnTo>
                    <a:pt x="122061" y="5842"/>
                  </a:lnTo>
                  <a:lnTo>
                    <a:pt x="166116" y="0"/>
                  </a:lnTo>
                  <a:lnTo>
                    <a:pt x="3729227" y="0"/>
                  </a:lnTo>
                  <a:lnTo>
                    <a:pt x="3773282" y="5842"/>
                  </a:lnTo>
                  <a:lnTo>
                    <a:pt x="3812935" y="22352"/>
                  </a:lnTo>
                  <a:lnTo>
                    <a:pt x="3846575" y="48006"/>
                  </a:lnTo>
                  <a:lnTo>
                    <a:pt x="3872596" y="81280"/>
                  </a:lnTo>
                  <a:lnTo>
                    <a:pt x="3889389" y="120650"/>
                  </a:lnTo>
                  <a:lnTo>
                    <a:pt x="3895343" y="164592"/>
                  </a:lnTo>
                  <a:lnTo>
                    <a:pt x="3895343" y="827531"/>
                  </a:lnTo>
                  <a:lnTo>
                    <a:pt x="3889389" y="871586"/>
                  </a:lnTo>
                  <a:lnTo>
                    <a:pt x="3872596" y="911239"/>
                  </a:lnTo>
                  <a:lnTo>
                    <a:pt x="3846575" y="944880"/>
                  </a:lnTo>
                  <a:lnTo>
                    <a:pt x="3812935" y="970900"/>
                  </a:lnTo>
                  <a:lnTo>
                    <a:pt x="3773282" y="987693"/>
                  </a:lnTo>
                  <a:lnTo>
                    <a:pt x="3729227" y="993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5483" y="612648"/>
              <a:ext cx="3919854" cy="1019810"/>
            </a:xfrm>
            <a:custGeom>
              <a:avLst/>
              <a:gdLst/>
              <a:ahLst/>
              <a:cxnLst/>
              <a:rect l="l" t="t" r="r" b="b"/>
              <a:pathLst>
                <a:path w="3919854" h="1019810">
                  <a:moveTo>
                    <a:pt x="3759708" y="1019556"/>
                  </a:moveTo>
                  <a:lnTo>
                    <a:pt x="161543" y="1019556"/>
                  </a:lnTo>
                  <a:lnTo>
                    <a:pt x="143256" y="1016508"/>
                  </a:lnTo>
                  <a:lnTo>
                    <a:pt x="79248" y="990600"/>
                  </a:lnTo>
                  <a:lnTo>
                    <a:pt x="41148" y="955547"/>
                  </a:lnTo>
                  <a:lnTo>
                    <a:pt x="13716" y="911352"/>
                  </a:lnTo>
                  <a:lnTo>
                    <a:pt x="1270" y="858012"/>
                  </a:lnTo>
                  <a:lnTo>
                    <a:pt x="0" y="842772"/>
                  </a:lnTo>
                  <a:lnTo>
                    <a:pt x="0" y="178307"/>
                  </a:lnTo>
                  <a:lnTo>
                    <a:pt x="1524" y="161543"/>
                  </a:lnTo>
                  <a:lnTo>
                    <a:pt x="3048" y="143255"/>
                  </a:lnTo>
                  <a:lnTo>
                    <a:pt x="21336" y="94487"/>
                  </a:lnTo>
                  <a:lnTo>
                    <a:pt x="64008" y="41147"/>
                  </a:lnTo>
                  <a:lnTo>
                    <a:pt x="108204" y="15239"/>
                  </a:lnTo>
                  <a:lnTo>
                    <a:pt x="160019" y="1524"/>
                  </a:lnTo>
                  <a:lnTo>
                    <a:pt x="178307" y="0"/>
                  </a:lnTo>
                  <a:lnTo>
                    <a:pt x="3741419" y="0"/>
                  </a:lnTo>
                  <a:lnTo>
                    <a:pt x="3793236" y="7619"/>
                  </a:lnTo>
                  <a:lnTo>
                    <a:pt x="3832860" y="25907"/>
                  </a:lnTo>
                  <a:lnTo>
                    <a:pt x="163068" y="25907"/>
                  </a:lnTo>
                  <a:lnTo>
                    <a:pt x="147828" y="28955"/>
                  </a:lnTo>
                  <a:lnTo>
                    <a:pt x="106680" y="44195"/>
                  </a:lnTo>
                  <a:lnTo>
                    <a:pt x="82296" y="60959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5908" y="163067"/>
                  </a:lnTo>
                  <a:lnTo>
                    <a:pt x="25908" y="856487"/>
                  </a:lnTo>
                  <a:lnTo>
                    <a:pt x="36576" y="900683"/>
                  </a:lnTo>
                  <a:lnTo>
                    <a:pt x="59436" y="938783"/>
                  </a:lnTo>
                  <a:lnTo>
                    <a:pt x="92964" y="967739"/>
                  </a:lnTo>
                  <a:lnTo>
                    <a:pt x="146304" y="992124"/>
                  </a:lnTo>
                  <a:lnTo>
                    <a:pt x="178307" y="995172"/>
                  </a:lnTo>
                  <a:lnTo>
                    <a:pt x="3831844" y="995172"/>
                  </a:lnTo>
                  <a:lnTo>
                    <a:pt x="3826764" y="998220"/>
                  </a:lnTo>
                  <a:lnTo>
                    <a:pt x="3811524" y="1005839"/>
                  </a:lnTo>
                  <a:lnTo>
                    <a:pt x="3794760" y="1011935"/>
                  </a:lnTo>
                  <a:lnTo>
                    <a:pt x="3777996" y="1016508"/>
                  </a:lnTo>
                  <a:lnTo>
                    <a:pt x="3759708" y="1019556"/>
                  </a:lnTo>
                  <a:close/>
                </a:path>
                <a:path w="3919854" h="1019810">
                  <a:moveTo>
                    <a:pt x="3831844" y="995172"/>
                  </a:moveTo>
                  <a:lnTo>
                    <a:pt x="3739896" y="995172"/>
                  </a:lnTo>
                  <a:lnTo>
                    <a:pt x="3771900" y="992124"/>
                  </a:lnTo>
                  <a:lnTo>
                    <a:pt x="3785616" y="987552"/>
                  </a:lnTo>
                  <a:lnTo>
                    <a:pt x="3800856" y="982980"/>
                  </a:lnTo>
                  <a:lnTo>
                    <a:pt x="3813048" y="976883"/>
                  </a:lnTo>
                  <a:lnTo>
                    <a:pt x="3826764" y="969264"/>
                  </a:lnTo>
                  <a:lnTo>
                    <a:pt x="3837432" y="960120"/>
                  </a:lnTo>
                  <a:lnTo>
                    <a:pt x="3849624" y="950976"/>
                  </a:lnTo>
                  <a:lnTo>
                    <a:pt x="3858768" y="938783"/>
                  </a:lnTo>
                  <a:lnTo>
                    <a:pt x="3867911" y="928116"/>
                  </a:lnTo>
                  <a:lnTo>
                    <a:pt x="3875532" y="915924"/>
                  </a:lnTo>
                  <a:lnTo>
                    <a:pt x="3887724" y="888491"/>
                  </a:lnTo>
                  <a:lnTo>
                    <a:pt x="3893820" y="858012"/>
                  </a:lnTo>
                  <a:lnTo>
                    <a:pt x="3893820" y="164591"/>
                  </a:lnTo>
                  <a:lnTo>
                    <a:pt x="3883152" y="120395"/>
                  </a:lnTo>
                  <a:lnTo>
                    <a:pt x="3860292" y="82295"/>
                  </a:lnTo>
                  <a:lnTo>
                    <a:pt x="3826764" y="51815"/>
                  </a:lnTo>
                  <a:lnTo>
                    <a:pt x="3773424" y="28955"/>
                  </a:lnTo>
                  <a:lnTo>
                    <a:pt x="3741419" y="25907"/>
                  </a:lnTo>
                  <a:lnTo>
                    <a:pt x="3832860" y="25907"/>
                  </a:lnTo>
                  <a:lnTo>
                    <a:pt x="3866388" y="51815"/>
                  </a:lnTo>
                  <a:lnTo>
                    <a:pt x="3898392" y="92963"/>
                  </a:lnTo>
                  <a:lnTo>
                    <a:pt x="3916680" y="141731"/>
                  </a:lnTo>
                  <a:lnTo>
                    <a:pt x="3919728" y="178307"/>
                  </a:lnTo>
                  <a:lnTo>
                    <a:pt x="3919728" y="841247"/>
                  </a:lnTo>
                  <a:lnTo>
                    <a:pt x="3912108" y="894587"/>
                  </a:lnTo>
                  <a:lnTo>
                    <a:pt x="3889248" y="940308"/>
                  </a:lnTo>
                  <a:lnTo>
                    <a:pt x="3855720" y="978408"/>
                  </a:lnTo>
                  <a:lnTo>
                    <a:pt x="3842003" y="989076"/>
                  </a:lnTo>
                  <a:lnTo>
                    <a:pt x="3831844" y="995172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9928" y="670047"/>
            <a:ext cx="3757425" cy="8492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Principaux succès relevés suite à  la  planification et à l‘exécution de la CPS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25295" y="2520695"/>
            <a:ext cx="4051300" cy="4505325"/>
          </a:xfrm>
          <a:custGeom>
            <a:avLst/>
            <a:gdLst/>
            <a:ahLst/>
            <a:cxnLst/>
            <a:rect l="l" t="t" r="r" b="b"/>
            <a:pathLst>
              <a:path w="4051300" h="4505325">
                <a:moveTo>
                  <a:pt x="4047744" y="4504944"/>
                </a:moveTo>
                <a:lnTo>
                  <a:pt x="3048" y="4504944"/>
                </a:lnTo>
                <a:lnTo>
                  <a:pt x="0" y="4501896"/>
                </a:lnTo>
                <a:lnTo>
                  <a:pt x="0" y="3048"/>
                </a:lnTo>
                <a:lnTo>
                  <a:pt x="3048" y="0"/>
                </a:lnTo>
                <a:lnTo>
                  <a:pt x="4047744" y="0"/>
                </a:lnTo>
                <a:lnTo>
                  <a:pt x="4050792" y="3048"/>
                </a:lnTo>
                <a:lnTo>
                  <a:pt x="4050792" y="6096"/>
                </a:ln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4495799"/>
                </a:lnTo>
                <a:lnTo>
                  <a:pt x="4572" y="4495799"/>
                </a:lnTo>
                <a:lnTo>
                  <a:pt x="10668" y="4500372"/>
                </a:lnTo>
                <a:lnTo>
                  <a:pt x="4050792" y="4500372"/>
                </a:lnTo>
                <a:lnTo>
                  <a:pt x="4050792" y="4501896"/>
                </a:lnTo>
                <a:lnTo>
                  <a:pt x="4047744" y="4504944"/>
                </a:lnTo>
                <a:close/>
              </a:path>
              <a:path w="4051300" h="4505325">
                <a:moveTo>
                  <a:pt x="10668" y="10668"/>
                </a:move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4051300" h="4505325">
                <a:moveTo>
                  <a:pt x="4040124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4040124" y="6096"/>
                </a:lnTo>
                <a:lnTo>
                  <a:pt x="4040124" y="10668"/>
                </a:lnTo>
                <a:close/>
              </a:path>
              <a:path w="4051300" h="4505325">
                <a:moveTo>
                  <a:pt x="4040124" y="4500372"/>
                </a:moveTo>
                <a:lnTo>
                  <a:pt x="4040124" y="6096"/>
                </a:lnTo>
                <a:lnTo>
                  <a:pt x="4046220" y="10668"/>
                </a:lnTo>
                <a:lnTo>
                  <a:pt x="4050792" y="10668"/>
                </a:lnTo>
                <a:lnTo>
                  <a:pt x="4050792" y="4495799"/>
                </a:lnTo>
                <a:lnTo>
                  <a:pt x="4046220" y="4495799"/>
                </a:lnTo>
                <a:lnTo>
                  <a:pt x="4040124" y="4500372"/>
                </a:lnTo>
                <a:close/>
              </a:path>
              <a:path w="4051300" h="4505325">
                <a:moveTo>
                  <a:pt x="4050792" y="10668"/>
                </a:moveTo>
                <a:lnTo>
                  <a:pt x="4046220" y="10668"/>
                </a:lnTo>
                <a:lnTo>
                  <a:pt x="4040124" y="6096"/>
                </a:lnTo>
                <a:lnTo>
                  <a:pt x="4050792" y="6096"/>
                </a:lnTo>
                <a:lnTo>
                  <a:pt x="4050792" y="10668"/>
                </a:lnTo>
                <a:close/>
              </a:path>
              <a:path w="4051300" h="4505325">
                <a:moveTo>
                  <a:pt x="10668" y="4500372"/>
                </a:moveTo>
                <a:lnTo>
                  <a:pt x="4572" y="4495799"/>
                </a:lnTo>
                <a:lnTo>
                  <a:pt x="10668" y="4495799"/>
                </a:lnTo>
                <a:lnTo>
                  <a:pt x="10668" y="4500372"/>
                </a:lnTo>
                <a:close/>
              </a:path>
              <a:path w="4051300" h="4505325">
                <a:moveTo>
                  <a:pt x="4040124" y="4500372"/>
                </a:moveTo>
                <a:lnTo>
                  <a:pt x="10668" y="4500372"/>
                </a:lnTo>
                <a:lnTo>
                  <a:pt x="10668" y="4495799"/>
                </a:lnTo>
                <a:lnTo>
                  <a:pt x="4040124" y="4495799"/>
                </a:lnTo>
                <a:lnTo>
                  <a:pt x="4040124" y="4500372"/>
                </a:lnTo>
                <a:close/>
              </a:path>
              <a:path w="4051300" h="4505325">
                <a:moveTo>
                  <a:pt x="4050792" y="4500372"/>
                </a:moveTo>
                <a:lnTo>
                  <a:pt x="4040124" y="4500372"/>
                </a:lnTo>
                <a:lnTo>
                  <a:pt x="4046220" y="4495799"/>
                </a:lnTo>
                <a:lnTo>
                  <a:pt x="4050792" y="4495799"/>
                </a:lnTo>
                <a:lnTo>
                  <a:pt x="4050792" y="4500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/>
              <a:t>Le respect des date de passage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/>
              <a:t>La mobilisation des ressources 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405628" y="1815083"/>
            <a:ext cx="4067810" cy="516890"/>
          </a:xfrm>
          <a:custGeom>
            <a:avLst/>
            <a:gdLst/>
            <a:ahLst/>
            <a:cxnLst/>
            <a:rect l="l" t="t" r="r" b="b"/>
            <a:pathLst>
              <a:path w="4067809" h="516889">
                <a:moveTo>
                  <a:pt x="4061460" y="516636"/>
                </a:moveTo>
                <a:lnTo>
                  <a:pt x="6096" y="516636"/>
                </a:lnTo>
                <a:lnTo>
                  <a:pt x="0" y="510540"/>
                </a:lnTo>
                <a:lnTo>
                  <a:pt x="0" y="6096"/>
                </a:lnTo>
                <a:lnTo>
                  <a:pt x="6096" y="0"/>
                </a:lnTo>
                <a:lnTo>
                  <a:pt x="4061460" y="0"/>
                </a:lnTo>
                <a:lnTo>
                  <a:pt x="4067556" y="6096"/>
                </a:lnTo>
                <a:lnTo>
                  <a:pt x="4067556" y="12192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490728"/>
                </a:lnTo>
                <a:lnTo>
                  <a:pt x="12192" y="490728"/>
                </a:lnTo>
                <a:lnTo>
                  <a:pt x="25908" y="502920"/>
                </a:lnTo>
                <a:lnTo>
                  <a:pt x="4067556" y="502920"/>
                </a:lnTo>
                <a:lnTo>
                  <a:pt x="4067556" y="510540"/>
                </a:lnTo>
                <a:lnTo>
                  <a:pt x="4061460" y="516636"/>
                </a:lnTo>
                <a:close/>
              </a:path>
              <a:path w="4067809" h="516889">
                <a:moveTo>
                  <a:pt x="25908" y="25908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close/>
              </a:path>
              <a:path w="4067809" h="516889">
                <a:moveTo>
                  <a:pt x="4041648" y="25908"/>
                </a:moveTo>
                <a:lnTo>
                  <a:pt x="25908" y="25908"/>
                </a:lnTo>
                <a:lnTo>
                  <a:pt x="25908" y="12192"/>
                </a:lnTo>
                <a:lnTo>
                  <a:pt x="4041648" y="12192"/>
                </a:lnTo>
                <a:lnTo>
                  <a:pt x="4041648" y="25908"/>
                </a:lnTo>
                <a:close/>
              </a:path>
              <a:path w="4067809" h="516889">
                <a:moveTo>
                  <a:pt x="4041648" y="502920"/>
                </a:moveTo>
                <a:lnTo>
                  <a:pt x="4041648" y="12192"/>
                </a:lnTo>
                <a:lnTo>
                  <a:pt x="4053840" y="25908"/>
                </a:lnTo>
                <a:lnTo>
                  <a:pt x="4067556" y="25908"/>
                </a:lnTo>
                <a:lnTo>
                  <a:pt x="4067556" y="490728"/>
                </a:lnTo>
                <a:lnTo>
                  <a:pt x="4053840" y="490728"/>
                </a:lnTo>
                <a:lnTo>
                  <a:pt x="4041648" y="502920"/>
                </a:lnTo>
                <a:close/>
              </a:path>
              <a:path w="4067809" h="516889">
                <a:moveTo>
                  <a:pt x="4067556" y="25908"/>
                </a:moveTo>
                <a:lnTo>
                  <a:pt x="4053840" y="25908"/>
                </a:lnTo>
                <a:lnTo>
                  <a:pt x="4041648" y="12192"/>
                </a:lnTo>
                <a:lnTo>
                  <a:pt x="4067556" y="12192"/>
                </a:lnTo>
                <a:lnTo>
                  <a:pt x="4067556" y="25908"/>
                </a:lnTo>
                <a:close/>
              </a:path>
              <a:path w="4067809" h="516889">
                <a:moveTo>
                  <a:pt x="25908" y="502920"/>
                </a:moveTo>
                <a:lnTo>
                  <a:pt x="12192" y="490728"/>
                </a:lnTo>
                <a:lnTo>
                  <a:pt x="25908" y="490728"/>
                </a:lnTo>
                <a:lnTo>
                  <a:pt x="25908" y="502920"/>
                </a:lnTo>
                <a:close/>
              </a:path>
              <a:path w="4067809" h="516889">
                <a:moveTo>
                  <a:pt x="4041648" y="502920"/>
                </a:moveTo>
                <a:lnTo>
                  <a:pt x="25908" y="502920"/>
                </a:lnTo>
                <a:lnTo>
                  <a:pt x="25908" y="490728"/>
                </a:lnTo>
                <a:lnTo>
                  <a:pt x="4041648" y="490728"/>
                </a:lnTo>
                <a:lnTo>
                  <a:pt x="4041648" y="502920"/>
                </a:lnTo>
                <a:close/>
              </a:path>
              <a:path w="4067809" h="516889">
                <a:moveTo>
                  <a:pt x="4067556" y="502920"/>
                </a:moveTo>
                <a:lnTo>
                  <a:pt x="4041648" y="502920"/>
                </a:lnTo>
                <a:lnTo>
                  <a:pt x="4053840" y="490728"/>
                </a:lnTo>
                <a:lnTo>
                  <a:pt x="4067556" y="490728"/>
                </a:lnTo>
                <a:lnTo>
                  <a:pt x="4067556" y="502920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80248" y="1944528"/>
            <a:ext cx="2446987" cy="296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 à venir</a:t>
            </a:r>
          </a:p>
        </p:txBody>
      </p:sp>
      <p:sp>
        <p:nvSpPr>
          <p:cNvPr id="10" name="object 10"/>
          <p:cNvSpPr/>
          <p:nvPr/>
        </p:nvSpPr>
        <p:spPr>
          <a:xfrm>
            <a:off x="5413247" y="2520695"/>
            <a:ext cx="4052570" cy="4505325"/>
          </a:xfrm>
          <a:custGeom>
            <a:avLst/>
            <a:gdLst/>
            <a:ahLst/>
            <a:cxnLst/>
            <a:rect l="l" t="t" r="r" b="b"/>
            <a:pathLst>
              <a:path w="4052570" h="4505325">
                <a:moveTo>
                  <a:pt x="4049268" y="4504944"/>
                </a:moveTo>
                <a:lnTo>
                  <a:pt x="3048" y="4504944"/>
                </a:lnTo>
                <a:lnTo>
                  <a:pt x="0" y="4501896"/>
                </a:lnTo>
                <a:lnTo>
                  <a:pt x="0" y="3048"/>
                </a:lnTo>
                <a:lnTo>
                  <a:pt x="3048" y="0"/>
                </a:lnTo>
                <a:lnTo>
                  <a:pt x="4049268" y="0"/>
                </a:lnTo>
                <a:lnTo>
                  <a:pt x="4052316" y="3048"/>
                </a:lnTo>
                <a:lnTo>
                  <a:pt x="4052316" y="6096"/>
                </a:ln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4495799"/>
                </a:lnTo>
                <a:lnTo>
                  <a:pt x="4572" y="4495799"/>
                </a:lnTo>
                <a:lnTo>
                  <a:pt x="10668" y="4500372"/>
                </a:lnTo>
                <a:lnTo>
                  <a:pt x="4052316" y="4500372"/>
                </a:lnTo>
                <a:lnTo>
                  <a:pt x="4052316" y="4501896"/>
                </a:lnTo>
                <a:lnTo>
                  <a:pt x="4049268" y="4504944"/>
                </a:lnTo>
                <a:close/>
              </a:path>
              <a:path w="4052570" h="4505325">
                <a:moveTo>
                  <a:pt x="10668" y="10668"/>
                </a:move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4052570" h="4505325">
                <a:moveTo>
                  <a:pt x="4041648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4041648" y="6096"/>
                </a:lnTo>
                <a:lnTo>
                  <a:pt x="4041648" y="10668"/>
                </a:lnTo>
                <a:close/>
              </a:path>
              <a:path w="4052570" h="4505325">
                <a:moveTo>
                  <a:pt x="4041648" y="4500372"/>
                </a:moveTo>
                <a:lnTo>
                  <a:pt x="4041648" y="6096"/>
                </a:lnTo>
                <a:lnTo>
                  <a:pt x="4046220" y="10668"/>
                </a:lnTo>
                <a:lnTo>
                  <a:pt x="4052316" y="10668"/>
                </a:lnTo>
                <a:lnTo>
                  <a:pt x="4052316" y="4495799"/>
                </a:lnTo>
                <a:lnTo>
                  <a:pt x="4046220" y="4495799"/>
                </a:lnTo>
                <a:lnTo>
                  <a:pt x="4041648" y="4500372"/>
                </a:lnTo>
                <a:close/>
              </a:path>
              <a:path w="4052570" h="4505325">
                <a:moveTo>
                  <a:pt x="4052316" y="10668"/>
                </a:moveTo>
                <a:lnTo>
                  <a:pt x="4046220" y="10668"/>
                </a:lnTo>
                <a:lnTo>
                  <a:pt x="4041648" y="6096"/>
                </a:lnTo>
                <a:lnTo>
                  <a:pt x="4052316" y="6096"/>
                </a:lnTo>
                <a:lnTo>
                  <a:pt x="4052316" y="10668"/>
                </a:lnTo>
                <a:close/>
              </a:path>
              <a:path w="4052570" h="4505325">
                <a:moveTo>
                  <a:pt x="10668" y="4500372"/>
                </a:moveTo>
                <a:lnTo>
                  <a:pt x="4572" y="4495799"/>
                </a:lnTo>
                <a:lnTo>
                  <a:pt x="10668" y="4495799"/>
                </a:lnTo>
                <a:lnTo>
                  <a:pt x="10668" y="4500372"/>
                </a:lnTo>
                <a:close/>
              </a:path>
              <a:path w="4052570" h="4505325">
                <a:moveTo>
                  <a:pt x="4041648" y="4500372"/>
                </a:moveTo>
                <a:lnTo>
                  <a:pt x="10668" y="4500372"/>
                </a:lnTo>
                <a:lnTo>
                  <a:pt x="10668" y="4495799"/>
                </a:lnTo>
                <a:lnTo>
                  <a:pt x="4041648" y="4495799"/>
                </a:lnTo>
                <a:lnTo>
                  <a:pt x="4041648" y="4500372"/>
                </a:lnTo>
                <a:close/>
              </a:path>
              <a:path w="4052570" h="4505325">
                <a:moveTo>
                  <a:pt x="4052316" y="4500372"/>
                </a:moveTo>
                <a:lnTo>
                  <a:pt x="4041648" y="4500372"/>
                </a:lnTo>
                <a:lnTo>
                  <a:pt x="4046220" y="4495799"/>
                </a:lnTo>
                <a:lnTo>
                  <a:pt x="4052316" y="4495799"/>
                </a:lnTo>
                <a:lnTo>
                  <a:pt x="4052316" y="4500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buFont typeface="Wingdings" pitchFamily="2" charset="2"/>
              <a:buChar char="§"/>
            </a:pPr>
            <a:r>
              <a:rPr lang="fr-FR" sz="2400" dirty="0"/>
              <a:t>L’organisation à temps des ateliers de micro planification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217675" y="1815083"/>
            <a:ext cx="4066540" cy="516890"/>
          </a:xfrm>
          <a:custGeom>
            <a:avLst/>
            <a:gdLst/>
            <a:ahLst/>
            <a:cxnLst/>
            <a:rect l="l" t="t" r="r" b="b"/>
            <a:pathLst>
              <a:path w="4066540" h="516889">
                <a:moveTo>
                  <a:pt x="4059936" y="516636"/>
                </a:moveTo>
                <a:lnTo>
                  <a:pt x="6096" y="516636"/>
                </a:lnTo>
                <a:lnTo>
                  <a:pt x="0" y="510540"/>
                </a:lnTo>
                <a:lnTo>
                  <a:pt x="0" y="6096"/>
                </a:lnTo>
                <a:lnTo>
                  <a:pt x="6096" y="0"/>
                </a:lnTo>
                <a:lnTo>
                  <a:pt x="4059936" y="0"/>
                </a:lnTo>
                <a:lnTo>
                  <a:pt x="4066032" y="6096"/>
                </a:lnTo>
                <a:lnTo>
                  <a:pt x="4066032" y="12192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490728"/>
                </a:lnTo>
                <a:lnTo>
                  <a:pt x="12192" y="490728"/>
                </a:lnTo>
                <a:lnTo>
                  <a:pt x="25908" y="502920"/>
                </a:lnTo>
                <a:lnTo>
                  <a:pt x="4066032" y="502920"/>
                </a:lnTo>
                <a:lnTo>
                  <a:pt x="4066032" y="510540"/>
                </a:lnTo>
                <a:lnTo>
                  <a:pt x="4059936" y="516636"/>
                </a:lnTo>
                <a:close/>
              </a:path>
              <a:path w="4066540" h="516889">
                <a:moveTo>
                  <a:pt x="25908" y="25908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close/>
              </a:path>
              <a:path w="4066540" h="516889">
                <a:moveTo>
                  <a:pt x="4040124" y="25908"/>
                </a:moveTo>
                <a:lnTo>
                  <a:pt x="25908" y="25908"/>
                </a:lnTo>
                <a:lnTo>
                  <a:pt x="25908" y="12192"/>
                </a:lnTo>
                <a:lnTo>
                  <a:pt x="4040124" y="12192"/>
                </a:lnTo>
                <a:lnTo>
                  <a:pt x="4040124" y="25908"/>
                </a:lnTo>
                <a:close/>
              </a:path>
              <a:path w="4066540" h="516889">
                <a:moveTo>
                  <a:pt x="4040124" y="502920"/>
                </a:moveTo>
                <a:lnTo>
                  <a:pt x="4040124" y="12192"/>
                </a:lnTo>
                <a:lnTo>
                  <a:pt x="4053840" y="25908"/>
                </a:lnTo>
                <a:lnTo>
                  <a:pt x="4066032" y="25908"/>
                </a:lnTo>
                <a:lnTo>
                  <a:pt x="4066032" y="490728"/>
                </a:lnTo>
                <a:lnTo>
                  <a:pt x="4053840" y="490728"/>
                </a:lnTo>
                <a:lnTo>
                  <a:pt x="4040124" y="502920"/>
                </a:lnTo>
                <a:close/>
              </a:path>
              <a:path w="4066540" h="516889">
                <a:moveTo>
                  <a:pt x="4066032" y="25908"/>
                </a:moveTo>
                <a:lnTo>
                  <a:pt x="4053840" y="25908"/>
                </a:lnTo>
                <a:lnTo>
                  <a:pt x="4040124" y="12192"/>
                </a:lnTo>
                <a:lnTo>
                  <a:pt x="4066032" y="12192"/>
                </a:lnTo>
                <a:lnTo>
                  <a:pt x="4066032" y="25908"/>
                </a:lnTo>
                <a:close/>
              </a:path>
              <a:path w="4066540" h="516889">
                <a:moveTo>
                  <a:pt x="25908" y="502920"/>
                </a:moveTo>
                <a:lnTo>
                  <a:pt x="12192" y="490728"/>
                </a:lnTo>
                <a:lnTo>
                  <a:pt x="25908" y="490728"/>
                </a:lnTo>
                <a:lnTo>
                  <a:pt x="25908" y="502920"/>
                </a:lnTo>
                <a:close/>
              </a:path>
              <a:path w="4066540" h="516889">
                <a:moveTo>
                  <a:pt x="4040124" y="502920"/>
                </a:moveTo>
                <a:lnTo>
                  <a:pt x="25908" y="502920"/>
                </a:lnTo>
                <a:lnTo>
                  <a:pt x="25908" y="490728"/>
                </a:lnTo>
                <a:lnTo>
                  <a:pt x="4040124" y="490728"/>
                </a:lnTo>
                <a:lnTo>
                  <a:pt x="4040124" y="502920"/>
                </a:lnTo>
                <a:close/>
              </a:path>
              <a:path w="4066540" h="516889">
                <a:moveTo>
                  <a:pt x="4066032" y="502920"/>
                </a:moveTo>
                <a:lnTo>
                  <a:pt x="4040124" y="502920"/>
                </a:lnTo>
                <a:lnTo>
                  <a:pt x="4053840" y="490728"/>
                </a:lnTo>
                <a:lnTo>
                  <a:pt x="4066032" y="490728"/>
                </a:lnTo>
                <a:lnTo>
                  <a:pt x="4066032" y="502920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37202" y="1916665"/>
            <a:ext cx="82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5" dirty="0">
                <a:latin typeface="Arial"/>
                <a:cs typeface="Arial"/>
              </a:rPr>
              <a:t>c</a:t>
            </a:r>
            <a:r>
              <a:rPr sz="1800" b="1" spc="-15" dirty="0">
                <a:latin typeface="Arial"/>
                <a:cs typeface="Arial"/>
              </a:rPr>
              <a:t>è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5483" y="595884"/>
            <a:ext cx="8333740" cy="1054735"/>
            <a:chOff x="1205483" y="595884"/>
            <a:chExt cx="8333740" cy="1054735"/>
          </a:xfrm>
        </p:grpSpPr>
        <p:sp>
          <p:nvSpPr>
            <p:cNvPr id="3" name="object 3"/>
            <p:cNvSpPr/>
            <p:nvPr/>
          </p:nvSpPr>
          <p:spPr>
            <a:xfrm>
              <a:off x="5591543" y="595883"/>
              <a:ext cx="3947160" cy="1054735"/>
            </a:xfrm>
            <a:custGeom>
              <a:avLst/>
              <a:gdLst/>
              <a:ahLst/>
              <a:cxnLst/>
              <a:rect l="l" t="t" r="r" b="b"/>
              <a:pathLst>
                <a:path w="3947159" h="1054735">
                  <a:moveTo>
                    <a:pt x="3947160" y="527304"/>
                  </a:moveTo>
                  <a:lnTo>
                    <a:pt x="3938016" y="518160"/>
                  </a:lnTo>
                  <a:lnTo>
                    <a:pt x="3450336" y="30480"/>
                  </a:lnTo>
                  <a:lnTo>
                    <a:pt x="3419856" y="0"/>
                  </a:lnTo>
                  <a:lnTo>
                    <a:pt x="3419856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3419856" y="912876"/>
                  </a:lnTo>
                  <a:lnTo>
                    <a:pt x="3419856" y="1054608"/>
                  </a:lnTo>
                  <a:lnTo>
                    <a:pt x="3450336" y="1024128"/>
                  </a:lnTo>
                  <a:lnTo>
                    <a:pt x="3938016" y="536448"/>
                  </a:lnTo>
                  <a:lnTo>
                    <a:pt x="3947160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7675" y="626364"/>
              <a:ext cx="4386580" cy="993775"/>
            </a:xfrm>
            <a:custGeom>
              <a:avLst/>
              <a:gdLst/>
              <a:ahLst/>
              <a:cxnLst/>
              <a:rect l="l" t="t" r="r" b="b"/>
              <a:pathLst>
                <a:path w="4386580" h="993775">
                  <a:moveTo>
                    <a:pt x="4219956" y="993648"/>
                  </a:moveTo>
                  <a:lnTo>
                    <a:pt x="166116" y="993648"/>
                  </a:lnTo>
                  <a:lnTo>
                    <a:pt x="122061" y="987693"/>
                  </a:lnTo>
                  <a:lnTo>
                    <a:pt x="82408" y="970900"/>
                  </a:lnTo>
                  <a:lnTo>
                    <a:pt x="48768" y="944880"/>
                  </a:lnTo>
                  <a:lnTo>
                    <a:pt x="22747" y="911239"/>
                  </a:lnTo>
                  <a:lnTo>
                    <a:pt x="5954" y="871586"/>
                  </a:lnTo>
                  <a:lnTo>
                    <a:pt x="0" y="827531"/>
                  </a:lnTo>
                  <a:lnTo>
                    <a:pt x="0" y="164592"/>
                  </a:lnTo>
                  <a:lnTo>
                    <a:pt x="5954" y="120650"/>
                  </a:lnTo>
                  <a:lnTo>
                    <a:pt x="22747" y="81280"/>
                  </a:lnTo>
                  <a:lnTo>
                    <a:pt x="48768" y="48006"/>
                  </a:lnTo>
                  <a:lnTo>
                    <a:pt x="82408" y="22352"/>
                  </a:lnTo>
                  <a:lnTo>
                    <a:pt x="122061" y="5842"/>
                  </a:lnTo>
                  <a:lnTo>
                    <a:pt x="166116" y="0"/>
                  </a:lnTo>
                  <a:lnTo>
                    <a:pt x="4219956" y="0"/>
                  </a:lnTo>
                  <a:lnTo>
                    <a:pt x="4264010" y="5842"/>
                  </a:lnTo>
                  <a:lnTo>
                    <a:pt x="4303663" y="22352"/>
                  </a:lnTo>
                  <a:lnTo>
                    <a:pt x="4337304" y="48006"/>
                  </a:lnTo>
                  <a:lnTo>
                    <a:pt x="4363325" y="81280"/>
                  </a:lnTo>
                  <a:lnTo>
                    <a:pt x="4380117" y="120650"/>
                  </a:lnTo>
                  <a:lnTo>
                    <a:pt x="4386072" y="164592"/>
                  </a:lnTo>
                  <a:lnTo>
                    <a:pt x="4386072" y="827531"/>
                  </a:lnTo>
                  <a:lnTo>
                    <a:pt x="4380117" y="871586"/>
                  </a:lnTo>
                  <a:lnTo>
                    <a:pt x="4363325" y="911239"/>
                  </a:lnTo>
                  <a:lnTo>
                    <a:pt x="4337304" y="944880"/>
                  </a:lnTo>
                  <a:lnTo>
                    <a:pt x="4303663" y="970900"/>
                  </a:lnTo>
                  <a:lnTo>
                    <a:pt x="4264010" y="987693"/>
                  </a:lnTo>
                  <a:lnTo>
                    <a:pt x="4219956" y="993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5483" y="612648"/>
              <a:ext cx="4411980" cy="1019810"/>
            </a:xfrm>
            <a:custGeom>
              <a:avLst/>
              <a:gdLst/>
              <a:ahLst/>
              <a:cxnLst/>
              <a:rect l="l" t="t" r="r" b="b"/>
              <a:pathLst>
                <a:path w="4411980" h="1019810">
                  <a:moveTo>
                    <a:pt x="4251960" y="1019556"/>
                  </a:moveTo>
                  <a:lnTo>
                    <a:pt x="160019" y="1019556"/>
                  </a:lnTo>
                  <a:lnTo>
                    <a:pt x="143256" y="1016508"/>
                  </a:lnTo>
                  <a:lnTo>
                    <a:pt x="79248" y="990600"/>
                  </a:lnTo>
                  <a:lnTo>
                    <a:pt x="41148" y="955547"/>
                  </a:lnTo>
                  <a:lnTo>
                    <a:pt x="13716" y="911352"/>
                  </a:lnTo>
                  <a:lnTo>
                    <a:pt x="1270" y="858012"/>
                  </a:lnTo>
                  <a:lnTo>
                    <a:pt x="0" y="842772"/>
                  </a:lnTo>
                  <a:lnTo>
                    <a:pt x="0" y="161543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2003"/>
                  </a:lnTo>
                  <a:lnTo>
                    <a:pt x="124968" y="9143"/>
                  </a:lnTo>
                  <a:lnTo>
                    <a:pt x="178307" y="0"/>
                  </a:lnTo>
                  <a:lnTo>
                    <a:pt x="4233672" y="0"/>
                  </a:lnTo>
                  <a:lnTo>
                    <a:pt x="4285488" y="7619"/>
                  </a:lnTo>
                  <a:lnTo>
                    <a:pt x="4325112" y="25907"/>
                  </a:lnTo>
                  <a:lnTo>
                    <a:pt x="163068" y="25907"/>
                  </a:lnTo>
                  <a:lnTo>
                    <a:pt x="147828" y="28955"/>
                  </a:lnTo>
                  <a:lnTo>
                    <a:pt x="105156" y="44195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25908" y="163067"/>
                  </a:lnTo>
                  <a:lnTo>
                    <a:pt x="25908" y="856487"/>
                  </a:lnTo>
                  <a:lnTo>
                    <a:pt x="32004" y="886968"/>
                  </a:lnTo>
                  <a:lnTo>
                    <a:pt x="36576" y="900683"/>
                  </a:lnTo>
                  <a:lnTo>
                    <a:pt x="44196" y="914400"/>
                  </a:lnTo>
                  <a:lnTo>
                    <a:pt x="50292" y="926591"/>
                  </a:lnTo>
                  <a:lnTo>
                    <a:pt x="91440" y="967739"/>
                  </a:lnTo>
                  <a:lnTo>
                    <a:pt x="146304" y="992124"/>
                  </a:lnTo>
                  <a:lnTo>
                    <a:pt x="178307" y="995172"/>
                  </a:lnTo>
                  <a:lnTo>
                    <a:pt x="4323588" y="995172"/>
                  </a:lnTo>
                  <a:lnTo>
                    <a:pt x="4319016" y="998220"/>
                  </a:lnTo>
                  <a:lnTo>
                    <a:pt x="4302252" y="1005839"/>
                  </a:lnTo>
                  <a:lnTo>
                    <a:pt x="4287012" y="1011935"/>
                  </a:lnTo>
                  <a:lnTo>
                    <a:pt x="4268724" y="1016508"/>
                  </a:lnTo>
                  <a:lnTo>
                    <a:pt x="4251960" y="1019556"/>
                  </a:lnTo>
                  <a:close/>
                </a:path>
                <a:path w="4411980" h="1019810">
                  <a:moveTo>
                    <a:pt x="4323588" y="995172"/>
                  </a:moveTo>
                  <a:lnTo>
                    <a:pt x="4232148" y="995172"/>
                  </a:lnTo>
                  <a:lnTo>
                    <a:pt x="4262628" y="992124"/>
                  </a:lnTo>
                  <a:lnTo>
                    <a:pt x="4277868" y="987552"/>
                  </a:lnTo>
                  <a:lnTo>
                    <a:pt x="4317492" y="969264"/>
                  </a:lnTo>
                  <a:lnTo>
                    <a:pt x="4351020" y="938783"/>
                  </a:lnTo>
                  <a:lnTo>
                    <a:pt x="4358640" y="928116"/>
                  </a:lnTo>
                  <a:lnTo>
                    <a:pt x="4367784" y="915924"/>
                  </a:lnTo>
                  <a:lnTo>
                    <a:pt x="4383024" y="873252"/>
                  </a:lnTo>
                  <a:lnTo>
                    <a:pt x="4386072" y="841247"/>
                  </a:lnTo>
                  <a:lnTo>
                    <a:pt x="4386072" y="179831"/>
                  </a:lnTo>
                  <a:lnTo>
                    <a:pt x="4378452" y="134111"/>
                  </a:lnTo>
                  <a:lnTo>
                    <a:pt x="4360164" y="94487"/>
                  </a:lnTo>
                  <a:lnTo>
                    <a:pt x="4331208" y="60959"/>
                  </a:lnTo>
                  <a:lnTo>
                    <a:pt x="4293108" y="38099"/>
                  </a:lnTo>
                  <a:lnTo>
                    <a:pt x="4233672" y="25907"/>
                  </a:lnTo>
                  <a:lnTo>
                    <a:pt x="4325112" y="25907"/>
                  </a:lnTo>
                  <a:lnTo>
                    <a:pt x="4358640" y="51815"/>
                  </a:lnTo>
                  <a:lnTo>
                    <a:pt x="4389120" y="92963"/>
                  </a:lnTo>
                  <a:lnTo>
                    <a:pt x="4407408" y="141731"/>
                  </a:lnTo>
                  <a:lnTo>
                    <a:pt x="4411980" y="178307"/>
                  </a:lnTo>
                  <a:lnTo>
                    <a:pt x="4411980" y="841247"/>
                  </a:lnTo>
                  <a:lnTo>
                    <a:pt x="4410456" y="859535"/>
                  </a:lnTo>
                  <a:lnTo>
                    <a:pt x="4407408" y="876300"/>
                  </a:lnTo>
                  <a:lnTo>
                    <a:pt x="4402836" y="894587"/>
                  </a:lnTo>
                  <a:lnTo>
                    <a:pt x="4396740" y="909828"/>
                  </a:lnTo>
                  <a:lnTo>
                    <a:pt x="4390644" y="926591"/>
                  </a:lnTo>
                  <a:lnTo>
                    <a:pt x="4358640" y="967739"/>
                  </a:lnTo>
                  <a:lnTo>
                    <a:pt x="4332732" y="989076"/>
                  </a:lnTo>
                  <a:lnTo>
                    <a:pt x="4323588" y="995172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9929" y="670047"/>
            <a:ext cx="4048760" cy="58451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sz="2000" spc="-5" dirty="0">
                <a:solidFill>
                  <a:srgbClr val="000000"/>
                </a:solidFill>
              </a:rPr>
              <a:t>Principaux </a:t>
            </a:r>
            <a:r>
              <a:rPr sz="2000" spc="-5" dirty="0" err="1">
                <a:solidFill>
                  <a:srgbClr val="000000"/>
                </a:solidFill>
              </a:rPr>
              <a:t>défis</a:t>
            </a:r>
            <a:r>
              <a:rPr sz="2000" spc="-5" dirty="0">
                <a:solidFill>
                  <a:srgbClr val="000000"/>
                </a:solidFill>
              </a:rPr>
              <a:t> de 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planification </a:t>
            </a:r>
            <a:r>
              <a:rPr sz="2000" spc="-10" dirty="0">
                <a:solidFill>
                  <a:srgbClr val="000000"/>
                </a:solidFill>
              </a:rPr>
              <a:t>et </a:t>
            </a:r>
            <a:r>
              <a:rPr sz="2000" spc="-5" dirty="0">
                <a:solidFill>
                  <a:srgbClr val="000000"/>
                </a:solidFill>
              </a:rPr>
              <a:t>de mise </a:t>
            </a:r>
            <a:r>
              <a:rPr sz="2000" dirty="0">
                <a:solidFill>
                  <a:srgbClr val="000000"/>
                </a:solidFill>
              </a:rPr>
              <a:t>en </a:t>
            </a:r>
            <a:r>
              <a:rPr sz="2000" dirty="0" err="1">
                <a:solidFill>
                  <a:srgbClr val="000000"/>
                </a:solidFill>
              </a:rPr>
              <a:t>œuvre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4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d</a:t>
            </a:r>
            <a:r>
              <a:rPr lang="en-US" sz="2000" spc="-5" dirty="0">
                <a:solidFill>
                  <a:srgbClr val="000000"/>
                </a:solidFill>
              </a:rPr>
              <a:t>e la CPS </a:t>
            </a:r>
            <a:endParaRPr sz="2000" dirty="0"/>
          </a:p>
        </p:txBody>
      </p:sp>
      <p:sp>
        <p:nvSpPr>
          <p:cNvPr id="7" name="object 7"/>
          <p:cNvSpPr/>
          <p:nvPr/>
        </p:nvSpPr>
        <p:spPr>
          <a:xfrm>
            <a:off x="1225295" y="2520695"/>
            <a:ext cx="4051300" cy="4505325"/>
          </a:xfrm>
          <a:custGeom>
            <a:avLst/>
            <a:gdLst/>
            <a:ahLst/>
            <a:cxnLst/>
            <a:rect l="l" t="t" r="r" b="b"/>
            <a:pathLst>
              <a:path w="4051300" h="4505325">
                <a:moveTo>
                  <a:pt x="4047744" y="4504944"/>
                </a:moveTo>
                <a:lnTo>
                  <a:pt x="3048" y="4504944"/>
                </a:lnTo>
                <a:lnTo>
                  <a:pt x="0" y="4501896"/>
                </a:lnTo>
                <a:lnTo>
                  <a:pt x="0" y="3048"/>
                </a:lnTo>
                <a:lnTo>
                  <a:pt x="3048" y="0"/>
                </a:lnTo>
                <a:lnTo>
                  <a:pt x="4047744" y="0"/>
                </a:lnTo>
                <a:lnTo>
                  <a:pt x="4050792" y="3048"/>
                </a:lnTo>
                <a:lnTo>
                  <a:pt x="4050792" y="6096"/>
                </a:ln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4495799"/>
                </a:lnTo>
                <a:lnTo>
                  <a:pt x="4572" y="4495799"/>
                </a:lnTo>
                <a:lnTo>
                  <a:pt x="10668" y="4500372"/>
                </a:lnTo>
                <a:lnTo>
                  <a:pt x="4050792" y="4500372"/>
                </a:lnTo>
                <a:lnTo>
                  <a:pt x="4050792" y="4501896"/>
                </a:lnTo>
                <a:lnTo>
                  <a:pt x="4047744" y="4504944"/>
                </a:lnTo>
                <a:close/>
              </a:path>
              <a:path w="4051300" h="4505325">
                <a:moveTo>
                  <a:pt x="10668" y="10668"/>
                </a:move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4051300" h="4505325">
                <a:moveTo>
                  <a:pt x="4040124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4040124" y="6096"/>
                </a:lnTo>
                <a:lnTo>
                  <a:pt x="4040124" y="10668"/>
                </a:lnTo>
                <a:close/>
              </a:path>
              <a:path w="4051300" h="4505325">
                <a:moveTo>
                  <a:pt x="4040124" y="4500372"/>
                </a:moveTo>
                <a:lnTo>
                  <a:pt x="4040124" y="6096"/>
                </a:lnTo>
                <a:lnTo>
                  <a:pt x="4046220" y="10668"/>
                </a:lnTo>
                <a:lnTo>
                  <a:pt x="4050792" y="10668"/>
                </a:lnTo>
                <a:lnTo>
                  <a:pt x="4050792" y="4495799"/>
                </a:lnTo>
                <a:lnTo>
                  <a:pt x="4046220" y="4495799"/>
                </a:lnTo>
                <a:lnTo>
                  <a:pt x="4040124" y="4500372"/>
                </a:lnTo>
                <a:close/>
              </a:path>
              <a:path w="4051300" h="4505325">
                <a:moveTo>
                  <a:pt x="4050792" y="10668"/>
                </a:moveTo>
                <a:lnTo>
                  <a:pt x="4046220" y="10668"/>
                </a:lnTo>
                <a:lnTo>
                  <a:pt x="4040124" y="6096"/>
                </a:lnTo>
                <a:lnTo>
                  <a:pt x="4050792" y="6096"/>
                </a:lnTo>
                <a:lnTo>
                  <a:pt x="4050792" y="10668"/>
                </a:lnTo>
                <a:close/>
              </a:path>
              <a:path w="4051300" h="4505325">
                <a:moveTo>
                  <a:pt x="10668" y="4500372"/>
                </a:moveTo>
                <a:lnTo>
                  <a:pt x="4572" y="4495799"/>
                </a:lnTo>
                <a:lnTo>
                  <a:pt x="10668" y="4495799"/>
                </a:lnTo>
                <a:lnTo>
                  <a:pt x="10668" y="4500372"/>
                </a:lnTo>
                <a:close/>
              </a:path>
              <a:path w="4051300" h="4505325">
                <a:moveTo>
                  <a:pt x="4040124" y="4500372"/>
                </a:moveTo>
                <a:lnTo>
                  <a:pt x="10668" y="4500372"/>
                </a:lnTo>
                <a:lnTo>
                  <a:pt x="10668" y="4495799"/>
                </a:lnTo>
                <a:lnTo>
                  <a:pt x="4040124" y="4495799"/>
                </a:lnTo>
                <a:lnTo>
                  <a:pt x="4040124" y="4500372"/>
                </a:lnTo>
                <a:close/>
              </a:path>
              <a:path w="4051300" h="4505325">
                <a:moveTo>
                  <a:pt x="4050792" y="4500372"/>
                </a:moveTo>
                <a:lnTo>
                  <a:pt x="4040124" y="4500372"/>
                </a:lnTo>
                <a:lnTo>
                  <a:pt x="4046220" y="4495799"/>
                </a:lnTo>
                <a:lnTo>
                  <a:pt x="4050792" y="4495799"/>
                </a:lnTo>
                <a:lnTo>
                  <a:pt x="4050792" y="4500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/>
              <a:t>La planification a temps de la campagne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/>
              <a:t>Le respect des micro plan issus de la planification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405628" y="1815083"/>
            <a:ext cx="4067810" cy="516890"/>
          </a:xfrm>
          <a:custGeom>
            <a:avLst/>
            <a:gdLst/>
            <a:ahLst/>
            <a:cxnLst/>
            <a:rect l="l" t="t" r="r" b="b"/>
            <a:pathLst>
              <a:path w="4067809" h="516889">
                <a:moveTo>
                  <a:pt x="4061460" y="516636"/>
                </a:moveTo>
                <a:lnTo>
                  <a:pt x="6096" y="516636"/>
                </a:lnTo>
                <a:lnTo>
                  <a:pt x="0" y="510540"/>
                </a:lnTo>
                <a:lnTo>
                  <a:pt x="0" y="6096"/>
                </a:lnTo>
                <a:lnTo>
                  <a:pt x="6096" y="0"/>
                </a:lnTo>
                <a:lnTo>
                  <a:pt x="4061460" y="0"/>
                </a:lnTo>
                <a:lnTo>
                  <a:pt x="4067556" y="6096"/>
                </a:lnTo>
                <a:lnTo>
                  <a:pt x="4067556" y="12192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490728"/>
                </a:lnTo>
                <a:lnTo>
                  <a:pt x="12192" y="490728"/>
                </a:lnTo>
                <a:lnTo>
                  <a:pt x="25908" y="502920"/>
                </a:lnTo>
                <a:lnTo>
                  <a:pt x="4067556" y="502920"/>
                </a:lnTo>
                <a:lnTo>
                  <a:pt x="4067556" y="510540"/>
                </a:lnTo>
                <a:lnTo>
                  <a:pt x="4061460" y="516636"/>
                </a:lnTo>
                <a:close/>
              </a:path>
              <a:path w="4067809" h="516889">
                <a:moveTo>
                  <a:pt x="25908" y="25908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close/>
              </a:path>
              <a:path w="4067809" h="516889">
                <a:moveTo>
                  <a:pt x="4041648" y="25908"/>
                </a:moveTo>
                <a:lnTo>
                  <a:pt x="25908" y="25908"/>
                </a:lnTo>
                <a:lnTo>
                  <a:pt x="25908" y="12192"/>
                </a:lnTo>
                <a:lnTo>
                  <a:pt x="4041648" y="12192"/>
                </a:lnTo>
                <a:lnTo>
                  <a:pt x="4041648" y="25908"/>
                </a:lnTo>
                <a:close/>
              </a:path>
              <a:path w="4067809" h="516889">
                <a:moveTo>
                  <a:pt x="4041648" y="502920"/>
                </a:moveTo>
                <a:lnTo>
                  <a:pt x="4041648" y="12192"/>
                </a:lnTo>
                <a:lnTo>
                  <a:pt x="4053840" y="25908"/>
                </a:lnTo>
                <a:lnTo>
                  <a:pt x="4067556" y="25908"/>
                </a:lnTo>
                <a:lnTo>
                  <a:pt x="4067556" y="490728"/>
                </a:lnTo>
                <a:lnTo>
                  <a:pt x="4053840" y="490728"/>
                </a:lnTo>
                <a:lnTo>
                  <a:pt x="4041648" y="502920"/>
                </a:lnTo>
                <a:close/>
              </a:path>
              <a:path w="4067809" h="516889">
                <a:moveTo>
                  <a:pt x="4067556" y="25908"/>
                </a:moveTo>
                <a:lnTo>
                  <a:pt x="4053840" y="25908"/>
                </a:lnTo>
                <a:lnTo>
                  <a:pt x="4041648" y="12192"/>
                </a:lnTo>
                <a:lnTo>
                  <a:pt x="4067556" y="12192"/>
                </a:lnTo>
                <a:lnTo>
                  <a:pt x="4067556" y="25908"/>
                </a:lnTo>
                <a:close/>
              </a:path>
              <a:path w="4067809" h="516889">
                <a:moveTo>
                  <a:pt x="25908" y="502920"/>
                </a:moveTo>
                <a:lnTo>
                  <a:pt x="12192" y="490728"/>
                </a:lnTo>
                <a:lnTo>
                  <a:pt x="25908" y="490728"/>
                </a:lnTo>
                <a:lnTo>
                  <a:pt x="25908" y="502920"/>
                </a:lnTo>
                <a:close/>
              </a:path>
              <a:path w="4067809" h="516889">
                <a:moveTo>
                  <a:pt x="4041648" y="502920"/>
                </a:moveTo>
                <a:lnTo>
                  <a:pt x="25908" y="502920"/>
                </a:lnTo>
                <a:lnTo>
                  <a:pt x="25908" y="490728"/>
                </a:lnTo>
                <a:lnTo>
                  <a:pt x="4041648" y="490728"/>
                </a:lnTo>
                <a:lnTo>
                  <a:pt x="4041648" y="502920"/>
                </a:lnTo>
                <a:close/>
              </a:path>
              <a:path w="4067809" h="516889">
                <a:moveTo>
                  <a:pt x="4067556" y="502920"/>
                </a:moveTo>
                <a:lnTo>
                  <a:pt x="4041648" y="502920"/>
                </a:lnTo>
                <a:lnTo>
                  <a:pt x="4053840" y="490728"/>
                </a:lnTo>
                <a:lnTo>
                  <a:pt x="4067556" y="490728"/>
                </a:lnTo>
                <a:lnTo>
                  <a:pt x="4067556" y="502920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34848" y="1919690"/>
            <a:ext cx="3207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Solutions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proposées/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appliquées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3247" y="2520695"/>
            <a:ext cx="4052570" cy="4505325"/>
          </a:xfrm>
          <a:custGeom>
            <a:avLst/>
            <a:gdLst/>
            <a:ahLst/>
            <a:cxnLst/>
            <a:rect l="l" t="t" r="r" b="b"/>
            <a:pathLst>
              <a:path w="4052570" h="4505325">
                <a:moveTo>
                  <a:pt x="4049268" y="4504944"/>
                </a:moveTo>
                <a:lnTo>
                  <a:pt x="3048" y="4504944"/>
                </a:lnTo>
                <a:lnTo>
                  <a:pt x="0" y="4501896"/>
                </a:lnTo>
                <a:lnTo>
                  <a:pt x="0" y="3048"/>
                </a:lnTo>
                <a:lnTo>
                  <a:pt x="3048" y="0"/>
                </a:lnTo>
                <a:lnTo>
                  <a:pt x="4049268" y="0"/>
                </a:lnTo>
                <a:lnTo>
                  <a:pt x="4052316" y="3048"/>
                </a:lnTo>
                <a:lnTo>
                  <a:pt x="4052316" y="6096"/>
                </a:ln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lnTo>
                  <a:pt x="10668" y="4495799"/>
                </a:lnTo>
                <a:lnTo>
                  <a:pt x="4572" y="4495799"/>
                </a:lnTo>
                <a:lnTo>
                  <a:pt x="10668" y="4500372"/>
                </a:lnTo>
                <a:lnTo>
                  <a:pt x="4052316" y="4500372"/>
                </a:lnTo>
                <a:lnTo>
                  <a:pt x="4052316" y="4501896"/>
                </a:lnTo>
                <a:lnTo>
                  <a:pt x="4049268" y="4504944"/>
                </a:lnTo>
                <a:close/>
              </a:path>
              <a:path w="4052570" h="4505325">
                <a:moveTo>
                  <a:pt x="10668" y="10668"/>
                </a:move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4052570" h="4505325">
                <a:moveTo>
                  <a:pt x="4041648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4041648" y="6096"/>
                </a:lnTo>
                <a:lnTo>
                  <a:pt x="4041648" y="10668"/>
                </a:lnTo>
                <a:close/>
              </a:path>
              <a:path w="4052570" h="4505325">
                <a:moveTo>
                  <a:pt x="4041648" y="4500372"/>
                </a:moveTo>
                <a:lnTo>
                  <a:pt x="4041648" y="6096"/>
                </a:lnTo>
                <a:lnTo>
                  <a:pt x="4046220" y="10668"/>
                </a:lnTo>
                <a:lnTo>
                  <a:pt x="4052316" y="10668"/>
                </a:lnTo>
                <a:lnTo>
                  <a:pt x="4052316" y="4495799"/>
                </a:lnTo>
                <a:lnTo>
                  <a:pt x="4046220" y="4495799"/>
                </a:lnTo>
                <a:lnTo>
                  <a:pt x="4041648" y="4500372"/>
                </a:lnTo>
                <a:close/>
              </a:path>
              <a:path w="4052570" h="4505325">
                <a:moveTo>
                  <a:pt x="4052316" y="10668"/>
                </a:moveTo>
                <a:lnTo>
                  <a:pt x="4046220" y="10668"/>
                </a:lnTo>
                <a:lnTo>
                  <a:pt x="4041648" y="6096"/>
                </a:lnTo>
                <a:lnTo>
                  <a:pt x="4052316" y="6096"/>
                </a:lnTo>
                <a:lnTo>
                  <a:pt x="4052316" y="10668"/>
                </a:lnTo>
                <a:close/>
              </a:path>
              <a:path w="4052570" h="4505325">
                <a:moveTo>
                  <a:pt x="10668" y="4500372"/>
                </a:moveTo>
                <a:lnTo>
                  <a:pt x="4572" y="4495799"/>
                </a:lnTo>
                <a:lnTo>
                  <a:pt x="10668" y="4495799"/>
                </a:lnTo>
                <a:lnTo>
                  <a:pt x="10668" y="4500372"/>
                </a:lnTo>
                <a:close/>
              </a:path>
              <a:path w="4052570" h="4505325">
                <a:moveTo>
                  <a:pt x="4041648" y="4500372"/>
                </a:moveTo>
                <a:lnTo>
                  <a:pt x="10668" y="4500372"/>
                </a:lnTo>
                <a:lnTo>
                  <a:pt x="10668" y="4495799"/>
                </a:lnTo>
                <a:lnTo>
                  <a:pt x="4041648" y="4495799"/>
                </a:lnTo>
                <a:lnTo>
                  <a:pt x="4041648" y="4500372"/>
                </a:lnTo>
                <a:close/>
              </a:path>
              <a:path w="4052570" h="4505325">
                <a:moveTo>
                  <a:pt x="4052316" y="4500372"/>
                </a:moveTo>
                <a:lnTo>
                  <a:pt x="4041648" y="4500372"/>
                </a:lnTo>
                <a:lnTo>
                  <a:pt x="4046220" y="4495799"/>
                </a:lnTo>
                <a:lnTo>
                  <a:pt x="4052316" y="4495799"/>
                </a:lnTo>
                <a:lnTo>
                  <a:pt x="4052316" y="4500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buFont typeface="Wingdings" pitchFamily="2" charset="2"/>
              <a:buChar char="§"/>
            </a:pPr>
            <a:r>
              <a:rPr lang="fr-FR" sz="2400" dirty="0"/>
              <a:t>Conduire les ateliers de micro planification des le 1er trimestre de l’année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Organiser un atelier national de validation des micro plans</a:t>
            </a:r>
          </a:p>
        </p:txBody>
      </p:sp>
      <p:sp>
        <p:nvSpPr>
          <p:cNvPr id="11" name="object 11"/>
          <p:cNvSpPr/>
          <p:nvPr/>
        </p:nvSpPr>
        <p:spPr>
          <a:xfrm>
            <a:off x="1217675" y="1815083"/>
            <a:ext cx="4066540" cy="516890"/>
          </a:xfrm>
          <a:custGeom>
            <a:avLst/>
            <a:gdLst/>
            <a:ahLst/>
            <a:cxnLst/>
            <a:rect l="l" t="t" r="r" b="b"/>
            <a:pathLst>
              <a:path w="4066540" h="516889">
                <a:moveTo>
                  <a:pt x="4059936" y="516636"/>
                </a:moveTo>
                <a:lnTo>
                  <a:pt x="6096" y="516636"/>
                </a:lnTo>
                <a:lnTo>
                  <a:pt x="0" y="510540"/>
                </a:lnTo>
                <a:lnTo>
                  <a:pt x="0" y="6096"/>
                </a:lnTo>
                <a:lnTo>
                  <a:pt x="6096" y="0"/>
                </a:lnTo>
                <a:lnTo>
                  <a:pt x="4059936" y="0"/>
                </a:lnTo>
                <a:lnTo>
                  <a:pt x="4066032" y="6096"/>
                </a:lnTo>
                <a:lnTo>
                  <a:pt x="4066032" y="12192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490728"/>
                </a:lnTo>
                <a:lnTo>
                  <a:pt x="12192" y="490728"/>
                </a:lnTo>
                <a:lnTo>
                  <a:pt x="25908" y="502920"/>
                </a:lnTo>
                <a:lnTo>
                  <a:pt x="4066032" y="502920"/>
                </a:lnTo>
                <a:lnTo>
                  <a:pt x="4066032" y="510540"/>
                </a:lnTo>
                <a:lnTo>
                  <a:pt x="4059936" y="516636"/>
                </a:lnTo>
                <a:close/>
              </a:path>
              <a:path w="4066540" h="516889">
                <a:moveTo>
                  <a:pt x="25908" y="25908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close/>
              </a:path>
              <a:path w="4066540" h="516889">
                <a:moveTo>
                  <a:pt x="4040124" y="25908"/>
                </a:moveTo>
                <a:lnTo>
                  <a:pt x="25908" y="25908"/>
                </a:lnTo>
                <a:lnTo>
                  <a:pt x="25908" y="12192"/>
                </a:lnTo>
                <a:lnTo>
                  <a:pt x="4040124" y="12192"/>
                </a:lnTo>
                <a:lnTo>
                  <a:pt x="4040124" y="25908"/>
                </a:lnTo>
                <a:close/>
              </a:path>
              <a:path w="4066540" h="516889">
                <a:moveTo>
                  <a:pt x="4040124" y="502920"/>
                </a:moveTo>
                <a:lnTo>
                  <a:pt x="4040124" y="12192"/>
                </a:lnTo>
                <a:lnTo>
                  <a:pt x="4053840" y="25908"/>
                </a:lnTo>
                <a:lnTo>
                  <a:pt x="4066032" y="25908"/>
                </a:lnTo>
                <a:lnTo>
                  <a:pt x="4066032" y="490728"/>
                </a:lnTo>
                <a:lnTo>
                  <a:pt x="4053840" y="490728"/>
                </a:lnTo>
                <a:lnTo>
                  <a:pt x="4040124" y="502920"/>
                </a:lnTo>
                <a:close/>
              </a:path>
              <a:path w="4066540" h="516889">
                <a:moveTo>
                  <a:pt x="4066032" y="25908"/>
                </a:moveTo>
                <a:lnTo>
                  <a:pt x="4053840" y="25908"/>
                </a:lnTo>
                <a:lnTo>
                  <a:pt x="4040124" y="12192"/>
                </a:lnTo>
                <a:lnTo>
                  <a:pt x="4066032" y="12192"/>
                </a:lnTo>
                <a:lnTo>
                  <a:pt x="4066032" y="25908"/>
                </a:lnTo>
                <a:close/>
              </a:path>
              <a:path w="4066540" h="516889">
                <a:moveTo>
                  <a:pt x="25908" y="502920"/>
                </a:moveTo>
                <a:lnTo>
                  <a:pt x="12192" y="490728"/>
                </a:lnTo>
                <a:lnTo>
                  <a:pt x="25908" y="490728"/>
                </a:lnTo>
                <a:lnTo>
                  <a:pt x="25908" y="502920"/>
                </a:lnTo>
                <a:close/>
              </a:path>
              <a:path w="4066540" h="516889">
                <a:moveTo>
                  <a:pt x="4040124" y="502920"/>
                </a:moveTo>
                <a:lnTo>
                  <a:pt x="25908" y="502920"/>
                </a:lnTo>
                <a:lnTo>
                  <a:pt x="25908" y="490728"/>
                </a:lnTo>
                <a:lnTo>
                  <a:pt x="4040124" y="490728"/>
                </a:lnTo>
                <a:lnTo>
                  <a:pt x="4040124" y="502920"/>
                </a:lnTo>
                <a:close/>
              </a:path>
              <a:path w="4066540" h="516889">
                <a:moveTo>
                  <a:pt x="4066032" y="502920"/>
                </a:moveTo>
                <a:lnTo>
                  <a:pt x="4040124" y="502920"/>
                </a:lnTo>
                <a:lnTo>
                  <a:pt x="4053840" y="490728"/>
                </a:lnTo>
                <a:lnTo>
                  <a:pt x="4066032" y="490728"/>
                </a:lnTo>
                <a:lnTo>
                  <a:pt x="4066032" y="502920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7155" y="1907512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098836" y="1526526"/>
            <a:ext cx="544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1495" y="1526526"/>
            <a:ext cx="544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1609" y="1526526"/>
            <a:ext cx="541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54608" y="527304"/>
            <a:ext cx="8625840" cy="881380"/>
            <a:chOff x="1054608" y="527304"/>
            <a:chExt cx="8625840" cy="881380"/>
          </a:xfrm>
        </p:grpSpPr>
        <p:sp>
          <p:nvSpPr>
            <p:cNvPr id="12" name="object 12"/>
            <p:cNvSpPr/>
            <p:nvPr/>
          </p:nvSpPr>
          <p:spPr>
            <a:xfrm>
              <a:off x="5675376" y="580643"/>
              <a:ext cx="4005579" cy="828040"/>
            </a:xfrm>
            <a:custGeom>
              <a:avLst/>
              <a:gdLst/>
              <a:ahLst/>
              <a:cxnLst/>
              <a:rect l="l" t="t" r="r" b="b"/>
              <a:pathLst>
                <a:path w="4005579" h="828040">
                  <a:moveTo>
                    <a:pt x="4005072" y="414528"/>
                  </a:moveTo>
                  <a:lnTo>
                    <a:pt x="3995953" y="405384"/>
                  </a:lnTo>
                  <a:lnTo>
                    <a:pt x="3622433" y="30480"/>
                  </a:lnTo>
                  <a:lnTo>
                    <a:pt x="3592068" y="0"/>
                  </a:lnTo>
                  <a:lnTo>
                    <a:pt x="3592068" y="114300"/>
                  </a:lnTo>
                  <a:lnTo>
                    <a:pt x="0" y="114300"/>
                  </a:lnTo>
                  <a:lnTo>
                    <a:pt x="0" y="714756"/>
                  </a:lnTo>
                  <a:lnTo>
                    <a:pt x="3592068" y="714756"/>
                  </a:lnTo>
                  <a:lnTo>
                    <a:pt x="3592068" y="827532"/>
                  </a:lnTo>
                  <a:lnTo>
                    <a:pt x="3622548" y="797052"/>
                  </a:lnTo>
                  <a:lnTo>
                    <a:pt x="3995928" y="423672"/>
                  </a:lnTo>
                  <a:lnTo>
                    <a:pt x="4005072" y="414528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4608" y="527304"/>
              <a:ext cx="4642485" cy="794385"/>
            </a:xfrm>
            <a:custGeom>
              <a:avLst/>
              <a:gdLst/>
              <a:ahLst/>
              <a:cxnLst/>
              <a:rect l="l" t="t" r="r" b="b"/>
              <a:pathLst>
                <a:path w="4642485" h="794385">
                  <a:moveTo>
                    <a:pt x="4517136" y="794004"/>
                  </a:moveTo>
                  <a:lnTo>
                    <a:pt x="128016" y="794004"/>
                  </a:lnTo>
                  <a:lnTo>
                    <a:pt x="114300" y="792480"/>
                  </a:lnTo>
                  <a:lnTo>
                    <a:pt x="74676" y="777239"/>
                  </a:lnTo>
                  <a:lnTo>
                    <a:pt x="42672" y="754380"/>
                  </a:lnTo>
                  <a:lnTo>
                    <a:pt x="18288" y="720852"/>
                  </a:lnTo>
                  <a:lnTo>
                    <a:pt x="3048" y="682752"/>
                  </a:lnTo>
                  <a:lnTo>
                    <a:pt x="0" y="653796"/>
                  </a:lnTo>
                  <a:lnTo>
                    <a:pt x="0" y="140208"/>
                  </a:lnTo>
                  <a:lnTo>
                    <a:pt x="7620" y="99060"/>
                  </a:lnTo>
                  <a:lnTo>
                    <a:pt x="24384" y="62484"/>
                  </a:lnTo>
                  <a:lnTo>
                    <a:pt x="51816" y="32004"/>
                  </a:lnTo>
                  <a:lnTo>
                    <a:pt x="86868" y="10668"/>
                  </a:lnTo>
                  <a:lnTo>
                    <a:pt x="126492" y="0"/>
                  </a:lnTo>
                  <a:lnTo>
                    <a:pt x="4515612" y="0"/>
                  </a:lnTo>
                  <a:lnTo>
                    <a:pt x="4556760" y="10668"/>
                  </a:lnTo>
                  <a:lnTo>
                    <a:pt x="4583684" y="25908"/>
                  </a:lnTo>
                  <a:lnTo>
                    <a:pt x="131064" y="25908"/>
                  </a:lnTo>
                  <a:lnTo>
                    <a:pt x="118872" y="27432"/>
                  </a:lnTo>
                  <a:lnTo>
                    <a:pt x="97536" y="33528"/>
                  </a:lnTo>
                  <a:lnTo>
                    <a:pt x="86868" y="39624"/>
                  </a:lnTo>
                  <a:lnTo>
                    <a:pt x="77724" y="44196"/>
                  </a:lnTo>
                  <a:lnTo>
                    <a:pt x="68580" y="51816"/>
                  </a:lnTo>
                  <a:lnTo>
                    <a:pt x="60960" y="57912"/>
                  </a:lnTo>
                  <a:lnTo>
                    <a:pt x="45720" y="76200"/>
                  </a:lnTo>
                  <a:lnTo>
                    <a:pt x="28956" y="117348"/>
                  </a:lnTo>
                  <a:lnTo>
                    <a:pt x="25908" y="140208"/>
                  </a:lnTo>
                  <a:lnTo>
                    <a:pt x="25908" y="664464"/>
                  </a:lnTo>
                  <a:lnTo>
                    <a:pt x="28956" y="676656"/>
                  </a:lnTo>
                  <a:lnTo>
                    <a:pt x="30480" y="687324"/>
                  </a:lnTo>
                  <a:lnTo>
                    <a:pt x="51816" y="726948"/>
                  </a:lnTo>
                  <a:lnTo>
                    <a:pt x="85344" y="754380"/>
                  </a:lnTo>
                  <a:lnTo>
                    <a:pt x="96012" y="760476"/>
                  </a:lnTo>
                  <a:lnTo>
                    <a:pt x="117348" y="766572"/>
                  </a:lnTo>
                  <a:lnTo>
                    <a:pt x="141732" y="769620"/>
                  </a:lnTo>
                  <a:lnTo>
                    <a:pt x="4581144" y="769620"/>
                  </a:lnTo>
                  <a:lnTo>
                    <a:pt x="4568952" y="777239"/>
                  </a:lnTo>
                  <a:lnTo>
                    <a:pt x="4556760" y="783335"/>
                  </a:lnTo>
                  <a:lnTo>
                    <a:pt x="4544568" y="787908"/>
                  </a:lnTo>
                  <a:lnTo>
                    <a:pt x="4517136" y="794004"/>
                  </a:lnTo>
                  <a:close/>
                </a:path>
                <a:path w="4642485" h="794385">
                  <a:moveTo>
                    <a:pt x="4581144" y="769620"/>
                  </a:moveTo>
                  <a:lnTo>
                    <a:pt x="4501896" y="769620"/>
                  </a:lnTo>
                  <a:lnTo>
                    <a:pt x="4512564" y="768096"/>
                  </a:lnTo>
                  <a:lnTo>
                    <a:pt x="4524756" y="766572"/>
                  </a:lnTo>
                  <a:lnTo>
                    <a:pt x="4546092" y="760476"/>
                  </a:lnTo>
                  <a:lnTo>
                    <a:pt x="4556760" y="755904"/>
                  </a:lnTo>
                  <a:lnTo>
                    <a:pt x="4575048" y="743712"/>
                  </a:lnTo>
                  <a:lnTo>
                    <a:pt x="4582668" y="736092"/>
                  </a:lnTo>
                  <a:lnTo>
                    <a:pt x="4590288" y="726948"/>
                  </a:lnTo>
                  <a:lnTo>
                    <a:pt x="4597908" y="719328"/>
                  </a:lnTo>
                  <a:lnTo>
                    <a:pt x="4602480" y="708660"/>
                  </a:lnTo>
                  <a:lnTo>
                    <a:pt x="4608576" y="699516"/>
                  </a:lnTo>
                  <a:lnTo>
                    <a:pt x="4614672" y="678180"/>
                  </a:lnTo>
                  <a:lnTo>
                    <a:pt x="4617720" y="653796"/>
                  </a:lnTo>
                  <a:lnTo>
                    <a:pt x="4617720" y="141732"/>
                  </a:lnTo>
                  <a:lnTo>
                    <a:pt x="4616196" y="129540"/>
                  </a:lnTo>
                  <a:lnTo>
                    <a:pt x="4614672" y="118872"/>
                  </a:lnTo>
                  <a:lnTo>
                    <a:pt x="4613148" y="106680"/>
                  </a:lnTo>
                  <a:lnTo>
                    <a:pt x="4591812" y="67056"/>
                  </a:lnTo>
                  <a:lnTo>
                    <a:pt x="4556760" y="39624"/>
                  </a:lnTo>
                  <a:lnTo>
                    <a:pt x="4514088" y="25908"/>
                  </a:lnTo>
                  <a:lnTo>
                    <a:pt x="4583684" y="25908"/>
                  </a:lnTo>
                  <a:lnTo>
                    <a:pt x="4617720" y="60960"/>
                  </a:lnTo>
                  <a:lnTo>
                    <a:pt x="4636008" y="97536"/>
                  </a:lnTo>
                  <a:lnTo>
                    <a:pt x="4642103" y="126492"/>
                  </a:lnTo>
                  <a:lnTo>
                    <a:pt x="4642103" y="667512"/>
                  </a:lnTo>
                  <a:lnTo>
                    <a:pt x="4631436" y="708660"/>
                  </a:lnTo>
                  <a:lnTo>
                    <a:pt x="4611624" y="742188"/>
                  </a:lnTo>
                  <a:lnTo>
                    <a:pt x="4591812" y="762000"/>
                  </a:lnTo>
                  <a:lnTo>
                    <a:pt x="4581144" y="769620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68376" y="734047"/>
            <a:ext cx="3339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0000"/>
                </a:solidFill>
              </a:rPr>
              <a:t>Cibles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-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Campagnes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à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venir</a:t>
            </a:r>
            <a:endParaRPr sz="20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774668" y="1619423"/>
          <a:ext cx="9144064" cy="556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1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46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Extension </a:t>
                      </a:r>
                    </a:p>
                    <a:p>
                      <a:pPr algn="ctr"/>
                      <a:r>
                        <a:rPr lang="fr-FR" dirty="0"/>
                        <a:t>5 9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Extention</a:t>
                      </a:r>
                      <a:r>
                        <a:rPr lang="fr-FR" dirty="0"/>
                        <a:t> nombre de passage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Nombre </a:t>
                      </a:r>
                      <a:r>
                        <a:rPr lang="fr-FR" sz="1800" b="1" dirty="0">
                          <a:latin typeface="+mn-lt"/>
                          <a:cs typeface="Calibri"/>
                        </a:rPr>
                        <a:t>de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districts </a:t>
                      </a:r>
                      <a:r>
                        <a:rPr lang="fr-FR" sz="18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éligibles</a:t>
                      </a:r>
                      <a:r>
                        <a:rPr lang="fr-FR" sz="1800" b="1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pour</a:t>
                      </a:r>
                      <a:r>
                        <a:rPr lang="fr-FR" sz="18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800" b="1" spc="-10" dirty="0">
                          <a:latin typeface="+mn-lt"/>
                          <a:cs typeface="Calibri"/>
                        </a:rPr>
                        <a:t>la CPS</a:t>
                      </a:r>
                      <a:endParaRPr lang="fr-FR" sz="18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 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1 district pilote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district (Maradi,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Tessaoua,Niamey5</a:t>
                      </a:r>
                      <a:r>
                        <a:rPr lang="fr-FR" baseline="0" dirty="0"/>
                        <a:t>, D/</a:t>
                      </a:r>
                      <a:r>
                        <a:rPr lang="fr-FR" baseline="0" dirty="0" err="1"/>
                        <a:t>Takaya,Takieta</a:t>
                      </a:r>
                      <a:r>
                        <a:rPr lang="fr-FR" baseline="0" dirty="0"/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42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 Nombre</a:t>
                      </a:r>
                      <a:r>
                        <a:rPr lang="fr-FR" sz="1800" b="1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latin typeface="+mn-lt"/>
                          <a:cs typeface="Calibri"/>
                        </a:rPr>
                        <a:t>de</a:t>
                      </a:r>
                      <a:r>
                        <a:rPr lang="fr-FR" sz="18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districts </a:t>
                      </a:r>
                      <a:r>
                        <a:rPr lang="fr-FR" sz="1800" b="1" spc="-43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ciblés</a:t>
                      </a:r>
                      <a:endParaRPr lang="fr-FR" sz="18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</a:t>
                      </a:r>
                    </a:p>
                    <a:p>
                      <a:pPr algn="ctr"/>
                      <a:r>
                        <a:rPr lang="fr-FR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 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 district pilote (D/TAKAYA)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860">
                <a:tc>
                  <a:txBody>
                    <a:bodyPr/>
                    <a:lstStyle/>
                    <a:p>
                      <a:pPr marL="12700" marR="551180" algn="just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fr-FR" sz="1800" b="1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Nombre d'enfants  éligibles dans les  districts ciblés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5 061 584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5 567 743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6 005 157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65 768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503 399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82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15" dirty="0">
                          <a:latin typeface="+mn-lt"/>
                          <a:cs typeface="Calibri"/>
                        </a:rPr>
                        <a:t>Écart </a:t>
                      </a:r>
                      <a:r>
                        <a:rPr lang="fr-FR" sz="1800" b="1" spc="-10" dirty="0">
                          <a:latin typeface="+mn-lt"/>
                          <a:cs typeface="Calibri"/>
                        </a:rPr>
                        <a:t>entre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les </a:t>
                      </a:r>
                      <a:r>
                        <a:rPr lang="fr-FR" sz="1800" b="1" spc="-10" dirty="0">
                          <a:latin typeface="+mn-lt"/>
                          <a:cs typeface="Calibri"/>
                        </a:rPr>
                        <a:t>enfants couverts et  </a:t>
                      </a:r>
                      <a:r>
                        <a:rPr lang="fr-FR" sz="1800" b="1" spc="-4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latin typeface="+mn-lt"/>
                          <a:cs typeface="Calibri"/>
                        </a:rPr>
                        <a:t>non-</a:t>
                      </a:r>
                      <a:r>
                        <a:rPr lang="fr-FR" sz="18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couverts</a:t>
                      </a:r>
                      <a:endParaRPr lang="fr-FR" sz="18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87234"/>
              </p:ext>
            </p:extLst>
          </p:nvPr>
        </p:nvGraphicFramePr>
        <p:xfrm>
          <a:off x="1054608" y="1626164"/>
          <a:ext cx="8568689" cy="489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21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00" dirty="0"/>
                    </a:p>
                    <a:p>
                      <a:pPr marL="89535" marR="16573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</a:rPr>
                        <a:t>Ann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é 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</a:rPr>
                        <a:t>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48005" marR="2355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Co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</a:rPr>
                        <a:t>ib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s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spc="-15" dirty="0" err="1">
                          <a:solidFill>
                            <a:srgbClr val="FFFFFF"/>
                          </a:solidFill>
                        </a:rPr>
                        <a:t>f</a:t>
                      </a:r>
                      <a:r>
                        <a:rPr sz="1800" b="1" spc="5" dirty="0" err="1">
                          <a:solidFill>
                            <a:srgbClr val="FFFFFF"/>
                          </a:solidFill>
                        </a:rPr>
                        <a:t>in</a:t>
                      </a:r>
                      <a:r>
                        <a:rPr sz="1800" b="1" spc="-10" dirty="0" err="1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sz="1800" b="1" spc="5" dirty="0" err="1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</a:rPr>
                        <a:t>c</a:t>
                      </a:r>
                      <a:r>
                        <a:rPr sz="1800" b="1" spc="5" dirty="0" err="1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sz="1800" b="1" spc="-10" dirty="0" err="1">
                          <a:solidFill>
                            <a:srgbClr val="FFFFFF"/>
                          </a:solidFill>
                        </a:rPr>
                        <a:t>è</a:t>
                      </a:r>
                      <a:r>
                        <a:rPr sz="1800" b="1" spc="-30" dirty="0" err="1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sz="1800" b="1" spc="-10" dirty="0" err="1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</a:rPr>
                        <a:t>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</a:rPr>
                        <a:t>des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spc="-10" dirty="0" err="1">
                          <a:solidFill>
                            <a:srgbClr val="FFFFFF"/>
                          </a:solidFill>
                        </a:rPr>
                        <a:t>partenaires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($)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188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</a:rPr>
                        <a:t>Financements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</a:rPr>
                        <a:t>domestiques</a:t>
                      </a:r>
                      <a:endParaRPr sz="180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($)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 dirty="0"/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</a:rPr>
                        <a:t>Ecarts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Les allocations prévisionnelles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 dirty="0"/>
                    </a:p>
                    <a:p>
                      <a:pPr marL="90805" marR="95885" indent="635">
                        <a:lnSpc>
                          <a:spcPct val="100000"/>
                        </a:lnSpc>
                      </a:pPr>
                      <a:r>
                        <a:rPr sz="1800" b="1" spc="-5" dirty="0"/>
                        <a:t>D</a:t>
                      </a:r>
                      <a:r>
                        <a:rPr sz="1800" b="1" spc="10" dirty="0"/>
                        <a:t>é</a:t>
                      </a:r>
                      <a:r>
                        <a:rPr sz="1800" b="1" spc="-20" dirty="0"/>
                        <a:t>c</a:t>
                      </a:r>
                      <a:r>
                        <a:rPr sz="1800" b="1" spc="-10" dirty="0"/>
                        <a:t>a</a:t>
                      </a:r>
                      <a:r>
                        <a:rPr sz="1800" b="1" spc="5" dirty="0"/>
                        <a:t>i</a:t>
                      </a:r>
                      <a:r>
                        <a:rPr sz="1800" b="1" dirty="0"/>
                        <a:t>ss</a:t>
                      </a:r>
                      <a:r>
                        <a:rPr sz="1800" b="1" spc="-10" dirty="0"/>
                        <a:t>eme</a:t>
                      </a:r>
                      <a:r>
                        <a:rPr sz="1800" b="1" spc="-30" dirty="0"/>
                        <a:t>n</a:t>
                      </a:r>
                      <a:r>
                        <a:rPr sz="1800" b="1" spc="5" dirty="0"/>
                        <a:t>t</a:t>
                      </a:r>
                      <a:r>
                        <a:rPr sz="1800" b="1" dirty="0"/>
                        <a:t>s  </a:t>
                      </a:r>
                      <a:r>
                        <a:rPr sz="1800" b="1" spc="-10" dirty="0"/>
                        <a:t>effectifs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Les allocations prévisionnelles</a:t>
                      </a:r>
                      <a:endParaRPr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/>
                    </a:p>
                    <a:p>
                      <a:pPr marL="89535" marR="243204">
                        <a:lnSpc>
                          <a:spcPct val="100000"/>
                        </a:lnSpc>
                      </a:pPr>
                      <a:r>
                        <a:rPr sz="1800" b="1" spc="-5" dirty="0"/>
                        <a:t>D</a:t>
                      </a:r>
                      <a:r>
                        <a:rPr sz="1800" b="1" spc="10" dirty="0"/>
                        <a:t>é</a:t>
                      </a:r>
                      <a:r>
                        <a:rPr sz="1800" b="1" spc="-20" dirty="0"/>
                        <a:t>c</a:t>
                      </a:r>
                      <a:r>
                        <a:rPr sz="1800" b="1" spc="10" dirty="0"/>
                        <a:t>a</a:t>
                      </a:r>
                      <a:r>
                        <a:rPr sz="1800" b="1" spc="-15" dirty="0"/>
                        <a:t>i</a:t>
                      </a:r>
                      <a:r>
                        <a:rPr sz="1800" b="1" dirty="0"/>
                        <a:t>ss</a:t>
                      </a:r>
                      <a:r>
                        <a:rPr sz="1800" b="1" spc="-10" dirty="0"/>
                        <a:t>eme</a:t>
                      </a:r>
                      <a:r>
                        <a:rPr sz="1800" b="1" spc="-15" dirty="0"/>
                        <a:t>nt</a:t>
                      </a:r>
                      <a:r>
                        <a:rPr sz="1800" b="1" dirty="0"/>
                        <a:t>s  </a:t>
                      </a:r>
                      <a:r>
                        <a:rPr sz="1800" b="1" spc="-10" dirty="0"/>
                        <a:t>effectifs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GB" sz="1800" b="1" spc="-5" dirty="0">
                          <a:solidFill>
                            <a:schemeClr val="tx1"/>
                          </a:solidFill>
                        </a:rPr>
                        <a:t>  2021</a:t>
                      </a:r>
                      <a:r>
                        <a:rPr lang="en-GB" sz="2050" dirty="0"/>
                        <a:t> </a:t>
                      </a:r>
                      <a:endParaRPr sz="2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35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sz="1800" b="1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3048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lang="fr-FR" sz="1800" baseline="0" dirty="0">
                          <a:latin typeface="Times New Roman"/>
                          <a:cs typeface="Times New Roman"/>
                        </a:rPr>
                        <a:t> ateliers de micrplanification ont prévus dans le mois de mars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356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/>
                        <a:t>2023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fr-FR" sz="18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fr-FR" sz="18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fr-FR" sz="18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fr-FR" sz="18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fr-FR" sz="18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54608" y="647700"/>
            <a:ext cx="8697595" cy="963294"/>
            <a:chOff x="1054608" y="647700"/>
            <a:chExt cx="8697595" cy="963294"/>
          </a:xfrm>
        </p:grpSpPr>
        <p:sp>
          <p:nvSpPr>
            <p:cNvPr id="5" name="object 5"/>
            <p:cNvSpPr/>
            <p:nvPr/>
          </p:nvSpPr>
          <p:spPr>
            <a:xfrm>
              <a:off x="6719316" y="765047"/>
              <a:ext cx="3032760" cy="845819"/>
            </a:xfrm>
            <a:custGeom>
              <a:avLst/>
              <a:gdLst/>
              <a:ahLst/>
              <a:cxnLst/>
              <a:rect l="l" t="t" r="r" b="b"/>
              <a:pathLst>
                <a:path w="3032759" h="845819">
                  <a:moveTo>
                    <a:pt x="3032760" y="422148"/>
                  </a:moveTo>
                  <a:lnTo>
                    <a:pt x="3025102" y="414528"/>
                  </a:lnTo>
                  <a:lnTo>
                    <a:pt x="2639669" y="30480"/>
                  </a:lnTo>
                  <a:lnTo>
                    <a:pt x="2609088" y="0"/>
                  </a:lnTo>
                  <a:lnTo>
                    <a:pt x="2609088" y="115824"/>
                  </a:lnTo>
                  <a:lnTo>
                    <a:pt x="0" y="115824"/>
                  </a:lnTo>
                  <a:lnTo>
                    <a:pt x="0" y="729996"/>
                  </a:lnTo>
                  <a:lnTo>
                    <a:pt x="2609088" y="729996"/>
                  </a:lnTo>
                  <a:lnTo>
                    <a:pt x="2609088" y="845820"/>
                  </a:lnTo>
                  <a:lnTo>
                    <a:pt x="2639568" y="815340"/>
                  </a:lnTo>
                  <a:lnTo>
                    <a:pt x="3023616" y="431292"/>
                  </a:lnTo>
                  <a:lnTo>
                    <a:pt x="3032760" y="422148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608" y="647700"/>
              <a:ext cx="5687695" cy="946785"/>
            </a:xfrm>
            <a:custGeom>
              <a:avLst/>
              <a:gdLst/>
              <a:ahLst/>
              <a:cxnLst/>
              <a:rect l="l" t="t" r="r" b="b"/>
              <a:pathLst>
                <a:path w="5687695" h="946785">
                  <a:moveTo>
                    <a:pt x="5521452" y="946404"/>
                  </a:moveTo>
                  <a:lnTo>
                    <a:pt x="166116" y="946404"/>
                  </a:lnTo>
                  <a:lnTo>
                    <a:pt x="150876" y="944880"/>
                  </a:lnTo>
                  <a:lnTo>
                    <a:pt x="102108" y="932688"/>
                  </a:lnTo>
                  <a:lnTo>
                    <a:pt x="60960" y="908304"/>
                  </a:lnTo>
                  <a:lnTo>
                    <a:pt x="28956" y="873252"/>
                  </a:lnTo>
                  <a:lnTo>
                    <a:pt x="7620" y="829056"/>
                  </a:lnTo>
                  <a:lnTo>
                    <a:pt x="0" y="780288"/>
                  </a:lnTo>
                  <a:lnTo>
                    <a:pt x="0" y="166116"/>
                  </a:lnTo>
                  <a:lnTo>
                    <a:pt x="7620" y="117348"/>
                  </a:lnTo>
                  <a:lnTo>
                    <a:pt x="28956" y="73152"/>
                  </a:lnTo>
                  <a:lnTo>
                    <a:pt x="60960" y="38100"/>
                  </a:lnTo>
                  <a:lnTo>
                    <a:pt x="117348" y="7620"/>
                  </a:lnTo>
                  <a:lnTo>
                    <a:pt x="149352" y="0"/>
                  </a:lnTo>
                  <a:lnTo>
                    <a:pt x="5538216" y="0"/>
                  </a:lnTo>
                  <a:lnTo>
                    <a:pt x="5553455" y="3048"/>
                  </a:lnTo>
                  <a:lnTo>
                    <a:pt x="5570220" y="7620"/>
                  </a:lnTo>
                  <a:lnTo>
                    <a:pt x="5585460" y="12192"/>
                  </a:lnTo>
                  <a:lnTo>
                    <a:pt x="5610149" y="25908"/>
                  </a:lnTo>
                  <a:lnTo>
                    <a:pt x="152400" y="25908"/>
                  </a:lnTo>
                  <a:lnTo>
                    <a:pt x="138684" y="27432"/>
                  </a:lnTo>
                  <a:lnTo>
                    <a:pt x="88392" y="48768"/>
                  </a:lnTo>
                  <a:lnTo>
                    <a:pt x="57912" y="76200"/>
                  </a:lnTo>
                  <a:lnTo>
                    <a:pt x="32004" y="123444"/>
                  </a:lnTo>
                  <a:lnTo>
                    <a:pt x="25908" y="166116"/>
                  </a:lnTo>
                  <a:lnTo>
                    <a:pt x="25908" y="778764"/>
                  </a:lnTo>
                  <a:lnTo>
                    <a:pt x="32004" y="821436"/>
                  </a:lnTo>
                  <a:lnTo>
                    <a:pt x="50292" y="858012"/>
                  </a:lnTo>
                  <a:lnTo>
                    <a:pt x="76200" y="888491"/>
                  </a:lnTo>
                  <a:lnTo>
                    <a:pt x="88392" y="896112"/>
                  </a:lnTo>
                  <a:lnTo>
                    <a:pt x="99060" y="903732"/>
                  </a:lnTo>
                  <a:lnTo>
                    <a:pt x="111252" y="909828"/>
                  </a:lnTo>
                  <a:lnTo>
                    <a:pt x="124968" y="914400"/>
                  </a:lnTo>
                  <a:lnTo>
                    <a:pt x="138684" y="917448"/>
                  </a:lnTo>
                  <a:lnTo>
                    <a:pt x="166116" y="920496"/>
                  </a:lnTo>
                  <a:lnTo>
                    <a:pt x="5608929" y="920496"/>
                  </a:lnTo>
                  <a:lnTo>
                    <a:pt x="5586984" y="932688"/>
                  </a:lnTo>
                  <a:lnTo>
                    <a:pt x="5571744" y="938784"/>
                  </a:lnTo>
                  <a:lnTo>
                    <a:pt x="5538216" y="944880"/>
                  </a:lnTo>
                  <a:lnTo>
                    <a:pt x="5521452" y="946404"/>
                  </a:lnTo>
                  <a:close/>
                </a:path>
                <a:path w="5687695" h="946785">
                  <a:moveTo>
                    <a:pt x="5608929" y="920496"/>
                  </a:moveTo>
                  <a:lnTo>
                    <a:pt x="5535168" y="920496"/>
                  </a:lnTo>
                  <a:lnTo>
                    <a:pt x="5562600" y="914400"/>
                  </a:lnTo>
                  <a:lnTo>
                    <a:pt x="5574792" y="909828"/>
                  </a:lnTo>
                  <a:lnTo>
                    <a:pt x="5609844" y="888491"/>
                  </a:lnTo>
                  <a:lnTo>
                    <a:pt x="5637276" y="859536"/>
                  </a:lnTo>
                  <a:lnTo>
                    <a:pt x="5655564" y="821436"/>
                  </a:lnTo>
                  <a:lnTo>
                    <a:pt x="5661660" y="794004"/>
                  </a:lnTo>
                  <a:lnTo>
                    <a:pt x="5661660" y="152400"/>
                  </a:lnTo>
                  <a:lnTo>
                    <a:pt x="5650992" y="111252"/>
                  </a:lnTo>
                  <a:lnTo>
                    <a:pt x="5629655" y="76200"/>
                  </a:lnTo>
                  <a:lnTo>
                    <a:pt x="5600700" y="50292"/>
                  </a:lnTo>
                  <a:lnTo>
                    <a:pt x="5564123" y="32004"/>
                  </a:lnTo>
                  <a:lnTo>
                    <a:pt x="5536692" y="25908"/>
                  </a:lnTo>
                  <a:lnTo>
                    <a:pt x="5610149" y="25908"/>
                  </a:lnTo>
                  <a:lnTo>
                    <a:pt x="5649468" y="59436"/>
                  </a:lnTo>
                  <a:lnTo>
                    <a:pt x="5673852" y="100584"/>
                  </a:lnTo>
                  <a:lnTo>
                    <a:pt x="5686044" y="147828"/>
                  </a:lnTo>
                  <a:lnTo>
                    <a:pt x="5687568" y="164592"/>
                  </a:lnTo>
                  <a:lnTo>
                    <a:pt x="5687568" y="780288"/>
                  </a:lnTo>
                  <a:lnTo>
                    <a:pt x="5686044" y="795528"/>
                  </a:lnTo>
                  <a:lnTo>
                    <a:pt x="5684520" y="812291"/>
                  </a:lnTo>
                  <a:lnTo>
                    <a:pt x="5667755" y="858012"/>
                  </a:lnTo>
                  <a:lnTo>
                    <a:pt x="5638800" y="896112"/>
                  </a:lnTo>
                  <a:lnTo>
                    <a:pt x="5614416" y="917448"/>
                  </a:lnTo>
                  <a:lnTo>
                    <a:pt x="5608929" y="920496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76081" y="798047"/>
            <a:ext cx="509079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spc="-5" dirty="0">
                <a:solidFill>
                  <a:srgbClr val="000000"/>
                </a:solidFill>
              </a:rPr>
              <a:t>Financement du </a:t>
            </a:r>
            <a:r>
              <a:rPr sz="2000" spc="-10" dirty="0">
                <a:solidFill>
                  <a:srgbClr val="000000"/>
                </a:solidFill>
              </a:rPr>
              <a:t>SMC </a:t>
            </a:r>
            <a:r>
              <a:rPr sz="2000" dirty="0">
                <a:solidFill>
                  <a:srgbClr val="000000"/>
                </a:solidFill>
              </a:rPr>
              <a:t>: </a:t>
            </a:r>
            <a:r>
              <a:rPr sz="2000" spc="-5" dirty="0">
                <a:solidFill>
                  <a:srgbClr val="000000"/>
                </a:solidFill>
              </a:rPr>
              <a:t>financement prévu </a:t>
            </a:r>
            <a:r>
              <a:rPr sz="2000" spc="-54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vs</a:t>
            </a:r>
            <a:r>
              <a:rPr sz="2000" spc="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décaissements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et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gaps </a:t>
            </a:r>
            <a:endParaRPr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4608" y="438911"/>
            <a:ext cx="8408035" cy="1066800"/>
            <a:chOff x="1054608" y="438911"/>
            <a:chExt cx="8408035" cy="1066800"/>
          </a:xfrm>
        </p:grpSpPr>
        <p:sp>
          <p:nvSpPr>
            <p:cNvPr id="3" name="object 3"/>
            <p:cNvSpPr/>
            <p:nvPr/>
          </p:nvSpPr>
          <p:spPr>
            <a:xfrm>
              <a:off x="5228844" y="438911"/>
              <a:ext cx="4234180" cy="1066800"/>
            </a:xfrm>
            <a:custGeom>
              <a:avLst/>
              <a:gdLst/>
              <a:ahLst/>
              <a:cxnLst/>
              <a:rect l="l" t="t" r="r" b="b"/>
              <a:pathLst>
                <a:path w="4234180" h="1066800">
                  <a:moveTo>
                    <a:pt x="4233672" y="533400"/>
                  </a:moveTo>
                  <a:lnTo>
                    <a:pt x="4224528" y="524256"/>
                  </a:lnTo>
                  <a:lnTo>
                    <a:pt x="3730752" y="30480"/>
                  </a:lnTo>
                  <a:lnTo>
                    <a:pt x="3700272" y="0"/>
                  </a:lnTo>
                  <a:lnTo>
                    <a:pt x="3700272" y="143256"/>
                  </a:lnTo>
                  <a:lnTo>
                    <a:pt x="0" y="143256"/>
                  </a:lnTo>
                  <a:lnTo>
                    <a:pt x="0" y="923544"/>
                  </a:lnTo>
                  <a:lnTo>
                    <a:pt x="3700272" y="923544"/>
                  </a:lnTo>
                  <a:lnTo>
                    <a:pt x="3700272" y="1066800"/>
                  </a:lnTo>
                  <a:lnTo>
                    <a:pt x="3730752" y="1036320"/>
                  </a:lnTo>
                  <a:lnTo>
                    <a:pt x="4224528" y="542544"/>
                  </a:lnTo>
                  <a:lnTo>
                    <a:pt x="4233672" y="533400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608" y="455675"/>
              <a:ext cx="4194175" cy="1031875"/>
            </a:xfrm>
            <a:custGeom>
              <a:avLst/>
              <a:gdLst/>
              <a:ahLst/>
              <a:cxnLst/>
              <a:rect l="l" t="t" r="r" b="b"/>
              <a:pathLst>
                <a:path w="4194175" h="1031875">
                  <a:moveTo>
                    <a:pt x="4032503" y="1031748"/>
                  </a:moveTo>
                  <a:lnTo>
                    <a:pt x="163068" y="1031748"/>
                  </a:lnTo>
                  <a:lnTo>
                    <a:pt x="146304" y="1028700"/>
                  </a:lnTo>
                  <a:lnTo>
                    <a:pt x="96012" y="1010411"/>
                  </a:lnTo>
                  <a:lnTo>
                    <a:pt x="53340" y="979932"/>
                  </a:lnTo>
                  <a:lnTo>
                    <a:pt x="22860" y="938784"/>
                  </a:lnTo>
                  <a:lnTo>
                    <a:pt x="4572" y="888492"/>
                  </a:lnTo>
                  <a:lnTo>
                    <a:pt x="0" y="851915"/>
                  </a:lnTo>
                  <a:lnTo>
                    <a:pt x="0" y="179831"/>
                  </a:lnTo>
                  <a:lnTo>
                    <a:pt x="9144" y="126491"/>
                  </a:lnTo>
                  <a:lnTo>
                    <a:pt x="30480" y="79247"/>
                  </a:lnTo>
                  <a:lnTo>
                    <a:pt x="65532" y="41147"/>
                  </a:lnTo>
                  <a:lnTo>
                    <a:pt x="111252" y="13715"/>
                  </a:lnTo>
                  <a:lnTo>
                    <a:pt x="161543" y="0"/>
                  </a:lnTo>
                  <a:lnTo>
                    <a:pt x="4032503" y="0"/>
                  </a:lnTo>
                  <a:lnTo>
                    <a:pt x="4084320" y="13715"/>
                  </a:lnTo>
                  <a:lnTo>
                    <a:pt x="4104640" y="24383"/>
                  </a:lnTo>
                  <a:lnTo>
                    <a:pt x="181356" y="24383"/>
                  </a:lnTo>
                  <a:lnTo>
                    <a:pt x="150876" y="27431"/>
                  </a:lnTo>
                  <a:lnTo>
                    <a:pt x="135636" y="32003"/>
                  </a:lnTo>
                  <a:lnTo>
                    <a:pt x="121920" y="36575"/>
                  </a:lnTo>
                  <a:lnTo>
                    <a:pt x="108204" y="42671"/>
                  </a:lnTo>
                  <a:lnTo>
                    <a:pt x="94488" y="51815"/>
                  </a:lnTo>
                  <a:lnTo>
                    <a:pt x="82296" y="59435"/>
                  </a:lnTo>
                  <a:lnTo>
                    <a:pt x="53340" y="92963"/>
                  </a:lnTo>
                  <a:lnTo>
                    <a:pt x="33528" y="132587"/>
                  </a:lnTo>
                  <a:lnTo>
                    <a:pt x="25908" y="179831"/>
                  </a:lnTo>
                  <a:lnTo>
                    <a:pt x="25908" y="850392"/>
                  </a:lnTo>
                  <a:lnTo>
                    <a:pt x="33528" y="897636"/>
                  </a:lnTo>
                  <a:lnTo>
                    <a:pt x="51816" y="937259"/>
                  </a:lnTo>
                  <a:lnTo>
                    <a:pt x="82296" y="970788"/>
                  </a:lnTo>
                  <a:lnTo>
                    <a:pt x="134112" y="999744"/>
                  </a:lnTo>
                  <a:lnTo>
                    <a:pt x="181356" y="1007363"/>
                  </a:lnTo>
                  <a:lnTo>
                    <a:pt x="4105656" y="1007363"/>
                  </a:lnTo>
                  <a:lnTo>
                    <a:pt x="4101084" y="1010411"/>
                  </a:lnTo>
                  <a:lnTo>
                    <a:pt x="4084320" y="1018032"/>
                  </a:lnTo>
                  <a:lnTo>
                    <a:pt x="4067556" y="1024128"/>
                  </a:lnTo>
                  <a:lnTo>
                    <a:pt x="4050792" y="1028700"/>
                  </a:lnTo>
                  <a:lnTo>
                    <a:pt x="4032503" y="1031748"/>
                  </a:lnTo>
                  <a:close/>
                </a:path>
                <a:path w="4194175" h="1031875">
                  <a:moveTo>
                    <a:pt x="4105656" y="1007363"/>
                  </a:moveTo>
                  <a:lnTo>
                    <a:pt x="4012692" y="1007363"/>
                  </a:lnTo>
                  <a:lnTo>
                    <a:pt x="4044696" y="1004316"/>
                  </a:lnTo>
                  <a:lnTo>
                    <a:pt x="4059936" y="999744"/>
                  </a:lnTo>
                  <a:lnTo>
                    <a:pt x="4111752" y="972311"/>
                  </a:lnTo>
                  <a:lnTo>
                    <a:pt x="4142232" y="938784"/>
                  </a:lnTo>
                  <a:lnTo>
                    <a:pt x="4162044" y="897636"/>
                  </a:lnTo>
                  <a:lnTo>
                    <a:pt x="4166616" y="883919"/>
                  </a:lnTo>
                  <a:lnTo>
                    <a:pt x="4168140" y="868680"/>
                  </a:lnTo>
                  <a:lnTo>
                    <a:pt x="4169664" y="851915"/>
                  </a:lnTo>
                  <a:lnTo>
                    <a:pt x="4169664" y="181355"/>
                  </a:lnTo>
                  <a:lnTo>
                    <a:pt x="4162044" y="134111"/>
                  </a:lnTo>
                  <a:lnTo>
                    <a:pt x="4142232" y="94487"/>
                  </a:lnTo>
                  <a:lnTo>
                    <a:pt x="4134611" y="82295"/>
                  </a:lnTo>
                  <a:lnTo>
                    <a:pt x="4101084" y="51815"/>
                  </a:lnTo>
                  <a:lnTo>
                    <a:pt x="4061460" y="32003"/>
                  </a:lnTo>
                  <a:lnTo>
                    <a:pt x="4014216" y="24383"/>
                  </a:lnTo>
                  <a:lnTo>
                    <a:pt x="4104640" y="24383"/>
                  </a:lnTo>
                  <a:lnTo>
                    <a:pt x="4152900" y="64007"/>
                  </a:lnTo>
                  <a:lnTo>
                    <a:pt x="4180332" y="109727"/>
                  </a:lnTo>
                  <a:lnTo>
                    <a:pt x="4194048" y="161543"/>
                  </a:lnTo>
                  <a:lnTo>
                    <a:pt x="4194048" y="868680"/>
                  </a:lnTo>
                  <a:lnTo>
                    <a:pt x="4180332" y="920496"/>
                  </a:lnTo>
                  <a:lnTo>
                    <a:pt x="4154424" y="966216"/>
                  </a:lnTo>
                  <a:lnTo>
                    <a:pt x="4114800" y="1001268"/>
                  </a:lnTo>
                  <a:lnTo>
                    <a:pt x="4105656" y="1007363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0555" y="648673"/>
            <a:ext cx="352742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0000"/>
                </a:solidFill>
              </a:rPr>
              <a:t>Assistance</a:t>
            </a:r>
            <a:r>
              <a:rPr sz="2000" spc="-60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technique</a:t>
            </a:r>
            <a:r>
              <a:rPr sz="2000" spc="-20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reçue</a:t>
            </a:r>
            <a:r>
              <a:rPr sz="2000" spc="-2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/ </a:t>
            </a:r>
            <a:r>
              <a:rPr sz="2000" spc="-540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prévue</a:t>
            </a:r>
            <a:r>
              <a:rPr sz="2000" dirty="0">
                <a:solidFill>
                  <a:srgbClr val="FF0000"/>
                </a:solidFill>
              </a:rPr>
              <a:t> /</a:t>
            </a:r>
            <a:r>
              <a:rPr sz="2000" spc="-1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demandée</a:t>
            </a:r>
            <a:endParaRPr sz="2000">
              <a:solidFill>
                <a:srgbClr val="FF0000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2227" y="1685544"/>
            <a:ext cx="8322945" cy="4837430"/>
            <a:chOff x="1062227" y="1685544"/>
            <a:chExt cx="8322945" cy="48374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324" y="1691640"/>
              <a:ext cx="8308847" cy="48249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72995" y="1685544"/>
              <a:ext cx="5416550" cy="4837430"/>
            </a:xfrm>
            <a:custGeom>
              <a:avLst/>
              <a:gdLst/>
              <a:ahLst/>
              <a:cxnLst/>
              <a:rect l="l" t="t" r="r" b="b"/>
              <a:pathLst>
                <a:path w="5416550" h="4837430">
                  <a:moveTo>
                    <a:pt x="0" y="0"/>
                  </a:moveTo>
                  <a:lnTo>
                    <a:pt x="0" y="4837175"/>
                  </a:lnTo>
                </a:path>
                <a:path w="5416550" h="4837430">
                  <a:moveTo>
                    <a:pt x="2895600" y="0"/>
                  </a:moveTo>
                  <a:lnTo>
                    <a:pt x="2895600" y="4837175"/>
                  </a:lnTo>
                </a:path>
                <a:path w="5416550" h="4837430">
                  <a:moveTo>
                    <a:pt x="5416296" y="0"/>
                  </a:moveTo>
                  <a:lnTo>
                    <a:pt x="5416296" y="483717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2227" y="2907791"/>
              <a:ext cx="8322945" cy="0"/>
            </a:xfrm>
            <a:custGeom>
              <a:avLst/>
              <a:gdLst/>
              <a:ahLst/>
              <a:cxnLst/>
              <a:rect l="l" t="t" r="r" b="b"/>
              <a:pathLst>
                <a:path w="8322945">
                  <a:moveTo>
                    <a:pt x="0" y="0"/>
                  </a:moveTo>
                  <a:lnTo>
                    <a:pt x="832256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2227" y="1685544"/>
              <a:ext cx="8322945" cy="4837430"/>
            </a:xfrm>
            <a:custGeom>
              <a:avLst/>
              <a:gdLst/>
              <a:ahLst/>
              <a:cxnLst/>
              <a:rect l="l" t="t" r="r" b="b"/>
              <a:pathLst>
                <a:path w="8322945" h="4837430">
                  <a:moveTo>
                    <a:pt x="0" y="2542031"/>
                  </a:moveTo>
                  <a:lnTo>
                    <a:pt x="8322564" y="2542031"/>
                  </a:lnTo>
                </a:path>
                <a:path w="8322945" h="4837430">
                  <a:moveTo>
                    <a:pt x="0" y="3651504"/>
                  </a:moveTo>
                  <a:lnTo>
                    <a:pt x="8322564" y="3651504"/>
                  </a:lnTo>
                </a:path>
                <a:path w="8322945" h="4837430">
                  <a:moveTo>
                    <a:pt x="6096" y="0"/>
                  </a:moveTo>
                  <a:lnTo>
                    <a:pt x="6096" y="4837175"/>
                  </a:lnTo>
                </a:path>
                <a:path w="8322945" h="4837430">
                  <a:moveTo>
                    <a:pt x="8314943" y="0"/>
                  </a:moveTo>
                  <a:lnTo>
                    <a:pt x="8314943" y="4837175"/>
                  </a:lnTo>
                </a:path>
                <a:path w="8322945" h="4837430">
                  <a:moveTo>
                    <a:pt x="0" y="6095"/>
                  </a:moveTo>
                  <a:lnTo>
                    <a:pt x="8322564" y="6095"/>
                  </a:lnTo>
                </a:path>
                <a:path w="8322945" h="4837430">
                  <a:moveTo>
                    <a:pt x="0" y="4831079"/>
                  </a:moveTo>
                  <a:lnTo>
                    <a:pt x="8322564" y="4831079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5510" y="2012677"/>
            <a:ext cx="5816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é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7692" y="2012677"/>
            <a:ext cx="1083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Domaines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4458" y="2012677"/>
            <a:ext cx="2065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Partenaire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identifié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9545" y="2012676"/>
            <a:ext cx="194335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 err="1">
                <a:solidFill>
                  <a:srgbClr val="FFFFFF"/>
                </a:solidFill>
                <a:latin typeface="Calibri"/>
                <a:cs typeface="Calibri"/>
              </a:rPr>
              <a:t>Coût</a:t>
            </a:r>
            <a:r>
              <a:rPr lang="en-US" sz="2000" b="1" spc="-85" dirty="0" err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US" sz="2000" b="1" spc="-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000" b="1" spc="-5" dirty="0" err="1">
                <a:solidFill>
                  <a:srgbClr val="FFFFFF"/>
                </a:solidFill>
                <a:latin typeface="Calibri"/>
                <a:cs typeface="Calibri"/>
              </a:rPr>
              <a:t>estim</a:t>
            </a:r>
            <a:r>
              <a:rPr lang="en-US" sz="2000" b="1" spc="-5" dirty="0" err="1">
                <a:solidFill>
                  <a:srgbClr val="FFFFFF"/>
                </a:solidFill>
                <a:latin typeface="Calibri"/>
                <a:cs typeface="Calibri"/>
              </a:rPr>
              <a:t>atifs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5510" y="3114543"/>
            <a:ext cx="544195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Reçu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sz="2000" b="1" spc="5" dirty="0">
                <a:latin typeface="Calibri"/>
                <a:cs typeface="Calibri"/>
              </a:rPr>
              <a:t>202</a:t>
            </a: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5510" y="4249955"/>
            <a:ext cx="586740" cy="2103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De</a:t>
            </a:r>
            <a:r>
              <a:rPr sz="1100" b="1" spc="5" dirty="0">
                <a:latin typeface="Calibri"/>
                <a:cs typeface="Calibri"/>
              </a:rPr>
              <a:t>m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spc="-10" dirty="0">
                <a:latin typeface="Calibri"/>
                <a:cs typeface="Calibri"/>
              </a:rPr>
              <a:t>nd</a:t>
            </a:r>
            <a:r>
              <a:rPr sz="1100" b="1" dirty="0">
                <a:latin typeface="Calibri"/>
                <a:cs typeface="Calibri"/>
              </a:rPr>
              <a:t>é</a:t>
            </a:r>
            <a:endParaRPr sz="11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/ 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5" dirty="0">
                <a:latin typeface="Calibri"/>
                <a:cs typeface="Calibri"/>
              </a:rPr>
              <a:t>é</a:t>
            </a:r>
            <a:r>
              <a:rPr sz="1100" b="1" spc="10" dirty="0">
                <a:latin typeface="Calibri"/>
                <a:cs typeface="Calibri"/>
              </a:rPr>
              <a:t>c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ss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ir  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2340"/>
              </a:lnSpc>
            </a:pPr>
            <a:r>
              <a:rPr sz="2000" b="1" spc="5" dirty="0">
                <a:latin typeface="Calibri"/>
                <a:cs typeface="Calibri"/>
              </a:rPr>
              <a:t>2022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100" b="1" spc="-5" dirty="0">
                <a:latin typeface="Calibri"/>
                <a:cs typeface="Calibri"/>
              </a:rPr>
              <a:t>De</a:t>
            </a:r>
            <a:r>
              <a:rPr sz="1100" b="1" spc="5" dirty="0">
                <a:latin typeface="Calibri"/>
                <a:cs typeface="Calibri"/>
              </a:rPr>
              <a:t>m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spc="-10" dirty="0">
                <a:latin typeface="Calibri"/>
                <a:cs typeface="Calibri"/>
              </a:rPr>
              <a:t>nd</a:t>
            </a:r>
            <a:r>
              <a:rPr sz="1100" b="1" dirty="0">
                <a:latin typeface="Calibri"/>
                <a:cs typeface="Calibri"/>
              </a:rPr>
              <a:t>é</a:t>
            </a:r>
            <a:endParaRPr sz="11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/ 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5" dirty="0">
                <a:latin typeface="Calibri"/>
                <a:cs typeface="Calibri"/>
              </a:rPr>
              <a:t>é</a:t>
            </a:r>
            <a:r>
              <a:rPr sz="1100" b="1" spc="10" dirty="0">
                <a:latin typeface="Calibri"/>
                <a:cs typeface="Calibri"/>
              </a:rPr>
              <a:t>c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ss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ir  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2340"/>
              </a:lnSpc>
            </a:pPr>
            <a:r>
              <a:rPr sz="2000" b="1" spc="5" dirty="0"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4608" y="438911"/>
            <a:ext cx="8624570" cy="1066800"/>
            <a:chOff x="1054608" y="438911"/>
            <a:chExt cx="8624570" cy="1066800"/>
          </a:xfrm>
        </p:grpSpPr>
        <p:sp>
          <p:nvSpPr>
            <p:cNvPr id="3" name="object 3"/>
            <p:cNvSpPr/>
            <p:nvPr/>
          </p:nvSpPr>
          <p:spPr>
            <a:xfrm>
              <a:off x="5335511" y="438911"/>
              <a:ext cx="4343400" cy="1066800"/>
            </a:xfrm>
            <a:custGeom>
              <a:avLst/>
              <a:gdLst/>
              <a:ahLst/>
              <a:cxnLst/>
              <a:rect l="l" t="t" r="r" b="b"/>
              <a:pathLst>
                <a:path w="4343400" h="1066800">
                  <a:moveTo>
                    <a:pt x="4343400" y="533400"/>
                  </a:moveTo>
                  <a:lnTo>
                    <a:pt x="4334256" y="524256"/>
                  </a:lnTo>
                  <a:lnTo>
                    <a:pt x="3840480" y="30480"/>
                  </a:lnTo>
                  <a:lnTo>
                    <a:pt x="3810000" y="0"/>
                  </a:lnTo>
                  <a:lnTo>
                    <a:pt x="3810000" y="143256"/>
                  </a:lnTo>
                  <a:lnTo>
                    <a:pt x="0" y="143256"/>
                  </a:lnTo>
                  <a:lnTo>
                    <a:pt x="0" y="923544"/>
                  </a:lnTo>
                  <a:lnTo>
                    <a:pt x="3810000" y="923544"/>
                  </a:lnTo>
                  <a:lnTo>
                    <a:pt x="3810000" y="1066800"/>
                  </a:lnTo>
                  <a:lnTo>
                    <a:pt x="3840480" y="1036320"/>
                  </a:lnTo>
                  <a:lnTo>
                    <a:pt x="4334256" y="542544"/>
                  </a:lnTo>
                  <a:lnTo>
                    <a:pt x="4343400" y="533400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608" y="455675"/>
              <a:ext cx="4302760" cy="1031875"/>
            </a:xfrm>
            <a:custGeom>
              <a:avLst/>
              <a:gdLst/>
              <a:ahLst/>
              <a:cxnLst/>
              <a:rect l="l" t="t" r="r" b="b"/>
              <a:pathLst>
                <a:path w="4302760" h="1031875">
                  <a:moveTo>
                    <a:pt x="4140708" y="1031748"/>
                  </a:moveTo>
                  <a:lnTo>
                    <a:pt x="163068" y="1031748"/>
                  </a:lnTo>
                  <a:lnTo>
                    <a:pt x="146304" y="1028700"/>
                  </a:lnTo>
                  <a:lnTo>
                    <a:pt x="96012" y="1010411"/>
                  </a:lnTo>
                  <a:lnTo>
                    <a:pt x="53340" y="979932"/>
                  </a:lnTo>
                  <a:lnTo>
                    <a:pt x="22860" y="938784"/>
                  </a:lnTo>
                  <a:lnTo>
                    <a:pt x="4572" y="888492"/>
                  </a:lnTo>
                  <a:lnTo>
                    <a:pt x="0" y="851915"/>
                  </a:lnTo>
                  <a:lnTo>
                    <a:pt x="0" y="179831"/>
                  </a:lnTo>
                  <a:lnTo>
                    <a:pt x="9144" y="126491"/>
                  </a:lnTo>
                  <a:lnTo>
                    <a:pt x="30480" y="79247"/>
                  </a:lnTo>
                  <a:lnTo>
                    <a:pt x="65532" y="41147"/>
                  </a:lnTo>
                  <a:lnTo>
                    <a:pt x="111252" y="13715"/>
                  </a:lnTo>
                  <a:lnTo>
                    <a:pt x="161543" y="0"/>
                  </a:lnTo>
                  <a:lnTo>
                    <a:pt x="4139184" y="0"/>
                  </a:lnTo>
                  <a:lnTo>
                    <a:pt x="4191000" y="13715"/>
                  </a:lnTo>
                  <a:lnTo>
                    <a:pt x="4211320" y="24383"/>
                  </a:lnTo>
                  <a:lnTo>
                    <a:pt x="181356" y="24383"/>
                  </a:lnTo>
                  <a:lnTo>
                    <a:pt x="150876" y="27431"/>
                  </a:lnTo>
                  <a:lnTo>
                    <a:pt x="135636" y="32003"/>
                  </a:lnTo>
                  <a:lnTo>
                    <a:pt x="121920" y="36575"/>
                  </a:lnTo>
                  <a:lnTo>
                    <a:pt x="108204" y="42671"/>
                  </a:lnTo>
                  <a:lnTo>
                    <a:pt x="94488" y="51815"/>
                  </a:lnTo>
                  <a:lnTo>
                    <a:pt x="82296" y="59435"/>
                  </a:lnTo>
                  <a:lnTo>
                    <a:pt x="53340" y="92963"/>
                  </a:lnTo>
                  <a:lnTo>
                    <a:pt x="33528" y="132587"/>
                  </a:lnTo>
                  <a:lnTo>
                    <a:pt x="25908" y="179831"/>
                  </a:lnTo>
                  <a:lnTo>
                    <a:pt x="25908" y="850392"/>
                  </a:lnTo>
                  <a:lnTo>
                    <a:pt x="33528" y="897636"/>
                  </a:lnTo>
                  <a:lnTo>
                    <a:pt x="51816" y="937259"/>
                  </a:lnTo>
                  <a:lnTo>
                    <a:pt x="82296" y="970788"/>
                  </a:lnTo>
                  <a:lnTo>
                    <a:pt x="134112" y="999744"/>
                  </a:lnTo>
                  <a:lnTo>
                    <a:pt x="181356" y="1007363"/>
                  </a:lnTo>
                  <a:lnTo>
                    <a:pt x="4212844" y="1007363"/>
                  </a:lnTo>
                  <a:lnTo>
                    <a:pt x="4207764" y="1010411"/>
                  </a:lnTo>
                  <a:lnTo>
                    <a:pt x="4192524" y="1018032"/>
                  </a:lnTo>
                  <a:lnTo>
                    <a:pt x="4175760" y="1024128"/>
                  </a:lnTo>
                  <a:lnTo>
                    <a:pt x="4158996" y="1028700"/>
                  </a:lnTo>
                  <a:lnTo>
                    <a:pt x="4140708" y="1031748"/>
                  </a:lnTo>
                  <a:close/>
                </a:path>
                <a:path w="4302760" h="1031875">
                  <a:moveTo>
                    <a:pt x="4212844" y="1007363"/>
                  </a:moveTo>
                  <a:lnTo>
                    <a:pt x="4120896" y="1007363"/>
                  </a:lnTo>
                  <a:lnTo>
                    <a:pt x="4152900" y="1004316"/>
                  </a:lnTo>
                  <a:lnTo>
                    <a:pt x="4166616" y="999744"/>
                  </a:lnTo>
                  <a:lnTo>
                    <a:pt x="4219956" y="972311"/>
                  </a:lnTo>
                  <a:lnTo>
                    <a:pt x="4250436" y="938784"/>
                  </a:lnTo>
                  <a:lnTo>
                    <a:pt x="4268724" y="897636"/>
                  </a:lnTo>
                  <a:lnTo>
                    <a:pt x="4273296" y="883919"/>
                  </a:lnTo>
                  <a:lnTo>
                    <a:pt x="4276344" y="868680"/>
                  </a:lnTo>
                  <a:lnTo>
                    <a:pt x="4276344" y="164591"/>
                  </a:lnTo>
                  <a:lnTo>
                    <a:pt x="4258056" y="106679"/>
                  </a:lnTo>
                  <a:lnTo>
                    <a:pt x="4232148" y="70103"/>
                  </a:lnTo>
                  <a:lnTo>
                    <a:pt x="4219956" y="60959"/>
                  </a:lnTo>
                  <a:lnTo>
                    <a:pt x="4209288" y="51815"/>
                  </a:lnTo>
                  <a:lnTo>
                    <a:pt x="4195572" y="44195"/>
                  </a:lnTo>
                  <a:lnTo>
                    <a:pt x="4168140" y="32003"/>
                  </a:lnTo>
                  <a:lnTo>
                    <a:pt x="4152900" y="27431"/>
                  </a:lnTo>
                  <a:lnTo>
                    <a:pt x="4120896" y="24383"/>
                  </a:lnTo>
                  <a:lnTo>
                    <a:pt x="4211320" y="24383"/>
                  </a:lnTo>
                  <a:lnTo>
                    <a:pt x="4248912" y="51815"/>
                  </a:lnTo>
                  <a:lnTo>
                    <a:pt x="4270248" y="79247"/>
                  </a:lnTo>
                  <a:lnTo>
                    <a:pt x="4279392" y="92963"/>
                  </a:lnTo>
                  <a:lnTo>
                    <a:pt x="4297680" y="143255"/>
                  </a:lnTo>
                  <a:lnTo>
                    <a:pt x="4302252" y="179831"/>
                  </a:lnTo>
                  <a:lnTo>
                    <a:pt x="4302252" y="851915"/>
                  </a:lnTo>
                  <a:lnTo>
                    <a:pt x="4294632" y="905256"/>
                  </a:lnTo>
                  <a:lnTo>
                    <a:pt x="4271772" y="952500"/>
                  </a:lnTo>
                  <a:lnTo>
                    <a:pt x="4236720" y="990600"/>
                  </a:lnTo>
                  <a:lnTo>
                    <a:pt x="4223003" y="1001268"/>
                  </a:lnTo>
                  <a:lnTo>
                    <a:pt x="4212844" y="1007363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0555" y="648673"/>
            <a:ext cx="400494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000000"/>
                </a:solidFill>
              </a:rPr>
              <a:t>Adaptations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de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la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mise</a:t>
            </a:r>
            <a:r>
              <a:rPr sz="2000" dirty="0">
                <a:solidFill>
                  <a:srgbClr val="000000"/>
                </a:solidFill>
              </a:rPr>
              <a:t> en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œuvre </a:t>
            </a:r>
            <a:r>
              <a:rPr sz="2000" spc="-540" dirty="0">
                <a:solidFill>
                  <a:srgbClr val="000000"/>
                </a:solidFill>
              </a:rPr>
              <a:t> </a:t>
            </a:r>
            <a:r>
              <a:rPr sz="2000" dirty="0" err="1">
                <a:solidFill>
                  <a:srgbClr val="000000"/>
                </a:solidFill>
              </a:rPr>
              <a:t>en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202</a:t>
            </a:r>
            <a:r>
              <a:rPr lang="en-GB" sz="2000" dirty="0">
                <a:solidFill>
                  <a:srgbClr val="000000"/>
                </a:solidFill>
              </a:rPr>
              <a:t>2</a:t>
            </a:r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631792" y="1495409"/>
            <a:ext cx="9847294" cy="635795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97865" marR="5080" indent="-685800">
              <a:lnSpc>
                <a:spcPct val="150000"/>
              </a:lnSpc>
              <a:spcBef>
                <a:spcPts val="585"/>
              </a:spcBef>
              <a:tabLst>
                <a:tab pos="697865" algn="l"/>
                <a:tab pos="698500" algn="l"/>
              </a:tabLst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Intégrerez-vous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d'autres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interventions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santé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publique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?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oui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lang="fr-FR"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lesquelles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434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comment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(quels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partenaires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impliqués)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?</a:t>
            </a:r>
            <a:endParaRPr lang="fr-FR" sz="2400" b="1" u="heavy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155065" marR="5080" lvl="1" indent="-685800" algn="just">
              <a:lnSpc>
                <a:spcPct val="150000"/>
              </a:lnSpc>
              <a:spcBef>
                <a:spcPts val="585"/>
              </a:spcBef>
              <a:buFont typeface="Wingdings" pitchFamily="2" charset="2"/>
              <a:buChar char="§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 couple de la CPS avec le dépistage de la malnutrition </a:t>
            </a:r>
          </a:p>
          <a:p>
            <a:pPr marL="1155065" marR="5080" lvl="1" indent="-685800" algn="just">
              <a:lnSpc>
                <a:spcPct val="150000"/>
              </a:lnSpc>
              <a:spcBef>
                <a:spcPts val="585"/>
              </a:spcBef>
              <a:buFont typeface="Wingdings" pitchFamily="2" charset="2"/>
              <a:buChar char="§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recherche et la notification des cas de PFA</a:t>
            </a:r>
          </a:p>
          <a:p>
            <a:pPr marL="697865" marR="5080" indent="-685800" algn="just">
              <a:spcBef>
                <a:spcPts val="585"/>
              </a:spcBef>
              <a:tabLst>
                <a:tab pos="697865" algn="l"/>
                <a:tab pos="698500" algn="l"/>
              </a:tabLst>
            </a:pPr>
            <a:r>
              <a:rPr lang="fr-FR" sz="24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Quels</a:t>
            </a:r>
            <a:r>
              <a:rPr lang="fr-FR" sz="2400" b="1" u="heavy" spc="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changements </a:t>
            </a:r>
            <a:r>
              <a:rPr lang="fr-FR" sz="2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allez-vous</a:t>
            </a:r>
            <a:r>
              <a:rPr lang="fr-FR" sz="2400" b="1" u="heavy" spc="4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apporter</a:t>
            </a:r>
            <a:r>
              <a:rPr lang="fr-FR" sz="2400" b="1" u="heavy" spc="2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dirty="0">
                <a:uFill>
                  <a:solidFill>
                    <a:srgbClr val="000000"/>
                  </a:solidFill>
                </a:uFill>
                <a:cs typeface="Calibri"/>
              </a:rPr>
              <a:t>pour</a:t>
            </a:r>
            <a:r>
              <a:rPr lang="fr-FR" sz="2400" b="1" u="heavy" spc="-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surmonter</a:t>
            </a:r>
            <a:r>
              <a:rPr lang="fr-FR" sz="2400" b="1" u="heavy" spc="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dirty="0">
                <a:uFill>
                  <a:solidFill>
                    <a:srgbClr val="000000"/>
                  </a:solidFill>
                </a:uFill>
                <a:cs typeface="Calibri"/>
              </a:rPr>
              <a:t>les</a:t>
            </a:r>
            <a:r>
              <a:rPr lang="fr-FR" sz="2400" b="1" u="heavy" spc="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difficultés </a:t>
            </a:r>
            <a:r>
              <a:rPr lang="fr-FR" sz="2400" b="1" spc="-434" dirty="0">
                <a:cs typeface="Calibri"/>
              </a:rPr>
              <a:t> </a:t>
            </a:r>
            <a:r>
              <a:rPr lang="fr-FR" sz="2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rencontrées</a:t>
            </a:r>
            <a:r>
              <a:rPr lang="fr-FR" sz="2400" b="1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lors</a:t>
            </a:r>
            <a:r>
              <a:rPr lang="fr-FR" sz="2400" b="1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des</a:t>
            </a:r>
            <a:r>
              <a:rPr lang="fr-FR" sz="2400" b="1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campagnes</a:t>
            </a:r>
            <a:r>
              <a:rPr lang="fr-FR" sz="2400" b="1" u="heavy" spc="-3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précédentes</a:t>
            </a:r>
            <a:r>
              <a:rPr lang="fr-FR" sz="2400" b="1" u="heavy" spc="2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heavy" dirty="0">
                <a:uFill>
                  <a:solidFill>
                    <a:srgbClr val="000000"/>
                  </a:solidFill>
                </a:uFill>
                <a:cs typeface="Calibri"/>
              </a:rPr>
              <a:t>?</a:t>
            </a:r>
          </a:p>
          <a:p>
            <a:pPr marL="1155065" marR="5080" lvl="1" indent="-685800">
              <a:lnSpc>
                <a:spcPct val="150000"/>
              </a:lnSpc>
              <a:spcBef>
                <a:spcPts val="585"/>
              </a:spcBef>
              <a:buFont typeface="Wingdings" pitchFamily="2" charset="2"/>
              <a:buChar char="§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cs typeface="Calibri"/>
              </a:rPr>
              <a:t>L’ organisation à temps des atelier de planification  en mars 2022</a:t>
            </a:r>
          </a:p>
          <a:p>
            <a:pPr marL="1155065" marR="5080" lvl="1" indent="-685800">
              <a:lnSpc>
                <a:spcPct val="150000"/>
              </a:lnSpc>
              <a:spcBef>
                <a:spcPts val="585"/>
              </a:spcBef>
              <a:buFont typeface="Wingdings" pitchFamily="2" charset="2"/>
              <a:buChar char="§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cs typeface="Calibri"/>
              </a:rPr>
              <a:t>L’organisation d’un atelier de validation des micro plan </a:t>
            </a:r>
          </a:p>
          <a:p>
            <a:pPr marL="1155065" marR="5080" lvl="1" indent="-685800">
              <a:lnSpc>
                <a:spcPct val="150000"/>
              </a:lnSpc>
              <a:spcBef>
                <a:spcPts val="585"/>
              </a:spcBef>
              <a:buFont typeface="Wingdings" pitchFamily="2" charset="2"/>
              <a:buChar char="§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cs typeface="Calibri"/>
              </a:rPr>
              <a:t>Le décaissement à temps des ressources financières</a:t>
            </a:r>
          </a:p>
          <a:p>
            <a:pPr marL="1155065" marR="5080" lvl="1" indent="-685800">
              <a:lnSpc>
                <a:spcPct val="150000"/>
              </a:lnSpc>
              <a:spcBef>
                <a:spcPts val="585"/>
              </a:spcBef>
              <a:buFont typeface="Wingdings" pitchFamily="2" charset="2"/>
              <a:buChar char="§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cs typeface="Calibri"/>
              </a:rPr>
              <a:t>Le ravitaillement des CSI en intrants </a:t>
            </a:r>
            <a:r>
              <a:rPr lang="fr-FR" sz="2400" dirty="0" err="1">
                <a:uFill>
                  <a:solidFill>
                    <a:srgbClr val="000000"/>
                  </a:solidFill>
                </a:uFill>
                <a:cs typeface="Calibri"/>
              </a:rPr>
              <a:t>apres</a:t>
            </a:r>
            <a:r>
              <a:rPr lang="fr-FR" sz="2400" dirty="0">
                <a:uFill>
                  <a:solidFill>
                    <a:srgbClr val="000000"/>
                  </a:solidFill>
                </a:uFill>
                <a:cs typeface="Calibri"/>
              </a:rPr>
              <a:t> chaque passage</a:t>
            </a:r>
          </a:p>
          <a:p>
            <a:pPr marL="1155065" marR="5080" lvl="1" indent="-685800" algn="just">
              <a:lnSpc>
                <a:spcPct val="150000"/>
              </a:lnSpc>
              <a:spcBef>
                <a:spcPts val="585"/>
              </a:spcBef>
              <a:tabLst>
                <a:tab pos="697865" algn="l"/>
                <a:tab pos="698500" algn="l"/>
              </a:tabLst>
            </a:pPr>
            <a:endParaRPr lang="fr-FR" sz="240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502" y="6250901"/>
            <a:ext cx="69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4608" y="438911"/>
            <a:ext cx="8624570" cy="1066800"/>
            <a:chOff x="1054608" y="438911"/>
            <a:chExt cx="8624570" cy="1066800"/>
          </a:xfrm>
        </p:grpSpPr>
        <p:sp>
          <p:nvSpPr>
            <p:cNvPr id="3" name="object 3"/>
            <p:cNvSpPr/>
            <p:nvPr/>
          </p:nvSpPr>
          <p:spPr>
            <a:xfrm>
              <a:off x="5335511" y="438911"/>
              <a:ext cx="4343400" cy="1066800"/>
            </a:xfrm>
            <a:custGeom>
              <a:avLst/>
              <a:gdLst/>
              <a:ahLst/>
              <a:cxnLst/>
              <a:rect l="l" t="t" r="r" b="b"/>
              <a:pathLst>
                <a:path w="4343400" h="1066800">
                  <a:moveTo>
                    <a:pt x="4343400" y="533400"/>
                  </a:moveTo>
                  <a:lnTo>
                    <a:pt x="4334256" y="524256"/>
                  </a:lnTo>
                  <a:lnTo>
                    <a:pt x="3840480" y="30480"/>
                  </a:lnTo>
                  <a:lnTo>
                    <a:pt x="3810000" y="0"/>
                  </a:lnTo>
                  <a:lnTo>
                    <a:pt x="3810000" y="143256"/>
                  </a:lnTo>
                  <a:lnTo>
                    <a:pt x="0" y="143256"/>
                  </a:lnTo>
                  <a:lnTo>
                    <a:pt x="0" y="923544"/>
                  </a:lnTo>
                  <a:lnTo>
                    <a:pt x="3810000" y="923544"/>
                  </a:lnTo>
                  <a:lnTo>
                    <a:pt x="3810000" y="1066800"/>
                  </a:lnTo>
                  <a:lnTo>
                    <a:pt x="3840480" y="1036320"/>
                  </a:lnTo>
                  <a:lnTo>
                    <a:pt x="4334256" y="542544"/>
                  </a:lnTo>
                  <a:lnTo>
                    <a:pt x="4343400" y="533400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608" y="455675"/>
              <a:ext cx="4302760" cy="1031875"/>
            </a:xfrm>
            <a:custGeom>
              <a:avLst/>
              <a:gdLst/>
              <a:ahLst/>
              <a:cxnLst/>
              <a:rect l="l" t="t" r="r" b="b"/>
              <a:pathLst>
                <a:path w="4302760" h="1031875">
                  <a:moveTo>
                    <a:pt x="4140708" y="1031748"/>
                  </a:moveTo>
                  <a:lnTo>
                    <a:pt x="163068" y="1031748"/>
                  </a:lnTo>
                  <a:lnTo>
                    <a:pt x="146304" y="1028700"/>
                  </a:lnTo>
                  <a:lnTo>
                    <a:pt x="96012" y="1010411"/>
                  </a:lnTo>
                  <a:lnTo>
                    <a:pt x="53340" y="979932"/>
                  </a:lnTo>
                  <a:lnTo>
                    <a:pt x="22860" y="938784"/>
                  </a:lnTo>
                  <a:lnTo>
                    <a:pt x="4572" y="888492"/>
                  </a:lnTo>
                  <a:lnTo>
                    <a:pt x="0" y="851915"/>
                  </a:lnTo>
                  <a:lnTo>
                    <a:pt x="0" y="179831"/>
                  </a:lnTo>
                  <a:lnTo>
                    <a:pt x="9144" y="126491"/>
                  </a:lnTo>
                  <a:lnTo>
                    <a:pt x="30480" y="79247"/>
                  </a:lnTo>
                  <a:lnTo>
                    <a:pt x="65532" y="41147"/>
                  </a:lnTo>
                  <a:lnTo>
                    <a:pt x="111252" y="13715"/>
                  </a:lnTo>
                  <a:lnTo>
                    <a:pt x="161543" y="0"/>
                  </a:lnTo>
                  <a:lnTo>
                    <a:pt x="4139184" y="0"/>
                  </a:lnTo>
                  <a:lnTo>
                    <a:pt x="4191000" y="13715"/>
                  </a:lnTo>
                  <a:lnTo>
                    <a:pt x="4211320" y="24383"/>
                  </a:lnTo>
                  <a:lnTo>
                    <a:pt x="181356" y="24383"/>
                  </a:lnTo>
                  <a:lnTo>
                    <a:pt x="150876" y="27431"/>
                  </a:lnTo>
                  <a:lnTo>
                    <a:pt x="135636" y="32003"/>
                  </a:lnTo>
                  <a:lnTo>
                    <a:pt x="121920" y="36575"/>
                  </a:lnTo>
                  <a:lnTo>
                    <a:pt x="108204" y="42671"/>
                  </a:lnTo>
                  <a:lnTo>
                    <a:pt x="94488" y="51815"/>
                  </a:lnTo>
                  <a:lnTo>
                    <a:pt x="82296" y="59435"/>
                  </a:lnTo>
                  <a:lnTo>
                    <a:pt x="53340" y="92963"/>
                  </a:lnTo>
                  <a:lnTo>
                    <a:pt x="33528" y="132587"/>
                  </a:lnTo>
                  <a:lnTo>
                    <a:pt x="25908" y="179831"/>
                  </a:lnTo>
                  <a:lnTo>
                    <a:pt x="25908" y="850392"/>
                  </a:lnTo>
                  <a:lnTo>
                    <a:pt x="33528" y="897636"/>
                  </a:lnTo>
                  <a:lnTo>
                    <a:pt x="51816" y="937259"/>
                  </a:lnTo>
                  <a:lnTo>
                    <a:pt x="82296" y="970788"/>
                  </a:lnTo>
                  <a:lnTo>
                    <a:pt x="134112" y="999744"/>
                  </a:lnTo>
                  <a:lnTo>
                    <a:pt x="181356" y="1007363"/>
                  </a:lnTo>
                  <a:lnTo>
                    <a:pt x="4212844" y="1007363"/>
                  </a:lnTo>
                  <a:lnTo>
                    <a:pt x="4207764" y="1010411"/>
                  </a:lnTo>
                  <a:lnTo>
                    <a:pt x="4192524" y="1018032"/>
                  </a:lnTo>
                  <a:lnTo>
                    <a:pt x="4175760" y="1024128"/>
                  </a:lnTo>
                  <a:lnTo>
                    <a:pt x="4158996" y="1028700"/>
                  </a:lnTo>
                  <a:lnTo>
                    <a:pt x="4140708" y="1031748"/>
                  </a:lnTo>
                  <a:close/>
                </a:path>
                <a:path w="4302760" h="1031875">
                  <a:moveTo>
                    <a:pt x="4212844" y="1007363"/>
                  </a:moveTo>
                  <a:lnTo>
                    <a:pt x="4120896" y="1007363"/>
                  </a:lnTo>
                  <a:lnTo>
                    <a:pt x="4152900" y="1004316"/>
                  </a:lnTo>
                  <a:lnTo>
                    <a:pt x="4166616" y="999744"/>
                  </a:lnTo>
                  <a:lnTo>
                    <a:pt x="4219956" y="972311"/>
                  </a:lnTo>
                  <a:lnTo>
                    <a:pt x="4250436" y="938784"/>
                  </a:lnTo>
                  <a:lnTo>
                    <a:pt x="4268724" y="897636"/>
                  </a:lnTo>
                  <a:lnTo>
                    <a:pt x="4273296" y="883919"/>
                  </a:lnTo>
                  <a:lnTo>
                    <a:pt x="4276344" y="868680"/>
                  </a:lnTo>
                  <a:lnTo>
                    <a:pt x="4276344" y="164591"/>
                  </a:lnTo>
                  <a:lnTo>
                    <a:pt x="4258056" y="106679"/>
                  </a:lnTo>
                  <a:lnTo>
                    <a:pt x="4232148" y="70103"/>
                  </a:lnTo>
                  <a:lnTo>
                    <a:pt x="4219956" y="60959"/>
                  </a:lnTo>
                  <a:lnTo>
                    <a:pt x="4209288" y="51815"/>
                  </a:lnTo>
                  <a:lnTo>
                    <a:pt x="4195572" y="44195"/>
                  </a:lnTo>
                  <a:lnTo>
                    <a:pt x="4168140" y="32003"/>
                  </a:lnTo>
                  <a:lnTo>
                    <a:pt x="4152900" y="27431"/>
                  </a:lnTo>
                  <a:lnTo>
                    <a:pt x="4120896" y="24383"/>
                  </a:lnTo>
                  <a:lnTo>
                    <a:pt x="4211320" y="24383"/>
                  </a:lnTo>
                  <a:lnTo>
                    <a:pt x="4248912" y="51815"/>
                  </a:lnTo>
                  <a:lnTo>
                    <a:pt x="4270248" y="79247"/>
                  </a:lnTo>
                  <a:lnTo>
                    <a:pt x="4279392" y="92963"/>
                  </a:lnTo>
                  <a:lnTo>
                    <a:pt x="4297680" y="143255"/>
                  </a:lnTo>
                  <a:lnTo>
                    <a:pt x="4302252" y="179831"/>
                  </a:lnTo>
                  <a:lnTo>
                    <a:pt x="4302252" y="851915"/>
                  </a:lnTo>
                  <a:lnTo>
                    <a:pt x="4294632" y="905256"/>
                  </a:lnTo>
                  <a:lnTo>
                    <a:pt x="4271772" y="952500"/>
                  </a:lnTo>
                  <a:lnTo>
                    <a:pt x="4236720" y="990600"/>
                  </a:lnTo>
                  <a:lnTo>
                    <a:pt x="4223003" y="1001268"/>
                  </a:lnTo>
                  <a:lnTo>
                    <a:pt x="4212844" y="1007363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0554" y="648673"/>
            <a:ext cx="4013746" cy="5950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spc="-5" dirty="0" err="1">
                <a:solidFill>
                  <a:srgbClr val="000000"/>
                </a:solidFill>
              </a:rPr>
              <a:t>Priorités</a:t>
            </a:r>
            <a:r>
              <a:rPr sz="2000" spc="-5" dirty="0">
                <a:solidFill>
                  <a:srgbClr val="000000"/>
                </a:solidFill>
              </a:rPr>
              <a:t> de </a:t>
            </a:r>
            <a:r>
              <a:rPr sz="2000" spc="-5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recherche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fr-CH" sz="2000" dirty="0">
                <a:solidFill>
                  <a:srgbClr val="000000"/>
                </a:solidFill>
              </a:rPr>
              <a:t>et </a:t>
            </a:r>
            <a:r>
              <a:rPr lang="fr-CH" sz="2000" spc="-5" dirty="0">
                <a:solidFill>
                  <a:srgbClr val="000000"/>
                </a:solidFill>
              </a:rPr>
              <a:t>calendrier d’exécution </a:t>
            </a:r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1049545" y="1742930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916" y="1566847"/>
            <a:ext cx="9858444" cy="64395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3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Quelles</a:t>
            </a:r>
            <a:r>
              <a:rPr sz="23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sont</a:t>
            </a:r>
            <a:r>
              <a:rPr sz="23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</a:t>
            </a:r>
            <a:r>
              <a:rPr sz="2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priorités</a:t>
            </a:r>
            <a:r>
              <a:rPr sz="23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3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recherche</a:t>
            </a:r>
            <a:r>
              <a:rPr sz="2300" b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</a:t>
            </a:r>
            <a:r>
              <a:rPr sz="23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vous</a:t>
            </a:r>
            <a:r>
              <a:rPr sz="23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avez</a:t>
            </a:r>
            <a:r>
              <a:rPr sz="23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mises</a:t>
            </a:r>
            <a:r>
              <a:rPr sz="23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23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œuvre</a:t>
            </a:r>
            <a:r>
              <a:rPr sz="2300" b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23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</a:t>
            </a:r>
            <a:r>
              <a:rPr lang="en-GB" sz="2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</a:p>
          <a:p>
            <a:pPr marL="12700" marR="5080" algn="just">
              <a:lnSpc>
                <a:spcPct val="150000"/>
              </a:lnSpc>
              <a:spcBef>
                <a:spcPts val="480"/>
              </a:spcBef>
            </a:pP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Quelles</a:t>
            </a:r>
            <a:r>
              <a:rPr lang="fr-FR" sz="2300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sont</a:t>
            </a:r>
            <a:r>
              <a:rPr lang="fr-FR" sz="2300" u="heavy" spc="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les deux</a:t>
            </a:r>
            <a:r>
              <a:rPr lang="fr-FR" sz="2300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priorités</a:t>
            </a:r>
            <a:r>
              <a:rPr lang="fr-FR" sz="2300" u="heavy" spc="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de</a:t>
            </a:r>
            <a:r>
              <a:rPr lang="fr-FR" sz="2300" u="heavy" spc="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recherche</a:t>
            </a:r>
            <a:r>
              <a:rPr lang="fr-FR" sz="2300" u="heavy" spc="4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dirty="0">
                <a:uFill>
                  <a:solidFill>
                    <a:srgbClr val="000000"/>
                  </a:solidFill>
                </a:uFill>
                <a:cs typeface="Calibri"/>
              </a:rPr>
              <a:t>du</a:t>
            </a:r>
            <a:r>
              <a:rPr lang="fr-FR" sz="2300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SMC</a:t>
            </a:r>
            <a:r>
              <a:rPr lang="fr-FR" sz="2300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pour</a:t>
            </a:r>
            <a:r>
              <a:rPr lang="fr-FR" sz="2300" u="heavy" spc="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l'avenir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et</a:t>
            </a:r>
            <a:r>
              <a:rPr lang="fr-FR" sz="2300" u="heavy" spc="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quand</a:t>
            </a:r>
            <a:r>
              <a:rPr lang="fr-FR" sz="2300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comptez-vous</a:t>
            </a:r>
            <a:r>
              <a:rPr lang="fr-FR" sz="2300" u="heavy" spc="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les </a:t>
            </a:r>
            <a:r>
              <a:rPr lang="fr-FR" sz="2300" spc="-345" dirty="0">
                <a:cs typeface="Calibri"/>
              </a:rPr>
              <a:t> </a:t>
            </a:r>
            <a:r>
              <a:rPr lang="fr-FR" sz="2300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mettre</a:t>
            </a:r>
            <a:r>
              <a:rPr lang="fr-FR" sz="2300" u="heavy" spc="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en</a:t>
            </a:r>
            <a:r>
              <a:rPr lang="fr-FR" sz="2300" u="heavy" spc="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œuvre</a:t>
            </a:r>
            <a:r>
              <a:rPr lang="fr-FR" sz="2300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?</a:t>
            </a:r>
          </a:p>
          <a:p>
            <a:pPr marL="12700" marR="5080" algn="just">
              <a:spcBef>
                <a:spcPts val="480"/>
              </a:spcBef>
              <a:buFont typeface="Wingdings" pitchFamily="2" charset="2"/>
              <a:buChar char="§"/>
            </a:pPr>
            <a:r>
              <a:rPr lang="fr-FR" sz="2300" spc="-5" dirty="0">
                <a:uFill>
                  <a:solidFill>
                    <a:srgbClr val="000000"/>
                  </a:solidFill>
                </a:uFill>
                <a:cs typeface="Calibri"/>
              </a:rPr>
              <a:t>Adaptation de la CPS  (tranche </a:t>
            </a:r>
            <a:r>
              <a:rPr lang="fr-FR" sz="2300" spc="-5" dirty="0" err="1">
                <a:uFill>
                  <a:solidFill>
                    <a:srgbClr val="000000"/>
                  </a:solidFill>
                </a:uFill>
                <a:cs typeface="Calibri"/>
              </a:rPr>
              <a:t>d’age</a:t>
            </a:r>
            <a:r>
              <a:rPr lang="fr-FR" sz="2300" spc="-5" dirty="0">
                <a:uFill>
                  <a:solidFill>
                    <a:srgbClr val="000000"/>
                  </a:solidFill>
                </a:uFill>
                <a:cs typeface="Calibri"/>
              </a:rPr>
              <a:t> 5-9 ans , 5</a:t>
            </a:r>
            <a:r>
              <a:rPr lang="fr-FR" sz="2300" spc="-5" baseline="30000" dirty="0">
                <a:uFill>
                  <a:solidFill>
                    <a:srgbClr val="000000"/>
                  </a:solidFill>
                </a:uFill>
                <a:cs typeface="Calibri"/>
              </a:rPr>
              <a:t>e</a:t>
            </a:r>
            <a:r>
              <a:rPr lang="fr-FR" sz="2300" spc="-5" dirty="0">
                <a:uFill>
                  <a:solidFill>
                    <a:srgbClr val="000000"/>
                  </a:solidFill>
                </a:uFill>
                <a:cs typeface="Calibri"/>
              </a:rPr>
              <a:t> passage) en 2022</a:t>
            </a:r>
          </a:p>
          <a:p>
            <a:pPr marL="12700" marR="5080" algn="just">
              <a:spcBef>
                <a:spcPts val="480"/>
              </a:spcBef>
              <a:buFont typeface="Wingdings" pitchFamily="2" charset="2"/>
              <a:buChar char="§"/>
            </a:pPr>
            <a:r>
              <a:rPr lang="fr-FR" sz="2300" u="sng" spc="-5" dirty="0">
                <a:uFill>
                  <a:solidFill>
                    <a:srgbClr val="000000"/>
                  </a:solidFill>
                </a:uFill>
                <a:cs typeface="Calibri"/>
              </a:rPr>
              <a:t>Observance de la 2</a:t>
            </a:r>
            <a:r>
              <a:rPr lang="fr-FR" sz="2300" u="sng" spc="-5" baseline="30000" dirty="0">
                <a:uFill>
                  <a:solidFill>
                    <a:srgbClr val="000000"/>
                  </a:solidFill>
                </a:uFill>
                <a:cs typeface="Calibri"/>
              </a:rPr>
              <a:t>e</a:t>
            </a:r>
            <a:r>
              <a:rPr lang="fr-FR" sz="2300" u="sng" spc="-5" dirty="0">
                <a:uFill>
                  <a:solidFill>
                    <a:srgbClr val="000000"/>
                  </a:solidFill>
                </a:uFill>
                <a:cs typeface="Calibri"/>
              </a:rPr>
              <a:t> et 3</a:t>
            </a:r>
            <a:r>
              <a:rPr lang="fr-FR" sz="2300" u="sng" spc="-5" baseline="30000" dirty="0">
                <a:uFill>
                  <a:solidFill>
                    <a:srgbClr val="000000"/>
                  </a:solidFill>
                </a:uFill>
                <a:cs typeface="Calibri"/>
              </a:rPr>
              <a:t>e</a:t>
            </a:r>
            <a:r>
              <a:rPr lang="fr-FR" sz="2300" u="sng" spc="-5" dirty="0">
                <a:uFill>
                  <a:solidFill>
                    <a:srgbClr val="000000"/>
                  </a:solidFill>
                </a:uFill>
                <a:cs typeface="Calibri"/>
              </a:rPr>
              <a:t> dose avec MSF</a:t>
            </a:r>
          </a:p>
          <a:p>
            <a:pPr marL="12700" algn="just">
              <a:lnSpc>
                <a:spcPct val="150000"/>
              </a:lnSpc>
              <a:spcBef>
                <a:spcPts val="95"/>
              </a:spcBef>
            </a:pP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S'ils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 sont</a:t>
            </a:r>
            <a:r>
              <a:rPr lang="fr-FR" sz="2300" u="heavy" spc="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connus,</a:t>
            </a:r>
            <a:r>
              <a:rPr lang="fr-FR" sz="2300" u="heavy" spc="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quels</a:t>
            </a:r>
            <a:r>
              <a:rPr lang="fr-FR" sz="2300" u="heavy" spc="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sont</a:t>
            </a:r>
            <a:r>
              <a:rPr lang="fr-FR" sz="2300" u="heavy" spc="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les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partenaires</a:t>
            </a:r>
            <a:r>
              <a:rPr lang="fr-FR" sz="2300" u="heavy" spc="2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identifiés</a:t>
            </a:r>
            <a:r>
              <a:rPr lang="fr-FR" sz="2300" u="heavy" spc="-2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pour</a:t>
            </a:r>
            <a:r>
              <a:rPr lang="fr-FR" sz="2300" u="heavy" spc="3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mener</a:t>
            </a:r>
            <a:r>
              <a:rPr lang="fr-FR" sz="2300" u="heavy" spc="3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à</a:t>
            </a:r>
            <a:r>
              <a:rPr lang="fr-FR" sz="2300" u="heavy" spc="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bien</a:t>
            </a:r>
            <a:r>
              <a:rPr lang="fr-FR" sz="2300" u="heavy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cette</a:t>
            </a:r>
            <a:r>
              <a:rPr lang="fr-FR" sz="2300" u="heavy" spc="3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recherche</a:t>
            </a:r>
            <a:r>
              <a:rPr lang="fr-FR" sz="2300" u="heavy" spc="5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?</a:t>
            </a:r>
          </a:p>
          <a:p>
            <a:pPr marL="12700" algn="just">
              <a:spcBef>
                <a:spcPts val="95"/>
              </a:spcBef>
              <a:buFont typeface="Wingdings" pitchFamily="2" charset="2"/>
              <a:buChar char="§"/>
            </a:pPr>
            <a:r>
              <a:rPr lang="fr-FR" sz="2300" spc="-5" dirty="0">
                <a:uFill>
                  <a:solidFill>
                    <a:srgbClr val="000000"/>
                  </a:solidFill>
                </a:uFill>
                <a:cs typeface="Calibri"/>
              </a:rPr>
              <a:t>PNLP</a:t>
            </a:r>
          </a:p>
          <a:p>
            <a:pPr marL="12700" algn="just">
              <a:spcBef>
                <a:spcPts val="95"/>
              </a:spcBef>
              <a:buFont typeface="Wingdings" pitchFamily="2" charset="2"/>
              <a:buChar char="§"/>
            </a:pPr>
            <a:r>
              <a:rPr lang="fr-FR" sz="2300" spc="-5" dirty="0">
                <a:uFill>
                  <a:solidFill>
                    <a:srgbClr val="000000"/>
                  </a:solidFill>
                </a:uFill>
                <a:cs typeface="Calibri"/>
              </a:rPr>
              <a:t>MMV</a:t>
            </a:r>
          </a:p>
          <a:p>
            <a:pPr marL="12700" algn="just">
              <a:spcBef>
                <a:spcPts val="95"/>
              </a:spcBef>
              <a:buFont typeface="Wingdings" pitchFamily="2" charset="2"/>
              <a:buChar char="§"/>
            </a:pPr>
            <a:r>
              <a:rPr lang="fr-FR" sz="2300" spc="-5" dirty="0">
                <a:uFill>
                  <a:solidFill>
                    <a:srgbClr val="000000"/>
                  </a:solidFill>
                </a:uFill>
                <a:cs typeface="Calibri"/>
              </a:rPr>
              <a:t>CERMES</a:t>
            </a:r>
          </a:p>
          <a:p>
            <a:pPr marL="12700" algn="just">
              <a:spcBef>
                <a:spcPts val="95"/>
              </a:spcBef>
            </a:pPr>
            <a:r>
              <a:rPr lang="fr-FR" sz="23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Estimation</a:t>
            </a:r>
            <a:r>
              <a:rPr lang="fr-FR" sz="2300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du</a:t>
            </a:r>
            <a:r>
              <a:rPr lang="fr-FR" sz="2300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budget</a:t>
            </a:r>
            <a:r>
              <a:rPr lang="fr-FR" sz="2300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nécessaire</a:t>
            </a:r>
          </a:p>
          <a:p>
            <a:pPr marL="12700" algn="just">
              <a:spcBef>
                <a:spcPts val="95"/>
              </a:spcBef>
              <a:buFont typeface="Wingdings" pitchFamily="2" charset="2"/>
              <a:buChar char="§"/>
            </a:pPr>
            <a:r>
              <a:rPr lang="fr-FR" sz="2300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X X X </a:t>
            </a:r>
            <a:r>
              <a:rPr lang="fr-FR" sz="2300" spc="-1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X</a:t>
            </a:r>
            <a:r>
              <a:rPr lang="fr-FR" sz="2300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spc="-1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X</a:t>
            </a:r>
            <a:r>
              <a:rPr lang="fr-FR" sz="2300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300" spc="-5" dirty="0">
                <a:uFill>
                  <a:solidFill>
                    <a:srgbClr val="000000"/>
                  </a:solidFill>
                </a:uFill>
                <a:cs typeface="Calibri"/>
              </a:rPr>
              <a:t>Adaptation de la CPS  (tranche </a:t>
            </a:r>
            <a:r>
              <a:rPr lang="fr-FR" sz="2300" spc="-5" dirty="0" err="1">
                <a:uFill>
                  <a:solidFill>
                    <a:srgbClr val="000000"/>
                  </a:solidFill>
                </a:uFill>
                <a:cs typeface="Calibri"/>
              </a:rPr>
              <a:t>d’age</a:t>
            </a:r>
            <a:r>
              <a:rPr lang="fr-FR" sz="2300" spc="-5" dirty="0">
                <a:uFill>
                  <a:solidFill>
                    <a:srgbClr val="000000"/>
                  </a:solidFill>
                </a:uFill>
                <a:cs typeface="Calibri"/>
              </a:rPr>
              <a:t> 5-9 ans , 5</a:t>
            </a:r>
            <a:r>
              <a:rPr lang="fr-FR" sz="2300" spc="-5" baseline="30000" dirty="0">
                <a:uFill>
                  <a:solidFill>
                    <a:srgbClr val="000000"/>
                  </a:solidFill>
                </a:uFill>
                <a:cs typeface="Calibri"/>
              </a:rPr>
              <a:t>e</a:t>
            </a:r>
            <a:r>
              <a:rPr lang="fr-FR" sz="2300" spc="-5" dirty="0">
                <a:uFill>
                  <a:solidFill>
                    <a:srgbClr val="000000"/>
                  </a:solidFill>
                </a:uFill>
                <a:cs typeface="Calibri"/>
              </a:rPr>
              <a:t> passage) en 2022</a:t>
            </a:r>
          </a:p>
          <a:p>
            <a:pPr marL="12700" algn="just">
              <a:spcBef>
                <a:spcPts val="95"/>
              </a:spcBef>
            </a:pPr>
            <a:endParaRPr lang="fr-FR" sz="2300" dirty="0">
              <a:solidFill>
                <a:srgbClr val="FF0000"/>
              </a:solidFill>
              <a:cs typeface="Calibri"/>
            </a:endParaRPr>
          </a:p>
          <a:p>
            <a:pPr marL="12700" marR="5080">
              <a:spcBef>
                <a:spcPts val="480"/>
              </a:spcBef>
            </a:pPr>
            <a:endParaRPr lang="fr-FR" sz="2300" dirty="0">
              <a:solidFill>
                <a:srgbClr val="FF0000"/>
              </a:solidFill>
              <a:cs typeface="Calibri"/>
            </a:endParaRPr>
          </a:p>
          <a:p>
            <a:pPr marL="12700">
              <a:spcBef>
                <a:spcPts val="95"/>
              </a:spcBef>
            </a:pPr>
            <a:endParaRPr sz="23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>
            <p:extLst/>
          </p:nvPr>
        </p:nvGraphicFramePr>
        <p:xfrm>
          <a:off x="629734" y="128621"/>
          <a:ext cx="9481493" cy="111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523298" y="1399160"/>
            <a:ext cx="9667340" cy="6051631"/>
          </a:xfrm>
          <a:prstGeom prst="rect">
            <a:avLst/>
          </a:prstGeom>
        </p:spPr>
        <p:txBody>
          <a:bodyPr vert="horz" lIns="100838" tIns="50419" rIns="100838" bIns="50419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29" u="sng"/>
          </a:p>
          <a:p>
            <a:pPr>
              <a:buFont typeface="Calibri"/>
              <a:buAutoNum type="arabicPeriod"/>
            </a:pPr>
            <a:endParaRPr lang="en-US" sz="3529" u="sng"/>
          </a:p>
          <a:p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endParaRPr lang="en-US" sz="3529" u="sng"/>
          </a:p>
          <a:p>
            <a:endParaRPr lang="en-US" sz="3529" u="sng"/>
          </a:p>
          <a:p>
            <a:endParaRPr lang="en-US" sz="3529" u="sng"/>
          </a:p>
          <a:p>
            <a:pPr marL="283613" indent="-283613"/>
            <a:endParaRPr lang="en-US" sz="3529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B2AB8-1398-4C36-8551-90936F33BA4B}"/>
              </a:ext>
            </a:extLst>
          </p:cNvPr>
          <p:cNvSpPr txBox="1"/>
          <p:nvPr/>
        </p:nvSpPr>
        <p:spPr>
          <a:xfrm>
            <a:off x="378148" y="1261145"/>
            <a:ext cx="9812490" cy="22605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Lecons</a:t>
            </a:r>
            <a:r>
              <a:rPr lang="en-US" sz="2400" dirty="0"/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 mise </a:t>
            </a:r>
            <a:r>
              <a:rPr lang="en-US" sz="2400" dirty="0" err="1"/>
              <a:t>en</a:t>
            </a:r>
            <a:r>
              <a:rPr lang="en-US" sz="2400" dirty="0"/>
              <a:t> place du panier </a:t>
            </a:r>
            <a:r>
              <a:rPr lang="en-US" sz="2400" dirty="0" err="1"/>
              <a:t>commun</a:t>
            </a:r>
            <a:r>
              <a:rPr lang="en-US" sz="2400" dirty="0"/>
              <a:t> des </a:t>
            </a:r>
            <a:r>
              <a:rPr lang="en-US" sz="2400" dirty="0" err="1"/>
              <a:t>intrants</a:t>
            </a: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 </a:t>
            </a:r>
            <a:r>
              <a:rPr lang="en-US" sz="2400" dirty="0" err="1"/>
              <a:t>ravitaillement</a:t>
            </a:r>
            <a:r>
              <a:rPr lang="en-US" sz="2400" dirty="0"/>
              <a:t> des CSI </a:t>
            </a:r>
            <a:r>
              <a:rPr lang="en-US" sz="2400" dirty="0" err="1"/>
              <a:t>en</a:t>
            </a:r>
            <a:r>
              <a:rPr lang="en-US" sz="2400" dirty="0"/>
              <a:t> AQSP par passage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  elaboration des micro plan a temps au 1e </a:t>
            </a:r>
            <a:r>
              <a:rPr lang="en-US" sz="2400" dirty="0" err="1"/>
              <a:t>trimestre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45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922121" y="428625"/>
            <a:ext cx="8522335" cy="1056640"/>
            <a:chOff x="964691" y="422148"/>
            <a:chExt cx="8522335" cy="1056640"/>
          </a:xfrm>
        </p:grpSpPr>
        <p:sp>
          <p:nvSpPr>
            <p:cNvPr id="5" name="object 5"/>
            <p:cNvSpPr/>
            <p:nvPr/>
          </p:nvSpPr>
          <p:spPr>
            <a:xfrm>
              <a:off x="7299960" y="422147"/>
              <a:ext cx="2186940" cy="1056640"/>
            </a:xfrm>
            <a:custGeom>
              <a:avLst/>
              <a:gdLst/>
              <a:ahLst/>
              <a:cxnLst/>
              <a:rect l="l" t="t" r="r" b="b"/>
              <a:pathLst>
                <a:path w="2186940" h="1056640">
                  <a:moveTo>
                    <a:pt x="2186940" y="527304"/>
                  </a:moveTo>
                  <a:lnTo>
                    <a:pt x="2177758" y="518160"/>
                  </a:lnTo>
                  <a:lnTo>
                    <a:pt x="1688668" y="30480"/>
                  </a:lnTo>
                  <a:lnTo>
                    <a:pt x="1658112" y="0"/>
                  </a:lnTo>
                  <a:lnTo>
                    <a:pt x="1658112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1658112" y="912876"/>
                  </a:lnTo>
                  <a:lnTo>
                    <a:pt x="1658112" y="1056132"/>
                  </a:lnTo>
                  <a:lnTo>
                    <a:pt x="1690116" y="1024128"/>
                  </a:lnTo>
                  <a:lnTo>
                    <a:pt x="2177796" y="536448"/>
                  </a:lnTo>
                  <a:lnTo>
                    <a:pt x="2186940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6883" y="452627"/>
              <a:ext cx="6337300" cy="993775"/>
            </a:xfrm>
            <a:custGeom>
              <a:avLst/>
              <a:gdLst/>
              <a:ahLst/>
              <a:cxnLst/>
              <a:rect l="l" t="t" r="r" b="b"/>
              <a:pathLst>
                <a:path w="6337300" h="993775">
                  <a:moveTo>
                    <a:pt x="6170676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6170676" y="0"/>
                  </a:lnTo>
                  <a:lnTo>
                    <a:pt x="6214731" y="5954"/>
                  </a:lnTo>
                  <a:lnTo>
                    <a:pt x="6254383" y="22747"/>
                  </a:lnTo>
                  <a:lnTo>
                    <a:pt x="6288024" y="48768"/>
                  </a:lnTo>
                  <a:lnTo>
                    <a:pt x="6314045" y="82408"/>
                  </a:lnTo>
                  <a:lnTo>
                    <a:pt x="6330837" y="122061"/>
                  </a:lnTo>
                  <a:lnTo>
                    <a:pt x="6336792" y="166116"/>
                  </a:lnTo>
                  <a:lnTo>
                    <a:pt x="6336792" y="829055"/>
                  </a:lnTo>
                  <a:lnTo>
                    <a:pt x="6330837" y="872997"/>
                  </a:lnTo>
                  <a:lnTo>
                    <a:pt x="6314045" y="912367"/>
                  </a:lnTo>
                  <a:lnTo>
                    <a:pt x="6288024" y="945641"/>
                  </a:lnTo>
                  <a:lnTo>
                    <a:pt x="6254383" y="971295"/>
                  </a:lnTo>
                  <a:lnTo>
                    <a:pt x="6214731" y="987805"/>
                  </a:lnTo>
                  <a:lnTo>
                    <a:pt x="6170676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691" y="440436"/>
              <a:ext cx="6361430" cy="1019810"/>
            </a:xfrm>
            <a:custGeom>
              <a:avLst/>
              <a:gdLst/>
              <a:ahLst/>
              <a:cxnLst/>
              <a:rect l="l" t="t" r="r" b="b"/>
              <a:pathLst>
                <a:path w="6361430" h="1019810">
                  <a:moveTo>
                    <a:pt x="6182868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59535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3444" y="7619"/>
                  </a:lnTo>
                  <a:lnTo>
                    <a:pt x="158495" y="0"/>
                  </a:lnTo>
                  <a:lnTo>
                    <a:pt x="6201155" y="0"/>
                  </a:lnTo>
                  <a:lnTo>
                    <a:pt x="6251448" y="13715"/>
                  </a:lnTo>
                  <a:lnTo>
                    <a:pt x="6271768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05156" y="42671"/>
                  </a:lnTo>
                  <a:lnTo>
                    <a:pt x="59436" y="80771"/>
                  </a:lnTo>
                  <a:lnTo>
                    <a:pt x="44196" y="105155"/>
                  </a:lnTo>
                  <a:lnTo>
                    <a:pt x="36576" y="117347"/>
                  </a:lnTo>
                  <a:lnTo>
                    <a:pt x="32004" y="132587"/>
                  </a:lnTo>
                  <a:lnTo>
                    <a:pt x="27432" y="146303"/>
                  </a:lnTo>
                  <a:lnTo>
                    <a:pt x="25908" y="161543"/>
                  </a:lnTo>
                  <a:lnTo>
                    <a:pt x="24384" y="178307"/>
                  </a:lnTo>
                  <a:lnTo>
                    <a:pt x="24384" y="839724"/>
                  </a:lnTo>
                  <a:lnTo>
                    <a:pt x="36576" y="899160"/>
                  </a:lnTo>
                  <a:lnTo>
                    <a:pt x="68580" y="947928"/>
                  </a:lnTo>
                  <a:lnTo>
                    <a:pt x="103632" y="975360"/>
                  </a:lnTo>
                  <a:lnTo>
                    <a:pt x="161543" y="993648"/>
                  </a:lnTo>
                  <a:lnTo>
                    <a:pt x="6274308" y="993648"/>
                  </a:lnTo>
                  <a:lnTo>
                    <a:pt x="6252971" y="1004316"/>
                  </a:lnTo>
                  <a:lnTo>
                    <a:pt x="6236207" y="1010412"/>
                  </a:lnTo>
                  <a:lnTo>
                    <a:pt x="6219444" y="1014983"/>
                  </a:lnTo>
                  <a:lnTo>
                    <a:pt x="6201155" y="1018032"/>
                  </a:lnTo>
                  <a:lnTo>
                    <a:pt x="6182868" y="1019556"/>
                  </a:lnTo>
                  <a:close/>
                </a:path>
                <a:path w="6361430" h="1019810">
                  <a:moveTo>
                    <a:pt x="6274308" y="993648"/>
                  </a:moveTo>
                  <a:lnTo>
                    <a:pt x="6198107" y="993648"/>
                  </a:lnTo>
                  <a:lnTo>
                    <a:pt x="6213348" y="990600"/>
                  </a:lnTo>
                  <a:lnTo>
                    <a:pt x="6227064" y="987552"/>
                  </a:lnTo>
                  <a:lnTo>
                    <a:pt x="6268212" y="967739"/>
                  </a:lnTo>
                  <a:lnTo>
                    <a:pt x="6300216" y="938783"/>
                  </a:lnTo>
                  <a:lnTo>
                    <a:pt x="6329171" y="886968"/>
                  </a:lnTo>
                  <a:lnTo>
                    <a:pt x="6335268" y="856487"/>
                  </a:lnTo>
                  <a:lnTo>
                    <a:pt x="6335268" y="163067"/>
                  </a:lnTo>
                  <a:lnTo>
                    <a:pt x="6329171" y="132587"/>
                  </a:lnTo>
                  <a:lnTo>
                    <a:pt x="6324600" y="118871"/>
                  </a:lnTo>
                  <a:lnTo>
                    <a:pt x="6316980" y="105155"/>
                  </a:lnTo>
                  <a:lnTo>
                    <a:pt x="6310884" y="92963"/>
                  </a:lnTo>
                  <a:lnTo>
                    <a:pt x="6269736" y="51815"/>
                  </a:lnTo>
                  <a:lnTo>
                    <a:pt x="6228588" y="32003"/>
                  </a:lnTo>
                  <a:lnTo>
                    <a:pt x="6182868" y="24383"/>
                  </a:lnTo>
                  <a:lnTo>
                    <a:pt x="6271768" y="24383"/>
                  </a:lnTo>
                  <a:lnTo>
                    <a:pt x="6309360" y="51815"/>
                  </a:lnTo>
                  <a:lnTo>
                    <a:pt x="6339839" y="92963"/>
                  </a:lnTo>
                  <a:lnTo>
                    <a:pt x="6358128" y="141731"/>
                  </a:lnTo>
                  <a:lnTo>
                    <a:pt x="6359652" y="160019"/>
                  </a:lnTo>
                  <a:lnTo>
                    <a:pt x="6361176" y="176783"/>
                  </a:lnTo>
                  <a:lnTo>
                    <a:pt x="6361176" y="858012"/>
                  </a:lnTo>
                  <a:lnTo>
                    <a:pt x="6358128" y="876300"/>
                  </a:lnTo>
                  <a:lnTo>
                    <a:pt x="6339839" y="925068"/>
                  </a:lnTo>
                  <a:lnTo>
                    <a:pt x="6297168" y="978408"/>
                  </a:lnTo>
                  <a:lnTo>
                    <a:pt x="6283452" y="989076"/>
                  </a:lnTo>
                  <a:lnTo>
                    <a:pt x="6274308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6731" y="581025"/>
            <a:ext cx="5931535" cy="38279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lang="fr-FR" spc="-10" dirty="0" err="1">
                <a:solidFill>
                  <a:srgbClr val="000000"/>
                </a:solidFill>
                <a:latin typeface="Calibri"/>
                <a:cs typeface="Calibri"/>
              </a:rPr>
              <a:t>Presentation</a:t>
            </a:r>
            <a:r>
              <a:rPr lang="fr-FR" spc="-10" dirty="0">
                <a:solidFill>
                  <a:srgbClr val="000000"/>
                </a:solidFill>
                <a:latin typeface="Calibri"/>
                <a:cs typeface="Calibri"/>
              </a:rPr>
              <a:t> Niger</a:t>
            </a:r>
            <a:endParaRPr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8032D0A-A4F2-40AC-A911-17B9A904E0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9626" y="1474417"/>
            <a:ext cx="4320478" cy="5994400"/>
          </a:xfrm>
          <a:prstGeom prst="rect">
            <a:avLst/>
          </a:prstGeom>
        </p:spPr>
      </p:pic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9120D83B-DC68-4F18-81C0-03116FE5532D}"/>
              </a:ext>
            </a:extLst>
          </p:cNvPr>
          <p:cNvSpPr txBox="1">
            <a:spLocks/>
          </p:cNvSpPr>
          <p:nvPr/>
        </p:nvSpPr>
        <p:spPr>
          <a:xfrm>
            <a:off x="705130" y="1638285"/>
            <a:ext cx="4464496" cy="5857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Situé en Afrique de l’ouest; 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Superficie : 1 267 000 Km2;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</a:rPr>
              <a:t>Limité :</a:t>
            </a:r>
          </a:p>
          <a:p>
            <a:pPr lvl="1">
              <a:spcBef>
                <a:spcPts val="914"/>
              </a:spcBef>
              <a:buFont typeface="Calibri" panose="020F0502020204030204" pitchFamily="34" charset="0"/>
              <a:buChar char="⁻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l’est par le Tchad;</a:t>
            </a:r>
          </a:p>
          <a:p>
            <a:pPr lvl="1">
              <a:spcBef>
                <a:spcPts val="914"/>
              </a:spcBef>
              <a:buFont typeface="Calibri" panose="020F0502020204030204" pitchFamily="34" charset="0"/>
              <a:buChar char="⁻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l’ouest par le Mali et le Burkina Faso;</a:t>
            </a:r>
          </a:p>
          <a:p>
            <a:pPr lvl="1">
              <a:spcBef>
                <a:spcPts val="914"/>
              </a:spcBef>
              <a:buFont typeface="Calibri" panose="020F0502020204030204" pitchFamily="34" charset="0"/>
              <a:buChar char="⁻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nord par l’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Algerie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et la Lybie;</a:t>
            </a:r>
          </a:p>
          <a:p>
            <a:pPr lvl="1">
              <a:spcBef>
                <a:spcPts val="914"/>
              </a:spcBef>
              <a:buFont typeface="Calibri" panose="020F0502020204030204" pitchFamily="34" charset="0"/>
              <a:buChar char="⁻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sud par le Nigeria et le Benin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Population en 2022:</a:t>
            </a:r>
          </a:p>
          <a:p>
            <a:pPr lvl="1">
              <a:spcBef>
                <a:spcPts val="914"/>
              </a:spcBef>
              <a:buFont typeface="Arial" panose="020B0604020202020204" pitchFamily="34" charset="0"/>
              <a:buChar char="-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24 465 624 habitants ;</a:t>
            </a:r>
          </a:p>
          <a:p>
            <a:pPr lvl="1">
              <a:spcBef>
                <a:spcPts val="914"/>
              </a:spcBef>
              <a:buFont typeface="Arial" panose="020B0604020202020204" pitchFamily="34" charset="0"/>
              <a:buChar char="-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4 778 649  enfants moins de 5 ans;</a:t>
            </a:r>
          </a:p>
          <a:p>
            <a:pPr lvl="1">
              <a:spcBef>
                <a:spcPts val="914"/>
              </a:spcBef>
              <a:buFont typeface="Arial" panose="020B0604020202020204" pitchFamily="34" charset="0"/>
              <a:buChar char="-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1 282 875 grossesses attendues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</a:rPr>
              <a:t>Couverture sanitaire: 52,68 %</a:t>
            </a:r>
          </a:p>
          <a:p>
            <a:pPr>
              <a:spcBef>
                <a:spcPts val="91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914"/>
              </a:spcBef>
              <a:buClr>
                <a:srgbClr val="FF0000"/>
              </a:buClr>
              <a:buNone/>
              <a:defRPr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spcBef>
                <a:spcPts val="914"/>
              </a:spcBef>
              <a:buClr>
                <a:srgbClr val="FF0000"/>
              </a:buClr>
              <a:buNone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432054" indent="-432054">
              <a:lnSpc>
                <a:spcPct val="80000"/>
              </a:lnSpc>
              <a:spcBef>
                <a:spcPts val="914"/>
              </a:spcBef>
              <a:buFont typeface="Wingdings 2"/>
              <a:buChar char=""/>
              <a:defRPr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948F341-0DDA-4DCE-9ABC-676470F41197}"/>
              </a:ext>
            </a:extLst>
          </p:cNvPr>
          <p:cNvCxnSpPr/>
          <p:nvPr/>
        </p:nvCxnSpPr>
        <p:spPr>
          <a:xfrm rot="5400000" flipH="1" flipV="1">
            <a:off x="5668171" y="3674268"/>
            <a:ext cx="1500198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6">
            <a:extLst>
              <a:ext uri="{FF2B5EF4-FFF2-40B4-BE49-F238E27FC236}">
                <a16:creationId xmlns:a16="http://schemas.microsoft.com/office/drawing/2014/main" id="{8FD4D198-4C48-45CB-B33D-D1B690F5C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967443"/>
              </p:ext>
            </p:extLst>
          </p:nvPr>
        </p:nvGraphicFramePr>
        <p:xfrm>
          <a:off x="629734" y="128621"/>
          <a:ext cx="9481493" cy="111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>
            <a:extLst>
              <a:ext uri="{FF2B5EF4-FFF2-40B4-BE49-F238E27FC236}">
                <a16:creationId xmlns:a16="http://schemas.microsoft.com/office/drawing/2014/main" id="{AC02E406-CBE8-46AD-86BB-85B652CED35C}"/>
              </a:ext>
            </a:extLst>
          </p:cNvPr>
          <p:cNvSpPr txBox="1">
            <a:spLocks/>
          </p:cNvSpPr>
          <p:nvPr/>
        </p:nvSpPr>
        <p:spPr>
          <a:xfrm>
            <a:off x="523298" y="1399160"/>
            <a:ext cx="9667340" cy="6051631"/>
          </a:xfrm>
          <a:prstGeom prst="rect">
            <a:avLst/>
          </a:prstGeom>
        </p:spPr>
        <p:txBody>
          <a:bodyPr vert="horz" lIns="100838" tIns="50419" rIns="100838" bIns="50419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29" u="sng"/>
          </a:p>
          <a:p>
            <a:pPr>
              <a:buFont typeface="Calibri"/>
              <a:buAutoNum type="arabicPeriod"/>
            </a:pPr>
            <a:endParaRPr lang="en-US" sz="3529" u="sng"/>
          </a:p>
          <a:p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endParaRPr lang="en-US" sz="3529" u="sng"/>
          </a:p>
          <a:p>
            <a:endParaRPr lang="en-US" sz="3529" u="sng"/>
          </a:p>
          <a:p>
            <a:endParaRPr lang="en-US" sz="3529" u="sng"/>
          </a:p>
          <a:p>
            <a:pPr marL="283613" indent="-283613"/>
            <a:endParaRPr lang="en-US" sz="3529" u="sng" dirty="0">
              <a:cs typeface="Calibri"/>
            </a:endParaRPr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  <a:p>
            <a:pPr>
              <a:buFont typeface="+mj-lt"/>
              <a:buAutoNum type="arabicPeriod"/>
            </a:pPr>
            <a:endParaRPr lang="en-US" sz="3529" u="sn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B2AB8-1398-4C36-8551-90936F33BA4B}"/>
              </a:ext>
            </a:extLst>
          </p:cNvPr>
          <p:cNvSpPr txBox="1"/>
          <p:nvPr/>
        </p:nvSpPr>
        <p:spPr>
          <a:xfrm>
            <a:off x="378148" y="1261145"/>
            <a:ext cx="9812490" cy="6507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Innovation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/>
              <a:t>La digitalisation de la campagne au niveau de trois districts </a:t>
            </a:r>
            <a:r>
              <a:rPr lang="en-US" sz="2400" dirty="0" err="1"/>
              <a:t>sanitaires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2021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permet</a:t>
            </a:r>
            <a:r>
              <a:rPr lang="en-US" sz="2400" dirty="0"/>
              <a:t> d </a:t>
            </a:r>
            <a:r>
              <a:rPr lang="en-US" sz="2400" dirty="0" err="1"/>
              <a:t>amelioraer</a:t>
            </a:r>
            <a:r>
              <a:rPr lang="en-US" sz="2400" dirty="0"/>
              <a:t> la collecte et la qualite et la </a:t>
            </a:r>
            <a:r>
              <a:rPr lang="en-US" sz="2400" dirty="0" err="1"/>
              <a:t>disponibilite</a:t>
            </a:r>
            <a:r>
              <a:rPr lang="en-US" sz="2400" dirty="0"/>
              <a:t>                     des donnees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Neccesite</a:t>
            </a:r>
            <a:r>
              <a:rPr lang="en-US" sz="2400" dirty="0"/>
              <a:t> des </a:t>
            </a:r>
            <a:r>
              <a:rPr lang="en-US" sz="2400" dirty="0" err="1"/>
              <a:t>distributeurs</a:t>
            </a:r>
            <a:r>
              <a:rPr lang="en-US" sz="2400" dirty="0"/>
              <a:t> </a:t>
            </a:r>
            <a:r>
              <a:rPr lang="en-US" sz="2400" dirty="0" err="1"/>
              <a:t>ayant</a:t>
            </a:r>
            <a:r>
              <a:rPr lang="en-US" sz="2400" dirty="0"/>
              <a:t> un niveau d education au </a:t>
            </a:r>
            <a:r>
              <a:rPr lang="en-US" sz="2400" dirty="0" err="1"/>
              <a:t>moins</a:t>
            </a:r>
            <a:r>
              <a:rPr lang="en-US" sz="2400" dirty="0"/>
              <a:t> </a:t>
            </a:r>
            <a:r>
              <a:rPr lang="en-US" sz="2400" dirty="0" err="1"/>
              <a:t>primaire</a:t>
            </a:r>
            <a:endParaRPr lang="en-US" sz="2400" dirty="0"/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 </a:t>
            </a:r>
            <a:r>
              <a:rPr lang="en-US" sz="2400" dirty="0" err="1"/>
              <a:t>tributeur</a:t>
            </a:r>
            <a:r>
              <a:rPr lang="en-US" sz="2400" dirty="0"/>
              <a:t> de la couverture et le niveau de qualite de la </a:t>
            </a:r>
            <a:r>
              <a:rPr lang="en-US" sz="2400" dirty="0" err="1"/>
              <a:t>connexion</a:t>
            </a:r>
            <a:r>
              <a:rPr lang="en-US" sz="2400" dirty="0"/>
              <a:t> internet et de source d </a:t>
            </a:r>
            <a:r>
              <a:rPr lang="en-US" sz="2400" dirty="0" err="1"/>
              <a:t>energie</a:t>
            </a:r>
            <a:endParaRPr lang="en-US" sz="2400" dirty="0"/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un </a:t>
            </a:r>
            <a:r>
              <a:rPr lang="en-US" sz="2400" dirty="0" err="1"/>
              <a:t>cout</a:t>
            </a:r>
            <a:r>
              <a:rPr lang="en-US" sz="2400" dirty="0"/>
              <a:t> de mise </a:t>
            </a:r>
            <a:r>
              <a:rPr lang="en-US" sz="2400" dirty="0" err="1"/>
              <a:t>en</a:t>
            </a:r>
            <a:r>
              <a:rPr lang="en-US" sz="2400" dirty="0"/>
              <a:t> oeuvre non </a:t>
            </a:r>
            <a:r>
              <a:rPr lang="en-US" sz="2400" dirty="0" err="1"/>
              <a:t>negligeable</a:t>
            </a:r>
            <a:endParaRPr lang="en-US" sz="2400" dirty="0"/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 </a:t>
            </a:r>
            <a:r>
              <a:rPr lang="en-US" sz="2400" dirty="0" err="1"/>
              <a:t>deployement</a:t>
            </a:r>
            <a:r>
              <a:rPr lang="en-US" sz="2400" dirty="0"/>
              <a:t>  et l appropriation de l innovation au  niveau district </a:t>
            </a:r>
            <a:r>
              <a:rPr lang="en-US" sz="2400" dirty="0" err="1"/>
              <a:t>est</a:t>
            </a:r>
            <a:r>
              <a:rPr lang="en-US" sz="2400" dirty="0"/>
              <a:t> indispensable</a:t>
            </a:r>
          </a:p>
        </p:txBody>
      </p:sp>
    </p:spTree>
    <p:extLst>
      <p:ext uri="{BB962C8B-B14F-4D97-AF65-F5344CB8AC3E}">
        <p14:creationId xmlns:p14="http://schemas.microsoft.com/office/powerpoint/2010/main" val="3435176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0292" y="3081527"/>
            <a:ext cx="256251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/>
          <p:nvPr/>
        </p:nvGrpSpPr>
        <p:grpSpPr>
          <a:xfrm>
            <a:off x="922121" y="428625"/>
            <a:ext cx="8522335" cy="852470"/>
            <a:chOff x="964691" y="422148"/>
            <a:chExt cx="8522335" cy="1056640"/>
          </a:xfrm>
        </p:grpSpPr>
        <p:sp>
          <p:nvSpPr>
            <p:cNvPr id="5" name="object 5"/>
            <p:cNvSpPr/>
            <p:nvPr/>
          </p:nvSpPr>
          <p:spPr>
            <a:xfrm>
              <a:off x="7299960" y="422147"/>
              <a:ext cx="2186940" cy="1056640"/>
            </a:xfrm>
            <a:custGeom>
              <a:avLst/>
              <a:gdLst/>
              <a:ahLst/>
              <a:cxnLst/>
              <a:rect l="l" t="t" r="r" b="b"/>
              <a:pathLst>
                <a:path w="2186940" h="1056640">
                  <a:moveTo>
                    <a:pt x="2186940" y="527304"/>
                  </a:moveTo>
                  <a:lnTo>
                    <a:pt x="2177758" y="518160"/>
                  </a:lnTo>
                  <a:lnTo>
                    <a:pt x="1688668" y="30480"/>
                  </a:lnTo>
                  <a:lnTo>
                    <a:pt x="1658112" y="0"/>
                  </a:lnTo>
                  <a:lnTo>
                    <a:pt x="1658112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1658112" y="912876"/>
                  </a:lnTo>
                  <a:lnTo>
                    <a:pt x="1658112" y="1056132"/>
                  </a:lnTo>
                  <a:lnTo>
                    <a:pt x="1690116" y="1024128"/>
                  </a:lnTo>
                  <a:lnTo>
                    <a:pt x="2177796" y="536448"/>
                  </a:lnTo>
                  <a:lnTo>
                    <a:pt x="2186940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6883" y="452627"/>
              <a:ext cx="6337300" cy="993775"/>
            </a:xfrm>
            <a:custGeom>
              <a:avLst/>
              <a:gdLst/>
              <a:ahLst/>
              <a:cxnLst/>
              <a:rect l="l" t="t" r="r" b="b"/>
              <a:pathLst>
                <a:path w="6337300" h="993775">
                  <a:moveTo>
                    <a:pt x="6170676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6170676" y="0"/>
                  </a:lnTo>
                  <a:lnTo>
                    <a:pt x="6214731" y="5954"/>
                  </a:lnTo>
                  <a:lnTo>
                    <a:pt x="6254383" y="22747"/>
                  </a:lnTo>
                  <a:lnTo>
                    <a:pt x="6288024" y="48768"/>
                  </a:lnTo>
                  <a:lnTo>
                    <a:pt x="6314045" y="82408"/>
                  </a:lnTo>
                  <a:lnTo>
                    <a:pt x="6330837" y="122061"/>
                  </a:lnTo>
                  <a:lnTo>
                    <a:pt x="6336792" y="166116"/>
                  </a:lnTo>
                  <a:lnTo>
                    <a:pt x="6336792" y="829055"/>
                  </a:lnTo>
                  <a:lnTo>
                    <a:pt x="6330837" y="872997"/>
                  </a:lnTo>
                  <a:lnTo>
                    <a:pt x="6314045" y="912367"/>
                  </a:lnTo>
                  <a:lnTo>
                    <a:pt x="6288024" y="945641"/>
                  </a:lnTo>
                  <a:lnTo>
                    <a:pt x="6254383" y="971295"/>
                  </a:lnTo>
                  <a:lnTo>
                    <a:pt x="6214731" y="987805"/>
                  </a:lnTo>
                  <a:lnTo>
                    <a:pt x="6170676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691" y="440436"/>
              <a:ext cx="6361430" cy="1019810"/>
            </a:xfrm>
            <a:custGeom>
              <a:avLst/>
              <a:gdLst/>
              <a:ahLst/>
              <a:cxnLst/>
              <a:rect l="l" t="t" r="r" b="b"/>
              <a:pathLst>
                <a:path w="6361430" h="1019810">
                  <a:moveTo>
                    <a:pt x="6182868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59535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3444" y="7619"/>
                  </a:lnTo>
                  <a:lnTo>
                    <a:pt x="158495" y="0"/>
                  </a:lnTo>
                  <a:lnTo>
                    <a:pt x="6201155" y="0"/>
                  </a:lnTo>
                  <a:lnTo>
                    <a:pt x="6251448" y="13715"/>
                  </a:lnTo>
                  <a:lnTo>
                    <a:pt x="6271768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05156" y="42671"/>
                  </a:lnTo>
                  <a:lnTo>
                    <a:pt x="59436" y="80771"/>
                  </a:lnTo>
                  <a:lnTo>
                    <a:pt x="44196" y="105155"/>
                  </a:lnTo>
                  <a:lnTo>
                    <a:pt x="36576" y="117347"/>
                  </a:lnTo>
                  <a:lnTo>
                    <a:pt x="32004" y="132587"/>
                  </a:lnTo>
                  <a:lnTo>
                    <a:pt x="27432" y="146303"/>
                  </a:lnTo>
                  <a:lnTo>
                    <a:pt x="25908" y="161543"/>
                  </a:lnTo>
                  <a:lnTo>
                    <a:pt x="24384" y="178307"/>
                  </a:lnTo>
                  <a:lnTo>
                    <a:pt x="24384" y="839724"/>
                  </a:lnTo>
                  <a:lnTo>
                    <a:pt x="36576" y="899160"/>
                  </a:lnTo>
                  <a:lnTo>
                    <a:pt x="68580" y="947928"/>
                  </a:lnTo>
                  <a:lnTo>
                    <a:pt x="103632" y="975360"/>
                  </a:lnTo>
                  <a:lnTo>
                    <a:pt x="161543" y="993648"/>
                  </a:lnTo>
                  <a:lnTo>
                    <a:pt x="6274308" y="993648"/>
                  </a:lnTo>
                  <a:lnTo>
                    <a:pt x="6252971" y="1004316"/>
                  </a:lnTo>
                  <a:lnTo>
                    <a:pt x="6236207" y="1010412"/>
                  </a:lnTo>
                  <a:lnTo>
                    <a:pt x="6219444" y="1014983"/>
                  </a:lnTo>
                  <a:lnTo>
                    <a:pt x="6201155" y="1018032"/>
                  </a:lnTo>
                  <a:lnTo>
                    <a:pt x="6182868" y="1019556"/>
                  </a:lnTo>
                  <a:close/>
                </a:path>
                <a:path w="6361430" h="1019810">
                  <a:moveTo>
                    <a:pt x="6274308" y="993648"/>
                  </a:moveTo>
                  <a:lnTo>
                    <a:pt x="6198107" y="993648"/>
                  </a:lnTo>
                  <a:lnTo>
                    <a:pt x="6213348" y="990600"/>
                  </a:lnTo>
                  <a:lnTo>
                    <a:pt x="6227064" y="987552"/>
                  </a:lnTo>
                  <a:lnTo>
                    <a:pt x="6268212" y="967739"/>
                  </a:lnTo>
                  <a:lnTo>
                    <a:pt x="6300216" y="938783"/>
                  </a:lnTo>
                  <a:lnTo>
                    <a:pt x="6329171" y="886968"/>
                  </a:lnTo>
                  <a:lnTo>
                    <a:pt x="6335268" y="856487"/>
                  </a:lnTo>
                  <a:lnTo>
                    <a:pt x="6335268" y="163067"/>
                  </a:lnTo>
                  <a:lnTo>
                    <a:pt x="6329171" y="132587"/>
                  </a:lnTo>
                  <a:lnTo>
                    <a:pt x="6324600" y="118871"/>
                  </a:lnTo>
                  <a:lnTo>
                    <a:pt x="6316980" y="105155"/>
                  </a:lnTo>
                  <a:lnTo>
                    <a:pt x="6310884" y="92963"/>
                  </a:lnTo>
                  <a:lnTo>
                    <a:pt x="6269736" y="51815"/>
                  </a:lnTo>
                  <a:lnTo>
                    <a:pt x="6228588" y="32003"/>
                  </a:lnTo>
                  <a:lnTo>
                    <a:pt x="6182868" y="24383"/>
                  </a:lnTo>
                  <a:lnTo>
                    <a:pt x="6271768" y="24383"/>
                  </a:lnTo>
                  <a:lnTo>
                    <a:pt x="6309360" y="51815"/>
                  </a:lnTo>
                  <a:lnTo>
                    <a:pt x="6339839" y="92963"/>
                  </a:lnTo>
                  <a:lnTo>
                    <a:pt x="6358128" y="141731"/>
                  </a:lnTo>
                  <a:lnTo>
                    <a:pt x="6359652" y="160019"/>
                  </a:lnTo>
                  <a:lnTo>
                    <a:pt x="6361176" y="176783"/>
                  </a:lnTo>
                  <a:lnTo>
                    <a:pt x="6361176" y="858012"/>
                  </a:lnTo>
                  <a:lnTo>
                    <a:pt x="6358128" y="876300"/>
                  </a:lnTo>
                  <a:lnTo>
                    <a:pt x="6339839" y="925068"/>
                  </a:lnTo>
                  <a:lnTo>
                    <a:pt x="6297168" y="978408"/>
                  </a:lnTo>
                  <a:lnTo>
                    <a:pt x="6283452" y="989076"/>
                  </a:lnTo>
                  <a:lnTo>
                    <a:pt x="6274308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6731" y="581025"/>
            <a:ext cx="5931535" cy="38279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lang="fr-FR" spc="-10" dirty="0" err="1">
                <a:solidFill>
                  <a:srgbClr val="000000"/>
                </a:solidFill>
                <a:latin typeface="Calibri"/>
                <a:cs typeface="Calibri"/>
              </a:rPr>
              <a:t>Presentation</a:t>
            </a:r>
            <a:r>
              <a:rPr lang="fr-FR" spc="-10">
                <a:solidFill>
                  <a:srgbClr val="000000"/>
                </a:solidFill>
                <a:latin typeface="Calibri"/>
                <a:cs typeface="Calibri"/>
              </a:rPr>
              <a:t> Niger</a:t>
            </a:r>
            <a:endParaRPr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CE6E8F80-D1CC-472C-84D4-8B9D4FE65D9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8091"/>
          <a:stretch/>
        </p:blipFill>
        <p:spPr bwMode="auto">
          <a:xfrm>
            <a:off x="5112568" y="1985516"/>
            <a:ext cx="4572000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97B75A-D368-4AA5-90AB-BD564868E8B8}"/>
              </a:ext>
            </a:extLst>
          </p:cNvPr>
          <p:cNvSpPr/>
          <p:nvPr/>
        </p:nvSpPr>
        <p:spPr>
          <a:xfrm>
            <a:off x="846107" y="1423970"/>
            <a:ext cx="4517982" cy="5909310"/>
          </a:xfrm>
          <a:prstGeom prst="rect">
            <a:avLst/>
          </a:prstGeom>
          <a:ln>
            <a:solidFill>
              <a:srgbClr val="10C0EA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Pays HBHI,  </a:t>
            </a:r>
            <a:r>
              <a:rPr lang="fr-FR" sz="21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SaMe</a:t>
            </a:r>
            <a:endParaRPr lang="fr-FR" sz="21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Parmi les 1ères causes de morbidité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(39 %)</a:t>
            </a:r>
            <a:r>
              <a:rPr lang="fr-FR" sz="2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et mortalité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(38%);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Principales victimes enfants 0-59 mois et femmes enceintes; 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Quatre strates épidémiologiques:</a:t>
            </a:r>
          </a:p>
          <a:p>
            <a:pPr marL="800100" lvl="2" indent="-342900">
              <a:spcBef>
                <a:spcPts val="914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Très faible ;</a:t>
            </a:r>
          </a:p>
          <a:p>
            <a:pPr marL="800100" lvl="2" indent="-342900">
              <a:spcBef>
                <a:spcPts val="914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Faible;</a:t>
            </a:r>
          </a:p>
          <a:p>
            <a:pPr marL="800100" lvl="2" indent="-342900">
              <a:spcBef>
                <a:spcPts val="914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Modérée</a:t>
            </a:r>
          </a:p>
          <a:p>
            <a:pPr marL="800100" lvl="2" indent="-342900">
              <a:spcBef>
                <a:spcPts val="914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Haut </a:t>
            </a:r>
          </a:p>
          <a:p>
            <a:pPr marL="342900" lvl="1" indent="-342900"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 falciparum à 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89 %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</a:t>
            </a:r>
          </a:p>
          <a:p>
            <a:pPr marL="342900" lvl="1" indent="-342900"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A.gambiae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98%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 2021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4 490 320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confirmés avec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4 170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décès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avec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fr-FR" sz="21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ncidence</a:t>
            </a:r>
            <a:r>
              <a:rPr lang="fr-FR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190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hbts et une létalité de </a:t>
            </a:r>
            <a:r>
              <a:rPr lang="fr-FR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00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912" y="1800225"/>
            <a:ext cx="22860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Carte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2021</a:t>
            </a:r>
            <a:r>
              <a:rPr b="1" spc="-25" dirty="0">
                <a:latin typeface="Calibri"/>
                <a:cs typeface="Calibri"/>
              </a:rPr>
              <a:t> </a:t>
            </a:r>
            <a:endParaRPr lang="en-US" b="1" spc="-25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(</a:t>
            </a:r>
            <a:r>
              <a:rPr lang="fr-FR" b="1" spc="-10" dirty="0">
                <a:latin typeface="Calibri"/>
                <a:cs typeface="Calibri"/>
              </a:rPr>
              <a:t>zones traitées </a:t>
            </a:r>
            <a:r>
              <a:rPr b="1" spc="-10" dirty="0"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3676" y="1800225"/>
            <a:ext cx="236093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Carte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2022</a:t>
            </a:r>
            <a:r>
              <a:rPr sz="2400" b="1" spc="-45" dirty="0">
                <a:latin typeface="Calibri"/>
                <a:cs typeface="Calibri"/>
              </a:rPr>
              <a:t> </a:t>
            </a:r>
            <a:endParaRPr lang="en-US" sz="2400" b="1" spc="-45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(</a:t>
            </a:r>
            <a:r>
              <a:rPr lang="en-US" sz="2400" b="1" dirty="0">
                <a:latin typeface="Calibri"/>
                <a:cs typeface="Calibri"/>
              </a:rPr>
              <a:t>zones </a:t>
            </a:r>
            <a:r>
              <a:rPr sz="2400" b="1" dirty="0" err="1">
                <a:latin typeface="Calibri"/>
                <a:cs typeface="Calibri"/>
              </a:rPr>
              <a:t>cibles</a:t>
            </a:r>
            <a:r>
              <a:rPr sz="2400" b="1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2121" y="428625"/>
            <a:ext cx="8522335" cy="1056640"/>
            <a:chOff x="964691" y="422148"/>
            <a:chExt cx="8522335" cy="1056640"/>
          </a:xfrm>
        </p:grpSpPr>
        <p:sp>
          <p:nvSpPr>
            <p:cNvPr id="5" name="object 5"/>
            <p:cNvSpPr/>
            <p:nvPr/>
          </p:nvSpPr>
          <p:spPr>
            <a:xfrm>
              <a:off x="7299960" y="422147"/>
              <a:ext cx="2186940" cy="1056640"/>
            </a:xfrm>
            <a:custGeom>
              <a:avLst/>
              <a:gdLst/>
              <a:ahLst/>
              <a:cxnLst/>
              <a:rect l="l" t="t" r="r" b="b"/>
              <a:pathLst>
                <a:path w="2186940" h="1056640">
                  <a:moveTo>
                    <a:pt x="2186940" y="527304"/>
                  </a:moveTo>
                  <a:lnTo>
                    <a:pt x="2177758" y="518160"/>
                  </a:lnTo>
                  <a:lnTo>
                    <a:pt x="1688668" y="30480"/>
                  </a:lnTo>
                  <a:lnTo>
                    <a:pt x="1658112" y="0"/>
                  </a:lnTo>
                  <a:lnTo>
                    <a:pt x="1658112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1658112" y="912876"/>
                  </a:lnTo>
                  <a:lnTo>
                    <a:pt x="1658112" y="1056132"/>
                  </a:lnTo>
                  <a:lnTo>
                    <a:pt x="1690116" y="1024128"/>
                  </a:lnTo>
                  <a:lnTo>
                    <a:pt x="2177796" y="536448"/>
                  </a:lnTo>
                  <a:lnTo>
                    <a:pt x="2186940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6883" y="452627"/>
              <a:ext cx="6337300" cy="993775"/>
            </a:xfrm>
            <a:custGeom>
              <a:avLst/>
              <a:gdLst/>
              <a:ahLst/>
              <a:cxnLst/>
              <a:rect l="l" t="t" r="r" b="b"/>
              <a:pathLst>
                <a:path w="6337300" h="993775">
                  <a:moveTo>
                    <a:pt x="6170676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6170676" y="0"/>
                  </a:lnTo>
                  <a:lnTo>
                    <a:pt x="6214731" y="5954"/>
                  </a:lnTo>
                  <a:lnTo>
                    <a:pt x="6254383" y="22747"/>
                  </a:lnTo>
                  <a:lnTo>
                    <a:pt x="6288024" y="48768"/>
                  </a:lnTo>
                  <a:lnTo>
                    <a:pt x="6314045" y="82408"/>
                  </a:lnTo>
                  <a:lnTo>
                    <a:pt x="6330837" y="122061"/>
                  </a:lnTo>
                  <a:lnTo>
                    <a:pt x="6336792" y="166116"/>
                  </a:lnTo>
                  <a:lnTo>
                    <a:pt x="6336792" y="829055"/>
                  </a:lnTo>
                  <a:lnTo>
                    <a:pt x="6330837" y="872997"/>
                  </a:lnTo>
                  <a:lnTo>
                    <a:pt x="6314045" y="912367"/>
                  </a:lnTo>
                  <a:lnTo>
                    <a:pt x="6288024" y="945641"/>
                  </a:lnTo>
                  <a:lnTo>
                    <a:pt x="6254383" y="971295"/>
                  </a:lnTo>
                  <a:lnTo>
                    <a:pt x="6214731" y="987805"/>
                  </a:lnTo>
                  <a:lnTo>
                    <a:pt x="6170676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691" y="440436"/>
              <a:ext cx="6361430" cy="1019810"/>
            </a:xfrm>
            <a:custGeom>
              <a:avLst/>
              <a:gdLst/>
              <a:ahLst/>
              <a:cxnLst/>
              <a:rect l="l" t="t" r="r" b="b"/>
              <a:pathLst>
                <a:path w="6361430" h="1019810">
                  <a:moveTo>
                    <a:pt x="6182868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59535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3444" y="7619"/>
                  </a:lnTo>
                  <a:lnTo>
                    <a:pt x="158495" y="0"/>
                  </a:lnTo>
                  <a:lnTo>
                    <a:pt x="6201155" y="0"/>
                  </a:lnTo>
                  <a:lnTo>
                    <a:pt x="6251448" y="13715"/>
                  </a:lnTo>
                  <a:lnTo>
                    <a:pt x="6271768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05156" y="42671"/>
                  </a:lnTo>
                  <a:lnTo>
                    <a:pt x="59436" y="80771"/>
                  </a:lnTo>
                  <a:lnTo>
                    <a:pt x="44196" y="105155"/>
                  </a:lnTo>
                  <a:lnTo>
                    <a:pt x="36576" y="117347"/>
                  </a:lnTo>
                  <a:lnTo>
                    <a:pt x="32004" y="132587"/>
                  </a:lnTo>
                  <a:lnTo>
                    <a:pt x="27432" y="146303"/>
                  </a:lnTo>
                  <a:lnTo>
                    <a:pt x="25908" y="161543"/>
                  </a:lnTo>
                  <a:lnTo>
                    <a:pt x="24384" y="178307"/>
                  </a:lnTo>
                  <a:lnTo>
                    <a:pt x="24384" y="839724"/>
                  </a:lnTo>
                  <a:lnTo>
                    <a:pt x="36576" y="899160"/>
                  </a:lnTo>
                  <a:lnTo>
                    <a:pt x="68580" y="947928"/>
                  </a:lnTo>
                  <a:lnTo>
                    <a:pt x="103632" y="975360"/>
                  </a:lnTo>
                  <a:lnTo>
                    <a:pt x="161543" y="993648"/>
                  </a:lnTo>
                  <a:lnTo>
                    <a:pt x="6274308" y="993648"/>
                  </a:lnTo>
                  <a:lnTo>
                    <a:pt x="6252971" y="1004316"/>
                  </a:lnTo>
                  <a:lnTo>
                    <a:pt x="6236207" y="1010412"/>
                  </a:lnTo>
                  <a:lnTo>
                    <a:pt x="6219444" y="1014983"/>
                  </a:lnTo>
                  <a:lnTo>
                    <a:pt x="6201155" y="1018032"/>
                  </a:lnTo>
                  <a:lnTo>
                    <a:pt x="6182868" y="1019556"/>
                  </a:lnTo>
                  <a:close/>
                </a:path>
                <a:path w="6361430" h="1019810">
                  <a:moveTo>
                    <a:pt x="6274308" y="993648"/>
                  </a:moveTo>
                  <a:lnTo>
                    <a:pt x="6198107" y="993648"/>
                  </a:lnTo>
                  <a:lnTo>
                    <a:pt x="6213348" y="990600"/>
                  </a:lnTo>
                  <a:lnTo>
                    <a:pt x="6227064" y="987552"/>
                  </a:lnTo>
                  <a:lnTo>
                    <a:pt x="6268212" y="967739"/>
                  </a:lnTo>
                  <a:lnTo>
                    <a:pt x="6300216" y="938783"/>
                  </a:lnTo>
                  <a:lnTo>
                    <a:pt x="6329171" y="886968"/>
                  </a:lnTo>
                  <a:lnTo>
                    <a:pt x="6335268" y="856487"/>
                  </a:lnTo>
                  <a:lnTo>
                    <a:pt x="6335268" y="163067"/>
                  </a:lnTo>
                  <a:lnTo>
                    <a:pt x="6329171" y="132587"/>
                  </a:lnTo>
                  <a:lnTo>
                    <a:pt x="6324600" y="118871"/>
                  </a:lnTo>
                  <a:lnTo>
                    <a:pt x="6316980" y="105155"/>
                  </a:lnTo>
                  <a:lnTo>
                    <a:pt x="6310884" y="92963"/>
                  </a:lnTo>
                  <a:lnTo>
                    <a:pt x="6269736" y="51815"/>
                  </a:lnTo>
                  <a:lnTo>
                    <a:pt x="6228588" y="32003"/>
                  </a:lnTo>
                  <a:lnTo>
                    <a:pt x="6182868" y="24383"/>
                  </a:lnTo>
                  <a:lnTo>
                    <a:pt x="6271768" y="24383"/>
                  </a:lnTo>
                  <a:lnTo>
                    <a:pt x="6309360" y="51815"/>
                  </a:lnTo>
                  <a:lnTo>
                    <a:pt x="6339839" y="92963"/>
                  </a:lnTo>
                  <a:lnTo>
                    <a:pt x="6358128" y="141731"/>
                  </a:lnTo>
                  <a:lnTo>
                    <a:pt x="6359652" y="160019"/>
                  </a:lnTo>
                  <a:lnTo>
                    <a:pt x="6361176" y="176783"/>
                  </a:lnTo>
                  <a:lnTo>
                    <a:pt x="6361176" y="858012"/>
                  </a:lnTo>
                  <a:lnTo>
                    <a:pt x="6358128" y="876300"/>
                  </a:lnTo>
                  <a:lnTo>
                    <a:pt x="6339839" y="925068"/>
                  </a:lnTo>
                  <a:lnTo>
                    <a:pt x="6297168" y="978408"/>
                  </a:lnTo>
                  <a:lnTo>
                    <a:pt x="6283452" y="989076"/>
                  </a:lnTo>
                  <a:lnTo>
                    <a:pt x="6274308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6731" y="581025"/>
            <a:ext cx="593153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Carte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0000"/>
                </a:solidFill>
                <a:latin typeface="Calibri"/>
                <a:cs typeface="Calibri"/>
              </a:rPr>
              <a:t>pays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 montrant</a:t>
            </a:r>
            <a:r>
              <a:rPr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districts</a:t>
            </a:r>
            <a:r>
              <a:rPr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pc="10" dirty="0">
                <a:solidFill>
                  <a:srgbClr val="000000"/>
                </a:solidFill>
                <a:latin typeface="Calibri"/>
                <a:cs typeface="Calibri"/>
              </a:rPr>
              <a:t>bénéficiant</a:t>
            </a:r>
            <a:r>
              <a:rPr lang="en-US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spc="-10" dirty="0" err="1">
                <a:solidFill>
                  <a:srgbClr val="000000"/>
                </a:solidFill>
                <a:latin typeface="Calibri"/>
                <a:cs typeface="Calibri"/>
              </a:rPr>
              <a:t>mise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000000"/>
                </a:solidFill>
                <a:latin typeface="Calibri"/>
                <a:cs typeface="Calibri"/>
              </a:rPr>
              <a:t>en </a:t>
            </a:r>
            <a:r>
              <a:rPr spc="-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000000"/>
                </a:solidFill>
                <a:latin typeface="Calibri"/>
                <a:cs typeface="Calibri"/>
              </a:rPr>
              <a:t>œuvre</a:t>
            </a:r>
            <a:r>
              <a:rPr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 la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endParaRPr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CF44A-27BB-4302-ACD2-DB177DE86FAD}"/>
              </a:ext>
            </a:extLst>
          </p:cNvPr>
          <p:cNvSpPr/>
          <p:nvPr/>
        </p:nvSpPr>
        <p:spPr>
          <a:xfrm>
            <a:off x="1917676" y="6638945"/>
            <a:ext cx="1214446" cy="357190"/>
          </a:xfrm>
          <a:prstGeom prst="rect">
            <a:avLst/>
          </a:prstGeom>
          <a:solidFill>
            <a:srgbClr val="F357B0"/>
          </a:solidFill>
          <a:ln>
            <a:solidFill>
              <a:srgbClr val="F35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8665C-78BF-4D00-8986-CE9049738964}"/>
              </a:ext>
            </a:extLst>
          </p:cNvPr>
          <p:cNvSpPr/>
          <p:nvPr/>
        </p:nvSpPr>
        <p:spPr>
          <a:xfrm>
            <a:off x="4632320" y="6638945"/>
            <a:ext cx="1143008" cy="357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non éligibles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EADEB6-1C9A-4FAF-BA57-8359E01BDEB4}"/>
              </a:ext>
            </a:extLst>
          </p:cNvPr>
          <p:cNvSpPr/>
          <p:nvPr/>
        </p:nvSpPr>
        <p:spPr>
          <a:xfrm>
            <a:off x="3274998" y="6638945"/>
            <a:ext cx="1214446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PMI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A6F199-5CDB-4636-959A-6A6E690F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3" y="2495541"/>
            <a:ext cx="5000661" cy="37147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754A7C-616E-4E9F-99E4-AB1E5A2CAB6A}"/>
              </a:ext>
            </a:extLst>
          </p:cNvPr>
          <p:cNvSpPr/>
          <p:nvPr/>
        </p:nvSpPr>
        <p:spPr>
          <a:xfrm>
            <a:off x="560354" y="6638945"/>
            <a:ext cx="1214446" cy="357190"/>
          </a:xfrm>
          <a:prstGeom prst="rect">
            <a:avLst/>
          </a:prstGeom>
          <a:solidFill>
            <a:srgbClr val="44F42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DS éligibles non couverts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39FF865-7EA4-4037-B11E-1971C3E85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40" y="2514082"/>
            <a:ext cx="4967415" cy="37147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FC128CF-2F42-4FD5-9411-E27EEA267C77}"/>
              </a:ext>
            </a:extLst>
          </p:cNvPr>
          <p:cNvSpPr/>
          <p:nvPr/>
        </p:nvSpPr>
        <p:spPr>
          <a:xfrm>
            <a:off x="6313584" y="6589737"/>
            <a:ext cx="1214446" cy="357190"/>
          </a:xfrm>
          <a:prstGeom prst="rect">
            <a:avLst/>
          </a:prstGeom>
          <a:solidFill>
            <a:srgbClr val="E21088"/>
          </a:solidFill>
          <a:ln>
            <a:solidFill>
              <a:srgbClr val="F35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AA8FA0-F9CD-486F-A76D-D2941408A147}"/>
              </a:ext>
            </a:extLst>
          </p:cNvPr>
          <p:cNvSpPr/>
          <p:nvPr/>
        </p:nvSpPr>
        <p:spPr>
          <a:xfrm>
            <a:off x="9028228" y="6589737"/>
            <a:ext cx="1143008" cy="357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non éligibles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90CA2A-5BC2-4B96-B0BD-95ECF208381F}"/>
              </a:ext>
            </a:extLst>
          </p:cNvPr>
          <p:cNvSpPr/>
          <p:nvPr/>
        </p:nvSpPr>
        <p:spPr>
          <a:xfrm>
            <a:off x="7670906" y="6589737"/>
            <a:ext cx="1214446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4"/>
          <p:cNvGrpSpPr/>
          <p:nvPr/>
        </p:nvGrpSpPr>
        <p:grpSpPr>
          <a:xfrm>
            <a:off x="963168" y="422148"/>
            <a:ext cx="8524240" cy="1056640"/>
            <a:chOff x="963168" y="422148"/>
            <a:chExt cx="8524240" cy="1056640"/>
          </a:xfrm>
        </p:grpSpPr>
        <p:sp>
          <p:nvSpPr>
            <p:cNvPr id="15" name="object 15"/>
            <p:cNvSpPr/>
            <p:nvPr/>
          </p:nvSpPr>
          <p:spPr>
            <a:xfrm>
              <a:off x="5506212" y="422147"/>
              <a:ext cx="3980815" cy="1056640"/>
            </a:xfrm>
            <a:custGeom>
              <a:avLst/>
              <a:gdLst/>
              <a:ahLst/>
              <a:cxnLst/>
              <a:rect l="l" t="t" r="r" b="b"/>
              <a:pathLst>
                <a:path w="3980815" h="1056640">
                  <a:moveTo>
                    <a:pt x="3980688" y="527304"/>
                  </a:moveTo>
                  <a:lnTo>
                    <a:pt x="3971544" y="518160"/>
                  </a:lnTo>
                  <a:lnTo>
                    <a:pt x="3483864" y="30480"/>
                  </a:lnTo>
                  <a:lnTo>
                    <a:pt x="3453384" y="0"/>
                  </a:lnTo>
                  <a:lnTo>
                    <a:pt x="3453384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3453384" y="912876"/>
                  </a:lnTo>
                  <a:lnTo>
                    <a:pt x="3453384" y="1056132"/>
                  </a:lnTo>
                  <a:lnTo>
                    <a:pt x="3485286" y="1024128"/>
                  </a:lnTo>
                  <a:lnTo>
                    <a:pt x="3971569" y="536448"/>
                  </a:lnTo>
                  <a:lnTo>
                    <a:pt x="3980688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5360" y="452627"/>
              <a:ext cx="4543425" cy="993775"/>
            </a:xfrm>
            <a:custGeom>
              <a:avLst/>
              <a:gdLst/>
              <a:ahLst/>
              <a:cxnLst/>
              <a:rect l="l" t="t" r="r" b="b"/>
              <a:pathLst>
                <a:path w="4543425" h="993775">
                  <a:moveTo>
                    <a:pt x="4378451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4378451" y="0"/>
                  </a:lnTo>
                  <a:lnTo>
                    <a:pt x="4422393" y="5954"/>
                  </a:lnTo>
                  <a:lnTo>
                    <a:pt x="4461763" y="22747"/>
                  </a:lnTo>
                  <a:lnTo>
                    <a:pt x="4495037" y="48768"/>
                  </a:lnTo>
                  <a:lnTo>
                    <a:pt x="4520691" y="82408"/>
                  </a:lnTo>
                  <a:lnTo>
                    <a:pt x="4537201" y="122061"/>
                  </a:lnTo>
                  <a:lnTo>
                    <a:pt x="4543043" y="166116"/>
                  </a:lnTo>
                  <a:lnTo>
                    <a:pt x="4543043" y="829055"/>
                  </a:lnTo>
                  <a:lnTo>
                    <a:pt x="4537201" y="872997"/>
                  </a:lnTo>
                  <a:lnTo>
                    <a:pt x="4520691" y="912367"/>
                  </a:lnTo>
                  <a:lnTo>
                    <a:pt x="4495037" y="945641"/>
                  </a:lnTo>
                  <a:lnTo>
                    <a:pt x="4461763" y="971295"/>
                  </a:lnTo>
                  <a:lnTo>
                    <a:pt x="4422393" y="987805"/>
                  </a:lnTo>
                  <a:lnTo>
                    <a:pt x="4378451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3168" y="440436"/>
              <a:ext cx="4569460" cy="1019810"/>
            </a:xfrm>
            <a:custGeom>
              <a:avLst/>
              <a:gdLst/>
              <a:ahLst/>
              <a:cxnLst/>
              <a:rect l="l" t="t" r="r" b="b"/>
              <a:pathLst>
                <a:path w="4569460" h="1019810">
                  <a:moveTo>
                    <a:pt x="4390644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59535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58495" y="0"/>
                  </a:lnTo>
                  <a:lnTo>
                    <a:pt x="4407408" y="0"/>
                  </a:lnTo>
                  <a:lnTo>
                    <a:pt x="4459224" y="13715"/>
                  </a:lnTo>
                  <a:lnTo>
                    <a:pt x="4479544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05156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36576" y="117347"/>
                  </a:lnTo>
                  <a:lnTo>
                    <a:pt x="32004" y="132587"/>
                  </a:lnTo>
                  <a:lnTo>
                    <a:pt x="27432" y="146303"/>
                  </a:lnTo>
                  <a:lnTo>
                    <a:pt x="25908" y="161543"/>
                  </a:lnTo>
                  <a:lnTo>
                    <a:pt x="24384" y="178307"/>
                  </a:lnTo>
                  <a:lnTo>
                    <a:pt x="24384" y="839724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1440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4482084" y="993648"/>
                  </a:lnTo>
                  <a:lnTo>
                    <a:pt x="4460748" y="1004316"/>
                  </a:lnTo>
                  <a:lnTo>
                    <a:pt x="4443984" y="1010412"/>
                  </a:lnTo>
                  <a:lnTo>
                    <a:pt x="4427220" y="1014983"/>
                  </a:lnTo>
                  <a:lnTo>
                    <a:pt x="4408932" y="1018032"/>
                  </a:lnTo>
                  <a:lnTo>
                    <a:pt x="4390644" y="1019556"/>
                  </a:lnTo>
                  <a:close/>
                </a:path>
                <a:path w="4569460" h="1019810">
                  <a:moveTo>
                    <a:pt x="4482084" y="993648"/>
                  </a:moveTo>
                  <a:lnTo>
                    <a:pt x="4405884" y="993648"/>
                  </a:lnTo>
                  <a:lnTo>
                    <a:pt x="4421124" y="990600"/>
                  </a:lnTo>
                  <a:lnTo>
                    <a:pt x="4434840" y="987552"/>
                  </a:lnTo>
                  <a:lnTo>
                    <a:pt x="4462272" y="975360"/>
                  </a:lnTo>
                  <a:lnTo>
                    <a:pt x="4475988" y="967739"/>
                  </a:lnTo>
                  <a:lnTo>
                    <a:pt x="4486656" y="958595"/>
                  </a:lnTo>
                  <a:lnTo>
                    <a:pt x="4498848" y="949452"/>
                  </a:lnTo>
                  <a:lnTo>
                    <a:pt x="4524756" y="914400"/>
                  </a:lnTo>
                  <a:lnTo>
                    <a:pt x="4543044" y="856487"/>
                  </a:lnTo>
                  <a:lnTo>
                    <a:pt x="4543044" y="163067"/>
                  </a:lnTo>
                  <a:lnTo>
                    <a:pt x="4524756" y="105155"/>
                  </a:lnTo>
                  <a:lnTo>
                    <a:pt x="4498848" y="70103"/>
                  </a:lnTo>
                  <a:lnTo>
                    <a:pt x="4463796" y="44195"/>
                  </a:lnTo>
                  <a:lnTo>
                    <a:pt x="4405884" y="25907"/>
                  </a:lnTo>
                  <a:lnTo>
                    <a:pt x="4390644" y="24383"/>
                  </a:lnTo>
                  <a:lnTo>
                    <a:pt x="4479544" y="24383"/>
                  </a:lnTo>
                  <a:lnTo>
                    <a:pt x="4527803" y="64007"/>
                  </a:lnTo>
                  <a:lnTo>
                    <a:pt x="4553712" y="108203"/>
                  </a:lnTo>
                  <a:lnTo>
                    <a:pt x="4567428" y="160019"/>
                  </a:lnTo>
                  <a:lnTo>
                    <a:pt x="4568952" y="176783"/>
                  </a:lnTo>
                  <a:lnTo>
                    <a:pt x="4568952" y="841247"/>
                  </a:lnTo>
                  <a:lnTo>
                    <a:pt x="4567428" y="858012"/>
                  </a:lnTo>
                  <a:lnTo>
                    <a:pt x="4565903" y="876300"/>
                  </a:lnTo>
                  <a:lnTo>
                    <a:pt x="4547616" y="925068"/>
                  </a:lnTo>
                  <a:lnTo>
                    <a:pt x="4517136" y="966216"/>
                  </a:lnTo>
                  <a:lnTo>
                    <a:pt x="4491228" y="989076"/>
                  </a:lnTo>
                  <a:lnTo>
                    <a:pt x="4482084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22908" y="789598"/>
            <a:ext cx="4728591" cy="37279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lang="en-GB" spc="-10" dirty="0" err="1">
                <a:solidFill>
                  <a:srgbClr val="000000"/>
                </a:solidFill>
              </a:rPr>
              <a:t>Suivi</a:t>
            </a:r>
            <a:r>
              <a:rPr lang="en-GB" spc="-10" dirty="0">
                <a:solidFill>
                  <a:srgbClr val="000000"/>
                </a:solidFill>
              </a:rPr>
              <a:t> et </a:t>
            </a:r>
            <a:r>
              <a:rPr lang="en-GB" spc="-10" dirty="0" err="1">
                <a:solidFill>
                  <a:srgbClr val="000000"/>
                </a:solidFill>
              </a:rPr>
              <a:t>évaluation</a:t>
            </a:r>
            <a:r>
              <a:rPr lang="en-GB" spc="-10" dirty="0">
                <a:solidFill>
                  <a:srgbClr val="000000"/>
                </a:solidFill>
              </a:rPr>
              <a:t> de la CPS (1) </a:t>
            </a:r>
            <a:endParaRPr dirty="0"/>
          </a:p>
        </p:txBody>
      </p:sp>
      <p:pic>
        <p:nvPicPr>
          <p:cNvPr id="25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57FB67-7453-40AD-8FBF-81E0BE82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2" y="1759078"/>
            <a:ext cx="9563100" cy="53816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CE0F6A-6985-45EE-B2D4-D797640457C5}"/>
              </a:ext>
            </a:extLst>
          </p:cNvPr>
          <p:cNvSpPr txBox="1"/>
          <p:nvPr/>
        </p:nvSpPr>
        <p:spPr>
          <a:xfrm>
            <a:off x="622300" y="1507093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Diagramme</a:t>
            </a:r>
            <a:r>
              <a:rPr lang="en-GB" dirty="0"/>
              <a:t> </a:t>
            </a:r>
            <a:r>
              <a:rPr lang="en-GB" dirty="0" err="1"/>
              <a:t>présentant</a:t>
            </a:r>
            <a:r>
              <a:rPr lang="en-GB" dirty="0"/>
              <a:t> les </a:t>
            </a:r>
            <a:r>
              <a:rPr lang="en-GB" dirty="0" err="1"/>
              <a:t>facteurs</a:t>
            </a:r>
            <a:r>
              <a:rPr lang="en-GB" dirty="0"/>
              <a:t> </a:t>
            </a:r>
            <a:r>
              <a:rPr lang="en-GB" dirty="0" err="1"/>
              <a:t>influencant</a:t>
            </a:r>
            <a:r>
              <a:rPr lang="en-GB" dirty="0"/>
              <a:t> </a:t>
            </a:r>
            <a:r>
              <a:rPr lang="en-GB" dirty="0" err="1"/>
              <a:t>l’efficacité</a:t>
            </a:r>
            <a:r>
              <a:rPr lang="en-GB" dirty="0"/>
              <a:t> d’un programme de CPS </a:t>
            </a:r>
            <a:endParaRPr lang="fr-C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4668" y="1495410"/>
            <a:ext cx="9358378" cy="6472028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FR"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Comment</a:t>
            </a:r>
            <a:r>
              <a:rPr lang="fr-FR"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évaluez-vous l’intégralité </a:t>
            </a:r>
            <a:r>
              <a:rPr lang="fr-FR" sz="24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la</a:t>
            </a:r>
            <a:r>
              <a:rPr lang="fr-FR"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couverture</a:t>
            </a:r>
            <a:r>
              <a:rPr lang="fr-FR"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?</a:t>
            </a:r>
          </a:p>
          <a:p>
            <a:pPr marL="698500" indent="-685800" algn="just">
              <a:spcBef>
                <a:spcPts val="560"/>
              </a:spcBef>
              <a:tabLst>
                <a:tab pos="697865" algn="l"/>
                <a:tab pos="698500" algn="l"/>
              </a:tabLst>
            </a:pPr>
            <a:r>
              <a:rPr lang="fr-FR" sz="2400" dirty="0">
                <a:latin typeface="Calibri"/>
                <a:cs typeface="Calibri"/>
              </a:rPr>
              <a:t>La couverture a été évaluée au cours d’une étude d’impact de la CPS dont un objectif était  de d</a:t>
            </a:r>
            <a:r>
              <a:rPr lang="fr-CH" sz="2400" dirty="0" err="1"/>
              <a:t>eterminer</a:t>
            </a:r>
            <a:r>
              <a:rPr lang="fr-CH" sz="2400" dirty="0"/>
              <a:t> la couverture à travers une enquête auprès des ménages.</a:t>
            </a:r>
            <a:endParaRPr lang="fr-FR" sz="2400" dirty="0">
              <a:latin typeface="Calibri"/>
              <a:cs typeface="Calibri"/>
            </a:endParaRPr>
          </a:p>
          <a:p>
            <a:pPr marL="1612900" lvl="2" indent="-685800">
              <a:spcBef>
                <a:spcPts val="560"/>
              </a:spcBef>
              <a:tabLst>
                <a:tab pos="697865" algn="l"/>
                <a:tab pos="698500" algn="l"/>
              </a:tabLst>
            </a:pPr>
            <a:r>
              <a:rPr lang="fr-FR" sz="2400" b="1" u="sng" dirty="0">
                <a:latin typeface="Calibri"/>
                <a:cs typeface="Calibri"/>
              </a:rPr>
              <a:t>Avantages de la méthodologie utilisée </a:t>
            </a:r>
          </a:p>
          <a:p>
            <a:pPr marL="1155700" marR="2234565">
              <a:lnSpc>
                <a:spcPct val="120000"/>
              </a:lnSpc>
              <a:spcBef>
                <a:spcPts val="25"/>
              </a:spcBef>
              <a:buFont typeface="Wingdings" pitchFamily="2" charset="2"/>
              <a:buChar char="§"/>
            </a:pPr>
            <a:r>
              <a:rPr lang="fr-FR" sz="2400" dirty="0">
                <a:latin typeface="Calibri"/>
                <a:cs typeface="Calibri"/>
              </a:rPr>
              <a:t>Permet d’estimer la couverture effective de la CPS </a:t>
            </a:r>
          </a:p>
          <a:p>
            <a:pPr marL="1155700" marR="2234565">
              <a:lnSpc>
                <a:spcPct val="120000"/>
              </a:lnSpc>
              <a:spcBef>
                <a:spcPts val="25"/>
              </a:spcBef>
              <a:buFont typeface="Wingdings" pitchFamily="2" charset="2"/>
              <a:buChar char="§"/>
            </a:pPr>
            <a:r>
              <a:rPr lang="fr-FR" sz="2400" dirty="0">
                <a:latin typeface="Calibri"/>
                <a:cs typeface="Calibri"/>
              </a:rPr>
              <a:t>Permet d’évaluer le niveau d’autres indicateurs du paludisme dont entre autre la possession et l’utilisation de MILDA, la couverture TPI</a:t>
            </a:r>
          </a:p>
          <a:p>
            <a:pPr marL="1155700" marR="2234565">
              <a:lnSpc>
                <a:spcPct val="120000"/>
              </a:lnSpc>
              <a:spcBef>
                <a:spcPts val="25"/>
              </a:spcBef>
            </a:pPr>
            <a:r>
              <a:rPr lang="fr-FR" sz="2400" b="1" u="sng" dirty="0">
                <a:latin typeface="Calibri"/>
                <a:cs typeface="Calibri"/>
              </a:rPr>
              <a:t>Inconvénients:</a:t>
            </a:r>
            <a:r>
              <a:rPr lang="fr-FR" sz="2400" dirty="0">
                <a:latin typeface="Calibri"/>
                <a:cs typeface="Calibri"/>
              </a:rPr>
              <a:t> </a:t>
            </a:r>
          </a:p>
          <a:p>
            <a:pPr marL="1155700" marR="2234565">
              <a:lnSpc>
                <a:spcPct val="120000"/>
              </a:lnSpc>
              <a:spcBef>
                <a:spcPts val="25"/>
              </a:spcBef>
            </a:pPr>
            <a:r>
              <a:rPr lang="fr-FR" sz="2400" dirty="0">
                <a:latin typeface="Calibri"/>
                <a:cs typeface="Calibri"/>
              </a:rPr>
              <a:t>fournit des résultat au  national et régional et non au district, commune</a:t>
            </a:r>
          </a:p>
          <a:p>
            <a:pPr marL="1155700">
              <a:lnSpc>
                <a:spcPct val="100000"/>
              </a:lnSpc>
              <a:spcBef>
                <a:spcPts val="340"/>
              </a:spcBef>
            </a:pPr>
            <a:endParaRPr lang="fr-FR" sz="1600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  <a:spcBef>
                <a:spcPts val="340"/>
              </a:spcBef>
            </a:pPr>
            <a:endParaRPr lang="fr-FR" sz="1600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  <a:spcBef>
                <a:spcPts val="340"/>
              </a:spcBef>
            </a:pPr>
            <a:endParaRPr lang="fr-FR" sz="1600" dirty="0">
              <a:latin typeface="Calibri"/>
              <a:cs typeface="Calibri"/>
            </a:endParaRPr>
          </a:p>
        </p:txBody>
      </p:sp>
      <p:grpSp>
        <p:nvGrpSpPr>
          <p:cNvPr id="4" name="object 14"/>
          <p:cNvGrpSpPr/>
          <p:nvPr/>
        </p:nvGrpSpPr>
        <p:grpSpPr>
          <a:xfrm>
            <a:off x="963168" y="422148"/>
            <a:ext cx="8524240" cy="858947"/>
            <a:chOff x="963168" y="422148"/>
            <a:chExt cx="8524240" cy="1056640"/>
          </a:xfrm>
        </p:grpSpPr>
        <p:sp>
          <p:nvSpPr>
            <p:cNvPr id="15" name="object 15"/>
            <p:cNvSpPr/>
            <p:nvPr/>
          </p:nvSpPr>
          <p:spPr>
            <a:xfrm>
              <a:off x="5506212" y="422147"/>
              <a:ext cx="3980815" cy="1056640"/>
            </a:xfrm>
            <a:custGeom>
              <a:avLst/>
              <a:gdLst/>
              <a:ahLst/>
              <a:cxnLst/>
              <a:rect l="l" t="t" r="r" b="b"/>
              <a:pathLst>
                <a:path w="3980815" h="1056640">
                  <a:moveTo>
                    <a:pt x="3980688" y="527304"/>
                  </a:moveTo>
                  <a:lnTo>
                    <a:pt x="3971544" y="518160"/>
                  </a:lnTo>
                  <a:lnTo>
                    <a:pt x="3483864" y="30480"/>
                  </a:lnTo>
                  <a:lnTo>
                    <a:pt x="3453384" y="0"/>
                  </a:lnTo>
                  <a:lnTo>
                    <a:pt x="3453384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3453384" y="912876"/>
                  </a:lnTo>
                  <a:lnTo>
                    <a:pt x="3453384" y="1056132"/>
                  </a:lnTo>
                  <a:lnTo>
                    <a:pt x="3485286" y="1024128"/>
                  </a:lnTo>
                  <a:lnTo>
                    <a:pt x="3971569" y="536448"/>
                  </a:lnTo>
                  <a:lnTo>
                    <a:pt x="3980688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5360" y="452627"/>
              <a:ext cx="4543425" cy="993775"/>
            </a:xfrm>
            <a:custGeom>
              <a:avLst/>
              <a:gdLst/>
              <a:ahLst/>
              <a:cxnLst/>
              <a:rect l="l" t="t" r="r" b="b"/>
              <a:pathLst>
                <a:path w="4543425" h="993775">
                  <a:moveTo>
                    <a:pt x="4378451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4378451" y="0"/>
                  </a:lnTo>
                  <a:lnTo>
                    <a:pt x="4422393" y="5954"/>
                  </a:lnTo>
                  <a:lnTo>
                    <a:pt x="4461763" y="22747"/>
                  </a:lnTo>
                  <a:lnTo>
                    <a:pt x="4495037" y="48768"/>
                  </a:lnTo>
                  <a:lnTo>
                    <a:pt x="4520691" y="82408"/>
                  </a:lnTo>
                  <a:lnTo>
                    <a:pt x="4537201" y="122061"/>
                  </a:lnTo>
                  <a:lnTo>
                    <a:pt x="4543043" y="166116"/>
                  </a:lnTo>
                  <a:lnTo>
                    <a:pt x="4543043" y="829055"/>
                  </a:lnTo>
                  <a:lnTo>
                    <a:pt x="4537201" y="872997"/>
                  </a:lnTo>
                  <a:lnTo>
                    <a:pt x="4520691" y="912367"/>
                  </a:lnTo>
                  <a:lnTo>
                    <a:pt x="4495037" y="945641"/>
                  </a:lnTo>
                  <a:lnTo>
                    <a:pt x="4461763" y="971295"/>
                  </a:lnTo>
                  <a:lnTo>
                    <a:pt x="4422393" y="987805"/>
                  </a:lnTo>
                  <a:lnTo>
                    <a:pt x="4378451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3168" y="440436"/>
              <a:ext cx="4569460" cy="1019810"/>
            </a:xfrm>
            <a:custGeom>
              <a:avLst/>
              <a:gdLst/>
              <a:ahLst/>
              <a:cxnLst/>
              <a:rect l="l" t="t" r="r" b="b"/>
              <a:pathLst>
                <a:path w="4569460" h="1019810">
                  <a:moveTo>
                    <a:pt x="4390644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59535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58495" y="0"/>
                  </a:lnTo>
                  <a:lnTo>
                    <a:pt x="4407408" y="0"/>
                  </a:lnTo>
                  <a:lnTo>
                    <a:pt x="4459224" y="13715"/>
                  </a:lnTo>
                  <a:lnTo>
                    <a:pt x="4479544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05156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36576" y="117347"/>
                  </a:lnTo>
                  <a:lnTo>
                    <a:pt x="32004" y="132587"/>
                  </a:lnTo>
                  <a:lnTo>
                    <a:pt x="27432" y="146303"/>
                  </a:lnTo>
                  <a:lnTo>
                    <a:pt x="25908" y="161543"/>
                  </a:lnTo>
                  <a:lnTo>
                    <a:pt x="24384" y="178307"/>
                  </a:lnTo>
                  <a:lnTo>
                    <a:pt x="24384" y="839724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1440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4482084" y="993648"/>
                  </a:lnTo>
                  <a:lnTo>
                    <a:pt x="4460748" y="1004316"/>
                  </a:lnTo>
                  <a:lnTo>
                    <a:pt x="4443984" y="1010412"/>
                  </a:lnTo>
                  <a:lnTo>
                    <a:pt x="4427220" y="1014983"/>
                  </a:lnTo>
                  <a:lnTo>
                    <a:pt x="4408932" y="1018032"/>
                  </a:lnTo>
                  <a:lnTo>
                    <a:pt x="4390644" y="1019556"/>
                  </a:lnTo>
                  <a:close/>
                </a:path>
                <a:path w="4569460" h="1019810">
                  <a:moveTo>
                    <a:pt x="4482084" y="993648"/>
                  </a:moveTo>
                  <a:lnTo>
                    <a:pt x="4405884" y="993648"/>
                  </a:lnTo>
                  <a:lnTo>
                    <a:pt x="4421124" y="990600"/>
                  </a:lnTo>
                  <a:lnTo>
                    <a:pt x="4434840" y="987552"/>
                  </a:lnTo>
                  <a:lnTo>
                    <a:pt x="4462272" y="975360"/>
                  </a:lnTo>
                  <a:lnTo>
                    <a:pt x="4475988" y="967739"/>
                  </a:lnTo>
                  <a:lnTo>
                    <a:pt x="4486656" y="958595"/>
                  </a:lnTo>
                  <a:lnTo>
                    <a:pt x="4498848" y="949452"/>
                  </a:lnTo>
                  <a:lnTo>
                    <a:pt x="4524756" y="914400"/>
                  </a:lnTo>
                  <a:lnTo>
                    <a:pt x="4543044" y="856487"/>
                  </a:lnTo>
                  <a:lnTo>
                    <a:pt x="4543044" y="163067"/>
                  </a:lnTo>
                  <a:lnTo>
                    <a:pt x="4524756" y="105155"/>
                  </a:lnTo>
                  <a:lnTo>
                    <a:pt x="4498848" y="70103"/>
                  </a:lnTo>
                  <a:lnTo>
                    <a:pt x="4463796" y="44195"/>
                  </a:lnTo>
                  <a:lnTo>
                    <a:pt x="4405884" y="25907"/>
                  </a:lnTo>
                  <a:lnTo>
                    <a:pt x="4390644" y="24383"/>
                  </a:lnTo>
                  <a:lnTo>
                    <a:pt x="4479544" y="24383"/>
                  </a:lnTo>
                  <a:lnTo>
                    <a:pt x="4527803" y="64007"/>
                  </a:lnTo>
                  <a:lnTo>
                    <a:pt x="4553712" y="108203"/>
                  </a:lnTo>
                  <a:lnTo>
                    <a:pt x="4567428" y="160019"/>
                  </a:lnTo>
                  <a:lnTo>
                    <a:pt x="4568952" y="176783"/>
                  </a:lnTo>
                  <a:lnTo>
                    <a:pt x="4568952" y="841247"/>
                  </a:lnTo>
                  <a:lnTo>
                    <a:pt x="4567428" y="858012"/>
                  </a:lnTo>
                  <a:lnTo>
                    <a:pt x="4565903" y="876300"/>
                  </a:lnTo>
                  <a:lnTo>
                    <a:pt x="4547616" y="925068"/>
                  </a:lnTo>
                  <a:lnTo>
                    <a:pt x="4517136" y="966216"/>
                  </a:lnTo>
                  <a:lnTo>
                    <a:pt x="4491228" y="989076"/>
                  </a:lnTo>
                  <a:lnTo>
                    <a:pt x="4482084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86108" y="496315"/>
            <a:ext cx="3987165" cy="58451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sz="2000" spc="-10" dirty="0" err="1">
                <a:solidFill>
                  <a:srgbClr val="000000"/>
                </a:solidFill>
              </a:rPr>
              <a:t>Suivi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de</a:t>
            </a:r>
            <a:r>
              <a:rPr lang="en-US" sz="2000" spc="5" dirty="0">
                <a:solidFill>
                  <a:srgbClr val="000000"/>
                </a:solidFill>
              </a:rPr>
              <a:t>s passages</a:t>
            </a:r>
            <a:r>
              <a:rPr sz="2000" spc="-5" dirty="0">
                <a:solidFill>
                  <a:srgbClr val="000000"/>
                </a:solidFill>
              </a:rPr>
              <a:t>, </a:t>
            </a:r>
            <a:r>
              <a:rPr lang="en-US" sz="2000" spc="-5" dirty="0" err="1">
                <a:solidFill>
                  <a:srgbClr val="000000"/>
                </a:solidFill>
              </a:rPr>
              <a:t>adhérence</a:t>
            </a:r>
            <a:r>
              <a:rPr lang="en-US" sz="2000" spc="-5" dirty="0">
                <a:solidFill>
                  <a:srgbClr val="000000"/>
                </a:solidFill>
              </a:rPr>
              <a:t> à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et </a:t>
            </a:r>
            <a:r>
              <a:rPr sz="2000" spc="-5" dirty="0" err="1">
                <a:solidFill>
                  <a:srgbClr val="000000"/>
                </a:solidFill>
              </a:rPr>
              <a:t>efficacité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de la CPS (2)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43404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4668" y="1423971"/>
            <a:ext cx="9215502" cy="4696157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155700" marR="332740" algn="just">
              <a:lnSpc>
                <a:spcPct val="150000"/>
              </a:lnSpc>
            </a:pPr>
            <a:r>
              <a:rPr lang="fr-FR" sz="2400" b="1" u="sng" dirty="0">
                <a:latin typeface="Calibri"/>
                <a:cs typeface="Calibri"/>
              </a:rPr>
              <a:t>Avez-vous déjà effectué une enquête de couverture dans le pays ?  A quand remonte la dernière enquête ?</a:t>
            </a:r>
          </a:p>
          <a:p>
            <a:pPr marL="1155700" marR="332740" algn="just">
              <a:lnSpc>
                <a:spcPct val="150000"/>
              </a:lnSpc>
            </a:pPr>
            <a:r>
              <a:rPr lang="fr-FR" sz="2400" dirty="0">
                <a:latin typeface="Calibri"/>
                <a:cs typeface="Calibri"/>
              </a:rPr>
              <a:t>Le Niger a conduit en 2020 une étude d’impact dont un des résultats était la couverture CPS en 2020</a:t>
            </a:r>
          </a:p>
          <a:p>
            <a:pPr marL="1155700" marR="332740" algn="just">
              <a:lnSpc>
                <a:spcPct val="150000"/>
              </a:lnSpc>
              <a:spcBef>
                <a:spcPts val="340"/>
              </a:spcBef>
            </a:pPr>
            <a:r>
              <a:rPr lang="fr-FR" sz="2400" b="1" u="sng" dirty="0">
                <a:latin typeface="Calibri"/>
                <a:cs typeface="Calibri"/>
              </a:rPr>
              <a:t>Une enquête de couverture est-elle prévue en 2021 ?</a:t>
            </a:r>
          </a:p>
          <a:p>
            <a:pPr marL="1155700" algn="just">
              <a:lnSpc>
                <a:spcPct val="150000"/>
              </a:lnSpc>
              <a:spcBef>
                <a:spcPts val="340"/>
              </a:spcBef>
            </a:pPr>
            <a:r>
              <a:rPr lang="fr-FR" sz="2400" dirty="0">
                <a:latin typeface="Calibri"/>
                <a:cs typeface="Calibri"/>
              </a:rPr>
              <a:t>Non une enquête de couverture n’a pas été prévue en 2021</a:t>
            </a:r>
          </a:p>
          <a:p>
            <a:pPr marL="1155700">
              <a:lnSpc>
                <a:spcPct val="100000"/>
              </a:lnSpc>
              <a:spcBef>
                <a:spcPts val="340"/>
              </a:spcBef>
            </a:pPr>
            <a:endParaRPr lang="fr-FR" sz="2400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  <a:spcBef>
                <a:spcPts val="340"/>
              </a:spcBef>
            </a:pPr>
            <a:endParaRPr lang="fr-FR" sz="2400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  <a:spcBef>
                <a:spcPts val="340"/>
              </a:spcBef>
            </a:pPr>
            <a:endParaRPr lang="fr-FR" sz="2400" dirty="0">
              <a:latin typeface="Calibri"/>
              <a:cs typeface="Calibri"/>
            </a:endParaRPr>
          </a:p>
        </p:txBody>
      </p:sp>
      <p:grpSp>
        <p:nvGrpSpPr>
          <p:cNvPr id="2" name="object 14"/>
          <p:cNvGrpSpPr/>
          <p:nvPr/>
        </p:nvGrpSpPr>
        <p:grpSpPr>
          <a:xfrm>
            <a:off x="963168" y="422148"/>
            <a:ext cx="8524240" cy="858947"/>
            <a:chOff x="963168" y="422148"/>
            <a:chExt cx="8524240" cy="1056640"/>
          </a:xfrm>
        </p:grpSpPr>
        <p:sp>
          <p:nvSpPr>
            <p:cNvPr id="15" name="object 15"/>
            <p:cNvSpPr/>
            <p:nvPr/>
          </p:nvSpPr>
          <p:spPr>
            <a:xfrm>
              <a:off x="5506212" y="422147"/>
              <a:ext cx="3980815" cy="1056640"/>
            </a:xfrm>
            <a:custGeom>
              <a:avLst/>
              <a:gdLst/>
              <a:ahLst/>
              <a:cxnLst/>
              <a:rect l="l" t="t" r="r" b="b"/>
              <a:pathLst>
                <a:path w="3980815" h="1056640">
                  <a:moveTo>
                    <a:pt x="3980688" y="527304"/>
                  </a:moveTo>
                  <a:lnTo>
                    <a:pt x="3971544" y="518160"/>
                  </a:lnTo>
                  <a:lnTo>
                    <a:pt x="3483864" y="30480"/>
                  </a:lnTo>
                  <a:lnTo>
                    <a:pt x="3453384" y="0"/>
                  </a:lnTo>
                  <a:lnTo>
                    <a:pt x="3453384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3453384" y="912876"/>
                  </a:lnTo>
                  <a:lnTo>
                    <a:pt x="3453384" y="1056132"/>
                  </a:lnTo>
                  <a:lnTo>
                    <a:pt x="3485286" y="1024128"/>
                  </a:lnTo>
                  <a:lnTo>
                    <a:pt x="3971569" y="536448"/>
                  </a:lnTo>
                  <a:lnTo>
                    <a:pt x="3980688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5360" y="452627"/>
              <a:ext cx="4543425" cy="993775"/>
            </a:xfrm>
            <a:custGeom>
              <a:avLst/>
              <a:gdLst/>
              <a:ahLst/>
              <a:cxnLst/>
              <a:rect l="l" t="t" r="r" b="b"/>
              <a:pathLst>
                <a:path w="4543425" h="993775">
                  <a:moveTo>
                    <a:pt x="4378451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4378451" y="0"/>
                  </a:lnTo>
                  <a:lnTo>
                    <a:pt x="4422393" y="5954"/>
                  </a:lnTo>
                  <a:lnTo>
                    <a:pt x="4461763" y="22747"/>
                  </a:lnTo>
                  <a:lnTo>
                    <a:pt x="4495037" y="48768"/>
                  </a:lnTo>
                  <a:lnTo>
                    <a:pt x="4520691" y="82408"/>
                  </a:lnTo>
                  <a:lnTo>
                    <a:pt x="4537201" y="122061"/>
                  </a:lnTo>
                  <a:lnTo>
                    <a:pt x="4543043" y="166116"/>
                  </a:lnTo>
                  <a:lnTo>
                    <a:pt x="4543043" y="829055"/>
                  </a:lnTo>
                  <a:lnTo>
                    <a:pt x="4537201" y="872997"/>
                  </a:lnTo>
                  <a:lnTo>
                    <a:pt x="4520691" y="912367"/>
                  </a:lnTo>
                  <a:lnTo>
                    <a:pt x="4495037" y="945641"/>
                  </a:lnTo>
                  <a:lnTo>
                    <a:pt x="4461763" y="971295"/>
                  </a:lnTo>
                  <a:lnTo>
                    <a:pt x="4422393" y="987805"/>
                  </a:lnTo>
                  <a:lnTo>
                    <a:pt x="4378451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3168" y="440436"/>
              <a:ext cx="4569460" cy="1019810"/>
            </a:xfrm>
            <a:custGeom>
              <a:avLst/>
              <a:gdLst/>
              <a:ahLst/>
              <a:cxnLst/>
              <a:rect l="l" t="t" r="r" b="b"/>
              <a:pathLst>
                <a:path w="4569460" h="1019810">
                  <a:moveTo>
                    <a:pt x="4390644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59535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58495" y="0"/>
                  </a:lnTo>
                  <a:lnTo>
                    <a:pt x="4407408" y="0"/>
                  </a:lnTo>
                  <a:lnTo>
                    <a:pt x="4459224" y="13715"/>
                  </a:lnTo>
                  <a:lnTo>
                    <a:pt x="4479544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05156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36576" y="117347"/>
                  </a:lnTo>
                  <a:lnTo>
                    <a:pt x="32004" y="132587"/>
                  </a:lnTo>
                  <a:lnTo>
                    <a:pt x="27432" y="146303"/>
                  </a:lnTo>
                  <a:lnTo>
                    <a:pt x="25908" y="161543"/>
                  </a:lnTo>
                  <a:lnTo>
                    <a:pt x="24384" y="178307"/>
                  </a:lnTo>
                  <a:lnTo>
                    <a:pt x="24384" y="839724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1440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4482084" y="993648"/>
                  </a:lnTo>
                  <a:lnTo>
                    <a:pt x="4460748" y="1004316"/>
                  </a:lnTo>
                  <a:lnTo>
                    <a:pt x="4443984" y="1010412"/>
                  </a:lnTo>
                  <a:lnTo>
                    <a:pt x="4427220" y="1014983"/>
                  </a:lnTo>
                  <a:lnTo>
                    <a:pt x="4408932" y="1018032"/>
                  </a:lnTo>
                  <a:lnTo>
                    <a:pt x="4390644" y="1019556"/>
                  </a:lnTo>
                  <a:close/>
                </a:path>
                <a:path w="4569460" h="1019810">
                  <a:moveTo>
                    <a:pt x="4482084" y="993648"/>
                  </a:moveTo>
                  <a:lnTo>
                    <a:pt x="4405884" y="993648"/>
                  </a:lnTo>
                  <a:lnTo>
                    <a:pt x="4421124" y="990600"/>
                  </a:lnTo>
                  <a:lnTo>
                    <a:pt x="4434840" y="987552"/>
                  </a:lnTo>
                  <a:lnTo>
                    <a:pt x="4462272" y="975360"/>
                  </a:lnTo>
                  <a:lnTo>
                    <a:pt x="4475988" y="967739"/>
                  </a:lnTo>
                  <a:lnTo>
                    <a:pt x="4486656" y="958595"/>
                  </a:lnTo>
                  <a:lnTo>
                    <a:pt x="4498848" y="949452"/>
                  </a:lnTo>
                  <a:lnTo>
                    <a:pt x="4524756" y="914400"/>
                  </a:lnTo>
                  <a:lnTo>
                    <a:pt x="4543044" y="856487"/>
                  </a:lnTo>
                  <a:lnTo>
                    <a:pt x="4543044" y="163067"/>
                  </a:lnTo>
                  <a:lnTo>
                    <a:pt x="4524756" y="105155"/>
                  </a:lnTo>
                  <a:lnTo>
                    <a:pt x="4498848" y="70103"/>
                  </a:lnTo>
                  <a:lnTo>
                    <a:pt x="4463796" y="44195"/>
                  </a:lnTo>
                  <a:lnTo>
                    <a:pt x="4405884" y="25907"/>
                  </a:lnTo>
                  <a:lnTo>
                    <a:pt x="4390644" y="24383"/>
                  </a:lnTo>
                  <a:lnTo>
                    <a:pt x="4479544" y="24383"/>
                  </a:lnTo>
                  <a:lnTo>
                    <a:pt x="4527803" y="64007"/>
                  </a:lnTo>
                  <a:lnTo>
                    <a:pt x="4553712" y="108203"/>
                  </a:lnTo>
                  <a:lnTo>
                    <a:pt x="4567428" y="160019"/>
                  </a:lnTo>
                  <a:lnTo>
                    <a:pt x="4568952" y="176783"/>
                  </a:lnTo>
                  <a:lnTo>
                    <a:pt x="4568952" y="841247"/>
                  </a:lnTo>
                  <a:lnTo>
                    <a:pt x="4567428" y="858012"/>
                  </a:lnTo>
                  <a:lnTo>
                    <a:pt x="4565903" y="876300"/>
                  </a:lnTo>
                  <a:lnTo>
                    <a:pt x="4547616" y="925068"/>
                  </a:lnTo>
                  <a:lnTo>
                    <a:pt x="4517136" y="966216"/>
                  </a:lnTo>
                  <a:lnTo>
                    <a:pt x="4491228" y="989076"/>
                  </a:lnTo>
                  <a:lnTo>
                    <a:pt x="4482084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86108" y="496315"/>
            <a:ext cx="3987165" cy="58451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sz="2000" spc="-10" dirty="0" err="1">
                <a:solidFill>
                  <a:srgbClr val="000000"/>
                </a:solidFill>
              </a:rPr>
              <a:t>Suivi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de</a:t>
            </a:r>
            <a:r>
              <a:rPr lang="en-US" sz="2000" spc="5" dirty="0">
                <a:solidFill>
                  <a:srgbClr val="000000"/>
                </a:solidFill>
              </a:rPr>
              <a:t>s passages</a:t>
            </a:r>
            <a:r>
              <a:rPr sz="2000" spc="-5" dirty="0">
                <a:solidFill>
                  <a:srgbClr val="000000"/>
                </a:solidFill>
              </a:rPr>
              <a:t>, </a:t>
            </a:r>
            <a:r>
              <a:rPr lang="en-US" sz="2000" spc="-5" dirty="0" err="1">
                <a:solidFill>
                  <a:srgbClr val="000000"/>
                </a:solidFill>
              </a:rPr>
              <a:t>adhérence</a:t>
            </a:r>
            <a:r>
              <a:rPr lang="en-US" sz="2000" spc="-5" dirty="0">
                <a:solidFill>
                  <a:srgbClr val="000000"/>
                </a:solidFill>
              </a:rPr>
              <a:t> à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et </a:t>
            </a:r>
            <a:r>
              <a:rPr sz="2000" spc="-5" dirty="0" err="1">
                <a:solidFill>
                  <a:srgbClr val="000000"/>
                </a:solidFill>
              </a:rPr>
              <a:t>efficacité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de la CPS (2)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43404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7544" y="1352533"/>
            <a:ext cx="8929750" cy="6460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6858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Comment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GB" sz="24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évaluez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4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vous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l’a</a:t>
            </a:r>
            <a:r>
              <a:rPr lang="en-US" sz="24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dhérence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à la CPS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?</a:t>
            </a:r>
            <a:endParaRPr lang="fr-FR" sz="2400" b="1" u="heavy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698500" indent="-6858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L’observance de la prise des médicaments  se fait à travers </a:t>
            </a:r>
          </a:p>
          <a:p>
            <a:pPr marL="1155700" lvl="1" indent="-6858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 monitorage in </a:t>
            </a:r>
            <a:r>
              <a:rPr lang="fr-FR" sz="240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process</a:t>
            </a:r>
            <a:r>
              <a:rPr lang="fr-FR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et</a:t>
            </a:r>
          </a:p>
          <a:p>
            <a:pPr marL="1155700" lvl="1" indent="-6858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 supervisions au cours desquelles un certain nombre ménages sont visités</a:t>
            </a:r>
          </a:p>
          <a:p>
            <a:pPr marL="698500" indent="-6858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FR" sz="2400" b="1" u="sng" spc="-15" dirty="0">
                <a:uFill>
                  <a:solidFill>
                    <a:srgbClr val="000000"/>
                  </a:solidFill>
                </a:uFill>
                <a:cs typeface="Calibri"/>
              </a:rPr>
              <a:t>Avantages</a:t>
            </a:r>
            <a:r>
              <a:rPr lang="fr-FR" sz="2400" b="1" u="sng" spc="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de</a:t>
            </a:r>
            <a:r>
              <a:rPr lang="fr-FR" sz="2400" b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b="1" u="sng" dirty="0">
                <a:uFill>
                  <a:solidFill>
                    <a:srgbClr val="000000"/>
                  </a:solidFill>
                </a:uFill>
                <a:cs typeface="Calibri"/>
              </a:rPr>
              <a:t>la </a:t>
            </a:r>
            <a:r>
              <a:rPr lang="fr-FR" sz="2400" b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méthodologie</a:t>
            </a:r>
            <a:r>
              <a:rPr lang="fr-FR" sz="2400" b="1" u="sng" dirty="0">
                <a:uFill>
                  <a:solidFill>
                    <a:srgbClr val="000000"/>
                  </a:solidFill>
                </a:uFill>
                <a:cs typeface="Calibri"/>
              </a:rPr>
              <a:t> utilisée</a:t>
            </a:r>
          </a:p>
          <a:p>
            <a:pPr marL="698500" indent="-6858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FR" sz="2400" dirty="0">
                <a:uFill>
                  <a:solidFill>
                    <a:srgbClr val="000000"/>
                  </a:solidFill>
                </a:uFill>
                <a:cs typeface="Calibri"/>
              </a:rPr>
              <a:t>Le monitorage in processus et la visite des ménages lors de la supervision permettent  d’apporter des mesures correctives pour améliorer la mise en œuvre du passage   </a:t>
            </a:r>
          </a:p>
          <a:p>
            <a:pPr marL="698500" indent="-6858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lang="fr-FR" sz="2400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I</a:t>
            </a:r>
            <a:r>
              <a:rPr lang="fr-FR" sz="2400" b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nconvénient </a:t>
            </a:r>
            <a:r>
              <a:rPr lang="fr-FR" sz="2400" spc="-10" dirty="0">
                <a:uFill>
                  <a:solidFill>
                    <a:srgbClr val="000000"/>
                  </a:solidFill>
                </a:uFill>
                <a:cs typeface="Calibri"/>
              </a:rPr>
              <a:t> les deux méthodes ne permettent pas couvrir un nombre </a:t>
            </a:r>
            <a:r>
              <a:rPr lang="fr-FR" sz="2400" spc="-10" dirty="0" err="1">
                <a:uFill>
                  <a:solidFill>
                    <a:srgbClr val="000000"/>
                  </a:solidFill>
                </a:uFill>
                <a:cs typeface="Calibri"/>
              </a:rPr>
              <a:t>representatif</a:t>
            </a:r>
            <a:r>
              <a:rPr lang="fr-FR" sz="2400" spc="-10" dirty="0">
                <a:uFill>
                  <a:solidFill>
                    <a:srgbClr val="000000"/>
                  </a:solidFill>
                </a:uFill>
                <a:cs typeface="Calibri"/>
              </a:rPr>
              <a:t> des villages/quartiers</a:t>
            </a:r>
            <a:endParaRPr lang="fr-FR" sz="2400" dirty="0">
              <a:cs typeface="Calibri"/>
            </a:endParaRP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endParaRPr sz="18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63168" y="422148"/>
            <a:ext cx="8524240" cy="930385"/>
            <a:chOff x="963168" y="422148"/>
            <a:chExt cx="8524240" cy="1056640"/>
          </a:xfrm>
        </p:grpSpPr>
        <p:sp>
          <p:nvSpPr>
            <p:cNvPr id="15" name="object 15"/>
            <p:cNvSpPr/>
            <p:nvPr/>
          </p:nvSpPr>
          <p:spPr>
            <a:xfrm>
              <a:off x="5506212" y="422147"/>
              <a:ext cx="3980815" cy="1056640"/>
            </a:xfrm>
            <a:custGeom>
              <a:avLst/>
              <a:gdLst/>
              <a:ahLst/>
              <a:cxnLst/>
              <a:rect l="l" t="t" r="r" b="b"/>
              <a:pathLst>
                <a:path w="3980815" h="1056640">
                  <a:moveTo>
                    <a:pt x="3980688" y="527304"/>
                  </a:moveTo>
                  <a:lnTo>
                    <a:pt x="3971544" y="518160"/>
                  </a:lnTo>
                  <a:lnTo>
                    <a:pt x="3483864" y="30480"/>
                  </a:lnTo>
                  <a:lnTo>
                    <a:pt x="3453384" y="0"/>
                  </a:lnTo>
                  <a:lnTo>
                    <a:pt x="3453384" y="141732"/>
                  </a:lnTo>
                  <a:lnTo>
                    <a:pt x="0" y="141732"/>
                  </a:lnTo>
                  <a:lnTo>
                    <a:pt x="0" y="912876"/>
                  </a:lnTo>
                  <a:lnTo>
                    <a:pt x="3453384" y="912876"/>
                  </a:lnTo>
                  <a:lnTo>
                    <a:pt x="3453384" y="1056132"/>
                  </a:lnTo>
                  <a:lnTo>
                    <a:pt x="3485286" y="1024128"/>
                  </a:lnTo>
                  <a:lnTo>
                    <a:pt x="3971569" y="536448"/>
                  </a:lnTo>
                  <a:lnTo>
                    <a:pt x="3980688" y="527304"/>
                  </a:lnTo>
                  <a:close/>
                </a:path>
              </a:pathLst>
            </a:custGeom>
            <a:solidFill>
              <a:srgbClr val="CFD8E8">
                <a:alpha val="8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5360" y="452627"/>
              <a:ext cx="4543425" cy="993775"/>
            </a:xfrm>
            <a:custGeom>
              <a:avLst/>
              <a:gdLst/>
              <a:ahLst/>
              <a:cxnLst/>
              <a:rect l="l" t="t" r="r" b="b"/>
              <a:pathLst>
                <a:path w="4543425" h="993775">
                  <a:moveTo>
                    <a:pt x="4378451" y="993647"/>
                  </a:moveTo>
                  <a:lnTo>
                    <a:pt x="166116" y="993647"/>
                  </a:lnTo>
                  <a:lnTo>
                    <a:pt x="122061" y="987805"/>
                  </a:lnTo>
                  <a:lnTo>
                    <a:pt x="82408" y="971295"/>
                  </a:lnTo>
                  <a:lnTo>
                    <a:pt x="48768" y="945641"/>
                  </a:lnTo>
                  <a:lnTo>
                    <a:pt x="22747" y="912367"/>
                  </a:lnTo>
                  <a:lnTo>
                    <a:pt x="5954" y="872997"/>
                  </a:lnTo>
                  <a:lnTo>
                    <a:pt x="0" y="829055"/>
                  </a:lnTo>
                  <a:lnTo>
                    <a:pt x="0" y="166116"/>
                  </a:lnTo>
                  <a:lnTo>
                    <a:pt x="5954" y="122061"/>
                  </a:lnTo>
                  <a:lnTo>
                    <a:pt x="22747" y="82408"/>
                  </a:lnTo>
                  <a:lnTo>
                    <a:pt x="48768" y="48768"/>
                  </a:lnTo>
                  <a:lnTo>
                    <a:pt x="82408" y="22747"/>
                  </a:lnTo>
                  <a:lnTo>
                    <a:pt x="122061" y="5954"/>
                  </a:lnTo>
                  <a:lnTo>
                    <a:pt x="166116" y="0"/>
                  </a:lnTo>
                  <a:lnTo>
                    <a:pt x="4378451" y="0"/>
                  </a:lnTo>
                  <a:lnTo>
                    <a:pt x="4422393" y="5954"/>
                  </a:lnTo>
                  <a:lnTo>
                    <a:pt x="4461763" y="22747"/>
                  </a:lnTo>
                  <a:lnTo>
                    <a:pt x="4495037" y="48768"/>
                  </a:lnTo>
                  <a:lnTo>
                    <a:pt x="4520691" y="82408"/>
                  </a:lnTo>
                  <a:lnTo>
                    <a:pt x="4537201" y="122061"/>
                  </a:lnTo>
                  <a:lnTo>
                    <a:pt x="4543043" y="166116"/>
                  </a:lnTo>
                  <a:lnTo>
                    <a:pt x="4543043" y="829055"/>
                  </a:lnTo>
                  <a:lnTo>
                    <a:pt x="4537201" y="872997"/>
                  </a:lnTo>
                  <a:lnTo>
                    <a:pt x="4520691" y="912367"/>
                  </a:lnTo>
                  <a:lnTo>
                    <a:pt x="4495037" y="945641"/>
                  </a:lnTo>
                  <a:lnTo>
                    <a:pt x="4461763" y="971295"/>
                  </a:lnTo>
                  <a:lnTo>
                    <a:pt x="4422393" y="987805"/>
                  </a:lnTo>
                  <a:lnTo>
                    <a:pt x="4378451" y="993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3168" y="440436"/>
              <a:ext cx="4569460" cy="1019810"/>
            </a:xfrm>
            <a:custGeom>
              <a:avLst/>
              <a:gdLst/>
              <a:ahLst/>
              <a:cxnLst/>
              <a:rect l="l" t="t" r="r" b="b"/>
              <a:pathLst>
                <a:path w="4569460" h="1019810">
                  <a:moveTo>
                    <a:pt x="4390644" y="1019556"/>
                  </a:moveTo>
                  <a:lnTo>
                    <a:pt x="178307" y="1019556"/>
                  </a:lnTo>
                  <a:lnTo>
                    <a:pt x="143256" y="1016508"/>
                  </a:lnTo>
                  <a:lnTo>
                    <a:pt x="92964" y="998220"/>
                  </a:lnTo>
                  <a:lnTo>
                    <a:pt x="51816" y="967739"/>
                  </a:lnTo>
                  <a:lnTo>
                    <a:pt x="21336" y="926591"/>
                  </a:lnTo>
                  <a:lnTo>
                    <a:pt x="3048" y="877824"/>
                  </a:lnTo>
                  <a:lnTo>
                    <a:pt x="0" y="859535"/>
                  </a:lnTo>
                  <a:lnTo>
                    <a:pt x="0" y="160019"/>
                  </a:lnTo>
                  <a:lnTo>
                    <a:pt x="13716" y="109727"/>
                  </a:lnTo>
                  <a:lnTo>
                    <a:pt x="39624" y="65531"/>
                  </a:lnTo>
                  <a:lnTo>
                    <a:pt x="77724" y="30479"/>
                  </a:lnTo>
                  <a:lnTo>
                    <a:pt x="124968" y="7619"/>
                  </a:lnTo>
                  <a:lnTo>
                    <a:pt x="158495" y="0"/>
                  </a:lnTo>
                  <a:lnTo>
                    <a:pt x="4407408" y="0"/>
                  </a:lnTo>
                  <a:lnTo>
                    <a:pt x="4459224" y="13715"/>
                  </a:lnTo>
                  <a:lnTo>
                    <a:pt x="4479544" y="24383"/>
                  </a:lnTo>
                  <a:lnTo>
                    <a:pt x="178307" y="24383"/>
                  </a:lnTo>
                  <a:lnTo>
                    <a:pt x="147828" y="27431"/>
                  </a:lnTo>
                  <a:lnTo>
                    <a:pt x="105156" y="42671"/>
                  </a:lnTo>
                  <a:lnTo>
                    <a:pt x="70104" y="70103"/>
                  </a:lnTo>
                  <a:lnTo>
                    <a:pt x="44196" y="105155"/>
                  </a:lnTo>
                  <a:lnTo>
                    <a:pt x="36576" y="117347"/>
                  </a:lnTo>
                  <a:lnTo>
                    <a:pt x="32004" y="132587"/>
                  </a:lnTo>
                  <a:lnTo>
                    <a:pt x="27432" y="146303"/>
                  </a:lnTo>
                  <a:lnTo>
                    <a:pt x="25908" y="161543"/>
                  </a:lnTo>
                  <a:lnTo>
                    <a:pt x="24384" y="178307"/>
                  </a:lnTo>
                  <a:lnTo>
                    <a:pt x="24384" y="839724"/>
                  </a:lnTo>
                  <a:lnTo>
                    <a:pt x="36576" y="899160"/>
                  </a:lnTo>
                  <a:lnTo>
                    <a:pt x="59436" y="937260"/>
                  </a:lnTo>
                  <a:lnTo>
                    <a:pt x="91440" y="967739"/>
                  </a:lnTo>
                  <a:lnTo>
                    <a:pt x="132588" y="987552"/>
                  </a:lnTo>
                  <a:lnTo>
                    <a:pt x="161543" y="993648"/>
                  </a:lnTo>
                  <a:lnTo>
                    <a:pt x="4482084" y="993648"/>
                  </a:lnTo>
                  <a:lnTo>
                    <a:pt x="4460748" y="1004316"/>
                  </a:lnTo>
                  <a:lnTo>
                    <a:pt x="4443984" y="1010412"/>
                  </a:lnTo>
                  <a:lnTo>
                    <a:pt x="4427220" y="1014983"/>
                  </a:lnTo>
                  <a:lnTo>
                    <a:pt x="4408932" y="1018032"/>
                  </a:lnTo>
                  <a:lnTo>
                    <a:pt x="4390644" y="1019556"/>
                  </a:lnTo>
                  <a:close/>
                </a:path>
                <a:path w="4569460" h="1019810">
                  <a:moveTo>
                    <a:pt x="4482084" y="993648"/>
                  </a:moveTo>
                  <a:lnTo>
                    <a:pt x="4405884" y="993648"/>
                  </a:lnTo>
                  <a:lnTo>
                    <a:pt x="4421124" y="990600"/>
                  </a:lnTo>
                  <a:lnTo>
                    <a:pt x="4434840" y="987552"/>
                  </a:lnTo>
                  <a:lnTo>
                    <a:pt x="4462272" y="975360"/>
                  </a:lnTo>
                  <a:lnTo>
                    <a:pt x="4475988" y="967739"/>
                  </a:lnTo>
                  <a:lnTo>
                    <a:pt x="4486656" y="958595"/>
                  </a:lnTo>
                  <a:lnTo>
                    <a:pt x="4498848" y="949452"/>
                  </a:lnTo>
                  <a:lnTo>
                    <a:pt x="4524756" y="914400"/>
                  </a:lnTo>
                  <a:lnTo>
                    <a:pt x="4543044" y="856487"/>
                  </a:lnTo>
                  <a:lnTo>
                    <a:pt x="4543044" y="163067"/>
                  </a:lnTo>
                  <a:lnTo>
                    <a:pt x="4524756" y="105155"/>
                  </a:lnTo>
                  <a:lnTo>
                    <a:pt x="4498848" y="70103"/>
                  </a:lnTo>
                  <a:lnTo>
                    <a:pt x="4463796" y="44195"/>
                  </a:lnTo>
                  <a:lnTo>
                    <a:pt x="4405884" y="25907"/>
                  </a:lnTo>
                  <a:lnTo>
                    <a:pt x="4390644" y="24383"/>
                  </a:lnTo>
                  <a:lnTo>
                    <a:pt x="4479544" y="24383"/>
                  </a:lnTo>
                  <a:lnTo>
                    <a:pt x="4527803" y="64007"/>
                  </a:lnTo>
                  <a:lnTo>
                    <a:pt x="4553712" y="108203"/>
                  </a:lnTo>
                  <a:lnTo>
                    <a:pt x="4567428" y="160019"/>
                  </a:lnTo>
                  <a:lnTo>
                    <a:pt x="4568952" y="176783"/>
                  </a:lnTo>
                  <a:lnTo>
                    <a:pt x="4568952" y="841247"/>
                  </a:lnTo>
                  <a:lnTo>
                    <a:pt x="4567428" y="858012"/>
                  </a:lnTo>
                  <a:lnTo>
                    <a:pt x="4565903" y="876300"/>
                  </a:lnTo>
                  <a:lnTo>
                    <a:pt x="4547616" y="925068"/>
                  </a:lnTo>
                  <a:lnTo>
                    <a:pt x="4517136" y="966216"/>
                  </a:lnTo>
                  <a:lnTo>
                    <a:pt x="4491228" y="989076"/>
                  </a:lnTo>
                  <a:lnTo>
                    <a:pt x="4482084" y="9936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86108" y="682306"/>
            <a:ext cx="4406261" cy="58451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sz="2000" spc="-10" dirty="0" err="1">
                <a:solidFill>
                  <a:srgbClr val="000000"/>
                </a:solidFill>
              </a:rPr>
              <a:t>Suivi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de</a:t>
            </a:r>
            <a:r>
              <a:rPr lang="en-US" sz="2000" spc="5" dirty="0">
                <a:solidFill>
                  <a:srgbClr val="000000"/>
                </a:solidFill>
              </a:rPr>
              <a:t>s passages</a:t>
            </a:r>
            <a:r>
              <a:rPr sz="2000" spc="-5" dirty="0">
                <a:solidFill>
                  <a:srgbClr val="000000"/>
                </a:solidFill>
              </a:rPr>
              <a:t>, </a:t>
            </a:r>
            <a:r>
              <a:rPr lang="en-US" sz="2000" spc="-5" dirty="0" err="1">
                <a:solidFill>
                  <a:srgbClr val="000000"/>
                </a:solidFill>
              </a:rPr>
              <a:t>adhérence</a:t>
            </a:r>
            <a:r>
              <a:rPr lang="en-US" sz="2000" spc="-5" dirty="0">
                <a:solidFill>
                  <a:srgbClr val="000000"/>
                </a:solidFill>
              </a:rPr>
              <a:t> à  </a:t>
            </a:r>
            <a:r>
              <a:rPr sz="2000" dirty="0">
                <a:solidFill>
                  <a:srgbClr val="000000"/>
                </a:solidFill>
              </a:rPr>
              <a:t>et </a:t>
            </a:r>
            <a:r>
              <a:rPr sz="2000" spc="-5" dirty="0" err="1">
                <a:solidFill>
                  <a:srgbClr val="000000"/>
                </a:solidFill>
              </a:rPr>
              <a:t>efficacité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de la CPS (3)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62207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1986</Words>
  <Application>Microsoft Office PowerPoint</Application>
  <PresentationFormat>Personnalisé</PresentationFormat>
  <Paragraphs>449</Paragraphs>
  <Slides>31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Arial</vt:lpstr>
      <vt:lpstr>Arial MT</vt:lpstr>
      <vt:lpstr>Calibri</vt:lpstr>
      <vt:lpstr>Cambria</vt:lpstr>
      <vt:lpstr>Gill Sans MT</vt:lpstr>
      <vt:lpstr>Open Sans</vt:lpstr>
      <vt:lpstr>Times New Roman</vt:lpstr>
      <vt:lpstr>Wingdings</vt:lpstr>
      <vt:lpstr>Wingdings 2</vt:lpstr>
      <vt:lpstr>Office Theme</vt:lpstr>
      <vt:lpstr>Chimioprévention du Paludisme Saisonier  (CPS)</vt:lpstr>
      <vt:lpstr>Présentation PowerPoint</vt:lpstr>
      <vt:lpstr>Presentation Niger</vt:lpstr>
      <vt:lpstr>Presentation Niger</vt:lpstr>
      <vt:lpstr>Carte du pays montrant les districts bénéficiant de la mise en  œuvre de la CPS</vt:lpstr>
      <vt:lpstr>Suivi et évaluation de la CPS (1) </vt:lpstr>
      <vt:lpstr>Suivi des passages, adhérence à et efficacité de la CPS (2)</vt:lpstr>
      <vt:lpstr>Suivi des passages, adhérence à et efficacité de la CPS (2)</vt:lpstr>
      <vt:lpstr>Suivi des passages, adhérence à  et efficacité de la CPS (3)</vt:lpstr>
      <vt:lpstr>Suivi des passages, adhérence à  et efficacité de la CPS (3)</vt:lpstr>
      <vt:lpstr>Nombre de cas de paludisme confirmés dans les zones CPS en 2021,  par mois</vt:lpstr>
      <vt:lpstr>Nombre de cas de paludisme confirmés dans les zones CPS en 2021,  par mois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Pharmacovigilance</vt:lpstr>
      <vt:lpstr>Principaux succès relevés suite à  la  planification et à l‘exécution de la CPS</vt:lpstr>
      <vt:lpstr>Principaux défis de  planification et de mise en œuvre  de la CPS </vt:lpstr>
      <vt:lpstr>Cibles - Campagnes à venir</vt:lpstr>
      <vt:lpstr>Financement du SMC : financement prévu  vs décaissements et gaps </vt:lpstr>
      <vt:lpstr>Assistance technique reçue /  prévue / demandée</vt:lpstr>
      <vt:lpstr>Adaptations de la mise en œuvre  en 2022</vt:lpstr>
      <vt:lpstr>Priorités de  recherche et calendrier d’exécution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Template - SMC meeting information collection_ 2022_Clean_ENG_28.01.22 fr [Lecture seule]</dc:title>
  <dc:creator>user</dc:creator>
  <cp:lastModifiedBy>HP</cp:lastModifiedBy>
  <cp:revision>94</cp:revision>
  <dcterms:created xsi:type="dcterms:W3CDTF">2022-02-08T18:37:23Z</dcterms:created>
  <dcterms:modified xsi:type="dcterms:W3CDTF">2022-03-02T11:15:13Z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LastSaved">
    <vt:filetime>2022-02-08T00:00:00Z</vt:filetime>
  </property>
</Properties>
</file>