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omments/modernComment_126_14A3E9CB.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5" r:id="rId5"/>
    <p:sldId id="288" r:id="rId6"/>
    <p:sldId id="297" r:id="rId7"/>
    <p:sldId id="308" r:id="rId8"/>
    <p:sldId id="296" r:id="rId9"/>
    <p:sldId id="293" r:id="rId10"/>
    <p:sldId id="285" r:id="rId11"/>
    <p:sldId id="291" r:id="rId12"/>
    <p:sldId id="311" r:id="rId13"/>
    <p:sldId id="312" r:id="rId14"/>
    <p:sldId id="282" r:id="rId15"/>
    <p:sldId id="280" r:id="rId16"/>
    <p:sldId id="292" r:id="rId17"/>
    <p:sldId id="294" r:id="rId18"/>
    <p:sldId id="284" r:id="rId19"/>
    <p:sldId id="287" r:id="rId20"/>
    <p:sldId id="289" r:id="rId21"/>
    <p:sldId id="300" r:id="rId22"/>
    <p:sldId id="304" r:id="rId23"/>
    <p:sldId id="301" r:id="rId24"/>
    <p:sldId id="302" r:id="rId25"/>
    <p:sldId id="305" r:id="rId26"/>
    <p:sldId id="307" r:id="rId27"/>
    <p:sldId id="313" r:id="rId28"/>
    <p:sldId id="306" r:id="rId29"/>
    <p:sldId id="314" r:id="rId30"/>
    <p:sldId id="315" r:id="rId31"/>
    <p:sldId id="309" r:id="rId32"/>
    <p:sldId id="316" r:id="rId33"/>
    <p:sldId id="28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4D7A3F-5AAA-709E-A098-20130CADE460}" name="Andre Marie Tchouatieu" initials="AT" userId="S::tchouatieua@mmv.org::d538aaad-2311-443c-9d41-ce265c3facdb" providerId="AD"/>
  <p188:author id="{2EFBB2A0-18D9-B538-3F90-396546FF6C3A}" name="Paul Milligan" initials="PM" userId="S::eidepmil_lshtm.ac.uk#ext#@mmv.org::6bb62665-39bf-410a-9cfb-e6dc39bb9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ndre Marie Tchouatieu" initials="AMT" lastIdx="19" clrIdx="6">
    <p:extLst>
      <p:ext uri="{19B8F6BF-5375-455C-9EA6-DF929625EA0E}">
        <p15:presenceInfo xmlns:p15="http://schemas.microsoft.com/office/powerpoint/2012/main" userId="S::tchouatieua@mmv.org::d538aaad-2311-443c-9d41-ce265c3facdb" providerId="AD"/>
      </p:ext>
    </p:extLst>
  </p:cmAuthor>
  <p:cmAuthor id="1" name="Van Hulle, Suzanne" initials="SVH" lastIdx="6" clrIdx="0">
    <p:extLst>
      <p:ext uri="{19B8F6BF-5375-455C-9EA6-DF929625EA0E}">
        <p15:presenceInfo xmlns:p15="http://schemas.microsoft.com/office/powerpoint/2012/main" userId="Van Hulle, Suzanne" providerId="None"/>
      </p:ext>
    </p:extLst>
  </p:cmAuthor>
  <p:cmAuthor id="2" name="Edouard Batienon" initials="EB" lastIdx="6" clrIdx="1">
    <p:extLst>
      <p:ext uri="{19B8F6BF-5375-455C-9EA6-DF929625EA0E}">
        <p15:presenceInfo xmlns:p15="http://schemas.microsoft.com/office/powerpoint/2012/main" userId="Edouard Batienon" providerId="None"/>
      </p:ext>
    </p:extLst>
  </p:cmAuthor>
  <p:cmAuthor id="3" name="Sarah Hoibak" initials="SH" lastIdx="5" clrIdx="2">
    <p:extLst>
      <p:ext uri="{19B8F6BF-5375-455C-9EA6-DF929625EA0E}">
        <p15:presenceInfo xmlns:p15="http://schemas.microsoft.com/office/powerpoint/2012/main" userId="S-1-5-21-1972947126-4036046197-3403558240-27310" providerId="AD"/>
      </p:ext>
    </p:extLst>
  </p:cmAuthor>
  <p:cmAuthor id="4" name="Monique Murindahabi" initials="MM" lastIdx="10" clrIdx="3">
    <p:extLst>
      <p:ext uri="{19B8F6BF-5375-455C-9EA6-DF929625EA0E}">
        <p15:presenceInfo xmlns:p15="http://schemas.microsoft.com/office/powerpoint/2012/main" userId="S::Monique.Murindahabi@endmalaria.org::0a59da84-b20e-4c2a-adea-116347c4fec5" providerId="AD"/>
      </p:ext>
    </p:extLst>
  </p:cmAuthor>
  <p:cmAuthor id="5" name="Sussann Nasr" initials="SN" lastIdx="7" clrIdx="4">
    <p:extLst>
      <p:ext uri="{19B8F6BF-5375-455C-9EA6-DF929625EA0E}">
        <p15:presenceInfo xmlns:p15="http://schemas.microsoft.com/office/powerpoint/2012/main" userId="S-1-5-21-1972947126-4036046197-3403558240-32015" providerId="AD"/>
      </p:ext>
    </p:extLst>
  </p:cmAuthor>
  <p:cmAuthor id="6" name="Suzanne Van Hulle" initials="SVH" lastIdx="5" clrIdx="5">
    <p:extLst>
      <p:ext uri="{19B8F6BF-5375-455C-9EA6-DF929625EA0E}">
        <p15:presenceInfo xmlns:p15="http://schemas.microsoft.com/office/powerpoint/2012/main" userId="Suzanne Van Hu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26_14A3E9CB.xml><?xml version="1.0" encoding="utf-8"?>
<p188:cmLst xmlns:a="http://schemas.openxmlformats.org/drawingml/2006/main" xmlns:r="http://schemas.openxmlformats.org/officeDocument/2006/relationships" xmlns:p188="http://schemas.microsoft.com/office/powerpoint/2018/8/main">
  <p188:cm id="{5F2DFDE4-4A2E-45C5-A6A1-D714630BF273}" authorId="{2EFBB2A0-18D9-B538-3F90-396546FF6C3A}" created="2022-01-31T10:59:55.127">
    <pc:sldMkLst xmlns:pc="http://schemas.microsoft.com/office/powerpoint/2013/main/command">
      <pc:docMk/>
      <pc:sldMk cId="346286539" sldId="294"/>
    </pc:sldMkLst>
    <p188:replyLst>
      <p188:reply id="{AC323FF9-2948-491A-BE60-844F43956DB8}" authorId="{B44D7A3F-5AAA-709E-A098-20130CADE460}" created="2022-02-03T21:07:40.157">
        <p188:txBody>
          <a:bodyPr/>
          <a:lstStyle/>
          <a:p>
            <a:r>
              <a:rPr lang="en-US"/>
              <a:t>LGAs maybe ?</a:t>
            </a:r>
          </a:p>
        </p188:txBody>
      </p188:reply>
    </p188:replyLst>
    <p188:txBody>
      <a:bodyPr/>
      <a:lstStyle/>
      <a:p>
        <a:r>
          <a:rPr lang="en-US"/>
          <a:t>States in Nigeria?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9FB31-07D5-4878-8B62-CAB1EE5EF09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fr-FR"/>
        </a:p>
      </dgm:t>
    </dgm:pt>
    <dgm:pt modelId="{920E5904-D77E-45D5-A00E-7481A556CE14}">
      <dgm:prSet custT="1"/>
      <dgm:spPr/>
      <dgm:t>
        <a:bodyPr/>
        <a:lstStyle/>
        <a:p>
          <a:pPr algn="ctr" rtl="0"/>
          <a:r>
            <a:rPr lang="en-US" sz="2400" b="1" noProof="0">
              <a:latin typeface="Arial" panose="020B0604020202020204" pitchFamily="34" charset="0"/>
              <a:cs typeface="Arial" panose="020B0604020202020204" pitchFamily="34" charset="0"/>
            </a:rPr>
            <a:t>Seasonal Malaria Chemoprevention (SMC) </a:t>
          </a:r>
        </a:p>
        <a:p>
          <a:pPr algn="l" rtl="0"/>
          <a:r>
            <a:rPr lang="en-US" sz="2400" b="1" noProof="0">
              <a:latin typeface="Arial" panose="020B0604020202020204" pitchFamily="34" charset="0"/>
              <a:cs typeface="Arial" panose="020B0604020202020204" pitchFamily="34" charset="0"/>
            </a:rPr>
            <a:t>  </a:t>
          </a:r>
        </a:p>
        <a:p>
          <a:pPr algn="l" rtl="0"/>
          <a:r>
            <a:rPr lang="en-GB" sz="2400" b="1" noProof="0">
              <a:latin typeface="Arial" panose="020B0604020202020204" pitchFamily="34" charset="0"/>
              <a:cs typeface="Arial" panose="020B0604020202020204" pitchFamily="34" charset="0"/>
            </a:rPr>
            <a:t>                      2021 Campaign activities review </a:t>
          </a:r>
        </a:p>
        <a:p>
          <a:pPr algn="l" rtl="0"/>
          <a:br>
            <a:rPr lang="en-GB" sz="2400" b="1" noProof="0">
              <a:latin typeface="Arial" panose="020B0604020202020204" pitchFamily="34" charset="0"/>
              <a:cs typeface="Arial" panose="020B0604020202020204" pitchFamily="34" charset="0"/>
            </a:rPr>
          </a:br>
          <a:r>
            <a:rPr lang="en-GB" sz="2400" b="1" noProof="0">
              <a:latin typeface="Arial" panose="020B0604020202020204" pitchFamily="34" charset="0"/>
              <a:cs typeface="Arial" panose="020B0604020202020204" pitchFamily="34" charset="0"/>
            </a:rPr>
            <a:t>                       2022 &amp; 2023  campaigns planning</a:t>
          </a:r>
          <a:endParaRPr lang="fr-FR" sz="2400" i="1">
            <a:latin typeface="Arial" panose="020B0604020202020204" pitchFamily="34" charset="0"/>
            <a:cs typeface="Arial" panose="020B0604020202020204" pitchFamily="34" charset="0"/>
          </a:endParaRPr>
        </a:p>
      </dgm:t>
    </dgm:pt>
    <dgm:pt modelId="{DBA3CF27-2CE4-4761-B9CC-149B56CCFA60}" type="parTrans" cxnId="{541AFBAB-32C5-46B3-AC75-2513E3580349}">
      <dgm:prSet/>
      <dgm:spPr/>
      <dgm:t>
        <a:bodyPr/>
        <a:lstStyle/>
        <a:p>
          <a:endParaRPr lang="fr-FR" sz="1600">
            <a:latin typeface="Arial" panose="020B0604020202020204" pitchFamily="34" charset="0"/>
            <a:cs typeface="Arial" panose="020B0604020202020204" pitchFamily="34" charset="0"/>
          </a:endParaRPr>
        </a:p>
      </dgm:t>
    </dgm:pt>
    <dgm:pt modelId="{8E8A8328-C255-4AC6-8104-FB8409BF1767}" type="sibTrans" cxnId="{541AFBAB-32C5-46B3-AC75-2513E3580349}">
      <dgm:prSet/>
      <dgm:spPr/>
      <dgm:t>
        <a:bodyPr/>
        <a:lstStyle/>
        <a:p>
          <a:endParaRPr lang="fr-FR" sz="1600">
            <a:latin typeface="Arial" panose="020B0604020202020204" pitchFamily="34" charset="0"/>
            <a:cs typeface="Arial" panose="020B0604020202020204" pitchFamily="34" charset="0"/>
          </a:endParaRPr>
        </a:p>
      </dgm:t>
    </dgm:pt>
    <dgm:pt modelId="{00B8C3C4-770E-4315-92C9-770E6F52C1D9}" type="pres">
      <dgm:prSet presAssocID="{8EF9FB31-07D5-4878-8B62-CAB1EE5EF097}" presName="linear" presStyleCnt="0">
        <dgm:presLayoutVars>
          <dgm:animLvl val="lvl"/>
          <dgm:resizeHandles val="exact"/>
        </dgm:presLayoutVars>
      </dgm:prSet>
      <dgm:spPr/>
    </dgm:pt>
    <dgm:pt modelId="{CE9A8E23-2D10-41C7-87DA-D2C2C05E8DA8}" type="pres">
      <dgm:prSet presAssocID="{920E5904-D77E-45D5-A00E-7481A556CE14}" presName="parentText" presStyleLbl="node1" presStyleIdx="0" presStyleCnt="1" custScaleY="964172" custLinFactY="-5875" custLinFactNeighborX="-25394" custLinFactNeighborY="-100000">
        <dgm:presLayoutVars>
          <dgm:chMax val="0"/>
          <dgm:bulletEnabled val="1"/>
        </dgm:presLayoutVars>
      </dgm:prSet>
      <dgm:spPr>
        <a:prstGeom prst="rect">
          <a:avLst/>
        </a:prstGeom>
      </dgm:spPr>
    </dgm:pt>
  </dgm:ptLst>
  <dgm:cxnLst>
    <dgm:cxn modelId="{DAC1CD6E-ED5F-4E8B-933A-7DD9C5B1B533}" type="presOf" srcId="{920E5904-D77E-45D5-A00E-7481A556CE14}" destId="{CE9A8E23-2D10-41C7-87DA-D2C2C05E8DA8}" srcOrd="0" destOrd="0" presId="urn:microsoft.com/office/officeart/2005/8/layout/vList2"/>
    <dgm:cxn modelId="{541AFBAB-32C5-46B3-AC75-2513E3580349}" srcId="{8EF9FB31-07D5-4878-8B62-CAB1EE5EF097}" destId="{920E5904-D77E-45D5-A00E-7481A556CE14}" srcOrd="0" destOrd="0" parTransId="{DBA3CF27-2CE4-4761-B9CC-149B56CCFA60}" sibTransId="{8E8A8328-C255-4AC6-8104-FB8409BF1767}"/>
    <dgm:cxn modelId="{F16B0AED-9067-4ABF-B445-28B74C096278}" type="presOf" srcId="{8EF9FB31-07D5-4878-8B62-CAB1EE5EF097}" destId="{00B8C3C4-770E-4315-92C9-770E6F52C1D9}" srcOrd="0" destOrd="0" presId="urn:microsoft.com/office/officeart/2005/8/layout/vList2"/>
    <dgm:cxn modelId="{1F58562C-FD24-4E88-93FB-81B87DF1CB58}" type="presParOf" srcId="{00B8C3C4-770E-4315-92C9-770E6F52C1D9}" destId="{CE9A8E23-2D10-41C7-87DA-D2C2C05E8DA8}" srcOrd="0" destOrd="0" presId="urn:microsoft.com/office/officeart/2005/8/layout/vList2"/>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en-US" sz="2000" b="1" kern="1200" noProof="0" dirty="0">
              <a:solidFill>
                <a:schemeClr val="tx1"/>
              </a:solidFill>
              <a:latin typeface="Arial"/>
              <a:cs typeface="Arial"/>
            </a:rPr>
            <a:t>Objectives and results of Evaluation and Research in 2021 (1 slide per evaluation and Research)</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00133">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9401E3-DF30-4512-88B2-ED671CC217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3C3B40-2757-44D1-A663-6F6BCE320B63}" type="pres">
      <dgm:prSet presAssocID="{C49401E3-DF30-4512-88B2-ED671CC217E1}" presName="linear" presStyleCnt="0">
        <dgm:presLayoutVars>
          <dgm:animLvl val="lvl"/>
          <dgm:resizeHandles val="exact"/>
        </dgm:presLayoutVars>
      </dgm:prSet>
      <dgm:spPr/>
    </dgm:pt>
  </dgm:ptLst>
  <dgm:cxnLst>
    <dgm:cxn modelId="{F201C486-2028-4D9C-874A-4C7EDFF2C532}" type="presOf" srcId="{C49401E3-DF30-4512-88B2-ED671CC217E1}" destId="{963C3B40-2757-44D1-A663-6F6BCE320B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b="1" kern="1200" noProof="0">
              <a:solidFill>
                <a:schemeClr val="tx1"/>
              </a:solidFill>
              <a:latin typeface="Arial" panose="020B0604020202020204" pitchFamily="34" charset="0"/>
              <a:cs typeface="Arial" panose="020B0604020202020204" pitchFamily="34" charset="0"/>
            </a:rPr>
            <a:t>Pharmacovigilance  </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56311">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b="1" kern="1200" noProof="0">
              <a:solidFill>
                <a:schemeClr val="tx1"/>
              </a:solidFill>
              <a:latin typeface="Arial" panose="020B0604020202020204" pitchFamily="34" charset="0"/>
              <a:ea typeface="+mn-ea"/>
              <a:cs typeface="Arial" panose="020B0604020202020204" pitchFamily="34" charset="0"/>
            </a:rPr>
            <a:t>Key </a:t>
          </a:r>
          <a:r>
            <a:rPr lang="en-029" sz="2000" b="1" kern="1200" noProof="0">
              <a:solidFill>
                <a:schemeClr val="tx1"/>
              </a:solidFill>
              <a:latin typeface="Arial" panose="020B0604020202020204" pitchFamily="34" charset="0"/>
              <a:ea typeface="+mn-ea"/>
              <a:cs typeface="Arial" panose="020B0604020202020204" pitchFamily="34" charset="0"/>
            </a:rPr>
            <a:t>success</a:t>
          </a:r>
          <a:r>
            <a:rPr lang="fr-FR" sz="2000" b="1" kern="1200" noProof="0">
              <a:solidFill>
                <a:schemeClr val="tx1"/>
              </a:solidFill>
              <a:latin typeface="Arial" panose="020B0604020202020204" pitchFamily="34" charset="0"/>
              <a:ea typeface="+mn-ea"/>
              <a:cs typeface="Arial" panose="020B0604020202020204" pitchFamily="34" charset="0"/>
            </a:rPr>
            <a:t> in SMC planning and </a:t>
          </a:r>
          <a:r>
            <a:rPr lang="en-CA" sz="2000" b="1" kern="1200" noProof="0">
              <a:solidFill>
                <a:schemeClr val="tx1"/>
              </a:solidFill>
              <a:latin typeface="Arial" panose="020B0604020202020204" pitchFamily="34" charset="0"/>
              <a:ea typeface="+mn-ea"/>
              <a:cs typeface="Arial" panose="020B0604020202020204" pitchFamily="34" charset="0"/>
            </a:rPr>
            <a:t>delivery</a:t>
          </a:r>
          <a:r>
            <a:rPr lang="fr-FR" sz="2000" b="1" kern="1200" noProof="0">
              <a:solidFill>
                <a:schemeClr val="tx1"/>
              </a:solidFill>
              <a:latin typeface="Arial" panose="020B0604020202020204" pitchFamily="34" charset="0"/>
              <a:ea typeface="+mn-ea"/>
              <a:cs typeface="Arial" panose="020B0604020202020204" pitchFamily="34" charset="0"/>
            </a:rPr>
            <a:t> </a:t>
          </a:r>
          <a:r>
            <a:rPr lang="fr-FR" sz="2000" b="1" kern="1200" noProof="0">
              <a:solidFill>
                <a:schemeClr val="tx1"/>
              </a:solidFill>
              <a:latin typeface="Arial" panose="020B0604020202020204" pitchFamily="34" charset="0"/>
              <a:cs typeface="Arial" panose="020B0604020202020204" pitchFamily="34" charset="0"/>
            </a:rPr>
            <a:t>  </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32500">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b="1" kern="1200" noProof="0">
              <a:solidFill>
                <a:schemeClr val="tx1"/>
              </a:solidFill>
              <a:latin typeface="Arial" panose="020B0604020202020204" pitchFamily="34" charset="0"/>
              <a:ea typeface="+mn-ea"/>
              <a:cs typeface="Arial" panose="020B0604020202020204" pitchFamily="34" charset="0"/>
            </a:rPr>
            <a:t>Key challenges in SMC planning and </a:t>
          </a:r>
          <a:r>
            <a:rPr lang="en-CA" sz="2000" b="1" kern="1200" noProof="0">
              <a:solidFill>
                <a:schemeClr val="tx1"/>
              </a:solidFill>
              <a:latin typeface="Arial" panose="020B0604020202020204" pitchFamily="34" charset="0"/>
              <a:ea typeface="+mn-ea"/>
              <a:cs typeface="Arial" panose="020B0604020202020204" pitchFamily="34" charset="0"/>
            </a:rPr>
            <a:t>delivery</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67954">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b="1" kern="1200" noProof="0">
              <a:solidFill>
                <a:schemeClr val="tx1"/>
              </a:solidFill>
              <a:latin typeface="Arial" panose="020B0604020202020204" pitchFamily="34" charset="0"/>
              <a:cs typeface="Arial" panose="020B0604020202020204" pitchFamily="34" charset="0"/>
            </a:rPr>
            <a:t>Targets –  futures </a:t>
          </a:r>
          <a:r>
            <a:rPr lang="fr-FR" sz="2000" b="1" kern="1200" noProof="0" err="1">
              <a:solidFill>
                <a:schemeClr val="tx1"/>
              </a:solidFill>
              <a:latin typeface="Arial" panose="020B0604020202020204" pitchFamily="34" charset="0"/>
              <a:cs typeface="Arial" panose="020B0604020202020204" pitchFamily="34" charset="0"/>
            </a:rPr>
            <a:t>campaigns</a:t>
          </a:r>
          <a:r>
            <a:rPr lang="fr-FR" sz="2000" b="1" kern="1200" noProof="0">
              <a:solidFill>
                <a:schemeClr val="tx1"/>
              </a:solidFill>
              <a:latin typeface="Arial" panose="020B0604020202020204" pitchFamily="34" charset="0"/>
              <a:cs typeface="Arial" panose="020B0604020202020204" pitchFamily="34" charset="0"/>
            </a:rPr>
            <a:t>   </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74222" custScaleY="72967" custLinFactNeighborX="-80" custLinFactNeighborY="-6686">
        <dgm:presLayoutVars>
          <dgm:bulletEnabled val="1"/>
        </dgm:presLayoutVars>
      </dgm:prSet>
      <dgm:spPr/>
    </dgm:pt>
    <dgm:pt modelId="{777DBCAA-FD7A-41FC-9640-F7241779E643}" type="pres">
      <dgm:prSet presAssocID="{90C5E267-8534-4B62-8098-F595D6ABBEB8}" presName="childShp" presStyleLbl="bgAccFollowNode1" presStyleIdx="0" presStyleCnt="1" custScaleY="72679">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b="1" kern="1200" noProof="0">
              <a:solidFill>
                <a:schemeClr val="tx1"/>
              </a:solidFill>
              <a:latin typeface="Arial" panose="020B0604020202020204" pitchFamily="34" charset="0"/>
              <a:ea typeface="+mn-ea"/>
              <a:cs typeface="Arial" panose="020B0604020202020204" pitchFamily="34" charset="0"/>
            </a:rPr>
            <a:t>SMC </a:t>
          </a:r>
          <a:r>
            <a:rPr lang="en-CA" sz="2000" b="1" kern="1200" noProof="0">
              <a:solidFill>
                <a:schemeClr val="tx1"/>
              </a:solidFill>
              <a:latin typeface="Arial" panose="020B0604020202020204" pitchFamily="34" charset="0"/>
              <a:ea typeface="+mn-ea"/>
              <a:cs typeface="Arial" panose="020B0604020202020204" pitchFamily="34" charset="0"/>
            </a:rPr>
            <a:t>funding</a:t>
          </a:r>
          <a:r>
            <a:rPr lang="fr-FR" sz="2000" b="1" kern="1200" noProof="0">
              <a:solidFill>
                <a:schemeClr val="tx1"/>
              </a:solidFill>
              <a:latin typeface="Arial" panose="020B0604020202020204" pitchFamily="34" charset="0"/>
              <a:ea typeface="+mn-ea"/>
              <a:cs typeface="Arial" panose="020B0604020202020204" pitchFamily="34" charset="0"/>
            </a:rPr>
            <a:t>: </a:t>
          </a:r>
          <a:r>
            <a:rPr lang="en-CA" sz="2000" b="1" kern="1200" noProof="0">
              <a:solidFill>
                <a:schemeClr val="tx1"/>
              </a:solidFill>
              <a:latin typeface="Arial" panose="020B0604020202020204" pitchFamily="34" charset="0"/>
              <a:ea typeface="+mn-ea"/>
              <a:cs typeface="Arial" panose="020B0604020202020204" pitchFamily="34" charset="0"/>
            </a:rPr>
            <a:t>planned</a:t>
          </a:r>
          <a:r>
            <a:rPr lang="fr-FR" sz="2000" b="1" kern="1200" noProof="0">
              <a:solidFill>
                <a:schemeClr val="tx1"/>
              </a:solidFill>
              <a:latin typeface="Arial" panose="020B0604020202020204" pitchFamily="34" charset="0"/>
              <a:ea typeface="+mn-ea"/>
              <a:cs typeface="Arial" panose="020B0604020202020204" pitchFamily="34" charset="0"/>
            </a:rPr>
            <a:t> </a:t>
          </a:r>
          <a:r>
            <a:rPr lang="en-CA" sz="2000" b="1" kern="1200" noProof="0">
              <a:solidFill>
                <a:schemeClr val="tx1"/>
              </a:solidFill>
              <a:latin typeface="Arial" panose="020B0604020202020204" pitchFamily="34" charset="0"/>
              <a:ea typeface="+mn-ea"/>
              <a:cs typeface="Arial" panose="020B0604020202020204" pitchFamily="34" charset="0"/>
            </a:rPr>
            <a:t>funding</a:t>
          </a:r>
          <a:r>
            <a:rPr lang="fr-FR" sz="2000" b="1" kern="1200" noProof="0">
              <a:solidFill>
                <a:schemeClr val="tx1"/>
              </a:solidFill>
              <a:latin typeface="Arial" panose="020B0604020202020204" pitchFamily="34" charset="0"/>
              <a:ea typeface="+mn-ea"/>
              <a:cs typeface="Arial" panose="020B0604020202020204" pitchFamily="34" charset="0"/>
            </a:rPr>
            <a:t> vs </a:t>
          </a:r>
          <a:r>
            <a:rPr lang="en-CA" sz="2000" b="1" kern="1200" noProof="0">
              <a:solidFill>
                <a:schemeClr val="tx1"/>
              </a:solidFill>
              <a:latin typeface="Arial" panose="020B0604020202020204" pitchFamily="34" charset="0"/>
              <a:ea typeface="+mn-ea"/>
              <a:cs typeface="Arial" panose="020B0604020202020204" pitchFamily="34" charset="0"/>
            </a:rPr>
            <a:t>disbursements</a:t>
          </a:r>
          <a:r>
            <a:rPr lang="fr-FR" sz="2000" b="1" kern="1200" noProof="0">
              <a:solidFill>
                <a:schemeClr val="tx1"/>
              </a:solidFill>
              <a:latin typeface="Arial" panose="020B0604020202020204" pitchFamily="34" charset="0"/>
              <a:ea typeface="+mn-ea"/>
              <a:cs typeface="Arial" panose="020B0604020202020204" pitchFamily="34" charset="0"/>
            </a:rPr>
            <a:t> &amp; Gaps </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282841" custScaleY="6391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custScaleY="5454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en-US" sz="2000" b="1" kern="1200">
              <a:solidFill>
                <a:schemeClr val="tx1"/>
              </a:solidFill>
              <a:latin typeface="Arial" panose="020B0604020202020204" pitchFamily="34" charset="0"/>
              <a:cs typeface="Arial" panose="020B0604020202020204" pitchFamily="34" charset="0"/>
            </a:rPr>
            <a:t>Technical assistance received / planned / requested </a:t>
          </a:r>
          <a:endParaRPr lang="fr-FR" sz="2000"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en-US" sz="2000" b="1" kern="1200" dirty="0">
              <a:solidFill>
                <a:schemeClr val="tx1"/>
              </a:solidFill>
              <a:latin typeface="Arial" panose="020B0604020202020204" pitchFamily="34" charset="0"/>
              <a:cs typeface="Arial" panose="020B0604020202020204" pitchFamily="34" charset="0"/>
            </a:rPr>
            <a:t>Implementation Adaptations in 2022 </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 custLinFactNeighborY="-3078">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Research topics of interest you would like to share with peers   </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9FB31-07D5-4878-8B62-CAB1EE5EF09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r-FR"/>
        </a:p>
      </dgm:t>
    </dgm:pt>
    <dgm:pt modelId="{920E5904-D77E-45D5-A00E-7481A556CE14}">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sz="2400" b="1" noProof="0">
              <a:latin typeface="Arial" panose="020B0604020202020204" pitchFamily="34" charset="0"/>
              <a:cs typeface="Arial" panose="020B0604020202020204" pitchFamily="34" charset="0"/>
            </a:rPr>
            <a:t> </a:t>
          </a:r>
          <a:r>
            <a:rPr lang="en-GB" sz="2400" b="1" noProof="0">
              <a:latin typeface="Arial" panose="020B0604020202020204" pitchFamily="34" charset="0"/>
              <a:cs typeface="Arial" panose="020B0604020202020204" pitchFamily="34" charset="0"/>
            </a:rPr>
            <a:t>2021 Campaign</a:t>
          </a:r>
          <a:endParaRPr lang="fr-FR" sz="2400" i="1">
            <a:latin typeface="Arial" panose="020B0604020202020204" pitchFamily="34" charset="0"/>
            <a:cs typeface="Arial" panose="020B0604020202020204" pitchFamily="34" charset="0"/>
          </a:endParaRPr>
        </a:p>
      </dgm:t>
    </dgm:pt>
    <dgm:pt modelId="{DBA3CF27-2CE4-4761-B9CC-149B56CCFA60}" type="parTrans" cxnId="{541AFBAB-32C5-46B3-AC75-2513E3580349}">
      <dgm:prSet/>
      <dgm:spPr/>
      <dgm:t>
        <a:bodyPr/>
        <a:lstStyle/>
        <a:p>
          <a:endParaRPr lang="fr-FR" sz="1600">
            <a:latin typeface="Arial" panose="020B0604020202020204" pitchFamily="34" charset="0"/>
            <a:cs typeface="Arial" panose="020B0604020202020204" pitchFamily="34" charset="0"/>
          </a:endParaRPr>
        </a:p>
      </dgm:t>
    </dgm:pt>
    <dgm:pt modelId="{8E8A8328-C255-4AC6-8104-FB8409BF1767}" type="sibTrans" cxnId="{541AFBAB-32C5-46B3-AC75-2513E3580349}">
      <dgm:prSet/>
      <dgm:spPr/>
      <dgm:t>
        <a:bodyPr/>
        <a:lstStyle/>
        <a:p>
          <a:endParaRPr lang="fr-FR" sz="1600">
            <a:latin typeface="Arial" panose="020B0604020202020204" pitchFamily="34" charset="0"/>
            <a:cs typeface="Arial" panose="020B0604020202020204" pitchFamily="34" charset="0"/>
          </a:endParaRPr>
        </a:p>
      </dgm:t>
    </dgm:pt>
    <dgm:pt modelId="{00B8C3C4-770E-4315-92C9-770E6F52C1D9}" type="pres">
      <dgm:prSet presAssocID="{8EF9FB31-07D5-4878-8B62-CAB1EE5EF097}" presName="linear" presStyleCnt="0">
        <dgm:presLayoutVars>
          <dgm:animLvl val="lvl"/>
          <dgm:resizeHandles val="exact"/>
        </dgm:presLayoutVars>
      </dgm:prSet>
      <dgm:spPr/>
    </dgm:pt>
    <dgm:pt modelId="{CE9A8E23-2D10-41C7-87DA-D2C2C05E8DA8}" type="pres">
      <dgm:prSet presAssocID="{920E5904-D77E-45D5-A00E-7481A556CE14}" presName="parentText" presStyleLbl="node1" presStyleIdx="0" presStyleCnt="1" custScaleY="964172" custLinFactY="-5875" custLinFactNeighborX="-25394" custLinFactNeighborY="-100000">
        <dgm:presLayoutVars>
          <dgm:chMax val="0"/>
          <dgm:bulletEnabled val="1"/>
        </dgm:presLayoutVars>
      </dgm:prSet>
      <dgm:spPr>
        <a:prstGeom prst="rect">
          <a:avLst/>
        </a:prstGeom>
      </dgm:spPr>
    </dgm:pt>
  </dgm:ptLst>
  <dgm:cxnLst>
    <dgm:cxn modelId="{DAC1CD6E-ED5F-4E8B-933A-7DD9C5B1B533}" type="presOf" srcId="{920E5904-D77E-45D5-A00E-7481A556CE14}" destId="{CE9A8E23-2D10-41C7-87DA-D2C2C05E8DA8}" srcOrd="0" destOrd="0" presId="urn:microsoft.com/office/officeart/2005/8/layout/vList2"/>
    <dgm:cxn modelId="{541AFBAB-32C5-46B3-AC75-2513E3580349}" srcId="{8EF9FB31-07D5-4878-8B62-CAB1EE5EF097}" destId="{920E5904-D77E-45D5-A00E-7481A556CE14}" srcOrd="0" destOrd="0" parTransId="{DBA3CF27-2CE4-4761-B9CC-149B56CCFA60}" sibTransId="{8E8A8328-C255-4AC6-8104-FB8409BF1767}"/>
    <dgm:cxn modelId="{F16B0AED-9067-4ABF-B445-28B74C096278}" type="presOf" srcId="{8EF9FB31-07D5-4878-8B62-CAB1EE5EF097}" destId="{00B8C3C4-770E-4315-92C9-770E6F52C1D9}" srcOrd="0" destOrd="0" presId="urn:microsoft.com/office/officeart/2005/8/layout/vList2"/>
    <dgm:cxn modelId="{1F58562C-FD24-4E88-93FB-81B87DF1CB58}" type="presParOf" srcId="{00B8C3C4-770E-4315-92C9-770E6F52C1D9}" destId="{CE9A8E23-2D10-41C7-87DA-D2C2C05E8D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400" b="1" kern="1200" dirty="0">
              <a:solidFill>
                <a:schemeClr val="tx1"/>
              </a:solidFill>
              <a:latin typeface="+mj-lt"/>
              <a:cs typeface="Arial"/>
            </a:rPr>
            <a:t>Key lessons learnt / innovation in 2021   </a:t>
          </a:r>
          <a:r>
            <a:rPr lang="fr-FR" sz="2400" b="1" kern="1200" noProof="0" dirty="0">
              <a:solidFill>
                <a:schemeClr val="tx1"/>
              </a:solidFill>
              <a:latin typeface="Arial" panose="020B0604020202020204" pitchFamily="34" charset="0"/>
              <a:cs typeface="Arial" panose="020B0604020202020204" pitchFamily="34" charset="0"/>
            </a:rPr>
            <a:t> </a:t>
          </a: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249523" custScaleY="100098" custLinFactNeighborX="139" custLinFactNeighborY="7010">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390537"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727273"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872232"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rgbClr val="0070C0"/>
          </a:solidFill>
        </a:ln>
      </dgm:spPr>
      <dgm:t>
        <a:bodyPr/>
        <a:lstStyle/>
        <a:p>
          <a:pPr algn="l"/>
          <a:r>
            <a:rPr lang="en-GB" sz="2400" b="1" kern="1200">
              <a:solidFill>
                <a:schemeClr val="tx1"/>
              </a:solidFill>
            </a:rPr>
            <a:t>Country map showing SMC implementing districts</a:t>
          </a:r>
          <a:endParaRPr lang="en-US" sz="2400" b="1" kern="1200" noProof="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sz="2400"/>
        </a:p>
      </dgm:t>
    </dgm:pt>
    <dgm:pt modelId="{05735894-61B9-482C-85CE-24714EE090AB}" type="sibTrans" cxnId="{9678C637-C4CB-4440-B782-5E31E6CF9FFB}">
      <dgm:prSet/>
      <dgm:spPr/>
      <dgm:t>
        <a:bodyPr/>
        <a:lstStyle/>
        <a:p>
          <a:endParaRPr lang="en-US" sz="2400"/>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286910">
        <dgm:presLayoutVars>
          <dgm:bulletEnabled val="1"/>
        </dgm:presLayoutVars>
      </dgm:prSet>
      <dgm:spPr/>
    </dgm:pt>
    <dgm:pt modelId="{777DBCAA-FD7A-41FC-9640-F7241779E643}" type="pres">
      <dgm:prSet presAssocID="{90C5E267-8534-4B62-8098-F595D6ABBEB8}" presName="childShp" presStyleLbl="bgAccFollowNode1" presStyleIdx="0" presStyleCnt="1" custScaleX="65050">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rgbClr val="0070C0"/>
          </a:solidFill>
        </a:ln>
      </dgm:spPr>
      <dgm:t>
        <a:bodyPr/>
        <a:lstStyle/>
        <a:p>
          <a:pPr algn="l"/>
          <a:r>
            <a:rPr lang="en-US" sz="2000" b="1" kern="1200" noProof="0" dirty="0">
              <a:solidFill>
                <a:schemeClr val="tx1"/>
              </a:solidFill>
              <a:latin typeface="Arial" panose="020B0604020202020204" pitchFamily="34" charset="0"/>
              <a:cs typeface="Arial" panose="020B0604020202020204" pitchFamily="34" charset="0"/>
            </a:rPr>
            <a:t>SMC monitoring of coverage , adherence and efficacy </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72528">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rgbClr val="0070C0"/>
          </a:solidFill>
        </a:ln>
      </dgm:spPr>
      <dgm:t>
        <a:bodyPr/>
        <a:lstStyle/>
        <a:p>
          <a:pPr algn="l"/>
          <a:r>
            <a:rPr lang="en-GB" sz="2000" b="1" kern="1200" dirty="0">
              <a:solidFill>
                <a:schemeClr val="tx1"/>
              </a:solidFill>
            </a:rPr>
            <a:t>Number of confirmed cases of malaria in SMC areas in 2020, by month</a:t>
          </a:r>
        </a:p>
        <a:p>
          <a:pPr algn="l"/>
          <a:r>
            <a:rPr lang="en-GB" sz="2000" b="1" kern="1200" dirty="0">
              <a:solidFill>
                <a:schemeClr val="tx1"/>
              </a:solidFill>
            </a:rPr>
            <a:t>DHIS-2. </a:t>
          </a:r>
        </a:p>
        <a:p>
          <a:pPr algn="l"/>
          <a:r>
            <a:rPr lang="en-GB" sz="2000" b="1" kern="1200" dirty="0">
              <a:solidFill>
                <a:schemeClr val="tx1"/>
              </a:solidFill>
            </a:rPr>
            <a:t>States: 9 states   </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31492" custLinFactNeighborX="-500" custLinFactNeighborY="-7299">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rgbClr val="0070C0"/>
          </a:solidFill>
        </a:ln>
      </dgm:spPr>
      <dgm:t>
        <a:bodyPr/>
        <a:lstStyle/>
        <a:p>
          <a:pPr algn="l"/>
          <a:r>
            <a:rPr lang="en-CA" sz="2000" b="1" kern="1200" noProof="0">
              <a:solidFill>
                <a:schemeClr val="tx1"/>
              </a:solidFill>
              <a:latin typeface="Arial" panose="020B0604020202020204" pitchFamily="34" charset="0"/>
              <a:ea typeface="+mn-ea"/>
              <a:cs typeface="Arial" panose="020B0604020202020204" pitchFamily="34" charset="0"/>
            </a:rPr>
            <a:t>Experiences</a:t>
          </a:r>
          <a:r>
            <a:rPr lang="fr-FR" sz="2000" b="1" kern="1200" noProof="0">
              <a:solidFill>
                <a:schemeClr val="tx1"/>
              </a:solidFill>
              <a:latin typeface="Arial" panose="020B0604020202020204" pitchFamily="34" charset="0"/>
              <a:ea typeface="+mn-ea"/>
              <a:cs typeface="Arial" panose="020B0604020202020204" pitchFamily="34" charset="0"/>
            </a:rPr>
            <a:t> of </a:t>
          </a:r>
          <a:r>
            <a:rPr lang="en-CA" sz="2000" b="1" kern="1200" noProof="0">
              <a:solidFill>
                <a:schemeClr val="tx1"/>
              </a:solidFill>
              <a:latin typeface="Arial" panose="020B0604020202020204" pitchFamily="34" charset="0"/>
              <a:ea typeface="+mn-ea"/>
              <a:cs typeface="Arial" panose="020B0604020202020204" pitchFamily="34" charset="0"/>
            </a:rPr>
            <a:t>combining</a:t>
          </a:r>
          <a:r>
            <a:rPr lang="fr-FR" sz="2000" b="1" kern="1200" noProof="0">
              <a:solidFill>
                <a:schemeClr val="tx1"/>
              </a:solidFill>
              <a:latin typeface="Arial" panose="020B0604020202020204" pitchFamily="34" charset="0"/>
              <a:ea typeface="+mn-ea"/>
              <a:cs typeface="Arial" panose="020B0604020202020204" pitchFamily="34" charset="0"/>
            </a:rPr>
            <a:t> SMC </a:t>
          </a:r>
          <a:r>
            <a:rPr lang="en-CA" sz="2000" b="1" kern="1200" noProof="0">
              <a:solidFill>
                <a:schemeClr val="tx1"/>
              </a:solidFill>
              <a:latin typeface="Arial" panose="020B0604020202020204" pitchFamily="34" charset="0"/>
              <a:ea typeface="+mn-ea"/>
              <a:cs typeface="Arial" panose="020B0604020202020204" pitchFamily="34" charset="0"/>
            </a:rPr>
            <a:t>with</a:t>
          </a:r>
          <a:r>
            <a:rPr lang="fr-FR" sz="2000" b="1" kern="1200" noProof="0">
              <a:solidFill>
                <a:schemeClr val="tx1"/>
              </a:solidFill>
              <a:latin typeface="Arial" panose="020B0604020202020204" pitchFamily="34" charset="0"/>
              <a:ea typeface="+mn-ea"/>
              <a:cs typeface="Arial" panose="020B0604020202020204" pitchFamily="34" charset="0"/>
            </a:rPr>
            <a:t> </a:t>
          </a:r>
          <a:r>
            <a:rPr lang="en-029" sz="2000" b="1" kern="1200" noProof="0">
              <a:solidFill>
                <a:schemeClr val="tx1"/>
              </a:solidFill>
              <a:latin typeface="Arial" panose="020B0604020202020204" pitchFamily="34" charset="0"/>
              <a:ea typeface="+mn-ea"/>
              <a:cs typeface="Arial" panose="020B0604020202020204" pitchFamily="34" charset="0"/>
            </a:rPr>
            <a:t>other</a:t>
          </a:r>
          <a:r>
            <a:rPr lang="fr-FR" sz="2000" b="1" kern="1200" noProof="0">
              <a:solidFill>
                <a:schemeClr val="tx1"/>
              </a:solidFill>
              <a:latin typeface="Arial" panose="020B0604020202020204" pitchFamily="34" charset="0"/>
              <a:ea typeface="+mn-ea"/>
              <a:cs typeface="Arial" panose="020B0604020202020204" pitchFamily="34" charset="0"/>
            </a:rPr>
            <a:t> Public H</a:t>
          </a:r>
          <a:r>
            <a:rPr lang="en-CA" sz="2000" b="1" kern="1200" noProof="0" err="1">
              <a:solidFill>
                <a:schemeClr val="tx1"/>
              </a:solidFill>
              <a:latin typeface="Arial" panose="020B0604020202020204" pitchFamily="34" charset="0"/>
              <a:ea typeface="+mn-ea"/>
              <a:cs typeface="Arial" panose="020B0604020202020204" pitchFamily="34" charset="0"/>
            </a:rPr>
            <a:t>ealth</a:t>
          </a:r>
          <a:r>
            <a:rPr lang="fr-FR" sz="2000" b="1" kern="1200" noProof="0">
              <a:solidFill>
                <a:schemeClr val="tx1"/>
              </a:solidFill>
              <a:latin typeface="Arial" panose="020B0604020202020204" pitchFamily="34" charset="0"/>
              <a:ea typeface="+mn-ea"/>
              <a:cs typeface="Arial" panose="020B0604020202020204" pitchFamily="34" charset="0"/>
            </a:rPr>
            <a:t> interventions </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242774">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rgbClr val="0070C0"/>
          </a:solidFill>
        </a:ln>
      </dgm:spPr>
      <dgm:t>
        <a:bodyPr/>
        <a:lstStyle/>
        <a:p>
          <a:pPr algn="l"/>
          <a:r>
            <a:rPr lang="en-CA" sz="2000" b="1" kern="1200" noProof="0">
              <a:solidFill>
                <a:schemeClr val="tx1"/>
              </a:solidFill>
              <a:latin typeface="Arial" panose="020B0604020202020204" pitchFamily="34" charset="0"/>
              <a:ea typeface="+mn-ea"/>
              <a:cs typeface="Arial" panose="020B0604020202020204" pitchFamily="34" charset="0"/>
            </a:rPr>
            <a:t>Experiences</a:t>
          </a:r>
          <a:r>
            <a:rPr lang="fr-FR" sz="2000" b="1" kern="1200" noProof="0">
              <a:solidFill>
                <a:schemeClr val="tx1"/>
              </a:solidFill>
              <a:latin typeface="Arial" panose="020B0604020202020204" pitchFamily="34" charset="0"/>
              <a:ea typeface="+mn-ea"/>
              <a:cs typeface="Arial" panose="020B0604020202020204" pitchFamily="34" charset="0"/>
            </a:rPr>
            <a:t> of </a:t>
          </a:r>
          <a:r>
            <a:rPr lang="en-CA" sz="2000" b="1" kern="1200" noProof="0">
              <a:solidFill>
                <a:schemeClr val="tx1"/>
              </a:solidFill>
              <a:latin typeface="Arial" panose="020B0604020202020204" pitchFamily="34" charset="0"/>
              <a:ea typeface="+mn-ea"/>
              <a:cs typeface="Arial" panose="020B0604020202020204" pitchFamily="34" charset="0"/>
            </a:rPr>
            <a:t>combining</a:t>
          </a:r>
          <a:r>
            <a:rPr lang="fr-FR" sz="2000" b="1" kern="1200" noProof="0">
              <a:solidFill>
                <a:schemeClr val="tx1"/>
              </a:solidFill>
              <a:latin typeface="Arial" panose="020B0604020202020204" pitchFamily="34" charset="0"/>
              <a:ea typeface="+mn-ea"/>
              <a:cs typeface="Arial" panose="020B0604020202020204" pitchFamily="34" charset="0"/>
            </a:rPr>
            <a:t> SMC </a:t>
          </a:r>
          <a:r>
            <a:rPr lang="en-CA" sz="2000" b="1" kern="1200" noProof="0">
              <a:solidFill>
                <a:schemeClr val="tx1"/>
              </a:solidFill>
              <a:latin typeface="Arial" panose="020B0604020202020204" pitchFamily="34" charset="0"/>
              <a:ea typeface="+mn-ea"/>
              <a:cs typeface="Arial" panose="020B0604020202020204" pitchFamily="34" charset="0"/>
            </a:rPr>
            <a:t>with</a:t>
          </a:r>
          <a:r>
            <a:rPr lang="fr-FR" sz="2000" b="1" kern="1200" noProof="0">
              <a:solidFill>
                <a:schemeClr val="tx1"/>
              </a:solidFill>
              <a:latin typeface="Arial" panose="020B0604020202020204" pitchFamily="34" charset="0"/>
              <a:ea typeface="+mn-ea"/>
              <a:cs typeface="Arial" panose="020B0604020202020204" pitchFamily="34" charset="0"/>
            </a:rPr>
            <a:t> </a:t>
          </a:r>
          <a:r>
            <a:rPr lang="en-029" sz="2000" b="1" kern="1200" noProof="0">
              <a:solidFill>
                <a:schemeClr val="tx1"/>
              </a:solidFill>
              <a:latin typeface="Arial" panose="020B0604020202020204" pitchFamily="34" charset="0"/>
              <a:ea typeface="+mn-ea"/>
              <a:cs typeface="Arial" panose="020B0604020202020204" pitchFamily="34" charset="0"/>
            </a:rPr>
            <a:t>other</a:t>
          </a:r>
          <a:r>
            <a:rPr lang="fr-FR" sz="2000" b="1" kern="1200" noProof="0">
              <a:solidFill>
                <a:schemeClr val="tx1"/>
              </a:solidFill>
              <a:latin typeface="Arial" panose="020B0604020202020204" pitchFamily="34" charset="0"/>
              <a:ea typeface="+mn-ea"/>
              <a:cs typeface="Arial" panose="020B0604020202020204" pitchFamily="34" charset="0"/>
            </a:rPr>
            <a:t> Public H</a:t>
          </a:r>
          <a:r>
            <a:rPr lang="en-CA" sz="2000" b="1" kern="1200" noProof="0" err="1">
              <a:solidFill>
                <a:schemeClr val="tx1"/>
              </a:solidFill>
              <a:latin typeface="Arial" panose="020B0604020202020204" pitchFamily="34" charset="0"/>
              <a:ea typeface="+mn-ea"/>
              <a:cs typeface="Arial" panose="020B0604020202020204" pitchFamily="34" charset="0"/>
            </a:rPr>
            <a:t>ealth</a:t>
          </a:r>
          <a:r>
            <a:rPr lang="fr-FR" sz="2000" b="1" kern="1200" noProof="0">
              <a:solidFill>
                <a:schemeClr val="tx1"/>
              </a:solidFill>
              <a:latin typeface="Arial" panose="020B0604020202020204" pitchFamily="34" charset="0"/>
              <a:ea typeface="+mn-ea"/>
              <a:cs typeface="Arial" panose="020B0604020202020204" pitchFamily="34" charset="0"/>
            </a:rPr>
            <a:t> interventions </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205819">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en-US" sz="2000" b="1" kern="1200" noProof="0" dirty="0">
              <a:solidFill>
                <a:schemeClr val="tx1"/>
              </a:solidFill>
              <a:latin typeface="Arial"/>
              <a:cs typeface="Arial"/>
            </a:rPr>
            <a:t>Objectives and results of Evaluation and Research in 2021 (1 slide per evaluation and Research)</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00133">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en-US" sz="2000" b="1" kern="1200" noProof="0" dirty="0">
              <a:solidFill>
                <a:schemeClr val="tx1"/>
              </a:solidFill>
              <a:latin typeface="Arial"/>
              <a:cs typeface="Arial"/>
            </a:rPr>
            <a:t>Objectives and results of Evaluation and Research in 2021 (1 slide per evaluation and Research)</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00133">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8E23-2D10-41C7-87DA-D2C2C05E8DA8}">
      <dsp:nvSpPr>
        <dsp:cNvPr id="0" name=""/>
        <dsp:cNvSpPr/>
      </dsp:nvSpPr>
      <dsp:spPr>
        <a:xfrm>
          <a:off x="0" y="0"/>
          <a:ext cx="8280920" cy="215813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noProof="0">
              <a:latin typeface="Arial" panose="020B0604020202020204" pitchFamily="34" charset="0"/>
              <a:cs typeface="Arial" panose="020B0604020202020204" pitchFamily="34" charset="0"/>
            </a:rPr>
            <a:t>Seasonal Malaria Chemoprevention (SMC) </a:t>
          </a:r>
        </a:p>
        <a:p>
          <a:pPr marL="0" lvl="0" indent="0" algn="l" defTabSz="1066800" rtl="0">
            <a:lnSpc>
              <a:spcPct val="90000"/>
            </a:lnSpc>
            <a:spcBef>
              <a:spcPct val="0"/>
            </a:spcBef>
            <a:spcAft>
              <a:spcPct val="35000"/>
            </a:spcAft>
            <a:buNone/>
          </a:pPr>
          <a:r>
            <a:rPr lang="en-US" sz="2400" b="1" kern="1200" noProof="0">
              <a:latin typeface="Arial" panose="020B0604020202020204" pitchFamily="34" charset="0"/>
              <a:cs typeface="Arial" panose="020B0604020202020204" pitchFamily="34" charset="0"/>
            </a:rPr>
            <a:t>  </a:t>
          </a:r>
        </a:p>
        <a:p>
          <a:pPr marL="0" lvl="0" indent="0" algn="l" defTabSz="1066800" rtl="0">
            <a:lnSpc>
              <a:spcPct val="90000"/>
            </a:lnSpc>
            <a:spcBef>
              <a:spcPct val="0"/>
            </a:spcBef>
            <a:spcAft>
              <a:spcPct val="35000"/>
            </a:spcAft>
            <a:buNone/>
          </a:pPr>
          <a:r>
            <a:rPr lang="en-GB" sz="2400" b="1" kern="1200" noProof="0">
              <a:latin typeface="Arial" panose="020B0604020202020204" pitchFamily="34" charset="0"/>
              <a:cs typeface="Arial" panose="020B0604020202020204" pitchFamily="34" charset="0"/>
            </a:rPr>
            <a:t>                      2021 Campaign activities review </a:t>
          </a:r>
        </a:p>
        <a:p>
          <a:pPr marL="0" lvl="0" indent="0" algn="l" defTabSz="1066800" rtl="0">
            <a:lnSpc>
              <a:spcPct val="90000"/>
            </a:lnSpc>
            <a:spcBef>
              <a:spcPct val="0"/>
            </a:spcBef>
            <a:spcAft>
              <a:spcPct val="35000"/>
            </a:spcAft>
            <a:buNone/>
          </a:pPr>
          <a:br>
            <a:rPr lang="en-GB" sz="2400" b="1" kern="1200" noProof="0">
              <a:latin typeface="Arial" panose="020B0604020202020204" pitchFamily="34" charset="0"/>
              <a:cs typeface="Arial" panose="020B0604020202020204" pitchFamily="34" charset="0"/>
            </a:rPr>
          </a:br>
          <a:r>
            <a:rPr lang="en-GB" sz="2400" b="1" kern="1200" noProof="0">
              <a:latin typeface="Arial" panose="020B0604020202020204" pitchFamily="34" charset="0"/>
              <a:cs typeface="Arial" panose="020B0604020202020204" pitchFamily="34" charset="0"/>
            </a:rPr>
            <a:t>                       2022 &amp; 2023  campaigns planning</a:t>
          </a:r>
          <a:endParaRPr lang="fr-FR" sz="2400" i="1" kern="1200">
            <a:latin typeface="Arial" panose="020B0604020202020204" pitchFamily="34" charset="0"/>
            <a:cs typeface="Arial" panose="020B0604020202020204" pitchFamily="34" charset="0"/>
          </a:endParaRPr>
        </a:p>
      </dsp:txBody>
      <dsp:txXfrm>
        <a:off x="0" y="0"/>
        <a:ext cx="8280920" cy="2158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6538820" y="0"/>
          <a:ext cx="1960264"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867" y="0"/>
          <a:ext cx="6535953"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tx1"/>
              </a:solidFill>
              <a:latin typeface="Arial"/>
              <a:cs typeface="Arial"/>
            </a:rPr>
            <a:t>Objectives and results of Evaluation and Research in 2021 (1 slide per evaluation and Research)</a:t>
          </a:r>
        </a:p>
      </dsp:txBody>
      <dsp:txXfrm>
        <a:off x="51396" y="48529"/>
        <a:ext cx="6438895" cy="8970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510148" y="0"/>
          <a:ext cx="4324237"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3975" y="0"/>
          <a:ext cx="4506172"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b="1" kern="1200" noProof="0">
              <a:solidFill>
                <a:schemeClr val="tx1"/>
              </a:solidFill>
              <a:latin typeface="Arial" panose="020B0604020202020204" pitchFamily="34" charset="0"/>
              <a:cs typeface="Arial" panose="020B0604020202020204" pitchFamily="34" charset="0"/>
            </a:rPr>
            <a:t>Pharmacovigilance  </a:t>
          </a:r>
          <a:endParaRPr lang="fr-FR" sz="2000" kern="1200" noProof="0">
            <a:solidFill>
              <a:schemeClr val="tx1"/>
            </a:solidFill>
            <a:latin typeface="Arial" panose="020B0604020202020204" pitchFamily="34" charset="0"/>
            <a:cs typeface="Arial" panose="020B0604020202020204" pitchFamily="34" charset="0"/>
          </a:endParaRPr>
        </a:p>
      </dsp:txBody>
      <dsp:txXfrm>
        <a:off x="52504" y="48529"/>
        <a:ext cx="4409114" cy="8970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5109" y="0"/>
          <a:ext cx="4408548"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892" y="0"/>
          <a:ext cx="3894217"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b="1" kern="1200" noProof="0">
              <a:solidFill>
                <a:schemeClr val="tx1"/>
              </a:solidFill>
              <a:latin typeface="Arial" panose="020B0604020202020204" pitchFamily="34" charset="0"/>
              <a:ea typeface="+mn-ea"/>
              <a:cs typeface="Arial" panose="020B0604020202020204" pitchFamily="34" charset="0"/>
            </a:rPr>
            <a:t>Key </a:t>
          </a:r>
          <a:r>
            <a:rPr lang="en-029" sz="2000" b="1" kern="1200" noProof="0">
              <a:solidFill>
                <a:schemeClr val="tx1"/>
              </a:solidFill>
              <a:latin typeface="Arial" panose="020B0604020202020204" pitchFamily="34" charset="0"/>
              <a:ea typeface="+mn-ea"/>
              <a:cs typeface="Arial" panose="020B0604020202020204" pitchFamily="34" charset="0"/>
            </a:rPr>
            <a:t>success</a:t>
          </a:r>
          <a:r>
            <a:rPr lang="fr-FR" sz="2000" b="1" kern="1200" noProof="0">
              <a:solidFill>
                <a:schemeClr val="tx1"/>
              </a:solidFill>
              <a:latin typeface="Arial" panose="020B0604020202020204" pitchFamily="34" charset="0"/>
              <a:ea typeface="+mn-ea"/>
              <a:cs typeface="Arial" panose="020B0604020202020204" pitchFamily="34" charset="0"/>
            </a:rPr>
            <a:t> in SMC planning and </a:t>
          </a:r>
          <a:r>
            <a:rPr lang="en-CA" sz="2000" b="1" kern="1200" noProof="0">
              <a:solidFill>
                <a:schemeClr val="tx1"/>
              </a:solidFill>
              <a:latin typeface="Arial" panose="020B0604020202020204" pitchFamily="34" charset="0"/>
              <a:ea typeface="+mn-ea"/>
              <a:cs typeface="Arial" panose="020B0604020202020204" pitchFamily="34" charset="0"/>
            </a:rPr>
            <a:t>delivery</a:t>
          </a:r>
          <a:r>
            <a:rPr lang="fr-FR" sz="2000" b="1" kern="1200" noProof="0">
              <a:solidFill>
                <a:schemeClr val="tx1"/>
              </a:solidFill>
              <a:latin typeface="Arial" panose="020B0604020202020204" pitchFamily="34" charset="0"/>
              <a:ea typeface="+mn-ea"/>
              <a:cs typeface="Arial" panose="020B0604020202020204" pitchFamily="34" charset="0"/>
            </a:rPr>
            <a:t> </a:t>
          </a:r>
          <a:r>
            <a:rPr lang="fr-FR" sz="2000" b="1" kern="1200" noProof="0">
              <a:solidFill>
                <a:schemeClr val="tx1"/>
              </a:solidFill>
              <a:latin typeface="Arial" panose="020B0604020202020204" pitchFamily="34" charset="0"/>
              <a:cs typeface="Arial" panose="020B0604020202020204" pitchFamily="34" charset="0"/>
            </a:rPr>
            <a:t>  </a:t>
          </a:r>
          <a:endParaRPr lang="fr-FR" sz="2000" kern="1200" noProof="0">
            <a:solidFill>
              <a:schemeClr val="tx1"/>
            </a:solidFill>
            <a:latin typeface="Arial" panose="020B0604020202020204" pitchFamily="34" charset="0"/>
            <a:cs typeface="Arial" panose="020B0604020202020204" pitchFamily="34" charset="0"/>
          </a:endParaRPr>
        </a:p>
      </dsp:txBody>
      <dsp:txXfrm>
        <a:off x="49421" y="48529"/>
        <a:ext cx="3797159" cy="8970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386699" y="0"/>
          <a:ext cx="3917087"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762" y="0"/>
          <a:ext cx="4385936"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b="1" kern="1200" noProof="0">
              <a:solidFill>
                <a:schemeClr val="tx1"/>
              </a:solidFill>
              <a:latin typeface="Arial" panose="020B0604020202020204" pitchFamily="34" charset="0"/>
              <a:ea typeface="+mn-ea"/>
              <a:cs typeface="Arial" panose="020B0604020202020204" pitchFamily="34" charset="0"/>
            </a:rPr>
            <a:t>Key challenges in SMC planning and </a:t>
          </a:r>
          <a:r>
            <a:rPr lang="en-CA" sz="2000" b="1" kern="1200" noProof="0">
              <a:solidFill>
                <a:schemeClr val="tx1"/>
              </a:solidFill>
              <a:latin typeface="Arial" panose="020B0604020202020204" pitchFamily="34" charset="0"/>
              <a:ea typeface="+mn-ea"/>
              <a:cs typeface="Arial" panose="020B0604020202020204" pitchFamily="34" charset="0"/>
            </a:rPr>
            <a:t>delivery</a:t>
          </a:r>
          <a:endParaRPr lang="fr-FR" sz="2000" kern="1200" noProof="0">
            <a:solidFill>
              <a:schemeClr val="tx1"/>
            </a:solidFill>
            <a:latin typeface="Arial" panose="020B0604020202020204" pitchFamily="34" charset="0"/>
            <a:cs typeface="Arial" panose="020B0604020202020204" pitchFamily="34" charset="0"/>
          </a:endParaRPr>
        </a:p>
      </dsp:txBody>
      <dsp:txXfrm>
        <a:off x="49291" y="48529"/>
        <a:ext cx="4288878" cy="8970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619840" y="144018"/>
          <a:ext cx="3974815" cy="7662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72011"/>
          <a:ext cx="4616668" cy="76926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b="1" kern="1200" noProof="0">
              <a:solidFill>
                <a:schemeClr val="tx1"/>
              </a:solidFill>
              <a:latin typeface="Arial" panose="020B0604020202020204" pitchFamily="34" charset="0"/>
              <a:cs typeface="Arial" panose="020B0604020202020204" pitchFamily="34" charset="0"/>
            </a:rPr>
            <a:t>Targets –  futures </a:t>
          </a:r>
          <a:r>
            <a:rPr lang="fr-FR" sz="2000" b="1" kern="1200" noProof="0" err="1">
              <a:solidFill>
                <a:schemeClr val="tx1"/>
              </a:solidFill>
              <a:latin typeface="Arial" panose="020B0604020202020204" pitchFamily="34" charset="0"/>
              <a:cs typeface="Arial" panose="020B0604020202020204" pitchFamily="34" charset="0"/>
            </a:rPr>
            <a:t>campaigns</a:t>
          </a:r>
          <a:r>
            <a:rPr lang="fr-FR" sz="2000" b="1" kern="1200" noProof="0">
              <a:solidFill>
                <a:schemeClr val="tx1"/>
              </a:solidFill>
              <a:latin typeface="Arial" panose="020B0604020202020204" pitchFamily="34" charset="0"/>
              <a:cs typeface="Arial" panose="020B0604020202020204" pitchFamily="34" charset="0"/>
            </a:rPr>
            <a:t>   </a:t>
          </a:r>
          <a:endParaRPr lang="fr-FR" sz="2000" kern="1200" noProof="0">
            <a:solidFill>
              <a:schemeClr val="tx1"/>
            </a:solidFill>
            <a:latin typeface="Arial" panose="020B0604020202020204" pitchFamily="34" charset="0"/>
            <a:cs typeface="Arial" panose="020B0604020202020204" pitchFamily="34" charset="0"/>
          </a:endParaRPr>
        </a:p>
      </dsp:txBody>
      <dsp:txXfrm>
        <a:off x="37553" y="109564"/>
        <a:ext cx="4541562" cy="6941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5664334" y="327305"/>
          <a:ext cx="3002270" cy="78554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192333"/>
          <a:ext cx="5661100" cy="920521"/>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b="1" kern="1200" noProof="0">
              <a:solidFill>
                <a:schemeClr val="tx1"/>
              </a:solidFill>
              <a:latin typeface="Arial" panose="020B0604020202020204" pitchFamily="34" charset="0"/>
              <a:ea typeface="+mn-ea"/>
              <a:cs typeface="Arial" panose="020B0604020202020204" pitchFamily="34" charset="0"/>
            </a:rPr>
            <a:t>SMC </a:t>
          </a:r>
          <a:r>
            <a:rPr lang="en-CA" sz="2000" b="1" kern="1200" noProof="0">
              <a:solidFill>
                <a:schemeClr val="tx1"/>
              </a:solidFill>
              <a:latin typeface="Arial" panose="020B0604020202020204" pitchFamily="34" charset="0"/>
              <a:ea typeface="+mn-ea"/>
              <a:cs typeface="Arial" panose="020B0604020202020204" pitchFamily="34" charset="0"/>
            </a:rPr>
            <a:t>funding</a:t>
          </a:r>
          <a:r>
            <a:rPr lang="fr-FR" sz="2000" b="1" kern="1200" noProof="0">
              <a:solidFill>
                <a:schemeClr val="tx1"/>
              </a:solidFill>
              <a:latin typeface="Arial" panose="020B0604020202020204" pitchFamily="34" charset="0"/>
              <a:ea typeface="+mn-ea"/>
              <a:cs typeface="Arial" panose="020B0604020202020204" pitchFamily="34" charset="0"/>
            </a:rPr>
            <a:t>: </a:t>
          </a:r>
          <a:r>
            <a:rPr lang="en-CA" sz="2000" b="1" kern="1200" noProof="0">
              <a:solidFill>
                <a:schemeClr val="tx1"/>
              </a:solidFill>
              <a:latin typeface="Arial" panose="020B0604020202020204" pitchFamily="34" charset="0"/>
              <a:ea typeface="+mn-ea"/>
              <a:cs typeface="Arial" panose="020B0604020202020204" pitchFamily="34" charset="0"/>
            </a:rPr>
            <a:t>planned</a:t>
          </a:r>
          <a:r>
            <a:rPr lang="fr-FR" sz="2000" b="1" kern="1200" noProof="0">
              <a:solidFill>
                <a:schemeClr val="tx1"/>
              </a:solidFill>
              <a:latin typeface="Arial" panose="020B0604020202020204" pitchFamily="34" charset="0"/>
              <a:ea typeface="+mn-ea"/>
              <a:cs typeface="Arial" panose="020B0604020202020204" pitchFamily="34" charset="0"/>
            </a:rPr>
            <a:t> </a:t>
          </a:r>
          <a:r>
            <a:rPr lang="en-CA" sz="2000" b="1" kern="1200" noProof="0">
              <a:solidFill>
                <a:schemeClr val="tx1"/>
              </a:solidFill>
              <a:latin typeface="Arial" panose="020B0604020202020204" pitchFamily="34" charset="0"/>
              <a:ea typeface="+mn-ea"/>
              <a:cs typeface="Arial" panose="020B0604020202020204" pitchFamily="34" charset="0"/>
            </a:rPr>
            <a:t>funding</a:t>
          </a:r>
          <a:r>
            <a:rPr lang="fr-FR" sz="2000" b="1" kern="1200" noProof="0">
              <a:solidFill>
                <a:schemeClr val="tx1"/>
              </a:solidFill>
              <a:latin typeface="Arial" panose="020B0604020202020204" pitchFamily="34" charset="0"/>
              <a:ea typeface="+mn-ea"/>
              <a:cs typeface="Arial" panose="020B0604020202020204" pitchFamily="34" charset="0"/>
            </a:rPr>
            <a:t> vs </a:t>
          </a:r>
          <a:r>
            <a:rPr lang="en-CA" sz="2000" b="1" kern="1200" noProof="0">
              <a:solidFill>
                <a:schemeClr val="tx1"/>
              </a:solidFill>
              <a:latin typeface="Arial" panose="020B0604020202020204" pitchFamily="34" charset="0"/>
              <a:ea typeface="+mn-ea"/>
              <a:cs typeface="Arial" panose="020B0604020202020204" pitchFamily="34" charset="0"/>
            </a:rPr>
            <a:t>disbursements</a:t>
          </a:r>
          <a:r>
            <a:rPr lang="fr-FR" sz="2000" b="1" kern="1200" noProof="0">
              <a:solidFill>
                <a:schemeClr val="tx1"/>
              </a:solidFill>
              <a:latin typeface="Arial" panose="020B0604020202020204" pitchFamily="34" charset="0"/>
              <a:ea typeface="+mn-ea"/>
              <a:cs typeface="Arial" panose="020B0604020202020204" pitchFamily="34" charset="0"/>
            </a:rPr>
            <a:t> &amp; Gaps </a:t>
          </a:r>
          <a:endParaRPr lang="fr-FR" sz="2000" kern="1200" noProof="0">
            <a:solidFill>
              <a:schemeClr val="tx1"/>
            </a:solidFill>
            <a:latin typeface="Arial" panose="020B0604020202020204" pitchFamily="34" charset="0"/>
            <a:cs typeface="Arial" panose="020B0604020202020204" pitchFamily="34" charset="0"/>
          </a:endParaRPr>
        </a:p>
      </dsp:txBody>
      <dsp:txXfrm>
        <a:off x="44936" y="237269"/>
        <a:ext cx="5571228" cy="8306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173105" y="984"/>
          <a:ext cx="4203999"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168405"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Arial" panose="020B0604020202020204" pitchFamily="34" charset="0"/>
              <a:cs typeface="Arial" panose="020B0604020202020204" pitchFamily="34" charset="0"/>
            </a:rPr>
            <a:t>Technical assistance received / planned / requested </a:t>
          </a:r>
          <a:endParaRPr lang="fr-FR" sz="2000" kern="1200" noProof="0">
            <a:solidFill>
              <a:schemeClr val="tx1"/>
            </a:solidFill>
            <a:latin typeface="Arial" panose="020B0604020202020204" pitchFamily="34" charset="0"/>
            <a:cs typeface="Arial" panose="020B0604020202020204" pitchFamily="34" charset="0"/>
          </a:endParaRPr>
        </a:p>
      </dsp:txBody>
      <dsp:txXfrm>
        <a:off x="49164" y="49164"/>
        <a:ext cx="4070077" cy="908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280657" y="984"/>
          <a:ext cx="4312347"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275836"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Implementation Adaptations in 2022 </a:t>
          </a:r>
          <a:endParaRPr lang="fr-FR" sz="2000" kern="1200" noProof="0" dirty="0">
            <a:solidFill>
              <a:schemeClr val="tx1"/>
            </a:solidFill>
            <a:latin typeface="Arial" panose="020B0604020202020204" pitchFamily="34" charset="0"/>
            <a:cs typeface="Arial" panose="020B0604020202020204" pitchFamily="34" charset="0"/>
          </a:endParaRPr>
        </a:p>
      </dsp:txBody>
      <dsp:txXfrm>
        <a:off x="49164" y="49164"/>
        <a:ext cx="4177508" cy="9088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280657" y="984"/>
          <a:ext cx="4312347"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275836"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Research topics of interest you would like to share with peers   </a:t>
          </a:r>
          <a:endParaRPr lang="fr-FR" sz="2000" kern="1200" noProof="0" dirty="0">
            <a:solidFill>
              <a:schemeClr val="tx1"/>
            </a:solidFill>
            <a:latin typeface="Arial" panose="020B0604020202020204" pitchFamily="34" charset="0"/>
            <a:cs typeface="Arial" panose="020B0604020202020204" pitchFamily="34" charset="0"/>
          </a:endParaRPr>
        </a:p>
      </dsp:txBody>
      <dsp:txXfrm>
        <a:off x="49164" y="49164"/>
        <a:ext cx="4177508" cy="90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8E23-2D10-41C7-87DA-D2C2C05E8DA8}">
      <dsp:nvSpPr>
        <dsp:cNvPr id="0" name=""/>
        <dsp:cNvSpPr/>
      </dsp:nvSpPr>
      <dsp:spPr>
        <a:xfrm>
          <a:off x="0" y="0"/>
          <a:ext cx="3602804" cy="186023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noProof="0">
              <a:latin typeface="Arial" panose="020B0604020202020204" pitchFamily="34" charset="0"/>
              <a:cs typeface="Arial" panose="020B0604020202020204" pitchFamily="34" charset="0"/>
            </a:rPr>
            <a:t> </a:t>
          </a:r>
          <a:r>
            <a:rPr lang="en-GB" sz="2400" b="1" kern="1200" noProof="0">
              <a:latin typeface="Arial" panose="020B0604020202020204" pitchFamily="34" charset="0"/>
              <a:cs typeface="Arial" panose="020B0604020202020204" pitchFamily="34" charset="0"/>
            </a:rPr>
            <a:t>2021 Campaign</a:t>
          </a:r>
          <a:endParaRPr lang="fr-FR" sz="2400" i="1" kern="1200">
            <a:latin typeface="Arial" panose="020B0604020202020204" pitchFamily="34" charset="0"/>
            <a:cs typeface="Arial" panose="020B0604020202020204" pitchFamily="34" charset="0"/>
          </a:endParaRPr>
        </a:p>
      </dsp:txBody>
      <dsp:txXfrm>
        <a:off x="0" y="0"/>
        <a:ext cx="3602804" cy="18602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280657" y="984"/>
          <a:ext cx="4312347"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275836"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sp:txBody>
      <dsp:txXfrm>
        <a:off x="49164" y="49164"/>
        <a:ext cx="4177508" cy="9088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280657" y="984"/>
          <a:ext cx="4312347"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275836"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sp:txBody>
      <dsp:txXfrm>
        <a:off x="49164" y="49164"/>
        <a:ext cx="4177508" cy="9088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280657" y="984"/>
          <a:ext cx="4312347" cy="10061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275836" cy="100712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latin typeface="Arial"/>
              <a:cs typeface="Arial"/>
            </a:rPr>
            <a:t>Key lessons learnt / innovation in 2021   </a:t>
          </a:r>
          <a:endParaRPr lang="fr-FR" sz="2000" kern="1200" noProof="0" dirty="0">
            <a:solidFill>
              <a:schemeClr val="tx1"/>
            </a:solidFill>
            <a:latin typeface="Arial" panose="020B0604020202020204" pitchFamily="34" charset="0"/>
            <a:cs typeface="Arial" panose="020B0604020202020204" pitchFamily="34" charset="0"/>
          </a:endParaRPr>
        </a:p>
      </dsp:txBody>
      <dsp:txXfrm>
        <a:off x="49164" y="49164"/>
        <a:ext cx="4177508" cy="9088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026386" y="738"/>
          <a:ext cx="2418138" cy="75460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7206" y="737"/>
          <a:ext cx="4022541" cy="755345"/>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latin typeface="+mj-lt"/>
              <a:cs typeface="Arial"/>
            </a:rPr>
            <a:t>Key lessons learnt / innovation in 2021   </a:t>
          </a:r>
          <a:r>
            <a:rPr lang="fr-FR" sz="2400" b="1" kern="1200" noProof="0" dirty="0">
              <a:solidFill>
                <a:schemeClr val="tx1"/>
              </a:solidFill>
              <a:latin typeface="Arial" panose="020B0604020202020204" pitchFamily="34" charset="0"/>
              <a:cs typeface="Arial" panose="020B0604020202020204" pitchFamily="34" charset="0"/>
            </a:rPr>
            <a:t> </a:t>
          </a:r>
        </a:p>
      </dsp:txBody>
      <dsp:txXfrm>
        <a:off x="44079" y="37610"/>
        <a:ext cx="3948795" cy="6815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658623" y="738"/>
          <a:ext cx="1789044" cy="75460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657921" cy="755345"/>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sp:txBody>
      <dsp:txXfrm>
        <a:off x="36873" y="36873"/>
        <a:ext cx="4584175" cy="6815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5343520" y="738"/>
          <a:ext cx="1101386" cy="75460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5340058" cy="755345"/>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sp:txBody>
      <dsp:txXfrm>
        <a:off x="36873" y="36873"/>
        <a:ext cx="5266312" cy="6815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5500491" y="738"/>
          <a:ext cx="945530" cy="75460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5498143" cy="755345"/>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latin typeface="+mj-lt"/>
              <a:cs typeface="Arial"/>
            </a:rPr>
            <a:t>Key lessons learnt / innovation in 2021   </a:t>
          </a:r>
          <a:endParaRPr lang="fr-FR" sz="2800" kern="1200" noProof="0" dirty="0">
            <a:solidFill>
              <a:schemeClr val="tx1"/>
            </a:solidFill>
            <a:latin typeface="+mj-lt"/>
            <a:cs typeface="Arial" panose="020B0604020202020204" pitchFamily="34" charset="0"/>
          </a:endParaRPr>
        </a:p>
      </dsp:txBody>
      <dsp:txXfrm>
        <a:off x="36873" y="36873"/>
        <a:ext cx="5424397" cy="681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6341721" y="0"/>
          <a:ext cx="2154958"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5271" y="0"/>
          <a:ext cx="6336450" cy="994122"/>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GB" sz="2400" b="1" kern="1200">
              <a:solidFill>
                <a:schemeClr val="tx1"/>
              </a:solidFill>
            </a:rPr>
            <a:t>Country map showing SMC implementing districts</a:t>
          </a:r>
          <a:endParaRPr lang="en-US" sz="2400" b="1" kern="1200" noProof="0">
            <a:solidFill>
              <a:schemeClr val="tx1"/>
            </a:solidFill>
            <a:latin typeface="Arial" panose="020B0604020202020204" pitchFamily="34" charset="0"/>
            <a:cs typeface="Arial" panose="020B0604020202020204" pitchFamily="34" charset="0"/>
          </a:endParaRPr>
        </a:p>
      </dsp:txBody>
      <dsp:txXfrm>
        <a:off x="53800" y="48529"/>
        <a:ext cx="6239392" cy="897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547626" y="0"/>
          <a:ext cx="3950418"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3907" y="0"/>
          <a:ext cx="4543718" cy="994122"/>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tx1"/>
              </a:solidFill>
              <a:latin typeface="Arial" panose="020B0604020202020204" pitchFamily="34" charset="0"/>
              <a:cs typeface="Arial" panose="020B0604020202020204" pitchFamily="34" charset="0"/>
            </a:rPr>
            <a:t>SMC monitoring of coverage , adherence and efficacy </a:t>
          </a:r>
        </a:p>
      </dsp:txBody>
      <dsp:txXfrm>
        <a:off x="52436" y="48529"/>
        <a:ext cx="4446660" cy="897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7720163" y="485"/>
          <a:ext cx="1023399" cy="9931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7719788" cy="993151"/>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rPr>
            <a:t>Number of confirmed cases of malaria in SMC areas in 2020, by month</a:t>
          </a:r>
        </a:p>
        <a:p>
          <a:pPr marL="0" lvl="0" indent="0" algn="l" defTabSz="889000">
            <a:lnSpc>
              <a:spcPct val="90000"/>
            </a:lnSpc>
            <a:spcBef>
              <a:spcPct val="0"/>
            </a:spcBef>
            <a:spcAft>
              <a:spcPct val="35000"/>
            </a:spcAft>
            <a:buNone/>
          </a:pPr>
          <a:r>
            <a:rPr lang="en-GB" sz="2000" b="1" kern="1200" dirty="0">
              <a:solidFill>
                <a:schemeClr val="tx1"/>
              </a:solidFill>
            </a:rPr>
            <a:t>DHIS-2. </a:t>
          </a:r>
        </a:p>
        <a:p>
          <a:pPr marL="0" lvl="0" indent="0" algn="l" defTabSz="889000">
            <a:lnSpc>
              <a:spcPct val="90000"/>
            </a:lnSpc>
            <a:spcBef>
              <a:spcPct val="0"/>
            </a:spcBef>
            <a:spcAft>
              <a:spcPct val="35000"/>
            </a:spcAft>
            <a:buNone/>
          </a:pPr>
          <a:r>
            <a:rPr lang="en-GB" sz="2000" b="1" kern="1200" dirty="0">
              <a:solidFill>
                <a:schemeClr val="tx1"/>
              </a:solidFill>
            </a:rPr>
            <a:t>States: 9 states   </a:t>
          </a:r>
        </a:p>
      </dsp:txBody>
      <dsp:txXfrm>
        <a:off x="48482" y="48482"/>
        <a:ext cx="7622824" cy="896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5176383" y="0"/>
          <a:ext cx="3195198"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4975" y="0"/>
          <a:ext cx="5171407" cy="994122"/>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CA" sz="2000" b="1" kern="1200" noProof="0">
              <a:solidFill>
                <a:schemeClr val="tx1"/>
              </a:solidFill>
              <a:latin typeface="Arial" panose="020B0604020202020204" pitchFamily="34" charset="0"/>
              <a:ea typeface="+mn-ea"/>
              <a:cs typeface="Arial" panose="020B0604020202020204" pitchFamily="34" charset="0"/>
            </a:rPr>
            <a:t>Experiences</a:t>
          </a:r>
          <a:r>
            <a:rPr lang="fr-FR" sz="2000" b="1" kern="1200" noProof="0">
              <a:solidFill>
                <a:schemeClr val="tx1"/>
              </a:solidFill>
              <a:latin typeface="Arial" panose="020B0604020202020204" pitchFamily="34" charset="0"/>
              <a:ea typeface="+mn-ea"/>
              <a:cs typeface="Arial" panose="020B0604020202020204" pitchFamily="34" charset="0"/>
            </a:rPr>
            <a:t> of </a:t>
          </a:r>
          <a:r>
            <a:rPr lang="en-CA" sz="2000" b="1" kern="1200" noProof="0">
              <a:solidFill>
                <a:schemeClr val="tx1"/>
              </a:solidFill>
              <a:latin typeface="Arial" panose="020B0604020202020204" pitchFamily="34" charset="0"/>
              <a:ea typeface="+mn-ea"/>
              <a:cs typeface="Arial" panose="020B0604020202020204" pitchFamily="34" charset="0"/>
            </a:rPr>
            <a:t>combining</a:t>
          </a:r>
          <a:r>
            <a:rPr lang="fr-FR" sz="2000" b="1" kern="1200" noProof="0">
              <a:solidFill>
                <a:schemeClr val="tx1"/>
              </a:solidFill>
              <a:latin typeface="Arial" panose="020B0604020202020204" pitchFamily="34" charset="0"/>
              <a:ea typeface="+mn-ea"/>
              <a:cs typeface="Arial" panose="020B0604020202020204" pitchFamily="34" charset="0"/>
            </a:rPr>
            <a:t> SMC </a:t>
          </a:r>
          <a:r>
            <a:rPr lang="en-CA" sz="2000" b="1" kern="1200" noProof="0">
              <a:solidFill>
                <a:schemeClr val="tx1"/>
              </a:solidFill>
              <a:latin typeface="Arial" panose="020B0604020202020204" pitchFamily="34" charset="0"/>
              <a:ea typeface="+mn-ea"/>
              <a:cs typeface="Arial" panose="020B0604020202020204" pitchFamily="34" charset="0"/>
            </a:rPr>
            <a:t>with</a:t>
          </a:r>
          <a:r>
            <a:rPr lang="fr-FR" sz="2000" b="1" kern="1200" noProof="0">
              <a:solidFill>
                <a:schemeClr val="tx1"/>
              </a:solidFill>
              <a:latin typeface="Arial" panose="020B0604020202020204" pitchFamily="34" charset="0"/>
              <a:ea typeface="+mn-ea"/>
              <a:cs typeface="Arial" panose="020B0604020202020204" pitchFamily="34" charset="0"/>
            </a:rPr>
            <a:t> </a:t>
          </a:r>
          <a:r>
            <a:rPr lang="en-029" sz="2000" b="1" kern="1200" noProof="0">
              <a:solidFill>
                <a:schemeClr val="tx1"/>
              </a:solidFill>
              <a:latin typeface="Arial" panose="020B0604020202020204" pitchFamily="34" charset="0"/>
              <a:ea typeface="+mn-ea"/>
              <a:cs typeface="Arial" panose="020B0604020202020204" pitchFamily="34" charset="0"/>
            </a:rPr>
            <a:t>other</a:t>
          </a:r>
          <a:r>
            <a:rPr lang="fr-FR" sz="2000" b="1" kern="1200" noProof="0">
              <a:solidFill>
                <a:schemeClr val="tx1"/>
              </a:solidFill>
              <a:latin typeface="Arial" panose="020B0604020202020204" pitchFamily="34" charset="0"/>
              <a:ea typeface="+mn-ea"/>
              <a:cs typeface="Arial" panose="020B0604020202020204" pitchFamily="34" charset="0"/>
            </a:rPr>
            <a:t> Public H</a:t>
          </a:r>
          <a:r>
            <a:rPr lang="en-CA" sz="2000" b="1" kern="1200" noProof="0" err="1">
              <a:solidFill>
                <a:schemeClr val="tx1"/>
              </a:solidFill>
              <a:latin typeface="Arial" panose="020B0604020202020204" pitchFamily="34" charset="0"/>
              <a:ea typeface="+mn-ea"/>
              <a:cs typeface="Arial" panose="020B0604020202020204" pitchFamily="34" charset="0"/>
            </a:rPr>
            <a:t>ealth</a:t>
          </a:r>
          <a:r>
            <a:rPr lang="fr-FR" sz="2000" b="1" kern="1200" noProof="0">
              <a:solidFill>
                <a:schemeClr val="tx1"/>
              </a:solidFill>
              <a:latin typeface="Arial" panose="020B0604020202020204" pitchFamily="34" charset="0"/>
              <a:ea typeface="+mn-ea"/>
              <a:cs typeface="Arial" panose="020B0604020202020204" pitchFamily="34" charset="0"/>
            </a:rPr>
            <a:t> interventions </a:t>
          </a:r>
        </a:p>
      </dsp:txBody>
      <dsp:txXfrm>
        <a:off x="53504" y="48529"/>
        <a:ext cx="5074349" cy="897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75257" y="0"/>
          <a:ext cx="3478234"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679" y="0"/>
          <a:ext cx="4772578" cy="994122"/>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CA" sz="2000" b="1" kern="1200" noProof="0">
              <a:solidFill>
                <a:schemeClr val="tx1"/>
              </a:solidFill>
              <a:latin typeface="Arial" panose="020B0604020202020204" pitchFamily="34" charset="0"/>
              <a:ea typeface="+mn-ea"/>
              <a:cs typeface="Arial" panose="020B0604020202020204" pitchFamily="34" charset="0"/>
            </a:rPr>
            <a:t>Experiences</a:t>
          </a:r>
          <a:r>
            <a:rPr lang="fr-FR" sz="2000" b="1" kern="1200" noProof="0">
              <a:solidFill>
                <a:schemeClr val="tx1"/>
              </a:solidFill>
              <a:latin typeface="Arial" panose="020B0604020202020204" pitchFamily="34" charset="0"/>
              <a:ea typeface="+mn-ea"/>
              <a:cs typeface="Arial" panose="020B0604020202020204" pitchFamily="34" charset="0"/>
            </a:rPr>
            <a:t> of </a:t>
          </a:r>
          <a:r>
            <a:rPr lang="en-CA" sz="2000" b="1" kern="1200" noProof="0">
              <a:solidFill>
                <a:schemeClr val="tx1"/>
              </a:solidFill>
              <a:latin typeface="Arial" panose="020B0604020202020204" pitchFamily="34" charset="0"/>
              <a:ea typeface="+mn-ea"/>
              <a:cs typeface="Arial" panose="020B0604020202020204" pitchFamily="34" charset="0"/>
            </a:rPr>
            <a:t>combining</a:t>
          </a:r>
          <a:r>
            <a:rPr lang="fr-FR" sz="2000" b="1" kern="1200" noProof="0">
              <a:solidFill>
                <a:schemeClr val="tx1"/>
              </a:solidFill>
              <a:latin typeface="Arial" panose="020B0604020202020204" pitchFamily="34" charset="0"/>
              <a:ea typeface="+mn-ea"/>
              <a:cs typeface="Arial" panose="020B0604020202020204" pitchFamily="34" charset="0"/>
            </a:rPr>
            <a:t> SMC </a:t>
          </a:r>
          <a:r>
            <a:rPr lang="en-CA" sz="2000" b="1" kern="1200" noProof="0">
              <a:solidFill>
                <a:schemeClr val="tx1"/>
              </a:solidFill>
              <a:latin typeface="Arial" panose="020B0604020202020204" pitchFamily="34" charset="0"/>
              <a:ea typeface="+mn-ea"/>
              <a:cs typeface="Arial" panose="020B0604020202020204" pitchFamily="34" charset="0"/>
            </a:rPr>
            <a:t>with</a:t>
          </a:r>
          <a:r>
            <a:rPr lang="fr-FR" sz="2000" b="1" kern="1200" noProof="0">
              <a:solidFill>
                <a:schemeClr val="tx1"/>
              </a:solidFill>
              <a:latin typeface="Arial" panose="020B0604020202020204" pitchFamily="34" charset="0"/>
              <a:ea typeface="+mn-ea"/>
              <a:cs typeface="Arial" panose="020B0604020202020204" pitchFamily="34" charset="0"/>
            </a:rPr>
            <a:t> </a:t>
          </a:r>
          <a:r>
            <a:rPr lang="en-029" sz="2000" b="1" kern="1200" noProof="0">
              <a:solidFill>
                <a:schemeClr val="tx1"/>
              </a:solidFill>
              <a:latin typeface="Arial" panose="020B0604020202020204" pitchFamily="34" charset="0"/>
              <a:ea typeface="+mn-ea"/>
              <a:cs typeface="Arial" panose="020B0604020202020204" pitchFamily="34" charset="0"/>
            </a:rPr>
            <a:t>other</a:t>
          </a:r>
          <a:r>
            <a:rPr lang="fr-FR" sz="2000" b="1" kern="1200" noProof="0">
              <a:solidFill>
                <a:schemeClr val="tx1"/>
              </a:solidFill>
              <a:latin typeface="Arial" panose="020B0604020202020204" pitchFamily="34" charset="0"/>
              <a:ea typeface="+mn-ea"/>
              <a:cs typeface="Arial" panose="020B0604020202020204" pitchFamily="34" charset="0"/>
            </a:rPr>
            <a:t> Public H</a:t>
          </a:r>
          <a:r>
            <a:rPr lang="en-CA" sz="2000" b="1" kern="1200" noProof="0" err="1">
              <a:solidFill>
                <a:schemeClr val="tx1"/>
              </a:solidFill>
              <a:latin typeface="Arial" panose="020B0604020202020204" pitchFamily="34" charset="0"/>
              <a:ea typeface="+mn-ea"/>
              <a:cs typeface="Arial" panose="020B0604020202020204" pitchFamily="34" charset="0"/>
            </a:rPr>
            <a:t>ealth</a:t>
          </a:r>
          <a:r>
            <a:rPr lang="fr-FR" sz="2000" b="1" kern="1200" noProof="0">
              <a:solidFill>
                <a:schemeClr val="tx1"/>
              </a:solidFill>
              <a:latin typeface="Arial" panose="020B0604020202020204" pitchFamily="34" charset="0"/>
              <a:ea typeface="+mn-ea"/>
              <a:cs typeface="Arial" panose="020B0604020202020204" pitchFamily="34" charset="0"/>
            </a:rPr>
            <a:t> interventions </a:t>
          </a:r>
        </a:p>
      </dsp:txBody>
      <dsp:txXfrm>
        <a:off x="51208" y="48529"/>
        <a:ext cx="4675520" cy="897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6538820" y="0"/>
          <a:ext cx="1960264"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867" y="0"/>
          <a:ext cx="6535953"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tx1"/>
              </a:solidFill>
              <a:latin typeface="Arial"/>
              <a:cs typeface="Arial"/>
            </a:rPr>
            <a:t>Objectives and results of Evaluation and Research in 2021 (1 slide per evaluation and Research)</a:t>
          </a:r>
        </a:p>
      </dsp:txBody>
      <dsp:txXfrm>
        <a:off x="51396" y="48529"/>
        <a:ext cx="6438895" cy="8970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6538820" y="0"/>
          <a:ext cx="1960264" cy="9941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867" y="0"/>
          <a:ext cx="6535953" cy="994122"/>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noProof="0" dirty="0">
              <a:solidFill>
                <a:schemeClr val="tx1"/>
              </a:solidFill>
              <a:latin typeface="Arial"/>
              <a:cs typeface="Arial"/>
            </a:rPr>
            <a:t>Objectives and results of Evaluation and Research in 2021 (1 slide per evaluation and Research)</a:t>
          </a:r>
        </a:p>
      </dsp:txBody>
      <dsp:txXfrm>
        <a:off x="51396" y="48529"/>
        <a:ext cx="6438895" cy="8970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09B4-D42E-441E-954A-D353A935381F}" type="datetimeFigureOut">
              <a:rPr lang="fr-FR" smtClean="0"/>
              <a:t>02/03/2022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2B24F-4BD3-44CB-A8FC-B4A6CCEED207}" type="slidenum">
              <a:rPr lang="fr-FR" smtClean="0"/>
              <a:t>‹#›</a:t>
            </a:fld>
            <a:endParaRPr lang="fr-FR"/>
          </a:p>
        </p:txBody>
      </p:sp>
    </p:spTree>
    <p:extLst>
      <p:ext uri="{BB962C8B-B14F-4D97-AF65-F5344CB8AC3E}">
        <p14:creationId xmlns:p14="http://schemas.microsoft.com/office/powerpoint/2010/main" val="304867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DDF2B24F-4BD3-44CB-A8FC-B4A6CCEED207}" type="slidenum">
              <a:rPr lang="fr-FR" smtClean="0"/>
              <a:t>5</a:t>
            </a:fld>
            <a:endParaRPr lang="fr-FR"/>
          </a:p>
        </p:txBody>
      </p:sp>
    </p:spTree>
    <p:extLst>
      <p:ext uri="{BB962C8B-B14F-4D97-AF65-F5344CB8AC3E}">
        <p14:creationId xmlns:p14="http://schemas.microsoft.com/office/powerpoint/2010/main" val="225092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E3B145A1-8341-4F1B-9E78-323800B95EA8}" type="datetimeFigureOut">
              <a:rPr lang="fr-CH" smtClean="0"/>
              <a:t>02.03.2022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391596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3B145A1-8341-4F1B-9E78-323800B95EA8}" type="datetimeFigureOut">
              <a:rPr lang="fr-CH" smtClean="0"/>
              <a:t>02.03.2022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46264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3B145A1-8341-4F1B-9E78-323800B95EA8}" type="datetimeFigureOut">
              <a:rPr lang="fr-CH" smtClean="0"/>
              <a:t>02.03.2022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398233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3B145A1-8341-4F1B-9E78-323800B95EA8}" type="datetimeFigureOut">
              <a:rPr lang="fr-CH" smtClean="0"/>
              <a:t>02.03.2022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367155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145A1-8341-4F1B-9E78-323800B95EA8}" type="datetimeFigureOut">
              <a:rPr lang="fr-CH" smtClean="0"/>
              <a:t>02.03.2022</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328372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E3B145A1-8341-4F1B-9E78-323800B95EA8}" type="datetimeFigureOut">
              <a:rPr lang="fr-CH" smtClean="0"/>
              <a:t>02.03.2022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352801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E3B145A1-8341-4F1B-9E78-323800B95EA8}" type="datetimeFigureOut">
              <a:rPr lang="fr-CH" smtClean="0"/>
              <a:t>02.03.2022</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75546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E3B145A1-8341-4F1B-9E78-323800B95EA8}" type="datetimeFigureOut">
              <a:rPr lang="fr-CH" smtClean="0"/>
              <a:t>02.03.2022</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14154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145A1-8341-4F1B-9E78-323800B95EA8}" type="datetimeFigureOut">
              <a:rPr lang="fr-CH" smtClean="0"/>
              <a:t>02.03.2022</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275659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145A1-8341-4F1B-9E78-323800B95EA8}" type="datetimeFigureOut">
              <a:rPr lang="fr-CH" smtClean="0"/>
              <a:t>02.03.2022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299593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145A1-8341-4F1B-9E78-323800B95EA8}" type="datetimeFigureOut">
              <a:rPr lang="fr-CH" smtClean="0"/>
              <a:t>02.03.2022</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ED14984-676B-47D6-867A-98CD1FFFAB12}" type="slidenum">
              <a:rPr lang="fr-CH" smtClean="0"/>
              <a:t>‹#›</a:t>
            </a:fld>
            <a:endParaRPr lang="fr-CH"/>
          </a:p>
        </p:txBody>
      </p:sp>
    </p:spTree>
    <p:extLst>
      <p:ext uri="{BB962C8B-B14F-4D97-AF65-F5344CB8AC3E}">
        <p14:creationId xmlns:p14="http://schemas.microsoft.com/office/powerpoint/2010/main" val="14651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145A1-8341-4F1B-9E78-323800B95EA8}" type="datetimeFigureOut">
              <a:rPr lang="fr-CH" smtClean="0"/>
              <a:t>02.03.2022</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14984-676B-47D6-867A-98CD1FFFAB12}" type="slidenum">
              <a:rPr lang="fr-CH" smtClean="0"/>
              <a:t>‹#›</a:t>
            </a:fld>
            <a:endParaRPr lang="fr-CH"/>
          </a:p>
        </p:txBody>
      </p:sp>
    </p:spTree>
    <p:extLst>
      <p:ext uri="{BB962C8B-B14F-4D97-AF65-F5344CB8AC3E}">
        <p14:creationId xmlns:p14="http://schemas.microsoft.com/office/powerpoint/2010/main" val="407902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microsoft.com/office/2018/10/relationships/comments" Target="../comments/modernComment_126_14A3E9CB.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730501912"/>
              </p:ext>
            </p:extLst>
          </p:nvPr>
        </p:nvGraphicFramePr>
        <p:xfrm>
          <a:off x="395536" y="1916832"/>
          <a:ext cx="828092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TextBox 36">
            <a:extLst>
              <a:ext uri="{FF2B5EF4-FFF2-40B4-BE49-F238E27FC236}">
                <a16:creationId xmlns:a16="http://schemas.microsoft.com/office/drawing/2014/main" id="{E2240917-EEE3-4A42-A453-57C9BABE8A2C}"/>
              </a:ext>
            </a:extLst>
          </p:cNvPr>
          <p:cNvSpPr txBox="1"/>
          <p:nvPr/>
        </p:nvSpPr>
        <p:spPr>
          <a:xfrm>
            <a:off x="2284951" y="4797152"/>
            <a:ext cx="4824536" cy="560495"/>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FR" sz="2000" b="1" i="1" dirty="0">
                <a:solidFill>
                  <a:schemeClr val="tx1"/>
                </a:solidFill>
                <a:latin typeface="Arial" panose="020B0604020202020204" pitchFamily="34" charset="0"/>
                <a:cs typeface="Arial" panose="020B0604020202020204" pitchFamily="34" charset="0"/>
              </a:rPr>
              <a:t>NIGERIA </a:t>
            </a:r>
          </a:p>
        </p:txBody>
      </p:sp>
      <p:sp>
        <p:nvSpPr>
          <p:cNvPr id="3" name="Arrow: Right 2">
            <a:extLst>
              <a:ext uri="{FF2B5EF4-FFF2-40B4-BE49-F238E27FC236}">
                <a16:creationId xmlns:a16="http://schemas.microsoft.com/office/drawing/2014/main" id="{1F2A18CC-ADD2-47EE-B19B-0A1398021B36}"/>
              </a:ext>
            </a:extLst>
          </p:cNvPr>
          <p:cNvSpPr/>
          <p:nvPr/>
        </p:nvSpPr>
        <p:spPr>
          <a:xfrm>
            <a:off x="1403648" y="2780928"/>
            <a:ext cx="864096" cy="4320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A202ABD4-9BA2-48D5-8962-47319DDB90A9}"/>
              </a:ext>
            </a:extLst>
          </p:cNvPr>
          <p:cNvSpPr/>
          <p:nvPr/>
        </p:nvSpPr>
        <p:spPr>
          <a:xfrm>
            <a:off x="1403648" y="3573016"/>
            <a:ext cx="864096" cy="4320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60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0" y="1453019"/>
            <a:ext cx="9144000" cy="5404981"/>
          </a:xfrm>
        </p:spPr>
        <p:txBody>
          <a:bodyPr>
            <a:normAutofit fontScale="92500" lnSpcReduction="20000"/>
          </a:bodyPr>
          <a:lstStyle/>
          <a:p>
            <a:pPr marL="0" indent="0">
              <a:buNone/>
            </a:pPr>
            <a:r>
              <a:rPr lang="en-US" sz="2200" b="1" dirty="0">
                <a:latin typeface="Arial" panose="020B0604020202020204" pitchFamily="34" charset="0"/>
                <a:ea typeface="Calibri" panose="020F0502020204030204" pitchFamily="34" charset="0"/>
                <a:cs typeface="Arial" panose="020B0604020202020204" pitchFamily="34" charset="0"/>
              </a:rPr>
              <a:t>Evaluation</a:t>
            </a:r>
            <a:r>
              <a:rPr lang="en-US" sz="2200" b="1" dirty="0">
                <a:effectLst/>
                <a:latin typeface="Arial" panose="020B0604020202020204" pitchFamily="34" charset="0"/>
                <a:ea typeface="Calibri" panose="020F0502020204030204" pitchFamily="34" charset="0"/>
                <a:cs typeface="Arial" panose="020B0604020202020204" pitchFamily="34" charset="0"/>
              </a:rPr>
              <a:t> Topic: End-Of-Round Programmatic Assessment Of Seasonal Malaria Chemoprevention In 13 SMC Implementing State 2021</a:t>
            </a:r>
          </a:p>
          <a:p>
            <a:pPr marL="0" indent="0">
              <a:buNone/>
            </a:pPr>
            <a:r>
              <a:rPr lang="en-US" sz="2200" b="1" dirty="0">
                <a:latin typeface="Arial" panose="020B0604020202020204" pitchFamily="34" charset="0"/>
                <a:ea typeface="Calibri" panose="020F0502020204030204" pitchFamily="34" charset="0"/>
                <a:cs typeface="Arial" panose="020B0604020202020204" pitchFamily="34" charset="0"/>
              </a:rPr>
              <a:t>Objective: </a:t>
            </a:r>
            <a:r>
              <a:rPr lang="en-US" sz="2200" dirty="0">
                <a:effectLst/>
                <a:latin typeface="Arial" panose="020B0604020202020204" pitchFamily="34" charset="0"/>
                <a:ea typeface="Calibri" panose="020F0502020204030204" pitchFamily="34" charset="0"/>
                <a:cs typeface="Arial" panose="020B0604020202020204" pitchFamily="34" charset="0"/>
              </a:rPr>
              <a:t>This was an independent assessment primarily to determine proportion of self-reported SMC drug (SPAQ) administration among eligible children and adherence to SMC protocol by community drug distributors (CDDs.</a:t>
            </a:r>
            <a:endParaRPr lang="en-US" sz="22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200" b="1" dirty="0">
                <a:latin typeface="Arial" panose="020B0604020202020204" pitchFamily="34" charset="0"/>
                <a:ea typeface="Calibri" panose="020F0502020204030204" pitchFamily="34" charset="0"/>
                <a:cs typeface="Arial" panose="020B0604020202020204" pitchFamily="34" charset="0"/>
              </a:rPr>
              <a:t>Methodology: </a:t>
            </a:r>
            <a:r>
              <a:rPr lang="en-US" sz="2200" dirty="0">
                <a:latin typeface="Arial" panose="020B0604020202020204" pitchFamily="34" charset="0"/>
                <a:ea typeface="Calibri" panose="020F0502020204030204" pitchFamily="34" charset="0"/>
                <a:cs typeface="Arial" panose="020B0604020202020204" pitchFamily="34" charset="0"/>
              </a:rPr>
              <a:t>A qualitative method </a:t>
            </a:r>
            <a:r>
              <a:rPr lang="en-US" sz="2200" dirty="0">
                <a:effectLst/>
                <a:latin typeface="Arial" panose="020B0604020202020204" pitchFamily="34" charset="0"/>
                <a:ea typeface="Calibri" panose="020F0502020204030204" pitchFamily="34" charset="0"/>
                <a:cs typeface="Arial" panose="020B0604020202020204" pitchFamily="34" charset="0"/>
              </a:rPr>
              <a:t>using structured assessment questionnaire. States were stratified into 3 senatorial districts and 6 Local Government Areas were randomly selected. </a:t>
            </a:r>
            <a:r>
              <a:rPr lang="en-US" sz="2200" dirty="0">
                <a:latin typeface="Arial" panose="020B0604020202020204" pitchFamily="34" charset="0"/>
                <a:ea typeface="Calibri" panose="020F0502020204030204" pitchFamily="34" charset="0"/>
                <a:cs typeface="Arial" panose="020B0604020202020204" pitchFamily="34" charset="0"/>
              </a:rPr>
              <a:t>Equal sample size was used across states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200" b="1" dirty="0">
                <a:latin typeface="Arial" panose="020B0604020202020204" pitchFamily="34" charset="0"/>
                <a:ea typeface="Calibri" panose="020F0502020204030204" pitchFamily="34" charset="0"/>
                <a:cs typeface="Arial" panose="020B0604020202020204" pitchFamily="34" charset="0"/>
              </a:rPr>
              <a:t>Result: </a:t>
            </a:r>
            <a:r>
              <a:rPr lang="en-GB" sz="2200" dirty="0">
                <a:latin typeface="Arial" panose="020B0604020202020204" pitchFamily="34" charset="0"/>
                <a:ea typeface="Calibri" panose="020F0502020204030204" pitchFamily="34" charset="0"/>
                <a:cs typeface="Arial" panose="020B0604020202020204" pitchFamily="34" charset="0"/>
              </a:rPr>
              <a:t>There were varying findings for each state, however overall findings showed </a:t>
            </a:r>
            <a:r>
              <a:rPr lang="en-US" sz="2200" dirty="0">
                <a:effectLst/>
                <a:latin typeface="Arial" panose="020B0604020202020204" pitchFamily="34" charset="0"/>
                <a:ea typeface="Calibri" panose="020F0502020204030204" pitchFamily="34" charset="0"/>
                <a:cs typeface="Arial" panose="020B0604020202020204" pitchFamily="34" charset="0"/>
              </a:rPr>
              <a:t> the self-reported coverage of SMC was excellent in cycle 4 but coverage in cycles 1-3 were not as good as cycle 4. Adherence to SMC protocol by the CDD is commendable. </a:t>
            </a:r>
            <a:r>
              <a:rPr lang="en-GB" sz="2200" b="1" dirty="0">
                <a:latin typeface="Arial" panose="020B0604020202020204" pitchFamily="34" charset="0"/>
                <a:ea typeface="Calibri" panose="020F0502020204030204" pitchFamily="34" charset="0"/>
                <a:cs typeface="Arial" panose="020B0604020202020204" pitchFamily="34" charset="0"/>
              </a:rPr>
              <a:t> </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20000"/>
              </a:lnSpc>
              <a:spcBef>
                <a:spcPts val="0"/>
              </a:spcBef>
              <a:spcAft>
                <a:spcPts val="800"/>
              </a:spcAft>
              <a:buNone/>
            </a:pPr>
            <a:r>
              <a:rPr lang="en-US" sz="2200" b="1" dirty="0">
                <a:latin typeface="Arial" panose="020B0604020202020204" pitchFamily="34" charset="0"/>
                <a:ea typeface="Calibri" panose="020F0502020204030204" pitchFamily="34" charset="0"/>
                <a:cs typeface="Arial" panose="020B0604020202020204" pitchFamily="34" charset="0"/>
              </a:rPr>
              <a:t>Conclusion: </a:t>
            </a:r>
            <a:r>
              <a:rPr lang="en-US" sz="2200" dirty="0">
                <a:effectLst/>
                <a:latin typeface="Arial" panose="020B0604020202020204" pitchFamily="34" charset="0"/>
                <a:ea typeface="Calibri" panose="020F0502020204030204" pitchFamily="34" charset="0"/>
                <a:cs typeface="Arial" panose="020B0604020202020204" pitchFamily="34" charset="0"/>
              </a:rPr>
              <a:t>there is still room for improvement especially in mop-up visits to ensure all eligible children are captured and ineligible children are completely excluded</a:t>
            </a:r>
          </a:p>
          <a:p>
            <a:pPr marL="0" indent="0" algn="l">
              <a:buNone/>
            </a:pPr>
            <a:r>
              <a:rPr lang="fr-FR" u="sng" dirty="0"/>
              <a:t> </a:t>
            </a: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fr-FR" u="sng" dirty="0"/>
          </a:p>
          <a:p>
            <a:pPr marL="342900" indent="-342900" algn="l">
              <a:buFont typeface="+mj-lt"/>
              <a:buAutoNum type="arabicPeriod"/>
            </a:pPr>
            <a:endParaRPr lang="fr-FR" u="sng" dirty="0"/>
          </a:p>
          <a:p>
            <a:pPr marL="342900" indent="-342900" algn="l">
              <a:buFont typeface="+mj-lt"/>
              <a:buAutoNum type="arabicPeriod"/>
            </a:pPr>
            <a:endParaRPr lang="fr-FR" u="sng" dirty="0"/>
          </a:p>
        </p:txBody>
      </p:sp>
      <p:graphicFrame>
        <p:nvGraphicFramePr>
          <p:cNvPr id="4" name="Diagramme 6">
            <a:extLst>
              <a:ext uri="{FF2B5EF4-FFF2-40B4-BE49-F238E27FC236}">
                <a16:creationId xmlns:a16="http://schemas.microsoft.com/office/drawing/2014/main" id="{C97FA5CE-3B90-4B3C-8CB3-417911E69E54}"/>
              </a:ext>
            </a:extLst>
          </p:cNvPr>
          <p:cNvGraphicFramePr/>
          <p:nvPr/>
        </p:nvGraphicFramePr>
        <p:xfrm>
          <a:off x="198134" y="101615"/>
          <a:ext cx="8501952"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62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784085343"/>
              </p:ext>
            </p:extLst>
          </p:nvPr>
        </p:nvGraphicFramePr>
        <p:xfrm>
          <a:off x="457199" y="116632"/>
          <a:ext cx="8363273" cy="70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1283692542"/>
              </p:ext>
            </p:extLst>
          </p:nvPr>
        </p:nvGraphicFramePr>
        <p:xfrm>
          <a:off x="155094" y="1268760"/>
          <a:ext cx="8881402" cy="5290842"/>
        </p:xfrm>
        <a:graphic>
          <a:graphicData uri="http://schemas.openxmlformats.org/drawingml/2006/table">
            <a:tbl>
              <a:tblPr firstRow="1" bandRow="1">
                <a:tableStyleId>{5C22544A-7EE6-4342-B048-85BDC9FD1C3A}</a:tableStyleId>
              </a:tblPr>
              <a:tblGrid>
                <a:gridCol w="1811492">
                  <a:extLst>
                    <a:ext uri="{9D8B030D-6E8A-4147-A177-3AD203B41FA5}">
                      <a16:colId xmlns:a16="http://schemas.microsoft.com/office/drawing/2014/main" val="20000"/>
                    </a:ext>
                  </a:extLst>
                </a:gridCol>
                <a:gridCol w="119422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688879">
                  <a:extLst>
                    <a:ext uri="{9D8B030D-6E8A-4147-A177-3AD203B41FA5}">
                      <a16:colId xmlns:a16="http://schemas.microsoft.com/office/drawing/2014/main" val="20004"/>
                    </a:ext>
                  </a:extLst>
                </a:gridCol>
                <a:gridCol w="1450505">
                  <a:extLst>
                    <a:ext uri="{9D8B030D-6E8A-4147-A177-3AD203B41FA5}">
                      <a16:colId xmlns:a16="http://schemas.microsoft.com/office/drawing/2014/main" val="3341603019"/>
                    </a:ext>
                  </a:extLst>
                </a:gridCol>
              </a:tblGrid>
              <a:tr h="696476">
                <a:tc gridSpan="2">
                  <a:txBody>
                    <a:bodyPr/>
                    <a:lstStyle/>
                    <a:p>
                      <a:r>
                        <a:rPr lang="fr-FR"/>
                        <a:t>Non- </a:t>
                      </a:r>
                      <a:r>
                        <a:rPr lang="fr-FR" err="1"/>
                        <a:t>serious</a:t>
                      </a:r>
                      <a:r>
                        <a:rPr lang="fr-FR"/>
                        <a:t> SMC-</a:t>
                      </a:r>
                      <a:r>
                        <a:rPr lang="fr-FR" err="1"/>
                        <a:t>related</a:t>
                      </a:r>
                      <a:r>
                        <a:rPr lang="fr-FR"/>
                        <a:t> </a:t>
                      </a:r>
                      <a:r>
                        <a:rPr lang="fr-FR" err="1"/>
                        <a:t>ADRs</a:t>
                      </a:r>
                      <a:r>
                        <a:rPr lang="fr-FR"/>
                        <a:t> </a:t>
                      </a:r>
                    </a:p>
                  </a:txBody>
                  <a:tcPr/>
                </a:tc>
                <a:tc hMerge="1">
                  <a:txBody>
                    <a:bodyPr/>
                    <a:lstStyle/>
                    <a:p>
                      <a:endParaRPr lang="fr-FR"/>
                    </a:p>
                  </a:txBody>
                  <a:tcPr/>
                </a:tc>
                <a:tc gridSpan="2">
                  <a:txBody>
                    <a:bodyPr/>
                    <a:lstStyle/>
                    <a:p>
                      <a:r>
                        <a:rPr lang="fr-FR" err="1"/>
                        <a:t>Serious</a:t>
                      </a:r>
                      <a:r>
                        <a:rPr lang="fr-FR"/>
                        <a:t> SMC-</a:t>
                      </a:r>
                      <a:r>
                        <a:rPr lang="fr-FR" err="1"/>
                        <a:t>related</a:t>
                      </a:r>
                      <a:r>
                        <a:rPr lang="fr-FR"/>
                        <a:t> </a:t>
                      </a:r>
                      <a:r>
                        <a:rPr lang="fr-FR" err="1"/>
                        <a:t>ADRs</a:t>
                      </a:r>
                      <a:endParaRPr lang="fr-FR"/>
                    </a:p>
                  </a:txBody>
                  <a:tcPr/>
                </a:tc>
                <a:tc hMerge="1">
                  <a:txBody>
                    <a:bodyPr/>
                    <a:lstStyle/>
                    <a:p>
                      <a:endParaRPr lang="fr-FR"/>
                    </a:p>
                  </a:txBody>
                  <a:tcPr/>
                </a:tc>
                <a:tc rowSpan="2">
                  <a:txBody>
                    <a:bodyPr/>
                    <a:lstStyle/>
                    <a:p>
                      <a:r>
                        <a:rPr lang="fr-FR"/>
                        <a:t>Number of SMC-</a:t>
                      </a:r>
                      <a:r>
                        <a:rPr lang="fr-FR" err="1"/>
                        <a:t>related</a:t>
                      </a:r>
                      <a:r>
                        <a:rPr lang="fr-FR"/>
                        <a:t> </a:t>
                      </a:r>
                      <a:r>
                        <a:rPr lang="fr-FR" err="1"/>
                        <a:t>ADRs</a:t>
                      </a:r>
                      <a:r>
                        <a:rPr lang="fr-FR"/>
                        <a:t> registered in  </a:t>
                      </a:r>
                      <a:r>
                        <a:rPr lang="fr-FR" err="1"/>
                        <a:t>vigi</a:t>
                      </a:r>
                      <a:r>
                        <a:rPr lang="fr-FR"/>
                        <a:t>-flow </a:t>
                      </a:r>
                    </a:p>
                  </a:txBody>
                  <a:tcPr/>
                </a:tc>
                <a:tc rowSpan="2">
                  <a:txBody>
                    <a:bodyPr/>
                    <a:lstStyle/>
                    <a:p>
                      <a:r>
                        <a:rPr lang="fr-FR" err="1"/>
                        <a:t>Number</a:t>
                      </a:r>
                      <a:r>
                        <a:rPr lang="fr-FR"/>
                        <a:t> </a:t>
                      </a:r>
                      <a:r>
                        <a:rPr lang="fr-FR" err="1"/>
                        <a:t>that</a:t>
                      </a:r>
                      <a:r>
                        <a:rPr lang="fr-FR"/>
                        <a:t> </a:t>
                      </a:r>
                      <a:r>
                        <a:rPr lang="fr-FR" err="1"/>
                        <a:t>recovered</a:t>
                      </a:r>
                      <a:endParaRPr lang="fr-FR"/>
                    </a:p>
                  </a:txBody>
                  <a:tcPr/>
                </a:tc>
                <a:extLst>
                  <a:ext uri="{0D108BD9-81ED-4DB2-BD59-A6C34878D82A}">
                    <a16:rowId xmlns:a16="http://schemas.microsoft.com/office/drawing/2014/main" val="10000"/>
                  </a:ext>
                </a:extLst>
              </a:tr>
              <a:tr h="596980">
                <a:tc>
                  <a:txBody>
                    <a:bodyPr/>
                    <a:lstStyle/>
                    <a:p>
                      <a:r>
                        <a:rPr lang="en-CA" sz="2000" b="1" noProof="0"/>
                        <a:t>Description </a:t>
                      </a:r>
                    </a:p>
                  </a:txBody>
                  <a:tcPr/>
                </a:tc>
                <a:tc>
                  <a:txBody>
                    <a:bodyPr/>
                    <a:lstStyle/>
                    <a:p>
                      <a:r>
                        <a:rPr lang="fr-FR" sz="2000" b="1"/>
                        <a:t>Number</a:t>
                      </a:r>
                    </a:p>
                  </a:txBody>
                  <a:tcPr/>
                </a:tc>
                <a:tc>
                  <a:txBody>
                    <a:bodyPr/>
                    <a:lstStyle/>
                    <a:p>
                      <a:r>
                        <a:rPr lang="en-US" sz="2000" b="1" noProof="0"/>
                        <a:t>Description</a:t>
                      </a:r>
                      <a:endParaRPr lang="fr-FR" sz="2000" b="1"/>
                    </a:p>
                  </a:txBody>
                  <a:tcPr/>
                </a:tc>
                <a:tc>
                  <a:txBody>
                    <a:bodyPr/>
                    <a:lstStyle/>
                    <a:p>
                      <a:r>
                        <a:rPr lang="fr-FR" sz="2000" b="1"/>
                        <a:t>Number</a:t>
                      </a:r>
                    </a:p>
                  </a:txBody>
                  <a:tcPr/>
                </a:tc>
                <a:tc vMerge="1">
                  <a:txBody>
                    <a:bodyPr/>
                    <a:lstStyle/>
                    <a:p>
                      <a:endParaRPr lang="fr-FR"/>
                    </a:p>
                  </a:txBody>
                  <a:tcPr/>
                </a:tc>
                <a:tc vMerge="1">
                  <a:txBody>
                    <a:bodyPr/>
                    <a:lstStyle/>
                    <a:p>
                      <a:endParaRPr lang="en-US"/>
                    </a:p>
                  </a:txBody>
                  <a:tcPr/>
                </a:tc>
                <a:extLst>
                  <a:ext uri="{0D108BD9-81ED-4DB2-BD59-A6C34878D82A}">
                    <a16:rowId xmlns:a16="http://schemas.microsoft.com/office/drawing/2014/main" val="10001"/>
                  </a:ext>
                </a:extLst>
              </a:tr>
              <a:tr h="403514">
                <a:tc>
                  <a:txBody>
                    <a:bodyPr/>
                    <a:lstStyle/>
                    <a:p>
                      <a:r>
                        <a:rPr lang="fr-FR" dirty="0" err="1"/>
                        <a:t>Vomiting</a:t>
                      </a:r>
                      <a:endParaRPr lang="fr-FR" dirty="0"/>
                    </a:p>
                  </a:txBody>
                  <a:tcPr/>
                </a:tc>
                <a:tc>
                  <a:txBody>
                    <a:bodyPr/>
                    <a:lstStyle/>
                    <a:p>
                      <a:r>
                        <a:rPr lang="fr-FR" dirty="0"/>
                        <a:t>1728</a:t>
                      </a:r>
                    </a:p>
                  </a:txBody>
                  <a:tcPr/>
                </a:tc>
                <a:tc>
                  <a:txBody>
                    <a:bodyPr/>
                    <a:lstStyle/>
                    <a:p>
                      <a:r>
                        <a:rPr lang="fr-FR" dirty="0"/>
                        <a:t>Nil</a:t>
                      </a:r>
                    </a:p>
                  </a:txBody>
                  <a:tcPr/>
                </a:tc>
                <a:tc>
                  <a:txBody>
                    <a:bodyPr/>
                    <a:lstStyle/>
                    <a:p>
                      <a:endParaRPr lang="fr-FR"/>
                    </a:p>
                  </a:txBody>
                  <a:tcPr/>
                </a:tc>
                <a:tc>
                  <a:txBody>
                    <a:bodyPr/>
                    <a:lstStyle/>
                    <a:p>
                      <a:endParaRPr lang="fr-FR"/>
                    </a:p>
                  </a:txBody>
                  <a:tcPr/>
                </a:tc>
                <a:tc>
                  <a:txBody>
                    <a:bodyPr/>
                    <a:lstStyle/>
                    <a:p>
                      <a:r>
                        <a:rPr lang="fr-FR" dirty="0"/>
                        <a:t>1728</a:t>
                      </a:r>
                    </a:p>
                  </a:txBody>
                  <a:tcPr/>
                </a:tc>
                <a:extLst>
                  <a:ext uri="{0D108BD9-81ED-4DB2-BD59-A6C34878D82A}">
                    <a16:rowId xmlns:a16="http://schemas.microsoft.com/office/drawing/2014/main" val="10002"/>
                  </a:ext>
                </a:extLst>
              </a:tr>
              <a:tr h="267414">
                <a:tc>
                  <a:txBody>
                    <a:bodyPr/>
                    <a:lstStyle/>
                    <a:p>
                      <a:r>
                        <a:rPr lang="fr-FR" dirty="0"/>
                        <a:t>Abdominal Pain</a:t>
                      </a:r>
                    </a:p>
                  </a:txBody>
                  <a:tcPr/>
                </a:tc>
                <a:tc>
                  <a:txBody>
                    <a:bodyPr/>
                    <a:lstStyle/>
                    <a:p>
                      <a:r>
                        <a:rPr lang="fr-FR" dirty="0"/>
                        <a:t>205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Nil</a:t>
                      </a:r>
                    </a:p>
                  </a:txBody>
                  <a:tcPr/>
                </a:tc>
                <a:tc>
                  <a:txBody>
                    <a:bodyPr/>
                    <a:lstStyle/>
                    <a:p>
                      <a:endParaRPr lang="fr-FR"/>
                    </a:p>
                  </a:txBody>
                  <a:tcPr/>
                </a:tc>
                <a:tc>
                  <a:txBody>
                    <a:bodyPr/>
                    <a:lstStyle/>
                    <a:p>
                      <a:endParaRPr lang="fr-FR"/>
                    </a:p>
                  </a:txBody>
                  <a:tcPr/>
                </a:tc>
                <a:tc>
                  <a:txBody>
                    <a:bodyPr/>
                    <a:lstStyle/>
                    <a:p>
                      <a:r>
                        <a:rPr lang="fr-FR" dirty="0"/>
                        <a:t>205</a:t>
                      </a:r>
                    </a:p>
                  </a:txBody>
                  <a:tcPr/>
                </a:tc>
                <a:extLst>
                  <a:ext uri="{0D108BD9-81ED-4DB2-BD59-A6C34878D82A}">
                    <a16:rowId xmlns:a16="http://schemas.microsoft.com/office/drawing/2014/main" val="10003"/>
                  </a:ext>
                </a:extLst>
              </a:tr>
              <a:tr h="403514">
                <a:tc>
                  <a:txBody>
                    <a:bodyPr/>
                    <a:lstStyle/>
                    <a:p>
                      <a:r>
                        <a:rPr lang="fr-FR" dirty="0"/>
                        <a:t>Skin </a:t>
                      </a:r>
                      <a:r>
                        <a:rPr lang="fr-FR" dirty="0" err="1"/>
                        <a:t>Reaction</a:t>
                      </a:r>
                      <a:endParaRPr lang="fr-FR" dirty="0"/>
                    </a:p>
                  </a:txBody>
                  <a:tcPr/>
                </a:tc>
                <a:tc>
                  <a:txBody>
                    <a:bodyPr/>
                    <a:lstStyle/>
                    <a:p>
                      <a:r>
                        <a:rPr lang="fr-FR" dirty="0"/>
                        <a:t>215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Nil</a:t>
                      </a:r>
                    </a:p>
                  </a:txBody>
                  <a:tcPr/>
                </a:tc>
                <a:tc>
                  <a:txBody>
                    <a:bodyPr/>
                    <a:lstStyle/>
                    <a:p>
                      <a:endParaRPr lang="fr-FR"/>
                    </a:p>
                  </a:txBody>
                  <a:tcPr/>
                </a:tc>
                <a:tc>
                  <a:txBody>
                    <a:bodyPr/>
                    <a:lstStyle/>
                    <a:p>
                      <a:endParaRPr lang="fr-FR"/>
                    </a:p>
                  </a:txBody>
                  <a:tcPr/>
                </a:tc>
                <a:tc>
                  <a:txBody>
                    <a:bodyPr/>
                    <a:lstStyle/>
                    <a:p>
                      <a:r>
                        <a:rPr lang="fr-FR" dirty="0"/>
                        <a:t>215</a:t>
                      </a:r>
                    </a:p>
                  </a:txBody>
                  <a:tcPr/>
                </a:tc>
                <a:extLst>
                  <a:ext uri="{0D108BD9-81ED-4DB2-BD59-A6C34878D82A}">
                    <a16:rowId xmlns:a16="http://schemas.microsoft.com/office/drawing/2014/main" val="10004"/>
                  </a:ext>
                </a:extLst>
              </a:tr>
              <a:tr h="403514">
                <a:tc>
                  <a:txBody>
                    <a:bodyPr/>
                    <a:lstStyle/>
                    <a:p>
                      <a:r>
                        <a:rPr lang="fr-FR" dirty="0" err="1"/>
                        <a:t>Weakness</a:t>
                      </a:r>
                      <a:endParaRPr lang="fr-FR" dirty="0"/>
                    </a:p>
                  </a:txBody>
                  <a:tcPr/>
                </a:tc>
                <a:tc>
                  <a:txBody>
                    <a:bodyPr/>
                    <a:lstStyle/>
                    <a:p>
                      <a:r>
                        <a:rPr lang="fr-FR" dirty="0"/>
                        <a:t>364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Nil</a:t>
                      </a:r>
                    </a:p>
                  </a:txBody>
                  <a:tcPr/>
                </a:tc>
                <a:tc>
                  <a:txBody>
                    <a:bodyPr/>
                    <a:lstStyle/>
                    <a:p>
                      <a:endParaRPr lang="fr-FR"/>
                    </a:p>
                  </a:txBody>
                  <a:tcPr/>
                </a:tc>
                <a:tc>
                  <a:txBody>
                    <a:bodyPr/>
                    <a:lstStyle/>
                    <a:p>
                      <a:endParaRPr lang="fr-FR"/>
                    </a:p>
                  </a:txBody>
                  <a:tcPr/>
                </a:tc>
                <a:tc>
                  <a:txBody>
                    <a:bodyPr/>
                    <a:lstStyle/>
                    <a:p>
                      <a:r>
                        <a:rPr lang="fr-FR" dirty="0"/>
                        <a:t>364</a:t>
                      </a:r>
                    </a:p>
                  </a:txBody>
                  <a:tcPr/>
                </a:tc>
                <a:extLst>
                  <a:ext uri="{0D108BD9-81ED-4DB2-BD59-A6C34878D82A}">
                    <a16:rowId xmlns:a16="http://schemas.microsoft.com/office/drawing/2014/main" val="10005"/>
                  </a:ext>
                </a:extLst>
              </a:tr>
              <a:tr h="403514">
                <a:tc>
                  <a:txBody>
                    <a:bodyPr/>
                    <a:lstStyle/>
                    <a:p>
                      <a:r>
                        <a:rPr lang="fr-FR" dirty="0" err="1"/>
                        <a:t>Others</a:t>
                      </a:r>
                      <a:endParaRPr lang="fr-FR" dirty="0"/>
                    </a:p>
                  </a:txBody>
                  <a:tcPr/>
                </a:tc>
                <a:tc>
                  <a:txBody>
                    <a:bodyPr/>
                    <a:lstStyle/>
                    <a:p>
                      <a:r>
                        <a:rPr lang="fr-FR" dirty="0"/>
                        <a:t>3331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Nil</a:t>
                      </a:r>
                    </a:p>
                  </a:txBody>
                  <a:tcPr/>
                </a:tc>
                <a:tc>
                  <a:txBody>
                    <a:bodyPr/>
                    <a:lstStyle/>
                    <a:p>
                      <a:endParaRPr lang="fr-FR" dirty="0"/>
                    </a:p>
                  </a:txBody>
                  <a:tcPr/>
                </a:tc>
                <a:tc>
                  <a:txBody>
                    <a:bodyPr/>
                    <a:lstStyle/>
                    <a:p>
                      <a:endParaRPr lang="fr-FR"/>
                    </a:p>
                  </a:txBody>
                  <a:tcPr/>
                </a:tc>
                <a:tc>
                  <a:txBody>
                    <a:bodyPr/>
                    <a:lstStyle/>
                    <a:p>
                      <a:r>
                        <a:rPr lang="fr-FR" dirty="0"/>
                        <a:t>3331</a:t>
                      </a:r>
                    </a:p>
                  </a:txBody>
                  <a:tcPr/>
                </a:tc>
                <a:extLst>
                  <a:ext uri="{0D108BD9-81ED-4DB2-BD59-A6C34878D82A}">
                    <a16:rowId xmlns:a16="http://schemas.microsoft.com/office/drawing/2014/main" val="10006"/>
                  </a:ext>
                </a:extLst>
              </a:tr>
              <a:tr h="40351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7"/>
                  </a:ext>
                </a:extLst>
              </a:tr>
              <a:tr h="40351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8"/>
                  </a:ext>
                </a:extLst>
              </a:tr>
              <a:tr h="40351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9"/>
                  </a:ext>
                </a:extLst>
              </a:tr>
              <a:tr h="40351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10"/>
                  </a:ext>
                </a:extLst>
              </a:tr>
              <a:tr h="40351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11"/>
                  </a:ext>
                </a:extLst>
              </a:tr>
            </a:tbl>
          </a:graphicData>
        </a:graphic>
      </p:graphicFrame>
      <p:graphicFrame>
        <p:nvGraphicFramePr>
          <p:cNvPr id="5" name="Diagramme 6">
            <a:extLst>
              <a:ext uri="{FF2B5EF4-FFF2-40B4-BE49-F238E27FC236}">
                <a16:creationId xmlns:a16="http://schemas.microsoft.com/office/drawing/2014/main" id="{0BE06087-59F7-488E-8762-5E815BDBAA4D}"/>
              </a:ext>
            </a:extLst>
          </p:cNvPr>
          <p:cNvGraphicFramePr/>
          <p:nvPr>
            <p:extLst>
              <p:ext uri="{D42A27DB-BD31-4B8C-83A1-F6EECF244321}">
                <p14:modId xmlns:p14="http://schemas.microsoft.com/office/powerpoint/2010/main" val="3255311916"/>
              </p:ext>
            </p:extLst>
          </p:nvPr>
        </p:nvGraphicFramePr>
        <p:xfrm>
          <a:off x="198134" y="101615"/>
          <a:ext cx="8838362" cy="9941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0646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3712456142"/>
              </p:ext>
            </p:extLst>
          </p:nvPr>
        </p:nvGraphicFramePr>
        <p:xfrm>
          <a:off x="443914" y="274638"/>
          <a:ext cx="8304550"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29A0DA7-B9AF-43C9-9E6C-D90248F37F1A}"/>
              </a:ext>
            </a:extLst>
          </p:cNvPr>
          <p:cNvSpPr>
            <a:spLocks noGrp="1"/>
          </p:cNvSpPr>
          <p:nvPr>
            <p:ph type="body" idx="1"/>
          </p:nvPr>
        </p:nvSpPr>
        <p:spPr>
          <a:xfrm>
            <a:off x="472041" y="1481977"/>
            <a:ext cx="4040188" cy="490884"/>
          </a:xfrm>
        </p:spPr>
        <p:txBody>
          <a:bodyPr>
            <a:normAutofit/>
          </a:bodyPr>
          <a:lstStyle/>
          <a:p>
            <a:endParaRPr lang="en-US"/>
          </a:p>
        </p:txBody>
      </p:sp>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457200" y="2174875"/>
            <a:ext cx="4040188" cy="4494484"/>
          </a:xfrm>
          <a:ln>
            <a:solidFill>
              <a:schemeClr val="tx1"/>
            </a:solidFill>
          </a:ln>
        </p:spPr>
        <p:txBody>
          <a:bodyPr>
            <a:normAutofit fontScale="70000" lnSpcReduction="20000"/>
          </a:bodyPr>
          <a:lstStyle/>
          <a:p>
            <a:r>
              <a:rPr lang="en-US" dirty="0">
                <a:latin typeface="Arial" panose="020B0604020202020204" pitchFamily="34" charset="0"/>
                <a:cs typeface="Arial" panose="020B0604020202020204" pitchFamily="34" charset="0"/>
              </a:rPr>
              <a:t>The 2021 implementation scaled up and delivered SPAQ in 18 out of 21 states reaching over 23 million eligible children</a:t>
            </a:r>
          </a:p>
          <a:p>
            <a:r>
              <a:rPr lang="en-US" sz="2400" dirty="0">
                <a:latin typeface="Arial" panose="020B0604020202020204" pitchFamily="34" charset="0"/>
                <a:cs typeface="Arial" panose="020B0604020202020204" pitchFamily="34" charset="0"/>
              </a:rPr>
              <a:t>Strategic and targeted engagement led to </a:t>
            </a:r>
            <a:r>
              <a:rPr lang="en-US" dirty="0">
                <a:latin typeface="Arial" panose="020B0604020202020204" pitchFamily="34" charset="0"/>
                <a:cs typeface="Arial" panose="020B0604020202020204" pitchFamily="34" charset="0"/>
              </a:rPr>
              <a:t>budgetary releases</a:t>
            </a:r>
            <a:r>
              <a:rPr lang="en-US" sz="2400" dirty="0">
                <a:latin typeface="Arial" panose="020B0604020202020204" pitchFamily="34" charset="0"/>
                <a:cs typeface="Arial" panose="020B0604020202020204" pitchFamily="34" charset="0"/>
              </a:rPr>
              <a:t> and financial contributions by states government</a:t>
            </a:r>
          </a:p>
          <a:p>
            <a:r>
              <a:rPr lang="en-US" dirty="0">
                <a:latin typeface="Arial" panose="020B0604020202020204" pitchFamily="34" charset="0"/>
                <a:cs typeface="Arial" panose="020B0604020202020204" pitchFamily="34" charset="0"/>
              </a:rPr>
              <a:t>Conducted pilot on the use of ICT4D in deployment of SPAQ administration in 1 state which improved accountability of SPAQ</a:t>
            </a:r>
          </a:p>
          <a:p>
            <a:r>
              <a:rPr lang="en-US" sz="2400" dirty="0">
                <a:latin typeface="Arial" panose="020B0604020202020204" pitchFamily="34" charset="0"/>
                <a:cs typeface="Arial" panose="020B0604020202020204" pitchFamily="34" charset="0"/>
              </a:rPr>
              <a:t>There was process evaluation on the integration of ITN with SMC with some possible areas of integration identified</a:t>
            </a:r>
          </a:p>
          <a:p>
            <a:r>
              <a:rPr lang="en-US" dirty="0">
                <a:latin typeface="Arial" panose="020B0604020202020204" pitchFamily="34" charset="0"/>
                <a:cs typeface="Arial" panose="020B0604020202020204" pitchFamily="34" charset="0"/>
              </a:rPr>
              <a:t>The use of video demo developed by international helped better understanding during trainings</a:t>
            </a:r>
            <a:endParaRPr lang="en-US" sz="2400" dirty="0">
              <a:latin typeface="Arial" panose="020B0604020202020204" pitchFamily="34" charset="0"/>
              <a:cs typeface="Arial" panose="020B0604020202020204" pitchFamily="34" charset="0"/>
            </a:endParaRPr>
          </a:p>
          <a:p>
            <a:endParaRPr lang="en-US" dirty="0"/>
          </a:p>
        </p:txBody>
      </p:sp>
      <p:sp>
        <p:nvSpPr>
          <p:cNvPr id="5" name="Text Placeholder 4">
            <a:extLst>
              <a:ext uri="{FF2B5EF4-FFF2-40B4-BE49-F238E27FC236}">
                <a16:creationId xmlns:a16="http://schemas.microsoft.com/office/drawing/2014/main" id="{663513F9-63D5-4D74-8E36-75CD65834148}"/>
              </a:ext>
            </a:extLst>
          </p:cNvPr>
          <p:cNvSpPr>
            <a:spLocks noGrp="1"/>
          </p:cNvSpPr>
          <p:nvPr>
            <p:ph type="body" sz="quarter" idx="3"/>
          </p:nvPr>
        </p:nvSpPr>
        <p:spPr>
          <a:xfrm>
            <a:off x="4645025" y="1476375"/>
            <a:ext cx="4041775" cy="490883"/>
          </a:xfr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1800"/>
              <a:t>Way Forward </a:t>
            </a:r>
          </a:p>
        </p:txBody>
      </p:sp>
      <p:sp>
        <p:nvSpPr>
          <p:cNvPr id="6" name="Content Placeholder 5">
            <a:extLst>
              <a:ext uri="{FF2B5EF4-FFF2-40B4-BE49-F238E27FC236}">
                <a16:creationId xmlns:a16="http://schemas.microsoft.com/office/drawing/2014/main" id="{EAB2B4A1-ADB5-4DB8-90CA-4E628F498621}"/>
              </a:ext>
            </a:extLst>
          </p:cNvPr>
          <p:cNvSpPr>
            <a:spLocks noGrp="1"/>
          </p:cNvSpPr>
          <p:nvPr>
            <p:ph sz="quarter" idx="4"/>
          </p:nvPr>
        </p:nvSpPr>
        <p:spPr>
          <a:xfrm>
            <a:off x="4645025" y="2174874"/>
            <a:ext cx="4041775" cy="4494485"/>
          </a:xfrm>
          <a:ln>
            <a:solidFill>
              <a:schemeClr val="tx1"/>
            </a:solidFill>
          </a:ln>
        </p:spPr>
        <p:txBody>
          <a:bodyPr>
            <a:normAutofit fontScale="70000" lnSpcReduction="20000"/>
          </a:bodyPr>
          <a:lstStyle/>
          <a:p>
            <a:r>
              <a:rPr lang="en-US" altLang="en-US" dirty="0">
                <a:latin typeface="Arial" panose="020B0604020202020204" pitchFamily="34" charset="0"/>
                <a:cs typeface="Arial" panose="020B0604020202020204" pitchFamily="34" charset="0"/>
              </a:rPr>
              <a:t>Ensure delivery in 2022 implementation to all 21 SMC eligible states</a:t>
            </a:r>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Improved targeted advocacies and engagements at all levels</a:t>
            </a:r>
          </a:p>
          <a:p>
            <a:r>
              <a:rPr lang="en-US" altLang="en-US" dirty="0">
                <a:latin typeface="Arial" panose="020B0604020202020204" pitchFamily="34" charset="0"/>
                <a:cs typeface="Arial" panose="020B0604020202020204" pitchFamily="34" charset="0"/>
              </a:rPr>
              <a:t>Plans concluded to scale up use of ICT4D in additional states</a:t>
            </a:r>
          </a:p>
          <a:p>
            <a:r>
              <a:rPr lang="en-US" altLang="en-US" dirty="0">
                <a:latin typeface="Arial" panose="020B0604020202020204" pitchFamily="34" charset="0"/>
                <a:cs typeface="Arial" panose="020B0604020202020204" pitchFamily="34" charset="0"/>
              </a:rPr>
              <a:t>There are plans to conduct integration in 2 states which timelines of ITN and SMC coincides</a:t>
            </a:r>
          </a:p>
          <a:p>
            <a:r>
              <a:rPr lang="en-US" altLang="en-US" sz="2400" dirty="0">
                <a:latin typeface="Arial" panose="020B0604020202020204" pitchFamily="34" charset="0"/>
                <a:cs typeface="Arial" panose="020B0604020202020204" pitchFamily="34" charset="0"/>
              </a:rPr>
              <a:t>Ensure </a:t>
            </a:r>
            <a:r>
              <a:rPr lang="en-US" altLang="en-US" dirty="0">
                <a:latin typeface="Arial" panose="020B0604020202020204" pitchFamily="34" charset="0"/>
                <a:cs typeface="Arial" panose="020B0604020202020204" pitchFamily="34" charset="0"/>
              </a:rPr>
              <a:t>widespread use of video demo in the implementation of 2022</a:t>
            </a:r>
            <a:endParaRPr lang="en-US" altLang="en-US" sz="2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28FE77-C696-40C9-B32A-261A79214929}"/>
              </a:ext>
            </a:extLst>
          </p:cNvPr>
          <p:cNvSpPr/>
          <p:nvPr/>
        </p:nvSpPr>
        <p:spPr>
          <a:xfrm>
            <a:off x="457200" y="1476375"/>
            <a:ext cx="4040188" cy="490883"/>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a:solidFill>
                  <a:schemeClr val="tx1"/>
                </a:solidFill>
              </a:rPr>
              <a:t> </a:t>
            </a:r>
            <a:r>
              <a:rPr lang="en-US"/>
              <a:t> </a:t>
            </a:r>
          </a:p>
          <a:p>
            <a:pPr algn="ctr"/>
            <a:r>
              <a:rPr lang="en-CA" b="1">
                <a:solidFill>
                  <a:schemeClr val="tx1"/>
                </a:solidFill>
                <a:latin typeface="Arial" panose="020B0604020202020204" pitchFamily="34" charset="0"/>
                <a:cs typeface="Arial" panose="020B0604020202020204" pitchFamily="34" charset="0"/>
              </a:rPr>
              <a:t>Successes</a:t>
            </a:r>
            <a:endParaRPr lang="en-CA" b="1">
              <a:solidFill>
                <a:srgbClr val="00B050"/>
              </a:solidFill>
              <a:latin typeface="Arial" panose="020B0604020202020204" pitchFamily="34" charset="0"/>
              <a:cs typeface="Arial" panose="020B0604020202020204" pitchFamily="34" charset="0"/>
            </a:endParaRPr>
          </a:p>
          <a:p>
            <a:pPr algn="ctr"/>
            <a:endParaRPr lang="en-US"/>
          </a:p>
        </p:txBody>
      </p:sp>
    </p:spTree>
    <p:extLst>
      <p:ext uri="{BB962C8B-B14F-4D97-AF65-F5344CB8AC3E}">
        <p14:creationId xmlns:p14="http://schemas.microsoft.com/office/powerpoint/2010/main" val="83931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309944304"/>
              </p:ext>
            </p:extLst>
          </p:nvPr>
        </p:nvGraphicFramePr>
        <p:xfrm>
          <a:off x="443914" y="274638"/>
          <a:ext cx="8304550"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29A0DA7-B9AF-43C9-9E6C-D90248F37F1A}"/>
              </a:ext>
            </a:extLst>
          </p:cNvPr>
          <p:cNvSpPr>
            <a:spLocks noGrp="1"/>
          </p:cNvSpPr>
          <p:nvPr>
            <p:ph type="body" idx="1"/>
          </p:nvPr>
        </p:nvSpPr>
        <p:spPr>
          <a:xfrm>
            <a:off x="472041" y="1481977"/>
            <a:ext cx="4040188" cy="490884"/>
          </a:xfrm>
        </p:spPr>
        <p:txBody>
          <a:bodyPr>
            <a:normAutofit/>
          </a:bodyPr>
          <a:lstStyle/>
          <a:p>
            <a:endParaRPr lang="en-US"/>
          </a:p>
        </p:txBody>
      </p:sp>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457200" y="2174875"/>
            <a:ext cx="4040188" cy="4494484"/>
          </a:xfrm>
          <a:ln>
            <a:solidFill>
              <a:schemeClr val="tx1"/>
            </a:solidFill>
          </a:ln>
        </p:spPr>
        <p:txBody>
          <a:bodyPr>
            <a:normAutofit fontScale="92500" lnSpcReduction="20000"/>
          </a:bodyPr>
          <a:lstStyle/>
          <a:p>
            <a:r>
              <a:rPr lang="en-GB" dirty="0">
                <a:latin typeface="Arial" panose="020B0604020202020204" pitchFamily="34" charset="0"/>
                <a:cs typeface="Arial" panose="020B0604020202020204" pitchFamily="34" charset="0"/>
              </a:rPr>
              <a:t>Inadequacy of SPAQ in cycle-4 experienced in few states due to actual exceeding the planned</a:t>
            </a:r>
          </a:p>
          <a:p>
            <a:r>
              <a:rPr lang="en-GB" dirty="0">
                <a:latin typeface="Arial" panose="020B0604020202020204" pitchFamily="34" charset="0"/>
                <a:cs typeface="Arial" panose="020B0604020202020204" pitchFamily="34" charset="0"/>
              </a:rPr>
              <a:t>Two eligible states could not implement due to lack of funds to support implementation </a:t>
            </a:r>
          </a:p>
          <a:p>
            <a:r>
              <a:rPr lang="en-GB" dirty="0">
                <a:latin typeface="Arial" panose="020B0604020202020204" pitchFamily="34" charset="0"/>
                <a:cs typeface="Arial" panose="020B0604020202020204" pitchFamily="34" charset="0"/>
              </a:rPr>
              <a:t>Escalating security situation leading to migration affecting planning</a:t>
            </a:r>
          </a:p>
          <a:p>
            <a:r>
              <a:rPr lang="en-GB" dirty="0">
                <a:latin typeface="Arial" panose="020B0604020202020204" pitchFamily="34" charset="0"/>
                <a:cs typeface="Arial" panose="020B0604020202020204" pitchFamily="34" charset="0"/>
              </a:rPr>
              <a:t>Inadequate ACT and RDT for managing referred cases in some instances</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63513F9-63D5-4D74-8E36-75CD65834148}"/>
              </a:ext>
            </a:extLst>
          </p:cNvPr>
          <p:cNvSpPr>
            <a:spLocks noGrp="1"/>
          </p:cNvSpPr>
          <p:nvPr>
            <p:ph type="body" sz="quarter" idx="3"/>
          </p:nvPr>
        </p:nvSpPr>
        <p:spPr>
          <a:xfrm>
            <a:off x="4645025" y="1476375"/>
            <a:ext cx="4041775" cy="490883"/>
          </a:xfr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endParaRPr lang="fr-FR"/>
          </a:p>
          <a:p>
            <a:endParaRPr lang="fr-FR"/>
          </a:p>
          <a:p>
            <a:pPr algn="ctr"/>
            <a:r>
              <a:rPr lang="en-CA" sz="6200">
                <a:solidFill>
                  <a:schemeClr val="tx1"/>
                </a:solidFill>
                <a:latin typeface="Arial" panose="020B0604020202020204" pitchFamily="34" charset="0"/>
                <a:cs typeface="Arial" panose="020B0604020202020204" pitchFamily="34" charset="0"/>
              </a:rPr>
              <a:t>Proposed/ applied Solutions </a:t>
            </a:r>
            <a:endParaRPr lang="en-CA" sz="6200">
              <a:solidFill>
                <a:srgbClr val="00B050"/>
              </a:solidFill>
              <a:latin typeface="Arial" panose="020B0604020202020204" pitchFamily="34" charset="0"/>
              <a:cs typeface="Arial" panose="020B0604020202020204" pitchFamily="34" charset="0"/>
            </a:endParaRPr>
          </a:p>
          <a:p>
            <a:endParaRPr lang="en-US"/>
          </a:p>
        </p:txBody>
      </p:sp>
      <p:sp>
        <p:nvSpPr>
          <p:cNvPr id="6" name="Content Placeholder 5">
            <a:extLst>
              <a:ext uri="{FF2B5EF4-FFF2-40B4-BE49-F238E27FC236}">
                <a16:creationId xmlns:a16="http://schemas.microsoft.com/office/drawing/2014/main" id="{EAB2B4A1-ADB5-4DB8-90CA-4E628F498621}"/>
              </a:ext>
            </a:extLst>
          </p:cNvPr>
          <p:cNvSpPr>
            <a:spLocks noGrp="1"/>
          </p:cNvSpPr>
          <p:nvPr>
            <p:ph sz="quarter" idx="4"/>
          </p:nvPr>
        </p:nvSpPr>
        <p:spPr>
          <a:xfrm>
            <a:off x="4645025" y="2174874"/>
            <a:ext cx="4041775" cy="4494485"/>
          </a:xfrm>
          <a:ln>
            <a:solidFill>
              <a:schemeClr val="tx1"/>
            </a:solidFill>
          </a:ln>
        </p:spPr>
        <p:txBody>
          <a:bodyPr>
            <a:normAutofit fontScale="92500" lnSpcReduction="20000"/>
          </a:bodyPr>
          <a:lstStyle/>
          <a:p>
            <a:r>
              <a:rPr lang="en-GB" dirty="0">
                <a:latin typeface="Arial" panose="020B0604020202020204" pitchFamily="34" charset="0"/>
                <a:cs typeface="Arial" panose="020B0604020202020204" pitchFamily="34" charset="0"/>
              </a:rPr>
              <a:t>The need to strictly adhere to the </a:t>
            </a:r>
            <a:r>
              <a:rPr lang="en-GB" dirty="0" err="1">
                <a:latin typeface="Arial" panose="020B0604020202020204" pitchFamily="34" charset="0"/>
                <a:cs typeface="Arial" panose="020B0604020202020204" pitchFamily="34" charset="0"/>
              </a:rPr>
              <a:t>microplan</a:t>
            </a:r>
            <a:r>
              <a:rPr lang="en-GB" dirty="0">
                <a:latin typeface="Arial" panose="020B0604020202020204" pitchFamily="34" charset="0"/>
                <a:cs typeface="Arial" panose="020B0604020202020204" pitchFamily="34" charset="0"/>
              </a:rPr>
              <a:t> figures in the implementation of 2022</a:t>
            </a:r>
          </a:p>
          <a:p>
            <a:r>
              <a:rPr lang="en-GB" dirty="0">
                <a:latin typeface="Arial" panose="020B0604020202020204" pitchFamily="34" charset="0"/>
                <a:cs typeface="Arial" panose="020B0604020202020204" pitchFamily="34" charset="0"/>
              </a:rPr>
              <a:t>Advocating and soliciting support from government and donor organization to fill gaps in 2022 </a:t>
            </a:r>
          </a:p>
          <a:p>
            <a:r>
              <a:rPr lang="en-GB" dirty="0">
                <a:latin typeface="Arial" panose="020B0604020202020204" pitchFamily="34" charset="0"/>
                <a:cs typeface="Arial" panose="020B0604020202020204" pitchFamily="34" charset="0"/>
              </a:rPr>
              <a:t>Strengthen collaboration with security agencies and work with locals in affected areas</a:t>
            </a:r>
          </a:p>
          <a:p>
            <a:r>
              <a:rPr lang="en-GB" dirty="0">
                <a:latin typeface="Arial" panose="020B0604020202020204" pitchFamily="34" charset="0"/>
                <a:cs typeface="Arial" panose="020B0604020202020204" pitchFamily="34" charset="0"/>
              </a:rPr>
              <a:t>Explore support from state and implementing partners to supply and redistribute ACT and RDT where necessary</a:t>
            </a:r>
          </a:p>
          <a:p>
            <a:endParaRPr lang="en-US" dirty="0"/>
          </a:p>
        </p:txBody>
      </p:sp>
      <p:sp>
        <p:nvSpPr>
          <p:cNvPr id="10" name="Rectangle 9">
            <a:extLst>
              <a:ext uri="{FF2B5EF4-FFF2-40B4-BE49-F238E27FC236}">
                <a16:creationId xmlns:a16="http://schemas.microsoft.com/office/drawing/2014/main" id="{6C28FE77-C696-40C9-B32A-261A79214929}"/>
              </a:ext>
            </a:extLst>
          </p:cNvPr>
          <p:cNvSpPr/>
          <p:nvPr/>
        </p:nvSpPr>
        <p:spPr>
          <a:xfrm>
            <a:off x="457200" y="1476375"/>
            <a:ext cx="4040188" cy="490883"/>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b="1">
                <a:solidFill>
                  <a:schemeClr val="tx1"/>
                </a:solidFill>
              </a:rPr>
              <a:t>Challenges </a:t>
            </a:r>
            <a:r>
              <a:rPr lang="en-US"/>
              <a:t> </a:t>
            </a:r>
          </a:p>
        </p:txBody>
      </p:sp>
    </p:spTree>
    <p:extLst>
      <p:ext uri="{BB962C8B-B14F-4D97-AF65-F5344CB8AC3E}">
        <p14:creationId xmlns:p14="http://schemas.microsoft.com/office/powerpoint/2010/main" val="197348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947540854"/>
              </p:ext>
            </p:extLst>
          </p:nvPr>
        </p:nvGraphicFramePr>
        <p:xfrm>
          <a:off x="294650" y="1170902"/>
          <a:ext cx="8554700" cy="5185711"/>
        </p:xfrm>
        <a:graphic>
          <a:graphicData uri="http://schemas.openxmlformats.org/drawingml/2006/table">
            <a:tbl>
              <a:tblPr firstRow="1" bandRow="1">
                <a:tableStyleId>{5C22544A-7EE6-4342-B048-85BDC9FD1C3A}</a:tableStyleId>
              </a:tblPr>
              <a:tblGrid>
                <a:gridCol w="2765182">
                  <a:extLst>
                    <a:ext uri="{9D8B030D-6E8A-4147-A177-3AD203B41FA5}">
                      <a16:colId xmlns:a16="http://schemas.microsoft.com/office/drawing/2014/main" val="20000"/>
                    </a:ext>
                  </a:extLst>
                </a:gridCol>
                <a:gridCol w="2391076">
                  <a:extLst>
                    <a:ext uri="{9D8B030D-6E8A-4147-A177-3AD203B41FA5}">
                      <a16:colId xmlns:a16="http://schemas.microsoft.com/office/drawing/2014/main" val="20001"/>
                    </a:ext>
                  </a:extLst>
                </a:gridCol>
                <a:gridCol w="1699221">
                  <a:extLst>
                    <a:ext uri="{9D8B030D-6E8A-4147-A177-3AD203B41FA5}">
                      <a16:colId xmlns:a16="http://schemas.microsoft.com/office/drawing/2014/main" val="20002"/>
                    </a:ext>
                  </a:extLst>
                </a:gridCol>
                <a:gridCol w="1699221">
                  <a:extLst>
                    <a:ext uri="{9D8B030D-6E8A-4147-A177-3AD203B41FA5}">
                      <a16:colId xmlns:a16="http://schemas.microsoft.com/office/drawing/2014/main" val="9571890"/>
                    </a:ext>
                  </a:extLst>
                </a:gridCol>
              </a:tblGrid>
              <a:tr h="529906">
                <a:tc>
                  <a:txBody>
                    <a:bodyPr/>
                    <a:lstStyle/>
                    <a:p>
                      <a:pPr algn="ctr"/>
                      <a:endParaRPr lang="en-US" sz="2000"/>
                    </a:p>
                  </a:txBody>
                  <a:tcPr marL="68580" marR="68580" marT="34290" marB="34290"/>
                </a:tc>
                <a:tc>
                  <a:txBody>
                    <a:bodyPr/>
                    <a:lstStyle/>
                    <a:p>
                      <a:pPr algn="ctr"/>
                      <a:r>
                        <a:rPr lang="en-US" sz="2000"/>
                        <a:t>            2022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2023</a:t>
                      </a:r>
                    </a:p>
                  </a:txBody>
                  <a:tcPr marL="68580" marR="68580" marT="34290" marB="34290"/>
                </a:tc>
                <a:tc>
                  <a:txBody>
                    <a:bodyPr/>
                    <a:lstStyle/>
                    <a:p>
                      <a:pPr algn="ctr"/>
                      <a:r>
                        <a:rPr lang="en-US" sz="2000" b="1" kern="1200">
                          <a:solidFill>
                            <a:schemeClr val="lt1"/>
                          </a:solidFill>
                        </a:rPr>
                        <a:t>2024</a:t>
                      </a:r>
                      <a:endParaRPr lang="en-US" sz="2000" b="1" kern="120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10000"/>
                  </a:ext>
                </a:extLst>
              </a:tr>
              <a:tr h="72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err="1"/>
                        <a:t>Number</a:t>
                      </a:r>
                      <a:r>
                        <a:rPr lang="fr-FR" sz="2000" b="1" dirty="0"/>
                        <a:t> of districts </a:t>
                      </a:r>
                      <a:r>
                        <a:rPr lang="fr-FR" sz="2000" b="1" dirty="0" err="1"/>
                        <a:t>eligible</a:t>
                      </a:r>
                      <a:r>
                        <a:rPr lang="fr-FR" sz="2000" b="1" dirty="0"/>
                        <a:t> for SMC </a:t>
                      </a:r>
                    </a:p>
                  </a:txBody>
                  <a:tcPr marL="68580" marR="68580" marT="34290" marB="34290"/>
                </a:tc>
                <a:tc>
                  <a:txBody>
                    <a:bodyPr/>
                    <a:lstStyle/>
                    <a:p>
                      <a:r>
                        <a:rPr lang="fr-FR" sz="1400" dirty="0"/>
                        <a:t>383</a:t>
                      </a:r>
                    </a:p>
                  </a:txBody>
                  <a:tcPr marL="68580" marR="68580" marT="34290" marB="34290"/>
                </a:tc>
                <a:tc>
                  <a:txBody>
                    <a:bodyPr/>
                    <a:lstStyle/>
                    <a:p>
                      <a:r>
                        <a:rPr lang="fr-FR" sz="1400" dirty="0"/>
                        <a:t>383</a:t>
                      </a:r>
                    </a:p>
                  </a:txBody>
                  <a:tcPr marL="68580" marR="68580" marT="34290" marB="34290"/>
                </a:tc>
                <a:tc>
                  <a:txBody>
                    <a:bodyPr/>
                    <a:lstStyle/>
                    <a:p>
                      <a:r>
                        <a:rPr lang="fr-FR" sz="1400" dirty="0"/>
                        <a:t>383</a:t>
                      </a:r>
                    </a:p>
                  </a:txBody>
                  <a:tcPr marL="68580" marR="68580" marT="34290" marB="34290"/>
                </a:tc>
                <a:extLst>
                  <a:ext uri="{0D108BD9-81ED-4DB2-BD59-A6C34878D82A}">
                    <a16:rowId xmlns:a16="http://schemas.microsoft.com/office/drawing/2014/main" val="1181092037"/>
                  </a:ext>
                </a:extLst>
              </a:tr>
              <a:tr h="72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Number of districts targeted </a:t>
                      </a:r>
                    </a:p>
                  </a:txBody>
                  <a:tcPr marL="68580" marR="68580" marT="34290" marB="34290"/>
                </a:tc>
                <a:tc>
                  <a:txBody>
                    <a:bodyPr/>
                    <a:lstStyle/>
                    <a:p>
                      <a:r>
                        <a:rPr lang="en-GB" sz="1400" dirty="0"/>
                        <a:t>375</a:t>
                      </a:r>
                      <a:endParaRPr lang="en-US" sz="1400" dirty="0"/>
                    </a:p>
                  </a:txBody>
                  <a:tcPr marL="68580" marR="68580" marT="34290" marB="34290"/>
                </a:tc>
                <a:tc>
                  <a:txBody>
                    <a:bodyPr/>
                    <a:lstStyle/>
                    <a:p>
                      <a:r>
                        <a:rPr lang="fr-FR" sz="1400" dirty="0"/>
                        <a:t>383</a:t>
                      </a:r>
                    </a:p>
                  </a:txBody>
                  <a:tcPr marL="68580" marR="68580" marT="34290" marB="34290"/>
                </a:tc>
                <a:tc>
                  <a:txBody>
                    <a:bodyPr/>
                    <a:lstStyle/>
                    <a:p>
                      <a:r>
                        <a:rPr lang="fr-FR" sz="1400" dirty="0"/>
                        <a:t>383</a:t>
                      </a:r>
                    </a:p>
                    <a:p>
                      <a:endParaRPr lang="en-US" sz="1400" dirty="0"/>
                    </a:p>
                  </a:txBody>
                  <a:tcPr marL="68580" marR="68580" marT="34290" marB="34290"/>
                </a:tc>
                <a:extLst>
                  <a:ext uri="{0D108BD9-81ED-4DB2-BD59-A6C34878D82A}">
                    <a16:rowId xmlns:a16="http://schemas.microsoft.com/office/drawing/2014/main" val="10001"/>
                  </a:ext>
                </a:extLst>
              </a:tr>
              <a:tr h="1287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dk1"/>
                          </a:solidFill>
                        </a:rPr>
                        <a:t>Number of children eligible in targeted districts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rPr>
                        <a:t>Mention if considering extension to older children </a:t>
                      </a:r>
                      <a:endParaRPr lang="en-US" sz="1200" b="1" kern="1200">
                        <a:solidFill>
                          <a:schemeClr val="dk1"/>
                        </a:solidFill>
                        <a:latin typeface="+mn-lt"/>
                        <a:ea typeface="+mn-ea"/>
                        <a:cs typeface="+mn-cs"/>
                      </a:endParaRPr>
                    </a:p>
                  </a:txBody>
                  <a:tcPr marL="68580" marR="68580" marT="34290" marB="34290"/>
                </a:tc>
                <a:tc>
                  <a:txBody>
                    <a:bodyPr/>
                    <a:lstStyle/>
                    <a:p>
                      <a:r>
                        <a:rPr lang="en-GB" sz="1400" dirty="0"/>
                        <a:t>24,847,964</a:t>
                      </a:r>
                    </a:p>
                    <a:p>
                      <a:endParaRPr lang="en-GB" sz="1400" dirty="0"/>
                    </a:p>
                    <a:p>
                      <a:endParaRPr lang="en-GB" sz="1400" dirty="0"/>
                    </a:p>
                    <a:p>
                      <a:endParaRPr lang="en-GB" sz="1400" dirty="0"/>
                    </a:p>
                    <a:p>
                      <a:r>
                        <a:rPr lang="en-GB" sz="1400" dirty="0"/>
                        <a:t>No plans for children above 5 years</a:t>
                      </a:r>
                      <a:endParaRPr lang="en-US" sz="1400" dirty="0"/>
                    </a:p>
                  </a:txBody>
                  <a:tcPr marL="68580" marR="68580" marT="34290" marB="34290"/>
                </a:tc>
                <a:tc>
                  <a:txBody>
                    <a:bodyPr/>
                    <a:lstStyle/>
                    <a:p>
                      <a:r>
                        <a:rPr lang="en-GB" sz="1400" dirty="0"/>
                        <a:t>26,105,706</a:t>
                      </a:r>
                    </a:p>
                    <a:p>
                      <a:endParaRPr lang="en-GB" sz="1400" dirty="0"/>
                    </a:p>
                    <a:p>
                      <a:endParaRPr lang="en-GB" sz="1400" dirty="0"/>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 plans for children above 5 years</a:t>
                      </a:r>
                      <a:endParaRPr lang="en-US" sz="1400" dirty="0"/>
                    </a:p>
                  </a:txBody>
                  <a:tcPr marL="68580" marR="68580" marT="34290" marB="34290"/>
                </a:tc>
                <a:tc>
                  <a:txBody>
                    <a:bodyPr/>
                    <a:lstStyle/>
                    <a:p>
                      <a:r>
                        <a:rPr lang="en-GB" sz="1400" dirty="0"/>
                        <a:t>27,019,405</a:t>
                      </a:r>
                    </a:p>
                    <a:p>
                      <a:endParaRPr lang="en-GB" sz="1400" dirty="0"/>
                    </a:p>
                    <a:p>
                      <a:endParaRPr lang="en-GB" sz="1400" dirty="0"/>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 plans for children above 5 years</a:t>
                      </a:r>
                      <a:endParaRPr lang="en-US" sz="1400" dirty="0"/>
                    </a:p>
                  </a:txBody>
                  <a:tcPr marL="68580" marR="68580" marT="34290" marB="34290"/>
                </a:tc>
                <a:extLst>
                  <a:ext uri="{0D108BD9-81ED-4DB2-BD59-A6C34878D82A}">
                    <a16:rowId xmlns:a16="http://schemas.microsoft.com/office/drawing/2014/main" val="728081554"/>
                  </a:ext>
                </a:extLst>
              </a:tr>
              <a:tr h="778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noProof="0">
                          <a:solidFill>
                            <a:schemeClr val="dk1"/>
                          </a:solidFill>
                        </a:rPr>
                        <a:t>Planned</a:t>
                      </a:r>
                      <a:r>
                        <a:rPr lang="en-US" sz="2000" b="1" kern="1200">
                          <a:solidFill>
                            <a:schemeClr val="dk1"/>
                          </a:solidFill>
                        </a:rPr>
                        <a:t> cycles (3, 4 or 5)</a:t>
                      </a:r>
                      <a:endParaRPr lang="en-US" sz="2000" b="1" kern="1200">
                        <a:solidFill>
                          <a:schemeClr val="dk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14 states to implement 4 cycles and 6 states to implement 5 cycles</a:t>
                      </a:r>
                    </a:p>
                    <a:p>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14 states to implement 4 cycles and 6 states to implement 5 cycles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14 states to implement 4 cycles and 6 states to implement 5 cycles</a:t>
                      </a:r>
                    </a:p>
                  </a:txBody>
                  <a:tcPr marL="68580" marR="68580" marT="34290" marB="34290"/>
                </a:tc>
                <a:extLst>
                  <a:ext uri="{0D108BD9-81ED-4DB2-BD59-A6C34878D82A}">
                    <a16:rowId xmlns:a16="http://schemas.microsoft.com/office/drawing/2014/main" val="98499798"/>
                  </a:ext>
                </a:extLst>
              </a:tr>
              <a:tr h="944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noProof="0">
                          <a:solidFill>
                            <a:schemeClr val="dk1"/>
                          </a:solidFill>
                        </a:rPr>
                        <a:t>Gap of children not covered</a:t>
                      </a:r>
                      <a:endParaRPr lang="en-US" sz="2000" b="1" kern="1200" noProof="0">
                        <a:solidFill>
                          <a:schemeClr val="dk1"/>
                        </a:solidFill>
                        <a:latin typeface="+mn-lt"/>
                        <a:ea typeface="+mn-ea"/>
                        <a:cs typeface="+mn-cs"/>
                      </a:endParaRPr>
                    </a:p>
                  </a:txBody>
                  <a:tcPr marL="68580" marR="68580" marT="34290" marB="34290"/>
                </a:tc>
                <a:tc>
                  <a:txBody>
                    <a:bodyPr/>
                    <a:lstStyle/>
                    <a:p>
                      <a:r>
                        <a:rPr lang="en-GB" sz="1400" dirty="0"/>
                        <a:t>Gaps in 8 districts</a:t>
                      </a:r>
                      <a:endParaRPr lang="en-US" sz="1400" dirty="0"/>
                    </a:p>
                  </a:txBody>
                  <a:tcPr marL="68580" marR="68580" marT="34290" marB="34290"/>
                </a:tc>
                <a:tc>
                  <a:txBody>
                    <a:bodyPr/>
                    <a:lstStyle/>
                    <a:p>
                      <a:r>
                        <a:rPr lang="en-GB" sz="1400" dirty="0"/>
                        <a:t>No certainty of funds in 14 districts</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No certainty of funds for all districts</a:t>
                      </a:r>
                      <a:endParaRPr lang="en-US" sz="1400" dirty="0"/>
                    </a:p>
                    <a:p>
                      <a:endParaRPr lang="en-US" sz="1400" dirty="0"/>
                    </a:p>
                  </a:txBody>
                  <a:tcPr marL="68580" marR="68580" marT="34290" marB="34290"/>
                </a:tc>
                <a:extLst>
                  <a:ext uri="{0D108BD9-81ED-4DB2-BD59-A6C34878D82A}">
                    <a16:rowId xmlns:a16="http://schemas.microsoft.com/office/drawing/2014/main" val="3677337434"/>
                  </a:ext>
                </a:extLst>
              </a:tr>
            </a:tbl>
          </a:graphicData>
        </a:graphic>
      </p:graphicFrame>
      <p:graphicFrame>
        <p:nvGraphicFramePr>
          <p:cNvPr id="8" name="Diagramme 6">
            <a:extLst>
              <a:ext uri="{FF2B5EF4-FFF2-40B4-BE49-F238E27FC236}">
                <a16:creationId xmlns:a16="http://schemas.microsoft.com/office/drawing/2014/main" id="{B9E3CDAB-22F5-44FF-A780-EFAD58A298A2}"/>
              </a:ext>
            </a:extLst>
          </p:cNvPr>
          <p:cNvGraphicFramePr/>
          <p:nvPr>
            <p:extLst>
              <p:ext uri="{D42A27DB-BD31-4B8C-83A1-F6EECF244321}">
                <p14:modId xmlns:p14="http://schemas.microsoft.com/office/powerpoint/2010/main" val="4062833189"/>
              </p:ext>
            </p:extLst>
          </p:nvPr>
        </p:nvGraphicFramePr>
        <p:xfrm>
          <a:off x="294650" y="116633"/>
          <a:ext cx="8597827" cy="1054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a:extLst>
              <a:ext uri="{FF2B5EF4-FFF2-40B4-BE49-F238E27FC236}">
                <a16:creationId xmlns:a16="http://schemas.microsoft.com/office/drawing/2014/main" id="{4A97E0F2-5083-4285-AB98-C30894A1239A}"/>
              </a:ext>
            </a:extLst>
          </p:cNvPr>
          <p:cNvSpPr txBox="1">
            <a:spLocks/>
          </p:cNvSpPr>
          <p:nvPr/>
        </p:nvSpPr>
        <p:spPr>
          <a:xfrm>
            <a:off x="395536" y="1170902"/>
            <a:ext cx="7886700" cy="297585"/>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000" b="1"/>
          </a:p>
        </p:txBody>
      </p:sp>
    </p:spTree>
    <p:extLst>
      <p:ext uri="{BB962C8B-B14F-4D97-AF65-F5344CB8AC3E}">
        <p14:creationId xmlns:p14="http://schemas.microsoft.com/office/powerpoint/2010/main" val="34628653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0">
            <a:extLst>
              <a:ext uri="{FF2B5EF4-FFF2-40B4-BE49-F238E27FC236}">
                <a16:creationId xmlns:a16="http://schemas.microsoft.com/office/drawing/2014/main" id="{8E11B9DE-4D02-4A40-9F51-0B82CD019B61}"/>
              </a:ext>
            </a:extLst>
          </p:cNvPr>
          <p:cNvGraphicFramePr>
            <a:graphicFrameLocks/>
          </p:cNvGraphicFramePr>
          <p:nvPr>
            <p:extLst>
              <p:ext uri="{D42A27DB-BD31-4B8C-83A1-F6EECF244321}">
                <p14:modId xmlns:p14="http://schemas.microsoft.com/office/powerpoint/2010/main" val="3579088969"/>
              </p:ext>
            </p:extLst>
          </p:nvPr>
        </p:nvGraphicFramePr>
        <p:xfrm>
          <a:off x="294650" y="1556793"/>
          <a:ext cx="8568952" cy="4896543"/>
        </p:xfrm>
        <a:graphic>
          <a:graphicData uri="http://schemas.openxmlformats.org/drawingml/2006/table">
            <a:tbl>
              <a:tblPr firstRow="1" bandRow="1">
                <a:tableStyleId>{5C22544A-7EE6-4342-B048-85BDC9FD1C3A}</a:tableStyleId>
              </a:tblPr>
              <a:tblGrid>
                <a:gridCol w="765707">
                  <a:extLst>
                    <a:ext uri="{9D8B030D-6E8A-4147-A177-3AD203B41FA5}">
                      <a16:colId xmlns:a16="http://schemas.microsoft.com/office/drawing/2014/main" val="1969521315"/>
                    </a:ext>
                  </a:extLst>
                </a:gridCol>
                <a:gridCol w="1569933">
                  <a:extLst>
                    <a:ext uri="{9D8B030D-6E8A-4147-A177-3AD203B41FA5}">
                      <a16:colId xmlns:a16="http://schemas.microsoft.com/office/drawing/2014/main" val="466798678"/>
                    </a:ext>
                  </a:extLst>
                </a:gridCol>
                <a:gridCol w="1605752">
                  <a:extLst>
                    <a:ext uri="{9D8B030D-6E8A-4147-A177-3AD203B41FA5}">
                      <a16:colId xmlns:a16="http://schemas.microsoft.com/office/drawing/2014/main" val="926977453"/>
                    </a:ext>
                  </a:extLst>
                </a:gridCol>
                <a:gridCol w="1678740">
                  <a:extLst>
                    <a:ext uri="{9D8B030D-6E8A-4147-A177-3AD203B41FA5}">
                      <a16:colId xmlns:a16="http://schemas.microsoft.com/office/drawing/2014/main" val="1720032806"/>
                    </a:ext>
                  </a:extLst>
                </a:gridCol>
                <a:gridCol w="1751729">
                  <a:extLst>
                    <a:ext uri="{9D8B030D-6E8A-4147-A177-3AD203B41FA5}">
                      <a16:colId xmlns:a16="http://schemas.microsoft.com/office/drawing/2014/main" val="799679512"/>
                    </a:ext>
                  </a:extLst>
                </a:gridCol>
                <a:gridCol w="1197091">
                  <a:extLst>
                    <a:ext uri="{9D8B030D-6E8A-4147-A177-3AD203B41FA5}">
                      <a16:colId xmlns:a16="http://schemas.microsoft.com/office/drawing/2014/main" val="1571854652"/>
                    </a:ext>
                  </a:extLst>
                </a:gridCol>
              </a:tblGrid>
              <a:tr h="741468">
                <a:tc rowSpan="2">
                  <a:txBody>
                    <a:bodyPr/>
                    <a:lstStyle/>
                    <a:p>
                      <a:pPr marL="0" algn="l" defTabSz="914400" rtl="0" eaLnBrk="1" latinLnBrk="0" hangingPunct="1"/>
                      <a:endParaRPr lang="en-US" sz="1800" b="1" kern="1200" noProof="0">
                        <a:solidFill>
                          <a:schemeClr val="lt1"/>
                        </a:solidFill>
                      </a:endParaRPr>
                    </a:p>
                    <a:p>
                      <a:pPr marL="0" algn="l" defTabSz="914400" rtl="0" eaLnBrk="1" latinLnBrk="0" hangingPunct="1"/>
                      <a:endParaRPr lang="en-US" sz="1800" b="1" kern="1200" noProof="0">
                        <a:solidFill>
                          <a:schemeClr val="lt1"/>
                        </a:solidFill>
                      </a:endParaRPr>
                    </a:p>
                    <a:p>
                      <a:pPr marL="0" algn="l" defTabSz="914400" rtl="0" eaLnBrk="1" latinLnBrk="0" hangingPunct="1"/>
                      <a:endParaRPr lang="en-US" sz="1800" b="1" kern="1200" noProof="0">
                        <a:solidFill>
                          <a:schemeClr val="lt1"/>
                        </a:solidFill>
                      </a:endParaRPr>
                    </a:p>
                    <a:p>
                      <a:pPr marL="0" algn="l" defTabSz="914400" rtl="0" eaLnBrk="1" latinLnBrk="0" hangingPunct="1"/>
                      <a:r>
                        <a:rPr lang="en-US" sz="1800" b="1" kern="1200" noProof="0">
                          <a:solidFill>
                            <a:schemeClr val="lt1"/>
                          </a:solidFill>
                        </a:rPr>
                        <a:t>Years  </a:t>
                      </a:r>
                      <a:endParaRPr lang="en-US" sz="1800" b="1" kern="1200" noProof="0">
                        <a:solidFill>
                          <a:schemeClr val="lt1"/>
                        </a:solidFill>
                        <a:latin typeface="+mn-lt"/>
                        <a:ea typeface="+mn-ea"/>
                        <a:cs typeface="+mn-cs"/>
                      </a:endParaRPr>
                    </a:p>
                  </a:txBody>
                  <a:tcPr/>
                </a:tc>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kern="1200" noProof="0">
                          <a:solidFill>
                            <a:schemeClr val="lt1"/>
                          </a:solidFill>
                        </a:rPr>
                        <a:t>Partners financial contributions ($)</a:t>
                      </a:r>
                      <a:endParaRPr lang="en-US" sz="1800" b="1" kern="1200" noProof="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noProof="0">
                        <a:solidFill>
                          <a:schemeClr val="lt1"/>
                        </a:solidFill>
                        <a:latin typeface="+mn-lt"/>
                        <a:ea typeface="+mn-ea"/>
                        <a:cs typeface="+mn-cs"/>
                      </a:endParaRPr>
                    </a:p>
                  </a:txBody>
                  <a:tcPr/>
                </a:tc>
                <a:tc gridSpan="2">
                  <a:txBody>
                    <a:bodyPr/>
                    <a:lstStyle/>
                    <a:p>
                      <a:pPr marL="0" lvl="0" algn="l" defTabSz="914400" rtl="0" eaLnBrk="1" latinLnBrk="0" hangingPunct="1"/>
                      <a:r>
                        <a:rPr lang="en-US" sz="1800" b="1" kern="1200" noProof="0">
                          <a:solidFill>
                            <a:schemeClr val="lt1"/>
                          </a:solidFill>
                        </a:rPr>
                        <a:t>            Domestic Fundings ($)</a:t>
                      </a:r>
                      <a:endParaRPr lang="en-US" sz="1800" b="1" kern="1200" noProof="0">
                        <a:solidFill>
                          <a:schemeClr val="lt1"/>
                        </a:solidFill>
                        <a:latin typeface="+mn-lt"/>
                        <a:ea typeface="+mn-ea"/>
                        <a:cs typeface="+mn-cs"/>
                      </a:endParaRPr>
                    </a:p>
                  </a:txBody>
                  <a:tcPr/>
                </a:tc>
                <a:tc hMerge="1">
                  <a:txBody>
                    <a:bodyPr/>
                    <a:lstStyle/>
                    <a:p>
                      <a:pPr marL="0" algn="l" defTabSz="914400" rtl="0" eaLnBrk="1" latinLnBrk="0" hangingPunct="1"/>
                      <a:endParaRPr lang="fr-FR" sz="1800" b="1" kern="1200" noProof="0">
                        <a:solidFill>
                          <a:schemeClr val="lt1"/>
                        </a:solidFill>
                        <a:latin typeface="+mn-lt"/>
                        <a:ea typeface="+mn-ea"/>
                        <a:cs typeface="+mn-cs"/>
                      </a:endParaRPr>
                    </a:p>
                  </a:txBody>
                  <a:tcPr/>
                </a:tc>
                <a:tc rowSpan="2">
                  <a:txBody>
                    <a:bodyPr/>
                    <a:lstStyle/>
                    <a:p>
                      <a:pPr marL="0" algn="l" defTabSz="914400" rtl="0" eaLnBrk="1" latinLnBrk="0" hangingPunct="1"/>
                      <a:endParaRPr lang="en-US" sz="1800" b="1" kern="1200" noProof="0">
                        <a:solidFill>
                          <a:schemeClr val="lt1"/>
                        </a:solidFill>
                      </a:endParaRPr>
                    </a:p>
                    <a:p>
                      <a:pPr marL="0" algn="l" defTabSz="914400" rtl="0" eaLnBrk="1" latinLnBrk="0" hangingPunct="1"/>
                      <a:endParaRPr lang="en-US" sz="1800" b="1" kern="1200" noProof="0">
                        <a:solidFill>
                          <a:schemeClr val="lt1"/>
                        </a:solidFill>
                      </a:endParaRPr>
                    </a:p>
                    <a:p>
                      <a:pPr marL="0" algn="l" defTabSz="914400" rtl="0" eaLnBrk="1" latinLnBrk="0" hangingPunct="1"/>
                      <a:endParaRPr lang="en-US" sz="1800" b="1" kern="1200" noProof="0">
                        <a:solidFill>
                          <a:schemeClr val="lt1"/>
                        </a:solidFill>
                      </a:endParaRPr>
                    </a:p>
                    <a:p>
                      <a:pPr marL="0" algn="l" defTabSz="914400" rtl="0" eaLnBrk="1" latinLnBrk="0" hangingPunct="1"/>
                      <a:r>
                        <a:rPr lang="en-US" sz="1800" b="1" kern="1200" noProof="0">
                          <a:solidFill>
                            <a:schemeClr val="lt1"/>
                          </a:solidFill>
                        </a:rPr>
                        <a:t>     Gaps </a:t>
                      </a:r>
                      <a:endParaRPr lang="en-US" sz="1800" b="1" kern="1200" noProof="0">
                        <a:solidFill>
                          <a:schemeClr val="lt1"/>
                        </a:solidFill>
                        <a:latin typeface="+mn-lt"/>
                        <a:ea typeface="+mn-ea"/>
                        <a:cs typeface="+mn-cs"/>
                      </a:endParaRPr>
                    </a:p>
                  </a:txBody>
                  <a:tcPr/>
                </a:tc>
                <a:extLst>
                  <a:ext uri="{0D108BD9-81ED-4DB2-BD59-A6C34878D82A}">
                    <a16:rowId xmlns:a16="http://schemas.microsoft.com/office/drawing/2014/main" val="1532514232"/>
                  </a:ext>
                </a:extLst>
              </a:tr>
              <a:tr h="1272944">
                <a:tc vMerge="1">
                  <a:txBody>
                    <a:bodyPr/>
                    <a:lstStyle/>
                    <a:p>
                      <a:pPr marL="0" algn="l" defTabSz="914400" rtl="0" eaLnBrk="1" latinLnBrk="0" hangingPunct="1"/>
                      <a:endParaRPr lang="en-US" sz="1800" b="1" kern="120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a:solidFill>
                            <a:schemeClr val="tx1"/>
                          </a:solidFill>
                        </a:rPr>
                        <a:t>Commitments</a:t>
                      </a:r>
                      <a:endParaRPr lang="en-US" sz="1800" b="1" kern="1200" noProof="0">
                        <a:solidFill>
                          <a:schemeClr val="tx1"/>
                        </a:solidFill>
                        <a:latin typeface="+mn-lt"/>
                        <a:ea typeface="+mn-ea"/>
                        <a:cs typeface="+mn-cs"/>
                      </a:endParaRPr>
                    </a:p>
                  </a:txBody>
                  <a:tcPr/>
                </a:tc>
                <a:tc>
                  <a:txBody>
                    <a:bodyPr/>
                    <a:lstStyle/>
                    <a:p>
                      <a:pPr marL="0" algn="l" defTabSz="914400" rtl="0" eaLnBrk="1" latinLnBrk="0" hangingPunct="1"/>
                      <a:r>
                        <a:rPr lang="en-US" sz="1800" b="1" kern="1200" noProof="0">
                          <a:solidFill>
                            <a:schemeClr val="tx1"/>
                          </a:solidFill>
                        </a:rPr>
                        <a:t> </a:t>
                      </a:r>
                    </a:p>
                    <a:p>
                      <a:pPr marL="0" algn="l" defTabSz="914400" rtl="0" eaLnBrk="1" latinLnBrk="0" hangingPunct="1"/>
                      <a:r>
                        <a:rPr lang="en-US" sz="1800" b="1" kern="1200" noProof="0">
                          <a:solidFill>
                            <a:schemeClr val="tx1"/>
                          </a:solidFill>
                        </a:rPr>
                        <a:t>Effective disbursements </a:t>
                      </a:r>
                      <a:endParaRPr lang="en-US" sz="1800" b="1" kern="1200" noProof="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a:solidFill>
                            <a:schemeClr val="tx1"/>
                          </a:solidFill>
                        </a:rPr>
                        <a:t>Commitments</a:t>
                      </a:r>
                      <a:endParaRPr lang="en-US" sz="1800" b="1" kern="1200" noProof="0">
                        <a:solidFill>
                          <a:schemeClr val="tx1"/>
                        </a:solidFill>
                        <a:latin typeface="+mn-lt"/>
                        <a:ea typeface="+mn-ea"/>
                        <a:cs typeface="+mn-cs"/>
                      </a:endParaRPr>
                    </a:p>
                  </a:txBody>
                  <a:tcPr/>
                </a:tc>
                <a:tc>
                  <a:txBody>
                    <a:bodyPr/>
                    <a:lstStyle/>
                    <a:p>
                      <a:pPr marL="0" algn="l" defTabSz="914400" rtl="0" eaLnBrk="1" latinLnBrk="0" hangingPunct="1"/>
                      <a:endParaRPr lang="en-US" sz="1800" b="1" kern="1200" noProof="0">
                        <a:solidFill>
                          <a:schemeClr val="tx1"/>
                        </a:solidFill>
                      </a:endParaRPr>
                    </a:p>
                    <a:p>
                      <a:pPr marL="0" algn="l" defTabSz="914400" rtl="0" eaLnBrk="1" latinLnBrk="0" hangingPunct="1"/>
                      <a:r>
                        <a:rPr lang="en-US" sz="1800" b="1" kern="1200" noProof="0">
                          <a:solidFill>
                            <a:schemeClr val="tx1"/>
                          </a:solidFill>
                        </a:rPr>
                        <a:t>Effective disbursements </a:t>
                      </a:r>
                      <a:endParaRPr lang="en-US" sz="1800" b="1" kern="1200" noProof="0">
                        <a:solidFill>
                          <a:schemeClr val="tx1"/>
                        </a:solidFill>
                        <a:latin typeface="+mn-lt"/>
                        <a:ea typeface="+mn-ea"/>
                        <a:cs typeface="+mn-cs"/>
                      </a:endParaRPr>
                    </a:p>
                  </a:txBody>
                  <a:tcPr/>
                </a:tc>
                <a:tc vMerge="1">
                  <a:txBody>
                    <a:bodyPr/>
                    <a:lstStyle/>
                    <a:p>
                      <a:pPr marL="0" algn="l" defTabSz="914400" rtl="0" eaLnBrk="1" latinLnBrk="0" hangingPunct="1"/>
                      <a:endParaRPr lang="en-US" sz="1800" b="1" kern="1200" noProof="0">
                        <a:solidFill>
                          <a:schemeClr val="tx1"/>
                        </a:solidFill>
                        <a:latin typeface="+mn-lt"/>
                        <a:ea typeface="+mn-ea"/>
                        <a:cs typeface="+mn-cs"/>
                      </a:endParaRPr>
                    </a:p>
                  </a:txBody>
                  <a:tcPr/>
                </a:tc>
                <a:extLst>
                  <a:ext uri="{0D108BD9-81ED-4DB2-BD59-A6C34878D82A}">
                    <a16:rowId xmlns:a16="http://schemas.microsoft.com/office/drawing/2014/main" val="3467535193"/>
                  </a:ext>
                </a:extLst>
              </a:tr>
              <a:tr h="996065">
                <a:tc>
                  <a:txBody>
                    <a:bodyPr/>
                    <a:lstStyle/>
                    <a:p>
                      <a:endParaRPr lang="en-US" b="1"/>
                    </a:p>
                    <a:p>
                      <a:r>
                        <a:rPr lang="en-US" b="1"/>
                        <a:t>2021</a:t>
                      </a:r>
                    </a:p>
                    <a:p>
                      <a:endParaRPr lang="en-US" b="1"/>
                    </a:p>
                  </a:txBody>
                  <a:tcPr/>
                </a:tc>
                <a:tc>
                  <a:txBody>
                    <a:bodyPr/>
                    <a:lstStyle/>
                    <a:p>
                      <a:r>
                        <a:rPr lang="en-GB" dirty="0"/>
                        <a:t>84,232,976</a:t>
                      </a:r>
                      <a:endParaRPr lang="en-US" dirty="0"/>
                    </a:p>
                  </a:txBody>
                  <a:tcPr/>
                </a:tc>
                <a:tc>
                  <a:txBody>
                    <a:bodyPr/>
                    <a:lstStyle/>
                    <a:p>
                      <a:r>
                        <a:rPr lang="en-GB" b="1" dirty="0"/>
                        <a:t>84,232,976</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9584766"/>
                  </a:ext>
                </a:extLst>
              </a:tr>
              <a:tr h="943033">
                <a:tc>
                  <a:txBody>
                    <a:bodyPr/>
                    <a:lstStyle/>
                    <a:p>
                      <a:r>
                        <a:rPr lang="en-US" b="1"/>
                        <a:t>2022</a:t>
                      </a:r>
                    </a:p>
                  </a:txBody>
                  <a:tcPr/>
                </a:tc>
                <a:tc>
                  <a:txBody>
                    <a:bodyPr/>
                    <a:lstStyle/>
                    <a:p>
                      <a:r>
                        <a:rPr lang="en-GB" dirty="0"/>
                        <a:t>99,391,856</a:t>
                      </a:r>
                      <a:endParaRPr lang="en-US" dirty="0"/>
                    </a:p>
                  </a:txBody>
                  <a:tcPr/>
                </a:tc>
                <a:tc>
                  <a:txBody>
                    <a:bodyPr/>
                    <a:lstStyle/>
                    <a:p>
                      <a:r>
                        <a:rPr lang="en-GB" b="1" dirty="0"/>
                        <a:t>N/A</a:t>
                      </a:r>
                      <a:endParaRPr lang="en-US" b="1" dirty="0"/>
                    </a:p>
                  </a:txBody>
                  <a:tcPr/>
                </a:tc>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91444" marR="91444" marT="45715" marB="45715" anchor="ctr"/>
                </a:tc>
                <a:tc>
                  <a:txBody>
                    <a:bodyPr/>
                    <a:lstStyle/>
                    <a:p>
                      <a:endParaRPr lang="en-US" sz="2000" dirty="0">
                        <a:solidFill>
                          <a:schemeClr val="tx1"/>
                        </a:solidFill>
                        <a:latin typeface="Arial" panose="020B0604020202020204" pitchFamily="34" charset="0"/>
                        <a:cs typeface="Arial" panose="020B0604020202020204" pitchFamily="34" charset="0"/>
                      </a:endParaRPr>
                    </a:p>
                  </a:txBody>
                  <a:tcPr marL="91444" marR="91444" marT="45715" marB="45715" anchor="ctr"/>
                </a:tc>
                <a:tc>
                  <a:txBody>
                    <a:bodyPr/>
                    <a:lstStyle/>
                    <a:p>
                      <a:endParaRPr lang="en-US"/>
                    </a:p>
                  </a:txBody>
                  <a:tcPr/>
                </a:tc>
                <a:extLst>
                  <a:ext uri="{0D108BD9-81ED-4DB2-BD59-A6C34878D82A}">
                    <a16:rowId xmlns:a16="http://schemas.microsoft.com/office/drawing/2014/main" val="1811019063"/>
                  </a:ext>
                </a:extLst>
              </a:tr>
              <a:tr h="943033">
                <a:tc>
                  <a:txBody>
                    <a:bodyPr/>
                    <a:lstStyle/>
                    <a:p>
                      <a:r>
                        <a:rPr lang="en-US" b="1"/>
                        <a:t>2023</a:t>
                      </a:r>
                    </a:p>
                  </a:txBody>
                  <a:tcPr/>
                </a:tc>
                <a:tc>
                  <a:txBody>
                    <a:bodyPr/>
                    <a:lstStyle/>
                    <a:p>
                      <a:r>
                        <a:rPr lang="en-GB" dirty="0"/>
                        <a:t>N/A</a:t>
                      </a:r>
                      <a:endParaRPr lang="en-US" dirty="0"/>
                    </a:p>
                  </a:txBody>
                  <a:tcPr/>
                </a:tc>
                <a:tc>
                  <a:txBody>
                    <a:bodyPr/>
                    <a:lstStyle/>
                    <a:p>
                      <a:r>
                        <a:rPr lang="en-GB" b="1" dirty="0"/>
                        <a:t>N/A</a:t>
                      </a:r>
                      <a:endParaRPr lang="en-US" b="1"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3436299"/>
                  </a:ext>
                </a:extLst>
              </a:tr>
            </a:tbl>
          </a:graphicData>
        </a:graphic>
      </p:graphicFrame>
      <p:graphicFrame>
        <p:nvGraphicFramePr>
          <p:cNvPr id="15" name="Diagramme 6">
            <a:extLst>
              <a:ext uri="{FF2B5EF4-FFF2-40B4-BE49-F238E27FC236}">
                <a16:creationId xmlns:a16="http://schemas.microsoft.com/office/drawing/2014/main" id="{EF5E356F-5C1A-441C-83CD-50EE39EBA03C}"/>
              </a:ext>
            </a:extLst>
          </p:cNvPr>
          <p:cNvGraphicFramePr/>
          <p:nvPr>
            <p:extLst>
              <p:ext uri="{D42A27DB-BD31-4B8C-83A1-F6EECF244321}">
                <p14:modId xmlns:p14="http://schemas.microsoft.com/office/powerpoint/2010/main" val="2862771479"/>
              </p:ext>
            </p:extLst>
          </p:nvPr>
        </p:nvGraphicFramePr>
        <p:xfrm>
          <a:off x="294650" y="116633"/>
          <a:ext cx="866983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29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1855540684"/>
              </p:ext>
            </p:extLst>
          </p:nvPr>
        </p:nvGraphicFramePr>
        <p:xfrm>
          <a:off x="294650" y="116633"/>
          <a:ext cx="8381805"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5">
            <a:extLst>
              <a:ext uri="{FF2B5EF4-FFF2-40B4-BE49-F238E27FC236}">
                <a16:creationId xmlns:a16="http://schemas.microsoft.com/office/drawing/2014/main" id="{6AEE9AE0-8F0A-44DF-A370-4CF2308AC7F2}"/>
              </a:ext>
            </a:extLst>
          </p:cNvPr>
          <p:cNvGraphicFramePr>
            <a:graphicFrameLocks/>
          </p:cNvGraphicFramePr>
          <p:nvPr>
            <p:extLst>
              <p:ext uri="{D42A27DB-BD31-4B8C-83A1-F6EECF244321}">
                <p14:modId xmlns:p14="http://schemas.microsoft.com/office/powerpoint/2010/main" val="4177709250"/>
              </p:ext>
            </p:extLst>
          </p:nvPr>
        </p:nvGraphicFramePr>
        <p:xfrm>
          <a:off x="295275" y="1052513"/>
          <a:ext cx="8597900" cy="5807075"/>
        </p:xfrm>
        <a:graphic>
          <a:graphicData uri="http://schemas.openxmlformats.org/drawingml/2006/table">
            <a:tbl>
              <a:tblPr firstRow="1" bandRow="1">
                <a:tableStyleId>{5C22544A-7EE6-4342-B048-85BDC9FD1C3A}</a:tableStyleId>
              </a:tblPr>
              <a:tblGrid>
                <a:gridCol w="850838">
                  <a:extLst>
                    <a:ext uri="{9D8B030D-6E8A-4147-A177-3AD203B41FA5}">
                      <a16:colId xmlns:a16="http://schemas.microsoft.com/office/drawing/2014/main" val="20000"/>
                    </a:ext>
                  </a:extLst>
                </a:gridCol>
                <a:gridCol w="3786591">
                  <a:extLst>
                    <a:ext uri="{9D8B030D-6E8A-4147-A177-3AD203B41FA5}">
                      <a16:colId xmlns:a16="http://schemas.microsoft.com/office/drawing/2014/main" val="20001"/>
                    </a:ext>
                  </a:extLst>
                </a:gridCol>
                <a:gridCol w="2376285">
                  <a:extLst>
                    <a:ext uri="{9D8B030D-6E8A-4147-A177-3AD203B41FA5}">
                      <a16:colId xmlns:a16="http://schemas.microsoft.com/office/drawing/2014/main" val="20002"/>
                    </a:ext>
                  </a:extLst>
                </a:gridCol>
                <a:gridCol w="1584186">
                  <a:extLst>
                    <a:ext uri="{9D8B030D-6E8A-4147-A177-3AD203B41FA5}">
                      <a16:colId xmlns:a16="http://schemas.microsoft.com/office/drawing/2014/main" val="20003"/>
                    </a:ext>
                  </a:extLst>
                </a:gridCol>
              </a:tblGrid>
              <a:tr h="1051697">
                <a:tc>
                  <a:txBody>
                    <a:bodyPr/>
                    <a:lstStyle/>
                    <a:p>
                      <a:endParaRPr lang="en-US" sz="1400" noProof="0" dirty="0"/>
                    </a:p>
                    <a:p>
                      <a:endParaRPr lang="en-US" sz="1400" noProof="0" dirty="0"/>
                    </a:p>
                    <a:p>
                      <a:r>
                        <a:rPr lang="en-US" sz="1400" noProof="0" dirty="0"/>
                        <a:t>Years </a:t>
                      </a:r>
                      <a:endParaRPr lang="fr-FR" sz="1400" noProof="0" dirty="0">
                        <a:latin typeface="Arial" panose="020B0604020202020204" pitchFamily="34" charset="0"/>
                        <a:cs typeface="Arial" panose="020B0604020202020204" pitchFamily="34" charset="0"/>
                      </a:endParaRPr>
                    </a:p>
                  </a:txBody>
                  <a:tcPr marL="91441" marR="91441" marT="45725" marB="45725"/>
                </a:tc>
                <a:tc>
                  <a:txBody>
                    <a:bodyPr/>
                    <a:lstStyle/>
                    <a:p>
                      <a:pPr algn="ctr"/>
                      <a:endParaRPr lang="fr-FR" sz="1400" noProof="0" dirty="0"/>
                    </a:p>
                    <a:p>
                      <a:pPr algn="ctr"/>
                      <a:endParaRPr lang="fr-FR" sz="1400" noProof="0" dirty="0"/>
                    </a:p>
                    <a:p>
                      <a:pPr algn="ctr"/>
                      <a:r>
                        <a:rPr lang="fr-FR" sz="1400" noProof="0" dirty="0"/>
                        <a:t>Areas</a:t>
                      </a:r>
                      <a:endParaRPr lang="fr-FR" sz="1400" noProof="0" dirty="0">
                        <a:latin typeface="Arial" panose="020B0604020202020204" pitchFamily="34" charset="0"/>
                        <a:cs typeface="Arial" panose="020B0604020202020204" pitchFamily="34" charset="0"/>
                      </a:endParaRPr>
                    </a:p>
                  </a:txBody>
                  <a:tcPr marL="91441" marR="91441" marT="45725" marB="45725"/>
                </a:tc>
                <a:tc>
                  <a:txBody>
                    <a:bodyPr/>
                    <a:lstStyle/>
                    <a:p>
                      <a:pPr algn="ctr"/>
                      <a:endParaRPr lang="en-CA" sz="1400" noProof="0" dirty="0"/>
                    </a:p>
                    <a:p>
                      <a:pPr algn="ctr"/>
                      <a:endParaRPr lang="en-CA" sz="1400" noProof="0" dirty="0"/>
                    </a:p>
                    <a:p>
                      <a:pPr algn="ctr"/>
                      <a:r>
                        <a:rPr lang="en-CA" sz="1400" noProof="0" dirty="0"/>
                        <a:t>Identified Partner</a:t>
                      </a:r>
                      <a:r>
                        <a:rPr lang="fr-FR" sz="1400" noProof="0" dirty="0"/>
                        <a:t> </a:t>
                      </a:r>
                      <a:endParaRPr lang="fr-FR" sz="1400" noProof="0" dirty="0">
                        <a:latin typeface="Arial" panose="020B0604020202020204" pitchFamily="34" charset="0"/>
                        <a:cs typeface="Arial" panose="020B0604020202020204" pitchFamily="34" charset="0"/>
                      </a:endParaRPr>
                    </a:p>
                  </a:txBody>
                  <a:tcPr marL="91441" marR="91441" marT="45725" marB="45725"/>
                </a:tc>
                <a:tc>
                  <a:txBody>
                    <a:bodyPr/>
                    <a:lstStyle/>
                    <a:p>
                      <a:pPr algn="ctr"/>
                      <a:endParaRPr lang="fr-FR" sz="1400" noProof="0" dirty="0"/>
                    </a:p>
                    <a:p>
                      <a:pPr algn="ctr"/>
                      <a:endParaRPr lang="fr-FR" sz="1400" noProof="0" dirty="0"/>
                    </a:p>
                    <a:p>
                      <a:pPr algn="ctr"/>
                      <a:r>
                        <a:rPr lang="fr-FR" sz="1400" noProof="0" dirty="0" err="1"/>
                        <a:t>Estimated</a:t>
                      </a:r>
                      <a:r>
                        <a:rPr lang="fr-FR" sz="1400" noProof="0" dirty="0"/>
                        <a:t> </a:t>
                      </a:r>
                      <a:r>
                        <a:rPr lang="fr-FR" sz="1400" noProof="0" dirty="0" err="1"/>
                        <a:t>cost</a:t>
                      </a:r>
                      <a:r>
                        <a:rPr lang="fr-FR" sz="1400" noProof="0" dirty="0"/>
                        <a:t>   </a:t>
                      </a:r>
                      <a:endParaRPr lang="fr-FR" sz="1400" noProof="0" dirty="0">
                        <a:latin typeface="Arial" panose="020B0604020202020204" pitchFamily="34" charset="0"/>
                        <a:cs typeface="Arial" panose="020B0604020202020204" pitchFamily="34" charset="0"/>
                      </a:endParaRPr>
                    </a:p>
                  </a:txBody>
                  <a:tcPr marL="91441" marR="91441" marT="45725" marB="45725"/>
                </a:tc>
                <a:extLst>
                  <a:ext uri="{0D108BD9-81ED-4DB2-BD59-A6C34878D82A}">
                    <a16:rowId xmlns:a16="http://schemas.microsoft.com/office/drawing/2014/main" val="10000"/>
                  </a:ext>
                </a:extLst>
              </a:tr>
              <a:tr h="1585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b="1" dirty="0"/>
                    </a:p>
                    <a:p>
                      <a:pPr marL="0" lvl="0" indent="0" algn="l">
                        <a:lnSpc>
                          <a:spcPct val="100000"/>
                        </a:lnSpc>
                        <a:spcBef>
                          <a:spcPts val="0"/>
                        </a:spcBef>
                        <a:spcAft>
                          <a:spcPts val="0"/>
                        </a:spcAft>
                        <a:buNone/>
                      </a:pPr>
                      <a:r>
                        <a:rPr lang="fr-CH" sz="1400" b="1" dirty="0" err="1"/>
                        <a:t>Requested</a:t>
                      </a:r>
                      <a:r>
                        <a:rPr lang="fr-CH" sz="1400" b="1" dirty="0"/>
                        <a:t>/ </a:t>
                      </a:r>
                      <a:r>
                        <a:rPr lang="fr-CH" sz="1400" b="1" dirty="0" err="1"/>
                        <a:t>Receive</a:t>
                      </a:r>
                      <a:r>
                        <a:rPr lang="fr-CH" sz="1400" b="1" dirty="0"/>
                        <a:t> </a:t>
                      </a:r>
                    </a:p>
                    <a:p>
                      <a:pPr marL="0" lvl="0" indent="0" algn="l">
                        <a:lnSpc>
                          <a:spcPct val="100000"/>
                        </a:lnSpc>
                        <a:spcBef>
                          <a:spcPts val="0"/>
                        </a:spcBef>
                        <a:spcAft>
                          <a:spcPts val="0"/>
                        </a:spcAft>
                        <a:buNone/>
                      </a:pPr>
                      <a:r>
                        <a:rPr lang="fr-CH" sz="1400" b="1" dirty="0"/>
                        <a:t>2021</a:t>
                      </a:r>
                    </a:p>
                  </a:txBody>
                  <a:tcPr marL="91441" marR="91441" marT="45725" marB="45725"/>
                </a:tc>
                <a:tc>
                  <a:txBody>
                    <a:bodyPr/>
                    <a:lstStyle/>
                    <a:p>
                      <a:pPr marL="285750" indent="-285750">
                        <a:buFont typeface="Arial" panose="020B0604020202020204" pitchFamily="34" charset="0"/>
                        <a:buChar char="•"/>
                      </a:pPr>
                      <a:r>
                        <a:rPr lang="fr-CH" sz="1400" dirty="0"/>
                        <a:t>SMC planning </a:t>
                      </a:r>
                    </a:p>
                    <a:p>
                      <a:pPr marL="285750" indent="-285750">
                        <a:buFont typeface="Arial" panose="020B0604020202020204" pitchFamily="34" charset="0"/>
                        <a:buChar char="•"/>
                      </a:pPr>
                      <a:r>
                        <a:rPr lang="fr-CH" sz="1400" dirty="0" err="1"/>
                        <a:t>Integration</a:t>
                      </a:r>
                      <a:r>
                        <a:rPr lang="fr-CH" sz="1400" dirty="0"/>
                        <a:t> of SMC and LLIN </a:t>
                      </a:r>
                      <a:r>
                        <a:rPr lang="fr-CH" sz="1400" dirty="0" err="1"/>
                        <a:t>campaigns</a:t>
                      </a:r>
                      <a:endParaRPr lang="fr-CH" sz="1400" dirty="0"/>
                    </a:p>
                    <a:p>
                      <a:pPr marL="285750" indent="-285750">
                        <a:buFont typeface="Arial" panose="020B0604020202020204" pitchFamily="34" charset="0"/>
                        <a:buChar char="•"/>
                      </a:pPr>
                      <a:r>
                        <a:rPr lang="fr-CH" sz="1400" dirty="0" err="1"/>
                        <a:t>Operational</a:t>
                      </a:r>
                      <a:r>
                        <a:rPr lang="fr-CH" sz="1400" dirty="0"/>
                        <a:t> </a:t>
                      </a:r>
                      <a:r>
                        <a:rPr lang="fr-CH" sz="1400" dirty="0" err="1"/>
                        <a:t>Research</a:t>
                      </a:r>
                      <a:endParaRPr lang="fr-CH" sz="1400" dirty="0"/>
                    </a:p>
                    <a:p>
                      <a:pPr marL="285750" indent="-285750">
                        <a:buFont typeface="Arial" panose="020B0604020202020204" pitchFamily="34" charset="0"/>
                        <a:buChar char="•"/>
                      </a:pPr>
                      <a:r>
                        <a:rPr lang="fr-CH" sz="1400" dirty="0"/>
                        <a:t>Portfolio optimisation</a:t>
                      </a:r>
                    </a:p>
                    <a:p>
                      <a:pPr marL="285750" indent="-285750">
                        <a:buFont typeface="Arial" panose="020B0604020202020204" pitchFamily="34" charset="0"/>
                        <a:buChar char="•"/>
                      </a:pPr>
                      <a:r>
                        <a:rPr lang="fr-CH" sz="1400" dirty="0" err="1"/>
                        <a:t>Supply</a:t>
                      </a:r>
                      <a:r>
                        <a:rPr lang="fr-CH" sz="1400" dirty="0"/>
                        <a:t> Chain</a:t>
                      </a:r>
                    </a:p>
                    <a:p>
                      <a:pPr marL="285750" indent="-285750">
                        <a:buFont typeface="Arial" panose="020B0604020202020204" pitchFamily="34" charset="0"/>
                        <a:buChar char="•"/>
                      </a:pPr>
                      <a:r>
                        <a:rPr lang="fr-CH" sz="1400" dirty="0" err="1"/>
                        <a:t>Demand</a:t>
                      </a:r>
                      <a:r>
                        <a:rPr lang="fr-CH" sz="1400" dirty="0"/>
                        <a:t> </a:t>
                      </a:r>
                      <a:r>
                        <a:rPr lang="fr-CH" sz="1400" dirty="0" err="1"/>
                        <a:t>Creation</a:t>
                      </a:r>
                      <a:endParaRPr lang="fr-CH" sz="1400" dirty="0"/>
                    </a:p>
                    <a:p>
                      <a:pPr marL="285750" indent="-285750">
                        <a:buFont typeface="Arial" panose="020B0604020202020204" pitchFamily="34" charset="0"/>
                        <a:buChar char="•"/>
                      </a:pPr>
                      <a:r>
                        <a:rPr lang="fr-CH" sz="1400" dirty="0"/>
                        <a:t>ICT4D</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pPr marL="285750" indent="-285750">
                        <a:buFont typeface="Arial" panose="020B0604020202020204" pitchFamily="34" charset="0"/>
                        <a:buChar char="•"/>
                      </a:pPr>
                      <a:r>
                        <a:rPr lang="fr-CH" sz="1400" dirty="0"/>
                        <a:t>GF</a:t>
                      </a:r>
                    </a:p>
                    <a:p>
                      <a:pPr marL="285750" indent="-285750">
                        <a:buFont typeface="Arial" panose="020B0604020202020204" pitchFamily="34" charset="0"/>
                        <a:buChar char="•"/>
                      </a:pPr>
                      <a:r>
                        <a:rPr lang="fr-CH" sz="1400" dirty="0"/>
                        <a:t>MC/LS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dirty="0"/>
                        <a:t>PMI-USAID</a:t>
                      </a:r>
                    </a:p>
                    <a:p>
                      <a:pPr marL="285750" indent="-285750">
                        <a:buFont typeface="Arial" panose="020B0604020202020204" pitchFamily="34" charset="0"/>
                        <a:buChar char="•"/>
                      </a:pPr>
                      <a:r>
                        <a:rPr lang="fr-CH" sz="1400" dirty="0"/>
                        <a:t>GHSC-PSM</a:t>
                      </a:r>
                    </a:p>
                    <a:p>
                      <a:pPr marL="285750" indent="-285750">
                        <a:buFont typeface="Arial" panose="020B0604020202020204" pitchFamily="34" charset="0"/>
                        <a:buChar char="•"/>
                      </a:pPr>
                      <a:r>
                        <a:rPr lang="fr-CH" sz="1400" dirty="0" err="1"/>
                        <a:t>Breakthrough</a:t>
                      </a:r>
                      <a:r>
                        <a:rPr lang="fr-CH" sz="1400" dirty="0"/>
                        <a:t> Action</a:t>
                      </a:r>
                    </a:p>
                    <a:p>
                      <a:pPr marL="285750" indent="-285750">
                        <a:buFont typeface="Arial" panose="020B0604020202020204" pitchFamily="34" charset="0"/>
                        <a:buChar char="•"/>
                      </a:pPr>
                      <a:r>
                        <a:rPr lang="fr-CH" sz="1400" dirty="0"/>
                        <a:t>CRS/NMEP</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r>
                        <a:rPr lang="fr-CH" sz="1000" dirty="0"/>
                        <a:t>$ </a:t>
                      </a:r>
                      <a:endParaRPr lang="fr-CH" sz="1000" dirty="0">
                        <a:latin typeface="Arial" panose="020B0604020202020204" pitchFamily="34" charset="0"/>
                        <a:cs typeface="Arial" panose="020B0604020202020204" pitchFamily="34" charset="0"/>
                      </a:endParaRPr>
                    </a:p>
                  </a:txBody>
                  <a:tcPr marL="91441" marR="91441" marT="45725" marB="45725"/>
                </a:tc>
                <a:extLst>
                  <a:ext uri="{0D108BD9-81ED-4DB2-BD59-A6C34878D82A}">
                    <a16:rowId xmlns:a16="http://schemas.microsoft.com/office/drawing/2014/main" val="10001"/>
                  </a:ext>
                </a:extLst>
              </a:tr>
              <a:tr h="1585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dirty="0" err="1"/>
                        <a:t>Requested</a:t>
                      </a:r>
                      <a:r>
                        <a:rPr lang="fr-CH" sz="1400" b="1" dirty="0"/>
                        <a:t> / </a:t>
                      </a:r>
                      <a:r>
                        <a:rPr lang="fr-CH" sz="1400" b="1" dirty="0" err="1"/>
                        <a:t>Needed</a:t>
                      </a:r>
                      <a:r>
                        <a:rPr lang="fr-CH" sz="1400" b="1" dirty="0"/>
                        <a:t> </a:t>
                      </a:r>
                    </a:p>
                    <a:p>
                      <a:r>
                        <a:rPr lang="fr-CH" sz="1400" b="1" dirty="0"/>
                        <a:t>2022</a:t>
                      </a:r>
                      <a:endParaRPr lang="fr-CH" sz="1400" b="1" dirty="0">
                        <a:latin typeface="Arial" panose="020B0604020202020204" pitchFamily="34" charset="0"/>
                        <a:cs typeface="Arial" panose="020B0604020202020204" pitchFamily="34" charset="0"/>
                      </a:endParaRPr>
                    </a:p>
                  </a:txBody>
                  <a:tcPr marL="91441" marR="91441" marT="45725" marB="45725"/>
                </a:tc>
                <a:tc>
                  <a:txBody>
                    <a:bodyPr/>
                    <a:lstStyle/>
                    <a:p>
                      <a:pPr marL="285750" indent="-285750">
                        <a:buFont typeface="Arial" panose="020B0604020202020204" pitchFamily="34" charset="0"/>
                        <a:buChar char="•"/>
                      </a:pPr>
                      <a:r>
                        <a:rPr lang="fr-CH" sz="1400" dirty="0"/>
                        <a:t>SMC planning </a:t>
                      </a:r>
                    </a:p>
                    <a:p>
                      <a:pPr marL="285750" indent="-285750">
                        <a:buFont typeface="Arial" panose="020B0604020202020204" pitchFamily="34" charset="0"/>
                        <a:buChar char="•"/>
                      </a:pPr>
                      <a:r>
                        <a:rPr lang="fr-CH" sz="1400" dirty="0" err="1"/>
                        <a:t>Integration</a:t>
                      </a:r>
                      <a:r>
                        <a:rPr lang="fr-CH" sz="1400" dirty="0"/>
                        <a:t> of SMC and LLIN </a:t>
                      </a:r>
                      <a:r>
                        <a:rPr lang="fr-CH" sz="1400" dirty="0" err="1"/>
                        <a:t>campaigns</a:t>
                      </a:r>
                      <a:endParaRPr lang="fr-CH" sz="1400" dirty="0"/>
                    </a:p>
                    <a:p>
                      <a:pPr marL="285750" indent="-285750">
                        <a:buFont typeface="Arial" panose="020B0604020202020204" pitchFamily="34" charset="0"/>
                        <a:buChar char="•"/>
                      </a:pPr>
                      <a:r>
                        <a:rPr lang="fr-CH" sz="1400" dirty="0" err="1"/>
                        <a:t>Operational</a:t>
                      </a:r>
                      <a:r>
                        <a:rPr lang="fr-CH" sz="1400" dirty="0"/>
                        <a:t> </a:t>
                      </a:r>
                      <a:r>
                        <a:rPr lang="fr-CH" sz="1400" dirty="0" err="1"/>
                        <a:t>Research</a:t>
                      </a:r>
                      <a:endParaRPr lang="fr-CH" sz="1400" dirty="0"/>
                    </a:p>
                    <a:p>
                      <a:pPr marL="285750" indent="-285750">
                        <a:buFont typeface="Arial" panose="020B0604020202020204" pitchFamily="34" charset="0"/>
                        <a:buChar char="•"/>
                      </a:pPr>
                      <a:r>
                        <a:rPr lang="fr-CH" sz="1400" dirty="0"/>
                        <a:t>Portfolio optimisation</a:t>
                      </a:r>
                    </a:p>
                    <a:p>
                      <a:pPr marL="285750" indent="-285750">
                        <a:buFont typeface="Arial" panose="020B0604020202020204" pitchFamily="34" charset="0"/>
                        <a:buChar char="•"/>
                      </a:pPr>
                      <a:r>
                        <a:rPr lang="fr-CH" sz="1400" dirty="0" err="1"/>
                        <a:t>Supply</a:t>
                      </a:r>
                      <a:r>
                        <a:rPr lang="fr-CH" sz="1400" dirty="0"/>
                        <a:t> Chain</a:t>
                      </a:r>
                    </a:p>
                    <a:p>
                      <a:pPr marL="285750" indent="-285750">
                        <a:buFont typeface="Arial" panose="020B0604020202020204" pitchFamily="34" charset="0"/>
                        <a:buChar char="•"/>
                      </a:pPr>
                      <a:r>
                        <a:rPr lang="fr-CH" sz="1400" dirty="0" err="1"/>
                        <a:t>Demand</a:t>
                      </a:r>
                      <a:r>
                        <a:rPr lang="fr-CH" sz="1400" dirty="0"/>
                        <a:t> </a:t>
                      </a:r>
                      <a:r>
                        <a:rPr lang="fr-CH" sz="1400" dirty="0" err="1"/>
                        <a:t>Creation</a:t>
                      </a:r>
                      <a:endParaRPr lang="fr-CH" sz="1400" dirty="0"/>
                    </a:p>
                    <a:p>
                      <a:pPr marL="285750" indent="-285750">
                        <a:buFont typeface="Arial" panose="020B0604020202020204" pitchFamily="34" charset="0"/>
                        <a:buChar char="•"/>
                      </a:pPr>
                      <a:r>
                        <a:rPr lang="fr-CH" sz="1400" dirty="0"/>
                        <a:t>ICT4D</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pPr marL="285750" indent="-285750">
                        <a:buFont typeface="Arial" panose="020B0604020202020204" pitchFamily="34" charset="0"/>
                        <a:buChar char="•"/>
                      </a:pPr>
                      <a:r>
                        <a:rPr lang="fr-CH" sz="1400" dirty="0"/>
                        <a:t>GF</a:t>
                      </a:r>
                    </a:p>
                    <a:p>
                      <a:pPr marL="285750" indent="-285750">
                        <a:buFont typeface="Arial" panose="020B0604020202020204" pitchFamily="34" charset="0"/>
                        <a:buChar char="•"/>
                      </a:pPr>
                      <a:r>
                        <a:rPr lang="fr-CH" sz="1400" dirty="0"/>
                        <a:t>MC/LS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dirty="0"/>
                        <a:t>PMI-USAID</a:t>
                      </a:r>
                    </a:p>
                    <a:p>
                      <a:pPr marL="285750" indent="-285750">
                        <a:buFont typeface="Arial" panose="020B0604020202020204" pitchFamily="34" charset="0"/>
                        <a:buChar char="•"/>
                      </a:pPr>
                      <a:r>
                        <a:rPr lang="fr-CH" sz="1400" dirty="0"/>
                        <a:t>GHSC-PSM</a:t>
                      </a:r>
                    </a:p>
                    <a:p>
                      <a:pPr marL="285750" indent="-285750">
                        <a:buFont typeface="Arial" panose="020B0604020202020204" pitchFamily="34" charset="0"/>
                        <a:buChar char="•"/>
                      </a:pPr>
                      <a:r>
                        <a:rPr lang="fr-CH" sz="1400" dirty="0" err="1"/>
                        <a:t>Breakthrough</a:t>
                      </a:r>
                      <a:r>
                        <a:rPr lang="fr-CH" sz="1400" dirty="0"/>
                        <a:t> Action</a:t>
                      </a:r>
                    </a:p>
                    <a:p>
                      <a:pPr marL="285750" indent="-285750">
                        <a:buFont typeface="Arial" panose="020B0604020202020204" pitchFamily="34" charset="0"/>
                        <a:buChar char="•"/>
                      </a:pPr>
                      <a:r>
                        <a:rPr lang="fr-CH" sz="1400" dirty="0"/>
                        <a:t>CRS/NMEP</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endParaRPr lang="fr-CH" sz="1000" dirty="0">
                        <a:latin typeface="Arial" panose="020B0604020202020204" pitchFamily="34" charset="0"/>
                        <a:cs typeface="Arial" panose="020B0604020202020204" pitchFamily="34" charset="0"/>
                      </a:endParaRPr>
                    </a:p>
                  </a:txBody>
                  <a:tcPr marL="91441" marR="91441" marT="45725" marB="45725"/>
                </a:tc>
                <a:extLst>
                  <a:ext uri="{0D108BD9-81ED-4DB2-BD59-A6C34878D82A}">
                    <a16:rowId xmlns:a16="http://schemas.microsoft.com/office/drawing/2014/main" val="10002"/>
                  </a:ext>
                </a:extLst>
              </a:tr>
              <a:tr h="1585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dirty="0" err="1"/>
                        <a:t>Requested</a:t>
                      </a:r>
                      <a:r>
                        <a:rPr lang="fr-CH" sz="1400" b="1" dirty="0"/>
                        <a:t> / </a:t>
                      </a:r>
                      <a:r>
                        <a:rPr lang="fr-CH" sz="1400" b="1" dirty="0" err="1"/>
                        <a:t>Needed</a:t>
                      </a:r>
                      <a:r>
                        <a:rPr lang="fr-CH" sz="1400" b="1" dirty="0"/>
                        <a:t> </a:t>
                      </a:r>
                      <a:endParaRPr lang="fr-CH" sz="1400" b="1" baseline="0" dirty="0"/>
                    </a:p>
                    <a:p>
                      <a:r>
                        <a:rPr lang="fr-CH" sz="1400" b="1" baseline="0" dirty="0"/>
                        <a:t>2023</a:t>
                      </a:r>
                      <a:endParaRPr lang="en-US" sz="1400" b="1" baseline="0" dirty="0">
                        <a:latin typeface="Arial" panose="020B0604020202020204" pitchFamily="34" charset="0"/>
                        <a:cs typeface="Arial" panose="020B0604020202020204" pitchFamily="34" charset="0"/>
                      </a:endParaRPr>
                    </a:p>
                  </a:txBody>
                  <a:tcPr marL="91441" marR="91441" marT="45725" marB="45725"/>
                </a:tc>
                <a:tc>
                  <a:txBody>
                    <a:bodyPr/>
                    <a:lstStyle/>
                    <a:p>
                      <a:pPr marL="285750" indent="-285750">
                        <a:buFont typeface="Arial" panose="020B0604020202020204" pitchFamily="34" charset="0"/>
                        <a:buChar char="•"/>
                      </a:pPr>
                      <a:r>
                        <a:rPr lang="fr-CH" sz="1400" dirty="0"/>
                        <a:t>SMC planning </a:t>
                      </a:r>
                    </a:p>
                    <a:p>
                      <a:pPr marL="285750" indent="-285750">
                        <a:buFont typeface="Arial" panose="020B0604020202020204" pitchFamily="34" charset="0"/>
                        <a:buChar char="•"/>
                      </a:pPr>
                      <a:r>
                        <a:rPr lang="fr-CH" sz="1400" dirty="0" err="1"/>
                        <a:t>Integration</a:t>
                      </a:r>
                      <a:r>
                        <a:rPr lang="fr-CH" sz="1400" dirty="0"/>
                        <a:t> of SMC and LLIN </a:t>
                      </a:r>
                      <a:r>
                        <a:rPr lang="fr-CH" sz="1400" dirty="0" err="1"/>
                        <a:t>campaigns</a:t>
                      </a:r>
                      <a:endParaRPr lang="fr-CH" sz="1400" dirty="0"/>
                    </a:p>
                    <a:p>
                      <a:pPr marL="285750" indent="-285750">
                        <a:buFont typeface="Arial" panose="020B0604020202020204" pitchFamily="34" charset="0"/>
                        <a:buChar char="•"/>
                      </a:pPr>
                      <a:r>
                        <a:rPr lang="fr-CH" sz="1400" dirty="0" err="1"/>
                        <a:t>Operational</a:t>
                      </a:r>
                      <a:r>
                        <a:rPr lang="fr-CH" sz="1400" dirty="0"/>
                        <a:t> </a:t>
                      </a:r>
                      <a:r>
                        <a:rPr lang="fr-CH" sz="1400" dirty="0" err="1"/>
                        <a:t>Research</a:t>
                      </a:r>
                      <a:endParaRPr lang="fr-CH" sz="1400" dirty="0"/>
                    </a:p>
                    <a:p>
                      <a:pPr marL="285750" indent="-285750">
                        <a:buFont typeface="Arial" panose="020B0604020202020204" pitchFamily="34" charset="0"/>
                        <a:buChar char="•"/>
                      </a:pPr>
                      <a:r>
                        <a:rPr lang="fr-CH" sz="1400" dirty="0"/>
                        <a:t>Portfolio optimisation</a:t>
                      </a:r>
                    </a:p>
                    <a:p>
                      <a:pPr marL="285750" indent="-285750">
                        <a:buFont typeface="Arial" panose="020B0604020202020204" pitchFamily="34" charset="0"/>
                        <a:buChar char="•"/>
                      </a:pPr>
                      <a:r>
                        <a:rPr lang="fr-CH" sz="1400" dirty="0" err="1"/>
                        <a:t>Supply</a:t>
                      </a:r>
                      <a:r>
                        <a:rPr lang="fr-CH" sz="1400" dirty="0"/>
                        <a:t> Chain</a:t>
                      </a:r>
                    </a:p>
                    <a:p>
                      <a:pPr marL="285750" indent="-285750">
                        <a:buFont typeface="Arial" panose="020B0604020202020204" pitchFamily="34" charset="0"/>
                        <a:buChar char="•"/>
                      </a:pPr>
                      <a:r>
                        <a:rPr lang="fr-CH" sz="1400" dirty="0" err="1"/>
                        <a:t>Demand</a:t>
                      </a:r>
                      <a:r>
                        <a:rPr lang="fr-CH" sz="1400" dirty="0"/>
                        <a:t> </a:t>
                      </a:r>
                      <a:r>
                        <a:rPr lang="fr-CH" sz="1400" dirty="0" err="1"/>
                        <a:t>Creation</a:t>
                      </a:r>
                      <a:endParaRPr lang="fr-CH" sz="1400" dirty="0"/>
                    </a:p>
                    <a:p>
                      <a:pPr marL="285750" indent="-285750">
                        <a:buFont typeface="Arial" panose="020B0604020202020204" pitchFamily="34" charset="0"/>
                        <a:buChar char="•"/>
                      </a:pPr>
                      <a:r>
                        <a:rPr lang="fr-CH" sz="1400" dirty="0"/>
                        <a:t>ICT4D</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pPr marL="285750" indent="-285750">
                        <a:buFont typeface="Arial" panose="020B0604020202020204" pitchFamily="34" charset="0"/>
                        <a:buChar char="•"/>
                      </a:pPr>
                      <a:r>
                        <a:rPr lang="fr-CH" sz="1400" dirty="0"/>
                        <a:t>GF</a:t>
                      </a:r>
                    </a:p>
                    <a:p>
                      <a:pPr marL="285750" indent="-285750">
                        <a:buFont typeface="Arial" panose="020B0604020202020204" pitchFamily="34" charset="0"/>
                        <a:buChar char="•"/>
                      </a:pPr>
                      <a:r>
                        <a:rPr lang="fr-CH" sz="1400" dirty="0"/>
                        <a:t>MC/LS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dirty="0"/>
                        <a:t>PMI-USAID</a:t>
                      </a:r>
                    </a:p>
                    <a:p>
                      <a:pPr marL="285750" indent="-285750">
                        <a:buFont typeface="Arial" panose="020B0604020202020204" pitchFamily="34" charset="0"/>
                        <a:buChar char="•"/>
                      </a:pPr>
                      <a:r>
                        <a:rPr lang="fr-CH" sz="1400" dirty="0"/>
                        <a:t>GHSC-PSM</a:t>
                      </a:r>
                    </a:p>
                    <a:p>
                      <a:pPr marL="285750" indent="-285750">
                        <a:buFont typeface="Arial" panose="020B0604020202020204" pitchFamily="34" charset="0"/>
                        <a:buChar char="•"/>
                      </a:pPr>
                      <a:r>
                        <a:rPr lang="fr-CH" sz="1400" dirty="0" err="1"/>
                        <a:t>Breakthrough</a:t>
                      </a:r>
                      <a:r>
                        <a:rPr lang="fr-CH" sz="1400" dirty="0"/>
                        <a:t> Action</a:t>
                      </a:r>
                    </a:p>
                    <a:p>
                      <a:pPr marL="285750" indent="-285750">
                        <a:buFont typeface="Arial" panose="020B0604020202020204" pitchFamily="34" charset="0"/>
                        <a:buChar char="•"/>
                      </a:pPr>
                      <a:r>
                        <a:rPr lang="fr-CH" sz="1400" dirty="0"/>
                        <a:t>CRS/NMEP</a:t>
                      </a:r>
                      <a:endParaRPr lang="fr-CH" sz="1400" dirty="0">
                        <a:latin typeface="Arial" panose="020B0604020202020204" pitchFamily="34" charset="0"/>
                        <a:cs typeface="Arial" panose="020B0604020202020204" pitchFamily="34" charset="0"/>
                      </a:endParaRPr>
                    </a:p>
                  </a:txBody>
                  <a:tcPr marL="91441" marR="91441" marT="45725" marB="45725"/>
                </a:tc>
                <a:tc>
                  <a:txBody>
                    <a:bodyPr/>
                    <a:lstStyle/>
                    <a:p>
                      <a:endParaRPr lang="fr-CH" sz="1000" dirty="0">
                        <a:latin typeface="Arial" panose="020B0604020202020204" pitchFamily="34" charset="0"/>
                        <a:cs typeface="Arial" panose="020B0604020202020204" pitchFamily="34" charset="0"/>
                      </a:endParaRPr>
                    </a:p>
                  </a:txBody>
                  <a:tcPr marL="91441" marR="91441"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645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4196136438"/>
              </p:ext>
            </p:extLst>
          </p:nvPr>
        </p:nvGraphicFramePr>
        <p:xfrm>
          <a:off x="294650" y="116633"/>
          <a:ext cx="8597827"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98134" y="1268759"/>
            <a:ext cx="8766354" cy="5487625"/>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u="sng" dirty="0"/>
          </a:p>
          <a:p>
            <a:pPr marL="685800" indent="-685800"/>
            <a:r>
              <a:rPr lang="en-US" sz="6200" u="sng" dirty="0"/>
              <a:t>Will you integrate other public Health interventions? If yes, which ones and how (which partners involved )?</a:t>
            </a:r>
          </a:p>
          <a:p>
            <a:pPr fontAlgn="auto">
              <a:spcAft>
                <a:spcPts val="0"/>
              </a:spcAft>
              <a:defRPr/>
            </a:pPr>
            <a:r>
              <a:rPr lang="en-US" sz="7200" b="1" dirty="0">
                <a:latin typeface="Arial" panose="020B0604020202020204" pitchFamily="34" charset="0"/>
                <a:cs typeface="Arial" panose="020B0604020202020204" pitchFamily="34" charset="0"/>
              </a:rPr>
              <a:t>Proposed interventions for Integration:</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LLIN </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Immunization and RMNCAH week activities</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Vit A supplementation</a:t>
            </a:r>
          </a:p>
          <a:p>
            <a:pPr fontAlgn="auto">
              <a:spcAft>
                <a:spcPts val="0"/>
              </a:spcAft>
              <a:defRPr/>
            </a:pPr>
            <a:r>
              <a:rPr lang="en-US" sz="7200" b="1" dirty="0">
                <a:latin typeface="Arial" panose="020B0604020202020204" pitchFamily="34" charset="0"/>
                <a:cs typeface="Arial" panose="020B0604020202020204" pitchFamily="34" charset="0"/>
              </a:rPr>
              <a:t>Partners</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WHO, MSF</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PMI, MC, CRS</a:t>
            </a:r>
          </a:p>
          <a:p>
            <a:pPr lvl="1" fontAlgn="auto">
              <a:spcAft>
                <a:spcPts val="0"/>
              </a:spcAft>
              <a:buFont typeface="Wingdings" panose="05000000000000000000" pitchFamily="2" charset="2"/>
              <a:buChar char="v"/>
              <a:defRPr/>
            </a:pPr>
            <a:r>
              <a:rPr lang="en-US" sz="7200" dirty="0">
                <a:latin typeface="Arial" panose="020B0604020202020204" pitchFamily="34" charset="0"/>
                <a:cs typeface="Arial" panose="020B0604020202020204" pitchFamily="34" charset="0"/>
              </a:rPr>
              <a:t>GF, BMGF</a:t>
            </a:r>
            <a:endParaRPr lang="en-US" sz="7200" u="sng" dirty="0">
              <a:latin typeface="Arial" panose="020B0604020202020204" pitchFamily="34" charset="0"/>
              <a:cs typeface="Arial" panose="020B0604020202020204" pitchFamily="34" charset="0"/>
            </a:endParaRPr>
          </a:p>
          <a:p>
            <a:pPr marL="685800" indent="-685800"/>
            <a:r>
              <a:rPr lang="en-US" sz="6200" u="sng" dirty="0"/>
              <a:t>Which changes will you make to overcome challenges experienced in previous campaigns?</a:t>
            </a:r>
          </a:p>
          <a:p>
            <a:pPr marL="685800" indent="-685800"/>
            <a:endParaRPr lang="en-US" sz="6200" u="sng" dirty="0"/>
          </a:p>
          <a:p>
            <a:pPr marL="1085850" lvl="1" indent="-685800" fontAlgn="auto">
              <a:spcAft>
                <a:spcPts val="0"/>
              </a:spcAft>
              <a:defRPr/>
            </a:pPr>
            <a:r>
              <a:rPr lang="en-US" sz="7200" dirty="0">
                <a:latin typeface="Arial" panose="020B0604020202020204" pitchFamily="34" charset="0"/>
                <a:cs typeface="Arial" panose="020B0604020202020204" pitchFamily="34" charset="0"/>
              </a:rPr>
              <a:t>Early planning and engagement of stakeholders</a:t>
            </a:r>
          </a:p>
          <a:p>
            <a:pPr marL="1085850" lvl="1" indent="-685800" fontAlgn="auto">
              <a:spcAft>
                <a:spcPts val="0"/>
              </a:spcAft>
              <a:defRPr/>
            </a:pPr>
            <a:r>
              <a:rPr lang="en-US" sz="7200" dirty="0">
                <a:latin typeface="Arial" panose="020B0604020202020204" pitchFamily="34" charset="0"/>
                <a:cs typeface="Arial" panose="020B0604020202020204" pitchFamily="34" charset="0"/>
              </a:rPr>
              <a:t>Optimization of ICT in SMC</a:t>
            </a:r>
          </a:p>
          <a:p>
            <a:pPr marL="1085850" lvl="1" indent="-685800" fontAlgn="auto">
              <a:spcAft>
                <a:spcPts val="0"/>
              </a:spcAft>
              <a:defRPr/>
            </a:pPr>
            <a:r>
              <a:rPr lang="en-US" sz="7200" dirty="0">
                <a:latin typeface="Arial" panose="020B0604020202020204" pitchFamily="34" charset="0"/>
                <a:cs typeface="Arial" panose="020B0604020202020204" pitchFamily="34" charset="0"/>
              </a:rPr>
              <a:t>Review of guidelines and tools</a:t>
            </a:r>
          </a:p>
          <a:p>
            <a:pPr marL="1085850" lvl="1" indent="-685800" fontAlgn="auto">
              <a:spcAft>
                <a:spcPts val="0"/>
              </a:spcAft>
              <a:defRPr/>
            </a:pPr>
            <a:r>
              <a:rPr lang="en-US" sz="7200" dirty="0">
                <a:latin typeface="Arial" panose="020B0604020202020204" pitchFamily="34" charset="0"/>
                <a:cs typeface="Arial" panose="020B0604020202020204" pitchFamily="34" charset="0"/>
              </a:rPr>
              <a:t>Early Procurement of SPAQ</a:t>
            </a:r>
          </a:p>
          <a:p>
            <a:pPr marL="1085850" lvl="1" indent="-685800" fontAlgn="auto">
              <a:spcAft>
                <a:spcPts val="0"/>
              </a:spcAft>
              <a:defRPr/>
            </a:pPr>
            <a:r>
              <a:rPr lang="en-US" sz="7200" dirty="0">
                <a:latin typeface="Arial" panose="020B0604020202020204" pitchFamily="34" charset="0"/>
                <a:cs typeface="Arial" panose="020B0604020202020204" pitchFamily="34" charset="0"/>
              </a:rPr>
              <a:t>Standardization of </a:t>
            </a:r>
            <a:r>
              <a:rPr lang="en-US" sz="7200" dirty="0" err="1">
                <a:latin typeface="Arial" panose="020B0604020202020204" pitchFamily="34" charset="0"/>
                <a:cs typeface="Arial" panose="020B0604020202020204" pitchFamily="34" charset="0"/>
              </a:rPr>
              <a:t>microplan</a:t>
            </a:r>
            <a:r>
              <a:rPr lang="en-US" sz="7200" dirty="0">
                <a:latin typeface="Arial" panose="020B0604020202020204" pitchFamily="34" charset="0"/>
                <a:cs typeface="Arial" panose="020B0604020202020204" pitchFamily="34" charset="0"/>
              </a:rPr>
              <a:t> using immunization data and  geo mapping of communities</a:t>
            </a:r>
          </a:p>
          <a:p>
            <a:pPr marL="1085850" lvl="1" indent="-685800" fontAlgn="auto">
              <a:spcAft>
                <a:spcPts val="0"/>
              </a:spcAft>
              <a:defRPr/>
            </a:pPr>
            <a:r>
              <a:rPr lang="en-US" sz="7200" dirty="0">
                <a:latin typeface="Arial" panose="020B0604020202020204" pitchFamily="34" charset="0"/>
                <a:cs typeface="Arial" panose="020B0604020202020204" pitchFamily="34" charset="0"/>
              </a:rPr>
              <a:t>Improved  methods of personnel payment</a:t>
            </a:r>
          </a:p>
          <a:p>
            <a:pPr marL="0" indent="0">
              <a:buNone/>
            </a:pPr>
            <a:endParaRPr lang="en-US" u="sng" dirty="0"/>
          </a:p>
          <a:p>
            <a:pPr>
              <a:buFont typeface="+mj-lt"/>
              <a:buAutoNum type="arabicPeriod"/>
            </a:pPr>
            <a:endParaRPr lang="en-US" u="sng" dirty="0"/>
          </a:p>
          <a:p>
            <a:pPr>
              <a:buFont typeface="+mj-lt"/>
              <a:buAutoNum type="arabicPeriod"/>
            </a:pPr>
            <a:endParaRPr lang="en-US" u="sng" dirty="0"/>
          </a:p>
          <a:p>
            <a:endParaRPr lang="en-US" u="sng" dirty="0"/>
          </a:p>
          <a:p>
            <a:pPr>
              <a:buFont typeface="+mj-lt"/>
              <a:buAutoNum type="arabicPeriod"/>
            </a:pPr>
            <a:endParaRPr lang="en-US" u="sng" dirty="0"/>
          </a:p>
          <a:p>
            <a:pPr>
              <a:buFont typeface="+mj-lt"/>
              <a:buAutoNum type="arabicPeriod"/>
            </a:pPr>
            <a:endParaRPr lang="en-US" u="sng" dirty="0"/>
          </a:p>
          <a:p>
            <a:endParaRPr lang="en-US" u="sng" dirty="0"/>
          </a:p>
          <a:p>
            <a:endParaRPr lang="en-US" u="sng" dirty="0"/>
          </a:p>
          <a:p>
            <a:endParaRPr lang="en-US" u="sng" dirty="0"/>
          </a:p>
          <a:p>
            <a:pPr marL="257175" indent="-257175"/>
            <a:r>
              <a:rPr lang="en-US" u="sng" dirty="0"/>
              <a:t> </a:t>
            </a:r>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p:txBody>
      </p:sp>
    </p:spTree>
    <p:extLst>
      <p:ext uri="{BB962C8B-B14F-4D97-AF65-F5344CB8AC3E}">
        <p14:creationId xmlns:p14="http://schemas.microsoft.com/office/powerpoint/2010/main" val="2054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48AC933B-BEFA-4638-88D9-F47C35023000}"/>
              </a:ext>
            </a:extLst>
          </p:cNvPr>
          <p:cNvGraphicFramePr/>
          <p:nvPr>
            <p:extLst>
              <p:ext uri="{D42A27DB-BD31-4B8C-83A1-F6EECF244321}">
                <p14:modId xmlns:p14="http://schemas.microsoft.com/office/powerpoint/2010/main" val="1280802021"/>
              </p:ext>
            </p:extLst>
          </p:nvPr>
        </p:nvGraphicFramePr>
        <p:xfrm>
          <a:off x="294650" y="116633"/>
          <a:ext cx="8597827"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5203D090-5A1E-4285-B203-3B90C5F17F24}"/>
              </a:ext>
            </a:extLst>
          </p:cNvPr>
          <p:cNvSpPr txBox="1">
            <a:spLocks/>
          </p:cNvSpPr>
          <p:nvPr/>
        </p:nvSpPr>
        <p:spPr>
          <a:xfrm>
            <a:off x="294650" y="1557338"/>
            <a:ext cx="8766175" cy="5487987"/>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dirty="0"/>
              <a:t>Does SMC affect the acquisition of malaria antibodies?</a:t>
            </a:r>
          </a:p>
          <a:p>
            <a:pPr>
              <a:defRPr/>
            </a:pPr>
            <a:r>
              <a:rPr lang="en-GB" dirty="0"/>
              <a:t>Are children that exited SMC age group at increased risk of malaria infections?</a:t>
            </a:r>
          </a:p>
          <a:p>
            <a:pPr>
              <a:defRPr/>
            </a:pPr>
            <a:r>
              <a:rPr lang="en-GB" dirty="0"/>
              <a:t>What is Impact of SMC in hospital admission and U5 mortality in Nigeria?</a:t>
            </a:r>
          </a:p>
          <a:p>
            <a:pPr>
              <a:defRPr/>
            </a:pPr>
            <a:r>
              <a:rPr lang="en-GB" dirty="0"/>
              <a:t>What is the safety extending the implementation period?</a:t>
            </a:r>
          </a:p>
          <a:p>
            <a:pPr>
              <a:defRPr/>
            </a:pPr>
            <a:r>
              <a:rPr lang="en-GB" dirty="0">
                <a:ea typeface="Calibri" panose="020F0502020204030204" pitchFamily="34" charset="0"/>
                <a:cs typeface="Arial" panose="020B0604020202020204" pitchFamily="34" charset="0"/>
              </a:rPr>
              <a:t>Is there any change in the efficacy of AQ and SP?</a:t>
            </a:r>
          </a:p>
          <a:p>
            <a:pPr>
              <a:defRPr/>
            </a:pPr>
            <a:r>
              <a:rPr lang="en-US" dirty="0"/>
              <a:t>What are the factors affecting adherence to complete treatment?</a:t>
            </a:r>
          </a:p>
          <a:p>
            <a:pPr>
              <a:defRPr/>
            </a:pPr>
            <a:r>
              <a:rPr lang="en-GB" dirty="0"/>
              <a:t>Comparing the cost-effectiveness of different models of SMC delivery in Nigeria</a:t>
            </a:r>
          </a:p>
          <a:p>
            <a:pPr>
              <a:defRPr/>
            </a:pPr>
            <a:r>
              <a:rPr lang="en-GB" dirty="0"/>
              <a:t>Is integrating SMC with other interventions comprises the quality of service delivery?</a:t>
            </a:r>
          </a:p>
          <a:p>
            <a:pPr>
              <a:defRPr/>
            </a:pPr>
            <a:r>
              <a:rPr lang="en-GB" dirty="0"/>
              <a:t>Is integrating SMC with other interventions more cost-effective?</a:t>
            </a:r>
            <a:endParaRPr lang="en-NG" dirty="0"/>
          </a:p>
          <a:p>
            <a:pPr>
              <a:defRPr/>
            </a:pPr>
            <a:endParaRPr lang="en-NG"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294650" y="116633"/>
          <a:ext cx="8597827"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98134" y="1268759"/>
            <a:ext cx="8766354" cy="54876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u="sng"/>
          </a:p>
          <a:p>
            <a:pPr>
              <a:buFont typeface="Calibri"/>
              <a:buAutoNum type="arabicPeriod"/>
            </a:pPr>
            <a:endParaRPr lang="en-US" u="sng"/>
          </a:p>
          <a:p>
            <a:endParaRPr lang="en-US" u="sng"/>
          </a:p>
          <a:p>
            <a:pPr>
              <a:buFont typeface="+mj-lt"/>
              <a:buAutoNum type="arabicPeriod"/>
            </a:pPr>
            <a:endParaRPr lang="en-US" u="sng"/>
          </a:p>
          <a:p>
            <a:pPr>
              <a:buFont typeface="+mj-lt"/>
              <a:buAutoNum type="arabicPeriod"/>
            </a:pPr>
            <a:endParaRPr lang="en-US" u="sng"/>
          </a:p>
          <a:p>
            <a:endParaRPr lang="en-US" u="sng"/>
          </a:p>
          <a:p>
            <a:endParaRPr lang="en-US" u="sng"/>
          </a:p>
          <a:p>
            <a:endParaRPr lang="en-US" u="sng"/>
          </a:p>
          <a:p>
            <a:pPr marL="257175" indent="-257175"/>
            <a:endParaRPr lang="en-US" u="sng" dirty="0">
              <a:cs typeface="Calibri"/>
            </a:endParaRPr>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p:txBody>
      </p:sp>
      <p:sp>
        <p:nvSpPr>
          <p:cNvPr id="204" name="TextBox 203">
            <a:extLst>
              <a:ext uri="{FF2B5EF4-FFF2-40B4-BE49-F238E27FC236}">
                <a16:creationId xmlns:a16="http://schemas.microsoft.com/office/drawing/2014/main" id="{04ABE252-8402-4327-8EBF-54E04210CF0E}"/>
              </a:ext>
            </a:extLst>
          </p:cNvPr>
          <p:cNvSpPr txBox="1"/>
          <p:nvPr/>
        </p:nvSpPr>
        <p:spPr>
          <a:xfrm>
            <a:off x="1492274" y="3200400"/>
            <a:ext cx="6261428" cy="147732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These slides 19  to 24 on Key lessons learnt </a:t>
            </a:r>
            <a:r>
              <a:rPr lang="en-US" b="1"/>
              <a:t>or innovation will </a:t>
            </a:r>
            <a:r>
              <a:rPr lang="en-US" b="1" dirty="0"/>
              <a:t>serve for a 10 minutes presentation to peers of a unique experience that you would like to share with the attendees. Information on the previous slides will serve for an SMC 2021 campaign report </a:t>
            </a:r>
          </a:p>
        </p:txBody>
      </p:sp>
    </p:spTree>
    <p:extLst>
      <p:ext uri="{BB962C8B-B14F-4D97-AF65-F5344CB8AC3E}">
        <p14:creationId xmlns:p14="http://schemas.microsoft.com/office/powerpoint/2010/main" val="343517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311480298"/>
              </p:ext>
            </p:extLst>
          </p:nvPr>
        </p:nvGraphicFramePr>
        <p:xfrm>
          <a:off x="249116" y="1052736"/>
          <a:ext cx="3602804" cy="186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F7678D1-4C2A-4979-B11E-CFBC2A43874D}"/>
              </a:ext>
            </a:extLst>
          </p:cNvPr>
          <p:cNvSpPr txBox="1"/>
          <p:nvPr/>
        </p:nvSpPr>
        <p:spPr>
          <a:xfrm>
            <a:off x="4934444" y="260648"/>
            <a:ext cx="3960440" cy="726336"/>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1400" b="1" i="1">
                <a:solidFill>
                  <a:schemeClr val="bg1"/>
                </a:solidFill>
                <a:latin typeface="Arial" panose="020B0604020202020204" pitchFamily="34" charset="0"/>
                <a:cs typeface="Arial" panose="020B0604020202020204" pitchFamily="34" charset="0"/>
              </a:rPr>
              <a:t>Planned vs actual number of children treated</a:t>
            </a:r>
            <a:endParaRPr lang="fr-FR" sz="1400" b="1" i="1" kern="120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F327C8-76C5-4DC5-90B0-567CAF3E5D93}"/>
              </a:ext>
            </a:extLst>
          </p:cNvPr>
          <p:cNvSpPr txBox="1"/>
          <p:nvPr/>
        </p:nvSpPr>
        <p:spPr>
          <a:xfrm>
            <a:off x="4957438" y="4797152"/>
            <a:ext cx="3960440" cy="709956"/>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1400" b="1" i="1" kern="1200">
                <a:solidFill>
                  <a:schemeClr val="bg1"/>
                </a:solidFill>
                <a:latin typeface="Arial" panose="020B0604020202020204" pitchFamily="34" charset="0"/>
                <a:cs typeface="Arial" panose="020B0604020202020204" pitchFamily="34" charset="0"/>
              </a:rPr>
              <a:t>Funding</a:t>
            </a:r>
            <a:r>
              <a:rPr lang="fr-FR" sz="1400" b="1" i="1" kern="1200">
                <a:solidFill>
                  <a:schemeClr val="bg1"/>
                </a:solidFill>
                <a:latin typeface="Arial" panose="020B0604020202020204" pitchFamily="34" charset="0"/>
                <a:cs typeface="Arial" panose="020B0604020202020204" pitchFamily="34" charset="0"/>
              </a:rPr>
              <a:t> </a:t>
            </a:r>
            <a:r>
              <a:rPr lang="en-CA" sz="1400" b="1" i="1" kern="1200">
                <a:solidFill>
                  <a:schemeClr val="bg1"/>
                </a:solidFill>
                <a:latin typeface="Arial" panose="020B0604020202020204" pitchFamily="34" charset="0"/>
                <a:cs typeface="Arial" panose="020B0604020202020204" pitchFamily="34" charset="0"/>
              </a:rPr>
              <a:t>commitments</a:t>
            </a:r>
            <a:r>
              <a:rPr lang="fr-FR" sz="1400" b="1" i="1" kern="1200">
                <a:solidFill>
                  <a:schemeClr val="bg1"/>
                </a:solidFill>
                <a:latin typeface="Arial" panose="020B0604020202020204" pitchFamily="34" charset="0"/>
                <a:cs typeface="Arial" panose="020B0604020202020204" pitchFamily="34" charset="0"/>
              </a:rPr>
              <a:t>: 2022 &amp; 2023 planning, </a:t>
            </a:r>
            <a:r>
              <a:rPr lang="fr-FR" sz="1400" b="1" i="1">
                <a:solidFill>
                  <a:schemeClr val="bg1"/>
                </a:solidFill>
                <a:latin typeface="Arial" panose="020B0604020202020204" pitchFamily="34" charset="0"/>
                <a:cs typeface="Arial" panose="020B0604020202020204" pitchFamily="34" charset="0"/>
              </a:rPr>
              <a:t>g</a:t>
            </a:r>
            <a:r>
              <a:rPr lang="fr-FR" sz="1400" b="1" i="1" kern="1200">
                <a:solidFill>
                  <a:schemeClr val="bg1"/>
                </a:solidFill>
                <a:latin typeface="Arial" panose="020B0604020202020204" pitchFamily="34" charset="0"/>
                <a:cs typeface="Arial" panose="020B0604020202020204" pitchFamily="34" charset="0"/>
              </a:rPr>
              <a:t>aps</a:t>
            </a:r>
          </a:p>
        </p:txBody>
      </p:sp>
      <p:sp>
        <p:nvSpPr>
          <p:cNvPr id="14" name="TextBox 13">
            <a:extLst>
              <a:ext uri="{FF2B5EF4-FFF2-40B4-BE49-F238E27FC236}">
                <a16:creationId xmlns:a16="http://schemas.microsoft.com/office/drawing/2014/main" id="{83F57475-E6BD-4E4A-82D5-424B6B13CA38}"/>
              </a:ext>
            </a:extLst>
          </p:cNvPr>
          <p:cNvSpPr txBox="1"/>
          <p:nvPr/>
        </p:nvSpPr>
        <p:spPr>
          <a:xfrm>
            <a:off x="4945941" y="1770718"/>
            <a:ext cx="3960440" cy="53487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1400" b="1" i="1" kern="1200">
                <a:solidFill>
                  <a:schemeClr val="bg1"/>
                </a:solidFill>
                <a:latin typeface="Arial" panose="020B0604020202020204" pitchFamily="34" charset="0"/>
                <a:cs typeface="Arial" panose="020B0604020202020204" pitchFamily="34" charset="0"/>
              </a:rPr>
              <a:t>Pharmacovigilance data</a:t>
            </a:r>
          </a:p>
        </p:txBody>
      </p:sp>
      <p:sp>
        <p:nvSpPr>
          <p:cNvPr id="17" name="TextBox 16">
            <a:extLst>
              <a:ext uri="{FF2B5EF4-FFF2-40B4-BE49-F238E27FC236}">
                <a16:creationId xmlns:a16="http://schemas.microsoft.com/office/drawing/2014/main" id="{9C239474-759E-4BDB-99A8-D9F5DADE33A1}"/>
              </a:ext>
            </a:extLst>
          </p:cNvPr>
          <p:cNvSpPr txBox="1"/>
          <p:nvPr/>
        </p:nvSpPr>
        <p:spPr>
          <a:xfrm>
            <a:off x="4957439" y="2410003"/>
            <a:ext cx="3937445" cy="53487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1400" b="1" i="1" kern="1200">
                <a:solidFill>
                  <a:schemeClr val="bg1"/>
                </a:solidFill>
                <a:latin typeface="Arial" panose="020B0604020202020204" pitchFamily="34" charset="0"/>
                <a:cs typeface="Arial" panose="020B0604020202020204" pitchFamily="34" charset="0"/>
              </a:rPr>
              <a:t>Key challenges and </a:t>
            </a:r>
            <a:r>
              <a:rPr lang="en-029" sz="1400" b="1" i="1" kern="1200">
                <a:solidFill>
                  <a:schemeClr val="bg1"/>
                </a:solidFill>
                <a:latin typeface="Arial" panose="020B0604020202020204" pitchFamily="34" charset="0"/>
                <a:cs typeface="Arial" panose="020B0604020202020204" pitchFamily="34" charset="0"/>
              </a:rPr>
              <a:t>success</a:t>
            </a:r>
            <a:r>
              <a:rPr lang="fr-FR" sz="1400" b="1" i="1" kern="1200">
                <a:solidFill>
                  <a:schemeClr val="bg1"/>
                </a:solidFill>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a16="http://schemas.microsoft.com/office/drawing/2014/main" id="{28675E06-CE82-4D6D-8970-332F343D489D}"/>
              </a:ext>
            </a:extLst>
          </p:cNvPr>
          <p:cNvGrpSpPr/>
          <p:nvPr/>
        </p:nvGrpSpPr>
        <p:grpSpPr>
          <a:xfrm>
            <a:off x="4957439" y="4194900"/>
            <a:ext cx="3960440" cy="530244"/>
            <a:chOff x="0" y="101869"/>
            <a:chExt cx="3960440" cy="2922469"/>
          </a:xfrm>
        </p:grpSpPr>
        <p:sp>
          <p:nvSpPr>
            <p:cNvPr id="19" name="Rectangle 18">
              <a:extLst>
                <a:ext uri="{FF2B5EF4-FFF2-40B4-BE49-F238E27FC236}">
                  <a16:creationId xmlns:a16="http://schemas.microsoft.com/office/drawing/2014/main" id="{CE32BF73-64ED-4784-B441-46CA9DE7B0CF}"/>
                </a:ext>
              </a:extLst>
            </p:cNvPr>
            <p:cNvSpPr/>
            <p:nvPr/>
          </p:nvSpPr>
          <p:spPr>
            <a:xfrm>
              <a:off x="0" y="101869"/>
              <a:ext cx="3960440" cy="2922469"/>
            </a:xfrm>
            <a:prstGeom prst="rect">
              <a:avLst/>
            </a:prstGeom>
          </p:spPr>
          <p:style>
            <a:lnRef idx="0">
              <a:schemeClr val="accent1"/>
            </a:lnRef>
            <a:fillRef idx="3">
              <a:schemeClr val="accent1"/>
            </a:fillRef>
            <a:effectRef idx="3">
              <a:schemeClr val="accent1"/>
            </a:effectRef>
            <a:fontRef idx="minor">
              <a:schemeClr val="lt1"/>
            </a:fontRef>
          </p:style>
        </p:sp>
        <p:sp>
          <p:nvSpPr>
            <p:cNvPr id="20" name="TextBox 19">
              <a:extLst>
                <a:ext uri="{FF2B5EF4-FFF2-40B4-BE49-F238E27FC236}">
                  <a16:creationId xmlns:a16="http://schemas.microsoft.com/office/drawing/2014/main" id="{B47978A4-025E-4FFD-8D50-98F25065BB5B}"/>
                </a:ext>
              </a:extLst>
            </p:cNvPr>
            <p:cNvSpPr txBox="1"/>
            <p:nvPr/>
          </p:nvSpPr>
          <p:spPr>
            <a:xfrm>
              <a:off x="18463" y="101869"/>
              <a:ext cx="3923512" cy="292246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1400" b="1" i="1" kern="1200" dirty="0">
                  <a:solidFill>
                    <a:schemeClr val="bg1"/>
                  </a:solidFill>
                  <a:latin typeface="Arial" panose="020B0604020202020204" pitchFamily="34" charset="0"/>
                  <a:cs typeface="Arial" panose="020B0604020202020204" pitchFamily="34" charset="0"/>
                </a:rPr>
                <a:t> 2022 - 2023 </a:t>
              </a:r>
              <a:r>
                <a:rPr lang="en-CA" sz="1400" b="1" i="1" kern="1200" dirty="0">
                  <a:solidFill>
                    <a:schemeClr val="bg1"/>
                  </a:solidFill>
                  <a:latin typeface="Arial" panose="020B0604020202020204" pitchFamily="34" charset="0"/>
                  <a:cs typeface="Arial" panose="020B0604020202020204" pitchFamily="34" charset="0"/>
                </a:rPr>
                <a:t>targets</a:t>
              </a:r>
              <a:r>
                <a:rPr lang="fr-FR" sz="1400" b="1" i="1" kern="1200" dirty="0">
                  <a:solidFill>
                    <a:schemeClr val="bg1"/>
                  </a:solidFill>
                  <a:latin typeface="Arial" panose="020B0604020202020204" pitchFamily="34" charset="0"/>
                  <a:cs typeface="Arial" panose="020B0604020202020204" pitchFamily="34" charset="0"/>
                </a:rPr>
                <a:t> </a:t>
              </a:r>
            </a:p>
          </p:txBody>
        </p:sp>
      </p:grpSp>
      <p:sp>
        <p:nvSpPr>
          <p:cNvPr id="26" name="TextBox 25">
            <a:extLst>
              <a:ext uri="{FF2B5EF4-FFF2-40B4-BE49-F238E27FC236}">
                <a16:creationId xmlns:a16="http://schemas.microsoft.com/office/drawing/2014/main" id="{A3B0A76D-1914-4CC0-8030-BB3B879695BE}"/>
              </a:ext>
            </a:extLst>
          </p:cNvPr>
          <p:cNvSpPr txBox="1"/>
          <p:nvPr/>
        </p:nvSpPr>
        <p:spPr>
          <a:xfrm>
            <a:off x="249117" y="4365104"/>
            <a:ext cx="3602804" cy="936104"/>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2400" b="1">
                <a:solidFill>
                  <a:prstClr val="white"/>
                </a:solidFill>
                <a:latin typeface="Arial" panose="020B0604020202020204" pitchFamily="34" charset="0"/>
                <a:cs typeface="Arial" panose="020B0604020202020204" pitchFamily="34" charset="0"/>
              </a:rPr>
              <a:t>2022-2023 </a:t>
            </a:r>
            <a:r>
              <a:rPr lang="en-CA" sz="2400" b="1">
                <a:solidFill>
                  <a:prstClr val="white"/>
                </a:solidFill>
                <a:latin typeface="Arial" panose="020B0604020202020204" pitchFamily="34" charset="0"/>
                <a:cs typeface="Arial" panose="020B0604020202020204" pitchFamily="34" charset="0"/>
              </a:rPr>
              <a:t>Campaigns</a:t>
            </a:r>
            <a:r>
              <a:rPr lang="fr-FR" sz="2400" b="1">
                <a:solidFill>
                  <a:prstClr val="white"/>
                </a:solid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78BF43B3-0602-41BF-9720-82447F7A7522}"/>
              </a:ext>
            </a:extLst>
          </p:cNvPr>
          <p:cNvSpPr txBox="1"/>
          <p:nvPr/>
        </p:nvSpPr>
        <p:spPr>
          <a:xfrm>
            <a:off x="4957439" y="3065058"/>
            <a:ext cx="3937445" cy="651974"/>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1400" b="1" i="1" kern="1200">
                <a:solidFill>
                  <a:schemeClr val="bg1"/>
                </a:solidFill>
                <a:latin typeface="Arial" panose="020B0604020202020204" pitchFamily="34" charset="0"/>
                <a:cs typeface="Arial" panose="020B0604020202020204" pitchFamily="34" charset="0"/>
              </a:rPr>
              <a:t>2021 </a:t>
            </a:r>
            <a:r>
              <a:rPr lang="en-CA" sz="1400" b="1" i="1" kern="1200">
                <a:solidFill>
                  <a:schemeClr val="bg1"/>
                </a:solidFill>
                <a:latin typeface="Arial" panose="020B0604020202020204" pitchFamily="34" charset="0"/>
                <a:cs typeface="Arial" panose="020B0604020202020204" pitchFamily="34" charset="0"/>
              </a:rPr>
              <a:t>funding</a:t>
            </a:r>
            <a:r>
              <a:rPr lang="fr-FR" sz="1400" b="1" i="1" kern="1200">
                <a:solidFill>
                  <a:schemeClr val="bg1"/>
                </a:solidFill>
                <a:latin typeface="Arial" panose="020B0604020202020204" pitchFamily="34" charset="0"/>
                <a:cs typeface="Arial" panose="020B0604020202020204" pitchFamily="34" charset="0"/>
              </a:rPr>
              <a:t>: Planning  vs </a:t>
            </a:r>
            <a:r>
              <a:rPr lang="fr-FR" sz="1400" b="1" i="1">
                <a:solidFill>
                  <a:schemeClr val="bg1"/>
                </a:solidFill>
                <a:latin typeface="Arial" panose="020B0604020202020204" pitchFamily="34" charset="0"/>
                <a:cs typeface="Arial" panose="020B0604020202020204" pitchFamily="34" charset="0"/>
              </a:rPr>
              <a:t>effective </a:t>
            </a:r>
            <a:r>
              <a:rPr lang="en-CA" sz="1400" b="1" i="1">
                <a:solidFill>
                  <a:schemeClr val="bg1"/>
                </a:solidFill>
                <a:latin typeface="Arial" panose="020B0604020202020204" pitchFamily="34" charset="0"/>
                <a:cs typeface="Arial" panose="020B0604020202020204" pitchFamily="34" charset="0"/>
              </a:rPr>
              <a:t>disbursements</a:t>
            </a:r>
            <a:r>
              <a:rPr lang="fr-FR" sz="1400" b="1" i="1" kern="1200">
                <a:solidFill>
                  <a:schemeClr val="bg1"/>
                </a:solidFill>
                <a:latin typeface="Arial" panose="020B0604020202020204" pitchFamily="34" charset="0"/>
                <a:cs typeface="Arial" panose="020B0604020202020204" pitchFamily="34" charset="0"/>
              </a:rPr>
              <a:t> </a:t>
            </a:r>
          </a:p>
        </p:txBody>
      </p:sp>
      <p:sp>
        <p:nvSpPr>
          <p:cNvPr id="30" name="Arrow: Right 29">
            <a:extLst>
              <a:ext uri="{FF2B5EF4-FFF2-40B4-BE49-F238E27FC236}">
                <a16:creationId xmlns:a16="http://schemas.microsoft.com/office/drawing/2014/main" id="{7177A882-C4DD-43D2-ACF2-66069F34B6FA}"/>
              </a:ext>
            </a:extLst>
          </p:cNvPr>
          <p:cNvSpPr/>
          <p:nvPr/>
        </p:nvSpPr>
        <p:spPr>
          <a:xfrm>
            <a:off x="3923929" y="980728"/>
            <a:ext cx="936104" cy="1944216"/>
          </a:xfrm>
          <a:prstGeom prst="rightArrow">
            <a:avLst>
              <a:gd name="adj1" fmla="val 50000"/>
              <a:gd name="adj2" fmla="val 581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5DD9843-9BB1-4971-BF46-3077D3BFF908}"/>
              </a:ext>
            </a:extLst>
          </p:cNvPr>
          <p:cNvSpPr/>
          <p:nvPr/>
        </p:nvSpPr>
        <p:spPr>
          <a:xfrm>
            <a:off x="3923927" y="4293096"/>
            <a:ext cx="936104" cy="10801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a:extLst>
              <a:ext uri="{FF2B5EF4-FFF2-40B4-BE49-F238E27FC236}">
                <a16:creationId xmlns:a16="http://schemas.microsoft.com/office/drawing/2014/main" id="{20B94986-A934-4874-96B6-D96AA70EFA7A}"/>
              </a:ext>
            </a:extLst>
          </p:cNvPr>
          <p:cNvSpPr txBox="1"/>
          <p:nvPr/>
        </p:nvSpPr>
        <p:spPr>
          <a:xfrm>
            <a:off x="4934444" y="1121067"/>
            <a:ext cx="3960440" cy="56367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1400" b="1" i="1">
                <a:solidFill>
                  <a:schemeClr val="bg1"/>
                </a:solidFill>
                <a:latin typeface="Arial" panose="020B0604020202020204" pitchFamily="34" charset="0"/>
                <a:cs typeface="Arial" panose="020B0604020202020204" pitchFamily="34" charset="0"/>
              </a:rPr>
              <a:t>Coverage ( % eligible Children who received full number of treatments)</a:t>
            </a:r>
            <a:endParaRPr lang="fr-FR" sz="1400" b="1" i="1" kern="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90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294650" y="116633"/>
          <a:ext cx="8597827"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98134" y="1268759"/>
            <a:ext cx="8766354" cy="54876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u="sng"/>
          </a:p>
          <a:p>
            <a:pPr>
              <a:buFont typeface="Calibri"/>
              <a:buAutoNum type="arabicPeriod"/>
            </a:pPr>
            <a:endParaRPr lang="en-US" u="sng"/>
          </a:p>
          <a:p>
            <a:endParaRPr lang="en-US" u="sng"/>
          </a:p>
          <a:p>
            <a:pPr>
              <a:buFont typeface="+mj-lt"/>
              <a:buAutoNum type="arabicPeriod"/>
            </a:pPr>
            <a:endParaRPr lang="en-US" u="sng"/>
          </a:p>
          <a:p>
            <a:pPr>
              <a:buFont typeface="+mj-lt"/>
              <a:buAutoNum type="arabicPeriod"/>
            </a:pPr>
            <a:endParaRPr lang="en-US" u="sng"/>
          </a:p>
          <a:p>
            <a:endParaRPr lang="en-US" u="sng"/>
          </a:p>
          <a:p>
            <a:endParaRPr lang="en-US" u="sng"/>
          </a:p>
          <a:p>
            <a:endParaRPr lang="en-US" u="sng"/>
          </a:p>
          <a:p>
            <a:pPr marL="257175" indent="-257175"/>
            <a:endParaRPr lang="en-US" u="sng" dirty="0">
              <a:cs typeface="Calibri"/>
            </a:endParaRPr>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a:p>
            <a:pPr>
              <a:buFont typeface="+mj-lt"/>
              <a:buAutoNum type="arabicPeriod"/>
            </a:pPr>
            <a:endParaRPr lang="en-US" u="sng"/>
          </a:p>
        </p:txBody>
      </p:sp>
      <p:sp>
        <p:nvSpPr>
          <p:cNvPr id="5" name="TextBox 4">
            <a:extLst>
              <a:ext uri="{FF2B5EF4-FFF2-40B4-BE49-F238E27FC236}">
                <a16:creationId xmlns:a16="http://schemas.microsoft.com/office/drawing/2014/main" id="{6BE4C81E-3F21-4DFC-B6EE-7EC412B338E7}"/>
              </a:ext>
            </a:extLst>
          </p:cNvPr>
          <p:cNvSpPr txBox="1"/>
          <p:nvPr/>
        </p:nvSpPr>
        <p:spPr>
          <a:xfrm>
            <a:off x="400833" y="1653436"/>
            <a:ext cx="8563655" cy="3600986"/>
          </a:xfrm>
          <a:prstGeom prst="rect">
            <a:avLst/>
          </a:prstGeom>
          <a:noFill/>
        </p:spPr>
        <p:txBody>
          <a:bodyPr wrap="square">
            <a:spAutoFit/>
          </a:bodyPr>
          <a:lstStyle/>
          <a:p>
            <a:r>
              <a:rPr lang="en-US" sz="3200" b="1" u="sng" dirty="0"/>
              <a:t>Lessons Learnt from ICT4D Deployment</a:t>
            </a:r>
          </a:p>
          <a:p>
            <a:pPr marL="457200" indent="-457200">
              <a:buFont typeface="Arial" panose="020B0604020202020204" pitchFamily="34" charset="0"/>
              <a:buChar char="•"/>
            </a:pPr>
            <a:r>
              <a:rPr lang="en-US" sz="2800" dirty="0"/>
              <a:t>Electronic database for all SMC personnel data and beneficiary data for timely payment and beneficiary (cohort) tracking</a:t>
            </a:r>
          </a:p>
          <a:p>
            <a:pPr marL="457200" indent="-457200">
              <a:buFont typeface="Arial" panose="020B0604020202020204" pitchFamily="34" charset="0"/>
              <a:buChar char="•"/>
            </a:pPr>
            <a:r>
              <a:rPr lang="en-US" sz="2800" dirty="0"/>
              <a:t>Real – time tracking and data reporting of SPAQ distribution activities (Re-dose, Referrals, ADRs) </a:t>
            </a:r>
          </a:p>
          <a:p>
            <a:pPr marL="457200" indent="-457200">
              <a:buFont typeface="Arial" panose="020B0604020202020204" pitchFamily="34" charset="0"/>
              <a:buChar char="•"/>
            </a:pPr>
            <a:r>
              <a:rPr lang="en-US" sz="2800" dirty="0"/>
              <a:t>Real – time data used for improved monitoring and informed decision-making during implementation</a:t>
            </a:r>
          </a:p>
        </p:txBody>
      </p:sp>
    </p:spTree>
    <p:extLst>
      <p:ext uri="{BB962C8B-B14F-4D97-AF65-F5344CB8AC3E}">
        <p14:creationId xmlns:p14="http://schemas.microsoft.com/office/powerpoint/2010/main" val="312756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294650" y="116633"/>
          <a:ext cx="8597827" cy="100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98134" y="1268759"/>
            <a:ext cx="8766354" cy="54876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u="sng" dirty="0"/>
          </a:p>
          <a:p>
            <a:pPr>
              <a:buFont typeface="Calibri"/>
              <a:buAutoNum type="arabicPeriod"/>
            </a:pPr>
            <a:endParaRPr lang="en-US" u="sng" dirty="0"/>
          </a:p>
          <a:p>
            <a:endParaRPr lang="en-US" u="sng" dirty="0"/>
          </a:p>
          <a:p>
            <a:pPr>
              <a:buFont typeface="+mj-lt"/>
              <a:buAutoNum type="arabicPeriod"/>
            </a:pPr>
            <a:endParaRPr lang="en-US" u="sng" dirty="0"/>
          </a:p>
          <a:p>
            <a:pPr>
              <a:buFont typeface="+mj-lt"/>
              <a:buAutoNum type="arabicPeriod"/>
            </a:pPr>
            <a:endParaRPr lang="en-US" u="sng" dirty="0"/>
          </a:p>
          <a:p>
            <a:endParaRPr lang="en-US" u="sng" dirty="0"/>
          </a:p>
          <a:p>
            <a:endParaRPr lang="en-US" u="sng" dirty="0"/>
          </a:p>
          <a:p>
            <a:endParaRPr lang="en-US" u="sng" dirty="0"/>
          </a:p>
          <a:p>
            <a:pPr marL="257175" indent="-257175"/>
            <a:endParaRPr lang="en-US" u="sng" dirty="0">
              <a:cs typeface="Calibri"/>
            </a:endParaRPr>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a:p>
            <a:pPr>
              <a:buFont typeface="+mj-lt"/>
              <a:buAutoNum type="arabicPeriod"/>
            </a:pPr>
            <a:endParaRPr lang="en-US" u="sng" dirty="0"/>
          </a:p>
        </p:txBody>
      </p:sp>
      <p:sp>
        <p:nvSpPr>
          <p:cNvPr id="5" name="TextBox 4">
            <a:extLst>
              <a:ext uri="{FF2B5EF4-FFF2-40B4-BE49-F238E27FC236}">
                <a16:creationId xmlns:a16="http://schemas.microsoft.com/office/drawing/2014/main" id="{769AFE84-5B8E-42D7-97D5-DE4A7478F50B}"/>
              </a:ext>
            </a:extLst>
          </p:cNvPr>
          <p:cNvSpPr txBox="1"/>
          <p:nvPr/>
        </p:nvSpPr>
        <p:spPr>
          <a:xfrm>
            <a:off x="198134" y="1440493"/>
            <a:ext cx="8694343" cy="3970318"/>
          </a:xfrm>
          <a:prstGeom prst="rect">
            <a:avLst/>
          </a:prstGeom>
          <a:noFill/>
        </p:spPr>
        <p:txBody>
          <a:bodyPr wrap="square">
            <a:spAutoFit/>
          </a:bodyPr>
          <a:lstStyle/>
          <a:p>
            <a:r>
              <a:rPr lang="en-US" sz="2800" b="1" u="sng" dirty="0"/>
              <a:t>Lessons Learnt from ICT4D Deployment - 2</a:t>
            </a:r>
            <a:endParaRPr lang="en-US" sz="2800" dirty="0"/>
          </a:p>
          <a:p>
            <a:pPr marL="457200" indent="-457200">
              <a:buFont typeface="Arial" panose="020B0604020202020204" pitchFamily="34" charset="0"/>
              <a:buChar char="•"/>
            </a:pPr>
            <a:r>
              <a:rPr lang="en-US" sz="2800" dirty="0"/>
              <a:t>Improved and efficient data reconciliation process due to the availability real – time electronic data</a:t>
            </a:r>
          </a:p>
          <a:p>
            <a:pPr marL="457200" indent="-457200">
              <a:buFont typeface="Arial" panose="020B0604020202020204" pitchFamily="34" charset="0"/>
              <a:buChar char="•"/>
            </a:pPr>
            <a:r>
              <a:rPr lang="en-US" sz="2800" dirty="0"/>
              <a:t>98% of Community Drug Distributors (CDDs) engaged were able to use their personal devices to work during the implementation</a:t>
            </a:r>
          </a:p>
          <a:p>
            <a:pPr marL="457200" indent="-457200">
              <a:buFont typeface="Arial" panose="020B0604020202020204" pitchFamily="34" charset="0"/>
              <a:buChar char="•"/>
            </a:pPr>
            <a:r>
              <a:rPr lang="en-US" sz="2800" dirty="0"/>
              <a:t> State capacity to use technology for health interventions was improved by the end of the pilot implementation. A positive step towards sustainability</a:t>
            </a:r>
          </a:p>
        </p:txBody>
      </p:sp>
    </p:spTree>
    <p:extLst>
      <p:ext uri="{BB962C8B-B14F-4D97-AF65-F5344CB8AC3E}">
        <p14:creationId xmlns:p14="http://schemas.microsoft.com/office/powerpoint/2010/main" val="86736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ouple of cell phones&#10;&#10;Description automatically generated with medium confidence">
            <a:extLst>
              <a:ext uri="{FF2B5EF4-FFF2-40B4-BE49-F238E27FC236}">
                <a16:creationId xmlns:a16="http://schemas.microsoft.com/office/drawing/2014/main" id="{BF41BB8F-01B3-7445-BDB8-D3B8BDBEAE89}"/>
              </a:ext>
            </a:extLst>
          </p:cNvPr>
          <p:cNvPicPr>
            <a:picLocks noChangeAspect="1"/>
          </p:cNvPicPr>
          <p:nvPr/>
        </p:nvPicPr>
        <p:blipFill rotWithShape="1">
          <a:blip r:embed="rId2">
            <a:extLst>
              <a:ext uri="{28A0092B-C50C-407E-A947-70E740481C1C}">
                <a14:useLocalDpi xmlns:a14="http://schemas.microsoft.com/office/drawing/2010/main" val="0"/>
              </a:ext>
            </a:extLst>
          </a:blip>
          <a:srcRect t="4155" b="11471"/>
          <a:stretch/>
        </p:blipFill>
        <p:spPr>
          <a:xfrm>
            <a:off x="15" y="857257"/>
            <a:ext cx="4571985" cy="5143493"/>
          </a:xfrm>
          <a:prstGeom prst="rect">
            <a:avLst/>
          </a:prstGeom>
        </p:spPr>
      </p:pic>
      <p:pic>
        <p:nvPicPr>
          <p:cNvPr id="6" name="Picture 5" descr="A picture containing person, child, little, child&#10;&#10;Description automatically generated">
            <a:extLst>
              <a:ext uri="{FF2B5EF4-FFF2-40B4-BE49-F238E27FC236}">
                <a16:creationId xmlns:a16="http://schemas.microsoft.com/office/drawing/2014/main" id="{851D0E36-787E-434A-A913-7E7F9315CFAC}"/>
              </a:ext>
            </a:extLst>
          </p:cNvPr>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4572000" y="857257"/>
            <a:ext cx="4572000" cy="5143493"/>
          </a:xfrm>
          <a:prstGeom prst="rect">
            <a:avLst/>
          </a:prstGeom>
        </p:spPr>
      </p:pic>
      <p:sp>
        <p:nvSpPr>
          <p:cNvPr id="4" name="Sous-titre 2">
            <a:extLst>
              <a:ext uri="{FF2B5EF4-FFF2-40B4-BE49-F238E27FC236}">
                <a16:creationId xmlns:a16="http://schemas.microsoft.com/office/drawing/2014/main" id="{AC02E406-CBE8-46AD-86BB-85B652CED35C}"/>
              </a:ext>
            </a:extLst>
          </p:cNvPr>
          <p:cNvSpPr txBox="1">
            <a:spLocks/>
          </p:cNvSpPr>
          <p:nvPr/>
        </p:nvSpPr>
        <p:spPr>
          <a:xfrm>
            <a:off x="1291600" y="1808820"/>
            <a:ext cx="6574766" cy="4115719"/>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u="sng" dirty="0"/>
          </a:p>
          <a:p>
            <a:pPr marL="0" indent="0">
              <a:buNone/>
            </a:pPr>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pPr marL="192881" indent="-192881"/>
            <a:endParaRPr lang="en-US" sz="2400" u="sng" dirty="0">
              <a:cs typeface="Calibri"/>
            </a:endParaRPr>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p:txBody>
      </p:sp>
    </p:spTree>
    <p:extLst>
      <p:ext uri="{BB962C8B-B14F-4D97-AF65-F5344CB8AC3E}">
        <p14:creationId xmlns:p14="http://schemas.microsoft.com/office/powerpoint/2010/main" val="12734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BA33F0-F11A-B84D-BB3E-25CFA83205CD}"/>
              </a:ext>
            </a:extLst>
          </p:cNvPr>
          <p:cNvPicPr>
            <a:picLocks noChangeAspect="1"/>
          </p:cNvPicPr>
          <p:nvPr/>
        </p:nvPicPr>
        <p:blipFill rotWithShape="1">
          <a:blip r:embed="rId2"/>
          <a:srcRect l="9310" t="6605" r="10460" b="7369"/>
          <a:stretch/>
        </p:blipFill>
        <p:spPr>
          <a:xfrm>
            <a:off x="6242751" y="1232952"/>
            <a:ext cx="2114290" cy="4178856"/>
          </a:xfrm>
          <a:prstGeom prst="rect">
            <a:avLst/>
          </a:prstGeom>
        </p:spPr>
      </p:pic>
      <p:pic>
        <p:nvPicPr>
          <p:cNvPr id="10" name="Picture 9">
            <a:extLst>
              <a:ext uri="{FF2B5EF4-FFF2-40B4-BE49-F238E27FC236}">
                <a16:creationId xmlns:a16="http://schemas.microsoft.com/office/drawing/2014/main" id="{487D979B-68C5-BB42-B6D4-830F858803DE}"/>
              </a:ext>
            </a:extLst>
          </p:cNvPr>
          <p:cNvPicPr>
            <a:picLocks noChangeAspect="1"/>
          </p:cNvPicPr>
          <p:nvPr/>
        </p:nvPicPr>
        <p:blipFill rotWithShape="1">
          <a:blip r:embed="rId3"/>
          <a:srcRect l="9778" t="8045" r="11110" b="7119"/>
          <a:stretch/>
        </p:blipFill>
        <p:spPr>
          <a:xfrm>
            <a:off x="503657" y="1232964"/>
            <a:ext cx="2114055" cy="4178829"/>
          </a:xfrm>
          <a:prstGeom prst="rect">
            <a:avLst/>
          </a:prstGeom>
        </p:spPr>
      </p:pic>
      <p:pic>
        <p:nvPicPr>
          <p:cNvPr id="9" name="Picture 8">
            <a:extLst>
              <a:ext uri="{FF2B5EF4-FFF2-40B4-BE49-F238E27FC236}">
                <a16:creationId xmlns:a16="http://schemas.microsoft.com/office/drawing/2014/main" id="{9C0161B3-B7D8-AE4D-9445-1CE8A8136053}"/>
              </a:ext>
            </a:extLst>
          </p:cNvPr>
          <p:cNvPicPr>
            <a:picLocks noChangeAspect="1"/>
          </p:cNvPicPr>
          <p:nvPr/>
        </p:nvPicPr>
        <p:blipFill rotWithShape="1">
          <a:blip r:embed="rId4"/>
          <a:srcRect l="10308" t="6209" r="12611" b="5942"/>
          <a:stretch/>
        </p:blipFill>
        <p:spPr>
          <a:xfrm>
            <a:off x="3565996" y="1232952"/>
            <a:ext cx="1989149" cy="4178856"/>
          </a:xfrm>
          <a:prstGeom prst="rect">
            <a:avLst/>
          </a:prstGeom>
        </p:spPr>
      </p:pic>
      <p:sp>
        <p:nvSpPr>
          <p:cNvPr id="4" name="Sous-titre 2">
            <a:extLst>
              <a:ext uri="{FF2B5EF4-FFF2-40B4-BE49-F238E27FC236}">
                <a16:creationId xmlns:a16="http://schemas.microsoft.com/office/drawing/2014/main" id="{AC02E406-CBE8-46AD-86BB-85B652CED35C}"/>
              </a:ext>
            </a:extLst>
          </p:cNvPr>
          <p:cNvSpPr txBox="1">
            <a:spLocks/>
          </p:cNvSpPr>
          <p:nvPr/>
        </p:nvSpPr>
        <p:spPr>
          <a:xfrm>
            <a:off x="1291600" y="1808820"/>
            <a:ext cx="6574766" cy="4115719"/>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u="sng" dirty="0"/>
          </a:p>
          <a:p>
            <a:pPr marL="0" indent="0">
              <a:buNone/>
            </a:pPr>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pPr marL="192881" indent="-192881"/>
            <a:endParaRPr lang="en-US" sz="2400" u="sng" dirty="0">
              <a:cs typeface="Calibri"/>
            </a:endParaRPr>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p:txBody>
      </p:sp>
    </p:spTree>
    <p:extLst>
      <p:ext uri="{BB962C8B-B14F-4D97-AF65-F5344CB8AC3E}">
        <p14:creationId xmlns:p14="http://schemas.microsoft.com/office/powerpoint/2010/main" val="353649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0CA960-F3B3-EA40-9342-D98B76EDCC16}"/>
              </a:ext>
            </a:extLst>
          </p:cNvPr>
          <p:cNvPicPr>
            <a:picLocks noChangeAspect="1"/>
          </p:cNvPicPr>
          <p:nvPr/>
        </p:nvPicPr>
        <p:blipFill rotWithShape="1">
          <a:blip r:embed="rId2"/>
          <a:srcRect l="11507" t="5963" r="12141" b="6478"/>
          <a:stretch/>
        </p:blipFill>
        <p:spPr>
          <a:xfrm>
            <a:off x="3572139" y="1328586"/>
            <a:ext cx="1976864" cy="4178856"/>
          </a:xfrm>
          <a:prstGeom prst="rect">
            <a:avLst/>
          </a:prstGeom>
        </p:spPr>
      </p:pic>
      <p:pic>
        <p:nvPicPr>
          <p:cNvPr id="6" name="Picture 5">
            <a:extLst>
              <a:ext uri="{FF2B5EF4-FFF2-40B4-BE49-F238E27FC236}">
                <a16:creationId xmlns:a16="http://schemas.microsoft.com/office/drawing/2014/main" id="{218D9527-3A95-8D4B-8730-17E5D87B0815}"/>
              </a:ext>
            </a:extLst>
          </p:cNvPr>
          <p:cNvPicPr>
            <a:picLocks noChangeAspect="1"/>
          </p:cNvPicPr>
          <p:nvPr/>
        </p:nvPicPr>
        <p:blipFill rotWithShape="1">
          <a:blip r:embed="rId3"/>
          <a:srcRect l="10714" t="6364" r="10193" b="7250"/>
          <a:stretch/>
        </p:blipFill>
        <p:spPr>
          <a:xfrm>
            <a:off x="6436307" y="1328586"/>
            <a:ext cx="2075637" cy="4178856"/>
          </a:xfrm>
          <a:prstGeom prst="rect">
            <a:avLst/>
          </a:prstGeom>
        </p:spPr>
      </p:pic>
      <p:pic>
        <p:nvPicPr>
          <p:cNvPr id="5" name="Picture 4">
            <a:extLst>
              <a:ext uri="{FF2B5EF4-FFF2-40B4-BE49-F238E27FC236}">
                <a16:creationId xmlns:a16="http://schemas.microsoft.com/office/drawing/2014/main" id="{8644962E-8BD8-BF41-BDC8-A8CF8A7A58DB}"/>
              </a:ext>
            </a:extLst>
          </p:cNvPr>
          <p:cNvPicPr>
            <a:picLocks noChangeAspect="1"/>
          </p:cNvPicPr>
          <p:nvPr/>
        </p:nvPicPr>
        <p:blipFill rotWithShape="1">
          <a:blip r:embed="rId4"/>
          <a:srcRect l="13539" t="6605" r="13539" b="7369"/>
          <a:stretch/>
        </p:blipFill>
        <p:spPr>
          <a:xfrm>
            <a:off x="463393" y="1328586"/>
            <a:ext cx="1921700" cy="4178856"/>
          </a:xfrm>
          <a:prstGeom prst="rect">
            <a:avLst/>
          </a:prstGeom>
        </p:spPr>
      </p:pic>
    </p:spTree>
    <p:extLst>
      <p:ext uri="{BB962C8B-B14F-4D97-AF65-F5344CB8AC3E}">
        <p14:creationId xmlns:p14="http://schemas.microsoft.com/office/powerpoint/2010/main" val="124357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AC02E406-CBE8-46AD-86BB-85B652CED35C}"/>
              </a:ext>
            </a:extLst>
          </p:cNvPr>
          <p:cNvSpPr txBox="1">
            <a:spLocks/>
          </p:cNvSpPr>
          <p:nvPr/>
        </p:nvSpPr>
        <p:spPr>
          <a:xfrm>
            <a:off x="1291600" y="1808820"/>
            <a:ext cx="6574766" cy="4115719"/>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u="sng" dirty="0"/>
          </a:p>
          <a:p>
            <a:pPr marL="0" indent="0">
              <a:buNone/>
            </a:pPr>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a:p>
            <a:pPr marL="192881" indent="-192881"/>
            <a:endParaRPr lang="en-US" sz="2400" u="sng" dirty="0">
              <a:cs typeface="Calibri"/>
            </a:endParaRPr>
          </a:p>
          <a:p>
            <a:endParaRPr lang="en-US" sz="2400" u="sng" dirty="0"/>
          </a:p>
          <a:p>
            <a:endParaRPr lang="en-US" sz="2400" u="sng" dirty="0"/>
          </a:p>
          <a:p>
            <a:endParaRPr lang="en-US" sz="2400" u="sng" dirty="0"/>
          </a:p>
          <a:p>
            <a:endParaRPr lang="en-US" sz="2400" u="sng" dirty="0"/>
          </a:p>
          <a:p>
            <a:endParaRPr lang="en-US" sz="2400" u="sng" dirty="0"/>
          </a:p>
          <a:p>
            <a:endParaRPr lang="en-US" sz="2400" u="sng" dirty="0"/>
          </a:p>
        </p:txBody>
      </p:sp>
      <p:pic>
        <p:nvPicPr>
          <p:cNvPr id="5" name="Picture 4" descr="Graphical user interface, application&#10;&#10;Description automatically generated">
            <a:extLst>
              <a:ext uri="{FF2B5EF4-FFF2-40B4-BE49-F238E27FC236}">
                <a16:creationId xmlns:a16="http://schemas.microsoft.com/office/drawing/2014/main" id="{E589A3DF-6954-0B48-81F7-2319C00715C8}"/>
              </a:ext>
            </a:extLst>
          </p:cNvPr>
          <p:cNvPicPr>
            <a:picLocks noChangeAspect="1"/>
          </p:cNvPicPr>
          <p:nvPr/>
        </p:nvPicPr>
        <p:blipFill rotWithShape="1">
          <a:blip r:embed="rId2"/>
          <a:srcRect t="3267" b="1329"/>
          <a:stretch/>
        </p:blipFill>
        <p:spPr>
          <a:xfrm>
            <a:off x="0" y="1036190"/>
            <a:ext cx="9128494" cy="4785621"/>
          </a:xfrm>
          <a:prstGeom prst="rect">
            <a:avLst/>
          </a:prstGeom>
        </p:spPr>
      </p:pic>
    </p:spTree>
    <p:extLst>
      <p:ext uri="{BB962C8B-B14F-4D97-AF65-F5344CB8AC3E}">
        <p14:creationId xmlns:p14="http://schemas.microsoft.com/office/powerpoint/2010/main" val="2936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1363989" y="944726"/>
          <a:ext cx="6448370" cy="75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291600" y="1808820"/>
            <a:ext cx="6574766" cy="4115719"/>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u="sng"/>
          </a:p>
          <a:p>
            <a:pPr>
              <a:buFont typeface="Calibri"/>
              <a:buAutoNum type="arabicPeriod"/>
            </a:pPr>
            <a:endParaRPr lang="en-US" sz="2400" u="sng"/>
          </a:p>
          <a:p>
            <a:endParaRPr lang="en-US" sz="2400" u="sng"/>
          </a:p>
          <a:p>
            <a:pPr>
              <a:buFont typeface="+mj-lt"/>
              <a:buAutoNum type="arabicPeriod"/>
            </a:pPr>
            <a:endParaRPr lang="en-US" sz="2400" u="sng"/>
          </a:p>
          <a:p>
            <a:pPr>
              <a:buFont typeface="+mj-lt"/>
              <a:buAutoNum type="arabicPeriod"/>
            </a:pPr>
            <a:endParaRPr lang="en-US" sz="2400" u="sng"/>
          </a:p>
          <a:p>
            <a:endParaRPr lang="en-US" sz="2400" u="sng"/>
          </a:p>
          <a:p>
            <a:endParaRPr lang="en-US" sz="2400" u="sng"/>
          </a:p>
          <a:p>
            <a:endParaRPr lang="en-US" sz="2400" u="sng"/>
          </a:p>
          <a:p>
            <a:pPr marL="192881" indent="-192881"/>
            <a:endParaRPr lang="en-US" sz="2400" u="sng" dirty="0">
              <a:cs typeface="Calibri"/>
            </a:endParaRPr>
          </a:p>
          <a:p>
            <a:pPr>
              <a:buFont typeface="+mj-lt"/>
              <a:buAutoNum type="arabicPeriod"/>
            </a:pPr>
            <a:endParaRPr lang="en-US" sz="2400" u="sng"/>
          </a:p>
          <a:p>
            <a:pPr>
              <a:buFont typeface="+mj-lt"/>
              <a:buAutoNum type="arabicPeriod"/>
            </a:pPr>
            <a:endParaRPr lang="en-US" sz="2400" u="sng"/>
          </a:p>
          <a:p>
            <a:pPr>
              <a:buFont typeface="+mj-lt"/>
              <a:buAutoNum type="arabicPeriod"/>
            </a:pPr>
            <a:endParaRPr lang="en-US" sz="2400" u="sng"/>
          </a:p>
          <a:p>
            <a:pPr>
              <a:buFont typeface="+mj-lt"/>
              <a:buAutoNum type="arabicPeriod"/>
            </a:pPr>
            <a:endParaRPr lang="en-US" sz="2400" u="sng"/>
          </a:p>
          <a:p>
            <a:pPr>
              <a:buFont typeface="+mj-lt"/>
              <a:buAutoNum type="arabicPeriod"/>
            </a:pPr>
            <a:endParaRPr lang="en-US" sz="2400" u="sng"/>
          </a:p>
          <a:p>
            <a:pPr>
              <a:buFont typeface="+mj-lt"/>
              <a:buAutoNum type="arabicPeriod"/>
            </a:pPr>
            <a:endParaRPr lang="en-US" sz="2400" u="sng"/>
          </a:p>
        </p:txBody>
      </p:sp>
      <p:sp>
        <p:nvSpPr>
          <p:cNvPr id="2" name="TextBox 1">
            <a:extLst>
              <a:ext uri="{FF2B5EF4-FFF2-40B4-BE49-F238E27FC236}">
                <a16:creationId xmlns:a16="http://schemas.microsoft.com/office/drawing/2014/main" id="{E6EBE2E6-EB31-4E6B-ACF7-284A50B3BE6B}"/>
              </a:ext>
            </a:extLst>
          </p:cNvPr>
          <p:cNvSpPr txBox="1"/>
          <p:nvPr/>
        </p:nvSpPr>
        <p:spPr>
          <a:xfrm flipH="1">
            <a:off x="-212942" y="1808820"/>
            <a:ext cx="9356942" cy="5447645"/>
          </a:xfrm>
          <a:prstGeom prst="rect">
            <a:avLst/>
          </a:prstGeom>
          <a:noFill/>
        </p:spPr>
        <p:txBody>
          <a:bodyPr wrap="square" rtlCol="0">
            <a:spAutoFit/>
          </a:bodyPr>
          <a:lstStyle/>
          <a:p>
            <a:r>
              <a:rPr lang="en-US" b="1" u="sng" dirty="0"/>
              <a:t>Implementation of 5  Cycles in 3 States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sz="2400" dirty="0"/>
              <a:t>The 2020 NMEP led stratification exercise recommended the expansion of SMC implementation from the 9 states within the Sahel region to an additional 11 states and the FCT Abuja from 2021 (making a total of 21)</a:t>
            </a:r>
          </a:p>
          <a:p>
            <a:pPr marL="257175" indent="-257175">
              <a:buFont typeface="Arial" panose="020B0604020202020204" pitchFamily="34" charset="0"/>
              <a:buChar char="•"/>
            </a:pPr>
            <a:r>
              <a:rPr lang="en-US" sz="2400" dirty="0"/>
              <a:t>These new states included Kogi, Nasarawa and Plateau which incidentally had longer periods of annual rainfall that the 9 Sahel states; with the rains usually starting earlier than June </a:t>
            </a:r>
          </a:p>
          <a:p>
            <a:pPr marL="257175" indent="-257175">
              <a:buFont typeface="Arial" panose="020B0604020202020204" pitchFamily="34" charset="0"/>
              <a:buChar char="•"/>
            </a:pPr>
            <a:r>
              <a:rPr lang="en-US" sz="2400" dirty="0"/>
              <a:t>In order to provide more protection to the eligible children (aged 3 – 59 months), an additional cycle was introduced in June in Kogi, Nasarawa and Plateau states</a:t>
            </a:r>
          </a:p>
          <a:p>
            <a:pPr marL="257175" indent="-257175">
              <a:buFont typeface="Arial" panose="020B0604020202020204" pitchFamily="34" charset="0"/>
              <a:buChar char="•"/>
            </a:pPr>
            <a:r>
              <a:rPr lang="en-US" sz="2400" dirty="0"/>
              <a:t>A total of 2,022,419 eligible children were covered during the 2021 SMC round in Kogi (397,198), Nasarawa (771,603) and Platea (853,618) states giving &gt;100% admin coverage</a:t>
            </a:r>
          </a:p>
          <a:p>
            <a:pPr marL="257175" indent="-257175">
              <a:buFont typeface="Arial" panose="020B0604020202020204" pitchFamily="34" charset="0"/>
              <a:buChar char="•"/>
            </a:pPr>
            <a:r>
              <a:rPr lang="en-US" sz="2400" dirty="0"/>
              <a:t>During the period of implementation, some lessons were learnt</a:t>
            </a:r>
            <a:endParaRPr lang="en-NG" sz="2400" dirty="0"/>
          </a:p>
        </p:txBody>
      </p:sp>
    </p:spTree>
    <p:extLst>
      <p:ext uri="{BB962C8B-B14F-4D97-AF65-F5344CB8AC3E}">
        <p14:creationId xmlns:p14="http://schemas.microsoft.com/office/powerpoint/2010/main" val="107778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1363989" y="944726"/>
          <a:ext cx="6448370" cy="75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0" y="1808821"/>
            <a:ext cx="8793271" cy="4930182"/>
          </a:xfrm>
          <a:prstGeom prst="rect">
            <a:avLst/>
          </a:prstGeom>
        </p:spPr>
        <p:txBody>
          <a:bodyPr vert="horz" lIns="68580" tIns="34290" rIns="68580" bIns="3429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00" b="1" dirty="0"/>
              <a:t>Microplanning/Database/Training/Payments</a:t>
            </a:r>
          </a:p>
          <a:p>
            <a:pPr algn="just"/>
            <a:r>
              <a:rPr lang="en-US" sz="2400" dirty="0"/>
              <a:t>Adequate planning for and timely delivery of resources for 5 cycles (against the standard 4) key to successful rollout</a:t>
            </a:r>
          </a:p>
          <a:p>
            <a:pPr algn="just"/>
            <a:r>
              <a:rPr lang="en-US" sz="2400" dirty="0">
                <a:ea typeface="Calibri" panose="020F0502020204030204" pitchFamily="34" charset="0"/>
                <a:cs typeface="Times New Roman" panose="02020603050405020304" pitchFamily="18" charset="0"/>
              </a:rPr>
              <a:t>Obtaining the relevant national, state and LGA levels of approval, buy-in and support prerequisite for rollout</a:t>
            </a:r>
          </a:p>
          <a:p>
            <a:pPr algn="just"/>
            <a:r>
              <a:rPr lang="en-US" sz="2400" dirty="0">
                <a:ea typeface="Calibri" panose="020F0502020204030204" pitchFamily="34" charset="0"/>
                <a:cs typeface="Times New Roman" panose="02020603050405020304" pitchFamily="18" charset="0"/>
              </a:rPr>
              <a:t>Selection and documentation of qualified community level personnel absolutely key to successful implementation</a:t>
            </a:r>
          </a:p>
          <a:p>
            <a:pPr algn="just"/>
            <a:r>
              <a:rPr lang="en-US" sz="2400" dirty="0">
                <a:ea typeface="Calibri" panose="020F0502020204030204" pitchFamily="34" charset="0"/>
                <a:cs typeface="Times New Roman" panose="02020603050405020304" pitchFamily="18" charset="0"/>
              </a:rPr>
              <a:t>Need to emphasize 5-cycles during training of personnel</a:t>
            </a:r>
          </a:p>
          <a:p>
            <a:pPr algn="just"/>
            <a:r>
              <a:rPr lang="en-US" sz="2400" dirty="0"/>
              <a:t>Resident community level personnel (CDDs, LMs and TA) proven to be more effective and efficient to the campaign </a:t>
            </a:r>
          </a:p>
          <a:p>
            <a:pPr algn="just"/>
            <a:r>
              <a:rPr lang="en-US" sz="2400" dirty="0"/>
              <a:t>Timely payment of personnel motivated and encouraged continued delivery until the 5</a:t>
            </a:r>
            <a:r>
              <a:rPr lang="en-US" sz="2400" baseline="30000" dirty="0"/>
              <a:t>th</a:t>
            </a:r>
            <a:r>
              <a:rPr lang="en-US" sz="2400" dirty="0"/>
              <a:t> cycle</a:t>
            </a:r>
          </a:p>
          <a:p>
            <a:pPr algn="just"/>
            <a:r>
              <a:rPr lang="en-US" sz="2400" dirty="0"/>
              <a:t>Communities enthusiastic about SMC </a:t>
            </a:r>
          </a:p>
          <a:p>
            <a:endParaRPr lang="en-US" sz="2400" u="sng" dirty="0"/>
          </a:p>
          <a:p>
            <a:endParaRPr lang="en-US" sz="2400" u="sng" dirty="0"/>
          </a:p>
          <a:p>
            <a:pPr marL="192881" indent="-192881"/>
            <a:endParaRPr lang="en-US" sz="2400" u="sng" dirty="0">
              <a:cs typeface="Calibri"/>
            </a:endParaRPr>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p:txBody>
      </p:sp>
    </p:spTree>
    <p:extLst>
      <p:ext uri="{BB962C8B-B14F-4D97-AF65-F5344CB8AC3E}">
        <p14:creationId xmlns:p14="http://schemas.microsoft.com/office/powerpoint/2010/main" val="1349331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1363989" y="944726"/>
          <a:ext cx="6448370" cy="75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263047" y="1808821"/>
            <a:ext cx="8880953" cy="4842500"/>
          </a:xfrm>
          <a:prstGeom prst="rect">
            <a:avLst/>
          </a:prstGeom>
        </p:spPr>
        <p:txBody>
          <a:bodyPr vert="horz" lIns="68580" tIns="34290" rIns="68580" bIns="34290" rtlCol="0" anchor="t">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t>Security</a:t>
            </a:r>
          </a:p>
          <a:p>
            <a:pPr algn="just"/>
            <a:r>
              <a:rPr lang="en-US" sz="2400" dirty="0"/>
              <a:t>Using established state and local level security channels to support SMC implementation provided huge security boost</a:t>
            </a:r>
          </a:p>
          <a:p>
            <a:pPr algn="just"/>
            <a:r>
              <a:rPr lang="en-US" sz="2400" dirty="0">
                <a:ea typeface="Calibri" panose="020F0502020204030204" pitchFamily="34" charset="0"/>
                <a:cs typeface="Times New Roman" panose="02020603050405020304" pitchFamily="18" charset="0"/>
              </a:rPr>
              <a:t>Use of locals and indigenes for coordination and implementation of SMC in areas of high security threats reduced security risk to personnel, staff and partners</a:t>
            </a:r>
            <a:endParaRPr lang="en-US" sz="2400" dirty="0"/>
          </a:p>
          <a:p>
            <a:pPr algn="just"/>
            <a:r>
              <a:rPr lang="en-US" sz="2400" dirty="0"/>
              <a:t>Use of security risk assessment reports before implementation and updated for each cycle ensured staff, partners and personnel safety during SMC distribution</a:t>
            </a:r>
          </a:p>
          <a:p>
            <a:pPr marL="0" indent="0" algn="just">
              <a:buNone/>
            </a:pPr>
            <a:r>
              <a:rPr lang="en-US" sz="2400" b="1" dirty="0"/>
              <a:t>SBCC</a:t>
            </a:r>
            <a:endParaRPr lang="en-US" sz="2400" dirty="0">
              <a:ea typeface="Calibri" panose="020F0502020204030204" pitchFamily="34" charset="0"/>
            </a:endParaRPr>
          </a:p>
          <a:p>
            <a:pPr algn="just"/>
            <a:r>
              <a:rPr lang="en-GB" sz="2400" dirty="0">
                <a:ea typeface="Calibri" panose="020F0502020204030204" pitchFamily="34" charset="0"/>
                <a:cs typeface="Calibri" panose="020F0502020204030204" pitchFamily="34" charset="0"/>
              </a:rPr>
              <a:t>Engagement of community leaders as monitors during SMC distribution period strengthened monitoring &amp; community coverage</a:t>
            </a:r>
            <a:endParaRPr lang="en-US" sz="2400" dirty="0">
              <a:ea typeface="Calibri" panose="020F0502020204030204" pitchFamily="34" charset="0"/>
              <a:cs typeface="Times New Roman" panose="02020603050405020304" pitchFamily="18" charset="0"/>
            </a:endParaRPr>
          </a:p>
          <a:p>
            <a:pPr algn="just"/>
            <a:r>
              <a:rPr lang="en-US" sz="2400" dirty="0">
                <a:ea typeface="Calibri" panose="020F0502020204030204" pitchFamily="34" charset="0"/>
              </a:rPr>
              <a:t>Political advocacy is critical for success of any program. Early notification of stakeholders for planned activities was a deciding factor for recorded successes of SMC activities in the states</a:t>
            </a:r>
          </a:p>
          <a:p>
            <a:pPr algn="just"/>
            <a:r>
              <a:rPr lang="en-GB" sz="2400" dirty="0">
                <a:ea typeface="MS Mincho" panose="02020609040205080304" pitchFamily="49" charset="-128"/>
                <a:cs typeface="Calibri" panose="020F0502020204030204" pitchFamily="34" charset="0"/>
              </a:rPr>
              <a:t>Traditional and religious leaders can be very supportive in mobilising caregivers for the uptake of SMC services</a:t>
            </a:r>
            <a:endParaRPr lang="en-US" sz="2400" dirty="0">
              <a:ea typeface="Calibri" panose="020F0502020204030204" pitchFamily="34" charset="0"/>
              <a:cs typeface="Times New Roman" panose="02020603050405020304" pitchFamily="18" charset="0"/>
            </a:endParaRPr>
          </a:p>
          <a:p>
            <a:endParaRPr lang="en-US" sz="2400" u="sng" dirty="0"/>
          </a:p>
          <a:p>
            <a:endParaRPr lang="en-US" sz="2400" u="sng" dirty="0"/>
          </a:p>
          <a:p>
            <a:endParaRPr lang="en-US" sz="2400" u="sng" dirty="0"/>
          </a:p>
          <a:p>
            <a:endParaRPr lang="en-US" sz="2400" u="sng" dirty="0"/>
          </a:p>
          <a:p>
            <a:pPr marL="192881" indent="-192881"/>
            <a:endParaRPr lang="en-US" sz="2400" u="sng" dirty="0">
              <a:cs typeface="Calibri"/>
            </a:endParaRPr>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p:txBody>
      </p:sp>
    </p:spTree>
    <p:extLst>
      <p:ext uri="{BB962C8B-B14F-4D97-AF65-F5344CB8AC3E}">
        <p14:creationId xmlns:p14="http://schemas.microsoft.com/office/powerpoint/2010/main" val="260548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1363989" y="944726"/>
          <a:ext cx="6448370" cy="75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50312" y="1808821"/>
            <a:ext cx="8906006" cy="4379037"/>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400" dirty="0"/>
              <a:t>Use of regular LQAS feedback mechanism improved subsequent SMC implementation through effective actions and recommendations</a:t>
            </a:r>
          </a:p>
          <a:p>
            <a:pPr algn="just"/>
            <a:r>
              <a:rPr lang="en-US" sz="2400" dirty="0">
                <a:latin typeface="Calibri" panose="020F0502020204030204" pitchFamily="34" charset="0"/>
                <a:ea typeface="Calibri" panose="020F0502020204030204" pitchFamily="34" charset="0"/>
                <a:cs typeface="Calibri" panose="020F0502020204030204" pitchFamily="34" charset="0"/>
              </a:rPr>
              <a:t>Refresher training to CDDs and LM on proper IPC strategy and correct SMC messaging improved quality of SPAQ administration to eligible children</a:t>
            </a: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The use of Lead Mothers improved adherence to SMC treatment protocol amongst caregivers</a:t>
            </a:r>
          </a:p>
          <a:p>
            <a:endParaRPr lang="en-US" sz="1800" dirty="0"/>
          </a:p>
          <a:p>
            <a:endParaRPr lang="en-US" sz="2400" u="sng" dirty="0"/>
          </a:p>
          <a:p>
            <a:endParaRPr lang="en-US" sz="2400" u="sng" dirty="0"/>
          </a:p>
          <a:p>
            <a:endParaRPr lang="en-US" sz="2400" u="sng" dirty="0"/>
          </a:p>
          <a:p>
            <a:pPr marL="192881" indent="-192881"/>
            <a:endParaRPr lang="en-US" sz="2400" u="sng" dirty="0">
              <a:cs typeface="Calibri"/>
            </a:endParaRPr>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a:p>
            <a:pPr>
              <a:buFont typeface="+mj-lt"/>
              <a:buAutoNum type="arabicPeriod"/>
            </a:pPr>
            <a:endParaRPr lang="en-US" sz="2400" u="sng" dirty="0"/>
          </a:p>
        </p:txBody>
      </p:sp>
    </p:spTree>
    <p:extLst>
      <p:ext uri="{BB962C8B-B14F-4D97-AF65-F5344CB8AC3E}">
        <p14:creationId xmlns:p14="http://schemas.microsoft.com/office/powerpoint/2010/main" val="147172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0561C9-E003-4C0F-9404-31476F5A20CA}"/>
              </a:ext>
            </a:extLst>
          </p:cNvPr>
          <p:cNvSpPr>
            <a:spLocks noGrp="1"/>
          </p:cNvSpPr>
          <p:nvPr>
            <p:ph type="body" idx="1"/>
          </p:nvPr>
        </p:nvSpPr>
        <p:spPr/>
        <p:txBody>
          <a:bodyPr/>
          <a:lstStyle/>
          <a:p>
            <a:pPr algn="ctr"/>
            <a:r>
              <a:rPr lang="fr-CH"/>
              <a:t>2021 </a:t>
            </a:r>
            <a:r>
              <a:rPr lang="fr-CH" err="1"/>
              <a:t>map</a:t>
            </a:r>
            <a:r>
              <a:rPr lang="fr-CH"/>
              <a:t> (Covered) </a:t>
            </a:r>
            <a:endParaRPr lang="fr-FR"/>
          </a:p>
        </p:txBody>
      </p:sp>
      <p:pic>
        <p:nvPicPr>
          <p:cNvPr id="2" name="Content Placeholder 1">
            <a:extLst>
              <a:ext uri="{FF2B5EF4-FFF2-40B4-BE49-F238E27FC236}">
                <a16:creationId xmlns:a16="http://schemas.microsoft.com/office/drawing/2014/main" id="{7296D74D-0381-4E93-A9A9-B10587946DE1}"/>
              </a:ext>
            </a:extLst>
          </p:cNvPr>
          <p:cNvPicPr>
            <a:picLocks noGrp="1" noChangeAspect="1"/>
          </p:cNvPicPr>
          <p:nvPr>
            <p:ph sz="half" idx="2"/>
          </p:nvPr>
        </p:nvPicPr>
        <p:blipFill>
          <a:blip r:embed="rId2"/>
          <a:stretch>
            <a:fillRect/>
          </a:stretch>
        </p:blipFill>
        <p:spPr>
          <a:xfrm>
            <a:off x="495170" y="2174875"/>
            <a:ext cx="3926282" cy="3951288"/>
          </a:xfrm>
          <a:prstGeom prst="rect">
            <a:avLst/>
          </a:prstGeom>
        </p:spPr>
      </p:pic>
      <p:sp>
        <p:nvSpPr>
          <p:cNvPr id="7" name="Text Placeholder 6">
            <a:extLst>
              <a:ext uri="{FF2B5EF4-FFF2-40B4-BE49-F238E27FC236}">
                <a16:creationId xmlns:a16="http://schemas.microsoft.com/office/drawing/2014/main" id="{E9CB6719-3B41-448F-89B9-C9347A215A29}"/>
              </a:ext>
            </a:extLst>
          </p:cNvPr>
          <p:cNvSpPr>
            <a:spLocks noGrp="1"/>
          </p:cNvSpPr>
          <p:nvPr>
            <p:ph type="body" sz="quarter" idx="3"/>
          </p:nvPr>
        </p:nvSpPr>
        <p:spPr/>
        <p:txBody>
          <a:bodyPr/>
          <a:lstStyle/>
          <a:p>
            <a:pPr algn="ctr"/>
            <a:r>
              <a:rPr lang="fr-CH"/>
              <a:t>2022 </a:t>
            </a:r>
            <a:r>
              <a:rPr lang="fr-CH" err="1"/>
              <a:t>map</a:t>
            </a:r>
            <a:r>
              <a:rPr lang="fr-CH"/>
              <a:t> (</a:t>
            </a:r>
            <a:r>
              <a:rPr lang="fr-CH" err="1"/>
              <a:t>targets</a:t>
            </a:r>
            <a:r>
              <a:rPr lang="fr-CH"/>
              <a:t>)</a:t>
            </a:r>
            <a:endParaRPr lang="fr-FR"/>
          </a:p>
        </p:txBody>
      </p:sp>
      <p:graphicFrame>
        <p:nvGraphicFramePr>
          <p:cNvPr id="4" name="Diagramme 6">
            <a:extLst>
              <a:ext uri="{FF2B5EF4-FFF2-40B4-BE49-F238E27FC236}">
                <a16:creationId xmlns:a16="http://schemas.microsoft.com/office/drawing/2014/main" id="{1C80CC0F-E07F-46C4-9674-6790D8E84F7F}"/>
              </a:ext>
            </a:extLst>
          </p:cNvPr>
          <p:cNvGraphicFramePr/>
          <p:nvPr>
            <p:extLst>
              <p:ext uri="{D42A27DB-BD31-4B8C-83A1-F6EECF244321}">
                <p14:modId xmlns:p14="http://schemas.microsoft.com/office/powerpoint/2010/main" val="1525170882"/>
              </p:ext>
            </p:extLst>
          </p:nvPr>
        </p:nvGraphicFramePr>
        <p:xfrm>
          <a:off x="198134" y="101615"/>
          <a:ext cx="8501952" cy="99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a:extLst>
              <a:ext uri="{FF2B5EF4-FFF2-40B4-BE49-F238E27FC236}">
                <a16:creationId xmlns:a16="http://schemas.microsoft.com/office/drawing/2014/main" id="{EE42C486-B3DE-41AC-A79F-628160467FFE}"/>
              </a:ext>
            </a:extLst>
          </p:cNvPr>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4722550" y="2174874"/>
            <a:ext cx="4040187" cy="3674781"/>
          </a:xfrm>
        </p:spPr>
      </p:pic>
    </p:spTree>
    <p:extLst>
      <p:ext uri="{BB962C8B-B14F-4D97-AF65-F5344CB8AC3E}">
        <p14:creationId xmlns:p14="http://schemas.microsoft.com/office/powerpoint/2010/main" val="149945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59ED-2A7A-4A7A-AAEB-0820DC4FD36E}"/>
              </a:ext>
            </a:extLst>
          </p:cNvPr>
          <p:cNvSpPr>
            <a:spLocks noGrp="1"/>
          </p:cNvSpPr>
          <p:nvPr>
            <p:ph type="title"/>
          </p:nvPr>
        </p:nvSpPr>
        <p:spPr>
          <a:xfrm>
            <a:off x="251520" y="2492896"/>
            <a:ext cx="8229600" cy="1143000"/>
          </a:xfrm>
        </p:spPr>
        <p:txBody>
          <a:bodyPr>
            <a:noAutofit/>
          </a:bodyPr>
          <a:lstStyle/>
          <a:p>
            <a:r>
              <a:rPr lang="en-US" sz="8000" b="1">
                <a:solidFill>
                  <a:schemeClr val="accent1">
                    <a:lumMod val="75000"/>
                  </a:schemeClr>
                </a:solidFill>
              </a:rPr>
              <a:t>Thank you</a:t>
            </a:r>
          </a:p>
        </p:txBody>
      </p:sp>
    </p:spTree>
    <p:extLst>
      <p:ext uri="{BB962C8B-B14F-4D97-AF65-F5344CB8AC3E}">
        <p14:creationId xmlns:p14="http://schemas.microsoft.com/office/powerpoint/2010/main" val="315590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457200" y="1268760"/>
            <a:ext cx="8229600" cy="4525963"/>
          </a:xfrm>
        </p:spPr>
        <p:txBody>
          <a:bodyPr vert="horz" lIns="91440" tIns="45720" rIns="91440" bIns="45720" rtlCol="0" anchor="t">
            <a:noAutofit/>
          </a:bodyPr>
          <a:lstStyle/>
          <a:p>
            <a:pPr marL="457200" lvl="1" indent="0">
              <a:buNone/>
            </a:pPr>
            <a:endParaRPr lang="en-US" sz="1400" u="sng" dirty="0">
              <a:solidFill>
                <a:schemeClr val="tx1"/>
              </a:solidFill>
            </a:endParaRPr>
          </a:p>
          <a:p>
            <a:endParaRPr lang="en-US" sz="1400" u="sng" dirty="0">
              <a:solidFill>
                <a:schemeClr val="tx1"/>
              </a:solidFill>
            </a:endParaRPr>
          </a:p>
          <a:p>
            <a:pPr>
              <a:buFont typeface="Calibri"/>
              <a:buAutoNum type="arabicPeriod"/>
            </a:pPr>
            <a:endParaRPr lang="en-US" sz="600" u="sng" dirty="0">
              <a:solidFill>
                <a:schemeClr val="tx1"/>
              </a:solidFill>
            </a:endParaRPr>
          </a:p>
          <a:p>
            <a:pPr marL="342900" indent="-342900">
              <a:buFont typeface="+mj-lt"/>
              <a:buAutoNum type="arabicPeriod"/>
            </a:pPr>
            <a:endParaRPr lang="en-US" sz="600" u="sng" dirty="0">
              <a:solidFill>
                <a:schemeClr val="tx1"/>
              </a:solidFill>
            </a:endParaRPr>
          </a:p>
          <a:p>
            <a:pPr marL="342900" indent="-342900">
              <a:buFont typeface="+mj-lt"/>
              <a:buAutoNum type="arabicPeriod"/>
            </a:pPr>
            <a:endParaRPr lang="en-US" sz="600" u="sng" dirty="0">
              <a:solidFill>
                <a:schemeClr val="tx1"/>
              </a:solidFill>
            </a:endParaRPr>
          </a:p>
          <a:p>
            <a:endParaRPr lang="en-US" sz="600" u="sng" dirty="0">
              <a:solidFill>
                <a:schemeClr val="tx1"/>
              </a:solidFill>
            </a:endParaRPr>
          </a:p>
          <a:p>
            <a:pPr marL="342900" indent="-342900">
              <a:buFont typeface="+mj-lt"/>
              <a:buAutoNum type="arabicPeriod"/>
            </a:pPr>
            <a:endParaRPr lang="en-US" sz="600" u="sng" dirty="0">
              <a:solidFill>
                <a:schemeClr val="tx1"/>
              </a:solidFill>
            </a:endParaRPr>
          </a:p>
          <a:p>
            <a:pPr marL="342900" indent="-342900">
              <a:buFont typeface="+mj-lt"/>
              <a:buAutoNum type="arabicPeriod"/>
            </a:pPr>
            <a:endParaRPr lang="en-US" sz="600" u="sng" dirty="0">
              <a:solidFill>
                <a:schemeClr val="tx1"/>
              </a:solidFill>
            </a:endParaRPr>
          </a:p>
          <a:p>
            <a:endParaRPr lang="en-US" sz="600" u="sng" dirty="0"/>
          </a:p>
          <a:p>
            <a:endParaRPr lang="en-US" sz="600" u="sng" dirty="0"/>
          </a:p>
          <a:p>
            <a:endParaRPr lang="en-US" sz="600" u="sng" dirty="0"/>
          </a:p>
          <a:p>
            <a:pPr marL="257175" indent="-257175"/>
            <a:endParaRPr lang="en-US" sz="600" u="sng" dirty="0">
              <a:cs typeface="Calibri"/>
            </a:endParaRPr>
          </a:p>
          <a:p>
            <a:pPr marL="342900" indent="-342900">
              <a:buFont typeface="+mj-lt"/>
              <a:buAutoNum type="arabicPeriod"/>
            </a:pPr>
            <a:endParaRPr lang="en-US" sz="600" u="sng" dirty="0"/>
          </a:p>
          <a:p>
            <a:pPr marL="342900" indent="-342900">
              <a:buFont typeface="+mj-lt"/>
              <a:buAutoNum type="arabicPeriod"/>
            </a:pPr>
            <a:endParaRPr lang="en-US" sz="600" u="sng" dirty="0"/>
          </a:p>
          <a:p>
            <a:pPr marL="342900" indent="-342900">
              <a:buFont typeface="+mj-lt"/>
              <a:buAutoNum type="arabicPeriod"/>
            </a:pPr>
            <a:endParaRPr lang="en-US" sz="600" u="sng" dirty="0"/>
          </a:p>
          <a:p>
            <a:pPr marL="342900" indent="-342900">
              <a:buFont typeface="+mj-lt"/>
              <a:buAutoNum type="arabicPeriod"/>
            </a:pPr>
            <a:endParaRPr lang="en-US" sz="600" u="sng" dirty="0"/>
          </a:p>
          <a:p>
            <a:pPr marL="342900" indent="-342900">
              <a:buFont typeface="+mj-lt"/>
              <a:buAutoNum type="arabicPeriod"/>
            </a:pPr>
            <a:endParaRPr lang="en-US" sz="600" u="sng" dirty="0"/>
          </a:p>
          <a:p>
            <a:pPr marL="342900" indent="-342900">
              <a:buFont typeface="+mj-lt"/>
              <a:buAutoNum type="arabicPeriod"/>
            </a:pPr>
            <a:endParaRPr lang="en-US" sz="600" u="sng" dirty="0"/>
          </a:p>
        </p:txBody>
      </p:sp>
      <p:graphicFrame>
        <p:nvGraphicFramePr>
          <p:cNvPr id="4" name="Diagramme 6">
            <a:extLst>
              <a:ext uri="{FF2B5EF4-FFF2-40B4-BE49-F238E27FC236}">
                <a16:creationId xmlns:a16="http://schemas.microsoft.com/office/drawing/2014/main" id="{C97FA5CE-3B90-4B3C-8CB3-417911E69E54}"/>
              </a:ext>
            </a:extLst>
          </p:cNvPr>
          <p:cNvGraphicFramePr/>
          <p:nvPr>
            <p:extLst>
              <p:ext uri="{D42A27DB-BD31-4B8C-83A1-F6EECF244321}">
                <p14:modId xmlns:p14="http://schemas.microsoft.com/office/powerpoint/2010/main" val="1319268080"/>
              </p:ext>
            </p:extLst>
          </p:nvPr>
        </p:nvGraphicFramePr>
        <p:xfrm>
          <a:off x="198134" y="101615"/>
          <a:ext cx="8501952"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a:extLst>
              <a:ext uri="{FF2B5EF4-FFF2-40B4-BE49-F238E27FC236}">
                <a16:creationId xmlns:a16="http://schemas.microsoft.com/office/drawing/2014/main" id="{FE229B0E-98C7-48E0-A020-46510B44CDB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8" y="1125538"/>
            <a:ext cx="865187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11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6">
            <a:extLst>
              <a:ext uri="{FF2B5EF4-FFF2-40B4-BE49-F238E27FC236}">
                <a16:creationId xmlns:a16="http://schemas.microsoft.com/office/drawing/2014/main" id="{DA3CCE64-0D1F-4DEF-887F-A87C5359BB70}"/>
              </a:ext>
            </a:extLst>
          </p:cNvPr>
          <p:cNvGraphicFramePr/>
          <p:nvPr>
            <p:extLst>
              <p:ext uri="{D42A27DB-BD31-4B8C-83A1-F6EECF244321}">
                <p14:modId xmlns:p14="http://schemas.microsoft.com/office/powerpoint/2010/main" val="773763058"/>
              </p:ext>
            </p:extLst>
          </p:nvPr>
        </p:nvGraphicFramePr>
        <p:xfrm>
          <a:off x="220550" y="116632"/>
          <a:ext cx="8743938" cy="99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FCD888CC-9F2F-4453-9678-DB169BA17213}"/>
              </a:ext>
            </a:extLst>
          </p:cNvPr>
          <p:cNvSpPr>
            <a:spLocks noGrp="1"/>
          </p:cNvSpPr>
          <p:nvPr>
            <p:ph idx="1"/>
          </p:nvPr>
        </p:nvSpPr>
        <p:spPr/>
        <p:txBody>
          <a:bodyPr/>
          <a:lstStyle/>
          <a:p>
            <a:endParaRPr lang="en-US"/>
          </a:p>
        </p:txBody>
      </p:sp>
      <p:graphicFrame>
        <p:nvGraphicFramePr>
          <p:cNvPr id="8" name="Espace réservé du contenu 3">
            <a:extLst>
              <a:ext uri="{FF2B5EF4-FFF2-40B4-BE49-F238E27FC236}">
                <a16:creationId xmlns:a16="http://schemas.microsoft.com/office/drawing/2014/main" id="{EE97BE2F-DEE0-4E21-A458-4852918CC6DA}"/>
              </a:ext>
            </a:extLst>
          </p:cNvPr>
          <p:cNvGraphicFramePr>
            <a:graphicFrameLocks/>
          </p:cNvGraphicFramePr>
          <p:nvPr>
            <p:extLst>
              <p:ext uri="{D42A27DB-BD31-4B8C-83A1-F6EECF244321}">
                <p14:modId xmlns:p14="http://schemas.microsoft.com/office/powerpoint/2010/main" val="1008411528"/>
              </p:ext>
            </p:extLst>
          </p:nvPr>
        </p:nvGraphicFramePr>
        <p:xfrm>
          <a:off x="220550" y="1600201"/>
          <a:ext cx="8597772" cy="5049772"/>
        </p:xfrm>
        <a:graphic>
          <a:graphicData uri="http://schemas.openxmlformats.org/drawingml/2006/table">
            <a:tbl>
              <a:tblPr firstRow="1" bandRow="1">
                <a:tableStyleId>{5C22544A-7EE6-4342-B048-85BDC9FD1C3A}</a:tableStyleId>
              </a:tblPr>
              <a:tblGrid>
                <a:gridCol w="2657493">
                  <a:extLst>
                    <a:ext uri="{9D8B030D-6E8A-4147-A177-3AD203B41FA5}">
                      <a16:colId xmlns:a16="http://schemas.microsoft.com/office/drawing/2014/main" val="20000"/>
                    </a:ext>
                  </a:extLst>
                </a:gridCol>
                <a:gridCol w="3189408">
                  <a:extLst>
                    <a:ext uri="{9D8B030D-6E8A-4147-A177-3AD203B41FA5}">
                      <a16:colId xmlns:a16="http://schemas.microsoft.com/office/drawing/2014/main" val="20001"/>
                    </a:ext>
                  </a:extLst>
                </a:gridCol>
                <a:gridCol w="2750871">
                  <a:extLst>
                    <a:ext uri="{9D8B030D-6E8A-4147-A177-3AD203B41FA5}">
                      <a16:colId xmlns:a16="http://schemas.microsoft.com/office/drawing/2014/main" val="20002"/>
                    </a:ext>
                  </a:extLst>
                </a:gridCol>
              </a:tblGrid>
              <a:tr h="865477">
                <a:tc>
                  <a:txBody>
                    <a:bodyPr/>
                    <a:lstStyle/>
                    <a:p>
                      <a:pPr algn="ctr"/>
                      <a:endParaRPr lang="fr-FR" sz="1400" dirty="0"/>
                    </a:p>
                    <a:p>
                      <a:pPr algn="ctr"/>
                      <a:r>
                        <a:rPr lang="fr-FR" sz="1400" dirty="0" err="1"/>
                        <a:t>Month</a:t>
                      </a:r>
                      <a:endParaRPr lang="fr-FR" sz="1400" noProof="0" dirty="0">
                        <a:latin typeface="Arial" panose="020B0604020202020204" pitchFamily="34" charset="0"/>
                        <a:cs typeface="Arial" panose="020B0604020202020204" pitchFamily="34" charset="0"/>
                      </a:endParaRPr>
                    </a:p>
                  </a:txBody>
                  <a:tcPr marL="68568" marR="68568" marT="34297" marB="34297"/>
                </a:tc>
                <a:tc>
                  <a:txBody>
                    <a:bodyPr/>
                    <a:lstStyle/>
                    <a:p>
                      <a:pPr algn="ctr"/>
                      <a:endParaRPr lang="fr-F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Under 5 </a:t>
                      </a:r>
                      <a:r>
                        <a:rPr lang="fr-FR" sz="1400" dirty="0" err="1"/>
                        <a:t>year</a:t>
                      </a:r>
                      <a:endParaRPr lang="fr-FR" sz="1400" dirty="0"/>
                    </a:p>
                    <a:p>
                      <a:pPr algn="ctr"/>
                      <a:endParaRPr lang="fr-FR" sz="1400" dirty="0">
                        <a:latin typeface="Arial" panose="020B0604020202020204" pitchFamily="34" charset="0"/>
                        <a:cs typeface="Arial" panose="020B0604020202020204" pitchFamily="34" charset="0"/>
                      </a:endParaRPr>
                    </a:p>
                  </a:txBody>
                  <a:tcPr marL="68568" marR="68568" marT="34297" marB="342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5 </a:t>
                      </a:r>
                      <a:r>
                        <a:rPr lang="fr-FR" sz="1400" dirty="0" err="1"/>
                        <a:t>years</a:t>
                      </a:r>
                      <a:r>
                        <a:rPr lang="fr-FR" sz="1400" dirty="0"/>
                        <a:t> and </a:t>
                      </a:r>
                      <a:r>
                        <a:rPr lang="fr-FR" sz="1400" dirty="0" err="1"/>
                        <a:t>above</a:t>
                      </a:r>
                      <a:r>
                        <a:rPr lang="fr-FR" sz="1400" dirty="0"/>
                        <a:t> </a:t>
                      </a:r>
                      <a:endParaRPr lang="fr-FR" sz="1400" noProof="0" dirty="0"/>
                    </a:p>
                    <a:p>
                      <a:pPr algn="ctr"/>
                      <a:endParaRPr lang="fr-FR" sz="1400" dirty="0">
                        <a:latin typeface="Arial" panose="020B0604020202020204" pitchFamily="34" charset="0"/>
                        <a:cs typeface="Arial" panose="020B0604020202020204" pitchFamily="34" charset="0"/>
                      </a:endParaRPr>
                    </a:p>
                  </a:txBody>
                  <a:tcPr marL="68568" marR="68568" marT="34297" marB="34297"/>
                </a:tc>
                <a:extLst>
                  <a:ext uri="{0D108BD9-81ED-4DB2-BD59-A6C34878D82A}">
                    <a16:rowId xmlns:a16="http://schemas.microsoft.com/office/drawing/2014/main" val="10000"/>
                  </a:ext>
                </a:extLst>
              </a:tr>
              <a:tr h="344331">
                <a:tc>
                  <a:txBody>
                    <a:bodyPr/>
                    <a:lstStyle/>
                    <a:p>
                      <a:r>
                        <a:rPr lang="fr-FR" sz="1400" b="1" dirty="0" err="1"/>
                        <a:t>January</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dirty="0">
                          <a:solidFill>
                            <a:schemeClr val="dk1"/>
                          </a:solidFill>
                          <a:effectLst/>
                        </a:rPr>
                        <a:t>257,033</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340,998</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1"/>
                  </a:ext>
                </a:extLst>
              </a:tr>
              <a:tr h="396654">
                <a:tc>
                  <a:txBody>
                    <a:bodyPr/>
                    <a:lstStyle/>
                    <a:p>
                      <a:r>
                        <a:rPr lang="fr-FR" sz="1400" b="1" dirty="0" err="1"/>
                        <a:t>February</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dirty="0">
                          <a:solidFill>
                            <a:schemeClr val="dk1"/>
                          </a:solidFill>
                          <a:effectLst/>
                        </a:rPr>
                        <a:t>266,655</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a:solidFill>
                            <a:schemeClr val="dk1"/>
                          </a:solidFill>
                          <a:effectLst/>
                        </a:rPr>
                        <a:t>362,312</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2"/>
                  </a:ext>
                </a:extLst>
              </a:tr>
              <a:tr h="344331">
                <a:tc>
                  <a:txBody>
                    <a:bodyPr/>
                    <a:lstStyle/>
                    <a:p>
                      <a:r>
                        <a:rPr lang="fr-FR" sz="1400" b="1" dirty="0"/>
                        <a:t>March</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dirty="0">
                          <a:solidFill>
                            <a:schemeClr val="dk1"/>
                          </a:solidFill>
                          <a:effectLst/>
                        </a:rPr>
                        <a:t>280,583</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370,396</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3"/>
                  </a:ext>
                </a:extLst>
              </a:tr>
              <a:tr h="344331">
                <a:tc>
                  <a:txBody>
                    <a:bodyPr/>
                    <a:lstStyle/>
                    <a:p>
                      <a:r>
                        <a:rPr lang="fr-FR" sz="1400" b="1" dirty="0"/>
                        <a:t>April</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dirty="0">
                          <a:solidFill>
                            <a:schemeClr val="dk1"/>
                          </a:solidFill>
                          <a:effectLst/>
                        </a:rPr>
                        <a:t>279,086</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366,277</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4"/>
                  </a:ext>
                </a:extLst>
              </a:tr>
              <a:tr h="344331">
                <a:tc>
                  <a:txBody>
                    <a:bodyPr/>
                    <a:lstStyle/>
                    <a:p>
                      <a:r>
                        <a:rPr lang="fr-FR" sz="1400" b="1" dirty="0"/>
                        <a:t>May</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212,369</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279,545</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5"/>
                  </a:ext>
                </a:extLst>
              </a:tr>
              <a:tr h="344331">
                <a:tc>
                  <a:txBody>
                    <a:bodyPr/>
                    <a:lstStyle/>
                    <a:p>
                      <a:r>
                        <a:rPr lang="fr-FR" sz="1400" b="1" dirty="0"/>
                        <a:t>June</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227,696</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303,337</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6"/>
                  </a:ext>
                </a:extLst>
              </a:tr>
              <a:tr h="344331">
                <a:tc>
                  <a:txBody>
                    <a:bodyPr/>
                    <a:lstStyle/>
                    <a:p>
                      <a:r>
                        <a:rPr lang="fr-FR" sz="1400" b="1" dirty="0"/>
                        <a:t>July</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278,122</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370,226</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7"/>
                  </a:ext>
                </a:extLst>
              </a:tr>
              <a:tr h="344331">
                <a:tc>
                  <a:txBody>
                    <a:bodyPr/>
                    <a:lstStyle/>
                    <a:p>
                      <a:r>
                        <a:rPr lang="fr-FR" sz="1400" b="1" dirty="0"/>
                        <a:t>August</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329,571</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487,845</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8"/>
                  </a:ext>
                </a:extLst>
              </a:tr>
              <a:tr h="344331">
                <a:tc>
                  <a:txBody>
                    <a:bodyPr/>
                    <a:lstStyle/>
                    <a:p>
                      <a:r>
                        <a:rPr lang="fr-FR" sz="1400" b="1" dirty="0" err="1"/>
                        <a:t>September</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364,234</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532,141</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09"/>
                  </a:ext>
                </a:extLst>
              </a:tr>
              <a:tr h="344331">
                <a:tc>
                  <a:txBody>
                    <a:bodyPr/>
                    <a:lstStyle/>
                    <a:p>
                      <a:r>
                        <a:rPr lang="fr-FR" sz="1400" b="1" dirty="0" err="1"/>
                        <a:t>October</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427,665</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606,714</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10"/>
                  </a:ext>
                </a:extLst>
              </a:tr>
              <a:tr h="344331">
                <a:tc>
                  <a:txBody>
                    <a:bodyPr/>
                    <a:lstStyle/>
                    <a:p>
                      <a:r>
                        <a:rPr lang="fr-FR" sz="1400" b="1" dirty="0" err="1"/>
                        <a:t>November</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316,128</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432,835</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11"/>
                  </a:ext>
                </a:extLst>
              </a:tr>
              <a:tr h="344331">
                <a:tc>
                  <a:txBody>
                    <a:bodyPr/>
                    <a:lstStyle/>
                    <a:p>
                      <a:r>
                        <a:rPr lang="fr-FR" sz="1400" b="1" dirty="0" err="1"/>
                        <a:t>December</a:t>
                      </a:r>
                      <a:endParaRPr lang="fr-FR" sz="1400" b="1" dirty="0">
                        <a:latin typeface="Arial" panose="020B0604020202020204" pitchFamily="34" charset="0"/>
                        <a:cs typeface="Arial" panose="020B0604020202020204" pitchFamily="34" charset="0"/>
                      </a:endParaRPr>
                    </a:p>
                  </a:txBody>
                  <a:tcPr marL="68568" marR="68568" marT="34297" marB="34297"/>
                </a:tc>
                <a:tc>
                  <a:txBody>
                    <a:bodyPr/>
                    <a:lstStyle/>
                    <a:p>
                      <a:pPr algn="r" fontAlgn="ctr"/>
                      <a:r>
                        <a:rPr lang="en-NG" sz="1400" b="1" u="none" strike="noStrike" kern="1200">
                          <a:solidFill>
                            <a:schemeClr val="dk1"/>
                          </a:solidFill>
                          <a:effectLst/>
                        </a:rPr>
                        <a:t>285,553</a:t>
                      </a:r>
                      <a:endParaRPr lang="en-NG" sz="1400" b="1" i="0" u="none" strike="noStrike" kern="120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tc>
                  <a:txBody>
                    <a:bodyPr/>
                    <a:lstStyle/>
                    <a:p>
                      <a:pPr algn="r" fontAlgn="ctr"/>
                      <a:r>
                        <a:rPr lang="en-NG" sz="1400" b="1" u="none" strike="noStrike" kern="1200" dirty="0">
                          <a:solidFill>
                            <a:schemeClr val="dk1"/>
                          </a:solidFill>
                          <a:effectLst/>
                        </a:rPr>
                        <a:t>402,233</a:t>
                      </a:r>
                      <a:endParaRPr lang="en-NG" sz="14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3" marR="7143" marT="714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6276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4162235405"/>
              </p:ext>
            </p:extLst>
          </p:nvPr>
        </p:nvGraphicFramePr>
        <p:xfrm>
          <a:off x="443914" y="274638"/>
          <a:ext cx="8376558"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457200" y="2174875"/>
            <a:ext cx="4040188" cy="4494484"/>
          </a:xfrm>
          <a:ln>
            <a:solidFill>
              <a:schemeClr val="tx1"/>
            </a:solidFill>
          </a:ln>
        </p:spPr>
        <p:txBody>
          <a:bodyPr>
            <a:normAutofit fontScale="85000" lnSpcReduction="20000"/>
          </a:bodyPr>
          <a:lstStyle/>
          <a:p>
            <a:pPr algn="just"/>
            <a:r>
              <a:rPr lang="en-US" sz="2400" dirty="0"/>
              <a:t>Increase in the coverage of vitamin A supplementation using the door-to-door approach increased from 1.2% within the previous 6 months at baseline to 82.3% at end line after SMC+VAS integrated campaign</a:t>
            </a:r>
          </a:p>
          <a:p>
            <a:pPr algn="just"/>
            <a:r>
              <a:rPr lang="en-US" sz="2400" dirty="0"/>
              <a:t>Cost analysis showed </a:t>
            </a:r>
            <a:r>
              <a:rPr lang="en-US" sz="2400" dirty="0">
                <a:effectLst/>
                <a:ea typeface="Calibri" panose="020F0502020204030204" pitchFamily="34" charset="0"/>
              </a:rPr>
              <a:t>integration of Vitamin A to a usual SMC cycle has only an additional cost of $0.2 per child covered with both SMC and VAS</a:t>
            </a:r>
            <a:endParaRPr lang="en-US" sz="2400" dirty="0"/>
          </a:p>
          <a:p>
            <a:pPr algn="just"/>
            <a:r>
              <a:rPr lang="en-US" sz="2400" dirty="0"/>
              <a:t>The</a:t>
            </a:r>
            <a:r>
              <a:rPr lang="en-US" sz="2400" dirty="0">
                <a:solidFill>
                  <a:srgbClr val="FF0000"/>
                </a:solidFill>
                <a:effectLst/>
                <a:ea typeface="Calibri" panose="020F0502020204030204" pitchFamily="34" charset="0"/>
              </a:rPr>
              <a:t> </a:t>
            </a:r>
            <a:r>
              <a:rPr lang="en-US" sz="2400" dirty="0">
                <a:effectLst/>
                <a:ea typeface="Calibri" panose="020F0502020204030204" pitchFamily="34" charset="0"/>
              </a:rPr>
              <a:t>feasibility and acceptability of integration of VAS with SMC was demonstrated among implementers and caregivers of under-five children.</a:t>
            </a:r>
          </a:p>
          <a:p>
            <a:endParaRPr lang="en-US" dirty="0"/>
          </a:p>
        </p:txBody>
      </p:sp>
      <p:sp>
        <p:nvSpPr>
          <p:cNvPr id="5" name="Text Placeholder 4">
            <a:extLst>
              <a:ext uri="{FF2B5EF4-FFF2-40B4-BE49-F238E27FC236}">
                <a16:creationId xmlns:a16="http://schemas.microsoft.com/office/drawing/2014/main" id="{663513F9-63D5-4D74-8E36-75CD65834148}"/>
              </a:ext>
            </a:extLst>
          </p:cNvPr>
          <p:cNvSpPr>
            <a:spLocks noGrp="1"/>
          </p:cNvSpPr>
          <p:nvPr>
            <p:ph type="body" sz="quarter" idx="3"/>
          </p:nvPr>
        </p:nvSpPr>
        <p:spPr>
          <a:xfrm>
            <a:off x="4645025" y="1476375"/>
            <a:ext cx="4041775" cy="490883"/>
          </a:xfr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normAutofit/>
          </a:bodyPr>
          <a:lstStyle/>
          <a:p>
            <a:pPr algn="ctr"/>
            <a:r>
              <a:rPr lang="en-US" sz="2000"/>
              <a:t>Way forward </a:t>
            </a:r>
          </a:p>
        </p:txBody>
      </p:sp>
      <p:sp>
        <p:nvSpPr>
          <p:cNvPr id="6" name="Content Placeholder 5">
            <a:extLst>
              <a:ext uri="{FF2B5EF4-FFF2-40B4-BE49-F238E27FC236}">
                <a16:creationId xmlns:a16="http://schemas.microsoft.com/office/drawing/2014/main" id="{EAB2B4A1-ADB5-4DB8-90CA-4E628F498621}"/>
              </a:ext>
            </a:extLst>
          </p:cNvPr>
          <p:cNvSpPr>
            <a:spLocks noGrp="1"/>
          </p:cNvSpPr>
          <p:nvPr>
            <p:ph sz="quarter" idx="4"/>
          </p:nvPr>
        </p:nvSpPr>
        <p:spPr>
          <a:xfrm>
            <a:off x="4645025" y="2174874"/>
            <a:ext cx="4041775" cy="4494485"/>
          </a:xfrm>
          <a:ln>
            <a:solidFill>
              <a:schemeClr val="tx1"/>
            </a:solidFill>
          </a:ln>
        </p:spPr>
        <p:txBody>
          <a:bodyPr>
            <a:normAutofit fontScale="85000" lnSpcReduction="20000"/>
          </a:bodyPr>
          <a:lstStyle/>
          <a:p>
            <a:r>
              <a:rPr lang="en-US" dirty="0"/>
              <a:t>To disseminate the findings of the IR</a:t>
            </a:r>
          </a:p>
          <a:p>
            <a:r>
              <a:rPr lang="en-US" dirty="0"/>
              <a:t>Decision-making on operational guidelines for scale-up of VAS integration with SMC to all SMC eligible states in Nigeria. </a:t>
            </a:r>
          </a:p>
          <a:p>
            <a:endParaRPr lang="en-US" dirty="0"/>
          </a:p>
        </p:txBody>
      </p:sp>
      <p:sp>
        <p:nvSpPr>
          <p:cNvPr id="10" name="Rectangle 9">
            <a:extLst>
              <a:ext uri="{FF2B5EF4-FFF2-40B4-BE49-F238E27FC236}">
                <a16:creationId xmlns:a16="http://schemas.microsoft.com/office/drawing/2014/main" id="{6C28FE77-C696-40C9-B32A-261A79214929}"/>
              </a:ext>
            </a:extLst>
          </p:cNvPr>
          <p:cNvSpPr/>
          <p:nvPr/>
        </p:nvSpPr>
        <p:spPr>
          <a:xfrm>
            <a:off x="457200" y="1476375"/>
            <a:ext cx="4040188" cy="49088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 </a:t>
            </a:r>
          </a:p>
          <a:p>
            <a:pPr algn="ctr"/>
            <a:r>
              <a:rPr lang="fr-FR" sz="2000" b="1" dirty="0" err="1">
                <a:solidFill>
                  <a:schemeClr val="tx1"/>
                </a:solidFill>
                <a:latin typeface="Arial" panose="020B0604020202020204" pitchFamily="34" charset="0"/>
                <a:cs typeface="Arial" panose="020B0604020202020204" pitchFamily="34" charset="0"/>
              </a:rPr>
              <a:t>Sucesses</a:t>
            </a:r>
            <a:endParaRPr lang="fr-FR" sz="1600" b="1" dirty="0">
              <a:solidFill>
                <a:srgbClr val="00B050"/>
              </a:solidFill>
              <a:latin typeface="Arial" panose="020B0604020202020204" pitchFamily="34" charset="0"/>
              <a:cs typeface="Arial" panose="020B0604020202020204" pitchFamily="34" charset="0"/>
            </a:endParaRPr>
          </a:p>
          <a:p>
            <a:pPr algn="ctr"/>
            <a:endParaRPr lang="en-US" sz="2000" dirty="0"/>
          </a:p>
        </p:txBody>
      </p:sp>
    </p:spTree>
    <p:extLst>
      <p:ext uri="{BB962C8B-B14F-4D97-AF65-F5344CB8AC3E}">
        <p14:creationId xmlns:p14="http://schemas.microsoft.com/office/powerpoint/2010/main" val="337359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481397146"/>
              </p:ext>
            </p:extLst>
          </p:nvPr>
        </p:nvGraphicFramePr>
        <p:xfrm>
          <a:off x="443914" y="274638"/>
          <a:ext cx="8256172"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29A0DA7-B9AF-43C9-9E6C-D90248F37F1A}"/>
              </a:ext>
            </a:extLst>
          </p:cNvPr>
          <p:cNvSpPr>
            <a:spLocks noGrp="1"/>
          </p:cNvSpPr>
          <p:nvPr>
            <p:ph type="body" idx="1"/>
          </p:nvPr>
        </p:nvSpPr>
        <p:spPr>
          <a:xfrm>
            <a:off x="472041" y="1481977"/>
            <a:ext cx="4040188" cy="490884"/>
          </a:xfrm>
        </p:spPr>
        <p:txBody>
          <a:bodyPr>
            <a:normAutofit/>
          </a:bodyPr>
          <a:lstStyle/>
          <a:p>
            <a:endParaRPr lang="en-US"/>
          </a:p>
        </p:txBody>
      </p:sp>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457200" y="2174875"/>
            <a:ext cx="4040188" cy="4494484"/>
          </a:xfrm>
          <a:ln>
            <a:solidFill>
              <a:schemeClr val="tx1"/>
            </a:solidFill>
          </a:ln>
        </p:spPr>
        <p:txBody>
          <a:bodyPr/>
          <a:lstStyle/>
          <a:p>
            <a:r>
              <a:rPr lang="en-US" dirty="0"/>
              <a:t>VAS reporting done via the routine HMIS while SMC campaigns are reported through </a:t>
            </a:r>
            <a:r>
              <a:rPr lang="en-US" dirty="0" err="1"/>
              <a:t>adhoc</a:t>
            </a:r>
            <a:r>
              <a:rPr lang="en-US" dirty="0"/>
              <a:t> campaign  reporting system.</a:t>
            </a:r>
          </a:p>
          <a:p>
            <a:r>
              <a:rPr lang="en-US" dirty="0"/>
              <a:t>Concerns about extra workload when integrated</a:t>
            </a:r>
          </a:p>
          <a:p>
            <a:endParaRPr lang="en-US" dirty="0"/>
          </a:p>
        </p:txBody>
      </p:sp>
      <p:sp>
        <p:nvSpPr>
          <p:cNvPr id="5" name="Text Placeholder 4">
            <a:extLst>
              <a:ext uri="{FF2B5EF4-FFF2-40B4-BE49-F238E27FC236}">
                <a16:creationId xmlns:a16="http://schemas.microsoft.com/office/drawing/2014/main" id="{663513F9-63D5-4D74-8E36-75CD65834148}"/>
              </a:ext>
            </a:extLst>
          </p:cNvPr>
          <p:cNvSpPr>
            <a:spLocks noGrp="1"/>
          </p:cNvSpPr>
          <p:nvPr>
            <p:ph type="body" sz="quarter" idx="3"/>
          </p:nvPr>
        </p:nvSpPr>
        <p:spPr>
          <a:xfrm>
            <a:off x="4645025" y="1476375"/>
            <a:ext cx="4041775" cy="490883"/>
          </a:xfr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endParaRPr lang="fr-FR"/>
          </a:p>
          <a:p>
            <a:endParaRPr lang="fr-FR"/>
          </a:p>
          <a:p>
            <a:pPr algn="ctr"/>
            <a:r>
              <a:rPr lang="fr-FR" sz="8000" err="1">
                <a:solidFill>
                  <a:schemeClr val="tx1"/>
                </a:solidFill>
                <a:latin typeface="Arial" panose="020B0604020202020204" pitchFamily="34" charset="0"/>
                <a:cs typeface="Arial" panose="020B0604020202020204" pitchFamily="34" charset="0"/>
              </a:rPr>
              <a:t>Proposed</a:t>
            </a:r>
            <a:r>
              <a:rPr lang="fr-FR" sz="8000">
                <a:solidFill>
                  <a:schemeClr val="tx1"/>
                </a:solidFill>
                <a:latin typeface="Arial" panose="020B0604020202020204" pitchFamily="34" charset="0"/>
                <a:cs typeface="Arial" panose="020B0604020202020204" pitchFamily="34" charset="0"/>
              </a:rPr>
              <a:t> / </a:t>
            </a:r>
            <a:r>
              <a:rPr lang="fr-FR" sz="8000" err="1">
                <a:solidFill>
                  <a:schemeClr val="tx1"/>
                </a:solidFill>
                <a:latin typeface="Arial" panose="020B0604020202020204" pitchFamily="34" charset="0"/>
                <a:cs typeface="Arial" panose="020B0604020202020204" pitchFamily="34" charset="0"/>
              </a:rPr>
              <a:t>applied</a:t>
            </a:r>
            <a:r>
              <a:rPr lang="fr-FR" sz="8000">
                <a:solidFill>
                  <a:schemeClr val="tx1"/>
                </a:solidFill>
                <a:latin typeface="Arial" panose="020B0604020202020204" pitchFamily="34" charset="0"/>
                <a:cs typeface="Arial" panose="020B0604020202020204" pitchFamily="34" charset="0"/>
              </a:rPr>
              <a:t> solutions </a:t>
            </a:r>
            <a:endParaRPr lang="fr-FR" sz="6200">
              <a:solidFill>
                <a:srgbClr val="00B050"/>
              </a:solidFill>
              <a:latin typeface="Arial" panose="020B0604020202020204" pitchFamily="34" charset="0"/>
              <a:cs typeface="Arial" panose="020B0604020202020204" pitchFamily="34" charset="0"/>
            </a:endParaRPr>
          </a:p>
          <a:p>
            <a:endParaRPr lang="en-US"/>
          </a:p>
        </p:txBody>
      </p:sp>
      <p:sp>
        <p:nvSpPr>
          <p:cNvPr id="6" name="Content Placeholder 5">
            <a:extLst>
              <a:ext uri="{FF2B5EF4-FFF2-40B4-BE49-F238E27FC236}">
                <a16:creationId xmlns:a16="http://schemas.microsoft.com/office/drawing/2014/main" id="{EAB2B4A1-ADB5-4DB8-90CA-4E628F498621}"/>
              </a:ext>
            </a:extLst>
          </p:cNvPr>
          <p:cNvSpPr>
            <a:spLocks noGrp="1"/>
          </p:cNvSpPr>
          <p:nvPr>
            <p:ph sz="quarter" idx="4"/>
          </p:nvPr>
        </p:nvSpPr>
        <p:spPr>
          <a:xfrm>
            <a:off x="4645025" y="2174874"/>
            <a:ext cx="4041775" cy="4494485"/>
          </a:xfrm>
          <a:ln>
            <a:solidFill>
              <a:schemeClr val="tx1"/>
            </a:solidFill>
          </a:ln>
        </p:spPr>
        <p:txBody>
          <a:bodyPr/>
          <a:lstStyle/>
          <a:p>
            <a:r>
              <a:rPr lang="en-US" dirty="0"/>
              <a:t>Explored alignment of reporting for both interventions. </a:t>
            </a:r>
            <a:endParaRPr lang="en-US" dirty="0">
              <a:solidFill>
                <a:srgbClr val="FF0000"/>
              </a:solidFill>
            </a:endParaRPr>
          </a:p>
          <a:p>
            <a:endParaRPr lang="en-US" dirty="0">
              <a:solidFill>
                <a:srgbClr val="FF0000"/>
              </a:solidFill>
            </a:endParaRPr>
          </a:p>
          <a:p>
            <a:r>
              <a:rPr lang="en-US" dirty="0"/>
              <a:t>Added an extra implementation day to account for the extra workload. The cost was still minimal.</a:t>
            </a:r>
          </a:p>
          <a:p>
            <a:endParaRPr lang="en-US" dirty="0"/>
          </a:p>
        </p:txBody>
      </p:sp>
      <p:sp>
        <p:nvSpPr>
          <p:cNvPr id="10" name="Rectangle 9">
            <a:extLst>
              <a:ext uri="{FF2B5EF4-FFF2-40B4-BE49-F238E27FC236}">
                <a16:creationId xmlns:a16="http://schemas.microsoft.com/office/drawing/2014/main" id="{6C28FE77-C696-40C9-B32A-261A79214929}"/>
              </a:ext>
            </a:extLst>
          </p:cNvPr>
          <p:cNvSpPr/>
          <p:nvPr/>
        </p:nvSpPr>
        <p:spPr>
          <a:xfrm>
            <a:off x="457200" y="1476375"/>
            <a:ext cx="4040188" cy="490883"/>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a:solidFill>
                  <a:schemeClr val="tx1"/>
                </a:solidFill>
              </a:rPr>
              <a:t>Challenges</a:t>
            </a:r>
            <a:r>
              <a:rPr lang="en-US" sz="2000"/>
              <a:t> </a:t>
            </a:r>
          </a:p>
        </p:txBody>
      </p:sp>
    </p:spTree>
    <p:extLst>
      <p:ext uri="{BB962C8B-B14F-4D97-AF65-F5344CB8AC3E}">
        <p14:creationId xmlns:p14="http://schemas.microsoft.com/office/powerpoint/2010/main" val="339979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0" y="1453019"/>
            <a:ext cx="8968635" cy="5404981"/>
          </a:xfrm>
        </p:spPr>
        <p:txBody>
          <a:bodyPr>
            <a:normAutofit fontScale="62500" lnSpcReduction="20000"/>
          </a:bodyPr>
          <a:lstStyle/>
          <a:p>
            <a:pPr marL="0" indent="0">
              <a:buNone/>
            </a:pPr>
            <a:r>
              <a:rPr lang="en-US" sz="2900" b="1" dirty="0">
                <a:effectLst/>
                <a:latin typeface="Arial" panose="020B0604020202020204" pitchFamily="34" charset="0"/>
                <a:ea typeface="Calibri" panose="020F0502020204030204" pitchFamily="34" charset="0"/>
                <a:cs typeface="Arial" panose="020B0604020202020204" pitchFamily="34" charset="0"/>
              </a:rPr>
              <a:t>Research Topic: Facilitators and Barriers to Uptake of Seasonal Malaria Chemoprevention </a:t>
            </a:r>
            <a:r>
              <a:rPr lang="en-US" sz="2900" b="1" dirty="0" err="1">
                <a:effectLst/>
                <a:latin typeface="Arial" panose="020B0604020202020204" pitchFamily="34" charset="0"/>
                <a:ea typeface="Calibri" panose="020F0502020204030204" pitchFamily="34" charset="0"/>
                <a:cs typeface="Arial" panose="020B0604020202020204" pitchFamily="34" charset="0"/>
              </a:rPr>
              <a:t>Programme</a:t>
            </a:r>
            <a:r>
              <a:rPr lang="en-US" sz="2900" b="1" dirty="0">
                <a:effectLst/>
                <a:latin typeface="Arial" panose="020B0604020202020204" pitchFamily="34" charset="0"/>
                <a:ea typeface="Calibri" panose="020F0502020204030204" pitchFamily="34" charset="0"/>
                <a:cs typeface="Arial" panose="020B0604020202020204" pitchFamily="34" charset="0"/>
              </a:rPr>
              <a:t> in Nigeria: A Qualitative Approach</a:t>
            </a:r>
          </a:p>
          <a:p>
            <a:pPr marL="0" indent="0">
              <a:buNone/>
            </a:pPr>
            <a:r>
              <a:rPr lang="en-US" sz="2900" b="1" dirty="0">
                <a:latin typeface="Arial" panose="020B0604020202020204" pitchFamily="34" charset="0"/>
                <a:ea typeface="Calibri" panose="020F0502020204030204" pitchFamily="34" charset="0"/>
                <a:cs typeface="Arial" panose="020B0604020202020204" pitchFamily="34" charset="0"/>
              </a:rPr>
              <a:t>Objective: T</a:t>
            </a:r>
            <a:r>
              <a:rPr lang="en-US" sz="2900" dirty="0">
                <a:effectLst/>
                <a:latin typeface="Arial" panose="020B0604020202020204" pitchFamily="34" charset="0"/>
                <a:ea typeface="Calibri" panose="020F0502020204030204" pitchFamily="34" charset="0"/>
                <a:cs typeface="Arial" panose="020B0604020202020204" pitchFamily="34" charset="0"/>
              </a:rPr>
              <a:t>o determine facilitators and barriers to uptake of SMC among children aged 3-59months in selected States in Nigeria</a:t>
            </a:r>
          </a:p>
          <a:p>
            <a:pPr marL="0" indent="0">
              <a:buNone/>
            </a:pPr>
            <a:r>
              <a:rPr lang="en-US" sz="2900" b="1" dirty="0">
                <a:latin typeface="Arial" panose="020B0604020202020204" pitchFamily="34" charset="0"/>
                <a:ea typeface="Calibri" panose="020F0502020204030204" pitchFamily="34" charset="0"/>
                <a:cs typeface="Arial" panose="020B0604020202020204" pitchFamily="34" charset="0"/>
              </a:rPr>
              <a:t>Methodology: </a:t>
            </a:r>
            <a:r>
              <a:rPr lang="en-US" sz="2900" dirty="0">
                <a:effectLst/>
                <a:latin typeface="Arial" panose="020B0604020202020204" pitchFamily="34" charset="0"/>
                <a:ea typeface="Calibri" panose="020F0502020204030204" pitchFamily="34" charset="0"/>
                <a:cs typeface="Arial" panose="020B0604020202020204" pitchFamily="34" charset="0"/>
              </a:rPr>
              <a:t>We applied qualitative methodology to conduct Focus </a:t>
            </a:r>
            <a:r>
              <a:rPr lang="en-US" sz="2900" dirty="0">
                <a:latin typeface="Arial" panose="020B0604020202020204" pitchFamily="34" charset="0"/>
                <a:ea typeface="Calibri" panose="020F0502020204030204" pitchFamily="34" charset="0"/>
                <a:cs typeface="Arial" panose="020B0604020202020204" pitchFamily="34" charset="0"/>
              </a:rPr>
              <a:t>G</a:t>
            </a:r>
            <a:r>
              <a:rPr lang="en-US" sz="2900" dirty="0">
                <a:effectLst/>
                <a:latin typeface="Arial" panose="020B0604020202020204" pitchFamily="34" charset="0"/>
                <a:ea typeface="Calibri" panose="020F0502020204030204" pitchFamily="34" charset="0"/>
                <a:cs typeface="Arial" panose="020B0604020202020204" pitchFamily="34" charset="0"/>
              </a:rPr>
              <a:t>roup </a:t>
            </a:r>
            <a:r>
              <a:rPr lang="en-US" sz="2900" dirty="0">
                <a:latin typeface="Arial" panose="020B0604020202020204" pitchFamily="34" charset="0"/>
                <a:ea typeface="Calibri" panose="020F0502020204030204" pitchFamily="34" charset="0"/>
                <a:cs typeface="Arial" panose="020B0604020202020204" pitchFamily="34" charset="0"/>
              </a:rPr>
              <a:t>D</a:t>
            </a:r>
            <a:r>
              <a:rPr lang="en-US" sz="2900" dirty="0">
                <a:effectLst/>
                <a:latin typeface="Arial" panose="020B0604020202020204" pitchFamily="34" charset="0"/>
                <a:ea typeface="Calibri" panose="020F0502020204030204" pitchFamily="34" charset="0"/>
                <a:cs typeface="Arial" panose="020B0604020202020204" pitchFamily="34" charset="0"/>
              </a:rPr>
              <a:t>iscussions (FGDs) with caregivers/mothers, in-depth interviews (IDIs) on key stakeholders</a:t>
            </a:r>
          </a:p>
          <a:p>
            <a:pPr marL="0" indent="0" algn="just">
              <a:buNone/>
            </a:pPr>
            <a:r>
              <a:rPr lang="en-US" sz="2900" b="1" dirty="0">
                <a:latin typeface="Arial" panose="020B0604020202020204" pitchFamily="34" charset="0"/>
                <a:ea typeface="Calibri" panose="020F0502020204030204" pitchFamily="34" charset="0"/>
                <a:cs typeface="Arial" panose="020B0604020202020204" pitchFamily="34" charset="0"/>
              </a:rPr>
              <a:t>Result: </a:t>
            </a:r>
            <a:r>
              <a:rPr lang="en-US" sz="2900" dirty="0">
                <a:solidFill>
                  <a:srgbClr val="000000"/>
                </a:solidFill>
                <a:effectLst/>
                <a:latin typeface="Arial" panose="020B0604020202020204" pitchFamily="34" charset="0"/>
                <a:ea typeface="Quattrocento Sans"/>
                <a:cs typeface="Arial" panose="020B0604020202020204" pitchFamily="34" charset="0"/>
              </a:rPr>
              <a:t>SMC is widely accepted by caregivers as a preventive measure. Major factors associated with uptake of SMC include </a:t>
            </a:r>
            <a:r>
              <a:rPr lang="en-US" sz="2900" dirty="0">
                <a:effectLst/>
                <a:latin typeface="Arial" panose="020B0604020202020204" pitchFamily="34" charset="0"/>
                <a:ea typeface="Calibri" panose="020F0502020204030204" pitchFamily="34" charset="0"/>
                <a:cs typeface="Arial" panose="020B0604020202020204" pitchFamily="34" charset="0"/>
              </a:rPr>
              <a:t>perceived side effects, ignorance, attitudes of CDDs, alleged inefficacy of the drugs, incomplete coverage/shortage of drugs and mode of delivery of drug (house-to-house). Trust placed upon the CDDs by caregivers and the CDDs’ positive attitudes are potent influencers of SMC while perceived side effects, ignorance and alleged inefficiency of SMC by some caregivers are potent barriers to uptake of SMC</a:t>
            </a:r>
          </a:p>
          <a:p>
            <a:pPr marL="0" indent="0" algn="just">
              <a:buNone/>
            </a:pPr>
            <a:r>
              <a:rPr lang="en-US" sz="2900" b="1" dirty="0">
                <a:latin typeface="Arial" panose="020B0604020202020204" pitchFamily="34" charset="0"/>
                <a:ea typeface="Calibri" panose="020F0502020204030204" pitchFamily="34" charset="0"/>
                <a:cs typeface="Arial" panose="020B0604020202020204" pitchFamily="34" charset="0"/>
              </a:rPr>
              <a:t>Conclusion: </a:t>
            </a:r>
            <a:r>
              <a:rPr lang="en-US" sz="2900" dirty="0" err="1">
                <a:effectLst/>
                <a:latin typeface="Arial" panose="020B0604020202020204" pitchFamily="34" charset="0"/>
                <a:ea typeface="Calibri" panose="020F0502020204030204" pitchFamily="34" charset="0"/>
                <a:cs typeface="Arial" panose="020B0604020202020204" pitchFamily="34" charset="0"/>
              </a:rPr>
              <a:t>Programme</a:t>
            </a:r>
            <a:r>
              <a:rPr lang="en-US" sz="2900" dirty="0">
                <a:effectLst/>
                <a:latin typeface="Arial" panose="020B0604020202020204" pitchFamily="34" charset="0"/>
                <a:ea typeface="Calibri" panose="020F0502020204030204" pitchFamily="34" charset="0"/>
                <a:cs typeface="Arial" panose="020B0604020202020204" pitchFamily="34" charset="0"/>
              </a:rPr>
              <a:t> (NMEP) needs to consider developing a focused, clear and timely pre-SMC public health campaign that reflects the facilitators and barriers to uptake amongst caregivers, community members and the CDDs</a:t>
            </a:r>
            <a:endParaRPr lang="en-US" sz="29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lgn="l">
              <a:buNone/>
            </a:pPr>
            <a:r>
              <a:rPr lang="fr-FR" u="sng" dirty="0"/>
              <a:t> </a:t>
            </a: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fr-FR" u="sng" dirty="0"/>
          </a:p>
          <a:p>
            <a:pPr marL="342900" indent="-342900" algn="l">
              <a:buFont typeface="+mj-lt"/>
              <a:buAutoNum type="arabicPeriod"/>
            </a:pPr>
            <a:endParaRPr lang="fr-FR" u="sng" dirty="0"/>
          </a:p>
          <a:p>
            <a:pPr marL="342900" indent="-342900" algn="l">
              <a:buFont typeface="+mj-lt"/>
              <a:buAutoNum type="arabicPeriod"/>
            </a:pPr>
            <a:endParaRPr lang="fr-FR" u="sng" dirty="0"/>
          </a:p>
        </p:txBody>
      </p:sp>
      <p:graphicFrame>
        <p:nvGraphicFramePr>
          <p:cNvPr id="4" name="Diagramme 6">
            <a:extLst>
              <a:ext uri="{FF2B5EF4-FFF2-40B4-BE49-F238E27FC236}">
                <a16:creationId xmlns:a16="http://schemas.microsoft.com/office/drawing/2014/main" id="{C97FA5CE-3B90-4B3C-8CB3-417911E69E54}"/>
              </a:ext>
            </a:extLst>
          </p:cNvPr>
          <p:cNvGraphicFramePr/>
          <p:nvPr>
            <p:extLst>
              <p:ext uri="{D42A27DB-BD31-4B8C-83A1-F6EECF244321}">
                <p14:modId xmlns:p14="http://schemas.microsoft.com/office/powerpoint/2010/main" val="3691908498"/>
              </p:ext>
            </p:extLst>
          </p:nvPr>
        </p:nvGraphicFramePr>
        <p:xfrm>
          <a:off x="198134" y="101615"/>
          <a:ext cx="8501952"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89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0" y="1453019"/>
            <a:ext cx="9144000" cy="5404981"/>
          </a:xfrm>
        </p:spPr>
        <p:txBody>
          <a:bodyPr>
            <a:normAutofit fontScale="77500" lnSpcReduction="20000"/>
          </a:bodyPr>
          <a:lstStyle/>
          <a:p>
            <a:pPr marL="0" indent="0">
              <a:buNone/>
            </a:pPr>
            <a:r>
              <a:rPr lang="en-US" sz="2300" b="1" dirty="0">
                <a:effectLst/>
                <a:latin typeface="Arial" panose="020B0604020202020204" pitchFamily="34" charset="0"/>
                <a:ea typeface="Calibri" panose="020F0502020204030204" pitchFamily="34" charset="0"/>
                <a:cs typeface="Arial" panose="020B0604020202020204" pitchFamily="34" charset="0"/>
              </a:rPr>
              <a:t>Research Topic: </a:t>
            </a:r>
            <a:r>
              <a:rPr lang="en-GB" sz="2300" b="1" dirty="0">
                <a:effectLst/>
                <a:latin typeface="Arial" panose="020B0604020202020204" pitchFamily="34" charset="0"/>
                <a:ea typeface="Times New Roman" panose="02020603050405020304" pitchFamily="18" charset="0"/>
                <a:cs typeface="Arial" panose="020B0604020202020204" pitchFamily="34" charset="0"/>
              </a:rPr>
              <a:t>Optimizing the role of lead mothers in seasonal malaria chemoprevention (SMC) campaigns – insights from formative research in Kano State, northern Nigeria</a:t>
            </a:r>
          </a:p>
          <a:p>
            <a:pPr marL="0" indent="0">
              <a:buNone/>
            </a:pPr>
            <a:r>
              <a:rPr lang="en-US" sz="2300" b="1" dirty="0">
                <a:latin typeface="Arial" panose="020B0604020202020204" pitchFamily="34" charset="0"/>
                <a:ea typeface="Calibri" panose="020F0502020204030204" pitchFamily="34" charset="0"/>
                <a:cs typeface="Arial" panose="020B0604020202020204" pitchFamily="34" charset="0"/>
              </a:rPr>
              <a:t>Objective: </a:t>
            </a:r>
            <a:r>
              <a:rPr lang="en-GB" sz="2300" dirty="0">
                <a:effectLst/>
                <a:latin typeface="Arial" panose="020B0604020202020204" pitchFamily="34" charset="0"/>
                <a:ea typeface="Calibri" panose="020F0502020204030204" pitchFamily="34" charset="0"/>
                <a:cs typeface="Arial" panose="020B0604020202020204" pitchFamily="34" charset="0"/>
              </a:rPr>
              <a:t>We sought to understand the current role of LMs and identify areas for improvement, so as to possibly improve SMC programme outcomes in Nigeria</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300" b="1" dirty="0">
                <a:latin typeface="Arial" panose="020B0604020202020204" pitchFamily="34" charset="0"/>
                <a:ea typeface="Calibri" panose="020F0502020204030204" pitchFamily="34" charset="0"/>
                <a:cs typeface="Arial" panose="020B0604020202020204" pitchFamily="34" charset="0"/>
              </a:rPr>
              <a:t>Methodology: </a:t>
            </a:r>
            <a:r>
              <a:rPr lang="en-GB" sz="2300" dirty="0">
                <a:effectLst/>
                <a:latin typeface="Arial" panose="020B0604020202020204" pitchFamily="34" charset="0"/>
                <a:ea typeface="Calibri" panose="020F0502020204030204" pitchFamily="34" charset="0"/>
                <a:cs typeface="Arial" panose="020B0604020202020204" pitchFamily="34" charset="0"/>
              </a:rPr>
              <a:t>Formative research utilizing qualitative methods, as part of a three-phased study, was undertaken in Kano State, northern Nigeria. Twenty semi-structured interviews were conducted with stakeholders from National, State, Local government as well as community health systems</a:t>
            </a:r>
          </a:p>
          <a:p>
            <a:pPr marL="0" indent="0">
              <a:buNone/>
            </a:pPr>
            <a:r>
              <a:rPr lang="en-US" sz="2300" b="1" dirty="0">
                <a:latin typeface="Arial" panose="020B0604020202020204" pitchFamily="34" charset="0"/>
                <a:ea typeface="Calibri" panose="020F0502020204030204" pitchFamily="34" charset="0"/>
                <a:cs typeface="Arial" panose="020B0604020202020204" pitchFamily="34" charset="0"/>
              </a:rPr>
              <a:t>Result: </a:t>
            </a:r>
            <a:r>
              <a:rPr lang="en-GB" sz="2300" dirty="0">
                <a:effectLst/>
                <a:latin typeface="Arial" panose="020B0604020202020204" pitchFamily="34" charset="0"/>
                <a:ea typeface="Calibri" panose="020F0502020204030204" pitchFamily="34" charset="0"/>
                <a:cs typeface="Arial" panose="020B0604020202020204" pitchFamily="34" charset="0"/>
              </a:rPr>
              <a:t>Study findings indicate that there are some factors which affect the role of LMs during SMC campaigns. Recruitment and supervision guidelines for LMs should be reviewed and strengthened within SMC-implementing States in Nigeria. There is also a clear need to improve the knowledge and skills of LMs through adequate training, so that they better deliver targeted health messages to caregivers during SMC campaigns. Appropriate job aids such as flipbooks, should be developed and provided to LMs</a:t>
            </a:r>
          </a:p>
          <a:p>
            <a:pPr marL="0" indent="0">
              <a:buNone/>
            </a:pPr>
            <a:r>
              <a:rPr lang="en-US" sz="2300" b="1" dirty="0">
                <a:latin typeface="Arial" panose="020B0604020202020204" pitchFamily="34" charset="0"/>
                <a:ea typeface="Calibri" panose="020F0502020204030204" pitchFamily="34" charset="0"/>
                <a:cs typeface="Arial" panose="020B0604020202020204" pitchFamily="34" charset="0"/>
              </a:rPr>
              <a:t>Conclusion: </a:t>
            </a:r>
            <a:r>
              <a:rPr lang="en-GB" sz="2300" dirty="0">
                <a:effectLst/>
                <a:latin typeface="Arial" panose="020B0604020202020204" pitchFamily="34" charset="0"/>
                <a:ea typeface="Calibri" panose="020F0502020204030204" pitchFamily="34" charset="0"/>
                <a:cs typeface="Arial" panose="020B0604020202020204" pitchFamily="34" charset="0"/>
              </a:rPr>
              <a:t>To promote sustainability, policy-makers should strongly consider the involvement of Community Health Influencers Promoters Services (CHIPS) agents during SMC campaigns to support the role of LMs; since CHIPS agents have government policy and funding support, in contrast to the current LMs intervention which is </a:t>
            </a:r>
            <a:r>
              <a:rPr lang="en-GB" sz="2300" i="1" dirty="0">
                <a:effectLst/>
                <a:latin typeface="Arial" panose="020B0604020202020204" pitchFamily="34" charset="0"/>
                <a:ea typeface="Calibri" panose="020F0502020204030204" pitchFamily="34" charset="0"/>
                <a:cs typeface="Arial" panose="020B0604020202020204" pitchFamily="34" charset="0"/>
              </a:rPr>
              <a:t>ad hoc</a:t>
            </a:r>
            <a:r>
              <a:rPr lang="en-GB" sz="2300" dirty="0">
                <a:effectLst/>
                <a:latin typeface="Arial" panose="020B0604020202020204" pitchFamily="34" charset="0"/>
                <a:ea typeface="Calibri" panose="020F0502020204030204" pitchFamily="34" charset="0"/>
                <a:cs typeface="Arial" panose="020B0604020202020204" pitchFamily="34" charset="0"/>
              </a:rPr>
              <a:t> and heavily supported by donor organizations</a:t>
            </a:r>
            <a:endParaRPr lang="en-US" sz="23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lgn="l">
              <a:buNone/>
            </a:pPr>
            <a:r>
              <a:rPr lang="fr-FR" u="sng" dirty="0"/>
              <a:t> </a:t>
            </a: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en-GB" u="sng" dirty="0"/>
          </a:p>
          <a:p>
            <a:pPr marL="342900" indent="-342900" algn="l">
              <a:buFont typeface="+mj-lt"/>
              <a:buAutoNum type="arabicPeriod"/>
            </a:pPr>
            <a:endParaRPr lang="fr-FR" u="sng" dirty="0"/>
          </a:p>
          <a:p>
            <a:pPr marL="342900" indent="-342900" algn="l">
              <a:buFont typeface="+mj-lt"/>
              <a:buAutoNum type="arabicPeriod"/>
            </a:pPr>
            <a:endParaRPr lang="fr-FR" u="sng" dirty="0"/>
          </a:p>
          <a:p>
            <a:pPr marL="342900" indent="-342900" algn="l">
              <a:buFont typeface="+mj-lt"/>
              <a:buAutoNum type="arabicPeriod"/>
            </a:pPr>
            <a:endParaRPr lang="fr-FR" u="sng" dirty="0"/>
          </a:p>
        </p:txBody>
      </p:sp>
      <p:graphicFrame>
        <p:nvGraphicFramePr>
          <p:cNvPr id="4" name="Diagramme 6">
            <a:extLst>
              <a:ext uri="{FF2B5EF4-FFF2-40B4-BE49-F238E27FC236}">
                <a16:creationId xmlns:a16="http://schemas.microsoft.com/office/drawing/2014/main" id="{C97FA5CE-3B90-4B3C-8CB3-417911E69E54}"/>
              </a:ext>
            </a:extLst>
          </p:cNvPr>
          <p:cNvGraphicFramePr/>
          <p:nvPr/>
        </p:nvGraphicFramePr>
        <p:xfrm>
          <a:off x="198134" y="101615"/>
          <a:ext cx="8501952" cy="99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52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EAD12591D3B44A8A2C70EAA04D66AB" ma:contentTypeVersion="12" ma:contentTypeDescription="Create a new document." ma:contentTypeScope="" ma:versionID="122a6556c83f13cd479b45b29d33ff55">
  <xsd:schema xmlns:xsd="http://www.w3.org/2001/XMLSchema" xmlns:xs="http://www.w3.org/2001/XMLSchema" xmlns:p="http://schemas.microsoft.com/office/2006/metadata/properties" xmlns:ns3="25e3acdc-53d9-4e7c-a69e-1ee36e33316a" xmlns:ns4="ee7c3cea-c103-4952-b4ae-095132435fb6" targetNamespace="http://schemas.microsoft.com/office/2006/metadata/properties" ma:root="true" ma:fieldsID="9a94e0bb26a07a47ccabd21c321e2715" ns3:_="" ns4:_="">
    <xsd:import namespace="25e3acdc-53d9-4e7c-a69e-1ee36e33316a"/>
    <xsd:import namespace="ee7c3cea-c103-4952-b4ae-095132435fb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3acdc-53d9-4e7c-a69e-1ee36e3331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c3cea-c103-4952-b4ae-095132435fb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610BAA-47AA-4A8A-9676-E1BD03DF4647}">
  <ds:schemaRefs>
    <ds:schemaRef ds:uri="25e3acdc-53d9-4e7c-a69e-1ee36e33316a"/>
    <ds:schemaRef ds:uri="ee7c3cea-c103-4952-b4ae-095132435f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0C26E4-CBB5-4C9C-93CD-6D3291286774}">
  <ds:schemaRefs>
    <ds:schemaRef ds:uri="25e3acdc-53d9-4e7c-a69e-1ee36e33316a"/>
    <ds:schemaRef ds:uri="ee7c3cea-c103-4952-b4ae-095132435f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A72FD3-2974-4D10-A103-A4AE226431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17754</TotalTime>
  <Words>2457</Words>
  <Application>Microsoft Office PowerPoint</Application>
  <PresentationFormat>On-screen Show (4:3)</PresentationFormat>
  <Paragraphs>525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Geneva, Switzerland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SMC Implementation 2013 review – 2105 outlook</dc:title>
  <dc:creator>tchouatieua@mmv.org</dc:creator>
  <cp:lastModifiedBy>Shinka</cp:lastModifiedBy>
  <cp:revision>69</cp:revision>
  <dcterms:created xsi:type="dcterms:W3CDTF">2013-10-16T10:55:00Z</dcterms:created>
  <dcterms:modified xsi:type="dcterms:W3CDTF">2022-03-02T06:30:32Z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0x01010084EAD12591D3B44A8A2C70EAA04D66AB</vt:lpwstr>
  </property>
</Properties>
</file>