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10"/>
  </p:notesMasterIdLst>
  <p:sldIdLst>
    <p:sldId id="311" r:id="rId3"/>
    <p:sldId id="312" r:id="rId4"/>
    <p:sldId id="304" r:id="rId5"/>
    <p:sldId id="310" r:id="rId6"/>
    <p:sldId id="307" r:id="rId7"/>
    <p:sldId id="308" r:id="rId8"/>
    <p:sldId id="275" r:id="rId9"/>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mpte Microsoft" initials="CM" lastIdx="1" clrIdx="0">
    <p:extLst>
      <p:ext uri="{19B8F6BF-5375-455C-9EA6-DF929625EA0E}">
        <p15:presenceInfo xmlns:p15="http://schemas.microsoft.com/office/powerpoint/2012/main" userId="a0d0776cc754ba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94628"/>
  </p:normalViewPr>
  <p:slideViewPr>
    <p:cSldViewPr>
      <p:cViewPr varScale="1">
        <p:scale>
          <a:sx n="104" d="100"/>
          <a:sy n="104" d="100"/>
        </p:scale>
        <p:origin x="1160"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rtl="0"/>
          <a:r>
            <a:rPr lang="en-US" sz="2400" b="1" kern="1200" dirty="0" err="1">
              <a:solidFill>
                <a:schemeClr val="tx1"/>
              </a:solidFill>
              <a:latin typeface="Times New Roman" panose="02020603050405020304" pitchFamily="18" charset="0"/>
              <a:cs typeface="Times New Roman" panose="02020603050405020304" pitchFamily="18" charset="0"/>
            </a:rPr>
            <a:t>Leçons</a:t>
          </a:r>
          <a:r>
            <a:rPr lang="en-US" sz="2400" b="1" kern="1200" dirty="0">
              <a:solidFill>
                <a:schemeClr val="tx1"/>
              </a:solidFill>
              <a:latin typeface="Times New Roman" panose="02020603050405020304" pitchFamily="18" charset="0"/>
              <a:cs typeface="Times New Roman" panose="02020603050405020304" pitchFamily="18" charset="0"/>
            </a:rPr>
            <a:t> et innovations en 2021</a:t>
          </a:r>
          <a:endParaRPr lang="fr-FR" sz="2400" kern="1200" noProof="0" dirty="0">
            <a:solidFill>
              <a:schemeClr val="tx1"/>
            </a:solidFill>
            <a:latin typeface="Times New Roman" panose="02020603050405020304" pitchFamily="18" charset="0"/>
            <a:cs typeface="Times New Roman" panose="02020603050405020304" pitchFamily="18" charset="0"/>
          </a:endParaRPr>
        </a:p>
      </dgm:t>
    </dgm:pt>
    <dgm:pt modelId="{B514A23D-8504-431B-A020-4DE6BCC71827}" type="parTrans" cxnId="{9678C637-C4CB-4440-B782-5E31E6CF9FFB}">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05735894-61B9-482C-85CE-24714EE090AB}" type="sibTrans" cxnId="{9678C637-C4CB-4440-B782-5E31E6CF9FFB}">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48730" custScaleY="10009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rtl="0"/>
          <a:r>
            <a:rPr lang="en-US" sz="2400" b="1" kern="1200" dirty="0" err="1">
              <a:solidFill>
                <a:schemeClr val="tx1"/>
              </a:solidFill>
              <a:latin typeface="Times New Roman" panose="02020603050405020304" pitchFamily="18" charset="0"/>
              <a:cs typeface="Times New Roman" panose="02020603050405020304" pitchFamily="18" charset="0"/>
            </a:rPr>
            <a:t>Leçons</a:t>
          </a:r>
          <a:r>
            <a:rPr lang="en-US" sz="2400" b="1" kern="1200" dirty="0">
              <a:solidFill>
                <a:schemeClr val="tx1"/>
              </a:solidFill>
              <a:latin typeface="Times New Roman" panose="02020603050405020304" pitchFamily="18" charset="0"/>
              <a:cs typeface="Times New Roman" panose="02020603050405020304" pitchFamily="18" charset="0"/>
            </a:rPr>
            <a:t> et innovations en 2021</a:t>
          </a:r>
          <a:endParaRPr lang="fr-FR" sz="2400" kern="1200" noProof="0" dirty="0">
            <a:solidFill>
              <a:schemeClr val="tx1"/>
            </a:solidFill>
            <a:latin typeface="Times New Roman" panose="02020603050405020304" pitchFamily="18" charset="0"/>
            <a:cs typeface="Times New Roman" panose="02020603050405020304" pitchFamily="18" charset="0"/>
          </a:endParaRPr>
        </a:p>
      </dgm:t>
    </dgm:pt>
    <dgm:pt modelId="{B514A23D-8504-431B-A020-4DE6BCC71827}" type="parTrans" cxnId="{9678C637-C4CB-4440-B782-5E31E6CF9FFB}">
      <dgm:prSet/>
      <dgm:spPr/>
      <dgm:t>
        <a:bodyPr/>
        <a:lstStyle/>
        <a:p>
          <a:endParaRPr lang="en-US">
            <a:solidFill>
              <a:schemeClr val="tx1"/>
            </a:solidFill>
          </a:endParaRPr>
        </a:p>
      </dgm:t>
    </dgm:pt>
    <dgm:pt modelId="{05735894-61B9-482C-85CE-24714EE090AB}" type="sibTrans" cxnId="{9678C637-C4CB-4440-B782-5E31E6CF9FFB}">
      <dgm:prSet/>
      <dgm:spPr/>
      <dgm:t>
        <a:bodyPr/>
        <a:lstStyle/>
        <a:p>
          <a:endParaRPr lang="en-US">
            <a:solidFill>
              <a:schemeClr val="tx1"/>
            </a:solidFill>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48730" custScaleY="10009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rtl="0"/>
          <a:r>
            <a:rPr lang="en-US" sz="2400" b="1" kern="1200" dirty="0" err="1">
              <a:solidFill>
                <a:schemeClr val="tx1"/>
              </a:solidFill>
              <a:latin typeface="Times New Roman" panose="02020603050405020304" pitchFamily="18" charset="0"/>
              <a:cs typeface="Times New Roman" panose="02020603050405020304" pitchFamily="18" charset="0"/>
            </a:rPr>
            <a:t>Leçons</a:t>
          </a:r>
          <a:r>
            <a:rPr lang="en-US" sz="2400" b="1" kern="1200" dirty="0">
              <a:solidFill>
                <a:schemeClr val="tx1"/>
              </a:solidFill>
              <a:latin typeface="Times New Roman" panose="02020603050405020304" pitchFamily="18" charset="0"/>
              <a:cs typeface="Times New Roman" panose="02020603050405020304" pitchFamily="18" charset="0"/>
            </a:rPr>
            <a:t> et innovations en 2021</a:t>
          </a:r>
          <a:endParaRPr lang="fr-FR" sz="2400" kern="1200" noProof="0" dirty="0">
            <a:solidFill>
              <a:schemeClr val="tx1"/>
            </a:solidFill>
            <a:latin typeface="Times New Roman" panose="02020603050405020304" pitchFamily="18" charset="0"/>
            <a:cs typeface="Times New Roman" panose="02020603050405020304" pitchFamily="18" charset="0"/>
          </a:endParaRPr>
        </a:p>
      </dgm:t>
    </dgm:pt>
    <dgm:pt modelId="{B514A23D-8504-431B-A020-4DE6BCC71827}" type="parTrans" cxnId="{9678C637-C4CB-4440-B782-5E31E6CF9FFB}">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05735894-61B9-482C-85CE-24714EE090AB}" type="sibTrans" cxnId="{9678C637-C4CB-4440-B782-5E31E6CF9FFB}">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48730" custScaleY="10009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custScaleY="91234">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rtl="0"/>
          <a:r>
            <a:rPr lang="en-US" sz="2400" b="1" kern="1200" dirty="0" err="1">
              <a:solidFill>
                <a:schemeClr val="tx1"/>
              </a:solidFill>
              <a:latin typeface="Times New Roman" panose="02020603050405020304" pitchFamily="18" charset="0"/>
              <a:cs typeface="Times New Roman" panose="02020603050405020304" pitchFamily="18" charset="0"/>
            </a:rPr>
            <a:t>Leçons</a:t>
          </a:r>
          <a:r>
            <a:rPr lang="en-US" sz="2400" b="1" kern="1200" dirty="0">
              <a:solidFill>
                <a:schemeClr val="tx1"/>
              </a:solidFill>
              <a:latin typeface="Times New Roman" panose="02020603050405020304" pitchFamily="18" charset="0"/>
              <a:cs typeface="Times New Roman" panose="02020603050405020304" pitchFamily="18" charset="0"/>
            </a:rPr>
            <a:t> et innovations en 2021</a:t>
          </a:r>
          <a:endParaRPr lang="fr-FR" sz="2400" kern="1200" noProof="0" dirty="0">
            <a:solidFill>
              <a:schemeClr val="tx1"/>
            </a:solidFill>
            <a:latin typeface="Times New Roman" panose="02020603050405020304" pitchFamily="18" charset="0"/>
            <a:cs typeface="Times New Roman" panose="02020603050405020304" pitchFamily="18" charset="0"/>
          </a:endParaRPr>
        </a:p>
      </dgm:t>
    </dgm:pt>
    <dgm:pt modelId="{B514A23D-8504-431B-A020-4DE6BCC71827}" type="parTrans" cxnId="{9678C637-C4CB-4440-B782-5E31E6CF9FFB}">
      <dgm:prSet/>
      <dgm:spPr/>
      <dgm:t>
        <a:bodyPr/>
        <a:lstStyle/>
        <a:p>
          <a:endParaRPr lang="en-US">
            <a:solidFill>
              <a:schemeClr val="tx1"/>
            </a:solidFill>
          </a:endParaRPr>
        </a:p>
      </dgm:t>
    </dgm:pt>
    <dgm:pt modelId="{05735894-61B9-482C-85CE-24714EE090AB}" type="sibTrans" cxnId="{9678C637-C4CB-4440-B782-5E31E6CF9FFB}">
      <dgm:prSet/>
      <dgm:spPr/>
      <dgm:t>
        <a:bodyPr/>
        <a:lstStyle/>
        <a:p>
          <a:endParaRPr lang="en-US">
            <a:solidFill>
              <a:schemeClr val="tx1"/>
            </a:solidFill>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48730" custScaleY="10009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720614" y="1085"/>
          <a:ext cx="4755561" cy="11095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4715297" cy="1110638"/>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rtl="0">
            <a:lnSpc>
              <a:spcPct val="90000"/>
            </a:lnSpc>
            <a:spcBef>
              <a:spcPct val="0"/>
            </a:spcBef>
            <a:spcAft>
              <a:spcPct val="35000"/>
            </a:spcAft>
            <a:buNone/>
          </a:pPr>
          <a:r>
            <a:rPr lang="en-US" sz="2400" b="1" kern="1200" dirty="0" err="1">
              <a:solidFill>
                <a:schemeClr val="tx1"/>
              </a:solidFill>
              <a:latin typeface="Times New Roman" panose="02020603050405020304" pitchFamily="18" charset="0"/>
              <a:cs typeface="Times New Roman" panose="02020603050405020304" pitchFamily="18" charset="0"/>
            </a:rPr>
            <a:t>Leçons</a:t>
          </a:r>
          <a:r>
            <a:rPr lang="en-US" sz="2400" b="1" kern="1200" dirty="0">
              <a:solidFill>
                <a:schemeClr val="tx1"/>
              </a:solidFill>
              <a:latin typeface="Times New Roman" panose="02020603050405020304" pitchFamily="18" charset="0"/>
              <a:cs typeface="Times New Roman" panose="02020603050405020304" pitchFamily="18" charset="0"/>
            </a:rPr>
            <a:t> et innovations en 2021</a:t>
          </a:r>
          <a:endParaRPr lang="fr-FR" sz="2400" kern="1200" noProof="0" dirty="0">
            <a:solidFill>
              <a:schemeClr val="tx1"/>
            </a:solidFill>
            <a:latin typeface="Times New Roman" panose="02020603050405020304" pitchFamily="18" charset="0"/>
            <a:cs typeface="Times New Roman" panose="02020603050405020304" pitchFamily="18" charset="0"/>
          </a:endParaRPr>
        </a:p>
      </dsp:txBody>
      <dsp:txXfrm>
        <a:off x="54217" y="54217"/>
        <a:ext cx="4606863" cy="1002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720614" y="1085"/>
          <a:ext cx="4755561" cy="11095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4715297" cy="1110638"/>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rtl="0">
            <a:lnSpc>
              <a:spcPct val="90000"/>
            </a:lnSpc>
            <a:spcBef>
              <a:spcPct val="0"/>
            </a:spcBef>
            <a:spcAft>
              <a:spcPct val="35000"/>
            </a:spcAft>
            <a:buNone/>
          </a:pPr>
          <a:r>
            <a:rPr lang="en-US" sz="2400" b="1" kern="1200" dirty="0" err="1">
              <a:solidFill>
                <a:schemeClr val="tx1"/>
              </a:solidFill>
              <a:latin typeface="Times New Roman" panose="02020603050405020304" pitchFamily="18" charset="0"/>
              <a:cs typeface="Times New Roman" panose="02020603050405020304" pitchFamily="18" charset="0"/>
            </a:rPr>
            <a:t>Leçons</a:t>
          </a:r>
          <a:r>
            <a:rPr lang="en-US" sz="2400" b="1" kern="1200" dirty="0">
              <a:solidFill>
                <a:schemeClr val="tx1"/>
              </a:solidFill>
              <a:latin typeface="Times New Roman" panose="02020603050405020304" pitchFamily="18" charset="0"/>
              <a:cs typeface="Times New Roman" panose="02020603050405020304" pitchFamily="18" charset="0"/>
            </a:rPr>
            <a:t> et innovations en 2021</a:t>
          </a:r>
          <a:endParaRPr lang="fr-FR" sz="2400" kern="1200" noProof="0" dirty="0">
            <a:solidFill>
              <a:schemeClr val="tx1"/>
            </a:solidFill>
            <a:latin typeface="Times New Roman" panose="02020603050405020304" pitchFamily="18" charset="0"/>
            <a:cs typeface="Times New Roman" panose="02020603050405020304" pitchFamily="18" charset="0"/>
          </a:endParaRPr>
        </a:p>
      </dsp:txBody>
      <dsp:txXfrm>
        <a:off x="54217" y="54217"/>
        <a:ext cx="4606863" cy="10022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624759" y="40678"/>
          <a:ext cx="4658997" cy="82824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4619550" cy="908717"/>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rtl="0">
            <a:lnSpc>
              <a:spcPct val="90000"/>
            </a:lnSpc>
            <a:spcBef>
              <a:spcPct val="0"/>
            </a:spcBef>
            <a:spcAft>
              <a:spcPct val="35000"/>
            </a:spcAft>
            <a:buNone/>
          </a:pPr>
          <a:r>
            <a:rPr lang="en-US" sz="2400" b="1" kern="1200" dirty="0" err="1">
              <a:solidFill>
                <a:schemeClr val="tx1"/>
              </a:solidFill>
              <a:latin typeface="Times New Roman" panose="02020603050405020304" pitchFamily="18" charset="0"/>
              <a:cs typeface="Times New Roman" panose="02020603050405020304" pitchFamily="18" charset="0"/>
            </a:rPr>
            <a:t>Leçons</a:t>
          </a:r>
          <a:r>
            <a:rPr lang="en-US" sz="2400" b="1" kern="1200" dirty="0">
              <a:solidFill>
                <a:schemeClr val="tx1"/>
              </a:solidFill>
              <a:latin typeface="Times New Roman" panose="02020603050405020304" pitchFamily="18" charset="0"/>
              <a:cs typeface="Times New Roman" panose="02020603050405020304" pitchFamily="18" charset="0"/>
            </a:rPr>
            <a:t> et innovations en 2021</a:t>
          </a:r>
          <a:endParaRPr lang="fr-FR" sz="2400" kern="1200" noProof="0" dirty="0">
            <a:solidFill>
              <a:schemeClr val="tx1"/>
            </a:solidFill>
            <a:latin typeface="Times New Roman" panose="02020603050405020304" pitchFamily="18" charset="0"/>
            <a:cs typeface="Times New Roman" panose="02020603050405020304" pitchFamily="18" charset="0"/>
          </a:endParaRPr>
        </a:p>
      </dsp:txBody>
      <dsp:txXfrm>
        <a:off x="44360" y="44360"/>
        <a:ext cx="4530830" cy="819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720614" y="1085"/>
          <a:ext cx="4755561" cy="11095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4715297" cy="1110638"/>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rtl="0">
            <a:lnSpc>
              <a:spcPct val="90000"/>
            </a:lnSpc>
            <a:spcBef>
              <a:spcPct val="0"/>
            </a:spcBef>
            <a:spcAft>
              <a:spcPct val="35000"/>
            </a:spcAft>
            <a:buNone/>
          </a:pPr>
          <a:r>
            <a:rPr lang="en-US" sz="2400" b="1" kern="1200" dirty="0" err="1">
              <a:solidFill>
                <a:schemeClr val="tx1"/>
              </a:solidFill>
              <a:latin typeface="Times New Roman" panose="02020603050405020304" pitchFamily="18" charset="0"/>
              <a:cs typeface="Times New Roman" panose="02020603050405020304" pitchFamily="18" charset="0"/>
            </a:rPr>
            <a:t>Leçons</a:t>
          </a:r>
          <a:r>
            <a:rPr lang="en-US" sz="2400" b="1" kern="1200" dirty="0">
              <a:solidFill>
                <a:schemeClr val="tx1"/>
              </a:solidFill>
              <a:latin typeface="Times New Roman" panose="02020603050405020304" pitchFamily="18" charset="0"/>
              <a:cs typeface="Times New Roman" panose="02020603050405020304" pitchFamily="18" charset="0"/>
            </a:rPr>
            <a:t> et innovations en 2021</a:t>
          </a:r>
          <a:endParaRPr lang="fr-FR" sz="2400" kern="1200" noProof="0" dirty="0">
            <a:solidFill>
              <a:schemeClr val="tx1"/>
            </a:solidFill>
            <a:latin typeface="Times New Roman" panose="02020603050405020304" pitchFamily="18" charset="0"/>
            <a:cs typeface="Times New Roman" panose="02020603050405020304" pitchFamily="18" charset="0"/>
          </a:endParaRPr>
        </a:p>
      </dsp:txBody>
      <dsp:txXfrm>
        <a:off x="54217" y="54217"/>
        <a:ext cx="4606863" cy="100220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B2369F6B-C6EA-49DB-AAEC-8495E8D463C3}" type="datetimeFigureOut">
              <a:rPr lang="en-US" smtClean="0"/>
              <a:t>3/1/22</a:t>
            </a:fld>
            <a:endParaRPr lang="en-US"/>
          </a:p>
        </p:txBody>
      </p:sp>
      <p:sp>
        <p:nvSpPr>
          <p:cNvPr id="4" name="Espace réservé de l'image des diapositives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171AA565-5429-40B4-8C6D-38CF100031C4}" type="slidenum">
              <a:rPr lang="en-US" smtClean="0"/>
              <a:t>‹N°›</a:t>
            </a:fld>
            <a:endParaRPr lang="en-US"/>
          </a:p>
        </p:txBody>
      </p:sp>
    </p:spTree>
    <p:extLst>
      <p:ext uri="{BB962C8B-B14F-4D97-AF65-F5344CB8AC3E}">
        <p14:creationId xmlns:p14="http://schemas.microsoft.com/office/powerpoint/2010/main" val="336128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03412F-B662-4C18-B342-03A2A872EB24}" type="slidenum">
              <a:rPr kumimoji="0" lang="fr-S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S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326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86108" y="496315"/>
            <a:ext cx="8521182" cy="85661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36564" y="402652"/>
            <a:ext cx="9223058" cy="1461801"/>
          </a:xfrm>
        </p:spPr>
        <p:txBody>
          <a:bodyPr/>
          <a:lstStyle/>
          <a:p>
            <a:r>
              <a:rPr lang="fr-FR"/>
              <a:t>Modifiez le style du titre</a:t>
            </a:r>
          </a:p>
        </p:txBody>
      </p:sp>
      <p:sp>
        <p:nvSpPr>
          <p:cNvPr id="3" name="Espace réservé du texte 2"/>
          <p:cNvSpPr>
            <a:spLocks noGrp="1"/>
          </p:cNvSpPr>
          <p:nvPr>
            <p:ph type="body" idx="1"/>
          </p:nvPr>
        </p:nvSpPr>
        <p:spPr>
          <a:xfrm>
            <a:off x="736565" y="1853949"/>
            <a:ext cx="4523809" cy="908592"/>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r-FR"/>
              <a:t>Modifiez les styles du texte du masque</a:t>
            </a:r>
          </a:p>
        </p:txBody>
      </p:sp>
      <p:sp>
        <p:nvSpPr>
          <p:cNvPr id="4" name="Espace réservé du contenu 3"/>
          <p:cNvSpPr>
            <a:spLocks noGrp="1"/>
          </p:cNvSpPr>
          <p:nvPr>
            <p:ph sz="half" idx="2"/>
          </p:nvPr>
        </p:nvSpPr>
        <p:spPr>
          <a:xfrm>
            <a:off x="736565" y="2762541"/>
            <a:ext cx="4523809" cy="406328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13534" y="1853949"/>
            <a:ext cx="4546088" cy="908592"/>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r-FR"/>
              <a:t>Modifiez les styles du texte du masque</a:t>
            </a:r>
          </a:p>
        </p:txBody>
      </p:sp>
      <p:sp>
        <p:nvSpPr>
          <p:cNvPr id="6" name="Espace réservé du contenu 5"/>
          <p:cNvSpPr>
            <a:spLocks noGrp="1"/>
          </p:cNvSpPr>
          <p:nvPr>
            <p:ph sz="quarter" idx="4"/>
          </p:nvPr>
        </p:nvSpPr>
        <p:spPr>
          <a:xfrm>
            <a:off x="5413534" y="2762541"/>
            <a:ext cx="4546088" cy="406328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4DDE694-A3BA-4220-A415-E0EE2051B8A9}" type="datetimeFigureOut">
              <a:rPr lang="fr-FR" smtClean="0"/>
              <a:pPr/>
              <a:t>01/03/2022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2135544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4DDE694-A3BA-4220-A415-E0EE2051B8A9}" type="datetimeFigureOut">
              <a:rPr lang="fr-FR" smtClean="0"/>
              <a:pPr/>
              <a:t>01/03/2022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1432129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DDE694-A3BA-4220-A415-E0EE2051B8A9}" type="datetimeFigureOut">
              <a:rPr lang="fr-FR" smtClean="0"/>
              <a:pPr/>
              <a:t>01/03/2022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135262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36564" y="504190"/>
            <a:ext cx="3448900" cy="1764665"/>
          </a:xfrm>
        </p:spPr>
        <p:txBody>
          <a:bodyPr anchor="b"/>
          <a:lstStyle>
            <a:lvl1pPr>
              <a:defRPr sz="2807"/>
            </a:lvl1pPr>
          </a:lstStyle>
          <a:p>
            <a:r>
              <a:rPr lang="fr-FR"/>
              <a:t>Modifiez le style du titre</a:t>
            </a:r>
          </a:p>
        </p:txBody>
      </p:sp>
      <p:sp>
        <p:nvSpPr>
          <p:cNvPr id="3" name="Espace réservé du contenu 2"/>
          <p:cNvSpPr>
            <a:spLocks noGrp="1"/>
          </p:cNvSpPr>
          <p:nvPr>
            <p:ph idx="1"/>
          </p:nvPr>
        </p:nvSpPr>
        <p:spPr>
          <a:xfrm>
            <a:off x="4546088" y="1088911"/>
            <a:ext cx="5413534" cy="5374525"/>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736564" y="2268855"/>
            <a:ext cx="3448900" cy="420333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4DDE694-A3BA-4220-A415-E0EE2051B8A9}" type="datetimeFigureOut">
              <a:rPr lang="fr-FR" smtClean="0"/>
              <a:pPr/>
              <a:t>01/03/2022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2000669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36564" y="504190"/>
            <a:ext cx="3448900" cy="1764665"/>
          </a:xfrm>
        </p:spPr>
        <p:txBody>
          <a:bodyPr anchor="b"/>
          <a:lstStyle>
            <a:lvl1pPr>
              <a:defRPr sz="2807"/>
            </a:lvl1pPr>
          </a:lstStyle>
          <a:p>
            <a:r>
              <a:rPr lang="fr-FR"/>
              <a:t>Modifiez le style du titre</a:t>
            </a:r>
          </a:p>
        </p:txBody>
      </p:sp>
      <p:sp>
        <p:nvSpPr>
          <p:cNvPr id="3" name="Espace réservé pour une image  2"/>
          <p:cNvSpPr>
            <a:spLocks noGrp="1"/>
          </p:cNvSpPr>
          <p:nvPr>
            <p:ph type="pic" idx="1"/>
          </p:nvPr>
        </p:nvSpPr>
        <p:spPr>
          <a:xfrm>
            <a:off x="4546088" y="1088911"/>
            <a:ext cx="5413534" cy="5374525"/>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endParaRPr lang="fr-FR"/>
          </a:p>
        </p:txBody>
      </p:sp>
      <p:sp>
        <p:nvSpPr>
          <p:cNvPr id="4" name="Espace réservé du texte 3"/>
          <p:cNvSpPr>
            <a:spLocks noGrp="1"/>
          </p:cNvSpPr>
          <p:nvPr>
            <p:ph type="body" sz="half" idx="2"/>
          </p:nvPr>
        </p:nvSpPr>
        <p:spPr>
          <a:xfrm>
            <a:off x="736564" y="2268855"/>
            <a:ext cx="3448900" cy="420333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4DDE694-A3BA-4220-A415-E0EE2051B8A9}" type="datetimeFigureOut">
              <a:rPr lang="fr-FR" smtClean="0"/>
              <a:pPr/>
              <a:t>01/03/2022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1970001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4DDE694-A3BA-4220-A415-E0EE2051B8A9}" type="datetimeFigureOut">
              <a:rPr lang="fr-FR" smtClean="0"/>
              <a:pPr/>
              <a:t>01/03/2022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262576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652465" y="402652"/>
            <a:ext cx="2305764" cy="640916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735171" y="402652"/>
            <a:ext cx="6783626" cy="640916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4DDE694-A3BA-4220-A415-E0EE2051B8A9}" type="datetimeFigureOut">
              <a:rPr lang="fr-FR" smtClean="0"/>
              <a:pPr/>
              <a:t>01/03/2022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169109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36675" y="1237717"/>
            <a:ext cx="8020050" cy="2632992"/>
          </a:xfrm>
        </p:spPr>
        <p:txBody>
          <a:bodyPr anchor="b"/>
          <a:lstStyle>
            <a:lvl1pPr algn="ctr">
              <a:defRPr sz="5263"/>
            </a:lvl1pPr>
          </a:lstStyle>
          <a:p>
            <a:r>
              <a:rPr lang="fr-FR"/>
              <a:t>Modifiez le style du titre</a:t>
            </a:r>
          </a:p>
        </p:txBody>
      </p:sp>
      <p:sp>
        <p:nvSpPr>
          <p:cNvPr id="3" name="Sous-titre 2"/>
          <p:cNvSpPr>
            <a:spLocks noGrp="1"/>
          </p:cNvSpPr>
          <p:nvPr>
            <p:ph type="subTitle" idx="1"/>
          </p:nvPr>
        </p:nvSpPr>
        <p:spPr>
          <a:xfrm>
            <a:off x="1336675" y="3972247"/>
            <a:ext cx="8020050" cy="1825938"/>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4DDE694-A3BA-4220-A415-E0EE2051B8A9}" type="datetimeFigureOut">
              <a:rPr lang="fr-FR" smtClean="0"/>
              <a:pPr/>
              <a:t>01/03/2022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1021259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4DDE694-A3BA-4220-A415-E0EE2051B8A9}" type="datetimeFigureOut">
              <a:rPr lang="fr-FR" smtClean="0"/>
              <a:pPr/>
              <a:t>01/03/2022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144144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9602" y="1885462"/>
            <a:ext cx="9223058" cy="3145935"/>
          </a:xfrm>
        </p:spPr>
        <p:txBody>
          <a:bodyPr anchor="b"/>
          <a:lstStyle>
            <a:lvl1pPr>
              <a:defRPr sz="5263"/>
            </a:lvl1pPr>
          </a:lstStyle>
          <a:p>
            <a:r>
              <a:rPr lang="fr-FR"/>
              <a:t>Modifiez le style du titre</a:t>
            </a:r>
          </a:p>
        </p:txBody>
      </p:sp>
      <p:sp>
        <p:nvSpPr>
          <p:cNvPr id="3" name="Espace réservé du texte 2"/>
          <p:cNvSpPr>
            <a:spLocks noGrp="1"/>
          </p:cNvSpPr>
          <p:nvPr>
            <p:ph type="body" idx="1"/>
          </p:nvPr>
        </p:nvSpPr>
        <p:spPr>
          <a:xfrm>
            <a:off x="729602" y="5061158"/>
            <a:ext cx="9223058" cy="1654373"/>
          </a:xfrm>
        </p:spPr>
        <p:txBody>
          <a:bodyPr/>
          <a:lstStyle>
            <a:lvl1pPr marL="0" indent="0">
              <a:buNone/>
              <a:defRPr sz="2105">
                <a:solidFill>
                  <a:schemeClr val="tx1">
                    <a:tint val="75000"/>
                  </a:schemeClr>
                </a:solidFill>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4DDE694-A3BA-4220-A415-E0EE2051B8A9}" type="datetimeFigureOut">
              <a:rPr lang="fr-FR" smtClean="0"/>
              <a:pPr/>
              <a:t>01/03/2022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367552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735171" y="2013259"/>
            <a:ext cx="4544695" cy="479855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13534" y="2013259"/>
            <a:ext cx="4544695" cy="479855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4DDE694-A3BA-4220-A415-E0EE2051B8A9}" type="datetimeFigureOut">
              <a:rPr lang="fr-FR" smtClean="0"/>
              <a:pPr/>
              <a:t>01/03/2022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89DE85-4348-44E3-A435-6C0AC3E483B8}" type="slidenum">
              <a:rPr lang="fr-FR" smtClean="0"/>
              <a:pPr/>
              <a:t>‹N°›</a:t>
            </a:fld>
            <a:endParaRPr lang="fr-FR"/>
          </a:p>
        </p:txBody>
      </p:sp>
    </p:spTree>
    <p:extLst>
      <p:ext uri="{BB962C8B-B14F-4D97-AF65-F5344CB8AC3E}">
        <p14:creationId xmlns:p14="http://schemas.microsoft.com/office/powerpoint/2010/main" val="33630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03705" y="2149915"/>
            <a:ext cx="7685988" cy="706755"/>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a:xfrm>
            <a:off x="1062227" y="1901952"/>
            <a:ext cx="8586470" cy="490918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3/1/22</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35171" y="402652"/>
            <a:ext cx="9223058" cy="1461801"/>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735171" y="2013259"/>
            <a:ext cx="9223058" cy="4798559"/>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735171" y="7009642"/>
            <a:ext cx="2406015" cy="402652"/>
          </a:xfrm>
          <a:prstGeom prst="rect">
            <a:avLst/>
          </a:prstGeom>
        </p:spPr>
        <p:txBody>
          <a:bodyPr vert="horz" lIns="91440" tIns="45720" rIns="91440" bIns="45720" rtlCol="0" anchor="ctr"/>
          <a:lstStyle>
            <a:lvl1pPr algn="l">
              <a:defRPr sz="1053">
                <a:solidFill>
                  <a:schemeClr val="tx1">
                    <a:tint val="75000"/>
                  </a:schemeClr>
                </a:solidFill>
              </a:defRPr>
            </a:lvl1pPr>
          </a:lstStyle>
          <a:p>
            <a:fld id="{D4DDE694-A3BA-4220-A415-E0EE2051B8A9}" type="datetimeFigureOut">
              <a:rPr lang="fr-FR" smtClean="0"/>
              <a:pPr/>
              <a:t>01/03/2022</a:t>
            </a:fld>
            <a:endParaRPr lang="fr-FR"/>
          </a:p>
        </p:txBody>
      </p:sp>
      <p:sp>
        <p:nvSpPr>
          <p:cNvPr id="5" name="Espace réservé du pied de page 4"/>
          <p:cNvSpPr>
            <a:spLocks noGrp="1"/>
          </p:cNvSpPr>
          <p:nvPr>
            <p:ph type="ftr" sz="quarter" idx="3"/>
          </p:nvPr>
        </p:nvSpPr>
        <p:spPr>
          <a:xfrm>
            <a:off x="3542189" y="7009642"/>
            <a:ext cx="3609023" cy="402652"/>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552214" y="7009642"/>
            <a:ext cx="2406015" cy="402652"/>
          </a:xfrm>
          <a:prstGeom prst="rect">
            <a:avLst/>
          </a:prstGeom>
        </p:spPr>
        <p:txBody>
          <a:bodyPr vert="horz" lIns="91440" tIns="45720" rIns="91440" bIns="45720" rtlCol="0" anchor="ctr"/>
          <a:lstStyle>
            <a:lvl1pPr algn="r">
              <a:defRPr sz="1053">
                <a:solidFill>
                  <a:schemeClr val="tx1">
                    <a:tint val="75000"/>
                  </a:schemeClr>
                </a:solidFill>
              </a:defRPr>
            </a:lvl1pPr>
          </a:lstStyle>
          <a:p>
            <a:fld id="{3189DE85-4348-44E3-A435-6C0AC3E483B8}" type="slidenum">
              <a:rPr lang="fr-FR" smtClean="0"/>
              <a:pPr/>
              <a:t>‹N°›</a:t>
            </a:fld>
            <a:endParaRPr lang="fr-FR"/>
          </a:p>
        </p:txBody>
      </p:sp>
    </p:spTree>
    <p:extLst>
      <p:ext uri="{BB962C8B-B14F-4D97-AF65-F5344CB8AC3E}">
        <p14:creationId xmlns:p14="http://schemas.microsoft.com/office/powerpoint/2010/main" val="2086225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802020"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4834"/>
            <a:ext cx="10693400" cy="817814"/>
          </a:xfrm>
          <a:solidFill>
            <a:srgbClr val="00B050"/>
          </a:solidFill>
        </p:spPr>
        <p:txBody>
          <a:bodyPr>
            <a:noAutofit/>
          </a:bodyPr>
          <a:lstStyle/>
          <a:p>
            <a:pPr algn="ctr"/>
            <a:r>
              <a:rPr lang="fr-FR" altLang="fr-FR" sz="3158" b="1" dirty="0">
                <a:solidFill>
                  <a:schemeClr val="bg1"/>
                </a:solidFill>
                <a:effectLst>
                  <a:outerShdw blurRad="38100" dist="38100" dir="2700000" algn="tl">
                    <a:srgbClr val="C0C0C0"/>
                  </a:outerShdw>
                </a:effectLst>
                <a:latin typeface="Times New Roman" pitchFamily="18" charset="0"/>
                <a:cs typeface="Times New Roman" pitchFamily="18" charset="0"/>
              </a:rPr>
              <a:t>APPROCHE DE LA CPS AU SÉNÉGAL</a:t>
            </a:r>
          </a:p>
        </p:txBody>
      </p:sp>
      <p:sp>
        <p:nvSpPr>
          <p:cNvPr id="22530" name="Espace réservé du contenu 2"/>
          <p:cNvSpPr>
            <a:spLocks noGrp="1"/>
          </p:cNvSpPr>
          <p:nvPr>
            <p:ph idx="1"/>
          </p:nvPr>
        </p:nvSpPr>
        <p:spPr>
          <a:xfrm>
            <a:off x="140612" y="1038225"/>
            <a:ext cx="6272888" cy="6400799"/>
          </a:xfrm>
        </p:spPr>
        <p:txBody>
          <a:bodyPr>
            <a:noAutofit/>
          </a:bodyPr>
          <a:lstStyle/>
          <a:p>
            <a:pPr lvl="1">
              <a:lnSpc>
                <a:spcPct val="150000"/>
              </a:lnSpc>
              <a:buFont typeface="Wingdings" panose="05000000000000000000" pitchFamily="2" charset="2"/>
              <a:buChar char="v"/>
            </a:pPr>
            <a:r>
              <a:rPr lang="fr-FR" altLang="fr-FR" sz="2800" b="1" dirty="0">
                <a:latin typeface="Times New Roman" pitchFamily="18" charset="0"/>
                <a:cs typeface="Times New Roman" pitchFamily="18" charset="0"/>
              </a:rPr>
              <a:t>Administration en </a:t>
            </a:r>
            <a:r>
              <a:rPr lang="fr-FR" altLang="fr-FR" sz="2800" b="1" dirty="0">
                <a:solidFill>
                  <a:schemeClr val="accent1"/>
                </a:solidFill>
                <a:latin typeface="Times New Roman" pitchFamily="18" charset="0"/>
                <a:cs typeface="Times New Roman" pitchFamily="18" charset="0"/>
              </a:rPr>
              <a:t>mode campagne de masse</a:t>
            </a:r>
          </a:p>
          <a:p>
            <a:pPr lvl="1">
              <a:lnSpc>
                <a:spcPct val="150000"/>
              </a:lnSpc>
              <a:buFont typeface="Wingdings" panose="05000000000000000000" pitchFamily="2" charset="2"/>
              <a:buChar char="v"/>
            </a:pPr>
            <a:r>
              <a:rPr lang="fr-FR" altLang="fr-FR" sz="2800" b="1" dirty="0">
                <a:solidFill>
                  <a:srgbClr val="00B050"/>
                </a:solidFill>
                <a:latin typeface="Times New Roman" pitchFamily="18" charset="0"/>
                <a:cs typeface="Times New Roman" pitchFamily="18" charset="0"/>
              </a:rPr>
              <a:t>Stratégie porte à porte </a:t>
            </a:r>
            <a:r>
              <a:rPr lang="fr-FR" altLang="fr-FR" sz="2800" dirty="0">
                <a:latin typeface="Times New Roman" pitchFamily="18" charset="0"/>
                <a:cs typeface="Times New Roman" pitchFamily="18" charset="0"/>
              </a:rPr>
              <a:t>par les relais</a:t>
            </a:r>
          </a:p>
          <a:p>
            <a:pPr lvl="1">
              <a:lnSpc>
                <a:spcPct val="150000"/>
              </a:lnSpc>
              <a:buFont typeface="Wingdings" panose="05000000000000000000" pitchFamily="2" charset="2"/>
              <a:buChar char="v"/>
            </a:pPr>
            <a:r>
              <a:rPr lang="fr-FR" altLang="fr-FR" sz="2800" b="1" dirty="0">
                <a:solidFill>
                  <a:srgbClr val="00B050"/>
                </a:solidFill>
                <a:latin typeface="Times New Roman" pitchFamily="18" charset="0"/>
                <a:cs typeface="Times New Roman" pitchFamily="18" charset="0"/>
              </a:rPr>
              <a:t>Durée</a:t>
            </a:r>
            <a:r>
              <a:rPr lang="fr-FR" altLang="fr-FR" sz="2800" b="1" dirty="0">
                <a:latin typeface="Times New Roman" pitchFamily="18" charset="0"/>
                <a:cs typeface="Times New Roman" pitchFamily="18" charset="0"/>
              </a:rPr>
              <a:t> : </a:t>
            </a:r>
            <a:r>
              <a:rPr lang="fr-FR" altLang="fr-FR" sz="2800" dirty="0">
                <a:latin typeface="Times New Roman" pitchFamily="18" charset="0"/>
                <a:cs typeface="Times New Roman" pitchFamily="18" charset="0"/>
              </a:rPr>
              <a:t>4 jours par mois </a:t>
            </a:r>
          </a:p>
          <a:p>
            <a:pPr lvl="1">
              <a:lnSpc>
                <a:spcPct val="150000"/>
              </a:lnSpc>
              <a:buFont typeface="Wingdings" panose="05000000000000000000" pitchFamily="2" charset="2"/>
              <a:buChar char="v"/>
            </a:pPr>
            <a:r>
              <a:rPr lang="fr-FR" altLang="fr-FR" sz="2800" b="1" dirty="0">
                <a:solidFill>
                  <a:srgbClr val="00B050"/>
                </a:solidFill>
                <a:latin typeface="Times New Roman" pitchFamily="18" charset="0"/>
                <a:cs typeface="Times New Roman" pitchFamily="18" charset="0"/>
              </a:rPr>
              <a:t>Période</a:t>
            </a:r>
            <a:r>
              <a:rPr lang="fr-FR" altLang="fr-FR" sz="2800" b="1" dirty="0">
                <a:latin typeface="Times New Roman" pitchFamily="18" charset="0"/>
                <a:cs typeface="Times New Roman" pitchFamily="18" charset="0"/>
              </a:rPr>
              <a:t> : </a:t>
            </a:r>
            <a:r>
              <a:rPr lang="fr-FR" altLang="fr-FR" sz="2800" i="1" dirty="0">
                <a:latin typeface="Times New Roman" pitchFamily="18" charset="0"/>
                <a:cs typeface="Times New Roman" pitchFamily="18" charset="0"/>
              </a:rPr>
              <a:t>Juin</a:t>
            </a:r>
            <a:r>
              <a:rPr lang="fr-FR" altLang="fr-FR" sz="2800" dirty="0">
                <a:latin typeface="Times New Roman" pitchFamily="18" charset="0"/>
                <a:cs typeface="Times New Roman" pitchFamily="18" charset="0"/>
              </a:rPr>
              <a:t> à</a:t>
            </a:r>
            <a:r>
              <a:rPr lang="fr-FR" altLang="fr-FR" sz="2800" b="1" dirty="0">
                <a:latin typeface="Times New Roman" pitchFamily="18" charset="0"/>
                <a:cs typeface="Times New Roman" pitchFamily="18" charset="0"/>
              </a:rPr>
              <a:t> </a:t>
            </a:r>
            <a:r>
              <a:rPr lang="fr-FR" altLang="fr-FR" sz="2800" i="1" dirty="0">
                <a:latin typeface="Times New Roman" pitchFamily="18" charset="0"/>
                <a:cs typeface="Times New Roman" pitchFamily="18" charset="0"/>
              </a:rPr>
              <a:t>Octobre </a:t>
            </a:r>
          </a:p>
          <a:p>
            <a:pPr lvl="1">
              <a:lnSpc>
                <a:spcPct val="150000"/>
              </a:lnSpc>
              <a:buFont typeface="Wingdings" panose="05000000000000000000" pitchFamily="2" charset="2"/>
              <a:buChar char="v"/>
            </a:pPr>
            <a:r>
              <a:rPr lang="fr-FR" altLang="ja-JP" sz="2800" dirty="0">
                <a:latin typeface="Times New Roman" pitchFamily="18" charset="0"/>
                <a:cs typeface="Times New Roman" pitchFamily="18" charset="0"/>
              </a:rPr>
              <a:t>Administration: </a:t>
            </a:r>
            <a:r>
              <a:rPr lang="fr-FR" altLang="ja-JP" sz="2800" b="1" dirty="0">
                <a:solidFill>
                  <a:srgbClr val="FF0000"/>
                </a:solidFill>
                <a:latin typeface="Times New Roman" pitchFamily="18" charset="0"/>
                <a:cs typeface="Times New Roman" pitchFamily="18" charset="0"/>
              </a:rPr>
              <a:t>3 doses sous TDO</a:t>
            </a:r>
            <a:r>
              <a:rPr lang="fr-FR" altLang="ja-JP" sz="2800" b="1" dirty="0">
                <a:solidFill>
                  <a:schemeClr val="accent1"/>
                </a:solidFill>
                <a:latin typeface="Times New Roman" pitchFamily="18" charset="0"/>
                <a:cs typeface="Times New Roman" pitchFamily="18" charset="0"/>
              </a:rPr>
              <a:t> </a:t>
            </a:r>
            <a:r>
              <a:rPr lang="fr-FR" altLang="ja-JP" sz="2800" dirty="0">
                <a:latin typeface="Times New Roman" pitchFamily="18" charset="0"/>
                <a:cs typeface="Times New Roman" pitchFamily="18" charset="0"/>
              </a:rPr>
              <a:t>par les Mères ou gardiennes d’enfants  en présence des relais (Dans le contexte COVID-19)</a:t>
            </a:r>
          </a:p>
        </p:txBody>
      </p:sp>
      <p:pic>
        <p:nvPicPr>
          <p:cNvPr id="2253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0536" y="6120608"/>
            <a:ext cx="977444" cy="56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638"/>
          <p:cNvPicPr/>
          <p:nvPr/>
        </p:nvPicPr>
        <p:blipFill>
          <a:blip r:embed="rId3"/>
          <a:stretch>
            <a:fillRect/>
          </a:stretch>
        </p:blipFill>
        <p:spPr>
          <a:xfrm>
            <a:off x="6184900" y="2562225"/>
            <a:ext cx="4419600" cy="3505199"/>
          </a:xfrm>
          <a:prstGeom prst="rect">
            <a:avLst/>
          </a:prstGeom>
        </p:spPr>
      </p:pic>
    </p:spTree>
    <p:extLst>
      <p:ext uri="{BB962C8B-B14F-4D97-AF65-F5344CB8AC3E}">
        <p14:creationId xmlns:p14="http://schemas.microsoft.com/office/powerpoint/2010/main" val="9799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21" y="116341"/>
            <a:ext cx="10693400" cy="614036"/>
          </a:xfrm>
          <a:solidFill>
            <a:srgbClr val="00B050"/>
          </a:solidFill>
        </p:spPr>
        <p:txBody>
          <a:bodyPr>
            <a:noAutofit/>
          </a:bodyPr>
          <a:lstStyle/>
          <a:p>
            <a:pPr algn="ctr"/>
            <a:r>
              <a:rPr lang="fr-FR" altLang="fr-FR" sz="3158" b="1" dirty="0">
                <a:solidFill>
                  <a:schemeClr val="bg1"/>
                </a:solidFill>
                <a:effectLst>
                  <a:outerShdw blurRad="38100" dist="38100" dir="2700000" algn="tl">
                    <a:srgbClr val="C0C0C0"/>
                  </a:outerShdw>
                </a:effectLst>
                <a:latin typeface="Times New Roman" pitchFamily="18" charset="0"/>
                <a:cs typeface="Times New Roman" pitchFamily="18" charset="0"/>
              </a:rPr>
              <a:t>ZONES ET CIBLES CPS 2021</a:t>
            </a:r>
          </a:p>
        </p:txBody>
      </p:sp>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957" y="6155782"/>
            <a:ext cx="977444" cy="6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851878"/>
            <a:ext cx="10693400" cy="843859"/>
          </a:xfrm>
          <a:prstGeom prst="rect">
            <a:avLst/>
          </a:prstGeom>
          <a:solidFill>
            <a:srgbClr val="9BBB59">
              <a:lumMod val="20000"/>
              <a:lumOff val="80000"/>
            </a:srgbClr>
          </a:solidFill>
          <a:ln w="25400">
            <a:solidFill>
              <a:srgbClr val="27F94A"/>
            </a:solidFill>
            <a:miter lim="800000"/>
            <a:headEnd/>
            <a:tailEnd/>
          </a:ln>
        </p:spPr>
        <p:txBody>
          <a:bodyPr rot="0" vert="horz" wrap="square" lIns="80201" tIns="40100" rIns="80201" bIns="40100" anchor="ctr" anchorCtr="0" upright="1">
            <a:noAutofit/>
          </a:bodyPr>
          <a:lstStyle/>
          <a:p>
            <a:pPr algn="ctr" defTabSz="802020">
              <a:defRPr/>
            </a:pPr>
            <a:r>
              <a:rPr lang="fr-FR" sz="1600" b="1" kern="0" cap="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campagne cps_2021</a:t>
            </a:r>
            <a:endParaRPr lang="fr-FR" sz="1600" kern="0"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defTabSz="802020">
              <a:defRPr/>
            </a:pPr>
            <a:r>
              <a:rPr lang="fr-FR" sz="1600" b="1" kern="0" cap="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Chimioprévention du Paludisme Saisonnier</a:t>
            </a:r>
            <a:endParaRPr lang="fr-FR" sz="1600" kern="0"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defTabSz="802020">
              <a:defRPr/>
            </a:pPr>
            <a:r>
              <a:rPr lang="en-US" sz="1600" b="1" kern="0" cap="all" dirty="0">
                <a:solidFill>
                  <a:srgbClr val="993300"/>
                </a:solidFill>
                <a:latin typeface="Times New Roman" panose="02020603050405020304" pitchFamily="18" charset="0"/>
                <a:ea typeface="Times New Roman" panose="02020603050405020304" pitchFamily="18" charset="0"/>
                <a:cs typeface="Times New Roman" panose="02020603050405020304" pitchFamily="18" charset="0"/>
              </a:rPr>
              <a:t>REGIONS: - KEDOUGOU</a:t>
            </a:r>
            <a:r>
              <a:rPr lang="en-US" sz="1600" b="1" kern="0" cap="all"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b="1" kern="0" cap="all" dirty="0">
                <a:solidFill>
                  <a:srgbClr val="993300"/>
                </a:solidFill>
                <a:latin typeface="Times New Roman" panose="02020603050405020304" pitchFamily="18" charset="0"/>
                <a:ea typeface="Times New Roman" panose="02020603050405020304" pitchFamily="18" charset="0"/>
                <a:cs typeface="Times New Roman" panose="02020603050405020304" pitchFamily="18" charset="0"/>
              </a:rPr>
              <a:t> - Tamba - KOlda – DIOURBEL - KAOLACK</a:t>
            </a:r>
            <a:endParaRPr lang="fr-FR" sz="1600" kern="0" dirty="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47737" y="2232776"/>
            <a:ext cx="1361578" cy="6578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r>
              <a:rPr lang="fr-FR" sz="2807" b="1" dirty="0">
                <a:solidFill>
                  <a:srgbClr val="FF0000"/>
                </a:solidFill>
                <a:latin typeface="Times New Roman" panose="02020603050405020304" pitchFamily="18" charset="0"/>
                <a:cs typeface="Times New Roman" panose="02020603050405020304" pitchFamily="18" charset="0"/>
              </a:rPr>
              <a:t>5 RM</a:t>
            </a:r>
          </a:p>
        </p:txBody>
      </p:sp>
      <p:sp>
        <p:nvSpPr>
          <p:cNvPr id="12" name="Rectangle 11"/>
          <p:cNvSpPr/>
          <p:nvPr/>
        </p:nvSpPr>
        <p:spPr>
          <a:xfrm>
            <a:off x="47737" y="3169748"/>
            <a:ext cx="1467331" cy="8020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r>
              <a:rPr lang="fr-FR" sz="2807" b="1" dirty="0">
                <a:solidFill>
                  <a:srgbClr val="5B9BD5">
                    <a:lumMod val="75000"/>
                  </a:srgbClr>
                </a:solidFill>
                <a:latin typeface="Times New Roman" panose="02020603050405020304" pitchFamily="18" charset="0"/>
                <a:cs typeface="Times New Roman" panose="02020603050405020304" pitchFamily="18" charset="0"/>
              </a:rPr>
              <a:t>16 DS</a:t>
            </a:r>
          </a:p>
        </p:txBody>
      </p:sp>
      <p:sp>
        <p:nvSpPr>
          <p:cNvPr id="29" name="Rectangle 28"/>
          <p:cNvSpPr/>
          <p:nvPr/>
        </p:nvSpPr>
        <p:spPr>
          <a:xfrm>
            <a:off x="47736" y="4205803"/>
            <a:ext cx="1469048" cy="6613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r>
              <a:rPr lang="fr-FR" sz="2807" b="1" dirty="0">
                <a:solidFill>
                  <a:srgbClr val="5B9BD5">
                    <a:lumMod val="75000"/>
                  </a:srgbClr>
                </a:solidFill>
                <a:latin typeface="Times New Roman" panose="02020603050405020304" pitchFamily="18" charset="0"/>
                <a:cs typeface="Times New Roman" panose="02020603050405020304" pitchFamily="18" charset="0"/>
              </a:rPr>
              <a:t>328 PPS</a:t>
            </a:r>
          </a:p>
        </p:txBody>
      </p:sp>
      <p:sp>
        <p:nvSpPr>
          <p:cNvPr id="28" name="Rectangle 27"/>
          <p:cNvSpPr/>
          <p:nvPr/>
        </p:nvSpPr>
        <p:spPr>
          <a:xfrm>
            <a:off x="7494656" y="2075554"/>
            <a:ext cx="2129210" cy="855619"/>
          </a:xfrm>
          <a:prstGeom prst="rect">
            <a:avLst/>
          </a:prstGeom>
          <a:solidFill>
            <a:schemeClr val="accent1">
              <a:lumMod val="40000"/>
              <a:lumOff val="60000"/>
            </a:schemeClr>
          </a:solidFill>
        </p:spPr>
        <p:txBody>
          <a:bodyPr wrap="square">
            <a:spAutoFit/>
          </a:bodyPr>
          <a:lstStyle/>
          <a:p>
            <a:pPr defTabSz="802020">
              <a:spcBef>
                <a:spcPts val="877"/>
              </a:spcBef>
            </a:pPr>
            <a:r>
              <a:rPr lang="fr-FR" altLang="fr-FR" sz="2105"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Cible 3-120 mois</a:t>
            </a:r>
          </a:p>
          <a:p>
            <a:pPr defTabSz="802020">
              <a:spcBef>
                <a:spcPts val="877"/>
              </a:spcBef>
            </a:pPr>
            <a:r>
              <a:rPr lang="fr-FR" altLang="fr-FR" sz="2105"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836 975 </a:t>
            </a:r>
          </a:p>
        </p:txBody>
      </p:sp>
      <p:graphicFrame>
        <p:nvGraphicFramePr>
          <p:cNvPr id="4" name="Tableau 3"/>
          <p:cNvGraphicFramePr>
            <a:graphicFrameLocks noGrp="1"/>
          </p:cNvGraphicFramePr>
          <p:nvPr>
            <p:extLst>
              <p:ext uri="{D42A27DB-BD31-4B8C-83A1-F6EECF244321}">
                <p14:modId xmlns:p14="http://schemas.microsoft.com/office/powerpoint/2010/main" val="2252352394"/>
              </p:ext>
            </p:extLst>
          </p:nvPr>
        </p:nvGraphicFramePr>
        <p:xfrm>
          <a:off x="47737" y="5101194"/>
          <a:ext cx="9891399" cy="2402104"/>
        </p:xfrm>
        <a:graphic>
          <a:graphicData uri="http://schemas.openxmlformats.org/drawingml/2006/table">
            <a:tbl>
              <a:tblPr firstRow="1" firstCol="1" bandRow="1"/>
              <a:tblGrid>
                <a:gridCol w="1176798">
                  <a:extLst>
                    <a:ext uri="{9D8B030D-6E8A-4147-A177-3AD203B41FA5}">
                      <a16:colId xmlns:a16="http://schemas.microsoft.com/office/drawing/2014/main" val="2052289292"/>
                    </a:ext>
                  </a:extLst>
                </a:gridCol>
                <a:gridCol w="119526">
                  <a:extLst>
                    <a:ext uri="{9D8B030D-6E8A-4147-A177-3AD203B41FA5}">
                      <a16:colId xmlns:a16="http://schemas.microsoft.com/office/drawing/2014/main" val="1664122464"/>
                    </a:ext>
                  </a:extLst>
                </a:gridCol>
                <a:gridCol w="1485394">
                  <a:extLst>
                    <a:ext uri="{9D8B030D-6E8A-4147-A177-3AD203B41FA5}">
                      <a16:colId xmlns:a16="http://schemas.microsoft.com/office/drawing/2014/main" val="1819322608"/>
                    </a:ext>
                  </a:extLst>
                </a:gridCol>
                <a:gridCol w="1485394">
                  <a:extLst>
                    <a:ext uri="{9D8B030D-6E8A-4147-A177-3AD203B41FA5}">
                      <a16:colId xmlns:a16="http://schemas.microsoft.com/office/drawing/2014/main" val="2852459633"/>
                    </a:ext>
                  </a:extLst>
                </a:gridCol>
                <a:gridCol w="1485394">
                  <a:extLst>
                    <a:ext uri="{9D8B030D-6E8A-4147-A177-3AD203B41FA5}">
                      <a16:colId xmlns:a16="http://schemas.microsoft.com/office/drawing/2014/main" val="2733155978"/>
                    </a:ext>
                  </a:extLst>
                </a:gridCol>
                <a:gridCol w="1485394">
                  <a:extLst>
                    <a:ext uri="{9D8B030D-6E8A-4147-A177-3AD203B41FA5}">
                      <a16:colId xmlns:a16="http://schemas.microsoft.com/office/drawing/2014/main" val="2005464744"/>
                    </a:ext>
                  </a:extLst>
                </a:gridCol>
                <a:gridCol w="1485394">
                  <a:extLst>
                    <a:ext uri="{9D8B030D-6E8A-4147-A177-3AD203B41FA5}">
                      <a16:colId xmlns:a16="http://schemas.microsoft.com/office/drawing/2014/main" val="3402324274"/>
                    </a:ext>
                  </a:extLst>
                </a:gridCol>
                <a:gridCol w="1168105">
                  <a:extLst>
                    <a:ext uri="{9D8B030D-6E8A-4147-A177-3AD203B41FA5}">
                      <a16:colId xmlns:a16="http://schemas.microsoft.com/office/drawing/2014/main" val="2736812577"/>
                    </a:ext>
                  </a:extLst>
                </a:gridCol>
              </a:tblGrid>
              <a:tr h="275857">
                <a:tc>
                  <a:txBody>
                    <a:bodyPr/>
                    <a:lstStyle/>
                    <a:p>
                      <a:pPr algn="ctr">
                        <a:lnSpc>
                          <a:spcPct val="115000"/>
                        </a:lnSpc>
                        <a:spcAft>
                          <a:spcPts val="0"/>
                        </a:spcAft>
                      </a:pPr>
                      <a:r>
                        <a:rPr lang="fr-F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lnL>
                      <a:noFill/>
                    </a:lnL>
                    <a:lnR>
                      <a:noFill/>
                    </a:lnR>
                    <a:lnT>
                      <a:noFill/>
                    </a:lnT>
                    <a:lnB>
                      <a:noFill/>
                    </a:lnB>
                    <a:solidFill>
                      <a:srgbClr val="FFFF00"/>
                    </a:solidFill>
                  </a:tcPr>
                </a:tc>
                <a:tc gridSpan="7">
                  <a:txBody>
                    <a:bodyPr/>
                    <a:lstStyle/>
                    <a:p>
                      <a:pPr algn="ctr">
                        <a:lnSpc>
                          <a:spcPct val="115000"/>
                        </a:lnSpc>
                        <a:spcAft>
                          <a:spcPts val="0"/>
                        </a:spcAft>
                      </a:pPr>
                      <a:r>
                        <a:rPr lang="fr-F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Nombre d'enfants cibles CPS 2021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2942126"/>
                  </a:ext>
                </a:extLst>
              </a:tr>
              <a:tr h="551712">
                <a:tc gridSpan="2">
                  <a:txBody>
                    <a:bodyPr/>
                    <a:lstStyle/>
                    <a:p>
                      <a:pPr algn="l">
                        <a:lnSpc>
                          <a:spcPct val="115000"/>
                        </a:lnSpc>
                      </a:pPr>
                      <a:endParaRPr lang="en-US" sz="1400" dirty="0">
                        <a:effectLst/>
                        <a:latin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tcPr>
                </a:tc>
                <a:tc hMerge="1">
                  <a:txBody>
                    <a:bodyPr/>
                    <a:lstStyle/>
                    <a:p>
                      <a:endParaRPr lang="en-US"/>
                    </a:p>
                  </a:txBody>
                  <a:tcPr/>
                </a:tc>
                <a:tc>
                  <a:txBody>
                    <a:bodyPr/>
                    <a:lstStyle/>
                    <a:p>
                      <a:pPr algn="ctr">
                        <a:lnSpc>
                          <a:spcPct val="115000"/>
                        </a:lnSpc>
                        <a:spcAft>
                          <a:spcPts val="0"/>
                        </a:spcAft>
                      </a:pPr>
                      <a:r>
                        <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rPr>
                        <a:t>REGION DIOURBEL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7CAAC"/>
                    </a:solidFill>
                  </a:tcPr>
                </a:tc>
                <a:tc>
                  <a:txBody>
                    <a:bodyPr/>
                    <a:lstStyle/>
                    <a:p>
                      <a:pPr algn="ctr">
                        <a:lnSpc>
                          <a:spcPct val="115000"/>
                        </a:lnSpc>
                        <a:spcAft>
                          <a:spcPts val="0"/>
                        </a:spcAft>
                      </a:pPr>
                      <a:r>
                        <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rPr>
                        <a:t>REGION KAOLACK</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7CAAC"/>
                    </a:solidFill>
                  </a:tcPr>
                </a:tc>
                <a:tc>
                  <a:txBody>
                    <a:bodyPr/>
                    <a:lstStyle/>
                    <a:p>
                      <a:pPr algn="ctr">
                        <a:lnSpc>
                          <a:spcPct val="115000"/>
                        </a:lnSpc>
                        <a:spcAft>
                          <a:spcPts val="0"/>
                        </a:spcAft>
                      </a:pPr>
                      <a:r>
                        <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rPr>
                        <a:t>REGION KEDOUGOU</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7CAAC"/>
                    </a:solidFill>
                  </a:tcPr>
                </a:tc>
                <a:tc>
                  <a:txBody>
                    <a:bodyPr/>
                    <a:lstStyle/>
                    <a:p>
                      <a:pPr algn="ctr">
                        <a:lnSpc>
                          <a:spcPct val="115000"/>
                        </a:lnSpc>
                        <a:spcAft>
                          <a:spcPts val="0"/>
                        </a:spcAft>
                      </a:pPr>
                      <a:r>
                        <a:rPr lang="fr-FR" sz="1400" b="1">
                          <a:effectLst/>
                          <a:latin typeface="Times New Roman" panose="02020603050405020304" pitchFamily="18" charset="0"/>
                          <a:ea typeface="Times New Roman" panose="02020603050405020304" pitchFamily="18" charset="0"/>
                          <a:cs typeface="Times New Roman" panose="02020603050405020304" pitchFamily="18" charset="0"/>
                        </a:rPr>
                        <a:t>REGION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400" b="1">
                          <a:effectLst/>
                          <a:latin typeface="Times New Roman" panose="02020603050405020304" pitchFamily="18" charset="0"/>
                          <a:ea typeface="Times New Roman" panose="02020603050405020304" pitchFamily="18" charset="0"/>
                          <a:cs typeface="Times New Roman" panose="02020603050405020304" pitchFamily="18" charset="0"/>
                        </a:rPr>
                        <a:t>KOLDA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7CAAC"/>
                    </a:solidFill>
                  </a:tcPr>
                </a:tc>
                <a:tc>
                  <a:txBody>
                    <a:bodyPr/>
                    <a:lstStyle/>
                    <a:p>
                      <a:pPr algn="ctr">
                        <a:lnSpc>
                          <a:spcPct val="115000"/>
                        </a:lnSpc>
                        <a:spcAft>
                          <a:spcPts val="0"/>
                        </a:spcAft>
                      </a:pPr>
                      <a:r>
                        <a:rPr lang="fr-FR" sz="1400" b="1">
                          <a:effectLst/>
                          <a:latin typeface="Times New Roman" panose="02020603050405020304" pitchFamily="18" charset="0"/>
                          <a:ea typeface="Times New Roman" panose="02020603050405020304" pitchFamily="18" charset="0"/>
                          <a:cs typeface="Times New Roman" panose="02020603050405020304" pitchFamily="18" charset="0"/>
                        </a:rPr>
                        <a:t>REGION DE TAMBA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7CAAC"/>
                    </a:solidFill>
                  </a:tcPr>
                </a:tc>
                <a:tc>
                  <a:txBody>
                    <a:bodyPr/>
                    <a:lstStyle/>
                    <a:p>
                      <a:pPr algn="ctr">
                        <a:lnSpc>
                          <a:spcPct val="115000"/>
                        </a:lnSpc>
                        <a:spcAft>
                          <a:spcPts val="0"/>
                        </a:spcAft>
                      </a:pPr>
                      <a:r>
                        <a:rPr lang="fr-F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Cible Totale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A6A6A6"/>
                    </a:solidFill>
                  </a:tcPr>
                </a:tc>
                <a:extLst>
                  <a:ext uri="{0D108BD9-81ED-4DB2-BD59-A6C34878D82A}">
                    <a16:rowId xmlns:a16="http://schemas.microsoft.com/office/drawing/2014/main" val="1293531704"/>
                  </a:ext>
                </a:extLst>
              </a:tr>
              <a:tr h="438727">
                <a:tc gridSpan="2">
                  <a:txBody>
                    <a:bodyPr/>
                    <a:lstStyle/>
                    <a:p>
                      <a:pPr algn="ctr">
                        <a:lnSpc>
                          <a:spcPct val="115000"/>
                        </a:lnSpc>
                        <a:spcAft>
                          <a:spcPts val="0"/>
                        </a:spcAft>
                      </a:pPr>
                      <a:r>
                        <a:rPr lang="fr-FR"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Nombre districts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DE9D9"/>
                    </a:solidFill>
                  </a:tcPr>
                </a:tc>
                <a:tc hMerge="1">
                  <a:txBody>
                    <a:bodyPr/>
                    <a:lstStyle/>
                    <a:p>
                      <a:endParaRPr lang="en-US"/>
                    </a:p>
                  </a:txBody>
                  <a:tcPr/>
                </a:tc>
                <a:tc>
                  <a:txBody>
                    <a:bodyPr/>
                    <a:lstStyle/>
                    <a:p>
                      <a:pPr algn="ctr">
                        <a:lnSpc>
                          <a:spcPct val="115000"/>
                        </a:lnSpc>
                        <a:spcAft>
                          <a:spcPts val="0"/>
                        </a:spcAft>
                      </a:pPr>
                      <a:r>
                        <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DF0E7"/>
                    </a:solidFill>
                  </a:tcPr>
                </a:tc>
                <a:tc>
                  <a:txBody>
                    <a:bodyPr/>
                    <a:lstStyle/>
                    <a:p>
                      <a:pPr algn="ctr">
                        <a:lnSpc>
                          <a:spcPct val="115000"/>
                        </a:lnSpc>
                        <a:spcAft>
                          <a:spcPts val="0"/>
                        </a:spcAft>
                      </a:pPr>
                      <a:r>
                        <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DF0E7"/>
                    </a:solidFill>
                  </a:tcPr>
                </a:tc>
                <a:tc>
                  <a:txBody>
                    <a:bodyPr/>
                    <a:lstStyle/>
                    <a:p>
                      <a:pPr algn="ctr">
                        <a:lnSpc>
                          <a:spcPct val="115000"/>
                        </a:lnSpc>
                        <a:spcAft>
                          <a:spcPts val="0"/>
                        </a:spcAft>
                      </a:pPr>
                      <a:r>
                        <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DF0E7"/>
                    </a:solidFill>
                  </a:tcPr>
                </a:tc>
                <a:tc>
                  <a:txBody>
                    <a:bodyPr/>
                    <a:lstStyle/>
                    <a:p>
                      <a:pPr algn="ctr">
                        <a:lnSpc>
                          <a:spcPct val="115000"/>
                        </a:lnSpc>
                        <a:spcAft>
                          <a:spcPts val="0"/>
                        </a:spcAft>
                      </a:pPr>
                      <a:r>
                        <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DF0E7"/>
                    </a:solidFill>
                  </a:tcPr>
                </a:tc>
                <a:tc>
                  <a:txBody>
                    <a:bodyPr/>
                    <a:lstStyle/>
                    <a:p>
                      <a:pPr algn="ctr">
                        <a:lnSpc>
                          <a:spcPct val="115000"/>
                        </a:lnSpc>
                        <a:spcAft>
                          <a:spcPts val="0"/>
                        </a:spcAft>
                      </a:pPr>
                      <a:r>
                        <a:rPr lang="fr-FR" sz="1400" b="1"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DF0E7"/>
                    </a:solidFill>
                  </a:tcPr>
                </a:tc>
                <a:tc>
                  <a:txBody>
                    <a:bodyPr/>
                    <a:lstStyle/>
                    <a:p>
                      <a:pPr algn="ctr">
                        <a:lnSpc>
                          <a:spcPct val="115000"/>
                        </a:lnSpc>
                        <a:spcAft>
                          <a:spcPts val="0"/>
                        </a:spcAft>
                      </a:pPr>
                      <a:r>
                        <a:rPr lang="fr-F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DE9D9"/>
                    </a:solidFill>
                  </a:tcPr>
                </a:tc>
                <a:extLst>
                  <a:ext uri="{0D108BD9-81ED-4DB2-BD59-A6C34878D82A}">
                    <a16:rowId xmlns:a16="http://schemas.microsoft.com/office/drawing/2014/main" val="4262583755"/>
                  </a:ext>
                </a:extLst>
              </a:tr>
              <a:tr h="275857">
                <a:tc gridSpan="2">
                  <a:txBody>
                    <a:bodyPr/>
                    <a:lstStyle/>
                    <a:p>
                      <a:pPr marL="42545" indent="-635" algn="l">
                        <a:lnSpc>
                          <a:spcPct val="115000"/>
                        </a:lnSpc>
                        <a:spcAft>
                          <a:spcPts val="0"/>
                        </a:spcAft>
                      </a:pPr>
                      <a:r>
                        <a:rPr lang="fr-F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3-11 mois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D9D9D9"/>
                    </a:solidFill>
                  </a:tcPr>
                </a:tc>
                <a:tc hMerge="1">
                  <a:txBody>
                    <a:bodyPr/>
                    <a:lstStyle/>
                    <a:p>
                      <a:endParaRPr lang="en-US"/>
                    </a:p>
                  </a:txBody>
                  <a:tcPr/>
                </a:tc>
                <a:tc>
                  <a:txBody>
                    <a:bodyPr/>
                    <a:lstStyle/>
                    <a:p>
                      <a:pPr algn="ctr">
                        <a:lnSpc>
                          <a:spcPct val="115000"/>
                        </a:lnSpc>
                        <a:spcAft>
                          <a:spcPts val="0"/>
                        </a:spcAft>
                      </a:pPr>
                      <a:r>
                        <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25 225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tcPr>
                </a:tc>
                <a:tc>
                  <a:txBody>
                    <a:bodyPr/>
                    <a:lstStyle/>
                    <a:p>
                      <a:pPr algn="ctr">
                        <a:lnSpc>
                          <a:spcPct val="115000"/>
                        </a:lnSpc>
                        <a:spcAft>
                          <a:spcPts val="0"/>
                        </a:spcAft>
                      </a:pPr>
                      <a:r>
                        <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6 701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tcPr>
                </a:tc>
                <a:tc>
                  <a:txBody>
                    <a:bodyPr/>
                    <a:lstStyle/>
                    <a:p>
                      <a:pPr algn="ctr">
                        <a:lnSpc>
                          <a:spcPct val="115000"/>
                        </a:lnSpc>
                        <a:spcAft>
                          <a:spcPts val="0"/>
                        </a:spcAft>
                      </a:pPr>
                      <a:r>
                        <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4 804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tcPr>
                </a:tc>
                <a:tc>
                  <a:txBody>
                    <a:bodyPr/>
                    <a:lstStyle/>
                    <a:p>
                      <a:pPr algn="ctr">
                        <a:lnSpc>
                          <a:spcPct val="115000"/>
                        </a:lnSpc>
                        <a:spcAft>
                          <a:spcPts val="0"/>
                        </a:spcAft>
                      </a:pPr>
                      <a:r>
                        <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20 702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tcPr>
                </a:tc>
                <a:tc>
                  <a:txBody>
                    <a:bodyPr/>
                    <a:lstStyle/>
                    <a:p>
                      <a:pPr algn="ctr">
                        <a:lnSpc>
                          <a:spcPct val="115000"/>
                        </a:lnSpc>
                        <a:spcAft>
                          <a:spcPts val="0"/>
                        </a:spcAft>
                      </a:pPr>
                      <a:r>
                        <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21 817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tcPr>
                </a:tc>
                <a:tc>
                  <a:txBody>
                    <a:bodyPr/>
                    <a:lstStyle/>
                    <a:p>
                      <a:pPr algn="ctr">
                        <a:lnSpc>
                          <a:spcPct val="115000"/>
                        </a:lnSpc>
                        <a:spcAft>
                          <a:spcPts val="0"/>
                        </a:spcAft>
                      </a:pPr>
                      <a:r>
                        <a:rPr lang="fr-F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79 249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C6E0B4"/>
                    </a:solidFill>
                  </a:tcPr>
                </a:tc>
                <a:extLst>
                  <a:ext uri="{0D108BD9-81ED-4DB2-BD59-A6C34878D82A}">
                    <a16:rowId xmlns:a16="http://schemas.microsoft.com/office/drawing/2014/main" val="2352883046"/>
                  </a:ext>
                </a:extLst>
              </a:tr>
              <a:tr h="275857">
                <a:tc gridSpan="2">
                  <a:txBody>
                    <a:bodyPr/>
                    <a:lstStyle/>
                    <a:p>
                      <a:pPr marL="42545" indent="-635" algn="l">
                        <a:lnSpc>
                          <a:spcPct val="115000"/>
                        </a:lnSpc>
                        <a:spcAft>
                          <a:spcPts val="0"/>
                        </a:spcAft>
                      </a:pPr>
                      <a:r>
                        <a:rPr lang="fr-F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12-59 mois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D9D9D9"/>
                    </a:solidFill>
                  </a:tcPr>
                </a:tc>
                <a:tc hMerge="1">
                  <a:txBody>
                    <a:bodyPr/>
                    <a:lstStyle/>
                    <a:p>
                      <a:endParaRPr lang="en-US"/>
                    </a:p>
                  </a:txBody>
                  <a:tcPr/>
                </a:tc>
                <a:tc>
                  <a:txBody>
                    <a:bodyPr/>
                    <a:lstStyle/>
                    <a:p>
                      <a:pPr algn="ctr">
                        <a:lnSpc>
                          <a:spcPct val="115000"/>
                        </a:lnSpc>
                        <a:spcAft>
                          <a:spcPts val="0"/>
                        </a:spcAft>
                      </a:pPr>
                      <a:r>
                        <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132 737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tcPr>
                </a:tc>
                <a:tc>
                  <a:txBody>
                    <a:bodyPr/>
                    <a:lstStyle/>
                    <a:p>
                      <a:pPr algn="ctr">
                        <a:lnSpc>
                          <a:spcPct val="115000"/>
                        </a:lnSpc>
                        <a:spcAft>
                          <a:spcPts val="0"/>
                        </a:spcAft>
                      </a:pPr>
                      <a:r>
                        <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35 259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tcPr>
                </a:tc>
                <a:tc>
                  <a:txBody>
                    <a:bodyPr/>
                    <a:lstStyle/>
                    <a:p>
                      <a:pPr algn="ctr">
                        <a:lnSpc>
                          <a:spcPct val="115000"/>
                        </a:lnSpc>
                        <a:spcAft>
                          <a:spcPts val="0"/>
                        </a:spcAft>
                      </a:pPr>
                      <a:r>
                        <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25 293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tcPr>
                </a:tc>
                <a:tc>
                  <a:txBody>
                    <a:bodyPr/>
                    <a:lstStyle/>
                    <a:p>
                      <a:pPr algn="ctr">
                        <a:lnSpc>
                          <a:spcPct val="115000"/>
                        </a:lnSpc>
                        <a:spcAft>
                          <a:spcPts val="0"/>
                        </a:spcAft>
                      </a:pPr>
                      <a:r>
                        <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108 928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tcPr>
                </a:tc>
                <a:tc>
                  <a:txBody>
                    <a:bodyPr/>
                    <a:lstStyle/>
                    <a:p>
                      <a:pPr algn="ctr">
                        <a:lnSpc>
                          <a:spcPct val="115000"/>
                        </a:lnSpc>
                        <a:spcAft>
                          <a:spcPts val="0"/>
                        </a:spcAft>
                      </a:pPr>
                      <a:r>
                        <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114 805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tcPr>
                </a:tc>
                <a:tc>
                  <a:txBody>
                    <a:bodyPr/>
                    <a:lstStyle/>
                    <a:p>
                      <a:pPr algn="ctr">
                        <a:lnSpc>
                          <a:spcPct val="115000"/>
                        </a:lnSpc>
                        <a:spcAft>
                          <a:spcPts val="0"/>
                        </a:spcAft>
                      </a:pPr>
                      <a:r>
                        <a:rPr lang="fr-F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417 022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C6E0B4"/>
                    </a:solidFill>
                  </a:tcPr>
                </a:tc>
                <a:extLst>
                  <a:ext uri="{0D108BD9-81ED-4DB2-BD59-A6C34878D82A}">
                    <a16:rowId xmlns:a16="http://schemas.microsoft.com/office/drawing/2014/main" val="3876001898"/>
                  </a:ext>
                </a:extLst>
              </a:tr>
              <a:tr h="275857">
                <a:tc gridSpan="2">
                  <a:txBody>
                    <a:bodyPr/>
                    <a:lstStyle/>
                    <a:p>
                      <a:pPr marL="42545" indent="-635" algn="l">
                        <a:lnSpc>
                          <a:spcPct val="115000"/>
                        </a:lnSpc>
                        <a:spcAft>
                          <a:spcPts val="0"/>
                        </a:spcAft>
                      </a:pPr>
                      <a:r>
                        <a:rPr lang="fr-F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60-120 mois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D9D9D9"/>
                    </a:solidFill>
                  </a:tcPr>
                </a:tc>
                <a:tc hMerge="1">
                  <a:txBody>
                    <a:bodyPr/>
                    <a:lstStyle/>
                    <a:p>
                      <a:endParaRPr lang="en-US"/>
                    </a:p>
                  </a:txBody>
                  <a:tcPr/>
                </a:tc>
                <a:tc>
                  <a:txBody>
                    <a:bodyPr/>
                    <a:lstStyle/>
                    <a:p>
                      <a:pPr algn="ctr">
                        <a:lnSpc>
                          <a:spcPct val="115000"/>
                        </a:lnSpc>
                        <a:spcAft>
                          <a:spcPts val="0"/>
                        </a:spcAft>
                      </a:pPr>
                      <a:r>
                        <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108 441</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tcPr>
                </a:tc>
                <a:tc>
                  <a:txBody>
                    <a:bodyPr/>
                    <a:lstStyle/>
                    <a:p>
                      <a:pPr algn="ctr">
                        <a:lnSpc>
                          <a:spcPct val="115000"/>
                        </a:lnSpc>
                        <a:spcAft>
                          <a:spcPts val="0"/>
                        </a:spcAft>
                      </a:pPr>
                      <a:r>
                        <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28 805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tcPr>
                </a:tc>
                <a:tc>
                  <a:txBody>
                    <a:bodyPr/>
                    <a:lstStyle/>
                    <a:p>
                      <a:pPr algn="ctr">
                        <a:lnSpc>
                          <a:spcPct val="115000"/>
                        </a:lnSpc>
                        <a:spcAft>
                          <a:spcPts val="0"/>
                        </a:spcAft>
                      </a:pPr>
                      <a:r>
                        <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20 666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tcPr>
                </a:tc>
                <a:tc>
                  <a:txBody>
                    <a:bodyPr/>
                    <a:lstStyle/>
                    <a:p>
                      <a:pPr algn="ctr">
                        <a:lnSpc>
                          <a:spcPct val="115000"/>
                        </a:lnSpc>
                        <a:spcAft>
                          <a:spcPts val="0"/>
                        </a:spcAft>
                      </a:pPr>
                      <a:r>
                        <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88 992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tcPr>
                </a:tc>
                <a:tc>
                  <a:txBody>
                    <a:bodyPr/>
                    <a:lstStyle/>
                    <a:p>
                      <a:pPr algn="ctr">
                        <a:lnSpc>
                          <a:spcPct val="115000"/>
                        </a:lnSpc>
                        <a:spcAft>
                          <a:spcPts val="0"/>
                        </a:spcAft>
                      </a:pPr>
                      <a:r>
                        <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93 800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tcPr>
                </a:tc>
                <a:tc>
                  <a:txBody>
                    <a:bodyPr/>
                    <a:lstStyle/>
                    <a:p>
                      <a:pPr algn="ctr">
                        <a:lnSpc>
                          <a:spcPct val="115000"/>
                        </a:lnSpc>
                        <a:spcAft>
                          <a:spcPts val="0"/>
                        </a:spcAft>
                      </a:pPr>
                      <a:r>
                        <a:rPr lang="fr-F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340 704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C6E0B4"/>
                    </a:solidFill>
                  </a:tcPr>
                </a:tc>
                <a:extLst>
                  <a:ext uri="{0D108BD9-81ED-4DB2-BD59-A6C34878D82A}">
                    <a16:rowId xmlns:a16="http://schemas.microsoft.com/office/drawing/2014/main" val="3370269491"/>
                  </a:ext>
                </a:extLst>
              </a:tr>
              <a:tr h="275857">
                <a:tc gridSpan="2">
                  <a:txBody>
                    <a:bodyPr/>
                    <a:lstStyle/>
                    <a:p>
                      <a:pPr algn="l">
                        <a:lnSpc>
                          <a:spcPct val="115000"/>
                        </a:lnSpc>
                        <a:spcAft>
                          <a:spcPts val="0"/>
                        </a:spcAft>
                      </a:pPr>
                      <a:r>
                        <a:rPr lang="fr-F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Cible Totale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A6A6A6"/>
                    </a:solidFill>
                  </a:tcPr>
                </a:tc>
                <a:tc hMerge="1">
                  <a:txBody>
                    <a:bodyPr/>
                    <a:lstStyle/>
                    <a:p>
                      <a:endParaRPr lang="en-US"/>
                    </a:p>
                  </a:txBody>
                  <a:tcPr/>
                </a:tc>
                <a:tc>
                  <a:txBody>
                    <a:bodyPr/>
                    <a:lstStyle/>
                    <a:p>
                      <a:pPr algn="ctr">
                        <a:lnSpc>
                          <a:spcPct val="115000"/>
                        </a:lnSpc>
                        <a:spcAft>
                          <a:spcPts val="0"/>
                        </a:spcAft>
                      </a:pPr>
                      <a:r>
                        <a:rPr lang="fr-FR"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266 403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4B084"/>
                    </a:solidFill>
                  </a:tcPr>
                </a:tc>
                <a:tc>
                  <a:txBody>
                    <a:bodyPr/>
                    <a:lstStyle/>
                    <a:p>
                      <a:pPr algn="ctr">
                        <a:lnSpc>
                          <a:spcPct val="115000"/>
                        </a:lnSpc>
                        <a:spcAft>
                          <a:spcPts val="0"/>
                        </a:spcAft>
                      </a:pPr>
                      <a:r>
                        <a:rPr lang="fr-FR"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70 765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4B084"/>
                    </a:solidFill>
                  </a:tcPr>
                </a:tc>
                <a:tc>
                  <a:txBody>
                    <a:bodyPr/>
                    <a:lstStyle/>
                    <a:p>
                      <a:pPr algn="ctr">
                        <a:lnSpc>
                          <a:spcPct val="115000"/>
                        </a:lnSpc>
                        <a:spcAft>
                          <a:spcPts val="0"/>
                        </a:spcAft>
                      </a:pPr>
                      <a:r>
                        <a:rPr lang="fr-F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50 763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4B084"/>
                    </a:solidFill>
                  </a:tcPr>
                </a:tc>
                <a:tc>
                  <a:txBody>
                    <a:bodyPr/>
                    <a:lstStyle/>
                    <a:p>
                      <a:pPr algn="ctr">
                        <a:lnSpc>
                          <a:spcPct val="115000"/>
                        </a:lnSpc>
                        <a:spcAft>
                          <a:spcPts val="0"/>
                        </a:spcAft>
                      </a:pPr>
                      <a:r>
                        <a:rPr lang="fr-FR"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218 622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4B084"/>
                    </a:solidFill>
                  </a:tcPr>
                </a:tc>
                <a:tc>
                  <a:txBody>
                    <a:bodyPr/>
                    <a:lstStyle/>
                    <a:p>
                      <a:pPr algn="ctr">
                        <a:lnSpc>
                          <a:spcPct val="115000"/>
                        </a:lnSpc>
                        <a:spcAft>
                          <a:spcPts val="0"/>
                        </a:spcAft>
                      </a:pPr>
                      <a:r>
                        <a:rPr lang="fr-F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230 422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4B084"/>
                    </a:solidFill>
                  </a:tcPr>
                </a:tc>
                <a:tc>
                  <a:txBody>
                    <a:bodyPr/>
                    <a:lstStyle/>
                    <a:p>
                      <a:pPr algn="ctr">
                        <a:lnSpc>
                          <a:spcPct val="115000"/>
                        </a:lnSpc>
                        <a:spcAft>
                          <a:spcPts val="0"/>
                        </a:spcAft>
                      </a:pPr>
                      <a:r>
                        <a:rPr lang="fr-F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836 975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86" marR="38986" marT="0" marB="0" anchor="ctr">
                    <a:lnL>
                      <a:noFill/>
                    </a:lnL>
                    <a:lnR>
                      <a:noFill/>
                    </a:lnR>
                    <a:lnT>
                      <a:noFill/>
                    </a:lnT>
                    <a:lnB>
                      <a:noFill/>
                    </a:lnB>
                    <a:solidFill>
                      <a:srgbClr val="FFFF00"/>
                    </a:solidFill>
                  </a:tcPr>
                </a:tc>
                <a:extLst>
                  <a:ext uri="{0D108BD9-81ED-4DB2-BD59-A6C34878D82A}">
                    <a16:rowId xmlns:a16="http://schemas.microsoft.com/office/drawing/2014/main" val="3360450555"/>
                  </a:ext>
                </a:extLst>
              </a:tr>
            </a:tbl>
          </a:graphicData>
        </a:graphic>
      </p:graphicFrame>
      <p:pic>
        <p:nvPicPr>
          <p:cNvPr id="13" name="Image 12"/>
          <p:cNvPicPr/>
          <p:nvPr/>
        </p:nvPicPr>
        <p:blipFill>
          <a:blip r:embed="rId4">
            <a:extLst>
              <a:ext uri="{28A0092B-C50C-407E-A947-70E740481C1C}">
                <a14:useLocalDpi xmlns:a14="http://schemas.microsoft.com/office/drawing/2010/main" val="0"/>
              </a:ext>
            </a:extLst>
          </a:blip>
          <a:srcRect/>
          <a:stretch>
            <a:fillRect/>
          </a:stretch>
        </p:blipFill>
        <p:spPr bwMode="auto">
          <a:xfrm>
            <a:off x="1515068" y="1695737"/>
            <a:ext cx="5684275" cy="3430887"/>
          </a:xfrm>
          <a:prstGeom prst="rect">
            <a:avLst/>
          </a:prstGeom>
          <a:noFill/>
          <a:ln>
            <a:noFill/>
          </a:ln>
        </p:spPr>
      </p:pic>
      <p:sp>
        <p:nvSpPr>
          <p:cNvPr id="5" name="Rectangle 4"/>
          <p:cNvSpPr/>
          <p:nvPr/>
        </p:nvSpPr>
        <p:spPr>
          <a:xfrm>
            <a:off x="7199343" y="2890669"/>
            <a:ext cx="3356318" cy="2070182"/>
          </a:xfrm>
          <a:prstGeom prst="rect">
            <a:avLst/>
          </a:prstGeom>
        </p:spPr>
        <p:txBody>
          <a:bodyPr wrap="square">
            <a:spAutoFit/>
          </a:bodyPr>
          <a:lstStyle/>
          <a:p>
            <a:pPr marL="200505" indent="-200505" defTabSz="802020">
              <a:spcBef>
                <a:spcPts val="877"/>
              </a:spcBef>
              <a:buFont typeface="Arial" panose="020B0604020202020204" pitchFamily="34" charset="0"/>
              <a:buChar char="•"/>
            </a:pPr>
            <a:r>
              <a:rPr lang="fr-FR" altLang="fr-FR" sz="2017" b="1" dirty="0">
                <a:solidFill>
                  <a:srgbClr val="00B050"/>
                </a:solidFill>
                <a:latin typeface="Times New Roman" pitchFamily="18" charset="0"/>
                <a:cs typeface="Times New Roman" pitchFamily="18" charset="0"/>
              </a:rPr>
              <a:t>4 Passages </a:t>
            </a:r>
            <a:r>
              <a:rPr lang="fr-FR" altLang="fr-FR" sz="2017" dirty="0">
                <a:solidFill>
                  <a:prstClr val="black"/>
                </a:solidFill>
                <a:latin typeface="Times New Roman" pitchFamily="18" charset="0"/>
                <a:cs typeface="Times New Roman" pitchFamily="18" charset="0"/>
              </a:rPr>
              <a:t>pour </a:t>
            </a:r>
            <a:r>
              <a:rPr lang="fr-FR" altLang="fr-FR" sz="2017" b="1" dirty="0">
                <a:solidFill>
                  <a:srgbClr val="5B9BD5"/>
                </a:solidFill>
                <a:latin typeface="Times New Roman" pitchFamily="18" charset="0"/>
                <a:cs typeface="Times New Roman" pitchFamily="18" charset="0"/>
              </a:rPr>
              <a:t>Kédougou</a:t>
            </a:r>
            <a:r>
              <a:rPr lang="fr-FR" altLang="fr-FR" sz="2017" dirty="0">
                <a:solidFill>
                  <a:prstClr val="black"/>
                </a:solidFill>
                <a:latin typeface="Times New Roman" pitchFamily="18" charset="0"/>
                <a:cs typeface="Times New Roman" pitchFamily="18" charset="0"/>
              </a:rPr>
              <a:t> (</a:t>
            </a:r>
            <a:r>
              <a:rPr lang="fr-FR" altLang="fr-FR" sz="2017" i="1" dirty="0">
                <a:solidFill>
                  <a:prstClr val="black"/>
                </a:solidFill>
                <a:latin typeface="Times New Roman" pitchFamily="18" charset="0"/>
                <a:cs typeface="Times New Roman" pitchFamily="18" charset="0"/>
              </a:rPr>
              <a:t>Juin, Juillet, Aout-Septembre et Octobre</a:t>
            </a:r>
            <a:r>
              <a:rPr lang="fr-FR" altLang="fr-FR" sz="2017" dirty="0">
                <a:solidFill>
                  <a:prstClr val="black"/>
                </a:solidFill>
                <a:latin typeface="Times New Roman" pitchFamily="18" charset="0"/>
                <a:cs typeface="Times New Roman" pitchFamily="18" charset="0"/>
              </a:rPr>
              <a:t>)</a:t>
            </a:r>
          </a:p>
          <a:p>
            <a:pPr marL="200505" indent="-200505" defTabSz="802020">
              <a:spcBef>
                <a:spcPts val="877"/>
              </a:spcBef>
              <a:buFont typeface="Arial" panose="020B0604020202020204" pitchFamily="34" charset="0"/>
              <a:buChar char="•"/>
            </a:pPr>
            <a:r>
              <a:rPr lang="fr-FR" altLang="fr-FR" sz="2017" b="1" dirty="0">
                <a:solidFill>
                  <a:srgbClr val="00B050"/>
                </a:solidFill>
                <a:latin typeface="Times New Roman" pitchFamily="18" charset="0"/>
                <a:cs typeface="Times New Roman" pitchFamily="18" charset="0"/>
              </a:rPr>
              <a:t>3 passages:</a:t>
            </a:r>
            <a:r>
              <a:rPr lang="fr-FR" altLang="fr-FR" sz="2017" dirty="0">
                <a:solidFill>
                  <a:prstClr val="black"/>
                </a:solidFill>
                <a:latin typeface="Times New Roman" pitchFamily="18" charset="0"/>
                <a:cs typeface="Times New Roman" pitchFamily="18" charset="0"/>
              </a:rPr>
              <a:t> Tambacounda, Kolda, DS Kaolack et Diourbel</a:t>
            </a:r>
          </a:p>
        </p:txBody>
      </p:sp>
    </p:spTree>
    <p:extLst>
      <p:ext uri="{BB962C8B-B14F-4D97-AF65-F5344CB8AC3E}">
        <p14:creationId xmlns:p14="http://schemas.microsoft.com/office/powerpoint/2010/main" val="31654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extLst>
              <p:ext uri="{D42A27DB-BD31-4B8C-83A1-F6EECF244321}">
                <p14:modId xmlns:p14="http://schemas.microsoft.com/office/powerpoint/2010/main" val="3711965495"/>
              </p:ext>
            </p:extLst>
          </p:nvPr>
        </p:nvGraphicFramePr>
        <p:xfrm>
          <a:off x="629734" y="128621"/>
          <a:ext cx="9481493" cy="1111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a:extLst>
              <a:ext uri="{FF2B5EF4-FFF2-40B4-BE49-F238E27FC236}">
                <a16:creationId xmlns:a16="http://schemas.microsoft.com/office/drawing/2014/main" id="{AC02E406-CBE8-46AD-86BB-85B652CED35C}"/>
              </a:ext>
            </a:extLst>
          </p:cNvPr>
          <p:cNvSpPr txBox="1">
            <a:spLocks/>
          </p:cNvSpPr>
          <p:nvPr/>
        </p:nvSpPr>
        <p:spPr>
          <a:xfrm>
            <a:off x="523298" y="1399160"/>
            <a:ext cx="9667340" cy="6051631"/>
          </a:xfrm>
          <a:prstGeom prst="rect">
            <a:avLst/>
          </a:prstGeom>
        </p:spPr>
        <p:txBody>
          <a:bodyPr vert="horz" lIns="100838" tIns="50419" rIns="100838" bIns="50419"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3529" u="sng"/>
          </a:p>
          <a:p>
            <a:pPr>
              <a:buFont typeface="Calibri"/>
              <a:buAutoNum type="arabicPeriod"/>
            </a:pPr>
            <a:endParaRPr lang="en-US" sz="3529" u="sng"/>
          </a:p>
          <a:p>
            <a:endParaRPr lang="en-US" sz="3529" u="sng"/>
          </a:p>
          <a:p>
            <a:pPr>
              <a:buFont typeface="+mj-lt"/>
              <a:buAutoNum type="arabicPeriod"/>
            </a:pPr>
            <a:endParaRPr lang="en-US" sz="3529" u="sng"/>
          </a:p>
          <a:p>
            <a:pPr>
              <a:buFont typeface="+mj-lt"/>
              <a:buAutoNum type="arabicPeriod"/>
            </a:pPr>
            <a:endParaRPr lang="en-US" sz="3529" u="sng"/>
          </a:p>
          <a:p>
            <a:endParaRPr lang="en-US" sz="3529" u="sng"/>
          </a:p>
          <a:p>
            <a:endParaRPr lang="en-US" sz="3529" u="sng"/>
          </a:p>
          <a:p>
            <a:endParaRPr lang="en-US" sz="3529" u="sng"/>
          </a:p>
          <a:p>
            <a:pPr marL="283613" indent="-283613"/>
            <a:endParaRPr lang="en-US" sz="3529" u="sng" dirty="0">
              <a:cs typeface="Calibri"/>
            </a:endParaRPr>
          </a:p>
          <a:p>
            <a:pPr>
              <a:buFont typeface="+mj-lt"/>
              <a:buAutoNum type="arabicPeriod"/>
            </a:pPr>
            <a:endParaRPr lang="en-US" sz="3529" u="sng"/>
          </a:p>
          <a:p>
            <a:pPr>
              <a:buFont typeface="+mj-lt"/>
              <a:buAutoNum type="arabicPeriod"/>
            </a:pPr>
            <a:endParaRPr lang="en-US" sz="3529" u="sng"/>
          </a:p>
          <a:p>
            <a:pPr>
              <a:buFont typeface="+mj-lt"/>
              <a:buAutoNum type="arabicPeriod"/>
            </a:pPr>
            <a:endParaRPr lang="en-US" sz="3529" u="sng"/>
          </a:p>
          <a:p>
            <a:pPr>
              <a:buFont typeface="+mj-lt"/>
              <a:buAutoNum type="arabicPeriod"/>
            </a:pPr>
            <a:endParaRPr lang="en-US" sz="3529" u="sng"/>
          </a:p>
          <a:p>
            <a:pPr>
              <a:buFont typeface="+mj-lt"/>
              <a:buAutoNum type="arabicPeriod"/>
            </a:pPr>
            <a:endParaRPr lang="en-US" sz="3529" u="sng"/>
          </a:p>
          <a:p>
            <a:pPr>
              <a:buFont typeface="+mj-lt"/>
              <a:buAutoNum type="arabicPeriod"/>
            </a:pPr>
            <a:endParaRPr lang="en-US" sz="3529" u="sng"/>
          </a:p>
        </p:txBody>
      </p:sp>
      <p:sp>
        <p:nvSpPr>
          <p:cNvPr id="5" name="TextBox 4">
            <a:extLst>
              <a:ext uri="{FF2B5EF4-FFF2-40B4-BE49-F238E27FC236}">
                <a16:creationId xmlns:a16="http://schemas.microsoft.com/office/drawing/2014/main" id="{0D9B2AB8-1398-4C36-8551-90936F33BA4B}"/>
              </a:ext>
            </a:extLst>
          </p:cNvPr>
          <p:cNvSpPr txBox="1"/>
          <p:nvPr/>
        </p:nvSpPr>
        <p:spPr>
          <a:xfrm>
            <a:off x="265080" y="1416107"/>
            <a:ext cx="10210800" cy="5272469"/>
          </a:xfrm>
          <a:prstGeom prst="rect">
            <a:avLst/>
          </a:prstGeom>
          <a:solidFill>
            <a:schemeClr val="bg1"/>
          </a:solidFill>
        </p:spPr>
        <p:txBody>
          <a:bodyPr rot="0" spcFirstLastPara="0" vertOverflow="overflow" horzOverflow="overflow" vert="horz" wrap="square" lIns="100838" tIns="50419" rIns="100838" bIns="50419" numCol="1" spcCol="0" rtlCol="0" fromWordArt="0" anchor="t" anchorCtr="0" forceAA="0" compatLnSpc="1">
            <a:prstTxWarp prst="textNoShape">
              <a:avLst/>
            </a:prstTxWarp>
            <a:spAutoFit/>
          </a:bodyPr>
          <a:lstStyle/>
          <a:p>
            <a:pPr marL="342900" indent="-342900" algn="just">
              <a:lnSpc>
                <a:spcPct val="150000"/>
              </a:lnSpc>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La CPS est admistrée aux enfants de 3 à 120 mois. Ce qui a contribué à faire baisser le nombre de cas de Paludisme où la CPS est déroulée.</a:t>
            </a:r>
          </a:p>
          <a:p>
            <a:pPr marL="342900" indent="-342900" algn="just">
              <a:lnSpc>
                <a:spcPct val="150000"/>
              </a:lnSpc>
              <a:buFont typeface="Wingdings" panose="05000000000000000000" pitchFamily="2" charset="2"/>
              <a:buChar char="v"/>
            </a:pPr>
            <a:r>
              <a:rPr lang="en-US" altLang="fr-FR" sz="2800" dirty="0">
                <a:solidFill>
                  <a:srgbClr val="262626"/>
                </a:solidFill>
                <a:latin typeface="Times New Roman" pitchFamily="18" charset="0"/>
                <a:cs typeface="Times New Roman" pitchFamily="18" charset="0"/>
              </a:rPr>
              <a:t>Le r</a:t>
            </a:r>
            <a:r>
              <a:rPr lang="fr-FR" altLang="fr-FR" sz="2800" dirty="0">
                <a:solidFill>
                  <a:srgbClr val="262626"/>
                </a:solidFill>
                <a:latin typeface="Times New Roman" pitchFamily="18" charset="0"/>
                <a:cs typeface="Times New Roman" pitchFamily="18" charset="0"/>
              </a:rPr>
              <a:t>espect des critères d’éligibilité ou de non éligibilité ont permis d’éviter beaucoup d’effets indésirables</a:t>
            </a:r>
          </a:p>
          <a:p>
            <a:pPr marL="342900" indent="-342900" algn="just">
              <a:lnSpc>
                <a:spcPct val="150000"/>
              </a:lnSpc>
              <a:buFont typeface="Wingdings" panose="05000000000000000000" pitchFamily="2" charset="2"/>
              <a:buChar char="v"/>
            </a:pPr>
            <a:r>
              <a:rPr lang="fr-FR" sz="2800" kern="0" dirty="0">
                <a:solidFill>
                  <a:srgbClr val="262626"/>
                </a:solidFill>
                <a:latin typeface="Times New Roman" pitchFamily="18" charset="0"/>
                <a:cs typeface="Times New Roman" pitchFamily="18" charset="0"/>
              </a:rPr>
              <a:t>La d</a:t>
            </a:r>
            <a:r>
              <a:rPr lang="fr-FR" sz="2800" kern="0" dirty="0">
                <a:solidFill>
                  <a:srgbClr val="000000"/>
                </a:solidFill>
                <a:latin typeface="Times New Roman" pitchFamily="18" charset="0"/>
                <a:cs typeface="Times New Roman" pitchFamily="18" charset="0"/>
              </a:rPr>
              <a:t>isponibilité à temps des médicaments, des fonds et des outils de gestion de la CPS, a permis la plus part des points de prestation de service d’atteindre les objectifs fixés</a:t>
            </a:r>
            <a:endParaRPr lang="fr-FR" altLang="fr-FR" sz="2000" dirty="0">
              <a:solidFill>
                <a:srgbClr val="262626"/>
              </a:solidFill>
              <a:latin typeface="Times New Roman" pitchFamily="18" charset="0"/>
              <a:cs typeface="Times New Roman" pitchFamily="18" charset="0"/>
            </a:endParaRPr>
          </a:p>
        </p:txBody>
      </p:sp>
    </p:spTree>
    <p:extLst>
      <p:ext uri="{BB962C8B-B14F-4D97-AF65-F5344CB8AC3E}">
        <p14:creationId xmlns:p14="http://schemas.microsoft.com/office/powerpoint/2010/main" val="343517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extLst>
              <p:ext uri="{D42A27DB-BD31-4B8C-83A1-F6EECF244321}">
                <p14:modId xmlns:p14="http://schemas.microsoft.com/office/powerpoint/2010/main" val="4186516195"/>
              </p:ext>
            </p:extLst>
          </p:nvPr>
        </p:nvGraphicFramePr>
        <p:xfrm>
          <a:off x="629734" y="128621"/>
          <a:ext cx="9481493" cy="1111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a:extLst>
              <a:ext uri="{FF2B5EF4-FFF2-40B4-BE49-F238E27FC236}">
                <a16:creationId xmlns:a16="http://schemas.microsoft.com/office/drawing/2014/main" id="{AC02E406-CBE8-46AD-86BB-85B652CED35C}"/>
              </a:ext>
            </a:extLst>
          </p:cNvPr>
          <p:cNvSpPr txBox="1">
            <a:spLocks/>
          </p:cNvSpPr>
          <p:nvPr/>
        </p:nvSpPr>
        <p:spPr>
          <a:xfrm>
            <a:off x="523298" y="1399160"/>
            <a:ext cx="9667340" cy="6051631"/>
          </a:xfrm>
          <a:prstGeom prst="rect">
            <a:avLst/>
          </a:prstGeom>
        </p:spPr>
        <p:txBody>
          <a:bodyPr vert="horz" lIns="100838" tIns="50419" rIns="100838" bIns="50419"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3529" u="sng"/>
          </a:p>
          <a:p>
            <a:pPr>
              <a:buFont typeface="Calibri"/>
              <a:buAutoNum type="arabicPeriod"/>
            </a:pPr>
            <a:endParaRPr lang="en-US" sz="3529" u="sng"/>
          </a:p>
          <a:p>
            <a:endParaRPr lang="en-US" sz="3529" u="sng"/>
          </a:p>
          <a:p>
            <a:pPr>
              <a:buFont typeface="+mj-lt"/>
              <a:buAutoNum type="arabicPeriod"/>
            </a:pPr>
            <a:endParaRPr lang="en-US" sz="3529" u="sng"/>
          </a:p>
          <a:p>
            <a:pPr>
              <a:buFont typeface="+mj-lt"/>
              <a:buAutoNum type="arabicPeriod"/>
            </a:pPr>
            <a:endParaRPr lang="en-US" sz="3529" u="sng"/>
          </a:p>
          <a:p>
            <a:endParaRPr lang="en-US" sz="3529" u="sng"/>
          </a:p>
          <a:p>
            <a:endParaRPr lang="en-US" sz="3529" u="sng"/>
          </a:p>
          <a:p>
            <a:endParaRPr lang="en-US" sz="3529" u="sng"/>
          </a:p>
          <a:p>
            <a:pPr marL="283613" indent="-283613"/>
            <a:endParaRPr lang="en-US" sz="3529" u="sng" dirty="0">
              <a:cs typeface="Calibri"/>
            </a:endParaRPr>
          </a:p>
          <a:p>
            <a:pPr>
              <a:buFont typeface="+mj-lt"/>
              <a:buAutoNum type="arabicPeriod"/>
            </a:pPr>
            <a:endParaRPr lang="en-US" sz="3529" u="sng"/>
          </a:p>
          <a:p>
            <a:pPr>
              <a:buFont typeface="+mj-lt"/>
              <a:buAutoNum type="arabicPeriod"/>
            </a:pPr>
            <a:endParaRPr lang="en-US" sz="3529" u="sng"/>
          </a:p>
          <a:p>
            <a:pPr>
              <a:buFont typeface="+mj-lt"/>
              <a:buAutoNum type="arabicPeriod"/>
            </a:pPr>
            <a:endParaRPr lang="en-US" sz="3529" u="sng"/>
          </a:p>
          <a:p>
            <a:pPr>
              <a:buFont typeface="+mj-lt"/>
              <a:buAutoNum type="arabicPeriod"/>
            </a:pPr>
            <a:endParaRPr lang="en-US" sz="3529" u="sng"/>
          </a:p>
          <a:p>
            <a:pPr>
              <a:buFont typeface="+mj-lt"/>
              <a:buAutoNum type="arabicPeriod"/>
            </a:pPr>
            <a:endParaRPr lang="en-US" sz="3529" u="sng"/>
          </a:p>
          <a:p>
            <a:pPr>
              <a:buFont typeface="+mj-lt"/>
              <a:buAutoNum type="arabicPeriod"/>
            </a:pPr>
            <a:endParaRPr lang="en-US" sz="3529" u="sng"/>
          </a:p>
        </p:txBody>
      </p:sp>
      <p:sp>
        <p:nvSpPr>
          <p:cNvPr id="5" name="TextBox 4">
            <a:extLst>
              <a:ext uri="{FF2B5EF4-FFF2-40B4-BE49-F238E27FC236}">
                <a16:creationId xmlns:a16="http://schemas.microsoft.com/office/drawing/2014/main" id="{0D9B2AB8-1398-4C36-8551-90936F33BA4B}"/>
              </a:ext>
            </a:extLst>
          </p:cNvPr>
          <p:cNvSpPr txBox="1"/>
          <p:nvPr/>
        </p:nvSpPr>
        <p:spPr>
          <a:xfrm>
            <a:off x="265080" y="1416107"/>
            <a:ext cx="10210800" cy="5918800"/>
          </a:xfrm>
          <a:prstGeom prst="rect">
            <a:avLst/>
          </a:prstGeom>
          <a:solidFill>
            <a:schemeClr val="bg1"/>
          </a:solidFill>
        </p:spPr>
        <p:txBody>
          <a:bodyPr rot="0" spcFirstLastPara="0" vertOverflow="overflow" horzOverflow="overflow" vert="horz" wrap="square" lIns="100838" tIns="50419" rIns="100838" bIns="50419" numCol="1" spcCol="0" rtlCol="0" fromWordArt="0" anchor="t" anchorCtr="0" forceAA="0" compatLnSpc="1">
            <a:prstTxWarp prst="textNoShape">
              <a:avLst/>
            </a:prstTxWarp>
            <a:spAutoFit/>
          </a:bodyPr>
          <a:lstStyle/>
          <a:p>
            <a:pPr marL="342900" indent="-342900" algn="just">
              <a:lnSpc>
                <a:spcPct val="150000"/>
              </a:lnSpc>
              <a:buFont typeface="Wingdings" panose="05000000000000000000" pitchFamily="2" charset="2"/>
              <a:buChar char="v"/>
            </a:pPr>
            <a:r>
              <a:rPr lang="fr-FR" altLang="fr-FR" sz="2800" dirty="0">
                <a:solidFill>
                  <a:srgbClr val="262626"/>
                </a:solidFill>
                <a:latin typeface="Times New Roman" pitchFamily="18" charset="0"/>
                <a:cs typeface="Times New Roman" pitchFamily="18" charset="0"/>
              </a:rPr>
              <a:t>La prise en charge médicale gratuite des effets indésirables signalés dans les Districts, a influencé positivement l’acceptation des méres ou gardiennes d’enfants la prise des médicaments CPS</a:t>
            </a:r>
          </a:p>
          <a:p>
            <a:pPr marL="342900" lvl="0" indent="-342900" algn="just">
              <a:lnSpc>
                <a:spcPct val="150000"/>
              </a:lnSpc>
              <a:buFont typeface="Wingdings" panose="05000000000000000000" pitchFamily="2" charset="2"/>
              <a:buChar char="v"/>
            </a:pPr>
            <a:r>
              <a:rPr lang="fr-FR" altLang="fr-FR" sz="2800" dirty="0">
                <a:solidFill>
                  <a:srgbClr val="262626"/>
                </a:solidFill>
                <a:latin typeface="Times New Roman" pitchFamily="18" charset="0"/>
                <a:cs typeface="Times New Roman" pitchFamily="18" charset="0"/>
              </a:rPr>
              <a:t>L’approche TDO dans la prise des 3 doses a amélioré la référence précoce des effets indésirables signalés dans les points de prestation de service. </a:t>
            </a:r>
          </a:p>
          <a:p>
            <a:pPr marL="342900" lvl="0" indent="-342900" algn="just">
              <a:lnSpc>
                <a:spcPct val="150000"/>
              </a:lnSpc>
              <a:buFont typeface="Wingdings" panose="05000000000000000000" pitchFamily="2" charset="2"/>
              <a:buChar char="v"/>
            </a:pPr>
            <a:r>
              <a:rPr lang="fr-FR" altLang="fr-FR" sz="2800" dirty="0">
                <a:solidFill>
                  <a:srgbClr val="262626"/>
                </a:solidFill>
                <a:latin typeface="Times New Roman" pitchFamily="18" charset="0"/>
                <a:cs typeface="Times New Roman" pitchFamily="18" charset="0"/>
              </a:rPr>
              <a:t>L’implication des partenaires  dans la mise en œuvre de la CPS, a pu permettre à ces derniers de comprendre les difficultés rencontrées sur le terrain et la résolution des problèmes rencontrés.</a:t>
            </a:r>
          </a:p>
        </p:txBody>
      </p:sp>
    </p:spTree>
    <p:extLst>
      <p:ext uri="{BB962C8B-B14F-4D97-AF65-F5344CB8AC3E}">
        <p14:creationId xmlns:p14="http://schemas.microsoft.com/office/powerpoint/2010/main" val="11397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extLst>
              <p:ext uri="{D42A27DB-BD31-4B8C-83A1-F6EECF244321}">
                <p14:modId xmlns:p14="http://schemas.microsoft.com/office/powerpoint/2010/main" val="340352481"/>
              </p:ext>
            </p:extLst>
          </p:nvPr>
        </p:nvGraphicFramePr>
        <p:xfrm>
          <a:off x="629735" y="128621"/>
          <a:ext cx="9288966" cy="909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a:extLst>
              <a:ext uri="{FF2B5EF4-FFF2-40B4-BE49-F238E27FC236}">
                <a16:creationId xmlns:a16="http://schemas.microsoft.com/office/drawing/2014/main" id="{AC02E406-CBE8-46AD-86BB-85B652CED35C}"/>
              </a:ext>
            </a:extLst>
          </p:cNvPr>
          <p:cNvSpPr txBox="1">
            <a:spLocks/>
          </p:cNvSpPr>
          <p:nvPr/>
        </p:nvSpPr>
        <p:spPr>
          <a:xfrm>
            <a:off x="165100" y="1082594"/>
            <a:ext cx="10363200" cy="6480256"/>
          </a:xfrm>
          <a:prstGeom prst="rect">
            <a:avLst/>
          </a:prstGeom>
        </p:spPr>
        <p:txBody>
          <a:bodyPr vert="horz" lIns="100838" tIns="50419" rIns="100838" bIns="50419" rtlCol="0" anchor="t">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70000"/>
              </a:lnSpc>
              <a:buFont typeface="Wingdings" panose="05000000000000000000" pitchFamily="2" charset="2"/>
              <a:buChar char="v"/>
            </a:pPr>
            <a:r>
              <a:rPr lang="fr-FR" sz="2600" dirty="0">
                <a:latin typeface="Times New Roman" panose="02020603050405020304" pitchFamily="18" charset="0"/>
                <a:cs typeface="Times New Roman" panose="02020603050405020304" pitchFamily="18" charset="0"/>
              </a:rPr>
              <a:t>Les Stratégies innovantes développées pour atteindre les enfants cibles dans certains Districts Sanitaires sont:</a:t>
            </a:r>
          </a:p>
          <a:p>
            <a:pPr algn="just">
              <a:lnSpc>
                <a:spcPct val="170000"/>
              </a:lnSpc>
              <a:buFont typeface="Wingdings" panose="05000000000000000000" pitchFamily="2" charset="2"/>
              <a:buChar char="ü"/>
            </a:pPr>
            <a:r>
              <a:rPr lang="fr-FR" sz="2600" dirty="0">
                <a:latin typeface="Times New Roman" panose="02020603050405020304" pitchFamily="18" charset="0"/>
                <a:cs typeface="Times New Roman" panose="02020603050405020304" pitchFamily="18" charset="0"/>
              </a:rPr>
              <a:t>L’implication des maitres Daara comme superviseurs et administrateurs des médicaments aux pensionnaires  </a:t>
            </a:r>
          </a:p>
          <a:p>
            <a:pPr algn="just">
              <a:lnSpc>
                <a:spcPct val="170000"/>
              </a:lnSpc>
              <a:buFont typeface="Wingdings" panose="05000000000000000000" pitchFamily="2" charset="2"/>
              <a:buChar char="ü"/>
            </a:pPr>
            <a:r>
              <a:rPr lang="fr-FR" sz="2600" dirty="0">
                <a:latin typeface="Times New Roman" panose="02020603050405020304" pitchFamily="18" charset="0"/>
                <a:cs typeface="Times New Roman" panose="02020603050405020304" pitchFamily="18" charset="0"/>
              </a:rPr>
              <a:t>La formation des prestataires des Etablissements Publics de Santé (Hôpitaux des Régions)  </a:t>
            </a:r>
          </a:p>
          <a:p>
            <a:pPr algn="just">
              <a:lnSpc>
                <a:spcPct val="170000"/>
              </a:lnSpc>
              <a:buFont typeface="Wingdings" panose="05000000000000000000" pitchFamily="2" charset="2"/>
              <a:buChar char="ü"/>
            </a:pPr>
            <a:r>
              <a:rPr lang="fr-FR" sz="2600" dirty="0">
                <a:latin typeface="Times New Roman" panose="02020603050405020304" pitchFamily="18" charset="0"/>
                <a:cs typeface="Times New Roman" panose="02020603050405020304" pitchFamily="18" charset="0"/>
              </a:rPr>
              <a:t>l’utilisation des registres PEV et accouchements pour retrouver la cible des enfants de 3 à 11 mois </a:t>
            </a:r>
          </a:p>
          <a:p>
            <a:pPr algn="just">
              <a:lnSpc>
                <a:spcPct val="170000"/>
              </a:lnSpc>
              <a:buFont typeface="Wingdings" panose="05000000000000000000" pitchFamily="2" charset="2"/>
              <a:buChar char="ü"/>
            </a:pPr>
            <a:r>
              <a:rPr lang="fr-FR" sz="2600" dirty="0">
                <a:latin typeface="Times New Roman" panose="02020603050405020304" pitchFamily="18" charset="0"/>
                <a:cs typeface="Times New Roman" panose="02020603050405020304" pitchFamily="18" charset="0"/>
              </a:rPr>
              <a:t>Les relais apparaissent comme le premier niveau de transmission de l’information, mais d’autres canaux ont été utiles par endroit (leaders), donc le choix des relais et leur formation de qualité est fondamentale: « chaque campagne est une nouvelle campagne; le succès dépend d’une bonne préparation »</a:t>
            </a:r>
          </a:p>
          <a:p>
            <a:pPr algn="just">
              <a:lnSpc>
                <a:spcPct val="150000"/>
              </a:lnSpc>
              <a:buFont typeface="Wingdings" panose="05000000000000000000" pitchFamily="2" charset="2"/>
              <a:buChar char="ü"/>
            </a:pPr>
            <a:endParaRPr lang="fr-FR" sz="2400" dirty="0">
              <a:latin typeface="Times New Roman" panose="02020603050405020304" pitchFamily="18" charset="0"/>
              <a:cs typeface="Times New Roman" panose="02020603050405020304" pitchFamily="18" charset="0"/>
            </a:endParaRPr>
          </a:p>
          <a:p>
            <a:endParaRPr lang="en-US" sz="3529" u="sng" dirty="0"/>
          </a:p>
          <a:p>
            <a:pPr marL="283613" indent="-283613"/>
            <a:endParaRPr lang="en-US" sz="3529" u="sng" dirty="0">
              <a:cs typeface="Calibri"/>
            </a:endParaRPr>
          </a:p>
          <a:p>
            <a:pPr>
              <a:buFont typeface="+mj-lt"/>
              <a:buAutoNum type="arabicPeriod"/>
            </a:pPr>
            <a:endParaRPr lang="en-US" sz="3529" u="sng" dirty="0"/>
          </a:p>
          <a:p>
            <a:pPr>
              <a:buFont typeface="+mj-lt"/>
              <a:buAutoNum type="arabicPeriod"/>
            </a:pPr>
            <a:endParaRPr lang="en-US" sz="3529" u="sng" dirty="0"/>
          </a:p>
          <a:p>
            <a:pPr>
              <a:buFont typeface="+mj-lt"/>
              <a:buAutoNum type="arabicPeriod"/>
            </a:pPr>
            <a:endParaRPr lang="en-US" sz="3529" u="sng" dirty="0"/>
          </a:p>
          <a:p>
            <a:pPr>
              <a:buFont typeface="+mj-lt"/>
              <a:buAutoNum type="arabicPeriod"/>
            </a:pPr>
            <a:endParaRPr lang="en-US" sz="3529" u="sng" dirty="0"/>
          </a:p>
          <a:p>
            <a:pPr>
              <a:buFont typeface="+mj-lt"/>
              <a:buAutoNum type="arabicPeriod"/>
            </a:pPr>
            <a:endParaRPr lang="en-US" sz="3529" u="sng" dirty="0"/>
          </a:p>
          <a:p>
            <a:pPr>
              <a:buFont typeface="+mj-lt"/>
              <a:buAutoNum type="arabicPeriod"/>
            </a:pPr>
            <a:endParaRPr lang="en-US" sz="3529" u="sng" dirty="0"/>
          </a:p>
        </p:txBody>
      </p:sp>
    </p:spTree>
    <p:extLst>
      <p:ext uri="{BB962C8B-B14F-4D97-AF65-F5344CB8AC3E}">
        <p14:creationId xmlns:p14="http://schemas.microsoft.com/office/powerpoint/2010/main" val="330616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extLst>
              <p:ext uri="{D42A27DB-BD31-4B8C-83A1-F6EECF244321}">
                <p14:modId xmlns:p14="http://schemas.microsoft.com/office/powerpoint/2010/main" val="1171321287"/>
              </p:ext>
            </p:extLst>
          </p:nvPr>
        </p:nvGraphicFramePr>
        <p:xfrm>
          <a:off x="629734" y="128621"/>
          <a:ext cx="9481493" cy="1111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a:extLst>
              <a:ext uri="{FF2B5EF4-FFF2-40B4-BE49-F238E27FC236}">
                <a16:creationId xmlns:a16="http://schemas.microsoft.com/office/drawing/2014/main" id="{AC02E406-CBE8-46AD-86BB-85B652CED35C}"/>
              </a:ext>
            </a:extLst>
          </p:cNvPr>
          <p:cNvSpPr txBox="1">
            <a:spLocks/>
          </p:cNvSpPr>
          <p:nvPr/>
        </p:nvSpPr>
        <p:spPr>
          <a:xfrm>
            <a:off x="165100" y="1399160"/>
            <a:ext cx="10287000" cy="6051631"/>
          </a:xfrm>
          <a:prstGeom prst="rect">
            <a:avLst/>
          </a:prstGeom>
        </p:spPr>
        <p:txBody>
          <a:bodyPr vert="horz" lIns="100838" tIns="50419" rIns="100838" bIns="50419"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buFont typeface="Wingdings" panose="05000000000000000000" pitchFamily="2" charset="2"/>
              <a:buChar char="v"/>
            </a:pPr>
            <a:r>
              <a:rPr lang="fr-FR" sz="2800" dirty="0">
                <a:latin typeface="Times New Roman" panose="02020603050405020304" pitchFamily="18" charset="0"/>
                <a:cs typeface="Times New Roman" panose="02020603050405020304" pitchFamily="18" charset="0"/>
              </a:rPr>
              <a:t>L’amélioration de l’information sur la situation de la lutte contre le paludisme et les avantages de la CPS augmente l’acceptabilité de la stratégie</a:t>
            </a:r>
          </a:p>
          <a:p>
            <a:pPr algn="just">
              <a:lnSpc>
                <a:spcPct val="150000"/>
              </a:lnSpc>
              <a:buFont typeface="Wingdings" panose="05000000000000000000" pitchFamily="2" charset="2"/>
              <a:buChar char="v"/>
            </a:pPr>
            <a:r>
              <a:rPr lang="fr-FR" sz="2800" dirty="0">
                <a:latin typeface="Times New Roman" panose="02020603050405020304" pitchFamily="18" charset="0"/>
                <a:cs typeface="Times New Roman" panose="02020603050405020304" pitchFamily="18" charset="0"/>
              </a:rPr>
              <a:t>La mise à contribution d’autres secteurs (développement communautaire, jeunesse, éducation,…) peut être très utile</a:t>
            </a:r>
          </a:p>
          <a:p>
            <a:pPr algn="just">
              <a:lnSpc>
                <a:spcPct val="150000"/>
              </a:lnSpc>
              <a:buFont typeface="Wingdings" panose="05000000000000000000" pitchFamily="2" charset="2"/>
              <a:buChar char="v"/>
            </a:pPr>
            <a:r>
              <a:rPr lang="fr-FR" sz="2800" dirty="0">
                <a:latin typeface="Times New Roman" panose="02020603050405020304" pitchFamily="18" charset="0"/>
                <a:cs typeface="Times New Roman" panose="02020603050405020304" pitchFamily="18" charset="0"/>
              </a:rPr>
              <a:t>Les chefs de ménages et mères ont besoin de plus d’information sur l’importance du traitement complet, les Effets Indésirables (EI) et la gratuité de leur prise en charge </a:t>
            </a:r>
          </a:p>
          <a:p>
            <a:pPr marL="0" indent="0">
              <a:buNone/>
            </a:pPr>
            <a:endParaRPr lang="fr-FR" sz="3529" u="sng" dirty="0"/>
          </a:p>
        </p:txBody>
      </p:sp>
    </p:spTree>
    <p:extLst>
      <p:ext uri="{BB962C8B-B14F-4D97-AF65-F5344CB8AC3E}">
        <p14:creationId xmlns:p14="http://schemas.microsoft.com/office/powerpoint/2010/main" val="275827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60292" y="3081527"/>
            <a:ext cx="3315208" cy="100469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TotalTime>
  <Words>565</Words>
  <Application>Microsoft Macintosh PowerPoint</Application>
  <PresentationFormat>Personnalisé</PresentationFormat>
  <Paragraphs>113</Paragraphs>
  <Slides>7</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7</vt:i4>
      </vt:variant>
    </vt:vector>
  </HeadingPairs>
  <TitlesOfParts>
    <vt:vector size="14" baseType="lpstr">
      <vt:lpstr>Arial</vt:lpstr>
      <vt:lpstr>Calibri</vt:lpstr>
      <vt:lpstr>Calibri Light</vt:lpstr>
      <vt:lpstr>Times New Roman</vt:lpstr>
      <vt:lpstr>Wingdings</vt:lpstr>
      <vt:lpstr>Office Theme</vt:lpstr>
      <vt:lpstr>Thème Office</vt:lpstr>
      <vt:lpstr>APPROCHE DE LA CPS AU SÉNÉGAL</vt:lpstr>
      <vt:lpstr>ZONES ET CIBLES CPS 2021</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Template - SMC meeting information collection_ 2022_Clean_ENG_28.01.22 fr [Lecture seule]</dc:title>
  <dc:creator>user</dc:creator>
  <cp:lastModifiedBy>Jean Louis Abdourahim Ndiaye</cp:lastModifiedBy>
  <cp:revision>28</cp:revision>
  <dcterms:created xsi:type="dcterms:W3CDTF">2022-02-08T18:37:23Z</dcterms:created>
  <dcterms:modified xsi:type="dcterms:W3CDTF">2022-03-01T20:56:14Z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2022-02-08T00:00:00Z</vt:filetime>
  </property>
  <property fmtid="{D5CDD505-2E9C-101B-9397-08002B2CF9AE}" pid="3" name="LastSaved">
    <vt:filetime>2022-02-08T00:00:00Z</vt:filetime>
  </property>
</Properties>
</file>