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1B4D-EB6F-4974-B89F-F7F58920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71F27-3488-4577-963D-BEC970EC4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650D1-556A-46EE-9559-D085F518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822F9-5962-481B-BD60-88DBEB16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19B2E-6BDC-4DCF-B2AA-1A97C49D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6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7F9D4-ADB3-43F7-8D1E-765F34AE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D4D3B-210E-410C-842D-168E77B7F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0F77F-4112-410B-9C07-C468E7FF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0A584-375F-4FD7-BA3F-8F92B8C91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BA00D-35A0-4EBC-ACE3-B25DEECB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9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FEEAF4-B836-4CE2-9E34-C22487A0B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14E70-08B3-49ED-BE26-1B0D9A66E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C2384-6E70-4DE5-9AC4-0B9F2FF4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B22FB-B9FA-4E66-B353-A4720270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E1DC5-2D4B-439D-ABE1-DA506C803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19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0D62-D38E-4577-A0B8-84570A67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BE24-2850-46D1-9A98-17829BF66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7D5BE-3EFF-488A-BBB2-777833CF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AEC8A-B800-4451-9AA7-E4BD3CFC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F0EA0-BF67-4C8C-BAFD-604F1D30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75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D26E-AB56-4998-8F32-F1EA1C984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A2126-6446-4B26-A685-E0D4D9236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BC987-6D98-42BC-A582-0D508DB0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D7C50-141F-4BDB-89F1-944EB6AB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1644-23E5-463C-ADA9-0B9A82F0D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10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236EE-591B-4AC3-ADF0-460537AE4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1E0F9-9735-42D5-ABF4-E9E62DD7A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8031E-9315-4502-AA85-F94012A54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AC474-7A33-458B-BC25-957B8C2A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96C25-ED81-4C25-8907-9B71AE86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E153-6466-4483-B6C4-34D17895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46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C591-07E7-45BF-8113-15270C0A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69C18-DB25-42D9-BB1B-5F234B60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A12AB-2209-4D56-8060-651D23AB1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0A31B-F650-416D-A79D-CFD102DCF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312050-C40B-40FE-BB21-47B19029A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9207E4-B1C4-4C8F-975D-A6513520B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719C89-BF13-43C9-9D8E-B6C5BAAC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C3694-302B-47A8-9052-B6E57E65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32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C44A-4349-4841-9B5A-378FC5BE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F5EE6-9AD4-4DDC-8131-A54D6B9CD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20FFB-8679-4E17-8EEA-F7F92393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4F9EE-131C-428B-B710-7FD125DAE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6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16918-B9ED-49A2-9C40-C1F75DB6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70066E-E716-4774-9282-4E843CB95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EF33E-E31A-4FF5-993E-E78DC30A5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0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5824C-8E9B-4B2A-B24C-7A033BD8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CF2B-4C17-434B-9D44-08FF18F12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4E986-F589-49BA-9FFF-9DF566AAF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92E01-E9F9-404F-BECB-48C62D184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4189C-57F7-4AF6-A210-E6044F12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1103A-E6DE-45C5-B16E-3D89F3F6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68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DD95-DD32-4B19-9C0E-0AAF140E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6842C-F714-48E1-9FAF-04E271B91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E38C0-0E77-4EC8-A0DA-5541FB81C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D3F53-E377-4169-987D-8DC5155A6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5903D-F93C-46F6-A5AA-C0873D237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46E23-5D18-49BE-90B2-2B82F9DA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77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3B838-0CE4-4971-A25C-0A771F3D4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E53BE-E107-4B56-9509-633F53E41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9CE4B-117E-4116-8CEC-404E168020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60AC-F209-4892-AAE0-99204F7A8541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AB886-5729-43E5-9336-E2F7C275DA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21D74-6FAF-4986-84E5-7BFFC8E4A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0DC1D-2B89-4A5F-929F-B162093FD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04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3A0FD-64E0-4846-9320-7742314A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396" y="28270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Session </a:t>
            </a:r>
            <a:r>
              <a:rPr lang="en-US" dirty="0" err="1"/>
              <a:t>IIIb</a:t>
            </a:r>
            <a:r>
              <a:rPr lang="en-US" dirty="0"/>
              <a:t>: Monitoring drug </a:t>
            </a:r>
            <a:br>
              <a:rPr lang="en-US" dirty="0"/>
            </a:br>
            <a:r>
              <a:rPr lang="en-US" dirty="0"/>
              <a:t>resistance and SMC efficacy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6D711-092A-49BA-840E-CBB357EDB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97" y="2084848"/>
            <a:ext cx="5973601" cy="2846388"/>
          </a:xfrm>
        </p:spPr>
        <p:txBody>
          <a:bodyPr/>
          <a:lstStyle/>
          <a:p>
            <a:r>
              <a:rPr lang="en-US" sz="2000" b="1" i="0" dirty="0" err="1">
                <a:solidFill>
                  <a:srgbClr val="0F3E72"/>
                </a:solidFill>
              </a:rPr>
              <a:t>Cally</a:t>
            </a:r>
            <a:r>
              <a:rPr lang="en-US" sz="2000" b="1" i="0" dirty="0">
                <a:solidFill>
                  <a:srgbClr val="0F3E72"/>
                </a:solidFill>
              </a:rPr>
              <a:t> Roper and Lucy </a:t>
            </a:r>
            <a:r>
              <a:rPr lang="en-US" sz="2000" b="1" i="0" dirty="0" err="1">
                <a:solidFill>
                  <a:srgbClr val="0F3E72"/>
                </a:solidFill>
              </a:rPr>
              <a:t>Okell</a:t>
            </a:r>
            <a:r>
              <a:rPr lang="en-US" sz="2000" b="1" dirty="0">
                <a:solidFill>
                  <a:srgbClr val="0F3E72"/>
                </a:solidFill>
              </a:rPr>
              <a:t>: </a:t>
            </a:r>
            <a:r>
              <a:rPr lang="en-US" sz="2000" i="0" dirty="0">
                <a:solidFill>
                  <a:srgbClr val="0F3E72"/>
                </a:solidFill>
              </a:rPr>
              <a:t>Monitoring drug resistance to support the ongoing use of </a:t>
            </a:r>
            <a:r>
              <a:rPr lang="en-US" sz="2000" i="0" dirty="0" err="1">
                <a:solidFill>
                  <a:srgbClr val="0F3E72"/>
                </a:solidFill>
              </a:rPr>
              <a:t>chemopreventive</a:t>
            </a:r>
            <a:r>
              <a:rPr lang="en-US" sz="2000" i="0" dirty="0">
                <a:solidFill>
                  <a:srgbClr val="0F3E72"/>
                </a:solidFill>
              </a:rPr>
              <a:t> treatments</a:t>
            </a:r>
          </a:p>
          <a:p>
            <a:r>
              <a:rPr lang="en-US" sz="2000" b="1" dirty="0" err="1">
                <a:solidFill>
                  <a:srgbClr val="0F3E72"/>
                </a:solidFill>
              </a:rPr>
              <a:t>Issaka</a:t>
            </a:r>
            <a:r>
              <a:rPr lang="en-US" sz="2000" b="1" dirty="0">
                <a:solidFill>
                  <a:srgbClr val="0F3E72"/>
                </a:solidFill>
              </a:rPr>
              <a:t> </a:t>
            </a:r>
            <a:r>
              <a:rPr lang="en-US" sz="2000" b="1" dirty="0" err="1">
                <a:solidFill>
                  <a:srgbClr val="0F3E72"/>
                </a:solidFill>
              </a:rPr>
              <a:t>Sagara</a:t>
            </a:r>
            <a:r>
              <a:rPr lang="en-US" sz="2000" b="1" dirty="0">
                <a:solidFill>
                  <a:srgbClr val="0F3E72"/>
                </a:solidFill>
              </a:rPr>
              <a:t>: </a:t>
            </a:r>
            <a:r>
              <a:rPr lang="fr-FR" sz="2000" dirty="0" err="1">
                <a:solidFill>
                  <a:srgbClr val="0F3E72"/>
                </a:solidFill>
              </a:rPr>
              <a:t>Measuring</a:t>
            </a:r>
            <a:r>
              <a:rPr lang="fr-FR" sz="2000" dirty="0">
                <a:solidFill>
                  <a:srgbClr val="0F3E72"/>
                </a:solidFill>
              </a:rPr>
              <a:t> </a:t>
            </a:r>
            <a:r>
              <a:rPr lang="fr-FR" sz="2000" dirty="0" err="1">
                <a:solidFill>
                  <a:srgbClr val="0F3E72"/>
                </a:solidFill>
              </a:rPr>
              <a:t>effectiveness</a:t>
            </a:r>
            <a:r>
              <a:rPr lang="fr-FR" sz="2000" dirty="0">
                <a:solidFill>
                  <a:srgbClr val="0F3E72"/>
                </a:solidFill>
              </a:rPr>
              <a:t> of SPAQ</a:t>
            </a:r>
          </a:p>
          <a:p>
            <a:r>
              <a:rPr lang="fr-FR" sz="2000" b="1" dirty="0">
                <a:solidFill>
                  <a:srgbClr val="0F3E72"/>
                </a:solidFill>
              </a:rPr>
              <a:t>Charlotte Rasmussen: </a:t>
            </a:r>
            <a:r>
              <a:rPr lang="en-US" sz="2000" dirty="0">
                <a:solidFill>
                  <a:srgbClr val="0F3E72"/>
                </a:solidFill>
              </a:rPr>
              <a:t>Chemoprevention efficacy studies</a:t>
            </a:r>
          </a:p>
          <a:p>
            <a:r>
              <a:rPr lang="en-US" sz="2000" b="1" dirty="0">
                <a:solidFill>
                  <a:srgbClr val="0F3E72"/>
                </a:solidFill>
              </a:rPr>
              <a:t>Jean Louis Ndiaye: </a:t>
            </a:r>
            <a:r>
              <a:rPr lang="en-US" sz="2000" dirty="0">
                <a:solidFill>
                  <a:srgbClr val="0F3E72"/>
                </a:solidFill>
              </a:rPr>
              <a:t>Monitoring SMC and IPTp efficacy through ante- natal clinics in Senegal </a:t>
            </a:r>
          </a:p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0EBF01-B7A8-4E0D-ABE6-F09193C785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418" y="189663"/>
            <a:ext cx="4705754" cy="332781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2873780-B0B6-488D-B2C7-4756C78331CA}"/>
              </a:ext>
            </a:extLst>
          </p:cNvPr>
          <p:cNvSpPr txBox="1"/>
          <p:nvPr/>
        </p:nvSpPr>
        <p:spPr>
          <a:xfrm>
            <a:off x="9095149" y="361867"/>
            <a:ext cx="2451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SMC in 2020</a:t>
            </a:r>
            <a:endParaRPr lang="en-GB" sz="20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E8D2AB-8994-4557-BC19-583B5DE50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311" y="3733038"/>
            <a:ext cx="5221853" cy="277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4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Session IIIb: Monitoring drug  resistance and SMC efficacy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IIIb: Monitoring drug  resistance and SMC efficacy</dc:title>
  <dc:creator>Paul Milligan</dc:creator>
  <cp:lastModifiedBy>Paul Milligan</cp:lastModifiedBy>
  <cp:revision>1</cp:revision>
  <dcterms:created xsi:type="dcterms:W3CDTF">2022-03-02T11:24:36Z</dcterms:created>
  <dcterms:modified xsi:type="dcterms:W3CDTF">2022-03-02T11:50:07Z</dcterms:modified>
</cp:coreProperties>
</file>