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37_AECA113E.xml" ContentType="application/vnd.ms-powerpoint.comments+xml"/>
  <Override PartName="/ppt/comments/modernComment_13F_9C74BB71.xml" ContentType="application/vnd.ms-powerpoint.comments+xml"/>
  <Override PartName="/ppt/comments/modernComment_140_F82CCE95.xml" ContentType="application/vnd.ms-powerpoint.comments+xml"/>
  <Override PartName="/ppt/comments/modernComment_142_6F699A17.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7" r:id="rId2"/>
    <p:sldId id="258" r:id="rId3"/>
    <p:sldId id="260" r:id="rId4"/>
    <p:sldId id="261" r:id="rId5"/>
    <p:sldId id="278" r:id="rId6"/>
    <p:sldId id="310" r:id="rId7"/>
    <p:sldId id="262" r:id="rId8"/>
    <p:sldId id="264" r:id="rId9"/>
    <p:sldId id="266" r:id="rId10"/>
    <p:sldId id="311" r:id="rId11"/>
    <p:sldId id="313" r:id="rId12"/>
    <p:sldId id="314" r:id="rId13"/>
    <p:sldId id="315" r:id="rId14"/>
    <p:sldId id="316" r:id="rId15"/>
    <p:sldId id="317" r:id="rId16"/>
    <p:sldId id="318" r:id="rId17"/>
    <p:sldId id="273" r:id="rId18"/>
    <p:sldId id="319" r:id="rId19"/>
    <p:sldId id="304" r:id="rId20"/>
    <p:sldId id="321" r:id="rId21"/>
    <p:sldId id="320" r:id="rId22"/>
    <p:sldId id="322" r:id="rId23"/>
    <p:sldId id="275" r:id="rId24"/>
  </p:sldIdLst>
  <p:sldSz cx="10693400" cy="7562850"/>
  <p:notesSz cx="10693400" cy="75628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A90C440-0268-CFDD-7A1D-C195D74765C3}" name="Fantche Awokou" initials="FA" userId="S::f.awokou@malariaconsortium.org::c60f5d87-3282-4c2c-8e93-bd1fe4894c8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ompte Microsoft" initials="CM" lastIdx="1" clrIdx="0">
    <p:extLst>
      <p:ext uri="{19B8F6BF-5375-455C-9EA6-DF929625EA0E}">
        <p15:presenceInfo xmlns:p15="http://schemas.microsoft.com/office/powerpoint/2012/main" userId="a0d0776cc754ba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3" autoAdjust="0"/>
  </p:normalViewPr>
  <p:slideViewPr>
    <p:cSldViewPr>
      <p:cViewPr varScale="1">
        <p:scale>
          <a:sx n="63" d="100"/>
          <a:sy n="63" d="100"/>
        </p:scale>
        <p:origin x="1290"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Feuille_de_calcul_Microsoft_Excel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r>
              <a:rPr lang="fr-FR" sz="1600"/>
              <a:t>Couverture de traitement</a:t>
            </a:r>
          </a:p>
        </c:rich>
      </c:tx>
      <c:layout>
        <c:manualLayout>
          <c:xMode val="edge"/>
          <c:yMode val="edge"/>
          <c:x val="0.21963644192913387"/>
          <c:y val="0.91866533687964258"/>
        </c:manualLayout>
      </c:layout>
      <c:overlay val="0"/>
      <c:spPr>
        <a:noFill/>
        <a:ln>
          <a:noFill/>
        </a:ln>
        <a:effectLst/>
      </c:spPr>
      <c:txPr>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endParaRPr lang="fr-FR"/>
        </a:p>
      </c:txPr>
    </c:title>
    <c:autoTitleDeleted val="0"/>
    <c:plotArea>
      <c:layout>
        <c:manualLayout>
          <c:layoutTarget val="inner"/>
          <c:xMode val="edge"/>
          <c:yMode val="edge"/>
          <c:x val="9.8815909758164372E-2"/>
          <c:y val="0.10719819909926522"/>
          <c:w val="0.87446199873108643"/>
          <c:h val="0.71063527825746076"/>
        </c:manualLayout>
      </c:layout>
      <c:barChart>
        <c:barDir val="col"/>
        <c:grouping val="clustered"/>
        <c:varyColors val="0"/>
        <c:ser>
          <c:idx val="0"/>
          <c:order val="0"/>
          <c:tx>
            <c:strRef>
              <c:f>Feuil1!$B$1</c:f>
              <c:strCache>
                <c:ptCount val="1"/>
                <c:pt idx="0">
                  <c:v>3-11 mois</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Feuil1!$A$2:$A$5</c:f>
              <c:strCache>
                <c:ptCount val="4"/>
                <c:pt idx="0">
                  <c:v>Cycle 1</c:v>
                </c:pt>
                <c:pt idx="1">
                  <c:v>Cycle 2</c:v>
                </c:pt>
                <c:pt idx="2">
                  <c:v>Cycle 3</c:v>
                </c:pt>
                <c:pt idx="3">
                  <c:v>Cycle 4</c:v>
                </c:pt>
              </c:strCache>
            </c:strRef>
          </c:cat>
          <c:val>
            <c:numRef>
              <c:f>Feuil1!$B$2:$B$5</c:f>
              <c:numCache>
                <c:formatCode>0.00%</c:formatCode>
                <c:ptCount val="4"/>
                <c:pt idx="0">
                  <c:v>0.98640000000000005</c:v>
                </c:pt>
                <c:pt idx="1">
                  <c:v>0.98939999999999995</c:v>
                </c:pt>
                <c:pt idx="2">
                  <c:v>0.94430000000000003</c:v>
                </c:pt>
                <c:pt idx="3">
                  <c:v>0.98080000000000001</c:v>
                </c:pt>
              </c:numCache>
            </c:numRef>
          </c:val>
          <c:extLst>
            <c:ext xmlns:c16="http://schemas.microsoft.com/office/drawing/2014/chart" uri="{C3380CC4-5D6E-409C-BE32-E72D297353CC}">
              <c16:uniqueId val="{00000000-8230-4DC4-866A-3302BB605F8C}"/>
            </c:ext>
          </c:extLst>
        </c:ser>
        <c:ser>
          <c:idx val="1"/>
          <c:order val="1"/>
          <c:tx>
            <c:strRef>
              <c:f>Feuil1!$C$1</c:f>
              <c:strCache>
                <c:ptCount val="1"/>
                <c:pt idx="0">
                  <c:v>12-59 mois</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cat>
            <c:strRef>
              <c:f>Feuil1!$A$2:$A$5</c:f>
              <c:strCache>
                <c:ptCount val="4"/>
                <c:pt idx="0">
                  <c:v>Cycle 1</c:v>
                </c:pt>
                <c:pt idx="1">
                  <c:v>Cycle 2</c:v>
                </c:pt>
                <c:pt idx="2">
                  <c:v>Cycle 3</c:v>
                </c:pt>
                <c:pt idx="3">
                  <c:v>Cycle 4</c:v>
                </c:pt>
              </c:strCache>
            </c:strRef>
          </c:cat>
          <c:val>
            <c:numRef>
              <c:f>Feuil1!$C$2:$C$5</c:f>
              <c:numCache>
                <c:formatCode>0.00%</c:formatCode>
                <c:ptCount val="4"/>
                <c:pt idx="0">
                  <c:v>0.98619999999999997</c:v>
                </c:pt>
                <c:pt idx="1">
                  <c:v>0.98809999999999998</c:v>
                </c:pt>
                <c:pt idx="2">
                  <c:v>0.93930000000000002</c:v>
                </c:pt>
                <c:pt idx="3">
                  <c:v>0.97660000000000002</c:v>
                </c:pt>
              </c:numCache>
            </c:numRef>
          </c:val>
          <c:extLst>
            <c:ext xmlns:c16="http://schemas.microsoft.com/office/drawing/2014/chart" uri="{C3380CC4-5D6E-409C-BE32-E72D297353CC}">
              <c16:uniqueId val="{00000001-8230-4DC4-866A-3302BB605F8C}"/>
            </c:ext>
          </c:extLst>
        </c:ser>
        <c:ser>
          <c:idx val="2"/>
          <c:order val="2"/>
          <c:tx>
            <c:strRef>
              <c:f>Feuil1!$D$1</c:f>
              <c:strCache>
                <c:ptCount val="1"/>
                <c:pt idx="0">
                  <c:v>3-59 mois</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cat>
            <c:strRef>
              <c:f>Feuil1!$A$2:$A$5</c:f>
              <c:strCache>
                <c:ptCount val="4"/>
                <c:pt idx="0">
                  <c:v>Cycle 1</c:v>
                </c:pt>
                <c:pt idx="1">
                  <c:v>Cycle 2</c:v>
                </c:pt>
                <c:pt idx="2">
                  <c:v>Cycle 3</c:v>
                </c:pt>
                <c:pt idx="3">
                  <c:v>Cycle 4</c:v>
                </c:pt>
              </c:strCache>
            </c:strRef>
          </c:cat>
          <c:val>
            <c:numRef>
              <c:f>Feuil1!$D$2:$D$5</c:f>
              <c:numCache>
                <c:formatCode>0.00%</c:formatCode>
                <c:ptCount val="4"/>
                <c:pt idx="0">
                  <c:v>0.98619999999999997</c:v>
                </c:pt>
                <c:pt idx="1">
                  <c:v>0.98839999999999995</c:v>
                </c:pt>
                <c:pt idx="2">
                  <c:v>0.94030000000000002</c:v>
                </c:pt>
                <c:pt idx="3">
                  <c:v>0.97729999999999995</c:v>
                </c:pt>
              </c:numCache>
            </c:numRef>
          </c:val>
          <c:extLst>
            <c:ext xmlns:c16="http://schemas.microsoft.com/office/drawing/2014/chart" uri="{C3380CC4-5D6E-409C-BE32-E72D297353CC}">
              <c16:uniqueId val="{00000002-8230-4DC4-866A-3302BB605F8C}"/>
            </c:ext>
          </c:extLst>
        </c:ser>
        <c:dLbls>
          <c:showLegendKey val="0"/>
          <c:showVal val="0"/>
          <c:showCatName val="0"/>
          <c:showSerName val="0"/>
          <c:showPercent val="0"/>
          <c:showBubbleSize val="0"/>
        </c:dLbls>
        <c:gapWidth val="164"/>
        <c:overlap val="-22"/>
        <c:axId val="121092424"/>
        <c:axId val="121093600"/>
      </c:barChart>
      <c:catAx>
        <c:axId val="121092424"/>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fr-FR"/>
          </a:p>
        </c:txPr>
        <c:crossAx val="121093600"/>
        <c:crosses val="autoZero"/>
        <c:auto val="1"/>
        <c:lblAlgn val="ctr"/>
        <c:lblOffset val="100"/>
        <c:noMultiLvlLbl val="0"/>
      </c:catAx>
      <c:valAx>
        <c:axId val="121093600"/>
        <c:scaling>
          <c:orientation val="minMax"/>
          <c:max val="1"/>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fr-FR"/>
          </a:p>
        </c:txPr>
        <c:crossAx val="121092424"/>
        <c:crosses val="autoZero"/>
        <c:crossBetween val="between"/>
        <c:majorUnit val="0.2"/>
      </c:valAx>
      <c:spPr>
        <a:noFill/>
        <a:ln>
          <a:noFill/>
        </a:ln>
        <a:effectLst/>
      </c:spPr>
    </c:plotArea>
    <c:legend>
      <c:legendPos val="t"/>
      <c:layout>
        <c:manualLayout>
          <c:xMode val="edge"/>
          <c:yMode val="edge"/>
          <c:x val="0.14036499343832021"/>
          <c:y val="1.9655519429885419E-2"/>
          <c:w val="0.79739480807086616"/>
          <c:h val="7.625813479357095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w="15875">
      <a:solidFill>
        <a:schemeClr val="accent1"/>
      </a:solid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r>
              <a:rPr lang="fr-FR" sz="1600" dirty="0"/>
              <a:t>Observance du traitement</a:t>
            </a:r>
          </a:p>
        </c:rich>
      </c:tx>
      <c:layout>
        <c:manualLayout>
          <c:xMode val="edge"/>
          <c:yMode val="edge"/>
          <c:x val="0.17224716484920491"/>
          <c:y val="0.90361516886288507"/>
        </c:manualLayout>
      </c:layout>
      <c:overlay val="0"/>
      <c:spPr>
        <a:noFill/>
        <a:ln>
          <a:noFill/>
        </a:ln>
        <a:effectLst/>
      </c:spPr>
      <c:txPr>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endParaRPr lang="fr-FR"/>
        </a:p>
      </c:txPr>
    </c:title>
    <c:autoTitleDeleted val="0"/>
    <c:plotArea>
      <c:layout>
        <c:manualLayout>
          <c:layoutTarget val="inner"/>
          <c:xMode val="edge"/>
          <c:yMode val="edge"/>
          <c:x val="0.12486628994012774"/>
          <c:y val="0.12635647045829776"/>
          <c:w val="0.87446199873108643"/>
          <c:h val="0.69147700689842817"/>
        </c:manualLayout>
      </c:layout>
      <c:barChart>
        <c:barDir val="col"/>
        <c:grouping val="clustered"/>
        <c:varyColors val="0"/>
        <c:ser>
          <c:idx val="0"/>
          <c:order val="0"/>
          <c:tx>
            <c:strRef>
              <c:f>Feuil1!$B$1</c:f>
              <c:strCache>
                <c:ptCount val="1"/>
                <c:pt idx="0">
                  <c:v>3-11 mois</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Feuil1!$A$2:$A$5</c:f>
              <c:strCache>
                <c:ptCount val="4"/>
                <c:pt idx="0">
                  <c:v>Cycle 1</c:v>
                </c:pt>
                <c:pt idx="1">
                  <c:v>Cycle 2</c:v>
                </c:pt>
                <c:pt idx="2">
                  <c:v>Cycle 3</c:v>
                </c:pt>
                <c:pt idx="3">
                  <c:v>Cycle 4</c:v>
                </c:pt>
              </c:strCache>
            </c:strRef>
          </c:cat>
          <c:val>
            <c:numRef>
              <c:f>Feuil1!$B$2:$B$5</c:f>
              <c:numCache>
                <c:formatCode>0.00%</c:formatCode>
                <c:ptCount val="4"/>
                <c:pt idx="0">
                  <c:v>0.87</c:v>
                </c:pt>
                <c:pt idx="1">
                  <c:v>0.8</c:v>
                </c:pt>
                <c:pt idx="2">
                  <c:v>0.94</c:v>
                </c:pt>
                <c:pt idx="3">
                  <c:v>0.95</c:v>
                </c:pt>
              </c:numCache>
            </c:numRef>
          </c:val>
          <c:extLst>
            <c:ext xmlns:c16="http://schemas.microsoft.com/office/drawing/2014/chart" uri="{C3380CC4-5D6E-409C-BE32-E72D297353CC}">
              <c16:uniqueId val="{00000000-A23B-41E9-9526-112EA5B40148}"/>
            </c:ext>
          </c:extLst>
        </c:ser>
        <c:dLbls>
          <c:showLegendKey val="0"/>
          <c:showVal val="0"/>
          <c:showCatName val="0"/>
          <c:showSerName val="0"/>
          <c:showPercent val="0"/>
          <c:showBubbleSize val="0"/>
        </c:dLbls>
        <c:gapWidth val="164"/>
        <c:overlap val="-22"/>
        <c:axId val="119119568"/>
        <c:axId val="119118784"/>
      </c:barChart>
      <c:catAx>
        <c:axId val="11911956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fr-FR"/>
          </a:p>
        </c:txPr>
        <c:crossAx val="119118784"/>
        <c:crosses val="autoZero"/>
        <c:auto val="1"/>
        <c:lblAlgn val="ctr"/>
        <c:lblOffset val="100"/>
        <c:noMultiLvlLbl val="0"/>
      </c:catAx>
      <c:valAx>
        <c:axId val="119118784"/>
        <c:scaling>
          <c:orientation val="minMax"/>
          <c:max val="1"/>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fr-FR"/>
          </a:p>
        </c:txPr>
        <c:crossAx val="119119568"/>
        <c:crosses val="autoZero"/>
        <c:crossBetween val="between"/>
        <c:majorUnit val="0.2"/>
      </c:valAx>
      <c:spPr>
        <a:noFill/>
        <a:ln>
          <a:noFill/>
        </a:ln>
        <a:effectLst/>
      </c:spPr>
    </c:plotArea>
    <c:plotVisOnly val="1"/>
    <c:dispBlanksAs val="gap"/>
    <c:showDLblsOverMax val="0"/>
  </c:chart>
  <c:spPr>
    <a:noFill/>
    <a:ln w="15875">
      <a:solidFill>
        <a:schemeClr val="tx1"/>
      </a:solid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r>
              <a:rPr lang="fr-FR" sz="1600"/>
              <a:t>Couverture de traitement</a:t>
            </a:r>
          </a:p>
        </c:rich>
      </c:tx>
      <c:layout>
        <c:manualLayout>
          <c:xMode val="edge"/>
          <c:yMode val="edge"/>
          <c:x val="0.21963644192913387"/>
          <c:y val="0.91866533687964258"/>
        </c:manualLayout>
      </c:layout>
      <c:overlay val="0"/>
      <c:spPr>
        <a:noFill/>
        <a:ln>
          <a:noFill/>
        </a:ln>
        <a:effectLst/>
      </c:spPr>
      <c:txPr>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endParaRPr lang="fr-FR"/>
        </a:p>
      </c:txPr>
    </c:title>
    <c:autoTitleDeleted val="0"/>
    <c:plotArea>
      <c:layout>
        <c:manualLayout>
          <c:layoutTarget val="inner"/>
          <c:xMode val="edge"/>
          <c:yMode val="edge"/>
          <c:x val="9.8815909758164372E-2"/>
          <c:y val="0.10719819909926522"/>
          <c:w val="0.83539944225721796"/>
          <c:h val="0.71063527825746076"/>
        </c:manualLayout>
      </c:layout>
      <c:barChart>
        <c:barDir val="col"/>
        <c:grouping val="clustered"/>
        <c:varyColors val="0"/>
        <c:ser>
          <c:idx val="0"/>
          <c:order val="0"/>
          <c:tx>
            <c:strRef>
              <c:f>Feuil1!$B$1</c:f>
              <c:strCache>
                <c:ptCount val="1"/>
                <c:pt idx="0">
                  <c:v>Couverture</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Feuil1!$A$2:$A$5</c:f>
              <c:strCache>
                <c:ptCount val="4"/>
                <c:pt idx="0">
                  <c:v>Cycle 1</c:v>
                </c:pt>
                <c:pt idx="1">
                  <c:v>Cycle 2</c:v>
                </c:pt>
                <c:pt idx="2">
                  <c:v>Cycle 3</c:v>
                </c:pt>
                <c:pt idx="3">
                  <c:v>Cycle 4</c:v>
                </c:pt>
              </c:strCache>
            </c:strRef>
          </c:cat>
          <c:val>
            <c:numRef>
              <c:f>Feuil1!$B$2:$B$5</c:f>
              <c:numCache>
                <c:formatCode>0.00%</c:formatCode>
                <c:ptCount val="4"/>
                <c:pt idx="0">
                  <c:v>0.8</c:v>
                </c:pt>
                <c:pt idx="1">
                  <c:v>0.85</c:v>
                </c:pt>
                <c:pt idx="2">
                  <c:v>0.88</c:v>
                </c:pt>
                <c:pt idx="3">
                  <c:v>0.996</c:v>
                </c:pt>
              </c:numCache>
            </c:numRef>
          </c:val>
          <c:extLst>
            <c:ext xmlns:c16="http://schemas.microsoft.com/office/drawing/2014/chart" uri="{C3380CC4-5D6E-409C-BE32-E72D297353CC}">
              <c16:uniqueId val="{00000000-D7FF-4119-97E8-E6B4E3C024FF}"/>
            </c:ext>
          </c:extLst>
        </c:ser>
        <c:dLbls>
          <c:showLegendKey val="0"/>
          <c:showVal val="0"/>
          <c:showCatName val="0"/>
          <c:showSerName val="0"/>
          <c:showPercent val="0"/>
          <c:showBubbleSize val="0"/>
        </c:dLbls>
        <c:gapWidth val="164"/>
        <c:overlap val="-22"/>
        <c:axId val="119118392"/>
        <c:axId val="119119960"/>
      </c:barChart>
      <c:catAx>
        <c:axId val="1191183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fr-FR"/>
          </a:p>
        </c:txPr>
        <c:crossAx val="119119960"/>
        <c:crosses val="autoZero"/>
        <c:auto val="1"/>
        <c:lblAlgn val="ctr"/>
        <c:lblOffset val="100"/>
        <c:noMultiLvlLbl val="0"/>
      </c:catAx>
      <c:valAx>
        <c:axId val="119119960"/>
        <c:scaling>
          <c:orientation val="minMax"/>
          <c:max val="1"/>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fr-FR"/>
          </a:p>
        </c:txPr>
        <c:crossAx val="119118392"/>
        <c:crosses val="autoZero"/>
        <c:crossBetween val="between"/>
        <c:majorUnit val="0.2"/>
      </c:valAx>
      <c:spPr>
        <a:noFill/>
        <a:ln>
          <a:noFill/>
        </a:ln>
        <a:effectLst/>
      </c:spPr>
    </c:plotArea>
    <c:plotVisOnly val="1"/>
    <c:dispBlanksAs val="gap"/>
    <c:showDLblsOverMax val="0"/>
  </c:chart>
  <c:spPr>
    <a:noFill/>
    <a:ln w="15875">
      <a:solidFill>
        <a:schemeClr val="accent1"/>
      </a:solid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r>
              <a:rPr lang="fr-FR" sz="1600" dirty="0"/>
              <a:t>Couverture cumulée</a:t>
            </a:r>
          </a:p>
        </c:rich>
      </c:tx>
      <c:layout>
        <c:manualLayout>
          <c:xMode val="edge"/>
          <c:yMode val="edge"/>
          <c:x val="0.17224716484920491"/>
          <c:y val="0.90361516886288507"/>
        </c:manualLayout>
      </c:layout>
      <c:overlay val="0"/>
      <c:spPr>
        <a:noFill/>
        <a:ln>
          <a:noFill/>
        </a:ln>
        <a:effectLst/>
      </c:spPr>
      <c:txPr>
        <a:bodyPr rot="0" spcFirstLastPara="1" vertOverflow="ellipsis" vert="horz" wrap="square" anchor="ctr" anchorCtr="1"/>
        <a:lstStyle/>
        <a:p>
          <a:pPr>
            <a:defRPr sz="1600" b="1" i="0" u="none" strike="noStrike" kern="1200" cap="all" spc="150" baseline="0">
              <a:solidFill>
                <a:schemeClr val="tx1">
                  <a:lumMod val="50000"/>
                  <a:lumOff val="50000"/>
                </a:schemeClr>
              </a:solidFill>
              <a:latin typeface="+mn-lt"/>
              <a:ea typeface="+mn-ea"/>
              <a:cs typeface="+mn-cs"/>
            </a:defRPr>
          </a:pPr>
          <a:endParaRPr lang="fr-FR"/>
        </a:p>
      </c:txPr>
    </c:title>
    <c:autoTitleDeleted val="0"/>
    <c:plotArea>
      <c:layout>
        <c:manualLayout>
          <c:layoutTarget val="inner"/>
          <c:xMode val="edge"/>
          <c:yMode val="edge"/>
          <c:x val="0.12486628994012774"/>
          <c:y val="0.12635647045829776"/>
          <c:w val="0.87446199873108643"/>
          <c:h val="0.69147700689842817"/>
        </c:manualLayout>
      </c:layout>
      <c:barChart>
        <c:barDir val="col"/>
        <c:grouping val="clustered"/>
        <c:varyColors val="0"/>
        <c:ser>
          <c:idx val="0"/>
          <c:order val="0"/>
          <c:tx>
            <c:strRef>
              <c:f>Feuil1!$B$1</c:f>
              <c:strCache>
                <c:ptCount val="1"/>
                <c:pt idx="0">
                  <c:v>3-11 mois</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Feuil1!$A$2:$A$5</c:f>
              <c:strCache>
                <c:ptCount val="4"/>
                <c:pt idx="0">
                  <c:v>1 Cycle</c:v>
                </c:pt>
                <c:pt idx="1">
                  <c:v>2 Cycles</c:v>
                </c:pt>
                <c:pt idx="2">
                  <c:v>3 Cycles</c:v>
                </c:pt>
                <c:pt idx="3">
                  <c:v>4 Cycles</c:v>
                </c:pt>
              </c:strCache>
            </c:strRef>
          </c:cat>
          <c:val>
            <c:numRef>
              <c:f>Feuil1!$B$2:$B$5</c:f>
              <c:numCache>
                <c:formatCode>0.00%</c:formatCode>
                <c:ptCount val="4"/>
                <c:pt idx="0">
                  <c:v>0.94</c:v>
                </c:pt>
                <c:pt idx="1">
                  <c:v>0.91</c:v>
                </c:pt>
                <c:pt idx="2">
                  <c:v>0.85</c:v>
                </c:pt>
                <c:pt idx="3">
                  <c:v>0.68</c:v>
                </c:pt>
              </c:numCache>
            </c:numRef>
          </c:val>
          <c:extLst>
            <c:ext xmlns:c16="http://schemas.microsoft.com/office/drawing/2014/chart" uri="{C3380CC4-5D6E-409C-BE32-E72D297353CC}">
              <c16:uniqueId val="{00000000-0CF7-49FF-ABA4-54D232D7D87E}"/>
            </c:ext>
          </c:extLst>
        </c:ser>
        <c:dLbls>
          <c:showLegendKey val="0"/>
          <c:showVal val="0"/>
          <c:showCatName val="0"/>
          <c:showSerName val="0"/>
          <c:showPercent val="0"/>
          <c:showBubbleSize val="0"/>
        </c:dLbls>
        <c:gapWidth val="164"/>
        <c:overlap val="-22"/>
        <c:axId val="220858536"/>
        <c:axId val="220857360"/>
      </c:barChart>
      <c:catAx>
        <c:axId val="22085853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fr-FR"/>
          </a:p>
        </c:txPr>
        <c:crossAx val="220857360"/>
        <c:crosses val="autoZero"/>
        <c:auto val="1"/>
        <c:lblAlgn val="ctr"/>
        <c:lblOffset val="100"/>
        <c:noMultiLvlLbl val="0"/>
      </c:catAx>
      <c:valAx>
        <c:axId val="220857360"/>
        <c:scaling>
          <c:orientation val="minMax"/>
          <c:max val="1"/>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fr-FR"/>
          </a:p>
        </c:txPr>
        <c:crossAx val="220858536"/>
        <c:crosses val="autoZero"/>
        <c:crossBetween val="between"/>
        <c:majorUnit val="0.2"/>
      </c:valAx>
      <c:spPr>
        <a:noFill/>
        <a:ln>
          <a:noFill/>
        </a:ln>
        <a:effectLst/>
      </c:spPr>
    </c:plotArea>
    <c:plotVisOnly val="1"/>
    <c:dispBlanksAs val="gap"/>
    <c:showDLblsOverMax val="0"/>
  </c:chart>
  <c:spPr>
    <a:noFill/>
    <a:ln w="15875">
      <a:solidFill>
        <a:schemeClr val="tx1"/>
      </a:solid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omments/modernComment_137_AECA113E.xml><?xml version="1.0" encoding="utf-8"?>
<p188:cmLst xmlns:a="http://schemas.openxmlformats.org/drawingml/2006/main" xmlns:r="http://schemas.openxmlformats.org/officeDocument/2006/relationships" xmlns:p188="http://schemas.microsoft.com/office/powerpoint/2018/8/main">
  <p188:cm id="{A3D03C62-324D-49FB-B952-C9CF1E9CBBC0}" authorId="{8A90C440-0268-CFDD-7A1D-C195D74765C3}" created="2022-02-28T10:58:23.708">
    <ac:txMkLst xmlns:ac="http://schemas.microsoft.com/office/drawing/2013/main/command">
      <pc:docMk xmlns:pc="http://schemas.microsoft.com/office/powerpoint/2013/main/command"/>
      <pc:sldMk xmlns:pc="http://schemas.microsoft.com/office/powerpoint/2013/main/command" cId="2932478270" sldId="311"/>
      <ac:spMk id="14" creationId="{00000000-0000-0000-0000-000000000000}"/>
      <ac:txMk cp="0" len="33">
        <ac:context len="34" hash="3655836165"/>
      </ac:txMk>
    </ac:txMkLst>
    <p188:pos x="5541832" y="295865"/>
    <p188:txBody>
      <a:bodyPr/>
      <a:lstStyle/>
      <a:p>
        <a:r>
          <a:rPr lang="fr-FR"/>
          <a:t>Pour faciliter la lecteur à celui qui ne maîtrise pas les données du Togo, prière inclure les étiques de données sur les barres.</a:t>
        </a:r>
      </a:p>
    </p188:txBody>
  </p188:cm>
</p188:cmLst>
</file>

<file path=ppt/comments/modernComment_13F_9C74BB71.xml><?xml version="1.0" encoding="utf-8"?>
<p188:cmLst xmlns:a="http://schemas.openxmlformats.org/drawingml/2006/main" xmlns:r="http://schemas.openxmlformats.org/officeDocument/2006/relationships" xmlns:p188="http://schemas.microsoft.com/office/powerpoint/2018/8/main">
  <p188:cm id="{FA570AFD-5CCE-4DF4-A14C-4D1A1233BAAF}" authorId="{8A90C440-0268-CFDD-7A1D-C195D74765C3}" created="2022-02-28T10:33:29.878">
    <ac:txMkLst xmlns:ac="http://schemas.microsoft.com/office/drawing/2013/main/command">
      <pc:docMk xmlns:pc="http://schemas.microsoft.com/office/powerpoint/2013/main/command"/>
      <pc:sldMk xmlns:pc="http://schemas.microsoft.com/office/powerpoint/2013/main/command" cId="2624895857" sldId="319"/>
      <ac:spMk id="6" creationId="{00000000-0000-0000-0000-000000000000}"/>
      <ac:txMk cp="409" len="18">
        <ac:context len="482" hash="2897372132"/>
      </ac:txMk>
    </ac:txMkLst>
    <p188:pos x="3434229" y="3674521"/>
    <p188:txBody>
      <a:bodyPr/>
      <a:lstStyle/>
      <a:p>
        <a:r>
          <a:rPr lang="fr-FR"/>
          <a:t>Quand est-ce que l'accord a été obtenu du MC? Dans ce cas d'espèce, MC est un partenaire potentiel, car les recherches doivent obtenir d'abord la clairance du siège.</a:t>
        </a:r>
      </a:p>
    </p188:txBody>
  </p188:cm>
</p188:cmLst>
</file>

<file path=ppt/comments/modernComment_140_F82CCE95.xml><?xml version="1.0" encoding="utf-8"?>
<p188:cmLst xmlns:a="http://schemas.openxmlformats.org/drawingml/2006/main" xmlns:r="http://schemas.openxmlformats.org/officeDocument/2006/relationships" xmlns:p188="http://schemas.microsoft.com/office/powerpoint/2018/8/main">
  <p188:cm id="{64730CF1-A95C-4508-B2B8-AE030C923A46}" authorId="{8A90C440-0268-CFDD-7A1D-C195D74765C3}" created="2022-02-28T10:55:35.122">
    <ac:deMkLst xmlns:ac="http://schemas.microsoft.com/office/drawing/2013/main/command">
      <pc:docMk xmlns:pc="http://schemas.microsoft.com/office/powerpoint/2013/main/command"/>
      <pc:sldMk xmlns:pc="http://schemas.microsoft.com/office/powerpoint/2013/main/command" cId="4163686037" sldId="320"/>
      <ac:spMk id="9" creationId="{0D9B2AB8-1398-4C36-8551-90936F33BA4B}"/>
    </ac:deMkLst>
    <p188:txBody>
      <a:bodyPr/>
      <a:lstStyle/>
      <a:p>
        <a:r>
          <a:rPr lang="fr-FR"/>
          <a:t>Ajouté par Fantche</a:t>
        </a:r>
      </a:p>
    </p188:txBody>
  </p188:cm>
</p188:cmLst>
</file>

<file path=ppt/comments/modernComment_142_6F699A17.xml><?xml version="1.0" encoding="utf-8"?>
<p188:cmLst xmlns:a="http://schemas.openxmlformats.org/drawingml/2006/main" xmlns:r="http://schemas.openxmlformats.org/officeDocument/2006/relationships" xmlns:p188="http://schemas.microsoft.com/office/powerpoint/2018/8/main">
  <p188:cm id="{C7E298C0-3FDB-447F-A096-8A27F1F4425C}" authorId="{8A90C440-0268-CFDD-7A1D-C195D74765C3}" created="2022-02-28T10:49:46.780">
    <ac:txMkLst xmlns:ac="http://schemas.microsoft.com/office/drawing/2013/main/command">
      <pc:docMk xmlns:pc="http://schemas.microsoft.com/office/powerpoint/2013/main/command"/>
      <pc:sldMk xmlns:pc="http://schemas.microsoft.com/office/powerpoint/2013/main/command" cId="1869191703" sldId="322"/>
      <ac:spMk id="9" creationId="{0D9B2AB8-1398-4C36-8551-90936F33BA4B}"/>
      <ac:txMk cp="420" len="34">
        <ac:context len="584" hash="2849215572"/>
      </ac:txMk>
    </ac:txMkLst>
    <p188:pos x="4154394" y="3087021"/>
    <p188:txBody>
      <a:bodyPr/>
      <a:lstStyle/>
      <a:p>
        <a:r>
          <a:rPr lang="fr-FR"/>
          <a:t>Ajouté par Fantche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91C4B451-A535-4E9D-B5C6-9AA6D61AAF8D}" type="datetimeFigureOut">
              <a:rPr lang="fr-FR" smtClean="0"/>
              <a:t>28/02/2022</a:t>
            </a:fld>
            <a:endParaRPr lang="fr-FR"/>
          </a:p>
        </p:txBody>
      </p:sp>
      <p:sp>
        <p:nvSpPr>
          <p:cNvPr id="4" name="Espace réservé de l'image des diapositives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FE9A4F17-BF4D-4052-AF2C-BC079C6E950F}" type="slidenum">
              <a:rPr lang="fr-FR" smtClean="0"/>
              <a:t>‹N°›</a:t>
            </a:fld>
            <a:endParaRPr lang="fr-FR"/>
          </a:p>
        </p:txBody>
      </p:sp>
    </p:spTree>
    <p:extLst>
      <p:ext uri="{BB962C8B-B14F-4D97-AF65-F5344CB8AC3E}">
        <p14:creationId xmlns:p14="http://schemas.microsoft.com/office/powerpoint/2010/main" val="717641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a:t>
            </a:fld>
            <a:endParaRPr lang="fr-FR"/>
          </a:p>
        </p:txBody>
      </p:sp>
    </p:spTree>
    <p:extLst>
      <p:ext uri="{BB962C8B-B14F-4D97-AF65-F5344CB8AC3E}">
        <p14:creationId xmlns:p14="http://schemas.microsoft.com/office/powerpoint/2010/main" val="549450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17</a:t>
            </a:fld>
            <a:endParaRPr lang="fr-FR"/>
          </a:p>
        </p:txBody>
      </p:sp>
    </p:spTree>
    <p:extLst>
      <p:ext uri="{BB962C8B-B14F-4D97-AF65-F5344CB8AC3E}">
        <p14:creationId xmlns:p14="http://schemas.microsoft.com/office/powerpoint/2010/main" val="657364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18</a:t>
            </a:fld>
            <a:endParaRPr lang="fr-FR"/>
          </a:p>
        </p:txBody>
      </p:sp>
    </p:spTree>
    <p:extLst>
      <p:ext uri="{BB962C8B-B14F-4D97-AF65-F5344CB8AC3E}">
        <p14:creationId xmlns:p14="http://schemas.microsoft.com/office/powerpoint/2010/main" val="995246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5</a:t>
            </a:fld>
            <a:endParaRPr lang="fr-FR"/>
          </a:p>
        </p:txBody>
      </p:sp>
    </p:spTree>
    <p:extLst>
      <p:ext uri="{BB962C8B-B14F-4D97-AF65-F5344CB8AC3E}">
        <p14:creationId xmlns:p14="http://schemas.microsoft.com/office/powerpoint/2010/main" val="2490972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6</a:t>
            </a:fld>
            <a:endParaRPr lang="fr-FR"/>
          </a:p>
        </p:txBody>
      </p:sp>
    </p:spTree>
    <p:extLst>
      <p:ext uri="{BB962C8B-B14F-4D97-AF65-F5344CB8AC3E}">
        <p14:creationId xmlns:p14="http://schemas.microsoft.com/office/powerpoint/2010/main" val="2877183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11</a:t>
            </a:fld>
            <a:endParaRPr lang="fr-FR"/>
          </a:p>
        </p:txBody>
      </p:sp>
    </p:spTree>
    <p:extLst>
      <p:ext uri="{BB962C8B-B14F-4D97-AF65-F5344CB8AC3E}">
        <p14:creationId xmlns:p14="http://schemas.microsoft.com/office/powerpoint/2010/main" val="712808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12</a:t>
            </a:fld>
            <a:endParaRPr lang="fr-FR"/>
          </a:p>
        </p:txBody>
      </p:sp>
    </p:spTree>
    <p:extLst>
      <p:ext uri="{BB962C8B-B14F-4D97-AF65-F5344CB8AC3E}">
        <p14:creationId xmlns:p14="http://schemas.microsoft.com/office/powerpoint/2010/main" val="2180380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13</a:t>
            </a:fld>
            <a:endParaRPr lang="fr-FR"/>
          </a:p>
        </p:txBody>
      </p:sp>
    </p:spTree>
    <p:extLst>
      <p:ext uri="{BB962C8B-B14F-4D97-AF65-F5344CB8AC3E}">
        <p14:creationId xmlns:p14="http://schemas.microsoft.com/office/powerpoint/2010/main" val="2180406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14</a:t>
            </a:fld>
            <a:endParaRPr lang="fr-FR"/>
          </a:p>
        </p:txBody>
      </p:sp>
    </p:spTree>
    <p:extLst>
      <p:ext uri="{BB962C8B-B14F-4D97-AF65-F5344CB8AC3E}">
        <p14:creationId xmlns:p14="http://schemas.microsoft.com/office/powerpoint/2010/main" val="2683147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15</a:t>
            </a:fld>
            <a:endParaRPr lang="fr-FR"/>
          </a:p>
        </p:txBody>
      </p:sp>
    </p:spTree>
    <p:extLst>
      <p:ext uri="{BB962C8B-B14F-4D97-AF65-F5344CB8AC3E}">
        <p14:creationId xmlns:p14="http://schemas.microsoft.com/office/powerpoint/2010/main" val="1014583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E9A4F17-BF4D-4052-AF2C-BC079C6E950F}" type="slidenum">
              <a:rPr lang="fr-FR" smtClean="0"/>
              <a:t>16</a:t>
            </a:fld>
            <a:endParaRPr lang="fr-FR"/>
          </a:p>
        </p:txBody>
      </p:sp>
    </p:spTree>
    <p:extLst>
      <p:ext uri="{BB962C8B-B14F-4D97-AF65-F5344CB8AC3E}">
        <p14:creationId xmlns:p14="http://schemas.microsoft.com/office/powerpoint/2010/main" val="132815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86108" y="496315"/>
            <a:ext cx="8521182" cy="85661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3705" y="2149915"/>
            <a:ext cx="7685988" cy="70675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1062227" y="1901952"/>
            <a:ext cx="8586470" cy="4909184"/>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2/28/2022</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 Id="rId4" Type="http://schemas.microsoft.com/office/2018/10/relationships/comments" Target="../comments/modernComment_137_AECA113E.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18/10/relationships/comments" Target="../comments/modernComment_13F_9C74BB7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microsoft.com/office/2018/10/relationships/comments" Target="../comments/modernComment_140_F82CCE9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microsoft.com/office/2018/10/relationships/comments" Target="../comments/modernComment_142_6F699A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1150619" y="1419225"/>
            <a:ext cx="8317992" cy="3678892"/>
          </a:xfrm>
          <a:prstGeom prst="rect">
            <a:avLst/>
          </a:prstGeom>
        </p:spPr>
      </p:pic>
      <p:sp>
        <p:nvSpPr>
          <p:cNvPr id="3" name="object 3"/>
          <p:cNvSpPr txBox="1">
            <a:spLocks noGrp="1"/>
          </p:cNvSpPr>
          <p:nvPr>
            <p:ph type="title"/>
          </p:nvPr>
        </p:nvSpPr>
        <p:spPr>
          <a:xfrm>
            <a:off x="1503705" y="2149915"/>
            <a:ext cx="7685988" cy="386644"/>
          </a:xfrm>
          <a:prstGeom prst="rect">
            <a:avLst/>
          </a:prstGeom>
        </p:spPr>
        <p:txBody>
          <a:bodyPr vert="horz" wrap="square" lIns="0" tIns="65405" rIns="0" bIns="0" rtlCol="0">
            <a:spAutoFit/>
          </a:bodyPr>
          <a:lstStyle/>
          <a:p>
            <a:pPr marL="1458595" marR="5080" indent="-1446530">
              <a:lnSpc>
                <a:spcPts val="2480"/>
              </a:lnSpc>
              <a:spcBef>
                <a:spcPts val="515"/>
              </a:spcBef>
            </a:pPr>
            <a:r>
              <a:rPr spc="-5" dirty="0" err="1"/>
              <a:t>Chimiop</a:t>
            </a:r>
            <a:r>
              <a:rPr lang="en-GB" spc="-5" dirty="0" err="1"/>
              <a:t>ré</a:t>
            </a:r>
            <a:r>
              <a:rPr spc="-5" dirty="0" err="1"/>
              <a:t>vention</a:t>
            </a:r>
            <a:r>
              <a:rPr spc="-5" dirty="0"/>
              <a:t> </a:t>
            </a:r>
            <a:r>
              <a:rPr lang="en-GB" spc="-5" dirty="0"/>
              <a:t>du </a:t>
            </a:r>
            <a:r>
              <a:rPr spc="-5" dirty="0" err="1"/>
              <a:t>Paludisme</a:t>
            </a:r>
            <a:r>
              <a:rPr lang="en-GB" spc="-5" dirty="0"/>
              <a:t> </a:t>
            </a:r>
            <a:r>
              <a:rPr lang="fr-CH" spc="-5" dirty="0" err="1"/>
              <a:t>Saisonier</a:t>
            </a:r>
            <a:r>
              <a:rPr lang="fr-CH" spc="20" dirty="0"/>
              <a:t> </a:t>
            </a:r>
            <a:r>
              <a:rPr spc="-10" dirty="0"/>
              <a:t> </a:t>
            </a:r>
            <a:r>
              <a:rPr dirty="0"/>
              <a:t>(C</a:t>
            </a:r>
            <a:r>
              <a:rPr lang="en-US" dirty="0"/>
              <a:t>PS</a:t>
            </a:r>
            <a:r>
              <a:rPr dirty="0"/>
              <a:t>)</a:t>
            </a:r>
          </a:p>
        </p:txBody>
      </p:sp>
      <p:sp>
        <p:nvSpPr>
          <p:cNvPr id="4" name="object 4"/>
          <p:cNvSpPr txBox="1"/>
          <p:nvPr/>
        </p:nvSpPr>
        <p:spPr>
          <a:xfrm>
            <a:off x="3111492" y="3340091"/>
            <a:ext cx="6176645" cy="1159292"/>
          </a:xfrm>
          <a:prstGeom prst="rect">
            <a:avLst/>
          </a:prstGeom>
        </p:spPr>
        <p:txBody>
          <a:bodyPr vert="horz" wrap="square" lIns="0" tIns="12700" rIns="0" bIns="0" rtlCol="0">
            <a:spAutoFit/>
          </a:bodyPr>
          <a:lstStyle/>
          <a:p>
            <a:pPr marL="12700">
              <a:lnSpc>
                <a:spcPct val="100000"/>
              </a:lnSpc>
              <a:spcBef>
                <a:spcPts val="100"/>
              </a:spcBef>
            </a:pPr>
            <a:r>
              <a:rPr sz="2400" b="1" spc="-5" dirty="0">
                <a:solidFill>
                  <a:srgbClr val="FFFFFF"/>
                </a:solidFill>
                <a:latin typeface="Arial"/>
                <a:cs typeface="Arial"/>
              </a:rPr>
              <a:t>Bilan </a:t>
            </a:r>
            <a:r>
              <a:rPr sz="2400" b="1" spc="-10" dirty="0">
                <a:solidFill>
                  <a:srgbClr val="FFFFFF"/>
                </a:solidFill>
                <a:latin typeface="Arial"/>
                <a:cs typeface="Arial"/>
              </a:rPr>
              <a:t>des</a:t>
            </a:r>
            <a:r>
              <a:rPr sz="2400" b="1" spc="35" dirty="0">
                <a:solidFill>
                  <a:srgbClr val="FFFFFF"/>
                </a:solidFill>
                <a:latin typeface="Arial"/>
                <a:cs typeface="Arial"/>
              </a:rPr>
              <a:t> </a:t>
            </a:r>
            <a:r>
              <a:rPr sz="2400" b="1" spc="-5" dirty="0" err="1">
                <a:solidFill>
                  <a:srgbClr val="FFFFFF"/>
                </a:solidFill>
                <a:latin typeface="Arial"/>
                <a:cs typeface="Arial"/>
              </a:rPr>
              <a:t>activités</a:t>
            </a:r>
            <a:r>
              <a:rPr sz="2400" b="1" spc="-10" dirty="0">
                <a:solidFill>
                  <a:srgbClr val="FFFFFF"/>
                </a:solidFill>
                <a:latin typeface="Arial"/>
                <a:cs typeface="Arial"/>
              </a:rPr>
              <a:t> </a:t>
            </a:r>
            <a:r>
              <a:rPr sz="2400" b="1" spc="10" dirty="0">
                <a:solidFill>
                  <a:srgbClr val="FFFFFF"/>
                </a:solidFill>
                <a:latin typeface="Arial"/>
                <a:cs typeface="Arial"/>
              </a:rPr>
              <a:t>de</a:t>
            </a:r>
            <a:r>
              <a:rPr sz="2400" b="1" spc="-10" dirty="0">
                <a:solidFill>
                  <a:srgbClr val="FFFFFF"/>
                </a:solidFill>
                <a:latin typeface="Arial"/>
                <a:cs typeface="Arial"/>
              </a:rPr>
              <a:t> </a:t>
            </a:r>
            <a:r>
              <a:rPr sz="2400" b="1" dirty="0">
                <a:solidFill>
                  <a:srgbClr val="FFFFFF"/>
                </a:solidFill>
                <a:latin typeface="Arial"/>
                <a:cs typeface="Arial"/>
              </a:rPr>
              <a:t>la</a:t>
            </a:r>
            <a:r>
              <a:rPr sz="2400" b="1" spc="-10" dirty="0">
                <a:solidFill>
                  <a:srgbClr val="FFFFFF"/>
                </a:solidFill>
                <a:latin typeface="Arial"/>
                <a:cs typeface="Arial"/>
              </a:rPr>
              <a:t> campagne</a:t>
            </a:r>
            <a:r>
              <a:rPr sz="2400" b="1" spc="35" dirty="0">
                <a:solidFill>
                  <a:srgbClr val="FFFFFF"/>
                </a:solidFill>
                <a:latin typeface="Arial"/>
                <a:cs typeface="Arial"/>
              </a:rPr>
              <a:t> </a:t>
            </a:r>
            <a:r>
              <a:rPr sz="2400" b="1" spc="-10" dirty="0">
                <a:solidFill>
                  <a:srgbClr val="FFFFFF"/>
                </a:solidFill>
                <a:latin typeface="Arial"/>
                <a:cs typeface="Arial"/>
              </a:rPr>
              <a:t>2021</a:t>
            </a:r>
            <a:endParaRPr sz="2400" dirty="0">
              <a:latin typeface="Arial"/>
              <a:cs typeface="Arial"/>
            </a:endParaRPr>
          </a:p>
          <a:p>
            <a:pPr>
              <a:lnSpc>
                <a:spcPct val="100000"/>
              </a:lnSpc>
              <a:spcBef>
                <a:spcPts val="10"/>
              </a:spcBef>
            </a:pPr>
            <a:endParaRPr sz="2650" dirty="0">
              <a:latin typeface="Arial"/>
              <a:cs typeface="Arial"/>
            </a:endParaRPr>
          </a:p>
          <a:p>
            <a:pPr marL="95885">
              <a:lnSpc>
                <a:spcPct val="100000"/>
              </a:lnSpc>
            </a:pPr>
            <a:r>
              <a:rPr sz="2400" b="1" spc="-5" dirty="0">
                <a:solidFill>
                  <a:srgbClr val="FFFFFF"/>
                </a:solidFill>
                <a:latin typeface="Arial"/>
                <a:cs typeface="Arial"/>
              </a:rPr>
              <a:t>Planification</a:t>
            </a:r>
            <a:r>
              <a:rPr sz="2400" b="1" dirty="0">
                <a:solidFill>
                  <a:srgbClr val="FFFFFF"/>
                </a:solidFill>
                <a:latin typeface="Arial"/>
                <a:cs typeface="Arial"/>
              </a:rPr>
              <a:t> </a:t>
            </a:r>
            <a:r>
              <a:rPr sz="2400" b="1" spc="-10" dirty="0">
                <a:solidFill>
                  <a:srgbClr val="FFFFFF"/>
                </a:solidFill>
                <a:latin typeface="Arial"/>
                <a:cs typeface="Arial"/>
              </a:rPr>
              <a:t>des</a:t>
            </a:r>
            <a:r>
              <a:rPr sz="2400" b="1" spc="10" dirty="0">
                <a:solidFill>
                  <a:srgbClr val="FFFFFF"/>
                </a:solidFill>
                <a:latin typeface="Arial"/>
                <a:cs typeface="Arial"/>
              </a:rPr>
              <a:t> </a:t>
            </a:r>
            <a:r>
              <a:rPr sz="2400" b="1" spc="-5" dirty="0">
                <a:solidFill>
                  <a:srgbClr val="FFFFFF"/>
                </a:solidFill>
                <a:latin typeface="Arial"/>
                <a:cs typeface="Arial"/>
              </a:rPr>
              <a:t>campagnes</a:t>
            </a:r>
            <a:r>
              <a:rPr sz="2400" b="1" spc="10" dirty="0">
                <a:solidFill>
                  <a:srgbClr val="FFFFFF"/>
                </a:solidFill>
                <a:latin typeface="Arial"/>
                <a:cs typeface="Arial"/>
              </a:rPr>
              <a:t> </a:t>
            </a:r>
            <a:r>
              <a:rPr sz="2400" b="1" spc="-5" dirty="0">
                <a:solidFill>
                  <a:srgbClr val="FFFFFF"/>
                </a:solidFill>
                <a:latin typeface="Arial"/>
                <a:cs typeface="Arial"/>
              </a:rPr>
              <a:t>2022</a:t>
            </a:r>
            <a:r>
              <a:rPr sz="2400" b="1" spc="-10" dirty="0">
                <a:solidFill>
                  <a:srgbClr val="FFFFFF"/>
                </a:solidFill>
                <a:latin typeface="Arial"/>
                <a:cs typeface="Arial"/>
              </a:rPr>
              <a:t> et</a:t>
            </a:r>
            <a:r>
              <a:rPr sz="2400" b="1" spc="20" dirty="0">
                <a:solidFill>
                  <a:srgbClr val="FFFFFF"/>
                </a:solidFill>
                <a:latin typeface="Arial"/>
                <a:cs typeface="Arial"/>
              </a:rPr>
              <a:t> </a:t>
            </a:r>
            <a:r>
              <a:rPr sz="2400" b="1" spc="-5" dirty="0">
                <a:solidFill>
                  <a:srgbClr val="FFFFFF"/>
                </a:solidFill>
                <a:latin typeface="Arial"/>
                <a:cs typeface="Arial"/>
              </a:rPr>
              <a:t>2023</a:t>
            </a:r>
            <a:endParaRPr sz="2400" dirty="0">
              <a:latin typeface="Arial"/>
              <a:cs typeface="Arial"/>
            </a:endParaRPr>
          </a:p>
        </p:txBody>
      </p:sp>
      <p:sp>
        <p:nvSpPr>
          <p:cNvPr id="5" name="object 5"/>
          <p:cNvSpPr/>
          <p:nvPr/>
        </p:nvSpPr>
        <p:spPr>
          <a:xfrm>
            <a:off x="3066239" y="5639715"/>
            <a:ext cx="4834255" cy="523867"/>
          </a:xfrm>
          <a:custGeom>
            <a:avLst/>
            <a:gdLst/>
            <a:ahLst/>
            <a:cxnLst/>
            <a:rect l="l" t="t" r="r" b="b"/>
            <a:pathLst>
              <a:path w="4834255" h="570229">
                <a:moveTo>
                  <a:pt x="4831080" y="569976"/>
                </a:moveTo>
                <a:lnTo>
                  <a:pt x="1524" y="569976"/>
                </a:lnTo>
                <a:lnTo>
                  <a:pt x="0" y="568452"/>
                </a:lnTo>
                <a:lnTo>
                  <a:pt x="0" y="1524"/>
                </a:lnTo>
                <a:lnTo>
                  <a:pt x="1524" y="0"/>
                </a:lnTo>
                <a:lnTo>
                  <a:pt x="4831080" y="0"/>
                </a:lnTo>
                <a:lnTo>
                  <a:pt x="4834128" y="1524"/>
                </a:lnTo>
                <a:lnTo>
                  <a:pt x="4834128" y="4572"/>
                </a:lnTo>
                <a:lnTo>
                  <a:pt x="9144" y="4572"/>
                </a:lnTo>
                <a:lnTo>
                  <a:pt x="4572" y="9144"/>
                </a:lnTo>
                <a:lnTo>
                  <a:pt x="9144" y="9144"/>
                </a:lnTo>
                <a:lnTo>
                  <a:pt x="9144" y="560832"/>
                </a:lnTo>
                <a:lnTo>
                  <a:pt x="4572" y="560832"/>
                </a:lnTo>
                <a:lnTo>
                  <a:pt x="9144" y="565404"/>
                </a:lnTo>
                <a:lnTo>
                  <a:pt x="4834128" y="565404"/>
                </a:lnTo>
                <a:lnTo>
                  <a:pt x="4834128" y="568452"/>
                </a:lnTo>
                <a:lnTo>
                  <a:pt x="4831080" y="569976"/>
                </a:lnTo>
                <a:close/>
              </a:path>
              <a:path w="4834255" h="570229">
                <a:moveTo>
                  <a:pt x="9144" y="9144"/>
                </a:moveTo>
                <a:lnTo>
                  <a:pt x="4572" y="9144"/>
                </a:lnTo>
                <a:lnTo>
                  <a:pt x="9144" y="4572"/>
                </a:lnTo>
                <a:lnTo>
                  <a:pt x="9144" y="9144"/>
                </a:lnTo>
                <a:close/>
              </a:path>
              <a:path w="4834255" h="570229">
                <a:moveTo>
                  <a:pt x="4823460" y="9144"/>
                </a:moveTo>
                <a:lnTo>
                  <a:pt x="9144" y="9144"/>
                </a:lnTo>
                <a:lnTo>
                  <a:pt x="9144" y="4572"/>
                </a:lnTo>
                <a:lnTo>
                  <a:pt x="4823460" y="4572"/>
                </a:lnTo>
                <a:lnTo>
                  <a:pt x="4823460" y="9144"/>
                </a:lnTo>
                <a:close/>
              </a:path>
              <a:path w="4834255" h="570229">
                <a:moveTo>
                  <a:pt x="4823460" y="565404"/>
                </a:moveTo>
                <a:lnTo>
                  <a:pt x="4823460" y="4572"/>
                </a:lnTo>
                <a:lnTo>
                  <a:pt x="4828032" y="9144"/>
                </a:lnTo>
                <a:lnTo>
                  <a:pt x="4834128" y="9144"/>
                </a:lnTo>
                <a:lnTo>
                  <a:pt x="4834128" y="560832"/>
                </a:lnTo>
                <a:lnTo>
                  <a:pt x="4828032" y="560832"/>
                </a:lnTo>
                <a:lnTo>
                  <a:pt x="4823460" y="565404"/>
                </a:lnTo>
                <a:close/>
              </a:path>
              <a:path w="4834255" h="570229">
                <a:moveTo>
                  <a:pt x="4834128" y="9144"/>
                </a:moveTo>
                <a:lnTo>
                  <a:pt x="4828032" y="9144"/>
                </a:lnTo>
                <a:lnTo>
                  <a:pt x="4823460" y="4572"/>
                </a:lnTo>
                <a:lnTo>
                  <a:pt x="4834128" y="4572"/>
                </a:lnTo>
                <a:lnTo>
                  <a:pt x="4834128" y="9144"/>
                </a:lnTo>
                <a:close/>
              </a:path>
              <a:path w="4834255" h="570229">
                <a:moveTo>
                  <a:pt x="9144" y="565404"/>
                </a:moveTo>
                <a:lnTo>
                  <a:pt x="4572" y="560832"/>
                </a:lnTo>
                <a:lnTo>
                  <a:pt x="9144" y="560832"/>
                </a:lnTo>
                <a:lnTo>
                  <a:pt x="9144" y="565404"/>
                </a:lnTo>
                <a:close/>
              </a:path>
              <a:path w="4834255" h="570229">
                <a:moveTo>
                  <a:pt x="4823460" y="565404"/>
                </a:moveTo>
                <a:lnTo>
                  <a:pt x="9144" y="565404"/>
                </a:lnTo>
                <a:lnTo>
                  <a:pt x="9144" y="560832"/>
                </a:lnTo>
                <a:lnTo>
                  <a:pt x="4823460" y="560832"/>
                </a:lnTo>
                <a:lnTo>
                  <a:pt x="4823460" y="565404"/>
                </a:lnTo>
                <a:close/>
              </a:path>
              <a:path w="4834255" h="570229">
                <a:moveTo>
                  <a:pt x="4834128" y="565404"/>
                </a:moveTo>
                <a:lnTo>
                  <a:pt x="4823460" y="565404"/>
                </a:lnTo>
                <a:lnTo>
                  <a:pt x="4828032" y="560832"/>
                </a:lnTo>
                <a:lnTo>
                  <a:pt x="4834128" y="560832"/>
                </a:lnTo>
                <a:lnTo>
                  <a:pt x="4834128" y="565404"/>
                </a:lnTo>
                <a:close/>
              </a:path>
            </a:pathLst>
          </a:custGeom>
          <a:solidFill>
            <a:srgbClr val="000000"/>
          </a:solidFill>
        </p:spPr>
        <p:txBody>
          <a:bodyPr wrap="square" lIns="0" tIns="0" rIns="0" bIns="0" rtlCol="0"/>
          <a:lstStyle/>
          <a:p>
            <a:pPr algn="ctr"/>
            <a:r>
              <a:rPr lang="en-GB" sz="3200" dirty="0"/>
              <a:t>TOGO</a:t>
            </a:r>
            <a:endParaRPr sz="3200" dirty="0"/>
          </a:p>
        </p:txBody>
      </p:sp>
      <p:grpSp>
        <p:nvGrpSpPr>
          <p:cNvPr id="7" name="object 7"/>
          <p:cNvGrpSpPr/>
          <p:nvPr/>
        </p:nvGrpSpPr>
        <p:grpSpPr>
          <a:xfrm>
            <a:off x="2164079" y="3101339"/>
            <a:ext cx="894715" cy="1286510"/>
            <a:chOff x="2164079" y="3101339"/>
            <a:chExt cx="894715" cy="1286510"/>
          </a:xfrm>
        </p:grpSpPr>
        <p:sp>
          <p:nvSpPr>
            <p:cNvPr id="8" name="object 8"/>
            <p:cNvSpPr/>
            <p:nvPr/>
          </p:nvSpPr>
          <p:spPr>
            <a:xfrm>
              <a:off x="2176271" y="3131819"/>
              <a:ext cx="864235" cy="433070"/>
            </a:xfrm>
            <a:custGeom>
              <a:avLst/>
              <a:gdLst/>
              <a:ahLst/>
              <a:cxnLst/>
              <a:rect l="l" t="t" r="r" b="b"/>
              <a:pathLst>
                <a:path w="864235" h="433070">
                  <a:moveTo>
                    <a:pt x="649224" y="432816"/>
                  </a:moveTo>
                  <a:lnTo>
                    <a:pt x="649224" y="324612"/>
                  </a:lnTo>
                  <a:lnTo>
                    <a:pt x="0" y="324612"/>
                  </a:lnTo>
                  <a:lnTo>
                    <a:pt x="0" y="108204"/>
                  </a:lnTo>
                  <a:lnTo>
                    <a:pt x="649224" y="108204"/>
                  </a:lnTo>
                  <a:lnTo>
                    <a:pt x="649224" y="0"/>
                  </a:lnTo>
                  <a:lnTo>
                    <a:pt x="864108" y="216408"/>
                  </a:lnTo>
                  <a:lnTo>
                    <a:pt x="649224" y="432816"/>
                  </a:lnTo>
                  <a:close/>
                </a:path>
              </a:pathLst>
            </a:custGeom>
            <a:solidFill>
              <a:srgbClr val="FFFFFF"/>
            </a:solidFill>
          </p:spPr>
          <p:txBody>
            <a:bodyPr wrap="square" lIns="0" tIns="0" rIns="0" bIns="0" rtlCol="0"/>
            <a:lstStyle/>
            <a:p>
              <a:endParaRPr/>
            </a:p>
          </p:txBody>
        </p:sp>
        <p:sp>
          <p:nvSpPr>
            <p:cNvPr id="9" name="object 9"/>
            <p:cNvSpPr/>
            <p:nvPr/>
          </p:nvSpPr>
          <p:spPr>
            <a:xfrm>
              <a:off x="2164079" y="3101339"/>
              <a:ext cx="894715" cy="494030"/>
            </a:xfrm>
            <a:custGeom>
              <a:avLst/>
              <a:gdLst/>
              <a:ahLst/>
              <a:cxnLst/>
              <a:rect l="l" t="t" r="r" b="b"/>
              <a:pathLst>
                <a:path w="894714" h="494029">
                  <a:moveTo>
                    <a:pt x="647700" y="138684"/>
                  </a:moveTo>
                  <a:lnTo>
                    <a:pt x="647700" y="0"/>
                  </a:lnTo>
                  <a:lnTo>
                    <a:pt x="678180" y="30480"/>
                  </a:lnTo>
                  <a:lnTo>
                    <a:pt x="673608" y="30480"/>
                  </a:lnTo>
                  <a:lnTo>
                    <a:pt x="652272" y="39624"/>
                  </a:lnTo>
                  <a:lnTo>
                    <a:pt x="673608" y="60959"/>
                  </a:lnTo>
                  <a:lnTo>
                    <a:pt x="673608" y="126492"/>
                  </a:lnTo>
                  <a:lnTo>
                    <a:pt x="661416" y="126492"/>
                  </a:lnTo>
                  <a:lnTo>
                    <a:pt x="647700" y="138684"/>
                  </a:lnTo>
                  <a:close/>
                </a:path>
                <a:path w="894714" h="494029">
                  <a:moveTo>
                    <a:pt x="673608" y="60959"/>
                  </a:moveTo>
                  <a:lnTo>
                    <a:pt x="652272" y="39624"/>
                  </a:lnTo>
                  <a:lnTo>
                    <a:pt x="673608" y="30480"/>
                  </a:lnTo>
                  <a:lnTo>
                    <a:pt x="673608" y="60959"/>
                  </a:lnTo>
                  <a:close/>
                </a:path>
                <a:path w="894714" h="494029">
                  <a:moveTo>
                    <a:pt x="859535" y="246888"/>
                  </a:moveTo>
                  <a:lnTo>
                    <a:pt x="673608" y="60959"/>
                  </a:lnTo>
                  <a:lnTo>
                    <a:pt x="673608" y="30480"/>
                  </a:lnTo>
                  <a:lnTo>
                    <a:pt x="678180" y="30480"/>
                  </a:lnTo>
                  <a:lnTo>
                    <a:pt x="885444" y="237744"/>
                  </a:lnTo>
                  <a:lnTo>
                    <a:pt x="868679" y="237744"/>
                  </a:lnTo>
                  <a:lnTo>
                    <a:pt x="859535" y="246888"/>
                  </a:lnTo>
                  <a:close/>
                </a:path>
                <a:path w="894714" h="494029">
                  <a:moveTo>
                    <a:pt x="647700" y="367284"/>
                  </a:moveTo>
                  <a:lnTo>
                    <a:pt x="0" y="367284"/>
                  </a:lnTo>
                  <a:lnTo>
                    <a:pt x="0" y="126492"/>
                  </a:lnTo>
                  <a:lnTo>
                    <a:pt x="647700" y="126492"/>
                  </a:lnTo>
                  <a:lnTo>
                    <a:pt x="647700" y="138684"/>
                  </a:lnTo>
                  <a:lnTo>
                    <a:pt x="25908" y="138684"/>
                  </a:lnTo>
                  <a:lnTo>
                    <a:pt x="12192" y="150876"/>
                  </a:lnTo>
                  <a:lnTo>
                    <a:pt x="25908" y="150876"/>
                  </a:lnTo>
                  <a:lnTo>
                    <a:pt x="25908" y="342900"/>
                  </a:lnTo>
                  <a:lnTo>
                    <a:pt x="12192" y="342900"/>
                  </a:lnTo>
                  <a:lnTo>
                    <a:pt x="25908" y="355092"/>
                  </a:lnTo>
                  <a:lnTo>
                    <a:pt x="647700" y="355092"/>
                  </a:lnTo>
                  <a:lnTo>
                    <a:pt x="647700" y="367284"/>
                  </a:lnTo>
                  <a:close/>
                </a:path>
                <a:path w="894714" h="494029">
                  <a:moveTo>
                    <a:pt x="673608" y="150876"/>
                  </a:moveTo>
                  <a:lnTo>
                    <a:pt x="25908" y="150876"/>
                  </a:lnTo>
                  <a:lnTo>
                    <a:pt x="25908" y="138684"/>
                  </a:lnTo>
                  <a:lnTo>
                    <a:pt x="647700" y="138684"/>
                  </a:lnTo>
                  <a:lnTo>
                    <a:pt x="661416" y="126492"/>
                  </a:lnTo>
                  <a:lnTo>
                    <a:pt x="673608" y="126492"/>
                  </a:lnTo>
                  <a:lnTo>
                    <a:pt x="673608" y="150876"/>
                  </a:lnTo>
                  <a:close/>
                </a:path>
                <a:path w="894714" h="494029">
                  <a:moveTo>
                    <a:pt x="25908" y="150876"/>
                  </a:moveTo>
                  <a:lnTo>
                    <a:pt x="12192" y="150876"/>
                  </a:lnTo>
                  <a:lnTo>
                    <a:pt x="25908" y="138684"/>
                  </a:lnTo>
                  <a:lnTo>
                    <a:pt x="25908" y="150876"/>
                  </a:lnTo>
                  <a:close/>
                </a:path>
                <a:path w="894714" h="494029">
                  <a:moveTo>
                    <a:pt x="868679" y="256032"/>
                  </a:moveTo>
                  <a:lnTo>
                    <a:pt x="859536" y="246888"/>
                  </a:lnTo>
                  <a:lnTo>
                    <a:pt x="868679" y="237744"/>
                  </a:lnTo>
                  <a:lnTo>
                    <a:pt x="868679" y="256032"/>
                  </a:lnTo>
                  <a:close/>
                </a:path>
                <a:path w="894714" h="494029">
                  <a:moveTo>
                    <a:pt x="885444" y="256032"/>
                  </a:moveTo>
                  <a:lnTo>
                    <a:pt x="868679" y="256032"/>
                  </a:lnTo>
                  <a:lnTo>
                    <a:pt x="868679" y="237744"/>
                  </a:lnTo>
                  <a:lnTo>
                    <a:pt x="885444" y="237744"/>
                  </a:lnTo>
                  <a:lnTo>
                    <a:pt x="894588" y="246888"/>
                  </a:lnTo>
                  <a:lnTo>
                    <a:pt x="885444" y="256032"/>
                  </a:lnTo>
                  <a:close/>
                </a:path>
                <a:path w="894714" h="494029">
                  <a:moveTo>
                    <a:pt x="678180" y="463296"/>
                  </a:moveTo>
                  <a:lnTo>
                    <a:pt x="673608" y="463296"/>
                  </a:lnTo>
                  <a:lnTo>
                    <a:pt x="673608" y="432816"/>
                  </a:lnTo>
                  <a:lnTo>
                    <a:pt x="859535" y="246888"/>
                  </a:lnTo>
                  <a:lnTo>
                    <a:pt x="868679" y="256032"/>
                  </a:lnTo>
                  <a:lnTo>
                    <a:pt x="885444" y="256032"/>
                  </a:lnTo>
                  <a:lnTo>
                    <a:pt x="678180" y="463296"/>
                  </a:lnTo>
                  <a:close/>
                </a:path>
                <a:path w="894714" h="494029">
                  <a:moveTo>
                    <a:pt x="25908" y="355092"/>
                  </a:moveTo>
                  <a:lnTo>
                    <a:pt x="12192" y="342900"/>
                  </a:lnTo>
                  <a:lnTo>
                    <a:pt x="25908" y="342900"/>
                  </a:lnTo>
                  <a:lnTo>
                    <a:pt x="25908" y="355092"/>
                  </a:lnTo>
                  <a:close/>
                </a:path>
                <a:path w="894714" h="494029">
                  <a:moveTo>
                    <a:pt x="673608" y="367284"/>
                  </a:moveTo>
                  <a:lnTo>
                    <a:pt x="661416" y="367284"/>
                  </a:lnTo>
                  <a:lnTo>
                    <a:pt x="647700" y="355092"/>
                  </a:lnTo>
                  <a:lnTo>
                    <a:pt x="25908" y="355092"/>
                  </a:lnTo>
                  <a:lnTo>
                    <a:pt x="25908" y="342900"/>
                  </a:lnTo>
                  <a:lnTo>
                    <a:pt x="673608" y="342900"/>
                  </a:lnTo>
                  <a:lnTo>
                    <a:pt x="673608" y="367284"/>
                  </a:lnTo>
                  <a:close/>
                </a:path>
                <a:path w="894714" h="494029">
                  <a:moveTo>
                    <a:pt x="647700" y="493776"/>
                  </a:moveTo>
                  <a:lnTo>
                    <a:pt x="647700" y="355092"/>
                  </a:lnTo>
                  <a:lnTo>
                    <a:pt x="661416" y="367284"/>
                  </a:lnTo>
                  <a:lnTo>
                    <a:pt x="673608" y="367284"/>
                  </a:lnTo>
                  <a:lnTo>
                    <a:pt x="673608" y="432816"/>
                  </a:lnTo>
                  <a:lnTo>
                    <a:pt x="652272" y="454152"/>
                  </a:lnTo>
                  <a:lnTo>
                    <a:pt x="673608" y="463296"/>
                  </a:lnTo>
                  <a:lnTo>
                    <a:pt x="678180" y="463296"/>
                  </a:lnTo>
                  <a:lnTo>
                    <a:pt x="647700" y="493776"/>
                  </a:lnTo>
                  <a:close/>
                </a:path>
                <a:path w="894714" h="494029">
                  <a:moveTo>
                    <a:pt x="673608" y="463296"/>
                  </a:moveTo>
                  <a:lnTo>
                    <a:pt x="652272" y="454152"/>
                  </a:lnTo>
                  <a:lnTo>
                    <a:pt x="673608" y="432816"/>
                  </a:lnTo>
                  <a:lnTo>
                    <a:pt x="673608" y="463296"/>
                  </a:lnTo>
                  <a:close/>
                </a:path>
              </a:pathLst>
            </a:custGeom>
            <a:solidFill>
              <a:srgbClr val="385D89"/>
            </a:solidFill>
          </p:spPr>
          <p:txBody>
            <a:bodyPr wrap="square" lIns="0" tIns="0" rIns="0" bIns="0" rtlCol="0"/>
            <a:lstStyle/>
            <a:p>
              <a:endParaRPr/>
            </a:p>
          </p:txBody>
        </p:sp>
        <p:sp>
          <p:nvSpPr>
            <p:cNvPr id="10" name="object 10"/>
            <p:cNvSpPr/>
            <p:nvPr/>
          </p:nvSpPr>
          <p:spPr>
            <a:xfrm>
              <a:off x="2176271" y="3924299"/>
              <a:ext cx="864235" cy="431800"/>
            </a:xfrm>
            <a:custGeom>
              <a:avLst/>
              <a:gdLst/>
              <a:ahLst/>
              <a:cxnLst/>
              <a:rect l="l" t="t" r="r" b="b"/>
              <a:pathLst>
                <a:path w="864235" h="431800">
                  <a:moveTo>
                    <a:pt x="649224" y="431291"/>
                  </a:moveTo>
                  <a:lnTo>
                    <a:pt x="649224" y="324611"/>
                  </a:lnTo>
                  <a:lnTo>
                    <a:pt x="0" y="324611"/>
                  </a:lnTo>
                  <a:lnTo>
                    <a:pt x="0" y="108203"/>
                  </a:lnTo>
                  <a:lnTo>
                    <a:pt x="649224" y="108203"/>
                  </a:lnTo>
                  <a:lnTo>
                    <a:pt x="649224" y="0"/>
                  </a:lnTo>
                  <a:lnTo>
                    <a:pt x="864108" y="216408"/>
                  </a:lnTo>
                  <a:lnTo>
                    <a:pt x="649224" y="431291"/>
                  </a:lnTo>
                  <a:close/>
                </a:path>
              </a:pathLst>
            </a:custGeom>
            <a:solidFill>
              <a:srgbClr val="FFFFFF"/>
            </a:solidFill>
          </p:spPr>
          <p:txBody>
            <a:bodyPr wrap="square" lIns="0" tIns="0" rIns="0" bIns="0" rtlCol="0"/>
            <a:lstStyle/>
            <a:p>
              <a:endParaRPr/>
            </a:p>
          </p:txBody>
        </p:sp>
        <p:sp>
          <p:nvSpPr>
            <p:cNvPr id="11" name="object 11"/>
            <p:cNvSpPr/>
            <p:nvPr/>
          </p:nvSpPr>
          <p:spPr>
            <a:xfrm>
              <a:off x="2164079" y="3893819"/>
              <a:ext cx="894715" cy="494030"/>
            </a:xfrm>
            <a:custGeom>
              <a:avLst/>
              <a:gdLst/>
              <a:ahLst/>
              <a:cxnLst/>
              <a:rect l="l" t="t" r="r" b="b"/>
              <a:pathLst>
                <a:path w="894714" h="494029">
                  <a:moveTo>
                    <a:pt x="647700" y="138684"/>
                  </a:moveTo>
                  <a:lnTo>
                    <a:pt x="647700" y="0"/>
                  </a:lnTo>
                  <a:lnTo>
                    <a:pt x="678180" y="30480"/>
                  </a:lnTo>
                  <a:lnTo>
                    <a:pt x="673608" y="30480"/>
                  </a:lnTo>
                  <a:lnTo>
                    <a:pt x="652272" y="39624"/>
                  </a:lnTo>
                  <a:lnTo>
                    <a:pt x="673608" y="60959"/>
                  </a:lnTo>
                  <a:lnTo>
                    <a:pt x="673608" y="126492"/>
                  </a:lnTo>
                  <a:lnTo>
                    <a:pt x="661416" y="126492"/>
                  </a:lnTo>
                  <a:lnTo>
                    <a:pt x="647700" y="138684"/>
                  </a:lnTo>
                  <a:close/>
                </a:path>
                <a:path w="894714" h="494029">
                  <a:moveTo>
                    <a:pt x="673608" y="60959"/>
                  </a:moveTo>
                  <a:lnTo>
                    <a:pt x="652272" y="39624"/>
                  </a:lnTo>
                  <a:lnTo>
                    <a:pt x="673608" y="30480"/>
                  </a:lnTo>
                  <a:lnTo>
                    <a:pt x="673608" y="60959"/>
                  </a:lnTo>
                  <a:close/>
                </a:path>
                <a:path w="894714" h="494029">
                  <a:moveTo>
                    <a:pt x="859535" y="246888"/>
                  </a:moveTo>
                  <a:lnTo>
                    <a:pt x="673608" y="60959"/>
                  </a:lnTo>
                  <a:lnTo>
                    <a:pt x="673608" y="30480"/>
                  </a:lnTo>
                  <a:lnTo>
                    <a:pt x="678180" y="30480"/>
                  </a:lnTo>
                  <a:lnTo>
                    <a:pt x="885444" y="237744"/>
                  </a:lnTo>
                  <a:lnTo>
                    <a:pt x="868679" y="237744"/>
                  </a:lnTo>
                  <a:lnTo>
                    <a:pt x="859535" y="246888"/>
                  </a:lnTo>
                  <a:close/>
                </a:path>
                <a:path w="894714" h="494029">
                  <a:moveTo>
                    <a:pt x="647700" y="367284"/>
                  </a:moveTo>
                  <a:lnTo>
                    <a:pt x="0" y="367284"/>
                  </a:lnTo>
                  <a:lnTo>
                    <a:pt x="0" y="126492"/>
                  </a:lnTo>
                  <a:lnTo>
                    <a:pt x="647700" y="126492"/>
                  </a:lnTo>
                  <a:lnTo>
                    <a:pt x="647700" y="138684"/>
                  </a:lnTo>
                  <a:lnTo>
                    <a:pt x="25908" y="138684"/>
                  </a:lnTo>
                  <a:lnTo>
                    <a:pt x="12192" y="150876"/>
                  </a:lnTo>
                  <a:lnTo>
                    <a:pt x="25908" y="150876"/>
                  </a:lnTo>
                  <a:lnTo>
                    <a:pt x="25908" y="341376"/>
                  </a:lnTo>
                  <a:lnTo>
                    <a:pt x="12192" y="341376"/>
                  </a:lnTo>
                  <a:lnTo>
                    <a:pt x="25908" y="355092"/>
                  </a:lnTo>
                  <a:lnTo>
                    <a:pt x="647700" y="355092"/>
                  </a:lnTo>
                  <a:lnTo>
                    <a:pt x="647700" y="367284"/>
                  </a:lnTo>
                  <a:close/>
                </a:path>
                <a:path w="894714" h="494029">
                  <a:moveTo>
                    <a:pt x="673608" y="150876"/>
                  </a:moveTo>
                  <a:lnTo>
                    <a:pt x="25908" y="150876"/>
                  </a:lnTo>
                  <a:lnTo>
                    <a:pt x="25908" y="138684"/>
                  </a:lnTo>
                  <a:lnTo>
                    <a:pt x="647700" y="138684"/>
                  </a:lnTo>
                  <a:lnTo>
                    <a:pt x="661416" y="126492"/>
                  </a:lnTo>
                  <a:lnTo>
                    <a:pt x="673608" y="126492"/>
                  </a:lnTo>
                  <a:lnTo>
                    <a:pt x="673608" y="150876"/>
                  </a:lnTo>
                  <a:close/>
                </a:path>
                <a:path w="894714" h="494029">
                  <a:moveTo>
                    <a:pt x="25908" y="150876"/>
                  </a:moveTo>
                  <a:lnTo>
                    <a:pt x="12192" y="150876"/>
                  </a:lnTo>
                  <a:lnTo>
                    <a:pt x="25908" y="138684"/>
                  </a:lnTo>
                  <a:lnTo>
                    <a:pt x="25908" y="150876"/>
                  </a:lnTo>
                  <a:close/>
                </a:path>
                <a:path w="894714" h="494029">
                  <a:moveTo>
                    <a:pt x="868679" y="256032"/>
                  </a:moveTo>
                  <a:lnTo>
                    <a:pt x="859536" y="246888"/>
                  </a:lnTo>
                  <a:lnTo>
                    <a:pt x="868679" y="237744"/>
                  </a:lnTo>
                  <a:lnTo>
                    <a:pt x="868679" y="256032"/>
                  </a:lnTo>
                  <a:close/>
                </a:path>
                <a:path w="894714" h="494029">
                  <a:moveTo>
                    <a:pt x="885444" y="256032"/>
                  </a:moveTo>
                  <a:lnTo>
                    <a:pt x="868679" y="256032"/>
                  </a:lnTo>
                  <a:lnTo>
                    <a:pt x="868679" y="237744"/>
                  </a:lnTo>
                  <a:lnTo>
                    <a:pt x="885444" y="237744"/>
                  </a:lnTo>
                  <a:lnTo>
                    <a:pt x="894588" y="246888"/>
                  </a:lnTo>
                  <a:lnTo>
                    <a:pt x="885444" y="256032"/>
                  </a:lnTo>
                  <a:close/>
                </a:path>
                <a:path w="894714" h="494029">
                  <a:moveTo>
                    <a:pt x="679704" y="461772"/>
                  </a:moveTo>
                  <a:lnTo>
                    <a:pt x="673608" y="461772"/>
                  </a:lnTo>
                  <a:lnTo>
                    <a:pt x="673608" y="432816"/>
                  </a:lnTo>
                  <a:lnTo>
                    <a:pt x="859535" y="246888"/>
                  </a:lnTo>
                  <a:lnTo>
                    <a:pt x="868679" y="256032"/>
                  </a:lnTo>
                  <a:lnTo>
                    <a:pt x="885444" y="256032"/>
                  </a:lnTo>
                  <a:lnTo>
                    <a:pt x="679704" y="461772"/>
                  </a:lnTo>
                  <a:close/>
                </a:path>
                <a:path w="894714" h="494029">
                  <a:moveTo>
                    <a:pt x="25908" y="355092"/>
                  </a:moveTo>
                  <a:lnTo>
                    <a:pt x="12192" y="341376"/>
                  </a:lnTo>
                  <a:lnTo>
                    <a:pt x="25908" y="341376"/>
                  </a:lnTo>
                  <a:lnTo>
                    <a:pt x="25908" y="355092"/>
                  </a:lnTo>
                  <a:close/>
                </a:path>
                <a:path w="894714" h="494029">
                  <a:moveTo>
                    <a:pt x="673608" y="367284"/>
                  </a:moveTo>
                  <a:lnTo>
                    <a:pt x="661416" y="367284"/>
                  </a:lnTo>
                  <a:lnTo>
                    <a:pt x="647700" y="355092"/>
                  </a:lnTo>
                  <a:lnTo>
                    <a:pt x="25908" y="355092"/>
                  </a:lnTo>
                  <a:lnTo>
                    <a:pt x="25908" y="341376"/>
                  </a:lnTo>
                  <a:lnTo>
                    <a:pt x="673608" y="341376"/>
                  </a:lnTo>
                  <a:lnTo>
                    <a:pt x="673608" y="367284"/>
                  </a:lnTo>
                  <a:close/>
                </a:path>
                <a:path w="894714" h="494029">
                  <a:moveTo>
                    <a:pt x="647700" y="493776"/>
                  </a:moveTo>
                  <a:lnTo>
                    <a:pt x="647700" y="355092"/>
                  </a:lnTo>
                  <a:lnTo>
                    <a:pt x="661416" y="367284"/>
                  </a:lnTo>
                  <a:lnTo>
                    <a:pt x="673608" y="367284"/>
                  </a:lnTo>
                  <a:lnTo>
                    <a:pt x="673608" y="432816"/>
                  </a:lnTo>
                  <a:lnTo>
                    <a:pt x="652272" y="454152"/>
                  </a:lnTo>
                  <a:lnTo>
                    <a:pt x="673608" y="461772"/>
                  </a:lnTo>
                  <a:lnTo>
                    <a:pt x="679704" y="461772"/>
                  </a:lnTo>
                  <a:lnTo>
                    <a:pt x="647700" y="493776"/>
                  </a:lnTo>
                  <a:close/>
                </a:path>
                <a:path w="894714" h="494029">
                  <a:moveTo>
                    <a:pt x="673608" y="461772"/>
                  </a:moveTo>
                  <a:lnTo>
                    <a:pt x="652272" y="454152"/>
                  </a:lnTo>
                  <a:lnTo>
                    <a:pt x="673608" y="432816"/>
                  </a:lnTo>
                  <a:lnTo>
                    <a:pt x="673608" y="461772"/>
                  </a:lnTo>
                  <a:close/>
                </a:path>
              </a:pathLst>
            </a:custGeom>
            <a:solidFill>
              <a:srgbClr val="385D89"/>
            </a:solidFill>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15"/>
          <p:cNvSpPr/>
          <p:nvPr/>
        </p:nvSpPr>
        <p:spPr>
          <a:xfrm>
            <a:off x="7522464" y="256677"/>
            <a:ext cx="2377528" cy="1676400"/>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9" name="object 18"/>
          <p:cNvSpPr txBox="1">
            <a:spLocks/>
          </p:cNvSpPr>
          <p:nvPr/>
        </p:nvSpPr>
        <p:spPr>
          <a:xfrm>
            <a:off x="1101436" y="199632"/>
            <a:ext cx="6421028" cy="1809857"/>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spc="-10" dirty="0">
                <a:solidFill>
                  <a:srgbClr val="000000"/>
                </a:solidFill>
              </a:rPr>
              <a:t>Objectifs et résultats de l'évaluation et des activités de recherche en 2021 (1 diapositive par évaluation et par activité de Recherche)</a:t>
            </a:r>
          </a:p>
        </p:txBody>
      </p:sp>
      <p:graphicFrame>
        <p:nvGraphicFramePr>
          <p:cNvPr id="11" name="Graphique 10"/>
          <p:cNvGraphicFramePr/>
          <p:nvPr>
            <p:extLst>
              <p:ext uri="{D42A27DB-BD31-4B8C-83A1-F6EECF244321}">
                <p14:modId xmlns:p14="http://schemas.microsoft.com/office/powerpoint/2010/main" val="740637211"/>
              </p:ext>
            </p:extLst>
          </p:nvPr>
        </p:nvGraphicFramePr>
        <p:xfrm>
          <a:off x="850900" y="2790825"/>
          <a:ext cx="4876800" cy="42192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p:cNvGraphicFramePr/>
          <p:nvPr>
            <p:extLst>
              <p:ext uri="{D42A27DB-BD31-4B8C-83A1-F6EECF244321}">
                <p14:modId xmlns:p14="http://schemas.microsoft.com/office/powerpoint/2010/main" val="3722696801"/>
              </p:ext>
            </p:extLst>
          </p:nvPr>
        </p:nvGraphicFramePr>
        <p:xfrm>
          <a:off x="5880100" y="2790825"/>
          <a:ext cx="4019892" cy="4219222"/>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p:cNvSpPr txBox="1"/>
          <p:nvPr/>
        </p:nvSpPr>
        <p:spPr>
          <a:xfrm>
            <a:off x="2451100" y="2253697"/>
            <a:ext cx="6629400" cy="400110"/>
          </a:xfrm>
          <a:prstGeom prst="rect">
            <a:avLst/>
          </a:prstGeom>
          <a:noFill/>
        </p:spPr>
        <p:txBody>
          <a:bodyPr wrap="square" rtlCol="0">
            <a:spAutoFit/>
          </a:bodyPr>
          <a:lstStyle/>
          <a:p>
            <a:pPr algn="ctr"/>
            <a:r>
              <a:rPr lang="fr-FR" sz="2000" b="1" dirty="0"/>
              <a:t>RESULTATS D’ENQUETE DE COUVERTURE</a:t>
            </a:r>
          </a:p>
        </p:txBody>
      </p:sp>
    </p:spTree>
    <p:extLst>
      <p:ext uri="{BB962C8B-B14F-4D97-AF65-F5344CB8AC3E}">
        <p14:creationId xmlns:p14="http://schemas.microsoft.com/office/powerpoint/2010/main" val="2932478270"/>
      </p:ext>
    </p:extLst>
  </p:cSld>
  <p:clrMapOvr>
    <a:masterClrMapping/>
  </p:clrMapOvr>
  <p:timing>
    <p:tnLst>
      <p:par>
        <p:cTn id="1" dur="indefinite" restart="never" nodeType="tmRoot"/>
      </p:par>
    </p:tnLst>
  </p:timing>
  <p:extLst>
    <p:ext uri="{6950BFC3-D8DA-4A85-94F7-54DA5524770B}">
      <p188:commentRel xmlns="" xmlns:p188="http://schemas.microsoft.com/office/powerpoint/2018/8/main" r:id="rId4"/>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2812857931"/>
              </p:ext>
            </p:extLst>
          </p:nvPr>
        </p:nvGraphicFramePr>
        <p:xfrm>
          <a:off x="317500" y="1571625"/>
          <a:ext cx="9982199" cy="505968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gridCol w="2133599">
                  <a:extLst>
                    <a:ext uri="{9D8B030D-6E8A-4147-A177-3AD203B41FA5}">
                      <a16:colId xmlns:a16="http://schemas.microsoft.com/office/drawing/2014/main" val="20005"/>
                    </a:ext>
                  </a:extLst>
                </a:gridCol>
              </a:tblGrid>
              <a:tr h="609600">
                <a:tc gridSpan="2">
                  <a:txBody>
                    <a:bodyPr/>
                    <a:lstStyle/>
                    <a:p>
                      <a:pPr marL="90805" marR="110489" algn="ctr">
                        <a:lnSpc>
                          <a:spcPct val="100000"/>
                        </a:lnSpc>
                        <a:spcBef>
                          <a:spcPts val="240"/>
                        </a:spcBef>
                      </a:pPr>
                      <a:r>
                        <a:rPr sz="1800" b="1" spc="-20" dirty="0">
                          <a:solidFill>
                            <a:srgbClr val="FFFFFF"/>
                          </a:solidFill>
                          <a:latin typeface="Calibri"/>
                          <a:cs typeface="Calibri"/>
                        </a:rPr>
                        <a:t>Effets </a:t>
                      </a:r>
                      <a:r>
                        <a:rPr sz="1800" b="1" spc="-10" dirty="0">
                          <a:solidFill>
                            <a:srgbClr val="FFFFFF"/>
                          </a:solidFill>
                          <a:latin typeface="Calibri"/>
                          <a:cs typeface="Calibri"/>
                        </a:rPr>
                        <a:t>indésirables </a:t>
                      </a:r>
                      <a:r>
                        <a:rPr sz="1800" b="1" spc="-5" dirty="0">
                          <a:solidFill>
                            <a:srgbClr val="FFFFFF"/>
                          </a:solidFill>
                          <a:latin typeface="Calibri"/>
                          <a:cs typeface="Calibri"/>
                        </a:rPr>
                        <a:t>non </a:t>
                      </a:r>
                      <a:r>
                        <a:rPr sz="1800" b="1" spc="-15" dirty="0">
                          <a:solidFill>
                            <a:srgbClr val="FFFFFF"/>
                          </a:solidFill>
                          <a:latin typeface="Calibri"/>
                          <a:cs typeface="Calibri"/>
                        </a:rPr>
                        <a:t>graves </a:t>
                      </a:r>
                      <a:r>
                        <a:rPr sz="1800" b="1" spc="-395" dirty="0">
                          <a:solidFill>
                            <a:srgbClr val="FFFFFF"/>
                          </a:solidFill>
                          <a:latin typeface="Calibri"/>
                          <a:cs typeface="Calibri"/>
                        </a:rPr>
                        <a:t> </a:t>
                      </a:r>
                      <a:r>
                        <a:rPr sz="1800" b="1" dirty="0" err="1">
                          <a:solidFill>
                            <a:srgbClr val="FFFFFF"/>
                          </a:solidFill>
                          <a:latin typeface="Calibri"/>
                          <a:cs typeface="Calibri"/>
                        </a:rPr>
                        <a:t>liés</a:t>
                      </a:r>
                      <a:r>
                        <a:rPr sz="1800" b="1" spc="-35" dirty="0">
                          <a:solidFill>
                            <a:srgbClr val="FFFFFF"/>
                          </a:solidFill>
                          <a:latin typeface="Calibri"/>
                          <a:cs typeface="Calibri"/>
                        </a:rPr>
                        <a:t> </a:t>
                      </a:r>
                      <a:r>
                        <a:rPr lang="fr-FR" sz="1800" b="1" spc="5" dirty="0">
                          <a:solidFill>
                            <a:srgbClr val="FFFFFF"/>
                          </a:solidFill>
                          <a:latin typeface="Calibri"/>
                          <a:cs typeface="Calibri"/>
                        </a:rPr>
                        <a:t>à</a:t>
                      </a:r>
                      <a:r>
                        <a:rPr lang="en-US" sz="1800" b="1" spc="5" baseline="0" dirty="0">
                          <a:solidFill>
                            <a:srgbClr val="FFFFFF"/>
                          </a:solidFill>
                          <a:latin typeface="Calibri"/>
                          <a:cs typeface="Calibri"/>
                        </a:rPr>
                        <a:t> la CPS </a:t>
                      </a:r>
                      <a:endParaRPr sz="1800" dirty="0">
                        <a:latin typeface="Calibri"/>
                        <a:cs typeface="Calibri"/>
                      </a:endParaRPr>
                    </a:p>
                  </a:txBody>
                  <a:tcPr marL="0" marR="0" marT="30480" marB="0" anchor="ctr"/>
                </a:tc>
                <a:tc hMerge="1">
                  <a:txBody>
                    <a:bodyPr/>
                    <a:lstStyle/>
                    <a:p>
                      <a:endParaRPr/>
                    </a:p>
                  </a:txBody>
                  <a:tcPr marL="0" marR="0" marT="0" marB="0"/>
                </a:tc>
                <a:tc gridSpan="2">
                  <a:txBody>
                    <a:bodyPr/>
                    <a:lstStyle/>
                    <a:p>
                      <a:pPr marL="90805" marR="262890" algn="ctr">
                        <a:lnSpc>
                          <a:spcPct val="100000"/>
                        </a:lnSpc>
                        <a:spcBef>
                          <a:spcPts val="240"/>
                        </a:spcBef>
                      </a:pPr>
                      <a:r>
                        <a:rPr sz="1800" b="1" spc="-20" dirty="0">
                          <a:solidFill>
                            <a:srgbClr val="FFFFFF"/>
                          </a:solidFill>
                          <a:latin typeface="Calibri"/>
                          <a:cs typeface="Calibri"/>
                        </a:rPr>
                        <a:t>Effets </a:t>
                      </a:r>
                      <a:r>
                        <a:rPr sz="1800" b="1" spc="-10" dirty="0">
                          <a:solidFill>
                            <a:srgbClr val="FFFFFF"/>
                          </a:solidFill>
                          <a:latin typeface="Calibri"/>
                          <a:cs typeface="Calibri"/>
                        </a:rPr>
                        <a:t>indésirables </a:t>
                      </a:r>
                      <a:r>
                        <a:rPr sz="1800" b="1" spc="-20" dirty="0">
                          <a:solidFill>
                            <a:srgbClr val="FFFFFF"/>
                          </a:solidFill>
                          <a:latin typeface="Calibri"/>
                          <a:cs typeface="Calibri"/>
                        </a:rPr>
                        <a:t>graves </a:t>
                      </a:r>
                      <a:r>
                        <a:rPr sz="1800" b="1" spc="-395" dirty="0">
                          <a:solidFill>
                            <a:srgbClr val="FFFFFF"/>
                          </a:solidFill>
                          <a:latin typeface="Calibri"/>
                          <a:cs typeface="Calibri"/>
                        </a:rPr>
                        <a:t> </a:t>
                      </a:r>
                      <a:r>
                        <a:rPr sz="1800" b="1" dirty="0" err="1">
                          <a:solidFill>
                            <a:srgbClr val="FFFFFF"/>
                          </a:solidFill>
                          <a:latin typeface="Calibri"/>
                          <a:cs typeface="Calibri"/>
                        </a:rPr>
                        <a:t>liés</a:t>
                      </a:r>
                      <a:r>
                        <a:rPr sz="1800" b="1" spc="-35" dirty="0">
                          <a:solidFill>
                            <a:srgbClr val="FFFFFF"/>
                          </a:solidFill>
                          <a:latin typeface="Calibri"/>
                          <a:cs typeface="Calibri"/>
                        </a:rPr>
                        <a:t> </a:t>
                      </a:r>
                      <a:r>
                        <a:rPr lang="en-US" sz="1800" b="1" spc="5" baseline="0" dirty="0">
                          <a:solidFill>
                            <a:srgbClr val="FFFFFF"/>
                          </a:solidFill>
                          <a:latin typeface="Calibri"/>
                          <a:cs typeface="Calibri"/>
                        </a:rPr>
                        <a:t>à la CPS </a:t>
                      </a:r>
                      <a:endParaRPr sz="1800" dirty="0">
                        <a:latin typeface="Calibri"/>
                        <a:cs typeface="Calibri"/>
                      </a:endParaRPr>
                    </a:p>
                  </a:txBody>
                  <a:tcPr marL="0" marR="0" marT="30480" marB="0" anchor="ctr"/>
                </a:tc>
                <a:tc hMerge="1">
                  <a:txBody>
                    <a:bodyPr/>
                    <a:lstStyle/>
                    <a:p>
                      <a:endParaRPr lang="fr-FR"/>
                    </a:p>
                  </a:txBody>
                  <a:tcPr/>
                </a:tc>
                <a:tc rowSpan="2">
                  <a:txBody>
                    <a:bodyPr/>
                    <a:lstStyle/>
                    <a:p>
                      <a:pPr algn="ctr"/>
                      <a:r>
                        <a:rPr lang="fr-FR" sz="1800" b="1" dirty="0">
                          <a:solidFill>
                            <a:schemeClr val="bg1"/>
                          </a:solidFill>
                          <a:effectLst/>
                          <a:latin typeface="+mn-lt"/>
                          <a:ea typeface="+mn-ea"/>
                          <a:cs typeface="+mn-cs"/>
                        </a:rPr>
                        <a:t>Nombre d‘effets indésirables   dus à la CPS  enregistrés  dans l’application </a:t>
                      </a:r>
                      <a:r>
                        <a:rPr lang="fr-FR" sz="1800" b="1" dirty="0" err="1">
                          <a:solidFill>
                            <a:schemeClr val="bg1"/>
                          </a:solidFill>
                          <a:effectLst/>
                          <a:latin typeface="+mn-lt"/>
                          <a:ea typeface="+mn-ea"/>
                          <a:cs typeface="+mn-cs"/>
                        </a:rPr>
                        <a:t>vigi</a:t>
                      </a:r>
                      <a:r>
                        <a:rPr lang="fr-FR" sz="1800" b="1" dirty="0">
                          <a:solidFill>
                            <a:schemeClr val="bg1"/>
                          </a:solidFill>
                          <a:effectLst/>
                          <a:latin typeface="+mn-lt"/>
                          <a:ea typeface="+mn-ea"/>
                          <a:cs typeface="+mn-cs"/>
                        </a:rPr>
                        <a:t>-flow</a:t>
                      </a:r>
                      <a:endParaRPr lang="fr-FR" sz="1800" dirty="0">
                        <a:solidFill>
                          <a:schemeClr val="bg1"/>
                        </a:solidFill>
                        <a:effectLst/>
                        <a:latin typeface="+mn-lt"/>
                        <a:ea typeface="+mn-ea"/>
                        <a:cs typeface="+mn-cs"/>
                      </a:endParaRPr>
                    </a:p>
                  </a:txBody>
                  <a:tcPr marL="0" marR="0" marT="30480" marB="0"/>
                </a:tc>
                <a:tc rowSpan="2">
                  <a:txBody>
                    <a:bodyPr/>
                    <a:lstStyle/>
                    <a:p>
                      <a:pPr marL="91440" marR="287655" algn="ctr">
                        <a:lnSpc>
                          <a:spcPct val="100000"/>
                        </a:lnSpc>
                        <a:spcBef>
                          <a:spcPts val="240"/>
                        </a:spcBef>
                      </a:pPr>
                      <a:r>
                        <a:rPr sz="1800" b="1" spc="-10" dirty="0">
                          <a:solidFill>
                            <a:srgbClr val="FFFFFF"/>
                          </a:solidFill>
                          <a:latin typeface="Calibri"/>
                          <a:cs typeface="Calibri"/>
                        </a:rPr>
                        <a:t>Nombre</a:t>
                      </a:r>
                      <a:r>
                        <a:rPr sz="1800" b="1" spc="-85" dirty="0">
                          <a:solidFill>
                            <a:srgbClr val="FFFFFF"/>
                          </a:solidFill>
                          <a:latin typeface="Calibri"/>
                          <a:cs typeface="Calibri"/>
                        </a:rPr>
                        <a:t> </a:t>
                      </a:r>
                      <a:r>
                        <a:rPr sz="1800" b="1" dirty="0">
                          <a:solidFill>
                            <a:srgbClr val="FFFFFF"/>
                          </a:solidFill>
                          <a:latin typeface="Calibri"/>
                          <a:cs typeface="Calibri"/>
                        </a:rPr>
                        <a:t>de </a:t>
                      </a:r>
                      <a:r>
                        <a:rPr sz="1800" b="1" spc="-395" dirty="0">
                          <a:solidFill>
                            <a:srgbClr val="FFFFFF"/>
                          </a:solidFill>
                          <a:latin typeface="Calibri"/>
                          <a:cs typeface="Calibri"/>
                        </a:rPr>
                        <a:t> </a:t>
                      </a:r>
                      <a:r>
                        <a:rPr sz="1800" b="1" spc="-10" dirty="0">
                          <a:solidFill>
                            <a:srgbClr val="FFFFFF"/>
                          </a:solidFill>
                          <a:latin typeface="Calibri"/>
                          <a:cs typeface="Calibri"/>
                        </a:rPr>
                        <a:t>personnes </a:t>
                      </a:r>
                      <a:r>
                        <a:rPr sz="1800" b="1" spc="-5" dirty="0">
                          <a:solidFill>
                            <a:srgbClr val="FFFFFF"/>
                          </a:solidFill>
                          <a:latin typeface="Calibri"/>
                          <a:cs typeface="Calibri"/>
                        </a:rPr>
                        <a:t> </a:t>
                      </a:r>
                      <a:r>
                        <a:rPr sz="1800" b="1" spc="-15" dirty="0" err="1">
                          <a:solidFill>
                            <a:srgbClr val="FFFFFF"/>
                          </a:solidFill>
                          <a:latin typeface="Calibri"/>
                          <a:cs typeface="Calibri"/>
                        </a:rPr>
                        <a:t>ayant</a:t>
                      </a:r>
                      <a:r>
                        <a:rPr sz="1800" b="1" spc="-15" dirty="0">
                          <a:solidFill>
                            <a:srgbClr val="FFFFFF"/>
                          </a:solidFill>
                          <a:latin typeface="Calibri"/>
                          <a:cs typeface="Calibri"/>
                        </a:rPr>
                        <a:t> </a:t>
                      </a:r>
                      <a:r>
                        <a:rPr sz="1800" b="1" spc="-10" dirty="0">
                          <a:solidFill>
                            <a:srgbClr val="FFFFFF"/>
                          </a:solidFill>
                          <a:latin typeface="Calibri"/>
                          <a:cs typeface="Calibri"/>
                        </a:rPr>
                        <a:t> </a:t>
                      </a:r>
                      <a:r>
                        <a:rPr sz="1800" b="1" spc="-10" dirty="0" err="1">
                          <a:solidFill>
                            <a:srgbClr val="FFFFFF"/>
                          </a:solidFill>
                          <a:latin typeface="Calibri"/>
                          <a:cs typeface="Calibri"/>
                        </a:rPr>
                        <a:t>récupéré</a:t>
                      </a:r>
                      <a:r>
                        <a:rPr lang="en-US" sz="1800" b="1" spc="-10" dirty="0">
                          <a:solidFill>
                            <a:srgbClr val="FFFFFF"/>
                          </a:solidFill>
                          <a:latin typeface="Calibri"/>
                          <a:cs typeface="Calibri"/>
                        </a:rPr>
                        <a:t> suite aux </a:t>
                      </a:r>
                      <a:r>
                        <a:rPr lang="en-US" sz="1800" b="1" spc="-10" dirty="0" err="1">
                          <a:solidFill>
                            <a:srgbClr val="FFFFFF"/>
                          </a:solidFill>
                          <a:latin typeface="Calibri"/>
                          <a:cs typeface="Calibri"/>
                        </a:rPr>
                        <a:t>constatations</a:t>
                      </a:r>
                      <a:endParaRPr sz="1800" dirty="0">
                        <a:latin typeface="Calibri"/>
                        <a:cs typeface="Calibri"/>
                      </a:endParaRPr>
                    </a:p>
                  </a:txBody>
                  <a:tcPr marL="0" marR="0" marT="30480" marB="0"/>
                </a:tc>
                <a:extLst>
                  <a:ext uri="{0D108BD9-81ED-4DB2-BD59-A6C34878D82A}">
                    <a16:rowId xmlns:a16="http://schemas.microsoft.com/office/drawing/2014/main" val="10000"/>
                  </a:ext>
                </a:extLst>
              </a:tr>
              <a:tr h="609600">
                <a:tc>
                  <a:txBody>
                    <a:bodyPr/>
                    <a:lstStyle/>
                    <a:p>
                      <a:pPr marL="90805" algn="ctr">
                        <a:lnSpc>
                          <a:spcPct val="100000"/>
                        </a:lnSpc>
                        <a:spcBef>
                          <a:spcPts val="229"/>
                        </a:spcBef>
                      </a:pPr>
                      <a:r>
                        <a:rPr sz="2000" b="1" spc="-5" dirty="0">
                          <a:latin typeface="Calibri"/>
                          <a:cs typeface="Calibri"/>
                        </a:rPr>
                        <a:t>Description</a:t>
                      </a:r>
                      <a:endParaRPr sz="2000" dirty="0">
                        <a:latin typeface="Calibri"/>
                        <a:cs typeface="Calibri"/>
                      </a:endParaRPr>
                    </a:p>
                  </a:txBody>
                  <a:tcPr marL="0" marR="0" marT="29209" marB="0" anchor="ctr"/>
                </a:tc>
                <a:tc>
                  <a:txBody>
                    <a:bodyPr/>
                    <a:lstStyle/>
                    <a:p>
                      <a:pPr marL="89535" algn="ctr">
                        <a:lnSpc>
                          <a:spcPct val="100000"/>
                        </a:lnSpc>
                        <a:spcBef>
                          <a:spcPts val="229"/>
                        </a:spcBef>
                      </a:pPr>
                      <a:r>
                        <a:rPr sz="2000" b="1" spc="-5" dirty="0">
                          <a:latin typeface="Calibri"/>
                          <a:cs typeface="Calibri"/>
                        </a:rPr>
                        <a:t>N</a:t>
                      </a:r>
                      <a:r>
                        <a:rPr lang="fr-FR" sz="2000" b="1" spc="-5" dirty="0">
                          <a:latin typeface="Calibri"/>
                          <a:cs typeface="Calibri"/>
                        </a:rPr>
                        <a:t>ombre</a:t>
                      </a:r>
                      <a:endParaRPr sz="2000" dirty="0">
                        <a:latin typeface="Calibri"/>
                        <a:cs typeface="Calibri"/>
                      </a:endParaRPr>
                    </a:p>
                  </a:txBody>
                  <a:tcPr marL="0" marR="0" marT="29209" marB="0" anchor="ctr"/>
                </a:tc>
                <a:tc>
                  <a:txBody>
                    <a:bodyPr/>
                    <a:lstStyle/>
                    <a:p>
                      <a:pPr marL="91440" algn="ctr">
                        <a:lnSpc>
                          <a:spcPct val="100000"/>
                        </a:lnSpc>
                        <a:spcBef>
                          <a:spcPts val="229"/>
                        </a:spcBef>
                      </a:pPr>
                      <a:r>
                        <a:rPr sz="2000" b="1" spc="-5" dirty="0">
                          <a:latin typeface="Calibri"/>
                          <a:cs typeface="Calibri"/>
                        </a:rPr>
                        <a:t>Description</a:t>
                      </a:r>
                      <a:endParaRPr sz="2000" dirty="0">
                        <a:latin typeface="Calibri"/>
                        <a:cs typeface="Calibri"/>
                      </a:endParaRPr>
                    </a:p>
                  </a:txBody>
                  <a:tcPr marL="0" marR="0" marT="29209" marB="0" anchor="ctr"/>
                </a:tc>
                <a:tc>
                  <a:txBody>
                    <a:bodyPr/>
                    <a:lstStyle/>
                    <a:p>
                      <a:pPr marL="92075" algn="ctr">
                        <a:lnSpc>
                          <a:spcPct val="100000"/>
                        </a:lnSpc>
                        <a:spcBef>
                          <a:spcPts val="229"/>
                        </a:spcBef>
                      </a:pPr>
                      <a:r>
                        <a:rPr lang="fr-FR" sz="2000" b="1" spc="-10" dirty="0">
                          <a:latin typeface="Calibri"/>
                          <a:cs typeface="Calibri"/>
                        </a:rPr>
                        <a:t>Nombre</a:t>
                      </a:r>
                      <a:endParaRPr sz="2000" dirty="0">
                        <a:latin typeface="Calibri"/>
                        <a:cs typeface="Calibri"/>
                      </a:endParaRPr>
                    </a:p>
                  </a:txBody>
                  <a:tcPr marL="0" marR="0" marT="29209" marB="0" anchor="ctr"/>
                </a:tc>
                <a:tc vMerge="1">
                  <a:txBody>
                    <a:bodyPr/>
                    <a:lstStyle/>
                    <a:p>
                      <a:endParaRPr/>
                    </a:p>
                  </a:txBody>
                  <a:tcPr marL="0" marR="0" marT="30480" marB="0"/>
                </a:tc>
                <a:tc vMerge="1">
                  <a:txBody>
                    <a:bodyPr/>
                    <a:lstStyle/>
                    <a:p>
                      <a:endParaRPr/>
                    </a:p>
                  </a:txBody>
                  <a:tcPr marL="0" marR="0" marT="30480" marB="0"/>
                </a:tc>
                <a:extLst>
                  <a:ext uri="{0D108BD9-81ED-4DB2-BD59-A6C34878D82A}">
                    <a16:rowId xmlns:a16="http://schemas.microsoft.com/office/drawing/2014/main" val="10001"/>
                  </a:ext>
                </a:extLst>
              </a:tr>
              <a:tr h="609600">
                <a:tc>
                  <a:txBody>
                    <a:bodyPr/>
                    <a:lstStyle/>
                    <a:p>
                      <a:pPr algn="l" fontAlgn="ctr"/>
                      <a:r>
                        <a:rPr lang="fr-FR" sz="2000" b="0" i="0" u="none" strike="noStrike" dirty="0">
                          <a:solidFill>
                            <a:srgbClr val="000000"/>
                          </a:solidFill>
                          <a:effectLst/>
                          <a:latin typeface="Arial" panose="020B0604020202020204" pitchFamily="34" charset="0"/>
                        </a:rPr>
                        <a:t>Vomissement</a:t>
                      </a:r>
                    </a:p>
                  </a:txBody>
                  <a:tcPr marL="7620" marR="7620" marT="7620" marB="0" anchor="ctr"/>
                </a:tc>
                <a:tc>
                  <a:txBody>
                    <a:bodyPr/>
                    <a:lstStyle/>
                    <a:p>
                      <a:pPr algn="ctr" fontAlgn="ctr"/>
                      <a:r>
                        <a:rPr lang="fr-FR" sz="2000" b="0" i="0" u="none" strike="noStrike" dirty="0">
                          <a:solidFill>
                            <a:srgbClr val="000000"/>
                          </a:solidFill>
                          <a:effectLst/>
                          <a:latin typeface="Arial" panose="020B0604020202020204" pitchFamily="34" charset="0"/>
                        </a:rPr>
                        <a:t>92</a:t>
                      </a:r>
                    </a:p>
                  </a:txBody>
                  <a:tcPr marL="7620" marR="7620" marT="7620" marB="0" anchor="ctr"/>
                </a:tc>
                <a:tc>
                  <a:txBody>
                    <a:bodyPr/>
                    <a:lstStyle/>
                    <a:p>
                      <a:pPr algn="ctr"/>
                      <a:r>
                        <a:rPr lang="fr-FR" dirty="0"/>
                        <a:t>Néant</a:t>
                      </a:r>
                    </a:p>
                  </a:txBody>
                  <a:tcPr/>
                </a:tc>
                <a:tc>
                  <a:txBody>
                    <a:bodyPr/>
                    <a:lstStyle/>
                    <a:p>
                      <a:endParaRPr lang="fr-F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2"/>
                  </a:ext>
                </a:extLst>
              </a:tr>
              <a:tr h="609600">
                <a:tc>
                  <a:txBody>
                    <a:bodyPr/>
                    <a:lstStyle/>
                    <a:p>
                      <a:pPr algn="l" fontAlgn="ctr"/>
                      <a:r>
                        <a:rPr lang="fr-FR" sz="2000" b="0" i="0" u="none" strike="noStrike" dirty="0">
                          <a:solidFill>
                            <a:srgbClr val="000000"/>
                          </a:solidFill>
                          <a:effectLst/>
                          <a:latin typeface="Arial" panose="020B0604020202020204" pitchFamily="34" charset="0"/>
                        </a:rPr>
                        <a:t>Réaction cutanée</a:t>
                      </a:r>
                    </a:p>
                  </a:txBody>
                  <a:tcPr marL="7620" marR="7620" marT="7620" marB="0" anchor="ctr"/>
                </a:tc>
                <a:tc>
                  <a:txBody>
                    <a:bodyPr/>
                    <a:lstStyle/>
                    <a:p>
                      <a:pPr algn="ctr" fontAlgn="ctr"/>
                      <a:r>
                        <a:rPr lang="fr-FR" sz="2000" b="0" i="0" u="none" strike="noStrike" dirty="0">
                          <a:solidFill>
                            <a:srgbClr val="000000"/>
                          </a:solidFill>
                          <a:effectLst/>
                          <a:latin typeface="Arial" panose="020B0604020202020204" pitchFamily="34" charset="0"/>
                        </a:rPr>
                        <a:t>9</a:t>
                      </a:r>
                    </a:p>
                  </a:txBody>
                  <a:tcPr marL="7620" marR="7620" marT="7620"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3"/>
                  </a:ext>
                </a:extLst>
              </a:tr>
              <a:tr h="609600">
                <a:tc>
                  <a:txBody>
                    <a:bodyPr/>
                    <a:lstStyle/>
                    <a:p>
                      <a:pPr algn="l" fontAlgn="ctr"/>
                      <a:r>
                        <a:rPr lang="fr-FR" sz="2000" b="0" i="0" u="none" strike="noStrike" dirty="0">
                          <a:solidFill>
                            <a:srgbClr val="000000"/>
                          </a:solidFill>
                          <a:effectLst/>
                          <a:latin typeface="Arial" panose="020B0604020202020204" pitchFamily="34" charset="0"/>
                        </a:rPr>
                        <a:t>Somnolence</a:t>
                      </a:r>
                    </a:p>
                  </a:txBody>
                  <a:tcPr marL="7620" marR="7620" marT="7620" marB="0" anchor="ctr"/>
                </a:tc>
                <a:tc>
                  <a:txBody>
                    <a:bodyPr/>
                    <a:lstStyle/>
                    <a:p>
                      <a:pPr algn="ctr" fontAlgn="ctr"/>
                      <a:r>
                        <a:rPr lang="fr-FR" sz="2000" b="0" i="0" u="none" strike="noStrike" dirty="0">
                          <a:solidFill>
                            <a:srgbClr val="000000"/>
                          </a:solidFill>
                          <a:effectLst/>
                          <a:latin typeface="Arial" panose="020B0604020202020204" pitchFamily="34" charset="0"/>
                        </a:rPr>
                        <a:t>25</a:t>
                      </a:r>
                    </a:p>
                  </a:txBody>
                  <a:tcPr marL="7620" marR="7620" marT="7620" marB="0" anchor="ct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4"/>
                  </a:ext>
                </a:extLst>
              </a:tr>
              <a:tr h="609600">
                <a:tc>
                  <a:txBody>
                    <a:bodyPr/>
                    <a:lstStyle/>
                    <a:p>
                      <a:pPr algn="l" fontAlgn="ctr"/>
                      <a:r>
                        <a:rPr lang="fr-FR" sz="2000" b="0" i="0" u="none" strike="noStrike" dirty="0">
                          <a:solidFill>
                            <a:srgbClr val="000000"/>
                          </a:solidFill>
                          <a:effectLst/>
                          <a:latin typeface="Arial" panose="020B0604020202020204" pitchFamily="34" charset="0"/>
                        </a:rPr>
                        <a:t>Douleur abdominale</a:t>
                      </a:r>
                    </a:p>
                  </a:txBody>
                  <a:tcPr marL="7620" marR="7620" marT="7620" marB="0" anchor="ctr"/>
                </a:tc>
                <a:tc>
                  <a:txBody>
                    <a:bodyPr/>
                    <a:lstStyle/>
                    <a:p>
                      <a:pPr algn="ctr" fontAlgn="ctr"/>
                      <a:r>
                        <a:rPr lang="fr-FR" sz="2000" b="0" i="0" u="none" strike="noStrike" dirty="0">
                          <a:solidFill>
                            <a:srgbClr val="000000"/>
                          </a:solidFill>
                          <a:effectLst/>
                          <a:latin typeface="Arial" panose="020B0604020202020204" pitchFamily="34" charset="0"/>
                        </a:rPr>
                        <a:t>11</a:t>
                      </a:r>
                    </a:p>
                  </a:txBody>
                  <a:tcPr marL="7620" marR="7620" marT="7620" marB="0" anchor="ct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5"/>
                  </a:ext>
                </a:extLst>
              </a:tr>
              <a:tr h="609600">
                <a:tc>
                  <a:txBody>
                    <a:bodyPr/>
                    <a:lstStyle/>
                    <a:p>
                      <a:pPr algn="l" fontAlgn="ctr"/>
                      <a:r>
                        <a:rPr lang="fr-FR" sz="2000" b="0" i="0" u="none" strike="noStrike" dirty="0">
                          <a:solidFill>
                            <a:srgbClr val="000000"/>
                          </a:solidFill>
                          <a:effectLst/>
                          <a:latin typeface="Arial" panose="020B0604020202020204" pitchFamily="34" charset="0"/>
                        </a:rPr>
                        <a:t>Autres</a:t>
                      </a:r>
                    </a:p>
                  </a:txBody>
                  <a:tcPr marL="7620" marR="7620" marT="7620" marB="0" anchor="ctr"/>
                </a:tc>
                <a:tc>
                  <a:txBody>
                    <a:bodyPr/>
                    <a:lstStyle/>
                    <a:p>
                      <a:pPr algn="ctr" fontAlgn="ctr"/>
                      <a:r>
                        <a:rPr lang="fr-FR" sz="2000" b="0" i="0" u="none" strike="noStrike" dirty="0">
                          <a:solidFill>
                            <a:srgbClr val="000000"/>
                          </a:solidFill>
                          <a:effectLst/>
                          <a:latin typeface="Arial" panose="020B0604020202020204" pitchFamily="34" charset="0"/>
                        </a:rPr>
                        <a:t>22</a:t>
                      </a:r>
                    </a:p>
                  </a:txBody>
                  <a:tcPr marL="7620" marR="7620" marT="7620" marB="0" anchor="ct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6"/>
                  </a:ext>
                </a:extLst>
              </a:tr>
              <a:tr h="609600">
                <a:tc>
                  <a:txBody>
                    <a:bodyPr/>
                    <a:lstStyle/>
                    <a:p>
                      <a:r>
                        <a:rPr lang="fr-FR" sz="2000" dirty="0"/>
                        <a:t>Total</a:t>
                      </a:r>
                    </a:p>
                  </a:txBody>
                  <a:tcPr anchor="ctr"/>
                </a:tc>
                <a:tc>
                  <a:txBody>
                    <a:bodyPr/>
                    <a:lstStyle/>
                    <a:p>
                      <a:pPr algn="ctr"/>
                      <a:r>
                        <a:rPr lang="fr-FR" sz="2000" dirty="0"/>
                        <a:t>159</a:t>
                      </a:r>
                    </a:p>
                  </a:txBody>
                  <a:tcPr anchor="ct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7"/>
                  </a:ext>
                </a:extLst>
              </a:tr>
            </a:tbl>
          </a:graphicData>
        </a:graphic>
      </p:graphicFrame>
      <p:sp>
        <p:nvSpPr>
          <p:cNvPr id="5" name="object 15"/>
          <p:cNvSpPr/>
          <p:nvPr/>
        </p:nvSpPr>
        <p:spPr>
          <a:xfrm>
            <a:off x="7522464" y="581025"/>
            <a:ext cx="2377528" cy="590052"/>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6" name="object 18"/>
          <p:cNvSpPr txBox="1">
            <a:spLocks/>
          </p:cNvSpPr>
          <p:nvPr/>
        </p:nvSpPr>
        <p:spPr>
          <a:xfrm>
            <a:off x="1101436" y="628437"/>
            <a:ext cx="6421028" cy="466440"/>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spc="-5" dirty="0">
                <a:solidFill>
                  <a:srgbClr val="000000"/>
                </a:solidFill>
              </a:rPr>
              <a:t>Pharmacovigilance</a:t>
            </a:r>
            <a:endParaRPr lang="fr-FR" spc="-10" dirty="0">
              <a:solidFill>
                <a:srgbClr val="000000"/>
              </a:solidFill>
            </a:endParaRPr>
          </a:p>
        </p:txBody>
      </p:sp>
    </p:spTree>
    <p:extLst>
      <p:ext uri="{BB962C8B-B14F-4D97-AF65-F5344CB8AC3E}">
        <p14:creationId xmlns:p14="http://schemas.microsoft.com/office/powerpoint/2010/main" val="3836963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3818102219"/>
              </p:ext>
            </p:extLst>
          </p:nvPr>
        </p:nvGraphicFramePr>
        <p:xfrm>
          <a:off x="5727700" y="1952625"/>
          <a:ext cx="4172292" cy="5577089"/>
        </p:xfrm>
        <a:graphic>
          <a:graphicData uri="http://schemas.openxmlformats.org/drawingml/2006/table">
            <a:tbl>
              <a:tblPr firstRow="1" bandRow="1">
                <a:tableStyleId>{5C22544A-7EE6-4342-B048-85BDC9FD1C3A}</a:tableStyleId>
              </a:tblPr>
              <a:tblGrid>
                <a:gridCol w="4172292">
                  <a:extLst>
                    <a:ext uri="{9D8B030D-6E8A-4147-A177-3AD203B41FA5}">
                      <a16:colId xmlns:a16="http://schemas.microsoft.com/office/drawing/2014/main" val="20000"/>
                    </a:ext>
                  </a:extLst>
                </a:gridCol>
              </a:tblGrid>
              <a:tr h="845069">
                <a:tc>
                  <a:txBody>
                    <a:bodyPr/>
                    <a:lstStyle/>
                    <a:p>
                      <a:pPr algn="ctr" fontAlgn="ctr"/>
                      <a:r>
                        <a:rPr lang="fr-FR" sz="2800" b="1" i="0" u="none" strike="noStrike" dirty="0">
                          <a:solidFill>
                            <a:schemeClr val="bg1"/>
                          </a:solidFill>
                          <a:effectLst/>
                          <a:latin typeface="Arial" panose="020B0604020202020204" pitchFamily="34" charset="0"/>
                          <a:ea typeface="+mn-ea"/>
                          <a:cs typeface="+mn-cs"/>
                        </a:rPr>
                        <a:t>Perspectives</a:t>
                      </a:r>
                    </a:p>
                  </a:txBody>
                  <a:tcPr marL="7620" marR="7620" marT="7620" marB="0" anchor="ctr"/>
                </a:tc>
                <a:extLst>
                  <a:ext uri="{0D108BD9-81ED-4DB2-BD59-A6C34878D82A}">
                    <a16:rowId xmlns:a16="http://schemas.microsoft.com/office/drawing/2014/main" val="10000"/>
                  </a:ext>
                </a:extLst>
              </a:tr>
              <a:tr h="3963151">
                <a:tc>
                  <a:txBody>
                    <a:bodyPr/>
                    <a:lstStyle/>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Boucler la planification/ microplanification en fin mars</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Digitalisation de la CPS </a:t>
                      </a:r>
                      <a:r>
                        <a:rPr lang="fr-FR" sz="2000" b="0" i="0" u="none" strike="noStrike" dirty="0" err="1">
                          <a:solidFill>
                            <a:srgbClr val="000000"/>
                          </a:solidFill>
                          <a:effectLst/>
                          <a:latin typeface="Arial" panose="020B0604020202020204" pitchFamily="34" charset="0"/>
                          <a:ea typeface="+mn-ea"/>
                          <a:cs typeface="+mn-cs"/>
                        </a:rPr>
                        <a:t>arimé</a:t>
                      </a:r>
                      <a:r>
                        <a:rPr lang="fr-FR" sz="2000" b="0" i="0" u="none" strike="noStrike" dirty="0">
                          <a:solidFill>
                            <a:srgbClr val="000000"/>
                          </a:solidFill>
                          <a:effectLst/>
                          <a:latin typeface="Arial" panose="020B0604020202020204" pitchFamily="34" charset="0"/>
                          <a:ea typeface="+mn-ea"/>
                          <a:cs typeface="+mn-cs"/>
                        </a:rPr>
                        <a:t> à DHIS2</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Acquisition à temps des intrants et outils de mise en œuvre</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Etude d’impact (pré et post traitement</a:t>
                      </a:r>
                      <a:r>
                        <a:rPr lang="fr-FR" sz="2000" b="0" i="0" u="none" strike="noStrike" dirty="0" smtClean="0">
                          <a:solidFill>
                            <a:srgbClr val="000000"/>
                          </a:solidFill>
                          <a:effectLst/>
                          <a:latin typeface="Arial" panose="020B0604020202020204" pitchFamily="34" charset="0"/>
                          <a:ea typeface="+mn-ea"/>
                          <a:cs typeface="+mn-cs"/>
                        </a:rPr>
                        <a:t>)</a:t>
                      </a:r>
                    </a:p>
                    <a:p>
                      <a:pPr marL="342900" indent="-342900" algn="l" fontAlgn="ctr">
                        <a:spcBef>
                          <a:spcPts val="600"/>
                        </a:spcBef>
                        <a:buFont typeface="Arial" panose="020B0604020202020204" pitchFamily="34" charset="0"/>
                        <a:buChar char="•"/>
                      </a:pPr>
                      <a:r>
                        <a:rPr lang="fr-FR" sz="2000" b="0" i="0" u="none" strike="noStrike" dirty="0" smtClean="0">
                          <a:solidFill>
                            <a:srgbClr val="000000"/>
                          </a:solidFill>
                          <a:effectLst/>
                          <a:latin typeface="Arial" panose="020B0604020202020204" pitchFamily="34" charset="0"/>
                          <a:ea typeface="+mn-ea"/>
                          <a:cs typeface="+mn-cs"/>
                        </a:rPr>
                        <a:t>Etude</a:t>
                      </a:r>
                      <a:r>
                        <a:rPr lang="fr-FR" sz="2000" b="0" i="0" u="none" strike="noStrike" baseline="0" dirty="0" smtClean="0">
                          <a:solidFill>
                            <a:srgbClr val="000000"/>
                          </a:solidFill>
                          <a:effectLst/>
                          <a:latin typeface="Arial" panose="020B0604020202020204" pitchFamily="34" charset="0"/>
                          <a:ea typeface="+mn-ea"/>
                          <a:cs typeface="+mn-cs"/>
                        </a:rPr>
                        <a:t> pour l’extension géographique de la CPS</a:t>
                      </a:r>
                    </a:p>
                    <a:p>
                      <a:pPr marL="342900" indent="-342900" algn="l" fontAlgn="ctr">
                        <a:spcBef>
                          <a:spcPts val="600"/>
                        </a:spcBef>
                        <a:buFont typeface="Arial" panose="020B0604020202020204" pitchFamily="34" charset="0"/>
                        <a:buChar char="•"/>
                      </a:pPr>
                      <a:r>
                        <a:rPr lang="fr-FR" sz="2000" b="0" i="0" u="none" strike="noStrike" baseline="0" dirty="0" smtClean="0">
                          <a:solidFill>
                            <a:srgbClr val="000000"/>
                          </a:solidFill>
                          <a:effectLst/>
                          <a:latin typeface="Arial" panose="020B0604020202020204" pitchFamily="34" charset="0"/>
                          <a:ea typeface="+mn-ea"/>
                          <a:cs typeface="+mn-cs"/>
                        </a:rPr>
                        <a:t>Réalisation des études dans le cadre du projet OPT-SMC</a:t>
                      </a:r>
                      <a:endParaRPr lang="fr-FR" sz="2000" b="0" i="0" u="none" strike="noStrike" dirty="0" smtClean="0">
                        <a:solidFill>
                          <a:srgbClr val="000000"/>
                        </a:solidFill>
                        <a:effectLst/>
                        <a:latin typeface="Arial" panose="020B0604020202020204" pitchFamily="34" charset="0"/>
                      </a:endParaRPr>
                    </a:p>
                    <a:p>
                      <a:pPr marL="342900" indent="-342900" algn="l" fontAlgn="ctr">
                        <a:spcBef>
                          <a:spcPts val="600"/>
                        </a:spcBef>
                        <a:buFont typeface="Arial" panose="020B0604020202020204" pitchFamily="34" charset="0"/>
                        <a:buChar char="•"/>
                      </a:pPr>
                      <a:endParaRPr lang="fr-FR" sz="2000" b="0" i="0" u="none" strike="noStrike" dirty="0">
                        <a:solidFill>
                          <a:srgbClr val="000000"/>
                        </a:solidFill>
                        <a:effectLst/>
                        <a:latin typeface="Arial" panose="020B0604020202020204" pitchFamily="34" charset="0"/>
                        <a:ea typeface="+mn-ea"/>
                        <a:cs typeface="+mn-cs"/>
                      </a:endParaRPr>
                    </a:p>
                    <a:p>
                      <a:pPr algn="l" fontAlgn="ctr"/>
                      <a:endParaRPr lang="fr-FR" sz="2000" b="0" i="0" u="none" strike="noStrike" dirty="0">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1"/>
                  </a:ext>
                </a:extLst>
              </a:tr>
            </a:tbl>
          </a:graphicData>
        </a:graphic>
      </p:graphicFrame>
      <p:sp>
        <p:nvSpPr>
          <p:cNvPr id="5" name="object 15"/>
          <p:cNvSpPr/>
          <p:nvPr/>
        </p:nvSpPr>
        <p:spPr>
          <a:xfrm>
            <a:off x="7522464" y="352425"/>
            <a:ext cx="2377528" cy="990600"/>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6" name="object 18"/>
          <p:cNvSpPr txBox="1">
            <a:spLocks/>
          </p:cNvSpPr>
          <p:nvPr/>
        </p:nvSpPr>
        <p:spPr>
          <a:xfrm>
            <a:off x="1101436" y="419330"/>
            <a:ext cx="6421028" cy="913442"/>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spc="-5" dirty="0">
                <a:solidFill>
                  <a:srgbClr val="000000"/>
                </a:solidFill>
              </a:rPr>
              <a:t>Principaux succès relevés suite à  la  planification et à l‘exécution de la CPS</a:t>
            </a:r>
          </a:p>
        </p:txBody>
      </p:sp>
      <p:graphicFrame>
        <p:nvGraphicFramePr>
          <p:cNvPr id="8" name="Espace réservé du contenu 6"/>
          <p:cNvGraphicFramePr>
            <a:graphicFrameLocks noGrp="1"/>
          </p:cNvGraphicFramePr>
          <p:nvPr>
            <p:ph sz="half" idx="2"/>
            <p:extLst>
              <p:ext uri="{D42A27DB-BD31-4B8C-83A1-F6EECF244321}">
                <p14:modId xmlns:p14="http://schemas.microsoft.com/office/powerpoint/2010/main" val="2543536517"/>
              </p:ext>
            </p:extLst>
          </p:nvPr>
        </p:nvGraphicFramePr>
        <p:xfrm>
          <a:off x="1101436" y="1950326"/>
          <a:ext cx="4397664" cy="5579388"/>
        </p:xfrm>
        <a:graphic>
          <a:graphicData uri="http://schemas.openxmlformats.org/drawingml/2006/table">
            <a:tbl>
              <a:tblPr firstRow="1" bandRow="1">
                <a:tableStyleId>{5C22544A-7EE6-4342-B048-85BDC9FD1C3A}</a:tableStyleId>
              </a:tblPr>
              <a:tblGrid>
                <a:gridCol w="4397664">
                  <a:extLst>
                    <a:ext uri="{9D8B030D-6E8A-4147-A177-3AD203B41FA5}">
                      <a16:colId xmlns:a16="http://schemas.microsoft.com/office/drawing/2014/main" val="20000"/>
                    </a:ext>
                  </a:extLst>
                </a:gridCol>
              </a:tblGrid>
              <a:tr h="798078">
                <a:tc>
                  <a:txBody>
                    <a:bodyPr/>
                    <a:lstStyle/>
                    <a:p>
                      <a:pPr algn="ctr" fontAlgn="ctr"/>
                      <a:r>
                        <a:rPr lang="fr-FR" sz="2800" b="1" i="0" u="none" strike="noStrike" dirty="0">
                          <a:solidFill>
                            <a:schemeClr val="bg1"/>
                          </a:solidFill>
                          <a:effectLst/>
                          <a:latin typeface="Arial" panose="020B0604020202020204" pitchFamily="34" charset="0"/>
                        </a:rPr>
                        <a:t>Succès</a:t>
                      </a:r>
                      <a:endParaRPr lang="fr-FR" sz="2000" b="1" i="0" u="none" strike="noStrike" dirty="0">
                        <a:solidFill>
                          <a:schemeClr val="bg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000"/>
                  </a:ext>
                </a:extLst>
              </a:tr>
              <a:tr h="4781310">
                <a:tc>
                  <a:txBody>
                    <a:bodyPr/>
                    <a:lstStyle/>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Révision des outils en prenant en compte l’aspect covid-19</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Mobilisation suffisante des équipements de protection individuelle contre covid-19</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Formation des acteurs</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Appui de la vidéo</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Démarrage à temps </a:t>
                      </a:r>
                      <a:r>
                        <a:rPr lang="fr-FR" sz="2000" b="0" i="0" u="none" strike="noStrike" dirty="0" smtClean="0">
                          <a:solidFill>
                            <a:srgbClr val="000000"/>
                          </a:solidFill>
                          <a:effectLst/>
                          <a:latin typeface="Arial" panose="020B0604020202020204" pitchFamily="34" charset="0"/>
                          <a:ea typeface="+mn-ea"/>
                          <a:cs typeface="+mn-cs"/>
                        </a:rPr>
                        <a:t>de la </a:t>
                      </a:r>
                      <a:r>
                        <a:rPr lang="fr-FR" sz="2000" b="0" i="0" u="none" strike="noStrike" dirty="0">
                          <a:solidFill>
                            <a:srgbClr val="000000"/>
                          </a:solidFill>
                          <a:effectLst/>
                          <a:latin typeface="Arial" panose="020B0604020202020204" pitchFamily="34" charset="0"/>
                          <a:ea typeface="+mn-ea"/>
                          <a:cs typeface="+mn-cs"/>
                        </a:rPr>
                        <a:t>CPS (juin)</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Respect des intervalles de 28 jours entres les cycles</a:t>
                      </a:r>
                    </a:p>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Traitement en 4 cycles</a:t>
                      </a:r>
                    </a:p>
                  </a:txBody>
                  <a:tcPr marL="7620" marR="7620" marT="762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86901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4173622166"/>
              </p:ext>
            </p:extLst>
          </p:nvPr>
        </p:nvGraphicFramePr>
        <p:xfrm>
          <a:off x="5727700" y="1952626"/>
          <a:ext cx="4172292" cy="5216892"/>
        </p:xfrm>
        <a:graphic>
          <a:graphicData uri="http://schemas.openxmlformats.org/drawingml/2006/table">
            <a:tbl>
              <a:tblPr firstRow="1" bandRow="1">
                <a:tableStyleId>{5C22544A-7EE6-4342-B048-85BDC9FD1C3A}</a:tableStyleId>
              </a:tblPr>
              <a:tblGrid>
                <a:gridCol w="4172292">
                  <a:extLst>
                    <a:ext uri="{9D8B030D-6E8A-4147-A177-3AD203B41FA5}">
                      <a16:colId xmlns:a16="http://schemas.microsoft.com/office/drawing/2014/main" val="20000"/>
                    </a:ext>
                  </a:extLst>
                </a:gridCol>
              </a:tblGrid>
              <a:tr h="637272">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fr-FR" sz="2000" b="1" spc="-10" dirty="0">
                          <a:latin typeface="Arial"/>
                          <a:cs typeface="Arial"/>
                        </a:rPr>
                        <a:t>Solutions</a:t>
                      </a:r>
                      <a:r>
                        <a:rPr lang="fr-FR" sz="2000" b="1" spc="35" dirty="0">
                          <a:latin typeface="Arial"/>
                          <a:cs typeface="Arial"/>
                        </a:rPr>
                        <a:t> </a:t>
                      </a:r>
                      <a:r>
                        <a:rPr lang="fr-FR" sz="2000" b="1" spc="-10" dirty="0">
                          <a:latin typeface="Arial"/>
                          <a:cs typeface="Arial"/>
                        </a:rPr>
                        <a:t>proposées/</a:t>
                      </a:r>
                      <a:r>
                        <a:rPr lang="fr-FR" sz="2000" b="1" spc="15" dirty="0">
                          <a:latin typeface="Arial"/>
                          <a:cs typeface="Arial"/>
                        </a:rPr>
                        <a:t> </a:t>
                      </a:r>
                      <a:r>
                        <a:rPr lang="fr-FR" sz="2000" b="1" spc="-5" dirty="0">
                          <a:latin typeface="Arial"/>
                          <a:cs typeface="Arial"/>
                        </a:rPr>
                        <a:t>appliquées</a:t>
                      </a:r>
                      <a:endParaRPr lang="fr-FR" sz="2000" dirty="0">
                        <a:latin typeface="Arial"/>
                        <a:cs typeface="Arial"/>
                      </a:endParaRPr>
                    </a:p>
                  </a:txBody>
                  <a:tcPr marL="7620" marR="7620" marT="7620" marB="0" anchor="ctr"/>
                </a:tc>
                <a:extLst>
                  <a:ext uri="{0D108BD9-81ED-4DB2-BD59-A6C34878D82A}">
                    <a16:rowId xmlns:a16="http://schemas.microsoft.com/office/drawing/2014/main" val="10000"/>
                  </a:ext>
                </a:extLst>
              </a:tr>
              <a:tr h="2334528">
                <a:tc>
                  <a:txBody>
                    <a:bodyPr/>
                    <a:lstStyle/>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Fixation des dates de réalisation depuis la microplanification avec les acteurs </a:t>
                      </a:r>
                      <a:r>
                        <a:rPr lang="fr-FR" sz="2000" b="0" i="0" u="none" strike="noStrike" dirty="0" smtClean="0">
                          <a:solidFill>
                            <a:srgbClr val="000000"/>
                          </a:solidFill>
                          <a:effectLst/>
                          <a:latin typeface="Arial" panose="020B0604020202020204" pitchFamily="34" charset="0"/>
                          <a:ea typeface="+mn-ea"/>
                          <a:cs typeface="+mn-cs"/>
                        </a:rPr>
                        <a:t>opérationnels</a:t>
                      </a:r>
                    </a:p>
                    <a:p>
                      <a:pPr marL="342900" indent="-342900" algn="l" fontAlgn="ctr">
                        <a:spcBef>
                          <a:spcPts val="600"/>
                        </a:spcBef>
                        <a:buFont typeface="Arial" panose="020B0604020202020204" pitchFamily="34" charset="0"/>
                        <a:buChar char="•"/>
                      </a:pPr>
                      <a:endParaRPr lang="fr-FR" sz="2000" b="0" i="0" u="none" strike="noStrike" dirty="0" smtClean="0">
                        <a:solidFill>
                          <a:srgbClr val="000000"/>
                        </a:solidFill>
                        <a:effectLst/>
                        <a:latin typeface="Arial" panose="020B0604020202020204" pitchFamily="34" charset="0"/>
                        <a:ea typeface="+mn-ea"/>
                        <a:cs typeface="+mn-cs"/>
                      </a:endParaRPr>
                    </a:p>
                    <a:p>
                      <a:pPr marL="342900" indent="-342900" algn="l" fontAlgn="ctr">
                        <a:spcBef>
                          <a:spcPts val="600"/>
                        </a:spcBef>
                        <a:buFont typeface="Arial" panose="020B0604020202020204" pitchFamily="34" charset="0"/>
                        <a:buChar char="•"/>
                      </a:pPr>
                      <a:endParaRPr lang="fr-FR" sz="2000" b="0" i="0" u="none" strike="noStrike" dirty="0" smtClean="0">
                        <a:solidFill>
                          <a:srgbClr val="000000"/>
                        </a:solidFill>
                        <a:effectLst/>
                        <a:latin typeface="Arial" panose="020B0604020202020204" pitchFamily="34" charset="0"/>
                        <a:ea typeface="+mn-ea"/>
                        <a:cs typeface="+mn-cs"/>
                      </a:endParaRPr>
                    </a:p>
                    <a:p>
                      <a:pPr marL="342900" marR="0" lvl="0" indent="-342900" algn="l" defTabSz="914400" eaLnBrk="1" fontAlgn="ctr" latinLnBrk="0" hangingPunct="1">
                        <a:lnSpc>
                          <a:spcPct val="100000"/>
                        </a:lnSpc>
                        <a:spcBef>
                          <a:spcPts val="600"/>
                        </a:spcBef>
                        <a:spcAft>
                          <a:spcPts val="0"/>
                        </a:spcAft>
                        <a:buClrTx/>
                        <a:buSzTx/>
                        <a:buFont typeface="Arial" panose="020B0604020202020204" pitchFamily="34" charset="0"/>
                        <a:buChar char="•"/>
                        <a:tabLst/>
                        <a:defRPr/>
                      </a:pPr>
                      <a:r>
                        <a:rPr lang="fr-FR" sz="2000" b="0" i="0" u="none" strike="noStrike" dirty="0" smtClean="0">
                          <a:solidFill>
                            <a:srgbClr val="000000"/>
                          </a:solidFill>
                          <a:effectLst/>
                          <a:latin typeface="Arial" panose="020B0604020202020204" pitchFamily="34" charset="0"/>
                          <a:ea typeface="+mn-ea"/>
                          <a:cs typeface="+mn-cs"/>
                        </a:rPr>
                        <a:t>Plaidoyer</a:t>
                      </a:r>
                      <a:r>
                        <a:rPr lang="fr-FR" sz="2000" b="0" i="0" u="none" strike="noStrike" baseline="0" dirty="0" smtClean="0">
                          <a:solidFill>
                            <a:srgbClr val="000000"/>
                          </a:solidFill>
                          <a:effectLst/>
                          <a:latin typeface="Arial" panose="020B0604020202020204" pitchFamily="34" charset="0"/>
                          <a:ea typeface="+mn-ea"/>
                          <a:cs typeface="+mn-cs"/>
                        </a:rPr>
                        <a:t> auprès de l’Unicef pour associer le PNLP au processus de la commande et au suivi de la livraison. Actuellement nous utilisons les intrants de FM pour toutes les zones avant le remboursement de l’Unicef</a:t>
                      </a:r>
                      <a:endParaRPr lang="fr-FR" sz="2000" b="0" i="0" u="none" strike="noStrike" dirty="0" smtClean="0">
                        <a:solidFill>
                          <a:srgbClr val="000000"/>
                        </a:solidFill>
                        <a:effectLst/>
                        <a:latin typeface="Arial" panose="020B0604020202020204" pitchFamily="34" charset="0"/>
                        <a:ea typeface="+mn-ea"/>
                        <a:cs typeface="+mn-cs"/>
                      </a:endParaRPr>
                    </a:p>
                    <a:p>
                      <a:pPr marL="342900" indent="-342900" algn="l" fontAlgn="ctr">
                        <a:spcBef>
                          <a:spcPts val="600"/>
                        </a:spcBef>
                        <a:buFont typeface="Arial" panose="020B0604020202020204" pitchFamily="34" charset="0"/>
                        <a:buChar char="•"/>
                      </a:pPr>
                      <a:endParaRPr lang="fr-FR" sz="2000" b="0" i="0" u="none" strike="noStrike" dirty="0">
                        <a:solidFill>
                          <a:srgbClr val="000000"/>
                        </a:solidFill>
                        <a:effectLst/>
                        <a:latin typeface="Arial" panose="020B0604020202020204" pitchFamily="34" charset="0"/>
                        <a:ea typeface="+mn-ea"/>
                        <a:cs typeface="+mn-cs"/>
                      </a:endParaRPr>
                    </a:p>
                    <a:p>
                      <a:pPr algn="l" fontAlgn="ctr"/>
                      <a:endParaRPr lang="fr-FR" sz="2000" b="0" i="0" u="none" strike="noStrike" dirty="0">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1"/>
                  </a:ext>
                </a:extLst>
              </a:tr>
            </a:tbl>
          </a:graphicData>
        </a:graphic>
      </p:graphicFrame>
      <p:sp>
        <p:nvSpPr>
          <p:cNvPr id="5" name="object 15"/>
          <p:cNvSpPr/>
          <p:nvPr/>
        </p:nvSpPr>
        <p:spPr>
          <a:xfrm>
            <a:off x="7522464" y="352425"/>
            <a:ext cx="2377528" cy="990600"/>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6" name="object 18"/>
          <p:cNvSpPr txBox="1">
            <a:spLocks/>
          </p:cNvSpPr>
          <p:nvPr/>
        </p:nvSpPr>
        <p:spPr>
          <a:xfrm>
            <a:off x="1101436" y="419330"/>
            <a:ext cx="6421028" cy="913442"/>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spc="-5" dirty="0">
                <a:solidFill>
                  <a:srgbClr val="000000"/>
                </a:solidFill>
              </a:rPr>
              <a:t>Principaux succès relevés suite à  la  planification et à l‘exécution de la CPS</a:t>
            </a:r>
          </a:p>
        </p:txBody>
      </p:sp>
      <p:graphicFrame>
        <p:nvGraphicFramePr>
          <p:cNvPr id="8" name="Espace réservé du contenu 6"/>
          <p:cNvGraphicFramePr>
            <a:graphicFrameLocks noGrp="1"/>
          </p:cNvGraphicFramePr>
          <p:nvPr>
            <p:ph sz="half" idx="2"/>
            <p:extLst>
              <p:ext uri="{D42A27DB-BD31-4B8C-83A1-F6EECF244321}">
                <p14:modId xmlns:p14="http://schemas.microsoft.com/office/powerpoint/2010/main" val="495728562"/>
              </p:ext>
            </p:extLst>
          </p:nvPr>
        </p:nvGraphicFramePr>
        <p:xfrm>
          <a:off x="1101436" y="1950326"/>
          <a:ext cx="4397664" cy="5219192"/>
        </p:xfrm>
        <a:graphic>
          <a:graphicData uri="http://schemas.openxmlformats.org/drawingml/2006/table">
            <a:tbl>
              <a:tblPr firstRow="1" bandRow="1">
                <a:tableStyleId>{5C22544A-7EE6-4342-B048-85BDC9FD1C3A}</a:tableStyleId>
              </a:tblPr>
              <a:tblGrid>
                <a:gridCol w="4397664">
                  <a:extLst>
                    <a:ext uri="{9D8B030D-6E8A-4147-A177-3AD203B41FA5}">
                      <a16:colId xmlns:a16="http://schemas.microsoft.com/office/drawing/2014/main" val="20000"/>
                    </a:ext>
                  </a:extLst>
                </a:gridCol>
              </a:tblGrid>
              <a:tr h="1118680">
                <a:tc>
                  <a:txBody>
                    <a:bodyPr/>
                    <a:lstStyle/>
                    <a:p>
                      <a:pPr algn="ctr" fontAlgn="ctr"/>
                      <a:r>
                        <a:rPr lang="fr-FR" sz="2800" b="1" i="0" u="none" strike="noStrike" dirty="0">
                          <a:solidFill>
                            <a:schemeClr val="bg1"/>
                          </a:solidFill>
                          <a:effectLst/>
                          <a:latin typeface="Arial" panose="020B0604020202020204" pitchFamily="34" charset="0"/>
                        </a:rPr>
                        <a:t>Défis</a:t>
                      </a:r>
                      <a:endParaRPr lang="fr-FR" sz="2000" b="1" i="0" u="none" strike="noStrike" dirty="0">
                        <a:solidFill>
                          <a:schemeClr val="bg1"/>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000"/>
                  </a:ext>
                </a:extLst>
              </a:tr>
              <a:tr h="4100512">
                <a:tc>
                  <a:txBody>
                    <a:bodyPr/>
                    <a:lstStyle/>
                    <a:p>
                      <a:pPr marL="342900" indent="-342900" algn="l" fontAlgn="ctr">
                        <a:spcBef>
                          <a:spcPts val="600"/>
                        </a:spcBef>
                        <a:buFont typeface="Arial" panose="020B0604020202020204" pitchFamily="34" charset="0"/>
                        <a:buChar char="•"/>
                      </a:pPr>
                      <a:r>
                        <a:rPr lang="fr-FR" sz="2000" b="0" i="0" u="none" strike="noStrike" dirty="0">
                          <a:solidFill>
                            <a:srgbClr val="000000"/>
                          </a:solidFill>
                          <a:effectLst/>
                          <a:latin typeface="Arial" panose="020B0604020202020204" pitchFamily="34" charset="0"/>
                          <a:ea typeface="+mn-ea"/>
                          <a:cs typeface="+mn-cs"/>
                        </a:rPr>
                        <a:t>Conflits </a:t>
                      </a:r>
                      <a:r>
                        <a:rPr lang="fr-FR" sz="2000" b="0" i="0" u="none" strike="noStrike" dirty="0" smtClean="0">
                          <a:solidFill>
                            <a:srgbClr val="000000"/>
                          </a:solidFill>
                          <a:effectLst/>
                          <a:latin typeface="Arial" panose="020B0604020202020204" pitchFamily="34" charset="0"/>
                          <a:ea typeface="+mn-ea"/>
                          <a:cs typeface="+mn-cs"/>
                        </a:rPr>
                        <a:t>d’agenda</a:t>
                      </a:r>
                    </a:p>
                    <a:p>
                      <a:pPr marL="342900" indent="-342900" algn="l" fontAlgn="ctr">
                        <a:spcBef>
                          <a:spcPts val="600"/>
                        </a:spcBef>
                        <a:buFont typeface="Arial" panose="020B0604020202020204" pitchFamily="34" charset="0"/>
                        <a:buChar char="•"/>
                      </a:pPr>
                      <a:endParaRPr lang="fr-FR" sz="2000" b="0" i="0" u="none" strike="noStrike" dirty="0" smtClean="0">
                        <a:solidFill>
                          <a:srgbClr val="000000"/>
                        </a:solidFill>
                        <a:effectLst/>
                        <a:latin typeface="Arial" panose="020B0604020202020204" pitchFamily="34" charset="0"/>
                        <a:ea typeface="+mn-ea"/>
                        <a:cs typeface="+mn-cs"/>
                      </a:endParaRPr>
                    </a:p>
                    <a:p>
                      <a:pPr marL="342900" indent="-342900" algn="l" fontAlgn="ctr">
                        <a:spcBef>
                          <a:spcPts val="600"/>
                        </a:spcBef>
                        <a:buFont typeface="Arial" panose="020B0604020202020204" pitchFamily="34" charset="0"/>
                        <a:buChar char="•"/>
                      </a:pPr>
                      <a:endParaRPr lang="fr-FR" sz="2000" b="0" i="0" u="none" strike="noStrike" dirty="0" smtClean="0">
                        <a:solidFill>
                          <a:srgbClr val="000000"/>
                        </a:solidFill>
                        <a:effectLst/>
                        <a:latin typeface="Arial" panose="020B0604020202020204" pitchFamily="34" charset="0"/>
                        <a:ea typeface="+mn-ea"/>
                        <a:cs typeface="+mn-cs"/>
                      </a:endParaRPr>
                    </a:p>
                    <a:p>
                      <a:pPr marL="342900" indent="-342900" algn="l" fontAlgn="ctr">
                        <a:spcBef>
                          <a:spcPts val="600"/>
                        </a:spcBef>
                        <a:buFont typeface="Arial" panose="020B0604020202020204" pitchFamily="34" charset="0"/>
                        <a:buChar char="•"/>
                      </a:pPr>
                      <a:endParaRPr lang="fr-FR" sz="2000" b="0" i="0" u="none" strike="noStrike" dirty="0" smtClean="0">
                        <a:solidFill>
                          <a:srgbClr val="000000"/>
                        </a:solidFill>
                        <a:effectLst/>
                        <a:latin typeface="Arial" panose="020B0604020202020204" pitchFamily="34" charset="0"/>
                        <a:ea typeface="+mn-ea"/>
                        <a:cs typeface="+mn-cs"/>
                      </a:endParaRPr>
                    </a:p>
                    <a:p>
                      <a:pPr marL="342900" marR="0" lvl="0" indent="-342900" algn="l" defTabSz="914400" eaLnBrk="1" fontAlgn="ctr" latinLnBrk="0" hangingPunct="1">
                        <a:lnSpc>
                          <a:spcPct val="100000"/>
                        </a:lnSpc>
                        <a:spcBef>
                          <a:spcPts val="600"/>
                        </a:spcBef>
                        <a:spcAft>
                          <a:spcPts val="0"/>
                        </a:spcAft>
                        <a:buClrTx/>
                        <a:buSzTx/>
                        <a:buFont typeface="Arial" panose="020B0604020202020204" pitchFamily="34" charset="0"/>
                        <a:buChar char="•"/>
                        <a:tabLst/>
                        <a:defRPr/>
                      </a:pPr>
                      <a:r>
                        <a:rPr lang="fr-FR" sz="2000" b="0" i="0" u="none" strike="noStrike" dirty="0" smtClean="0">
                          <a:solidFill>
                            <a:srgbClr val="000000"/>
                          </a:solidFill>
                          <a:effectLst/>
                          <a:latin typeface="Arial" panose="020B0604020202020204" pitchFamily="34" charset="0"/>
                          <a:ea typeface="+mn-ea"/>
                          <a:cs typeface="+mn-cs"/>
                        </a:rPr>
                        <a:t>Acquisition des intrants</a:t>
                      </a:r>
                      <a:r>
                        <a:rPr lang="fr-FR" sz="2000" b="0" i="0" u="none" strike="noStrike" baseline="0" dirty="0" smtClean="0">
                          <a:solidFill>
                            <a:srgbClr val="000000"/>
                          </a:solidFill>
                          <a:effectLst/>
                          <a:latin typeface="Arial" panose="020B0604020202020204" pitchFamily="34" charset="0"/>
                          <a:ea typeface="+mn-ea"/>
                          <a:cs typeface="+mn-cs"/>
                        </a:rPr>
                        <a:t> à temps (Unicef)</a:t>
                      </a:r>
                      <a:endParaRPr lang="fr-FR" sz="2000" b="0" i="0" u="none" strike="noStrike" dirty="0" smtClean="0">
                        <a:solidFill>
                          <a:srgbClr val="000000"/>
                        </a:solidFill>
                        <a:effectLst/>
                        <a:latin typeface="Arial" panose="020B0604020202020204" pitchFamily="34" charset="0"/>
                        <a:ea typeface="+mn-ea"/>
                        <a:cs typeface="+mn-cs"/>
                      </a:endParaRPr>
                    </a:p>
                    <a:p>
                      <a:pPr marL="342900" indent="-342900" algn="l" fontAlgn="ctr">
                        <a:spcBef>
                          <a:spcPts val="600"/>
                        </a:spcBef>
                        <a:buFont typeface="Arial" panose="020B0604020202020204" pitchFamily="34" charset="0"/>
                        <a:buChar char="•"/>
                      </a:pPr>
                      <a:endParaRPr lang="fr-FR" sz="2000" b="0" i="0" u="none" strike="noStrike" dirty="0">
                        <a:solidFill>
                          <a:srgbClr val="000000"/>
                        </a:solidFill>
                        <a:effectLst/>
                        <a:latin typeface="Arial" panose="020B0604020202020204" pitchFamily="34" charset="0"/>
                        <a:ea typeface="+mn-ea"/>
                        <a:cs typeface="+mn-cs"/>
                      </a:endParaRPr>
                    </a:p>
                  </a:txBody>
                  <a:tcPr marL="7620" marR="7620" marT="762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67572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1312837808"/>
              </p:ext>
            </p:extLst>
          </p:nvPr>
        </p:nvGraphicFramePr>
        <p:xfrm>
          <a:off x="1101435" y="1571625"/>
          <a:ext cx="8798558" cy="4456612"/>
        </p:xfrm>
        <a:graphic>
          <a:graphicData uri="http://schemas.openxmlformats.org/drawingml/2006/table">
            <a:tbl>
              <a:tblPr firstRow="1" bandRow="1">
                <a:tableStyleId>{5C22544A-7EE6-4342-B048-85BDC9FD1C3A}</a:tableStyleId>
              </a:tblPr>
              <a:tblGrid>
                <a:gridCol w="3588886">
                  <a:extLst>
                    <a:ext uri="{9D8B030D-6E8A-4147-A177-3AD203B41FA5}">
                      <a16:colId xmlns:a16="http://schemas.microsoft.com/office/drawing/2014/main" val="20000"/>
                    </a:ext>
                  </a:extLst>
                </a:gridCol>
                <a:gridCol w="1505016">
                  <a:extLst>
                    <a:ext uri="{9D8B030D-6E8A-4147-A177-3AD203B41FA5}">
                      <a16:colId xmlns:a16="http://schemas.microsoft.com/office/drawing/2014/main" val="20001"/>
                    </a:ext>
                  </a:extLst>
                </a:gridCol>
                <a:gridCol w="2083869">
                  <a:extLst>
                    <a:ext uri="{9D8B030D-6E8A-4147-A177-3AD203B41FA5}">
                      <a16:colId xmlns:a16="http://schemas.microsoft.com/office/drawing/2014/main" val="20002"/>
                    </a:ext>
                  </a:extLst>
                </a:gridCol>
                <a:gridCol w="1620787">
                  <a:extLst>
                    <a:ext uri="{9D8B030D-6E8A-4147-A177-3AD203B41FA5}">
                      <a16:colId xmlns:a16="http://schemas.microsoft.com/office/drawing/2014/main" val="20003"/>
                    </a:ext>
                  </a:extLst>
                </a:gridCol>
              </a:tblGrid>
              <a:tr h="653143">
                <a:tc>
                  <a:txBody>
                    <a:bodyPr/>
                    <a:lstStyle/>
                    <a:p>
                      <a:pPr marL="90805" marR="110489" algn="ctr">
                        <a:lnSpc>
                          <a:spcPct val="100000"/>
                        </a:lnSpc>
                        <a:spcBef>
                          <a:spcPts val="240"/>
                        </a:spcBef>
                      </a:pPr>
                      <a:endParaRPr sz="1800" dirty="0">
                        <a:latin typeface="Calibri"/>
                        <a:cs typeface="Calibri"/>
                      </a:endParaRPr>
                    </a:p>
                  </a:txBody>
                  <a:tcPr marL="0" marR="0" marT="30480" marB="0" anchor="ctr"/>
                </a:tc>
                <a:tc>
                  <a:txBody>
                    <a:bodyPr/>
                    <a:lstStyle/>
                    <a:p>
                      <a:pPr algn="ctr"/>
                      <a:r>
                        <a:rPr lang="fr-FR" dirty="0"/>
                        <a:t>2022</a:t>
                      </a:r>
                      <a:endParaRPr dirty="0"/>
                    </a:p>
                  </a:txBody>
                  <a:tcPr marL="0" marR="0" marT="30480" marB="0" anchor="ctr"/>
                </a:tc>
                <a:tc>
                  <a:txBody>
                    <a:bodyPr/>
                    <a:lstStyle/>
                    <a:p>
                      <a:pPr marL="90805" marR="262890" algn="ctr">
                        <a:lnSpc>
                          <a:spcPct val="100000"/>
                        </a:lnSpc>
                        <a:spcBef>
                          <a:spcPts val="240"/>
                        </a:spcBef>
                      </a:pPr>
                      <a:r>
                        <a:rPr lang="fr-FR" sz="1800" b="1" spc="-20" dirty="0">
                          <a:solidFill>
                            <a:srgbClr val="FFFFFF"/>
                          </a:solidFill>
                          <a:latin typeface="Calibri"/>
                          <a:cs typeface="Calibri"/>
                        </a:rPr>
                        <a:t>2023</a:t>
                      </a:r>
                      <a:endParaRPr sz="1800" dirty="0">
                        <a:latin typeface="Calibri"/>
                        <a:cs typeface="Calibri"/>
                      </a:endParaRPr>
                    </a:p>
                  </a:txBody>
                  <a:tcPr marL="0" marR="0" marT="30480" marB="0" anchor="ctr"/>
                </a:tc>
                <a:tc>
                  <a:txBody>
                    <a:bodyPr/>
                    <a:lstStyle/>
                    <a:p>
                      <a:pPr algn="ctr"/>
                      <a:r>
                        <a:rPr lang="fr-FR" dirty="0"/>
                        <a:t>2024</a:t>
                      </a:r>
                    </a:p>
                  </a:txBody>
                  <a:tcPr marL="0" marR="0" marT="30480" marB="0" anchor="ctr"/>
                </a:tc>
                <a:extLst>
                  <a:ext uri="{0D108BD9-81ED-4DB2-BD59-A6C34878D82A}">
                    <a16:rowId xmlns:a16="http://schemas.microsoft.com/office/drawing/2014/main" val="10000"/>
                  </a:ext>
                </a:extLst>
              </a:tr>
              <a:tr h="653143">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fr-FR" sz="2000" b="1" spc="-5" dirty="0">
                          <a:latin typeface="+mn-lt"/>
                          <a:cs typeface="Calibri"/>
                        </a:rPr>
                        <a:t>Nombre </a:t>
                      </a:r>
                      <a:r>
                        <a:rPr lang="fr-FR" sz="2000" b="1" dirty="0">
                          <a:latin typeface="+mn-lt"/>
                          <a:cs typeface="Calibri"/>
                        </a:rPr>
                        <a:t>de </a:t>
                      </a:r>
                      <a:r>
                        <a:rPr lang="fr-FR" sz="2000" b="1" spc="-5" dirty="0">
                          <a:latin typeface="+mn-lt"/>
                          <a:cs typeface="Calibri"/>
                        </a:rPr>
                        <a:t>districts </a:t>
                      </a:r>
                      <a:r>
                        <a:rPr lang="fr-FR" sz="2000" b="1" dirty="0">
                          <a:latin typeface="+mn-lt"/>
                          <a:cs typeface="Calibri"/>
                        </a:rPr>
                        <a:t> </a:t>
                      </a:r>
                      <a:r>
                        <a:rPr lang="fr-FR" sz="2000" b="1" spc="-5" dirty="0">
                          <a:latin typeface="+mn-lt"/>
                          <a:cs typeface="Calibri"/>
                        </a:rPr>
                        <a:t>éligibles</a:t>
                      </a:r>
                      <a:r>
                        <a:rPr lang="fr-FR" sz="2000" b="1" spc="-25" dirty="0">
                          <a:latin typeface="+mn-lt"/>
                          <a:cs typeface="Calibri"/>
                        </a:rPr>
                        <a:t> </a:t>
                      </a:r>
                      <a:r>
                        <a:rPr lang="fr-FR" sz="2000" b="1" spc="-5" dirty="0">
                          <a:latin typeface="+mn-lt"/>
                          <a:cs typeface="Calibri"/>
                        </a:rPr>
                        <a:t>pour</a:t>
                      </a:r>
                      <a:r>
                        <a:rPr lang="fr-FR" sz="2000" b="1" spc="-15" dirty="0">
                          <a:latin typeface="+mn-lt"/>
                          <a:cs typeface="Calibri"/>
                        </a:rPr>
                        <a:t> </a:t>
                      </a:r>
                      <a:r>
                        <a:rPr lang="fr-FR" sz="2000" b="1" spc="-10" dirty="0">
                          <a:latin typeface="+mn-lt"/>
                          <a:cs typeface="Calibri"/>
                        </a:rPr>
                        <a:t>la CPS</a:t>
                      </a:r>
                      <a:endParaRPr lang="fr-FR" sz="2000" dirty="0">
                        <a:latin typeface="+mn-lt"/>
                        <a:cs typeface="Calibri"/>
                      </a:endParaRPr>
                    </a:p>
                  </a:txBody>
                  <a:tcPr marL="7620" marR="7620" marT="7620" marB="0" anchor="ctr"/>
                </a:tc>
                <a:tc>
                  <a:txBody>
                    <a:bodyPr/>
                    <a:lstStyle/>
                    <a:p>
                      <a:pPr algn="ctr" fontAlgn="ctr"/>
                      <a:r>
                        <a:rPr lang="fr-FR" sz="2000" b="0" i="0" u="none" strike="noStrike" dirty="0">
                          <a:solidFill>
                            <a:srgbClr val="000000"/>
                          </a:solidFill>
                          <a:effectLst/>
                          <a:latin typeface="+mn-lt"/>
                        </a:rPr>
                        <a:t>19</a:t>
                      </a:r>
                    </a:p>
                  </a:txBody>
                  <a:tcPr marL="7620" marR="7620" marT="7620" marB="0" anchor="ctr"/>
                </a:tc>
                <a:tc>
                  <a:txBody>
                    <a:bodyPr/>
                    <a:lstStyle/>
                    <a:p>
                      <a:pPr algn="ctr" fontAlgn="ctr"/>
                      <a:r>
                        <a:rPr lang="fr-FR" sz="2000" b="0" i="0" u="none" strike="noStrike" dirty="0">
                          <a:solidFill>
                            <a:srgbClr val="000000"/>
                          </a:solidFill>
                          <a:effectLst/>
                          <a:latin typeface="+mn-lt"/>
                        </a:rPr>
                        <a:t>19</a:t>
                      </a:r>
                    </a:p>
                  </a:txBody>
                  <a:tcPr anchor="ctr"/>
                </a:tc>
                <a:tc>
                  <a:txBody>
                    <a:bodyPr/>
                    <a:lstStyle/>
                    <a:p>
                      <a:pPr algn="ctr" fontAlgn="ctr"/>
                      <a:r>
                        <a:rPr lang="fr-FR" sz="2000" b="0" i="0" u="none" strike="noStrike" dirty="0">
                          <a:solidFill>
                            <a:srgbClr val="000000"/>
                          </a:solidFill>
                          <a:effectLst/>
                          <a:latin typeface="+mn-lt"/>
                        </a:rPr>
                        <a:t>19</a:t>
                      </a:r>
                    </a:p>
                  </a:txBody>
                  <a:tcPr anchor="ctr"/>
                </a:tc>
                <a:extLst>
                  <a:ext uri="{0D108BD9-81ED-4DB2-BD59-A6C34878D82A}">
                    <a16:rowId xmlns:a16="http://schemas.microsoft.com/office/drawing/2014/main" val="10001"/>
                  </a:ext>
                </a:extLst>
              </a:tr>
              <a:tr h="653143">
                <a:tc>
                  <a:txBody>
                    <a:bodyPr/>
                    <a:lstStyle/>
                    <a:p>
                      <a:pPr marL="12700" marR="375920">
                        <a:lnSpc>
                          <a:spcPct val="100000"/>
                        </a:lnSpc>
                        <a:spcBef>
                          <a:spcPts val="860"/>
                        </a:spcBef>
                      </a:pPr>
                      <a:r>
                        <a:rPr lang="fr-FR" sz="2000" b="1" spc="-5" dirty="0">
                          <a:latin typeface="+mn-lt"/>
                          <a:cs typeface="Calibri"/>
                        </a:rPr>
                        <a:t>Nombre</a:t>
                      </a:r>
                      <a:r>
                        <a:rPr lang="fr-FR" sz="2000" b="1" spc="-50" dirty="0">
                          <a:latin typeface="+mn-lt"/>
                          <a:cs typeface="Calibri"/>
                        </a:rPr>
                        <a:t> </a:t>
                      </a:r>
                      <a:r>
                        <a:rPr lang="fr-FR" sz="2000" b="1" dirty="0">
                          <a:latin typeface="+mn-lt"/>
                          <a:cs typeface="Calibri"/>
                        </a:rPr>
                        <a:t>de</a:t>
                      </a:r>
                      <a:r>
                        <a:rPr lang="fr-FR" sz="2000" b="1" spc="-30" dirty="0">
                          <a:latin typeface="+mn-lt"/>
                          <a:cs typeface="Calibri"/>
                        </a:rPr>
                        <a:t> </a:t>
                      </a:r>
                      <a:r>
                        <a:rPr lang="fr-FR" sz="2000" b="1" spc="-5" dirty="0">
                          <a:latin typeface="+mn-lt"/>
                          <a:cs typeface="Calibri"/>
                        </a:rPr>
                        <a:t>districts </a:t>
                      </a:r>
                      <a:r>
                        <a:rPr lang="fr-FR" sz="2000" b="1" spc="-434" dirty="0">
                          <a:latin typeface="+mn-lt"/>
                          <a:cs typeface="Calibri"/>
                        </a:rPr>
                        <a:t> </a:t>
                      </a:r>
                      <a:r>
                        <a:rPr lang="fr-FR" sz="2000" b="1" spc="-5" dirty="0">
                          <a:latin typeface="+mn-lt"/>
                          <a:cs typeface="Calibri"/>
                        </a:rPr>
                        <a:t>ciblés</a:t>
                      </a:r>
                      <a:endParaRPr lang="fr-FR" sz="2000" dirty="0">
                        <a:latin typeface="+mn-lt"/>
                        <a:cs typeface="Calibri"/>
                      </a:endParaRPr>
                    </a:p>
                  </a:txBody>
                  <a:tcPr marL="7620" marR="7620" marT="7620" marB="0" anchor="ctr"/>
                </a:tc>
                <a:tc>
                  <a:txBody>
                    <a:bodyPr/>
                    <a:lstStyle/>
                    <a:p>
                      <a:pPr algn="ctr" fontAlgn="ctr"/>
                      <a:r>
                        <a:rPr lang="fr-FR" sz="2000" b="0" i="0" u="none" strike="noStrike" dirty="0">
                          <a:solidFill>
                            <a:srgbClr val="000000"/>
                          </a:solidFill>
                          <a:effectLst/>
                          <a:latin typeface="+mn-lt"/>
                        </a:rPr>
                        <a:t>19</a:t>
                      </a:r>
                    </a:p>
                  </a:txBody>
                  <a:tcPr marL="7620" marR="7620" marT="7620" marB="0" anchor="ctr"/>
                </a:tc>
                <a:tc>
                  <a:txBody>
                    <a:bodyPr/>
                    <a:lstStyle/>
                    <a:p>
                      <a:pPr algn="ctr" fontAlgn="ctr"/>
                      <a:r>
                        <a:rPr lang="fr-FR" sz="2000" b="0" i="0" u="none" strike="noStrike" dirty="0">
                          <a:solidFill>
                            <a:srgbClr val="000000"/>
                          </a:solidFill>
                          <a:effectLst/>
                          <a:latin typeface="+mn-lt"/>
                        </a:rPr>
                        <a:t>19</a:t>
                      </a:r>
                    </a:p>
                  </a:txBody>
                  <a:tcPr anchor="ctr"/>
                </a:tc>
                <a:tc>
                  <a:txBody>
                    <a:bodyPr/>
                    <a:lstStyle/>
                    <a:p>
                      <a:pPr algn="ctr" fontAlgn="ctr"/>
                      <a:r>
                        <a:rPr lang="fr-FR" sz="2000" b="0" i="0" u="none" strike="noStrike" dirty="0">
                          <a:solidFill>
                            <a:srgbClr val="000000"/>
                          </a:solidFill>
                          <a:effectLst/>
                          <a:latin typeface="+mn-lt"/>
                        </a:rPr>
                        <a:t>19</a:t>
                      </a:r>
                    </a:p>
                  </a:txBody>
                  <a:tcPr anchor="ctr"/>
                </a:tc>
                <a:extLst>
                  <a:ext uri="{0D108BD9-81ED-4DB2-BD59-A6C34878D82A}">
                    <a16:rowId xmlns:a16="http://schemas.microsoft.com/office/drawing/2014/main" val="10002"/>
                  </a:ext>
                </a:extLst>
              </a:tr>
              <a:tr h="653143">
                <a:tc>
                  <a:txBody>
                    <a:bodyPr/>
                    <a:lstStyle/>
                    <a:p>
                      <a:pPr marL="12700" marR="551180">
                        <a:lnSpc>
                          <a:spcPct val="100000"/>
                        </a:lnSpc>
                        <a:spcBef>
                          <a:spcPts val="880"/>
                        </a:spcBef>
                      </a:pPr>
                      <a:r>
                        <a:rPr lang="fr-FR" sz="2000" b="1" spc="-5" dirty="0">
                          <a:solidFill>
                            <a:schemeClr val="dk1"/>
                          </a:solidFill>
                          <a:latin typeface="+mn-lt"/>
                          <a:ea typeface="+mn-ea"/>
                          <a:cs typeface="Calibri"/>
                        </a:rPr>
                        <a:t>Nombre d'enfants  éligibles dans les  districts ciblés (3-59 mois)</a:t>
                      </a:r>
                    </a:p>
                  </a:txBody>
                  <a:tcPr marL="7620" marR="7620" marT="7620" marB="0" anchor="ctr"/>
                </a:tc>
                <a:tc>
                  <a:txBody>
                    <a:bodyPr/>
                    <a:lstStyle/>
                    <a:p>
                      <a:pPr algn="ctr" fontAlgn="b"/>
                      <a:r>
                        <a:rPr lang="fr-FR" sz="2000" b="1" i="1" u="none" strike="noStrike" dirty="0">
                          <a:solidFill>
                            <a:srgbClr val="000000"/>
                          </a:solidFill>
                          <a:effectLst/>
                          <a:latin typeface="+mn-lt"/>
                        </a:rPr>
                        <a:t>473 026</a:t>
                      </a:r>
                    </a:p>
                  </a:txBody>
                  <a:tcPr marL="7620" marR="7620" marT="7620" marB="0" anchor="ctr"/>
                </a:tc>
                <a:tc>
                  <a:txBody>
                    <a:bodyPr/>
                    <a:lstStyle/>
                    <a:p>
                      <a:pPr algn="ctr" fontAlgn="b"/>
                      <a:r>
                        <a:rPr lang="fr-FR" sz="2000" b="1" i="1" u="none" strike="noStrike" dirty="0">
                          <a:solidFill>
                            <a:srgbClr val="000000"/>
                          </a:solidFill>
                          <a:effectLst/>
                          <a:latin typeface="+mn-lt"/>
                        </a:rPr>
                        <a:t>484 466</a:t>
                      </a:r>
                    </a:p>
                  </a:txBody>
                  <a:tcPr marL="7620" marR="7620" marT="7620" marB="0" anchor="ctr"/>
                </a:tc>
                <a:tc>
                  <a:txBody>
                    <a:bodyPr/>
                    <a:lstStyle/>
                    <a:p>
                      <a:pPr algn="ctr" fontAlgn="b"/>
                      <a:r>
                        <a:rPr lang="fr-FR" sz="2000" b="1" i="1" u="none" strike="noStrike" dirty="0">
                          <a:solidFill>
                            <a:srgbClr val="000000"/>
                          </a:solidFill>
                          <a:effectLst/>
                          <a:latin typeface="+mn-lt"/>
                        </a:rPr>
                        <a:t>498 225</a:t>
                      </a:r>
                    </a:p>
                  </a:txBody>
                  <a:tcPr marL="7620" marR="7620" marT="7620" marB="0" anchor="ctr"/>
                </a:tc>
                <a:extLst>
                  <a:ext uri="{0D108BD9-81ED-4DB2-BD59-A6C34878D82A}">
                    <a16:rowId xmlns:a16="http://schemas.microsoft.com/office/drawing/2014/main" val="10003"/>
                  </a:ext>
                </a:extLst>
              </a:tr>
              <a:tr h="653143">
                <a:tc>
                  <a:txBody>
                    <a:bodyPr/>
                    <a:lstStyle/>
                    <a:p>
                      <a:pPr marL="12700">
                        <a:lnSpc>
                          <a:spcPct val="100000"/>
                        </a:lnSpc>
                        <a:spcBef>
                          <a:spcPts val="480"/>
                        </a:spcBef>
                      </a:pPr>
                      <a:r>
                        <a:rPr lang="fr-FR" sz="2000" b="1" spc="-5" dirty="0">
                          <a:latin typeface="+mn-lt"/>
                          <a:cs typeface="Calibri"/>
                        </a:rPr>
                        <a:t>Cycles</a:t>
                      </a:r>
                      <a:r>
                        <a:rPr lang="fr-FR" sz="2000" b="1" spc="-30" dirty="0">
                          <a:latin typeface="+mn-lt"/>
                          <a:cs typeface="Calibri"/>
                        </a:rPr>
                        <a:t> </a:t>
                      </a:r>
                      <a:r>
                        <a:rPr lang="fr-FR" sz="2000" b="1" dirty="0">
                          <a:latin typeface="+mn-lt"/>
                          <a:cs typeface="Calibri"/>
                        </a:rPr>
                        <a:t>prévues</a:t>
                      </a:r>
                      <a:r>
                        <a:rPr lang="fr-FR" sz="2000" b="1" spc="-30" dirty="0">
                          <a:latin typeface="+mn-lt"/>
                          <a:cs typeface="Calibri"/>
                        </a:rPr>
                        <a:t> </a:t>
                      </a:r>
                      <a:r>
                        <a:rPr lang="fr-FR" sz="2000" b="1" dirty="0">
                          <a:latin typeface="+mn-lt"/>
                          <a:cs typeface="Calibri"/>
                        </a:rPr>
                        <a:t>(3,</a:t>
                      </a:r>
                      <a:r>
                        <a:rPr lang="fr-FR" sz="2000" b="1" spc="-45" dirty="0">
                          <a:latin typeface="+mn-lt"/>
                          <a:cs typeface="Calibri"/>
                        </a:rPr>
                        <a:t> </a:t>
                      </a:r>
                      <a:r>
                        <a:rPr lang="fr-FR" sz="2000" b="1" dirty="0">
                          <a:latin typeface="+mn-lt"/>
                          <a:cs typeface="Calibri"/>
                        </a:rPr>
                        <a:t>4</a:t>
                      </a:r>
                      <a:r>
                        <a:rPr lang="fr-FR" sz="2000" b="1" spc="-25" dirty="0">
                          <a:latin typeface="+mn-lt"/>
                          <a:cs typeface="Calibri"/>
                        </a:rPr>
                        <a:t> </a:t>
                      </a:r>
                      <a:r>
                        <a:rPr lang="fr-FR" sz="2000" b="1" dirty="0">
                          <a:latin typeface="+mn-lt"/>
                          <a:cs typeface="Calibri"/>
                        </a:rPr>
                        <a:t>ou 5)</a:t>
                      </a:r>
                      <a:endParaRPr lang="fr-FR" sz="2000" dirty="0">
                        <a:latin typeface="+mn-lt"/>
                        <a:cs typeface="Calibri"/>
                      </a:endParaRPr>
                    </a:p>
                  </a:txBody>
                  <a:tcPr marL="7620" marR="7620" marT="7620" marB="0" anchor="ctr"/>
                </a:tc>
                <a:tc>
                  <a:txBody>
                    <a:bodyPr/>
                    <a:lstStyle/>
                    <a:p>
                      <a:pPr algn="ctr" fontAlgn="ctr"/>
                      <a:r>
                        <a:rPr lang="fr-FR" sz="2000" b="0" i="0" u="none" strike="noStrike" dirty="0">
                          <a:solidFill>
                            <a:srgbClr val="000000"/>
                          </a:solidFill>
                          <a:effectLst/>
                          <a:latin typeface="+mn-lt"/>
                        </a:rPr>
                        <a:t>4</a:t>
                      </a:r>
                    </a:p>
                  </a:txBody>
                  <a:tcPr marL="7620" marR="7620" marT="7620" marB="0" anchor="ctr"/>
                </a:tc>
                <a:tc>
                  <a:txBody>
                    <a:bodyPr/>
                    <a:lstStyle/>
                    <a:p>
                      <a:pPr algn="ctr"/>
                      <a:r>
                        <a:rPr lang="fr-FR" sz="2000" dirty="0">
                          <a:latin typeface="+mn-lt"/>
                        </a:rPr>
                        <a:t>4</a:t>
                      </a:r>
                    </a:p>
                  </a:txBody>
                  <a:tcPr anchor="ctr"/>
                </a:tc>
                <a:tc>
                  <a:txBody>
                    <a:bodyPr/>
                    <a:lstStyle/>
                    <a:p>
                      <a:pPr algn="ctr"/>
                      <a:r>
                        <a:rPr lang="fr-FR" sz="2000" dirty="0">
                          <a:latin typeface="+mn-lt"/>
                        </a:rPr>
                        <a:t>4</a:t>
                      </a:r>
                    </a:p>
                  </a:txBody>
                  <a:tcPr anchor="ctr"/>
                </a:tc>
                <a:extLst>
                  <a:ext uri="{0D108BD9-81ED-4DB2-BD59-A6C34878D82A}">
                    <a16:rowId xmlns:a16="http://schemas.microsoft.com/office/drawing/2014/main" val="10004"/>
                  </a:ext>
                </a:extLst>
              </a:tr>
              <a:tr h="653143">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fr-FR" sz="2000" b="1" spc="-15" dirty="0">
                          <a:latin typeface="+mn-lt"/>
                          <a:cs typeface="Calibri"/>
                        </a:rPr>
                        <a:t>Écart </a:t>
                      </a:r>
                      <a:r>
                        <a:rPr lang="fr-FR" sz="2000" b="1" spc="-10" dirty="0">
                          <a:latin typeface="+mn-lt"/>
                          <a:cs typeface="Calibri"/>
                        </a:rPr>
                        <a:t>entre </a:t>
                      </a:r>
                      <a:r>
                        <a:rPr lang="fr-FR" sz="2000" b="1" spc="-5" dirty="0">
                          <a:latin typeface="+mn-lt"/>
                          <a:cs typeface="Calibri"/>
                        </a:rPr>
                        <a:t>les </a:t>
                      </a:r>
                      <a:r>
                        <a:rPr lang="fr-FR" sz="2000" b="1" spc="-10" dirty="0">
                          <a:latin typeface="+mn-lt"/>
                          <a:cs typeface="Calibri"/>
                        </a:rPr>
                        <a:t>enfants couverts et  </a:t>
                      </a:r>
                      <a:r>
                        <a:rPr lang="fr-FR" sz="2000" b="1" spc="-440" dirty="0">
                          <a:latin typeface="+mn-lt"/>
                          <a:cs typeface="Calibri"/>
                        </a:rPr>
                        <a:t> </a:t>
                      </a:r>
                      <a:r>
                        <a:rPr lang="fr-FR" sz="2000" b="1" dirty="0">
                          <a:latin typeface="+mn-lt"/>
                          <a:cs typeface="Calibri"/>
                        </a:rPr>
                        <a:t>non-</a:t>
                      </a:r>
                      <a:r>
                        <a:rPr lang="fr-FR" sz="2000" b="1" spc="-30" dirty="0">
                          <a:latin typeface="+mn-lt"/>
                          <a:cs typeface="Calibri"/>
                        </a:rPr>
                        <a:t> </a:t>
                      </a:r>
                      <a:r>
                        <a:rPr lang="fr-FR" sz="2000" b="1" spc="-5" dirty="0">
                          <a:latin typeface="+mn-lt"/>
                          <a:cs typeface="Calibri"/>
                        </a:rPr>
                        <a:t>couverts</a:t>
                      </a:r>
                      <a:endParaRPr lang="fr-FR" sz="2000" dirty="0">
                        <a:latin typeface="+mn-lt"/>
                        <a:cs typeface="Calibri"/>
                      </a:endParaRPr>
                    </a:p>
                    <a:p>
                      <a:pPr algn="l" fontAlgn="ctr"/>
                      <a:endParaRPr lang="fr-FR" sz="2000" b="0" i="0" u="none" strike="noStrike" dirty="0">
                        <a:solidFill>
                          <a:srgbClr val="000000"/>
                        </a:solidFill>
                        <a:effectLst/>
                        <a:latin typeface="Arial" panose="020B0604020202020204" pitchFamily="34" charset="0"/>
                      </a:endParaRPr>
                    </a:p>
                  </a:txBody>
                  <a:tcPr marL="7620" marR="7620" marT="7620" marB="0" anchor="ctr"/>
                </a:tc>
                <a:tc>
                  <a:txBody>
                    <a:bodyPr/>
                    <a:lstStyle/>
                    <a:p>
                      <a:pPr algn="ctr" fontAlgn="ctr"/>
                      <a:r>
                        <a:rPr lang="fr-FR" sz="2000" b="0" i="0" u="none" strike="noStrike" dirty="0">
                          <a:solidFill>
                            <a:srgbClr val="000000"/>
                          </a:solidFill>
                          <a:effectLst/>
                          <a:latin typeface="+mn-lt"/>
                        </a:rPr>
                        <a:t>0</a:t>
                      </a:r>
                    </a:p>
                  </a:txBody>
                  <a:tcPr marL="7620" marR="7620" marT="7620" marB="0" anchor="ctr"/>
                </a:tc>
                <a:tc>
                  <a:txBody>
                    <a:bodyPr/>
                    <a:lstStyle/>
                    <a:p>
                      <a:pPr algn="ctr"/>
                      <a:r>
                        <a:rPr lang="fr-FR" sz="2000" dirty="0">
                          <a:latin typeface="+mn-lt"/>
                        </a:rPr>
                        <a:t>0</a:t>
                      </a:r>
                    </a:p>
                  </a:txBody>
                  <a:tcPr anchor="ctr"/>
                </a:tc>
                <a:tc>
                  <a:txBody>
                    <a:bodyPr/>
                    <a:lstStyle/>
                    <a:p>
                      <a:pPr algn="ctr"/>
                      <a:r>
                        <a:rPr lang="fr-FR" sz="2000" dirty="0">
                          <a:latin typeface="+mn-lt"/>
                        </a:rPr>
                        <a:t>0</a:t>
                      </a:r>
                    </a:p>
                  </a:txBody>
                  <a:tcPr anchor="ctr"/>
                </a:tc>
                <a:extLst>
                  <a:ext uri="{0D108BD9-81ED-4DB2-BD59-A6C34878D82A}">
                    <a16:rowId xmlns:a16="http://schemas.microsoft.com/office/drawing/2014/main" val="10005"/>
                  </a:ext>
                </a:extLst>
              </a:tr>
            </a:tbl>
          </a:graphicData>
        </a:graphic>
      </p:graphicFrame>
      <p:sp>
        <p:nvSpPr>
          <p:cNvPr id="5" name="object 15"/>
          <p:cNvSpPr/>
          <p:nvPr/>
        </p:nvSpPr>
        <p:spPr>
          <a:xfrm>
            <a:off x="7522464" y="581025"/>
            <a:ext cx="2377528" cy="590052"/>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6" name="object 18"/>
          <p:cNvSpPr txBox="1">
            <a:spLocks/>
          </p:cNvSpPr>
          <p:nvPr/>
        </p:nvSpPr>
        <p:spPr>
          <a:xfrm>
            <a:off x="1101436" y="628437"/>
            <a:ext cx="6421028" cy="466440"/>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spc="-5" dirty="0">
                <a:solidFill>
                  <a:srgbClr val="000000"/>
                </a:solidFill>
              </a:rPr>
              <a:t>Cibles</a:t>
            </a:r>
            <a:r>
              <a:rPr lang="fr-FR" spc="-20" dirty="0">
                <a:solidFill>
                  <a:srgbClr val="000000"/>
                </a:solidFill>
              </a:rPr>
              <a:t> </a:t>
            </a:r>
            <a:r>
              <a:rPr lang="fr-FR" dirty="0">
                <a:solidFill>
                  <a:srgbClr val="000000"/>
                </a:solidFill>
              </a:rPr>
              <a:t>-</a:t>
            </a:r>
            <a:r>
              <a:rPr lang="fr-FR" spc="-10" dirty="0">
                <a:solidFill>
                  <a:srgbClr val="000000"/>
                </a:solidFill>
              </a:rPr>
              <a:t> </a:t>
            </a:r>
            <a:r>
              <a:rPr lang="fr-FR" spc="-5" dirty="0">
                <a:solidFill>
                  <a:srgbClr val="000000"/>
                </a:solidFill>
              </a:rPr>
              <a:t>Campagnes</a:t>
            </a:r>
            <a:r>
              <a:rPr lang="fr-FR" spc="-40" dirty="0">
                <a:solidFill>
                  <a:srgbClr val="000000"/>
                </a:solidFill>
              </a:rPr>
              <a:t> </a:t>
            </a:r>
            <a:r>
              <a:rPr lang="fr-FR" dirty="0">
                <a:solidFill>
                  <a:srgbClr val="000000"/>
                </a:solidFill>
              </a:rPr>
              <a:t>à</a:t>
            </a:r>
            <a:r>
              <a:rPr lang="fr-FR" spc="5" dirty="0">
                <a:solidFill>
                  <a:srgbClr val="000000"/>
                </a:solidFill>
              </a:rPr>
              <a:t> </a:t>
            </a:r>
            <a:r>
              <a:rPr lang="fr-FR" spc="-10" dirty="0">
                <a:solidFill>
                  <a:srgbClr val="000000"/>
                </a:solidFill>
              </a:rPr>
              <a:t>venir</a:t>
            </a:r>
          </a:p>
        </p:txBody>
      </p:sp>
    </p:spTree>
    <p:extLst>
      <p:ext uri="{BB962C8B-B14F-4D97-AF65-F5344CB8AC3E}">
        <p14:creationId xmlns:p14="http://schemas.microsoft.com/office/powerpoint/2010/main" val="796874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1164087851"/>
              </p:ext>
            </p:extLst>
          </p:nvPr>
        </p:nvGraphicFramePr>
        <p:xfrm>
          <a:off x="469901" y="1876425"/>
          <a:ext cx="9395496" cy="5758767"/>
        </p:xfrm>
        <a:graphic>
          <a:graphicData uri="http://schemas.openxmlformats.org/drawingml/2006/table">
            <a:tbl>
              <a:tblPr firstRow="1" bandRow="1">
                <a:tableStyleId>{5C22544A-7EE6-4342-B048-85BDC9FD1C3A}</a:tableStyleId>
              </a:tblPr>
              <a:tblGrid>
                <a:gridCol w="1142999">
                  <a:extLst>
                    <a:ext uri="{9D8B030D-6E8A-4147-A177-3AD203B41FA5}">
                      <a16:colId xmlns:a16="http://schemas.microsoft.com/office/drawing/2014/main" val="20000"/>
                    </a:ext>
                  </a:extLst>
                </a:gridCol>
                <a:gridCol w="1769515">
                  <a:extLst>
                    <a:ext uri="{9D8B030D-6E8A-4147-A177-3AD203B41FA5}">
                      <a16:colId xmlns:a16="http://schemas.microsoft.com/office/drawing/2014/main" val="20001"/>
                    </a:ext>
                  </a:extLst>
                </a:gridCol>
                <a:gridCol w="1659485">
                  <a:extLst>
                    <a:ext uri="{9D8B030D-6E8A-4147-A177-3AD203B41FA5}">
                      <a16:colId xmlns:a16="http://schemas.microsoft.com/office/drawing/2014/main" val="20002"/>
                    </a:ext>
                  </a:extLst>
                </a:gridCol>
                <a:gridCol w="1879545">
                  <a:extLst>
                    <a:ext uri="{9D8B030D-6E8A-4147-A177-3AD203B41FA5}">
                      <a16:colId xmlns:a16="http://schemas.microsoft.com/office/drawing/2014/main" val="20003"/>
                    </a:ext>
                  </a:extLst>
                </a:gridCol>
                <a:gridCol w="1769515">
                  <a:extLst>
                    <a:ext uri="{9D8B030D-6E8A-4147-A177-3AD203B41FA5}">
                      <a16:colId xmlns:a16="http://schemas.microsoft.com/office/drawing/2014/main" val="20004"/>
                    </a:ext>
                  </a:extLst>
                </a:gridCol>
                <a:gridCol w="1174437">
                  <a:extLst>
                    <a:ext uri="{9D8B030D-6E8A-4147-A177-3AD203B41FA5}">
                      <a16:colId xmlns:a16="http://schemas.microsoft.com/office/drawing/2014/main" val="20005"/>
                    </a:ext>
                  </a:extLst>
                </a:gridCol>
              </a:tblGrid>
              <a:tr h="1257108">
                <a:tc rowSpan="2">
                  <a:txBody>
                    <a:bodyPr/>
                    <a:lstStyle/>
                    <a:p>
                      <a:pPr marL="90805" marR="110489" lvl="0" indent="0" algn="ctr" defTabSz="914400" eaLnBrk="1" fontAlgn="auto" latinLnBrk="0" hangingPunct="1">
                        <a:lnSpc>
                          <a:spcPct val="100000"/>
                        </a:lnSpc>
                        <a:spcBef>
                          <a:spcPts val="240"/>
                        </a:spcBef>
                        <a:spcAft>
                          <a:spcPts val="0"/>
                        </a:spcAft>
                        <a:buClrTx/>
                        <a:buSzTx/>
                        <a:buFontTx/>
                        <a:buNone/>
                        <a:tabLst/>
                        <a:defRPr/>
                      </a:pPr>
                      <a:r>
                        <a:rPr lang="fr-FR" sz="1800" b="1" spc="5" dirty="0">
                          <a:solidFill>
                            <a:srgbClr val="FFFFFF"/>
                          </a:solidFill>
                        </a:rPr>
                        <a:t>Ann</a:t>
                      </a:r>
                      <a:r>
                        <a:rPr lang="fr-FR" sz="1800" b="1" dirty="0">
                          <a:solidFill>
                            <a:srgbClr val="FFFFFF"/>
                          </a:solidFill>
                        </a:rPr>
                        <a:t>é</a:t>
                      </a:r>
                      <a:r>
                        <a:rPr lang="fr-FR" sz="1800" b="1" spc="5" dirty="0">
                          <a:solidFill>
                            <a:srgbClr val="FFFFFF"/>
                          </a:solidFill>
                        </a:rPr>
                        <a:t>es</a:t>
                      </a:r>
                      <a:endParaRPr lang="fr-FR" sz="1800" dirty="0">
                        <a:latin typeface="+mn-lt"/>
                        <a:cs typeface="Calibri"/>
                      </a:endParaRPr>
                    </a:p>
                    <a:p>
                      <a:pPr marL="90805" marR="110489" algn="ctr">
                        <a:lnSpc>
                          <a:spcPct val="100000"/>
                        </a:lnSpc>
                        <a:spcBef>
                          <a:spcPts val="240"/>
                        </a:spcBef>
                      </a:pPr>
                      <a:endParaRPr sz="1800" dirty="0">
                        <a:latin typeface="Calibri"/>
                        <a:cs typeface="Calibri"/>
                      </a:endParaRPr>
                    </a:p>
                  </a:txBody>
                  <a:tcPr marL="0" marR="0" marT="30480" marB="0" anchor="ctr"/>
                </a:tc>
                <a:tc gridSpan="2">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800" b="1" dirty="0">
                          <a:solidFill>
                            <a:srgbClr val="FFFFFF"/>
                          </a:solidFill>
                        </a:rPr>
                        <a:t>Co</a:t>
                      </a:r>
                      <a:r>
                        <a:rPr lang="fr-FR" sz="1800" b="1" spc="-15" dirty="0">
                          <a:solidFill>
                            <a:srgbClr val="FFFFFF"/>
                          </a:solidFill>
                        </a:rPr>
                        <a:t>n</a:t>
                      </a:r>
                      <a:r>
                        <a:rPr lang="fr-FR" sz="1800" b="1" spc="5" dirty="0">
                          <a:solidFill>
                            <a:srgbClr val="FFFFFF"/>
                          </a:solidFill>
                        </a:rPr>
                        <a:t>t</a:t>
                      </a:r>
                      <a:r>
                        <a:rPr lang="fr-FR" sz="1800" b="1" spc="-10" dirty="0">
                          <a:solidFill>
                            <a:srgbClr val="FFFFFF"/>
                          </a:solidFill>
                        </a:rPr>
                        <a:t>r</a:t>
                      </a:r>
                      <a:r>
                        <a:rPr lang="fr-FR" sz="1800" b="1" spc="5" dirty="0">
                          <a:solidFill>
                            <a:srgbClr val="FFFFFF"/>
                          </a:solidFill>
                        </a:rPr>
                        <a:t>ib</a:t>
                      </a:r>
                      <a:r>
                        <a:rPr lang="fr-FR" sz="1800" b="1" spc="-15" dirty="0">
                          <a:solidFill>
                            <a:srgbClr val="FFFFFF"/>
                          </a:solidFill>
                        </a:rPr>
                        <a:t>u</a:t>
                      </a:r>
                      <a:r>
                        <a:rPr lang="fr-FR" sz="1800" b="1" spc="5" dirty="0">
                          <a:solidFill>
                            <a:srgbClr val="FFFFFF"/>
                          </a:solidFill>
                        </a:rPr>
                        <a:t>t</a:t>
                      </a:r>
                      <a:r>
                        <a:rPr lang="fr-FR" sz="1800" b="1" spc="-15" dirty="0">
                          <a:solidFill>
                            <a:srgbClr val="FFFFFF"/>
                          </a:solidFill>
                        </a:rPr>
                        <a:t>i</a:t>
                      </a:r>
                      <a:r>
                        <a:rPr lang="fr-FR" sz="1800" b="1" dirty="0">
                          <a:solidFill>
                            <a:srgbClr val="FFFFFF"/>
                          </a:solidFill>
                        </a:rPr>
                        <a:t>o</a:t>
                      </a:r>
                      <a:r>
                        <a:rPr lang="fr-FR" sz="1800" b="1" spc="-15" dirty="0">
                          <a:solidFill>
                            <a:srgbClr val="FFFFFF"/>
                          </a:solidFill>
                        </a:rPr>
                        <a:t>n</a:t>
                      </a:r>
                      <a:r>
                        <a:rPr lang="fr-FR" sz="1800" b="1" dirty="0">
                          <a:solidFill>
                            <a:srgbClr val="FFFFFF"/>
                          </a:solidFill>
                        </a:rPr>
                        <a:t>s</a:t>
                      </a:r>
                      <a:r>
                        <a:rPr lang="fr-FR" sz="1800" b="1" spc="-30" dirty="0">
                          <a:solidFill>
                            <a:srgbClr val="FFFFFF"/>
                          </a:solidFill>
                        </a:rPr>
                        <a:t> </a:t>
                      </a:r>
                      <a:r>
                        <a:rPr lang="fr-FR" sz="1800" b="1" spc="-15" dirty="0">
                          <a:solidFill>
                            <a:srgbClr val="FFFFFF"/>
                          </a:solidFill>
                        </a:rPr>
                        <a:t>f</a:t>
                      </a:r>
                      <a:r>
                        <a:rPr lang="fr-FR" sz="1800" b="1" spc="5" dirty="0">
                          <a:solidFill>
                            <a:srgbClr val="FFFFFF"/>
                          </a:solidFill>
                        </a:rPr>
                        <a:t>in</a:t>
                      </a:r>
                      <a:r>
                        <a:rPr lang="fr-FR" sz="1800" b="1" spc="-10" dirty="0">
                          <a:solidFill>
                            <a:srgbClr val="FFFFFF"/>
                          </a:solidFill>
                        </a:rPr>
                        <a:t>a</a:t>
                      </a:r>
                      <a:r>
                        <a:rPr lang="fr-FR" sz="1800" b="1" spc="5" dirty="0">
                          <a:solidFill>
                            <a:srgbClr val="FFFFFF"/>
                          </a:solidFill>
                        </a:rPr>
                        <a:t>n</a:t>
                      </a:r>
                      <a:r>
                        <a:rPr lang="fr-FR" sz="1800" b="1" dirty="0">
                          <a:solidFill>
                            <a:srgbClr val="FFFFFF"/>
                          </a:solidFill>
                        </a:rPr>
                        <a:t>c</a:t>
                      </a:r>
                      <a:r>
                        <a:rPr lang="fr-FR" sz="1800" b="1" spc="5" dirty="0">
                          <a:solidFill>
                            <a:srgbClr val="FFFFFF"/>
                          </a:solidFill>
                        </a:rPr>
                        <a:t>i</a:t>
                      </a:r>
                      <a:r>
                        <a:rPr lang="fr-FR" sz="1800" b="1" spc="-10" dirty="0">
                          <a:solidFill>
                            <a:srgbClr val="FFFFFF"/>
                          </a:solidFill>
                        </a:rPr>
                        <a:t>è</a:t>
                      </a:r>
                      <a:r>
                        <a:rPr lang="fr-FR" sz="1800" b="1" spc="-30" dirty="0">
                          <a:solidFill>
                            <a:srgbClr val="FFFFFF"/>
                          </a:solidFill>
                        </a:rPr>
                        <a:t>r</a:t>
                      </a:r>
                      <a:r>
                        <a:rPr lang="fr-FR" sz="1800" b="1" spc="-10" dirty="0">
                          <a:solidFill>
                            <a:srgbClr val="FFFFFF"/>
                          </a:solidFill>
                        </a:rPr>
                        <a:t>e</a:t>
                      </a:r>
                      <a:r>
                        <a:rPr lang="fr-FR" sz="1800" b="1" dirty="0">
                          <a:solidFill>
                            <a:srgbClr val="FFFFFF"/>
                          </a:solidFill>
                        </a:rPr>
                        <a:t>s  </a:t>
                      </a:r>
                      <a:r>
                        <a:rPr lang="fr-FR" sz="1800" b="1" spc="5" dirty="0">
                          <a:solidFill>
                            <a:srgbClr val="FFFFFF"/>
                          </a:solidFill>
                        </a:rPr>
                        <a:t>des</a:t>
                      </a:r>
                      <a:r>
                        <a:rPr lang="fr-FR" sz="1800" b="1" spc="-35" dirty="0">
                          <a:solidFill>
                            <a:srgbClr val="FFFFFF"/>
                          </a:solidFill>
                        </a:rPr>
                        <a:t> </a:t>
                      </a:r>
                      <a:r>
                        <a:rPr lang="fr-FR" sz="1800" b="1" spc="-10" dirty="0">
                          <a:solidFill>
                            <a:srgbClr val="FFFFFF"/>
                          </a:solidFill>
                        </a:rPr>
                        <a:t>partenaires</a:t>
                      </a:r>
                      <a:r>
                        <a:rPr lang="fr-FR" sz="1800" b="1" spc="-50" dirty="0">
                          <a:solidFill>
                            <a:srgbClr val="FFFFFF"/>
                          </a:solidFill>
                        </a:rPr>
                        <a:t> </a:t>
                      </a:r>
                      <a:r>
                        <a:rPr lang="fr-FR" sz="1800" b="1" dirty="0">
                          <a:solidFill>
                            <a:srgbClr val="FFFFFF"/>
                          </a:solidFill>
                        </a:rPr>
                        <a:t>($)</a:t>
                      </a:r>
                      <a:endParaRPr lang="fr-FR" sz="1800" dirty="0">
                        <a:latin typeface="+mn-lt"/>
                        <a:cs typeface="Calibri"/>
                      </a:endParaRPr>
                    </a:p>
                    <a:p>
                      <a:pPr algn="ctr"/>
                      <a:endParaRPr dirty="0"/>
                    </a:p>
                  </a:txBody>
                  <a:tcPr marL="0" marR="0" marT="30480" marB="0" anchor="ctr"/>
                </a:tc>
                <a:tc hMerge="1">
                  <a:txBody>
                    <a:bodyPr/>
                    <a:lstStyle/>
                    <a:p>
                      <a:pPr marL="90805" marR="262890" algn="ctr">
                        <a:lnSpc>
                          <a:spcPct val="100000"/>
                        </a:lnSpc>
                        <a:spcBef>
                          <a:spcPts val="240"/>
                        </a:spcBef>
                      </a:pPr>
                      <a:endParaRPr sz="1800" dirty="0">
                        <a:latin typeface="Calibri"/>
                        <a:cs typeface="Calibri"/>
                      </a:endParaRPr>
                    </a:p>
                  </a:txBody>
                  <a:tcPr marL="0" marR="0" marT="30480" marB="0" anchor="ctr"/>
                </a:tc>
                <a:tc gridSpan="2">
                  <a:txBody>
                    <a:bodyPr/>
                    <a:lstStyle/>
                    <a:p>
                      <a:pPr marL="0" indent="0" algn="ctr">
                        <a:lnSpc>
                          <a:spcPct val="100000"/>
                        </a:lnSpc>
                        <a:spcBef>
                          <a:spcPts val="240"/>
                        </a:spcBef>
                      </a:pPr>
                      <a:r>
                        <a:rPr lang="fr-FR" sz="1800" b="1" spc="-5" dirty="0">
                          <a:solidFill>
                            <a:srgbClr val="FFFFFF"/>
                          </a:solidFill>
                        </a:rPr>
                        <a:t>Financements</a:t>
                      </a:r>
                      <a:r>
                        <a:rPr lang="fr-FR" sz="1800" b="1" spc="-70" dirty="0">
                          <a:solidFill>
                            <a:srgbClr val="FFFFFF"/>
                          </a:solidFill>
                        </a:rPr>
                        <a:t> </a:t>
                      </a:r>
                      <a:r>
                        <a:rPr lang="fr-FR" sz="1800" b="1" spc="-5" dirty="0">
                          <a:solidFill>
                            <a:srgbClr val="FFFFFF"/>
                          </a:solidFill>
                        </a:rPr>
                        <a:t>domestiques </a:t>
                      </a:r>
                      <a:r>
                        <a:rPr lang="fr-FR" sz="1800" b="1" dirty="0">
                          <a:solidFill>
                            <a:srgbClr val="FFFFFF"/>
                          </a:solidFill>
                        </a:rPr>
                        <a:t>($)</a:t>
                      </a:r>
                      <a:endParaRPr lang="fr-FR" sz="1800" dirty="0">
                        <a:latin typeface="+mn-lt"/>
                        <a:cs typeface="Calibri"/>
                      </a:endParaRPr>
                    </a:p>
                    <a:p>
                      <a:pPr marL="90805" marR="262890" algn="ctr">
                        <a:lnSpc>
                          <a:spcPct val="100000"/>
                        </a:lnSpc>
                        <a:spcBef>
                          <a:spcPts val="240"/>
                        </a:spcBef>
                      </a:pPr>
                      <a:endParaRPr sz="1800" dirty="0">
                        <a:latin typeface="Calibri"/>
                        <a:cs typeface="Calibri"/>
                      </a:endParaRPr>
                    </a:p>
                  </a:txBody>
                  <a:tcPr marL="0" marR="0" marT="30480" marB="0" anchor="ctr"/>
                </a:tc>
                <a:tc hMerge="1">
                  <a:txBody>
                    <a:bodyPr/>
                    <a:lstStyle/>
                    <a:p>
                      <a:pPr marL="90805" marR="262890" algn="ctr">
                        <a:lnSpc>
                          <a:spcPct val="100000"/>
                        </a:lnSpc>
                        <a:spcBef>
                          <a:spcPts val="240"/>
                        </a:spcBef>
                      </a:pPr>
                      <a:endParaRPr sz="1800" dirty="0">
                        <a:latin typeface="Calibri"/>
                        <a:cs typeface="Calibri"/>
                      </a:endParaRPr>
                    </a:p>
                  </a:txBody>
                  <a:tcPr marL="0" marR="0" marT="30480" marB="0" anchor="ctr"/>
                </a:tc>
                <a:tc rowSpan="2">
                  <a:txBody>
                    <a:bodyPr/>
                    <a:lstStyle/>
                    <a:p>
                      <a:pPr algn="ctr"/>
                      <a:r>
                        <a:rPr lang="fr-FR" dirty="0"/>
                        <a:t>Ecarts</a:t>
                      </a:r>
                    </a:p>
                  </a:txBody>
                  <a:tcPr marL="0" marR="0" marT="30480" marB="0" anchor="ctr"/>
                </a:tc>
                <a:extLst>
                  <a:ext uri="{0D108BD9-81ED-4DB2-BD59-A6C34878D82A}">
                    <a16:rowId xmlns:a16="http://schemas.microsoft.com/office/drawing/2014/main" val="10000"/>
                  </a:ext>
                </a:extLst>
              </a:tr>
              <a:tr h="962073">
                <a:tc vMerge="1">
                  <a:txBody>
                    <a:bodyPr/>
                    <a:lstStyle/>
                    <a:p>
                      <a:pPr marL="0" marR="0" lvl="0" indent="0" algn="l" defTabSz="914400" eaLnBrk="1" fontAlgn="ctr" latinLnBrk="0" hangingPunct="1">
                        <a:lnSpc>
                          <a:spcPct val="100000"/>
                        </a:lnSpc>
                        <a:spcBef>
                          <a:spcPts val="0"/>
                        </a:spcBef>
                        <a:spcAft>
                          <a:spcPts val="0"/>
                        </a:spcAft>
                        <a:buClrTx/>
                        <a:buSzTx/>
                        <a:buFontTx/>
                        <a:buNone/>
                        <a:tabLst/>
                        <a:defRPr/>
                      </a:pPr>
                      <a:endParaRPr lang="fr-FR" sz="2000" dirty="0">
                        <a:latin typeface="+mn-lt"/>
                        <a:cs typeface="Calibri"/>
                      </a:endParaRPr>
                    </a:p>
                  </a:txBody>
                  <a:tcPr marL="7620" marR="7620" marT="7620" marB="0" anchor="ctr"/>
                </a:tc>
                <a:tc>
                  <a:txBody>
                    <a:bodyPr/>
                    <a:lstStyle/>
                    <a:p>
                      <a:pPr marL="0" marR="0" lvl="0" indent="0" algn="ctr" defTabSz="914400" eaLnBrk="1" fontAlgn="auto" latinLnBrk="0" hangingPunct="1">
                        <a:lnSpc>
                          <a:spcPct val="100000"/>
                        </a:lnSpc>
                        <a:spcBef>
                          <a:spcPts val="30"/>
                        </a:spcBef>
                        <a:spcAft>
                          <a:spcPts val="0"/>
                        </a:spcAft>
                        <a:buClrTx/>
                        <a:buSzTx/>
                        <a:buFontTx/>
                        <a:buNone/>
                        <a:tabLst/>
                        <a:defRPr/>
                      </a:pPr>
                      <a:r>
                        <a:rPr lang="fr-FR" sz="1800" b="1" dirty="0">
                          <a:solidFill>
                            <a:schemeClr val="tx1"/>
                          </a:solidFill>
                          <a:effectLst/>
                        </a:rPr>
                        <a:t>Les allocations prévisionnelles</a:t>
                      </a:r>
                    </a:p>
                  </a:txBody>
                  <a:tcPr marL="0" marR="0" marT="3810" marB="0"/>
                </a:tc>
                <a:tc>
                  <a:txBody>
                    <a:bodyPr/>
                    <a:lstStyle/>
                    <a:p>
                      <a:pPr marL="90805" marR="95885" indent="635" algn="ctr">
                        <a:lnSpc>
                          <a:spcPct val="100000"/>
                        </a:lnSpc>
                      </a:pPr>
                      <a:r>
                        <a:rPr sz="1800" b="1" spc="-5" dirty="0" err="1"/>
                        <a:t>D</a:t>
                      </a:r>
                      <a:r>
                        <a:rPr sz="1800" b="1" spc="10" dirty="0" err="1"/>
                        <a:t>é</a:t>
                      </a:r>
                      <a:r>
                        <a:rPr sz="1800" b="1" spc="-20" dirty="0" err="1"/>
                        <a:t>c</a:t>
                      </a:r>
                      <a:r>
                        <a:rPr sz="1800" b="1" spc="-10" dirty="0" err="1"/>
                        <a:t>a</a:t>
                      </a:r>
                      <a:r>
                        <a:rPr sz="1800" b="1" spc="5" dirty="0" err="1"/>
                        <a:t>i</a:t>
                      </a:r>
                      <a:r>
                        <a:rPr sz="1800" b="1" dirty="0" err="1"/>
                        <a:t>ss</a:t>
                      </a:r>
                      <a:r>
                        <a:rPr sz="1800" b="1" spc="-10" dirty="0" err="1"/>
                        <a:t>eme</a:t>
                      </a:r>
                      <a:r>
                        <a:rPr sz="1800" b="1" spc="-30" dirty="0" err="1"/>
                        <a:t>n</a:t>
                      </a:r>
                      <a:r>
                        <a:rPr sz="1800" b="1" spc="5" dirty="0" err="1"/>
                        <a:t>t</a:t>
                      </a:r>
                      <a:r>
                        <a:rPr sz="1800" b="1" dirty="0" err="1"/>
                        <a:t>s</a:t>
                      </a:r>
                      <a:r>
                        <a:rPr sz="1800" b="1" dirty="0"/>
                        <a:t>  </a:t>
                      </a:r>
                      <a:r>
                        <a:rPr sz="1800" b="1" spc="-10" dirty="0"/>
                        <a:t>effectifs</a:t>
                      </a:r>
                      <a:endParaRPr sz="1800" dirty="0">
                        <a:latin typeface="Calibri"/>
                        <a:cs typeface="Calibri"/>
                      </a:endParaRPr>
                    </a:p>
                  </a:txBody>
                  <a:tcPr marL="0" marR="0" marT="3810" marB="0"/>
                </a:tc>
                <a:tc>
                  <a:txBody>
                    <a:bodyPr/>
                    <a:lstStyle/>
                    <a:p>
                      <a:pPr algn="ctr">
                        <a:lnSpc>
                          <a:spcPct val="100000"/>
                        </a:lnSpc>
                        <a:spcBef>
                          <a:spcPts val="30"/>
                        </a:spcBef>
                      </a:pPr>
                      <a:r>
                        <a:rPr lang="fr-FR" sz="1800" b="1" dirty="0">
                          <a:solidFill>
                            <a:schemeClr val="tx1"/>
                          </a:solidFill>
                          <a:effectLst/>
                        </a:rPr>
                        <a:t>Les allocations prévisionnelles</a:t>
                      </a:r>
                      <a:endParaRPr sz="1800" b="1" dirty="0">
                        <a:solidFill>
                          <a:schemeClr val="tx1"/>
                        </a:solidFill>
                        <a:effectLst/>
                        <a:latin typeface="+mn-lt"/>
                        <a:ea typeface="+mn-ea"/>
                        <a:cs typeface="+mn-cs"/>
                      </a:endParaRPr>
                    </a:p>
                  </a:txBody>
                  <a:tcPr marL="0" marR="0" marT="3810" marB="0"/>
                </a:tc>
                <a:tc>
                  <a:txBody>
                    <a:bodyPr/>
                    <a:lstStyle/>
                    <a:p>
                      <a:pPr marL="89535" marR="243204" algn="ctr">
                        <a:lnSpc>
                          <a:spcPct val="100000"/>
                        </a:lnSpc>
                      </a:pPr>
                      <a:r>
                        <a:rPr sz="1800" b="1" spc="-5" dirty="0" err="1"/>
                        <a:t>D</a:t>
                      </a:r>
                      <a:r>
                        <a:rPr sz="1800" b="1" spc="10" dirty="0" err="1"/>
                        <a:t>é</a:t>
                      </a:r>
                      <a:r>
                        <a:rPr sz="1800" b="1" spc="-20" dirty="0" err="1"/>
                        <a:t>c</a:t>
                      </a:r>
                      <a:r>
                        <a:rPr sz="1800" b="1" spc="10" dirty="0" err="1"/>
                        <a:t>a</a:t>
                      </a:r>
                      <a:r>
                        <a:rPr sz="1800" b="1" spc="-15" dirty="0" err="1"/>
                        <a:t>i</a:t>
                      </a:r>
                      <a:r>
                        <a:rPr sz="1800" b="1" dirty="0" err="1"/>
                        <a:t>ss</a:t>
                      </a:r>
                      <a:r>
                        <a:rPr sz="1800" b="1" spc="-10" dirty="0" err="1"/>
                        <a:t>eme</a:t>
                      </a:r>
                      <a:r>
                        <a:rPr sz="1800" b="1" spc="-15" dirty="0" err="1"/>
                        <a:t>nt</a:t>
                      </a:r>
                      <a:r>
                        <a:rPr sz="1800" b="1" dirty="0" err="1"/>
                        <a:t>s</a:t>
                      </a:r>
                      <a:r>
                        <a:rPr sz="1800" b="1" dirty="0"/>
                        <a:t>  </a:t>
                      </a:r>
                      <a:r>
                        <a:rPr sz="1800" b="1" spc="-10" dirty="0"/>
                        <a:t>effectifs</a:t>
                      </a:r>
                      <a:endParaRPr sz="1800" dirty="0">
                        <a:latin typeface="Calibri"/>
                        <a:cs typeface="Calibri"/>
                      </a:endParaRPr>
                    </a:p>
                  </a:txBody>
                  <a:tcPr marL="0" marR="0" marT="3810" marB="0"/>
                </a:tc>
                <a:tc vMerge="1">
                  <a:txBody>
                    <a:bodyPr/>
                    <a:lstStyle/>
                    <a:p>
                      <a:pPr algn="ctr" fontAlgn="ctr"/>
                      <a:endParaRPr lang="fr-FR" sz="2000" b="0" i="0" u="none" strike="noStrike" dirty="0">
                        <a:solidFill>
                          <a:srgbClr val="000000"/>
                        </a:solidFill>
                        <a:effectLst/>
                        <a:latin typeface="+mn-lt"/>
                      </a:endParaRPr>
                    </a:p>
                  </a:txBody>
                  <a:tcPr anchor="ctr"/>
                </a:tc>
                <a:extLst>
                  <a:ext uri="{0D108BD9-81ED-4DB2-BD59-A6C34878D82A}">
                    <a16:rowId xmlns:a16="http://schemas.microsoft.com/office/drawing/2014/main" val="10001"/>
                  </a:ext>
                </a:extLst>
              </a:tr>
              <a:tr h="905019">
                <a:tc>
                  <a:txBody>
                    <a:bodyPr/>
                    <a:lstStyle/>
                    <a:p>
                      <a:pPr marL="12700" marR="375920">
                        <a:lnSpc>
                          <a:spcPct val="100000"/>
                        </a:lnSpc>
                        <a:spcBef>
                          <a:spcPts val="860"/>
                        </a:spcBef>
                      </a:pPr>
                      <a:r>
                        <a:rPr lang="fr-FR" sz="2000" dirty="0">
                          <a:latin typeface="+mn-lt"/>
                          <a:cs typeface="Calibri"/>
                        </a:rPr>
                        <a:t>2021</a:t>
                      </a:r>
                    </a:p>
                  </a:txBody>
                  <a:tcPr marL="7620" marR="7620" marT="7620" marB="0" anchor="ctr"/>
                </a:tc>
                <a:tc>
                  <a:txBody>
                    <a:bodyPr/>
                    <a:lstStyle/>
                    <a:p>
                      <a:pPr algn="ctr" fontAlgn="b"/>
                      <a:r>
                        <a:rPr lang="fr-FR" sz="2000" b="0" i="0" u="none" strike="noStrike" dirty="0">
                          <a:effectLst/>
                          <a:latin typeface="Calibri" panose="020F0502020204030204" pitchFamily="34" charset="0"/>
                        </a:rPr>
                        <a:t>            2 088 783   </a:t>
                      </a:r>
                    </a:p>
                  </a:txBody>
                  <a:tcPr marL="7620" marR="7620" marT="7620" marB="0" anchor="ctr"/>
                </a:tc>
                <a:tc>
                  <a:txBody>
                    <a:bodyPr/>
                    <a:lstStyle/>
                    <a:p>
                      <a:pPr algn="ctr" fontAlgn="b"/>
                      <a:r>
                        <a:rPr lang="fr-FR" sz="2000" b="0" i="0" u="none" strike="noStrike" dirty="0">
                          <a:effectLst/>
                          <a:latin typeface="Calibri" panose="020F0502020204030204" pitchFamily="34" charset="0"/>
                        </a:rPr>
                        <a:t>           </a:t>
                      </a:r>
                      <a:r>
                        <a:rPr lang="fr-FR" sz="2000" b="0" i="0" u="none" strike="noStrike" dirty="0" smtClean="0">
                          <a:effectLst/>
                          <a:latin typeface="Calibri" panose="020F0502020204030204" pitchFamily="34" charset="0"/>
                        </a:rPr>
                        <a:t>1 </a:t>
                      </a:r>
                      <a:r>
                        <a:rPr lang="fr-FR" sz="2000" b="0" i="0" u="none" strike="noStrike" dirty="0">
                          <a:effectLst/>
                          <a:latin typeface="Calibri" panose="020F0502020204030204" pitchFamily="34" charset="0"/>
                        </a:rPr>
                        <a:t>902 516   </a:t>
                      </a:r>
                    </a:p>
                  </a:txBody>
                  <a:tcPr marL="7620" marR="7620" marT="7620" marB="0" anchor="ctr"/>
                </a:tc>
                <a:tc>
                  <a:txBody>
                    <a:bodyPr/>
                    <a:lstStyle/>
                    <a:p>
                      <a:pPr algn="ctr" fontAlgn="ctr"/>
                      <a:r>
                        <a:rPr lang="fr-FR" sz="2000" b="0" i="0" u="none" strike="noStrike" dirty="0" smtClean="0">
                          <a:solidFill>
                            <a:srgbClr val="000000"/>
                          </a:solidFill>
                          <a:effectLst/>
                          <a:latin typeface="+mn-lt"/>
                        </a:rPr>
                        <a:t>Non évalué</a:t>
                      </a:r>
                      <a:r>
                        <a:rPr lang="fr-FR" sz="2000" b="0" i="0" u="none" strike="noStrike" baseline="0" dirty="0" smtClean="0">
                          <a:solidFill>
                            <a:srgbClr val="000000"/>
                          </a:solidFill>
                          <a:effectLst/>
                          <a:latin typeface="+mn-lt"/>
                        </a:rPr>
                        <a:t> (logistique, ressources humaines, matériel)</a:t>
                      </a:r>
                      <a:endParaRPr lang="fr-FR" sz="2000" b="0" i="0" u="none" strike="noStrike" dirty="0">
                        <a:solidFill>
                          <a:srgbClr val="000000"/>
                        </a:solidFill>
                        <a:effectLst/>
                        <a:latin typeface="+mn-lt"/>
                      </a:endParaRPr>
                    </a:p>
                  </a:txBody>
                  <a:tcPr anchor="ctr"/>
                </a:tc>
                <a:tc>
                  <a:txBody>
                    <a:bodyPr/>
                    <a:lstStyle/>
                    <a:p>
                      <a:pPr algn="ctr" fontAlgn="ctr"/>
                      <a:endParaRPr lang="fr-FR" sz="2000" b="0" i="0" u="none" strike="noStrike" dirty="0">
                        <a:solidFill>
                          <a:srgbClr val="000000"/>
                        </a:solidFill>
                        <a:effectLst/>
                        <a:latin typeface="+mn-lt"/>
                      </a:endParaRPr>
                    </a:p>
                  </a:txBody>
                  <a:tcPr anchor="ctr"/>
                </a:tc>
                <a:tc>
                  <a:txBody>
                    <a:bodyPr/>
                    <a:lstStyle/>
                    <a:p>
                      <a:pPr algn="ctr" fontAlgn="ctr"/>
                      <a:endParaRPr lang="fr-FR" sz="2000" b="0" i="0" u="none" strike="noStrike" dirty="0">
                        <a:solidFill>
                          <a:srgbClr val="000000"/>
                        </a:solidFill>
                        <a:effectLst/>
                        <a:latin typeface="+mn-lt"/>
                      </a:endParaRPr>
                    </a:p>
                  </a:txBody>
                  <a:tcPr anchor="ctr"/>
                </a:tc>
                <a:extLst>
                  <a:ext uri="{0D108BD9-81ED-4DB2-BD59-A6C34878D82A}">
                    <a16:rowId xmlns:a16="http://schemas.microsoft.com/office/drawing/2014/main" val="10002"/>
                  </a:ext>
                </a:extLst>
              </a:tr>
              <a:tr h="962073">
                <a:tc>
                  <a:txBody>
                    <a:bodyPr/>
                    <a:lstStyle/>
                    <a:p>
                      <a:pPr marL="12700" marR="551180">
                        <a:lnSpc>
                          <a:spcPct val="100000"/>
                        </a:lnSpc>
                        <a:spcBef>
                          <a:spcPts val="880"/>
                        </a:spcBef>
                      </a:pPr>
                      <a:r>
                        <a:rPr lang="fr-FR" sz="2000" b="1" spc="-5" dirty="0">
                          <a:solidFill>
                            <a:schemeClr val="dk1"/>
                          </a:solidFill>
                          <a:latin typeface="+mn-lt"/>
                          <a:ea typeface="+mn-ea"/>
                          <a:cs typeface="Calibri"/>
                        </a:rPr>
                        <a:t>2022</a:t>
                      </a:r>
                    </a:p>
                  </a:txBody>
                  <a:tcPr marL="7620" marR="7620" marT="7620" marB="0" anchor="ctr"/>
                </a:tc>
                <a:tc>
                  <a:txBody>
                    <a:bodyPr/>
                    <a:lstStyle/>
                    <a:p>
                      <a:pPr algn="ctr" fontAlgn="b"/>
                      <a:r>
                        <a:rPr lang="fr-FR" sz="2000" b="0" i="0" u="none" strike="noStrike" dirty="0">
                          <a:effectLst/>
                          <a:latin typeface="Calibri" panose="020F0502020204030204" pitchFamily="34" charset="0"/>
                        </a:rPr>
                        <a:t>            2 155 625   </a:t>
                      </a:r>
                    </a:p>
                  </a:txBody>
                  <a:tcPr marL="7620" marR="7620" marT="7620" marB="0" anchor="ctr"/>
                </a:tc>
                <a:tc>
                  <a:txBody>
                    <a:bodyPr/>
                    <a:lstStyle/>
                    <a:p>
                      <a:pPr algn="ctr" fontAlgn="b"/>
                      <a:endParaRPr lang="fr-FR" sz="2000" b="0" i="0" u="none" strike="noStrike" dirty="0">
                        <a:effectLst/>
                        <a:latin typeface="Calibri" panose="020F0502020204030204" pitchFamily="34" charset="0"/>
                      </a:endParaRPr>
                    </a:p>
                  </a:txBody>
                  <a:tcPr marL="7620" marR="7620" marT="7620" marB="0" anchor="ctr"/>
                </a:tc>
                <a:tc>
                  <a:txBody>
                    <a:bodyPr/>
                    <a:lstStyle/>
                    <a:p>
                      <a:pPr algn="ctr" fontAlgn="b"/>
                      <a:endParaRPr lang="fr-FR" sz="2000" b="1" i="1" u="none" strike="noStrike" dirty="0">
                        <a:solidFill>
                          <a:srgbClr val="000000"/>
                        </a:solidFill>
                        <a:effectLst/>
                        <a:latin typeface="+mn-lt"/>
                      </a:endParaRPr>
                    </a:p>
                  </a:txBody>
                  <a:tcPr marL="7620" marR="7620" marT="7620" marB="0" anchor="ctr"/>
                </a:tc>
                <a:tc>
                  <a:txBody>
                    <a:bodyPr/>
                    <a:lstStyle/>
                    <a:p>
                      <a:pPr algn="ctr" fontAlgn="b"/>
                      <a:endParaRPr lang="fr-FR" sz="2000" b="1" i="1" u="none" strike="noStrike" dirty="0">
                        <a:solidFill>
                          <a:srgbClr val="000000"/>
                        </a:solidFill>
                        <a:effectLst/>
                        <a:latin typeface="+mn-lt"/>
                      </a:endParaRPr>
                    </a:p>
                  </a:txBody>
                  <a:tcPr marL="7620" marR="7620" marT="7620" marB="0" anchor="ctr"/>
                </a:tc>
                <a:tc>
                  <a:txBody>
                    <a:bodyPr/>
                    <a:lstStyle/>
                    <a:p>
                      <a:pPr algn="ctr" fontAlgn="b"/>
                      <a:endParaRPr lang="fr-FR" sz="2000" b="1" i="1"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0003"/>
                  </a:ext>
                </a:extLst>
              </a:tr>
              <a:tr h="962073">
                <a:tc>
                  <a:txBody>
                    <a:bodyPr/>
                    <a:lstStyle/>
                    <a:p>
                      <a:pPr marL="12700">
                        <a:lnSpc>
                          <a:spcPct val="100000"/>
                        </a:lnSpc>
                        <a:spcBef>
                          <a:spcPts val="480"/>
                        </a:spcBef>
                      </a:pPr>
                      <a:r>
                        <a:rPr lang="fr-FR" sz="2000" dirty="0">
                          <a:latin typeface="+mn-lt"/>
                          <a:cs typeface="Calibri"/>
                        </a:rPr>
                        <a:t>2023</a:t>
                      </a:r>
                    </a:p>
                  </a:txBody>
                  <a:tcPr marL="7620" marR="7620" marT="7620" marB="0" anchor="ctr"/>
                </a:tc>
                <a:tc>
                  <a:txBody>
                    <a:bodyPr/>
                    <a:lstStyle/>
                    <a:p>
                      <a:pPr algn="ctr" fontAlgn="b"/>
                      <a:r>
                        <a:rPr lang="fr-FR" sz="2000" b="0" i="0" u="none" strike="noStrike">
                          <a:effectLst/>
                          <a:latin typeface="Calibri" panose="020F0502020204030204" pitchFamily="34" charset="0"/>
                        </a:rPr>
                        <a:t>            2 224 605   </a:t>
                      </a:r>
                    </a:p>
                  </a:txBody>
                  <a:tcPr marL="7620" marR="7620" marT="7620" marB="0" anchor="ctr"/>
                </a:tc>
                <a:tc>
                  <a:txBody>
                    <a:bodyPr/>
                    <a:lstStyle/>
                    <a:p>
                      <a:pPr algn="ctr" fontAlgn="b"/>
                      <a:endParaRPr lang="fr-FR" sz="2000" b="0" i="0" u="none" strike="noStrike" dirty="0">
                        <a:effectLst/>
                        <a:latin typeface="Calibri" panose="020F0502020204030204" pitchFamily="34" charset="0"/>
                      </a:endParaRPr>
                    </a:p>
                  </a:txBody>
                  <a:tcPr marL="7620" marR="7620" marT="7620" marB="0" anchor="ctr"/>
                </a:tc>
                <a:tc>
                  <a:txBody>
                    <a:bodyPr/>
                    <a:lstStyle/>
                    <a:p>
                      <a:pPr algn="ctr"/>
                      <a:endParaRPr lang="fr-FR" sz="2000" dirty="0">
                        <a:latin typeface="+mn-lt"/>
                      </a:endParaRPr>
                    </a:p>
                  </a:txBody>
                  <a:tcPr anchor="ctr"/>
                </a:tc>
                <a:tc>
                  <a:txBody>
                    <a:bodyPr/>
                    <a:lstStyle/>
                    <a:p>
                      <a:pPr algn="ctr"/>
                      <a:endParaRPr lang="fr-FR" sz="2000" dirty="0">
                        <a:latin typeface="+mn-lt"/>
                      </a:endParaRPr>
                    </a:p>
                  </a:txBody>
                  <a:tcPr anchor="ctr"/>
                </a:tc>
                <a:tc>
                  <a:txBody>
                    <a:bodyPr/>
                    <a:lstStyle/>
                    <a:p>
                      <a:pPr algn="ctr"/>
                      <a:endParaRPr lang="fr-FR" sz="2000" dirty="0">
                        <a:latin typeface="+mn-lt"/>
                      </a:endParaRPr>
                    </a:p>
                  </a:txBody>
                  <a:tcPr anchor="ctr"/>
                </a:tc>
                <a:extLst>
                  <a:ext uri="{0D108BD9-81ED-4DB2-BD59-A6C34878D82A}">
                    <a16:rowId xmlns:a16="http://schemas.microsoft.com/office/drawing/2014/main" val="10004"/>
                  </a:ext>
                </a:extLst>
              </a:tr>
            </a:tbl>
          </a:graphicData>
        </a:graphic>
      </p:graphicFrame>
      <p:sp>
        <p:nvSpPr>
          <p:cNvPr id="5" name="object 15"/>
          <p:cNvSpPr/>
          <p:nvPr/>
        </p:nvSpPr>
        <p:spPr>
          <a:xfrm>
            <a:off x="7195729" y="628437"/>
            <a:ext cx="2570572" cy="903652"/>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6" name="object 18"/>
          <p:cNvSpPr txBox="1">
            <a:spLocks/>
          </p:cNvSpPr>
          <p:nvPr/>
        </p:nvSpPr>
        <p:spPr>
          <a:xfrm>
            <a:off x="774700" y="628437"/>
            <a:ext cx="6421028" cy="903652"/>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spc="-5" dirty="0">
                <a:solidFill>
                  <a:srgbClr val="000000"/>
                </a:solidFill>
              </a:rPr>
              <a:t>Financement du </a:t>
            </a:r>
            <a:r>
              <a:rPr lang="fr-FR" spc="-10" dirty="0">
                <a:solidFill>
                  <a:srgbClr val="000000"/>
                </a:solidFill>
              </a:rPr>
              <a:t>SMC </a:t>
            </a:r>
            <a:r>
              <a:rPr lang="fr-FR" dirty="0">
                <a:solidFill>
                  <a:srgbClr val="000000"/>
                </a:solidFill>
              </a:rPr>
              <a:t>: </a:t>
            </a:r>
            <a:r>
              <a:rPr lang="fr-FR" spc="-5" dirty="0">
                <a:solidFill>
                  <a:srgbClr val="000000"/>
                </a:solidFill>
              </a:rPr>
              <a:t>financement prévu </a:t>
            </a:r>
            <a:r>
              <a:rPr lang="fr-FR" spc="-545" dirty="0">
                <a:solidFill>
                  <a:srgbClr val="000000"/>
                </a:solidFill>
              </a:rPr>
              <a:t> </a:t>
            </a:r>
            <a:r>
              <a:rPr lang="fr-FR" spc="-20" dirty="0">
                <a:solidFill>
                  <a:srgbClr val="000000"/>
                </a:solidFill>
              </a:rPr>
              <a:t>vs</a:t>
            </a:r>
            <a:r>
              <a:rPr lang="fr-FR" spc="25" dirty="0">
                <a:solidFill>
                  <a:srgbClr val="000000"/>
                </a:solidFill>
              </a:rPr>
              <a:t> </a:t>
            </a:r>
            <a:r>
              <a:rPr lang="fr-FR" dirty="0">
                <a:solidFill>
                  <a:srgbClr val="000000"/>
                </a:solidFill>
              </a:rPr>
              <a:t>décaissements</a:t>
            </a:r>
            <a:r>
              <a:rPr lang="fr-FR" spc="-55" dirty="0">
                <a:solidFill>
                  <a:srgbClr val="000000"/>
                </a:solidFill>
              </a:rPr>
              <a:t> </a:t>
            </a:r>
            <a:r>
              <a:rPr lang="fr-FR" dirty="0">
                <a:solidFill>
                  <a:srgbClr val="000000"/>
                </a:solidFill>
              </a:rPr>
              <a:t>et</a:t>
            </a:r>
            <a:r>
              <a:rPr lang="fr-FR" spc="-5" dirty="0">
                <a:solidFill>
                  <a:srgbClr val="000000"/>
                </a:solidFill>
              </a:rPr>
              <a:t> </a:t>
            </a:r>
            <a:r>
              <a:rPr lang="fr-FR" dirty="0">
                <a:solidFill>
                  <a:srgbClr val="000000"/>
                </a:solidFill>
              </a:rPr>
              <a:t>gaps </a:t>
            </a:r>
            <a:endParaRPr lang="fr-FR" spc="-10" dirty="0">
              <a:solidFill>
                <a:srgbClr val="000000"/>
              </a:solidFill>
            </a:endParaRPr>
          </a:p>
        </p:txBody>
      </p:sp>
    </p:spTree>
    <p:extLst>
      <p:ext uri="{BB962C8B-B14F-4D97-AF65-F5344CB8AC3E}">
        <p14:creationId xmlns:p14="http://schemas.microsoft.com/office/powerpoint/2010/main" val="2243582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792328367"/>
              </p:ext>
            </p:extLst>
          </p:nvPr>
        </p:nvGraphicFramePr>
        <p:xfrm>
          <a:off x="469897" y="1876425"/>
          <a:ext cx="9677402" cy="5131994"/>
        </p:xfrm>
        <a:graphic>
          <a:graphicData uri="http://schemas.openxmlformats.org/drawingml/2006/table">
            <a:tbl>
              <a:tblPr firstRow="1" bandRow="1">
                <a:tableStyleId>{5C22544A-7EE6-4342-B048-85BDC9FD1C3A}</a:tableStyleId>
              </a:tblPr>
              <a:tblGrid>
                <a:gridCol w="2124309">
                  <a:extLst>
                    <a:ext uri="{9D8B030D-6E8A-4147-A177-3AD203B41FA5}">
                      <a16:colId xmlns:a16="http://schemas.microsoft.com/office/drawing/2014/main" val="20000"/>
                    </a:ext>
                  </a:extLst>
                </a:gridCol>
                <a:gridCol w="3225800">
                  <a:extLst>
                    <a:ext uri="{9D8B030D-6E8A-4147-A177-3AD203B41FA5}">
                      <a16:colId xmlns:a16="http://schemas.microsoft.com/office/drawing/2014/main" val="20001"/>
                    </a:ext>
                  </a:extLst>
                </a:gridCol>
                <a:gridCol w="2269894">
                  <a:extLst>
                    <a:ext uri="{9D8B030D-6E8A-4147-A177-3AD203B41FA5}">
                      <a16:colId xmlns:a16="http://schemas.microsoft.com/office/drawing/2014/main" val="20002"/>
                    </a:ext>
                  </a:extLst>
                </a:gridCol>
                <a:gridCol w="2057399">
                  <a:extLst>
                    <a:ext uri="{9D8B030D-6E8A-4147-A177-3AD203B41FA5}">
                      <a16:colId xmlns:a16="http://schemas.microsoft.com/office/drawing/2014/main" val="20003"/>
                    </a:ext>
                  </a:extLst>
                </a:gridCol>
              </a:tblGrid>
              <a:tr h="12192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2400" b="1" dirty="0">
                          <a:solidFill>
                            <a:srgbClr val="FFFFFF"/>
                          </a:solidFill>
                        </a:rPr>
                        <a:t>Années</a:t>
                      </a:r>
                      <a:endParaRPr sz="2400" dirty="0"/>
                    </a:p>
                  </a:txBody>
                  <a:tcPr marL="0" marR="0" marT="30480" marB="0" anchor="ctr"/>
                </a:tc>
                <a:tc>
                  <a:txBody>
                    <a:bodyPr/>
                    <a:lstStyle/>
                    <a:p>
                      <a:pPr algn="ctr"/>
                      <a:r>
                        <a:rPr lang="fr-FR" sz="2400" dirty="0"/>
                        <a:t>Domaines</a:t>
                      </a:r>
                      <a:endParaRPr sz="2400" dirty="0"/>
                    </a:p>
                  </a:txBody>
                  <a:tcPr marL="0" marR="0" marT="30480" marB="0" anchor="ctr"/>
                </a:tc>
                <a:tc>
                  <a:txBody>
                    <a:bodyPr/>
                    <a:lstStyle/>
                    <a:p>
                      <a:pPr marL="12700" algn="ctr">
                        <a:lnSpc>
                          <a:spcPct val="100000"/>
                        </a:lnSpc>
                        <a:spcBef>
                          <a:spcPts val="105"/>
                        </a:spcBef>
                      </a:pPr>
                      <a:r>
                        <a:rPr lang="fr-FR" sz="2400" b="1" spc="-10" dirty="0">
                          <a:solidFill>
                            <a:srgbClr val="FFFFFF"/>
                          </a:solidFill>
                          <a:latin typeface="+mn-lt"/>
                          <a:cs typeface="Calibri"/>
                        </a:rPr>
                        <a:t>Partenaire </a:t>
                      </a:r>
                      <a:r>
                        <a:rPr lang="fr-FR" sz="2400" b="1" spc="-5" dirty="0">
                          <a:solidFill>
                            <a:srgbClr val="FFFFFF"/>
                          </a:solidFill>
                          <a:latin typeface="+mn-lt"/>
                          <a:cs typeface="Calibri"/>
                        </a:rPr>
                        <a:t>identifié</a:t>
                      </a:r>
                      <a:endParaRPr lang="fr-FR" sz="2400" dirty="0">
                        <a:latin typeface="+mn-lt"/>
                        <a:cs typeface="Calibri"/>
                      </a:endParaRPr>
                    </a:p>
                  </a:txBody>
                  <a:tcPr marL="0" marR="0" marT="30480" marB="0" anchor="ctr"/>
                </a:tc>
                <a:tc>
                  <a:txBody>
                    <a:bodyPr/>
                    <a:lstStyle/>
                    <a:p>
                      <a:pPr marL="90805" marR="262890" lvl="0" indent="0" algn="ctr" defTabSz="914400" eaLnBrk="1" fontAlgn="auto" latinLnBrk="0" hangingPunct="1">
                        <a:lnSpc>
                          <a:spcPct val="100000"/>
                        </a:lnSpc>
                        <a:spcBef>
                          <a:spcPts val="240"/>
                        </a:spcBef>
                        <a:spcAft>
                          <a:spcPts val="0"/>
                        </a:spcAft>
                        <a:buClrTx/>
                        <a:buSzTx/>
                        <a:buFontTx/>
                        <a:buNone/>
                        <a:tabLst/>
                        <a:defRPr/>
                      </a:pPr>
                      <a:r>
                        <a:rPr lang="fr-FR" sz="2400" b="1" dirty="0">
                          <a:solidFill>
                            <a:srgbClr val="FFFFFF"/>
                          </a:solidFill>
                          <a:latin typeface="+mn-lt"/>
                          <a:cs typeface="Calibri"/>
                        </a:rPr>
                        <a:t>Coût</a:t>
                      </a:r>
                      <a:r>
                        <a:rPr lang="fr-FR" sz="2400" b="1" spc="-85" dirty="0">
                          <a:solidFill>
                            <a:srgbClr val="FFFFFF"/>
                          </a:solidFill>
                          <a:latin typeface="+mn-lt"/>
                          <a:cs typeface="Calibri"/>
                        </a:rPr>
                        <a:t>s  </a:t>
                      </a:r>
                      <a:r>
                        <a:rPr lang="fr-FR" sz="2400" b="1" spc="-5" dirty="0">
                          <a:solidFill>
                            <a:srgbClr val="FFFFFF"/>
                          </a:solidFill>
                          <a:latin typeface="+mn-lt"/>
                          <a:cs typeface="Calibri"/>
                        </a:rPr>
                        <a:t>estimatifs ($)</a:t>
                      </a:r>
                      <a:endParaRPr lang="fr-FR" sz="2400" dirty="0">
                        <a:latin typeface="+mn-lt"/>
                        <a:cs typeface="Calibri"/>
                      </a:endParaRPr>
                    </a:p>
                  </a:txBody>
                  <a:tcPr marL="0" marR="0" marT="30480" marB="0" anchor="ctr"/>
                </a:tc>
                <a:extLst>
                  <a:ext uri="{0D108BD9-81ED-4DB2-BD59-A6C34878D82A}">
                    <a16:rowId xmlns:a16="http://schemas.microsoft.com/office/drawing/2014/main" val="10000"/>
                  </a:ext>
                </a:extLst>
              </a:tr>
              <a:tr h="1202017">
                <a:tc>
                  <a:txBody>
                    <a:bodyPr/>
                    <a:lstStyle/>
                    <a:p>
                      <a:pPr marL="0" marR="0" lvl="0" indent="0" algn="l" defTabSz="914400" eaLnBrk="1" fontAlgn="auto" latinLnBrk="0" hangingPunct="1">
                        <a:lnSpc>
                          <a:spcPct val="100000"/>
                        </a:lnSpc>
                        <a:spcBef>
                          <a:spcPts val="30"/>
                        </a:spcBef>
                        <a:spcAft>
                          <a:spcPts val="0"/>
                        </a:spcAft>
                        <a:buClrTx/>
                        <a:buSzTx/>
                        <a:buFontTx/>
                        <a:buNone/>
                        <a:tabLst/>
                        <a:defRPr/>
                      </a:pPr>
                      <a:r>
                        <a:rPr lang="fr-FR" sz="2200" b="1" dirty="0">
                          <a:solidFill>
                            <a:schemeClr val="tx1"/>
                          </a:solidFill>
                          <a:effectLst/>
                          <a:latin typeface="+mn-lt"/>
                        </a:rPr>
                        <a:t>Reçu 2021</a:t>
                      </a:r>
                    </a:p>
                  </a:txBody>
                  <a:tcPr marL="0" marR="0" marT="3810" marB="0" anchor="ctr"/>
                </a:tc>
                <a:tc>
                  <a:txBody>
                    <a:bodyPr/>
                    <a:lstStyle/>
                    <a:p>
                      <a:pPr marL="273050" marR="95885" indent="-273050" algn="l">
                        <a:lnSpc>
                          <a:spcPct val="100000"/>
                        </a:lnSpc>
                        <a:spcBef>
                          <a:spcPts val="200"/>
                        </a:spcBef>
                        <a:buFont typeface="Arial" panose="020B0604020202020204" pitchFamily="34" charset="0"/>
                        <a:buChar char="•"/>
                      </a:pPr>
                      <a:r>
                        <a:rPr lang="fr-FR" sz="2200" dirty="0">
                          <a:latin typeface="+mn-lt"/>
                          <a:cs typeface="Calibri"/>
                        </a:rPr>
                        <a:t>Document formation</a:t>
                      </a:r>
                    </a:p>
                    <a:p>
                      <a:pPr marL="273050" marR="95885" indent="-273050" algn="l">
                        <a:lnSpc>
                          <a:spcPct val="100000"/>
                        </a:lnSpc>
                        <a:spcBef>
                          <a:spcPts val="200"/>
                        </a:spcBef>
                        <a:buFont typeface="Arial" panose="020B0604020202020204" pitchFamily="34" charset="0"/>
                        <a:buChar char="•"/>
                      </a:pPr>
                      <a:r>
                        <a:rPr lang="fr-FR" sz="2200" dirty="0">
                          <a:solidFill>
                            <a:schemeClr val="dk1"/>
                          </a:solidFill>
                          <a:latin typeface="+mn-lt"/>
                          <a:ea typeface="+mn-ea"/>
                          <a:cs typeface="Calibri"/>
                        </a:rPr>
                        <a:t>LQAS ; Rôle Modèle  </a:t>
                      </a:r>
                    </a:p>
                    <a:p>
                      <a:pPr marL="273050" marR="95885" indent="-273050" algn="l">
                        <a:lnSpc>
                          <a:spcPct val="100000"/>
                        </a:lnSpc>
                        <a:spcBef>
                          <a:spcPts val="200"/>
                        </a:spcBef>
                        <a:buFont typeface="Arial" panose="020B0604020202020204" pitchFamily="34" charset="0"/>
                        <a:buChar char="•"/>
                      </a:pPr>
                      <a:r>
                        <a:rPr lang="fr-FR" sz="2200" dirty="0">
                          <a:solidFill>
                            <a:schemeClr val="dk1"/>
                          </a:solidFill>
                          <a:latin typeface="+mn-lt"/>
                          <a:ea typeface="+mn-ea"/>
                          <a:cs typeface="Calibri"/>
                        </a:rPr>
                        <a:t>Enquête couverture</a:t>
                      </a:r>
                      <a:endParaRPr sz="2200" dirty="0">
                        <a:solidFill>
                          <a:schemeClr val="dk1"/>
                        </a:solidFill>
                        <a:latin typeface="+mn-lt"/>
                        <a:ea typeface="+mn-ea"/>
                        <a:cs typeface="Calibri"/>
                      </a:endParaRPr>
                    </a:p>
                  </a:txBody>
                  <a:tcPr marL="0" marR="0" marT="3810" marB="0" anchor="ctr"/>
                </a:tc>
                <a:tc>
                  <a:txBody>
                    <a:bodyPr/>
                    <a:lstStyle/>
                    <a:p>
                      <a:pPr algn="l">
                        <a:lnSpc>
                          <a:spcPct val="100000"/>
                        </a:lnSpc>
                        <a:spcBef>
                          <a:spcPts val="30"/>
                        </a:spcBef>
                      </a:pPr>
                      <a:r>
                        <a:rPr lang="fr-FR" sz="2200" b="0" dirty="0">
                          <a:solidFill>
                            <a:schemeClr val="tx1"/>
                          </a:solidFill>
                          <a:effectLst/>
                          <a:latin typeface="+mn-lt"/>
                          <a:ea typeface="+mn-ea"/>
                          <a:cs typeface="+mn-cs"/>
                        </a:rPr>
                        <a:t>Malaria Consortium</a:t>
                      </a:r>
                      <a:endParaRPr sz="2200" b="0" dirty="0">
                        <a:solidFill>
                          <a:schemeClr val="tx1"/>
                        </a:solidFill>
                        <a:effectLst/>
                        <a:latin typeface="+mn-lt"/>
                        <a:ea typeface="+mn-ea"/>
                        <a:cs typeface="+mn-cs"/>
                      </a:endParaRPr>
                    </a:p>
                  </a:txBody>
                  <a:tcPr marL="0" marR="0" marT="3810" marB="0" anchor="ctr"/>
                </a:tc>
                <a:tc>
                  <a:txBody>
                    <a:bodyPr/>
                    <a:lstStyle/>
                    <a:p>
                      <a:pPr marL="89535" marR="243204" algn="l">
                        <a:lnSpc>
                          <a:spcPct val="100000"/>
                        </a:lnSpc>
                      </a:pPr>
                      <a:endParaRPr sz="2200" dirty="0">
                        <a:latin typeface="+mn-lt"/>
                        <a:cs typeface="Calibri"/>
                      </a:endParaRPr>
                    </a:p>
                  </a:txBody>
                  <a:tcPr marL="0" marR="0" marT="3810" marB="0" anchor="ctr"/>
                </a:tc>
                <a:extLst>
                  <a:ext uri="{0D108BD9-81ED-4DB2-BD59-A6C34878D82A}">
                    <a16:rowId xmlns:a16="http://schemas.microsoft.com/office/drawing/2014/main" val="10001"/>
                  </a:ext>
                </a:extLst>
              </a:tr>
              <a:tr h="1130733">
                <a:tc>
                  <a:txBody>
                    <a:bodyPr/>
                    <a:lstStyle/>
                    <a:p>
                      <a:pPr marL="12700" algn="l">
                        <a:lnSpc>
                          <a:spcPct val="100000"/>
                        </a:lnSpc>
                        <a:spcBef>
                          <a:spcPts val="105"/>
                        </a:spcBef>
                      </a:pPr>
                      <a:r>
                        <a:rPr lang="fr-FR" sz="2200" b="1" i="0" u="none" strike="noStrike" dirty="0">
                          <a:solidFill>
                            <a:srgbClr val="000000"/>
                          </a:solidFill>
                          <a:effectLst/>
                          <a:latin typeface="+mn-lt"/>
                        </a:rPr>
                        <a:t>Demandé/ nécessaire 2022</a:t>
                      </a:r>
                    </a:p>
                  </a:txBody>
                  <a:tcPr marL="7620" marR="7620" marT="7620" marB="0" anchor="ctr"/>
                </a:tc>
                <a:tc>
                  <a:txBody>
                    <a:bodyPr/>
                    <a:lstStyle/>
                    <a:p>
                      <a:pPr marL="273050" marR="95885" indent="-273050" algn="l" fontAlgn="ctr">
                        <a:lnSpc>
                          <a:spcPct val="100000"/>
                        </a:lnSpc>
                        <a:spcBef>
                          <a:spcPts val="200"/>
                        </a:spcBef>
                        <a:buFont typeface="Arial" panose="020B0604020202020204" pitchFamily="34" charset="0"/>
                        <a:buChar char="•"/>
                      </a:pPr>
                      <a:r>
                        <a:rPr lang="fr-FR" sz="2200" dirty="0">
                          <a:solidFill>
                            <a:schemeClr val="dk1"/>
                          </a:solidFill>
                          <a:latin typeface="+mn-lt"/>
                          <a:ea typeface="+mn-ea"/>
                          <a:cs typeface="Calibri"/>
                        </a:rPr>
                        <a:t>Impact CPS</a:t>
                      </a:r>
                    </a:p>
                    <a:p>
                      <a:pPr marL="273050" marR="95885" indent="-273050" algn="l" fontAlgn="ctr">
                        <a:lnSpc>
                          <a:spcPct val="100000"/>
                        </a:lnSpc>
                        <a:spcBef>
                          <a:spcPts val="200"/>
                        </a:spcBef>
                        <a:buFont typeface="Arial" panose="020B0604020202020204" pitchFamily="34" charset="0"/>
                        <a:buChar char="•"/>
                      </a:pPr>
                      <a:r>
                        <a:rPr lang="fr-FR" sz="2200" dirty="0">
                          <a:solidFill>
                            <a:schemeClr val="dk1"/>
                          </a:solidFill>
                          <a:latin typeface="+mn-lt"/>
                          <a:ea typeface="+mn-ea"/>
                          <a:cs typeface="Calibri"/>
                        </a:rPr>
                        <a:t>Digitalisation CPS/MID</a:t>
                      </a:r>
                    </a:p>
                    <a:p>
                      <a:pPr marL="273050" marR="95885" indent="-273050" algn="l">
                        <a:lnSpc>
                          <a:spcPct val="100000"/>
                        </a:lnSpc>
                        <a:spcBef>
                          <a:spcPts val="200"/>
                        </a:spcBef>
                        <a:buFont typeface="Arial" panose="020B0604020202020204" pitchFamily="34" charset="0"/>
                        <a:buChar char="•"/>
                      </a:pPr>
                      <a:r>
                        <a:rPr lang="fr-FR" sz="2200" dirty="0">
                          <a:solidFill>
                            <a:schemeClr val="dk1"/>
                          </a:solidFill>
                          <a:latin typeface="+mn-lt"/>
                          <a:ea typeface="+mn-ea"/>
                          <a:cs typeface="Calibri"/>
                        </a:rPr>
                        <a:t>LQAS ; Rôle Modèle  </a:t>
                      </a:r>
                    </a:p>
                    <a:p>
                      <a:pPr marL="273050" marR="95885" indent="-273050" algn="l">
                        <a:lnSpc>
                          <a:spcPct val="100000"/>
                        </a:lnSpc>
                        <a:spcBef>
                          <a:spcPts val="200"/>
                        </a:spcBef>
                        <a:buFont typeface="Arial" panose="020B0604020202020204" pitchFamily="34" charset="0"/>
                        <a:buChar char="•"/>
                      </a:pPr>
                      <a:r>
                        <a:rPr lang="fr-FR" sz="2200" dirty="0">
                          <a:solidFill>
                            <a:schemeClr val="dk1"/>
                          </a:solidFill>
                          <a:latin typeface="+mn-lt"/>
                          <a:ea typeface="+mn-ea"/>
                          <a:cs typeface="Calibri"/>
                        </a:rPr>
                        <a:t>Enquête couverture</a:t>
                      </a:r>
                    </a:p>
                  </a:txBody>
                  <a:tcPr anchor="ctr"/>
                </a:tc>
                <a:tc>
                  <a:txBody>
                    <a:bodyPr/>
                    <a:lstStyle/>
                    <a:p>
                      <a:pPr algn="ctr" fontAlgn="ctr"/>
                      <a:r>
                        <a:rPr lang="fr-FR" sz="2200" b="0" i="0" u="none" strike="noStrike" dirty="0">
                          <a:solidFill>
                            <a:srgbClr val="000000"/>
                          </a:solidFill>
                          <a:effectLst/>
                          <a:latin typeface="+mn-lt"/>
                        </a:rPr>
                        <a:t>Fonds mondial</a:t>
                      </a:r>
                    </a:p>
                    <a:p>
                      <a:pPr algn="ctr" fontAlgn="ctr"/>
                      <a:r>
                        <a:rPr lang="fr-FR" sz="2200" b="0" i="0" u="none" strike="noStrike" dirty="0">
                          <a:solidFill>
                            <a:srgbClr val="000000"/>
                          </a:solidFill>
                          <a:effectLst/>
                          <a:latin typeface="+mn-lt"/>
                        </a:rPr>
                        <a:t>‘’</a:t>
                      </a:r>
                    </a:p>
                    <a:p>
                      <a:pPr algn="ctr" fontAlgn="ctr"/>
                      <a:r>
                        <a:rPr lang="fr-FR" sz="2200" b="0" i="0" u="none" strike="noStrike" dirty="0">
                          <a:solidFill>
                            <a:srgbClr val="000000"/>
                          </a:solidFill>
                          <a:effectLst/>
                          <a:latin typeface="+mn-lt"/>
                        </a:rPr>
                        <a:t>M.</a:t>
                      </a:r>
                      <a:r>
                        <a:rPr lang="fr-FR" sz="2200" b="0" i="0" u="none" strike="noStrike" baseline="0" dirty="0">
                          <a:solidFill>
                            <a:srgbClr val="000000"/>
                          </a:solidFill>
                          <a:effectLst/>
                          <a:latin typeface="+mn-lt"/>
                        </a:rPr>
                        <a:t> Consortium</a:t>
                      </a:r>
                    </a:p>
                    <a:p>
                      <a:pPr algn="ctr" fontAlgn="ctr"/>
                      <a:r>
                        <a:rPr lang="fr-FR" sz="2200" b="0" i="0" u="none" strike="noStrike" baseline="0" dirty="0">
                          <a:solidFill>
                            <a:srgbClr val="000000"/>
                          </a:solidFill>
                          <a:effectLst/>
                          <a:latin typeface="+mn-lt"/>
                        </a:rPr>
                        <a:t>‘’</a:t>
                      </a:r>
                      <a:endParaRPr lang="fr-FR" sz="2200" b="0" i="0" u="none" strike="noStrike" dirty="0">
                        <a:solidFill>
                          <a:srgbClr val="000000"/>
                        </a:solidFill>
                        <a:effectLst/>
                        <a:latin typeface="+mn-lt"/>
                      </a:endParaRPr>
                    </a:p>
                  </a:txBody>
                  <a:tcPr anchor="ctr"/>
                </a:tc>
                <a:tc>
                  <a:txBody>
                    <a:bodyPr/>
                    <a:lstStyle/>
                    <a:p>
                      <a:pPr algn="ctr" fontAlgn="ctr"/>
                      <a:r>
                        <a:rPr lang="fr-FR" sz="2200" b="0" i="0" u="none" strike="noStrike" dirty="0">
                          <a:solidFill>
                            <a:srgbClr val="000000"/>
                          </a:solidFill>
                          <a:effectLst/>
                          <a:latin typeface="+mn-lt"/>
                        </a:rPr>
                        <a:t>45400</a:t>
                      </a:r>
                    </a:p>
                    <a:p>
                      <a:pPr algn="ctr" fontAlgn="ctr"/>
                      <a:r>
                        <a:rPr lang="fr-FR" sz="2200" b="0" i="0" u="none" strike="noStrike" dirty="0">
                          <a:solidFill>
                            <a:srgbClr val="000000"/>
                          </a:solidFill>
                          <a:effectLst/>
                          <a:latin typeface="+mn-lt"/>
                        </a:rPr>
                        <a:t>146716</a:t>
                      </a:r>
                    </a:p>
                  </a:txBody>
                  <a:tcPr anchor="ctr"/>
                </a:tc>
                <a:extLst>
                  <a:ext uri="{0D108BD9-81ED-4DB2-BD59-A6C34878D82A}">
                    <a16:rowId xmlns:a16="http://schemas.microsoft.com/office/drawing/2014/main" val="10002"/>
                  </a:ext>
                </a:extLst>
              </a:tr>
              <a:tr h="1202017">
                <a:tc>
                  <a:txBody>
                    <a:bodyPr/>
                    <a:lstStyle/>
                    <a:p>
                      <a:pPr marL="0" marR="0" lvl="0" indent="0" algn="l" defTabSz="914400" eaLnBrk="1" fontAlgn="b" latinLnBrk="0" hangingPunct="1">
                        <a:lnSpc>
                          <a:spcPct val="100000"/>
                        </a:lnSpc>
                        <a:spcBef>
                          <a:spcPts val="0"/>
                        </a:spcBef>
                        <a:spcAft>
                          <a:spcPts val="0"/>
                        </a:spcAft>
                        <a:buClrTx/>
                        <a:buSzTx/>
                        <a:buFontTx/>
                        <a:buNone/>
                        <a:tabLst/>
                        <a:defRPr/>
                      </a:pPr>
                      <a:r>
                        <a:rPr lang="fr-FR" sz="2200" b="1" i="0" u="none" strike="noStrike" dirty="0">
                          <a:solidFill>
                            <a:srgbClr val="000000"/>
                          </a:solidFill>
                          <a:effectLst/>
                          <a:latin typeface="+mn-lt"/>
                        </a:rPr>
                        <a:t>Demandé/ nécessaire 2023</a:t>
                      </a:r>
                    </a:p>
                  </a:txBody>
                  <a:tcPr marL="7620" marR="7620" marT="7620" marB="0" anchor="ctr"/>
                </a:tc>
                <a:tc>
                  <a:txBody>
                    <a:bodyPr/>
                    <a:lstStyle/>
                    <a:p>
                      <a:pPr algn="ctr" fontAlgn="b"/>
                      <a:r>
                        <a:rPr lang="fr-FR" sz="2200" b="0" i="0" u="none" strike="noStrike" dirty="0">
                          <a:solidFill>
                            <a:srgbClr val="000000"/>
                          </a:solidFill>
                          <a:effectLst/>
                          <a:latin typeface="+mn-lt"/>
                        </a:rPr>
                        <a:t>Non</a:t>
                      </a:r>
                      <a:r>
                        <a:rPr lang="fr-FR" sz="2200" b="0" i="0" u="none" strike="noStrike" baseline="0" dirty="0">
                          <a:solidFill>
                            <a:srgbClr val="000000"/>
                          </a:solidFill>
                          <a:effectLst/>
                          <a:latin typeface="+mn-lt"/>
                        </a:rPr>
                        <a:t> encore identifié</a:t>
                      </a:r>
                      <a:endParaRPr lang="fr-FR" sz="2200" b="0" i="0" u="none" strike="noStrike" dirty="0">
                        <a:solidFill>
                          <a:srgbClr val="000000"/>
                        </a:solidFill>
                        <a:effectLst/>
                        <a:latin typeface="+mn-lt"/>
                      </a:endParaRPr>
                    </a:p>
                  </a:txBody>
                  <a:tcPr marL="7620" marR="7620" marT="7620" marB="0" anchor="ctr"/>
                </a:tc>
                <a:tc>
                  <a:txBody>
                    <a:bodyPr/>
                    <a:lstStyle/>
                    <a:p>
                      <a:pPr algn="l" fontAlgn="b"/>
                      <a:endParaRPr lang="fr-FR" sz="2200" b="1" i="1" u="none" strike="noStrike" dirty="0">
                        <a:solidFill>
                          <a:srgbClr val="000000"/>
                        </a:solidFill>
                        <a:effectLst/>
                        <a:latin typeface="+mn-lt"/>
                      </a:endParaRPr>
                    </a:p>
                  </a:txBody>
                  <a:tcPr marL="7620" marR="7620" marT="7620" marB="0" anchor="ctr"/>
                </a:tc>
                <a:tc>
                  <a:txBody>
                    <a:bodyPr/>
                    <a:lstStyle/>
                    <a:p>
                      <a:pPr algn="l" fontAlgn="b"/>
                      <a:endParaRPr lang="fr-FR" sz="2200" b="1" i="1" u="none" strike="noStrike" dirty="0">
                        <a:solidFill>
                          <a:srgbClr val="000000"/>
                        </a:solidFill>
                        <a:effectLst/>
                        <a:latin typeface="+mn-lt"/>
                      </a:endParaRPr>
                    </a:p>
                  </a:txBody>
                  <a:tcPr marL="7620" marR="7620" marT="7620" marB="0" anchor="ctr"/>
                </a:tc>
                <a:extLst>
                  <a:ext uri="{0D108BD9-81ED-4DB2-BD59-A6C34878D82A}">
                    <a16:rowId xmlns:a16="http://schemas.microsoft.com/office/drawing/2014/main" val="10003"/>
                  </a:ext>
                </a:extLst>
              </a:tr>
            </a:tbl>
          </a:graphicData>
        </a:graphic>
      </p:graphicFrame>
      <p:sp>
        <p:nvSpPr>
          <p:cNvPr id="5" name="object 15"/>
          <p:cNvSpPr/>
          <p:nvPr/>
        </p:nvSpPr>
        <p:spPr>
          <a:xfrm>
            <a:off x="7522464" y="581025"/>
            <a:ext cx="2243836" cy="951064"/>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6" name="object 18"/>
          <p:cNvSpPr txBox="1">
            <a:spLocks/>
          </p:cNvSpPr>
          <p:nvPr/>
        </p:nvSpPr>
        <p:spPr>
          <a:xfrm>
            <a:off x="698500" y="628437"/>
            <a:ext cx="6823964" cy="935433"/>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dirty="0">
                <a:solidFill>
                  <a:srgbClr val="000000"/>
                </a:solidFill>
              </a:rPr>
              <a:t>Assistance</a:t>
            </a:r>
            <a:r>
              <a:rPr lang="fr-FR" spc="-60" dirty="0">
                <a:solidFill>
                  <a:srgbClr val="000000"/>
                </a:solidFill>
              </a:rPr>
              <a:t> </a:t>
            </a:r>
            <a:r>
              <a:rPr lang="fr-FR" spc="-5" dirty="0">
                <a:solidFill>
                  <a:srgbClr val="000000"/>
                </a:solidFill>
              </a:rPr>
              <a:t>technique</a:t>
            </a:r>
            <a:r>
              <a:rPr lang="fr-FR" spc="-20" dirty="0">
                <a:solidFill>
                  <a:srgbClr val="000000"/>
                </a:solidFill>
              </a:rPr>
              <a:t> </a:t>
            </a:r>
            <a:r>
              <a:rPr lang="fr-FR" spc="-5" dirty="0">
                <a:solidFill>
                  <a:srgbClr val="000000"/>
                </a:solidFill>
              </a:rPr>
              <a:t>reçue</a:t>
            </a:r>
            <a:r>
              <a:rPr lang="fr-FR" spc="-20" dirty="0">
                <a:solidFill>
                  <a:srgbClr val="000000"/>
                </a:solidFill>
              </a:rPr>
              <a:t> </a:t>
            </a:r>
            <a:r>
              <a:rPr lang="fr-FR" dirty="0">
                <a:solidFill>
                  <a:srgbClr val="000000"/>
                </a:solidFill>
              </a:rPr>
              <a:t>/ </a:t>
            </a:r>
            <a:r>
              <a:rPr lang="fr-FR" spc="-540" dirty="0">
                <a:solidFill>
                  <a:srgbClr val="000000"/>
                </a:solidFill>
              </a:rPr>
              <a:t> </a:t>
            </a:r>
            <a:r>
              <a:rPr lang="fr-FR" spc="-5" dirty="0">
                <a:solidFill>
                  <a:srgbClr val="000000"/>
                </a:solidFill>
              </a:rPr>
              <a:t>prévue</a:t>
            </a:r>
            <a:r>
              <a:rPr lang="fr-FR" dirty="0">
                <a:solidFill>
                  <a:srgbClr val="000000"/>
                </a:solidFill>
              </a:rPr>
              <a:t> /</a:t>
            </a:r>
            <a:r>
              <a:rPr lang="fr-FR" spc="-15" dirty="0">
                <a:solidFill>
                  <a:srgbClr val="000000"/>
                </a:solidFill>
              </a:rPr>
              <a:t> </a:t>
            </a:r>
            <a:r>
              <a:rPr lang="fr-FR" dirty="0">
                <a:solidFill>
                  <a:srgbClr val="000000"/>
                </a:solidFill>
              </a:rPr>
              <a:t>demandée</a:t>
            </a:r>
            <a:endParaRPr lang="fr-FR" spc="-10" dirty="0">
              <a:solidFill>
                <a:srgbClr val="000000"/>
              </a:solidFill>
            </a:endParaRPr>
          </a:p>
        </p:txBody>
      </p:sp>
    </p:spTree>
    <p:extLst>
      <p:ext uri="{BB962C8B-B14F-4D97-AF65-F5344CB8AC3E}">
        <p14:creationId xmlns:p14="http://schemas.microsoft.com/office/powerpoint/2010/main" val="262849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727699" y="581025"/>
            <a:ext cx="3951211" cy="1066800"/>
          </a:xfrm>
          <a:custGeom>
            <a:avLst/>
            <a:gdLst/>
            <a:ahLst/>
            <a:cxnLst/>
            <a:rect l="l" t="t" r="r" b="b"/>
            <a:pathLst>
              <a:path w="4343400" h="1066800">
                <a:moveTo>
                  <a:pt x="4343400" y="533400"/>
                </a:moveTo>
                <a:lnTo>
                  <a:pt x="4334256" y="524256"/>
                </a:lnTo>
                <a:lnTo>
                  <a:pt x="3840480" y="30480"/>
                </a:lnTo>
                <a:lnTo>
                  <a:pt x="3810000" y="0"/>
                </a:lnTo>
                <a:lnTo>
                  <a:pt x="3810000" y="143256"/>
                </a:lnTo>
                <a:lnTo>
                  <a:pt x="0" y="143256"/>
                </a:lnTo>
                <a:lnTo>
                  <a:pt x="0" y="923544"/>
                </a:lnTo>
                <a:lnTo>
                  <a:pt x="3810000" y="923544"/>
                </a:lnTo>
                <a:lnTo>
                  <a:pt x="3810000" y="1066800"/>
                </a:lnTo>
                <a:lnTo>
                  <a:pt x="3840480" y="1036320"/>
                </a:lnTo>
                <a:lnTo>
                  <a:pt x="4334256" y="542544"/>
                </a:lnTo>
                <a:lnTo>
                  <a:pt x="4343400" y="533400"/>
                </a:lnTo>
                <a:close/>
              </a:path>
            </a:pathLst>
          </a:custGeom>
          <a:solidFill>
            <a:srgbClr val="CFD8E8">
              <a:alpha val="89843"/>
            </a:srgbClr>
          </a:solidFill>
        </p:spPr>
        <p:txBody>
          <a:bodyPr wrap="square" lIns="0" tIns="0" rIns="0" bIns="0" rtlCol="0"/>
          <a:lstStyle/>
          <a:p>
            <a:endParaRPr/>
          </a:p>
        </p:txBody>
      </p:sp>
      <p:sp>
        <p:nvSpPr>
          <p:cNvPr id="5" name="object 5"/>
          <p:cNvSpPr txBox="1">
            <a:spLocks noGrp="1"/>
          </p:cNvSpPr>
          <p:nvPr>
            <p:ph type="title"/>
          </p:nvPr>
        </p:nvSpPr>
        <p:spPr>
          <a:xfrm>
            <a:off x="1330566" y="647686"/>
            <a:ext cx="4397133" cy="936852"/>
          </a:xfrm>
          <a:prstGeom prst="roundRect">
            <a:avLst/>
          </a:prstGeom>
          <a:ln w="19050">
            <a:solidFill>
              <a:schemeClr val="accent1"/>
            </a:solidFill>
          </a:ln>
        </p:spPr>
        <p:txBody>
          <a:bodyPr vert="horz" wrap="square" lIns="0" tIns="55880" rIns="0" bIns="0" rtlCol="0">
            <a:spAutoFit/>
          </a:bodyPr>
          <a:lstStyle/>
          <a:p>
            <a:pPr marR="5080" algn="l" rtl="0">
              <a:lnSpc>
                <a:spcPct val="107000"/>
              </a:lnSpc>
              <a:spcBef>
                <a:spcPts val="440"/>
              </a:spcBef>
              <a:spcAft>
                <a:spcPts val="800"/>
              </a:spcAft>
            </a:pPr>
            <a:r>
              <a:rPr kern="1200" dirty="0">
                <a:solidFill>
                  <a:srgbClr val="000000"/>
                </a:solidFill>
              </a:rPr>
              <a:t>Adaptations de la mise en œuvre  </a:t>
            </a:r>
            <a:r>
              <a:rPr kern="1200" dirty="0" err="1">
                <a:solidFill>
                  <a:srgbClr val="000000"/>
                </a:solidFill>
              </a:rPr>
              <a:t>en</a:t>
            </a:r>
            <a:r>
              <a:rPr kern="1200" dirty="0">
                <a:solidFill>
                  <a:srgbClr val="000000"/>
                </a:solidFill>
              </a:rPr>
              <a:t> 202</a:t>
            </a:r>
            <a:r>
              <a:rPr lang="en-GB" kern="1200" dirty="0">
                <a:solidFill>
                  <a:srgbClr val="000000"/>
                </a:solidFill>
              </a:rPr>
              <a:t>2</a:t>
            </a:r>
            <a:endParaRPr kern="1200" dirty="0">
              <a:solidFill>
                <a:srgbClr val="000000"/>
              </a:solidFill>
            </a:endParaRPr>
          </a:p>
        </p:txBody>
      </p:sp>
      <p:sp>
        <p:nvSpPr>
          <p:cNvPr id="6" name="object 6"/>
          <p:cNvSpPr txBox="1"/>
          <p:nvPr/>
        </p:nvSpPr>
        <p:spPr>
          <a:xfrm>
            <a:off x="774701" y="1876425"/>
            <a:ext cx="9193846" cy="4340804"/>
          </a:xfrm>
          <a:prstGeom prst="rect">
            <a:avLst/>
          </a:prstGeom>
        </p:spPr>
        <p:txBody>
          <a:bodyPr vert="horz" wrap="square" lIns="0" tIns="74295" rIns="0" bIns="0" rtlCol="0">
            <a:spAutoFit/>
          </a:bodyPr>
          <a:lstStyle/>
          <a:p>
            <a:pPr marL="355600" marR="5080" indent="-342900">
              <a:spcBef>
                <a:spcPts val="200"/>
              </a:spcBef>
              <a:spcAft>
                <a:spcPts val="200"/>
              </a:spcAft>
              <a:buFont typeface="Wingdings" panose="05000000000000000000" pitchFamily="2" charset="2"/>
              <a:buChar char="q"/>
              <a:tabLst>
                <a:tab pos="697865" algn="l"/>
                <a:tab pos="698500" algn="l"/>
              </a:tabLst>
            </a:pPr>
            <a:r>
              <a:rPr sz="2400" b="1" spc="-5" dirty="0">
                <a:uFill>
                  <a:solidFill>
                    <a:srgbClr val="000000"/>
                  </a:solidFill>
                </a:uFill>
                <a:latin typeface="Calibri"/>
                <a:cs typeface="Calibri"/>
              </a:rPr>
              <a:t>Intégrerez-vous d'autres interventions de santé publique ? Si oui, lesquelles  et comment (quels partenaires impliqués) ?</a:t>
            </a:r>
            <a:endParaRPr lang="fr-FR" sz="2400" b="1" spc="-5" dirty="0">
              <a:uFill>
                <a:solidFill>
                  <a:srgbClr val="000000"/>
                </a:solidFill>
              </a:uFill>
              <a:latin typeface="Calibri"/>
              <a:cs typeface="Calibri"/>
            </a:endParaRPr>
          </a:p>
          <a:p>
            <a:pPr marL="809625" marR="5080" indent="-542925">
              <a:lnSpc>
                <a:spcPct val="80000"/>
              </a:lnSpc>
              <a:spcBef>
                <a:spcPts val="1200"/>
              </a:spcBef>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	Non</a:t>
            </a:r>
          </a:p>
          <a:p>
            <a:pPr marL="12065" marR="5080">
              <a:lnSpc>
                <a:spcPct val="80000"/>
              </a:lnSpc>
              <a:spcBef>
                <a:spcPts val="585"/>
              </a:spcBef>
              <a:tabLst>
                <a:tab pos="697865" algn="l"/>
                <a:tab pos="698500" algn="l"/>
              </a:tabLst>
            </a:pPr>
            <a:endParaRPr lang="fr-FR" sz="2800" b="1" dirty="0">
              <a:solidFill>
                <a:srgbClr val="FF0000"/>
              </a:solidFill>
              <a:uFill>
                <a:solidFill>
                  <a:srgbClr val="000000"/>
                </a:solidFill>
              </a:uFill>
              <a:cs typeface="Calibri"/>
            </a:endParaRPr>
          </a:p>
          <a:p>
            <a:pPr marL="12065" marR="5080">
              <a:lnSpc>
                <a:spcPct val="80000"/>
              </a:lnSpc>
              <a:spcBef>
                <a:spcPts val="585"/>
              </a:spcBef>
              <a:tabLst>
                <a:tab pos="697865" algn="l"/>
                <a:tab pos="698500" algn="l"/>
              </a:tabLst>
            </a:pPr>
            <a:endParaRPr lang="fr-FR" sz="2800" b="1" dirty="0">
              <a:solidFill>
                <a:srgbClr val="FF0000"/>
              </a:solidFill>
              <a:uFill>
                <a:solidFill>
                  <a:srgbClr val="000000"/>
                </a:solidFill>
              </a:uFill>
              <a:cs typeface="Calibri"/>
            </a:endParaRPr>
          </a:p>
          <a:p>
            <a:pPr marL="12065" marR="5080">
              <a:lnSpc>
                <a:spcPct val="80000"/>
              </a:lnSpc>
              <a:spcBef>
                <a:spcPts val="585"/>
              </a:spcBef>
              <a:tabLst>
                <a:tab pos="697865" algn="l"/>
                <a:tab pos="698500" algn="l"/>
              </a:tabLst>
            </a:pPr>
            <a:endParaRPr lang="fr-FR" sz="2800" b="1" dirty="0">
              <a:solidFill>
                <a:srgbClr val="FF0000"/>
              </a:solidFill>
              <a:uFill>
                <a:solidFill>
                  <a:srgbClr val="000000"/>
                </a:solidFill>
              </a:uFill>
              <a:cs typeface="Calibri"/>
            </a:endParaRPr>
          </a:p>
          <a:p>
            <a:pPr marL="355600" marR="5080" indent="-342900">
              <a:lnSpc>
                <a:spcPct val="80000"/>
              </a:lnSpc>
              <a:spcBef>
                <a:spcPts val="200"/>
              </a:spcBef>
              <a:spcAft>
                <a:spcPts val="200"/>
              </a:spcAft>
              <a:buFont typeface="Wingdings" panose="05000000000000000000" pitchFamily="2" charset="2"/>
              <a:buChar char="q"/>
              <a:tabLst>
                <a:tab pos="697865" algn="l"/>
                <a:tab pos="698500" algn="l"/>
              </a:tabLst>
            </a:pPr>
            <a:r>
              <a:rPr lang="fr-FR" sz="2800" b="1" spc="-5" dirty="0">
                <a:uFill>
                  <a:solidFill>
                    <a:srgbClr val="000000"/>
                  </a:solidFill>
                </a:uFill>
                <a:cs typeface="Calibri"/>
              </a:rPr>
              <a:t>Quels changements allez-vous apporter pour surmonter les difficultés  rencontrées lors des  campagnes précédentes ?</a:t>
            </a:r>
            <a:endParaRPr lang="fr-FR" sz="2400" u="heavy" dirty="0">
              <a:uFill>
                <a:solidFill>
                  <a:srgbClr val="000000"/>
                </a:solidFill>
              </a:uFill>
              <a:cs typeface="Calibri"/>
            </a:endParaRPr>
          </a:p>
          <a:p>
            <a:pPr marL="809625" marR="5080" indent="-542925">
              <a:spcBef>
                <a:spcPts val="1200"/>
              </a:spcBef>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Digitalisation du traitement CPS</a:t>
            </a:r>
          </a:p>
          <a:p>
            <a:pPr marL="809625" marR="5080" indent="-542925">
              <a:spcBef>
                <a:spcPts val="1200"/>
              </a:spcBef>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Digitalisation de la supervision pour s’assurer qu’elle est effective </a:t>
            </a:r>
            <a:endParaRPr lang="fr-FR" sz="1600" u="heavy" dirty="0">
              <a:uFill>
                <a:solidFill>
                  <a:srgbClr val="000000"/>
                </a:solidFill>
              </a:uFill>
              <a:latin typeface="Calibri"/>
              <a:cs typeface="Calibri"/>
            </a:endParaRPr>
          </a:p>
        </p:txBody>
      </p:sp>
      <p:sp>
        <p:nvSpPr>
          <p:cNvPr id="8" name="object 8"/>
          <p:cNvSpPr txBox="1"/>
          <p:nvPr/>
        </p:nvSpPr>
        <p:spPr>
          <a:xfrm>
            <a:off x="1049502" y="6250901"/>
            <a:ext cx="69850"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Arial MT"/>
                <a:cs typeface="Arial MT"/>
              </a:rPr>
              <a:t>•</a:t>
            </a:r>
            <a:endParaRPr sz="1000">
              <a:latin typeface="Arial MT"/>
              <a:cs typeface="Arial M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727699" y="581025"/>
            <a:ext cx="3951211" cy="1066800"/>
          </a:xfrm>
          <a:custGeom>
            <a:avLst/>
            <a:gdLst/>
            <a:ahLst/>
            <a:cxnLst/>
            <a:rect l="l" t="t" r="r" b="b"/>
            <a:pathLst>
              <a:path w="4343400" h="1066800">
                <a:moveTo>
                  <a:pt x="4343400" y="533400"/>
                </a:moveTo>
                <a:lnTo>
                  <a:pt x="4334256" y="524256"/>
                </a:lnTo>
                <a:lnTo>
                  <a:pt x="3840480" y="30480"/>
                </a:lnTo>
                <a:lnTo>
                  <a:pt x="3810000" y="0"/>
                </a:lnTo>
                <a:lnTo>
                  <a:pt x="3810000" y="143256"/>
                </a:lnTo>
                <a:lnTo>
                  <a:pt x="0" y="143256"/>
                </a:lnTo>
                <a:lnTo>
                  <a:pt x="0" y="923544"/>
                </a:lnTo>
                <a:lnTo>
                  <a:pt x="3810000" y="923544"/>
                </a:lnTo>
                <a:lnTo>
                  <a:pt x="3810000" y="1066800"/>
                </a:lnTo>
                <a:lnTo>
                  <a:pt x="3840480" y="1036320"/>
                </a:lnTo>
                <a:lnTo>
                  <a:pt x="4334256" y="542544"/>
                </a:lnTo>
                <a:lnTo>
                  <a:pt x="4343400" y="533400"/>
                </a:lnTo>
                <a:close/>
              </a:path>
            </a:pathLst>
          </a:custGeom>
          <a:solidFill>
            <a:srgbClr val="CFD8E8">
              <a:alpha val="89843"/>
            </a:srgbClr>
          </a:solidFill>
        </p:spPr>
        <p:txBody>
          <a:bodyPr wrap="square" lIns="0" tIns="0" rIns="0" bIns="0" rtlCol="0"/>
          <a:lstStyle/>
          <a:p>
            <a:endParaRPr/>
          </a:p>
        </p:txBody>
      </p:sp>
      <p:sp>
        <p:nvSpPr>
          <p:cNvPr id="5" name="object 5"/>
          <p:cNvSpPr txBox="1">
            <a:spLocks noGrp="1"/>
          </p:cNvSpPr>
          <p:nvPr>
            <p:ph type="title"/>
          </p:nvPr>
        </p:nvSpPr>
        <p:spPr>
          <a:xfrm>
            <a:off x="1330566" y="647686"/>
            <a:ext cx="4397133" cy="905070"/>
          </a:xfrm>
          <a:prstGeom prst="roundRect">
            <a:avLst/>
          </a:prstGeom>
          <a:ln w="19050">
            <a:solidFill>
              <a:schemeClr val="accent1"/>
            </a:solidFill>
          </a:ln>
        </p:spPr>
        <p:txBody>
          <a:bodyPr vert="horz" wrap="square" lIns="0" tIns="55880" rIns="0" bIns="0" rtlCol="0">
            <a:spAutoFit/>
          </a:bodyPr>
          <a:lstStyle/>
          <a:p>
            <a:pPr marR="5080" algn="l" rtl="0">
              <a:lnSpc>
                <a:spcPct val="107000"/>
              </a:lnSpc>
              <a:spcBef>
                <a:spcPts val="440"/>
              </a:spcBef>
              <a:spcAft>
                <a:spcPts val="800"/>
              </a:spcAft>
            </a:pPr>
            <a:r>
              <a:rPr lang="fr-FR" spc="-5" dirty="0">
                <a:solidFill>
                  <a:srgbClr val="000000"/>
                </a:solidFill>
              </a:rPr>
              <a:t>Priorités de </a:t>
            </a:r>
            <a:r>
              <a:rPr lang="fr-FR" spc="-545" dirty="0">
                <a:solidFill>
                  <a:srgbClr val="000000"/>
                </a:solidFill>
              </a:rPr>
              <a:t> </a:t>
            </a:r>
            <a:r>
              <a:rPr lang="fr-FR" dirty="0">
                <a:solidFill>
                  <a:srgbClr val="000000"/>
                </a:solidFill>
              </a:rPr>
              <a:t>recherche et </a:t>
            </a:r>
            <a:r>
              <a:rPr lang="fr-FR" spc="-5" dirty="0">
                <a:solidFill>
                  <a:srgbClr val="000000"/>
                </a:solidFill>
              </a:rPr>
              <a:t>calendrier d’exécution </a:t>
            </a:r>
            <a:endParaRPr kern="1200" dirty="0">
              <a:solidFill>
                <a:srgbClr val="000000"/>
              </a:solidFill>
            </a:endParaRPr>
          </a:p>
        </p:txBody>
      </p:sp>
      <p:sp>
        <p:nvSpPr>
          <p:cNvPr id="6" name="object 6"/>
          <p:cNvSpPr txBox="1"/>
          <p:nvPr/>
        </p:nvSpPr>
        <p:spPr>
          <a:xfrm>
            <a:off x="546100" y="1876425"/>
            <a:ext cx="9753600" cy="5369803"/>
          </a:xfrm>
          <a:prstGeom prst="rect">
            <a:avLst/>
          </a:prstGeom>
        </p:spPr>
        <p:txBody>
          <a:bodyPr vert="horz" wrap="square" lIns="0" tIns="74295" rIns="0" bIns="0" rtlCol="0">
            <a:spAutoFit/>
          </a:bodyPr>
          <a:lstStyle/>
          <a:p>
            <a:pPr marL="355600" marR="5080" indent="-342900">
              <a:spcBef>
                <a:spcPts val="200"/>
              </a:spcBef>
              <a:spcAft>
                <a:spcPts val="200"/>
              </a:spcAft>
              <a:buFont typeface="Wingdings" panose="05000000000000000000" pitchFamily="2" charset="2"/>
              <a:buChar char="q"/>
              <a:tabLst>
                <a:tab pos="697865" algn="l"/>
                <a:tab pos="698500" algn="l"/>
              </a:tabLst>
            </a:pPr>
            <a:r>
              <a:rPr lang="fr-FR" sz="2200" b="1" spc="-5" dirty="0">
                <a:uFill>
                  <a:solidFill>
                    <a:srgbClr val="000000"/>
                  </a:solidFill>
                </a:uFill>
                <a:cs typeface="Calibri"/>
              </a:rPr>
              <a:t>Quelles sont les priorités de recherche que vous avez mises en œuvre en 2021</a:t>
            </a:r>
            <a:endParaRPr lang="fr-FR" sz="2200" u="heavy" dirty="0">
              <a:uFill>
                <a:solidFill>
                  <a:srgbClr val="000000"/>
                </a:solidFill>
              </a:uFill>
              <a:latin typeface="Calibri"/>
              <a:cs typeface="Calibri"/>
            </a:endParaRPr>
          </a:p>
          <a:p>
            <a:pPr marL="12065" marR="5080">
              <a:lnSpc>
                <a:spcPct val="80000"/>
              </a:lnSpc>
              <a:spcBef>
                <a:spcPts val="585"/>
              </a:spcBef>
              <a:tabLst>
                <a:tab pos="697865" algn="l"/>
                <a:tab pos="698500" algn="l"/>
              </a:tabLst>
            </a:pPr>
            <a:r>
              <a:rPr lang="fr-FR" sz="2800" b="1" dirty="0">
                <a:uFill>
                  <a:solidFill>
                    <a:srgbClr val="000000"/>
                  </a:solidFill>
                </a:uFill>
                <a:cs typeface="Calibri"/>
              </a:rPr>
              <a:t>	</a:t>
            </a:r>
            <a:r>
              <a:rPr lang="fr-FR" sz="3200" b="1" dirty="0">
                <a:solidFill>
                  <a:srgbClr val="FF0000"/>
                </a:solidFill>
                <a:uFill>
                  <a:solidFill>
                    <a:srgbClr val="000000"/>
                  </a:solidFill>
                </a:uFill>
                <a:cs typeface="Calibri"/>
              </a:rPr>
              <a:t>Néant</a:t>
            </a:r>
          </a:p>
          <a:p>
            <a:pPr marL="355600" marR="5080" indent="-342900">
              <a:lnSpc>
                <a:spcPct val="80000"/>
              </a:lnSpc>
              <a:spcBef>
                <a:spcPts val="200"/>
              </a:spcBef>
              <a:spcAft>
                <a:spcPts val="200"/>
              </a:spcAft>
              <a:buFont typeface="Wingdings" panose="05000000000000000000" pitchFamily="2" charset="2"/>
              <a:buChar char="q"/>
              <a:tabLst>
                <a:tab pos="697865" algn="l"/>
                <a:tab pos="698500" algn="l"/>
              </a:tabLst>
            </a:pPr>
            <a:r>
              <a:rPr lang="fr-FR" sz="2400" b="1" spc="-5" dirty="0">
                <a:uFill>
                  <a:solidFill>
                    <a:srgbClr val="000000"/>
                  </a:solidFill>
                </a:uFill>
                <a:cs typeface="Calibri"/>
              </a:rPr>
              <a:t>Quelles sont les deux priorités de recherche du SMC pour l'avenir et quand comptez-vous les  mettre en œuvre ?</a:t>
            </a:r>
          </a:p>
          <a:p>
            <a:pPr marL="809625" marR="5080" indent="-542925">
              <a:spcBef>
                <a:spcPts val="600"/>
              </a:spcBef>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Traitement observé (2022)</a:t>
            </a:r>
          </a:p>
          <a:p>
            <a:pPr marL="809625" marR="5080" indent="-542925">
              <a:spcBef>
                <a:spcPts val="600"/>
              </a:spcBef>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Impact de la CPS sur la morbidité et la mortalité du paludisme dans les régions cibles (2023) </a:t>
            </a:r>
          </a:p>
          <a:p>
            <a:pPr marL="355600" marR="5080" indent="-342900">
              <a:lnSpc>
                <a:spcPct val="80000"/>
              </a:lnSpc>
              <a:spcBef>
                <a:spcPts val="200"/>
              </a:spcBef>
              <a:spcAft>
                <a:spcPts val="200"/>
              </a:spcAft>
              <a:buFont typeface="Wingdings" panose="05000000000000000000" pitchFamily="2" charset="2"/>
              <a:buChar char="q"/>
              <a:tabLst>
                <a:tab pos="697865" algn="l"/>
                <a:tab pos="698500" algn="l"/>
              </a:tabLst>
            </a:pPr>
            <a:r>
              <a:rPr lang="fr-FR" sz="2400" b="1" spc="-5" dirty="0">
                <a:uFill>
                  <a:solidFill>
                    <a:srgbClr val="000000"/>
                  </a:solidFill>
                </a:uFill>
                <a:cs typeface="Calibri"/>
              </a:rPr>
              <a:t>S'ils sont connus, quels sont les partenaires identifiés pour mener à bien cette recherche ?</a:t>
            </a:r>
          </a:p>
          <a:p>
            <a:pPr marL="809625" marR="5080" indent="-542925">
              <a:lnSpc>
                <a:spcPct val="80000"/>
              </a:lnSpc>
              <a:spcBef>
                <a:spcPts val="600"/>
              </a:spcBef>
              <a:spcAft>
                <a:spcPts val="200"/>
              </a:spcAft>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Malaria Consortium</a:t>
            </a:r>
          </a:p>
          <a:p>
            <a:pPr marL="809625" marR="5080" indent="-542925">
              <a:lnSpc>
                <a:spcPct val="80000"/>
              </a:lnSpc>
              <a:spcBef>
                <a:spcPts val="600"/>
              </a:spcBef>
              <a:spcAft>
                <a:spcPts val="200"/>
              </a:spcAft>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OPT-SMC</a:t>
            </a:r>
            <a:endParaRPr lang="fr-FR" sz="2000" u="heavy" dirty="0">
              <a:uFill>
                <a:solidFill>
                  <a:srgbClr val="000000"/>
                </a:solidFill>
              </a:uFill>
              <a:latin typeface="Calibri"/>
              <a:cs typeface="Calibri"/>
            </a:endParaRPr>
          </a:p>
          <a:p>
            <a:pPr marL="355600" marR="5080" indent="-342900">
              <a:lnSpc>
                <a:spcPct val="80000"/>
              </a:lnSpc>
              <a:spcBef>
                <a:spcPts val="200"/>
              </a:spcBef>
              <a:spcAft>
                <a:spcPts val="200"/>
              </a:spcAft>
              <a:buFont typeface="Wingdings" panose="05000000000000000000" pitchFamily="2" charset="2"/>
              <a:buChar char="q"/>
              <a:tabLst>
                <a:tab pos="697865" algn="l"/>
                <a:tab pos="698500" algn="l"/>
              </a:tabLst>
            </a:pPr>
            <a:r>
              <a:rPr lang="fr-FR" sz="2400" b="1" spc="-5" dirty="0">
                <a:uFill>
                  <a:solidFill>
                    <a:srgbClr val="000000"/>
                  </a:solidFill>
                </a:uFill>
                <a:cs typeface="Calibri"/>
              </a:rPr>
              <a:t>Estimation du budget nécessaire</a:t>
            </a:r>
          </a:p>
          <a:p>
            <a:pPr marL="809625" marR="5080" indent="-542925">
              <a:lnSpc>
                <a:spcPct val="80000"/>
              </a:lnSpc>
              <a:spcBef>
                <a:spcPts val="600"/>
              </a:spcBef>
              <a:spcAft>
                <a:spcPts val="200"/>
              </a:spcAft>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45500$</a:t>
            </a:r>
          </a:p>
          <a:p>
            <a:pPr marL="809625" marR="5080" indent="-542925">
              <a:lnSpc>
                <a:spcPct val="80000"/>
              </a:lnSpc>
              <a:spcBef>
                <a:spcPts val="600"/>
              </a:spcBef>
              <a:spcAft>
                <a:spcPts val="200"/>
              </a:spcAft>
              <a:buFont typeface="Wingdings" panose="05000000000000000000" pitchFamily="2" charset="2"/>
              <a:buChar char="§"/>
              <a:tabLst>
                <a:tab pos="697865" algn="l"/>
                <a:tab pos="698500" algn="l"/>
              </a:tabLst>
            </a:pPr>
            <a:r>
              <a:rPr lang="fr-FR" sz="2400" b="1" dirty="0">
                <a:solidFill>
                  <a:srgbClr val="FF0000"/>
                </a:solidFill>
                <a:uFill>
                  <a:solidFill>
                    <a:srgbClr val="000000"/>
                  </a:solidFill>
                </a:uFill>
                <a:cs typeface="Calibri"/>
              </a:rPr>
              <a:t>91000$</a:t>
            </a:r>
          </a:p>
        </p:txBody>
      </p:sp>
    </p:spTree>
    <p:extLst>
      <p:ext uri="{BB962C8B-B14F-4D97-AF65-F5344CB8AC3E}">
        <p14:creationId xmlns:p14="http://schemas.microsoft.com/office/powerpoint/2010/main" val="2624895857"/>
      </p:ext>
    </p:extLst>
  </p:cSld>
  <p:clrMapOvr>
    <a:masterClrMapping/>
  </p:clrMapOvr>
  <p:timing>
    <p:tnLst>
      <p:par>
        <p:cTn id="1" dur="indefinite" restart="never" nodeType="tmRoot"/>
      </p:par>
    </p:tnLst>
  </p:timing>
  <p:extLst>
    <p:ext uri="{6950BFC3-D8DA-4A85-94F7-54DA5524770B}">
      <p188:commentRel xmlns="" xmlns:p188="http://schemas.microsoft.com/office/powerpoint/2018/8/main" r:id="rId3"/>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1700" y="885825"/>
            <a:ext cx="9481493" cy="1111722"/>
          </a:xfrm>
          <a:prstGeom prst="rect">
            <a:avLst/>
          </a:prstGeom>
          <a:solidFill>
            <a:schemeClr val="bg1"/>
          </a:solidFill>
        </p:spPr>
      </p:sp>
      <p:sp>
        <p:nvSpPr>
          <p:cNvPr id="6" name="Flèche droite 5"/>
          <p:cNvSpPr/>
          <p:nvPr/>
        </p:nvSpPr>
        <p:spPr>
          <a:xfrm>
            <a:off x="5947197" y="788905"/>
            <a:ext cx="3668678" cy="879640"/>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Forme libre 6"/>
          <p:cNvSpPr/>
          <p:nvPr/>
        </p:nvSpPr>
        <p:spPr>
          <a:xfrm>
            <a:off x="1231900" y="876300"/>
            <a:ext cx="4715297" cy="704850"/>
          </a:xfrm>
          <a:custGeom>
            <a:avLst/>
            <a:gdLst>
              <a:gd name="connsiteX0" fmla="*/ 0 w 4715297"/>
              <a:gd name="connsiteY0" fmla="*/ 185110 h 1110638"/>
              <a:gd name="connsiteX1" fmla="*/ 185110 w 4715297"/>
              <a:gd name="connsiteY1" fmla="*/ 0 h 1110638"/>
              <a:gd name="connsiteX2" fmla="*/ 4530187 w 4715297"/>
              <a:gd name="connsiteY2" fmla="*/ 0 h 1110638"/>
              <a:gd name="connsiteX3" fmla="*/ 4715297 w 4715297"/>
              <a:gd name="connsiteY3" fmla="*/ 185110 h 1110638"/>
              <a:gd name="connsiteX4" fmla="*/ 4715297 w 4715297"/>
              <a:gd name="connsiteY4" fmla="*/ 925528 h 1110638"/>
              <a:gd name="connsiteX5" fmla="*/ 4530187 w 4715297"/>
              <a:gd name="connsiteY5" fmla="*/ 1110638 h 1110638"/>
              <a:gd name="connsiteX6" fmla="*/ 185110 w 4715297"/>
              <a:gd name="connsiteY6" fmla="*/ 1110638 h 1110638"/>
              <a:gd name="connsiteX7" fmla="*/ 0 w 4715297"/>
              <a:gd name="connsiteY7" fmla="*/ 925528 h 1110638"/>
              <a:gd name="connsiteX8" fmla="*/ 0 w 4715297"/>
              <a:gd name="connsiteY8" fmla="*/ 185110 h 11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15297" h="1110638">
                <a:moveTo>
                  <a:pt x="0" y="185110"/>
                </a:moveTo>
                <a:cubicBezTo>
                  <a:pt x="0" y="82877"/>
                  <a:pt x="82877" y="0"/>
                  <a:pt x="185110" y="0"/>
                </a:cubicBezTo>
                <a:lnTo>
                  <a:pt x="4530187" y="0"/>
                </a:lnTo>
                <a:cubicBezTo>
                  <a:pt x="4632420" y="0"/>
                  <a:pt x="4715297" y="82877"/>
                  <a:pt x="4715297" y="185110"/>
                </a:cubicBezTo>
                <a:lnTo>
                  <a:pt x="4715297" y="925528"/>
                </a:lnTo>
                <a:cubicBezTo>
                  <a:pt x="4715297" y="1027761"/>
                  <a:pt x="4632420" y="1110638"/>
                  <a:pt x="4530187" y="1110638"/>
                </a:cubicBezTo>
                <a:lnTo>
                  <a:pt x="185110" y="1110638"/>
                </a:lnTo>
                <a:cubicBezTo>
                  <a:pt x="82877" y="1110638"/>
                  <a:pt x="0" y="1027761"/>
                  <a:pt x="0" y="925528"/>
                </a:cubicBezTo>
                <a:lnTo>
                  <a:pt x="0" y="185110"/>
                </a:lnTo>
                <a:close/>
              </a:path>
            </a:pathLst>
          </a:custGeom>
          <a:solidFill>
            <a:schemeClr val="bg1"/>
          </a:solidFill>
          <a:ln>
            <a:solidFill>
              <a:schemeClr val="accent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0417" tIns="92317" rIns="130417" bIns="92317" numCol="1" spcCol="1270" anchor="ctr" anchorCtr="0">
            <a:noAutofit/>
          </a:bodyPr>
          <a:lstStyle/>
          <a:p>
            <a:pPr lvl="0" algn="l" defTabSz="889000" rtl="0">
              <a:lnSpc>
                <a:spcPct val="90000"/>
              </a:lnSpc>
              <a:spcBef>
                <a:spcPct val="0"/>
              </a:spcBef>
              <a:spcAft>
                <a:spcPct val="35000"/>
              </a:spcAft>
            </a:pPr>
            <a:r>
              <a:rPr lang="en-US" sz="2000" b="1" kern="1200" dirty="0" err="1">
                <a:solidFill>
                  <a:schemeClr val="tx1"/>
                </a:solidFill>
                <a:latin typeface="Arial"/>
                <a:cs typeface="Arial"/>
              </a:rPr>
              <a:t>Leçons</a:t>
            </a:r>
            <a:r>
              <a:rPr lang="en-US" sz="2000" b="1" kern="1200" dirty="0">
                <a:solidFill>
                  <a:schemeClr val="tx1"/>
                </a:solidFill>
                <a:latin typeface="Arial"/>
                <a:cs typeface="Arial"/>
              </a:rPr>
              <a:t> et innovations </a:t>
            </a:r>
            <a:r>
              <a:rPr lang="en-US" sz="2000" b="1" kern="1200" dirty="0" err="1">
                <a:solidFill>
                  <a:schemeClr val="tx1"/>
                </a:solidFill>
                <a:latin typeface="Arial"/>
                <a:cs typeface="Arial"/>
              </a:rPr>
              <a:t>en</a:t>
            </a:r>
            <a:r>
              <a:rPr lang="en-US" sz="2000" b="1" kern="1200" dirty="0">
                <a:solidFill>
                  <a:schemeClr val="tx1"/>
                </a:solidFill>
                <a:latin typeface="Arial"/>
                <a:cs typeface="Arial"/>
              </a:rPr>
              <a:t> 2021</a:t>
            </a:r>
            <a:endParaRPr lang="fr-FR" sz="2000" kern="1200" noProof="0" dirty="0">
              <a:solidFill>
                <a:schemeClr val="tx1"/>
              </a:solidFill>
              <a:latin typeface="Arial" panose="020B0604020202020204" pitchFamily="34" charset="0"/>
              <a:cs typeface="Arial" panose="020B0604020202020204" pitchFamily="34" charset="0"/>
            </a:endParaRPr>
          </a:p>
        </p:txBody>
      </p:sp>
      <p:sp>
        <p:nvSpPr>
          <p:cNvPr id="4" name="Sous-titre 2">
            <a:extLst>
              <a:ext uri="{FF2B5EF4-FFF2-40B4-BE49-F238E27FC236}">
                <a16:creationId xmlns:a16="http://schemas.microsoft.com/office/drawing/2014/main" id="{AC02E406-CBE8-46AD-86BB-85B652CED35C}"/>
              </a:ext>
            </a:extLst>
          </p:cNvPr>
          <p:cNvSpPr txBox="1">
            <a:spLocks/>
          </p:cNvSpPr>
          <p:nvPr/>
        </p:nvSpPr>
        <p:spPr>
          <a:xfrm>
            <a:off x="523298" y="1399160"/>
            <a:ext cx="9667340" cy="6051631"/>
          </a:xfrm>
          <a:prstGeom prst="rect">
            <a:avLst/>
          </a:prstGeom>
        </p:spPr>
        <p:txBody>
          <a:bodyPr vert="horz" lIns="100838" tIns="50419" rIns="100838" bIns="50419"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3529" u="sng"/>
          </a:p>
          <a:p>
            <a:pPr>
              <a:buFont typeface="Calibri"/>
              <a:buAutoNum type="arabicPeriod"/>
            </a:pPr>
            <a:endParaRPr lang="en-US" sz="3529" u="sng"/>
          </a:p>
          <a:p>
            <a:endParaRPr lang="en-US" sz="3529" u="sng"/>
          </a:p>
          <a:p>
            <a:pPr>
              <a:buFont typeface="+mj-lt"/>
              <a:buAutoNum type="arabicPeriod"/>
            </a:pPr>
            <a:endParaRPr lang="en-US" sz="3529" u="sng"/>
          </a:p>
          <a:p>
            <a:pPr>
              <a:buFont typeface="+mj-lt"/>
              <a:buAutoNum type="arabicPeriod"/>
            </a:pPr>
            <a:endParaRPr lang="en-US" sz="3529" u="sng"/>
          </a:p>
          <a:p>
            <a:endParaRPr lang="en-US" sz="3529" u="sng"/>
          </a:p>
          <a:p>
            <a:endParaRPr lang="en-US" sz="3529" u="sng"/>
          </a:p>
          <a:p>
            <a:endParaRPr lang="en-US" sz="3529" u="sng"/>
          </a:p>
          <a:p>
            <a:pPr marL="283613" indent="-283613"/>
            <a:endParaRPr lang="en-US" sz="3529" u="sng" dirty="0">
              <a:cs typeface="Calibri"/>
            </a:endParaRPr>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p:txBody>
      </p:sp>
      <p:sp>
        <p:nvSpPr>
          <p:cNvPr id="9" name="TextBox 4">
            <a:extLst>
              <a:ext uri="{FF2B5EF4-FFF2-40B4-BE49-F238E27FC236}">
                <a16:creationId xmlns:a16="http://schemas.microsoft.com/office/drawing/2014/main" id="{0D9B2AB8-1398-4C36-8551-90936F33BA4B}"/>
              </a:ext>
            </a:extLst>
          </p:cNvPr>
          <p:cNvSpPr txBox="1"/>
          <p:nvPr/>
        </p:nvSpPr>
        <p:spPr>
          <a:xfrm>
            <a:off x="901700" y="2065892"/>
            <a:ext cx="8839200" cy="4503028"/>
          </a:xfrm>
          <a:prstGeom prst="rect">
            <a:avLst/>
          </a:prstGeom>
          <a:noFill/>
        </p:spPr>
        <p:txBody>
          <a:bodyPr rot="0" spcFirstLastPara="0" vertOverflow="overflow" horzOverflow="overflow" vert="horz" wrap="square" lIns="100838" tIns="50419" rIns="100838" bIns="50419" numCol="1" spcCol="0" rtlCol="0" fromWordArt="0" anchor="t" anchorCtr="0" forceAA="0" compatLnSpc="1">
            <a:prstTxWarp prst="textNoShape">
              <a:avLst/>
            </a:prstTxWarp>
            <a:spAutoFit/>
          </a:bodyPr>
          <a:lstStyle/>
          <a:p>
            <a:r>
              <a:rPr lang="en-US" sz="2200" b="1" dirty="0" err="1"/>
              <a:t>Utilisation</a:t>
            </a:r>
            <a:r>
              <a:rPr lang="en-US" sz="2200" b="1" dirty="0"/>
              <a:t> de la </a:t>
            </a:r>
            <a:r>
              <a:rPr lang="en-US" sz="2200" b="1" dirty="0" err="1"/>
              <a:t>boîte</a:t>
            </a:r>
            <a:r>
              <a:rPr lang="en-US" sz="2200" b="1" dirty="0"/>
              <a:t> à images pour la formation des agents </a:t>
            </a:r>
            <a:r>
              <a:rPr lang="en-US" sz="2200" b="1" dirty="0" err="1"/>
              <a:t>distributeurs</a:t>
            </a:r>
            <a:endParaRPr lang="en-US" sz="2200" b="1" dirty="0"/>
          </a:p>
          <a:p>
            <a:pPr algn="just"/>
            <a:endParaRPr lang="en-US" sz="2200" dirty="0"/>
          </a:p>
          <a:p>
            <a:pPr algn="just"/>
            <a:r>
              <a:rPr lang="en-US" sz="2200" dirty="0" err="1"/>
              <a:t>En</a:t>
            </a:r>
            <a:r>
              <a:rPr lang="en-US" sz="2200" dirty="0"/>
              <a:t> </a:t>
            </a:r>
            <a:r>
              <a:rPr lang="en-US" sz="2200" dirty="0" err="1"/>
              <a:t>effet</a:t>
            </a:r>
            <a:r>
              <a:rPr lang="en-US" sz="2200" dirty="0"/>
              <a:t> </a:t>
            </a:r>
            <a:r>
              <a:rPr lang="en-US" sz="2200" dirty="0" err="1"/>
              <a:t>cet</a:t>
            </a:r>
            <a:r>
              <a:rPr lang="en-US" sz="2200" dirty="0"/>
              <a:t> </a:t>
            </a:r>
            <a:r>
              <a:rPr lang="en-US" sz="2200" dirty="0" err="1"/>
              <a:t>outil</a:t>
            </a:r>
            <a:r>
              <a:rPr lang="en-US" sz="2200" dirty="0"/>
              <a:t> a </a:t>
            </a:r>
            <a:r>
              <a:rPr lang="en-US" sz="2200" dirty="0" err="1"/>
              <a:t>été</a:t>
            </a:r>
            <a:r>
              <a:rPr lang="en-US" sz="2200" dirty="0"/>
              <a:t> </a:t>
            </a:r>
            <a:r>
              <a:rPr lang="en-US" sz="2200" dirty="0" err="1"/>
              <a:t>conçu</a:t>
            </a:r>
            <a:r>
              <a:rPr lang="en-US" sz="2200" dirty="0"/>
              <a:t> pour </a:t>
            </a:r>
            <a:r>
              <a:rPr lang="en-US" sz="2200" dirty="0" err="1"/>
              <a:t>faciliter</a:t>
            </a:r>
            <a:r>
              <a:rPr lang="en-US" sz="2200" dirty="0"/>
              <a:t> la formation des </a:t>
            </a:r>
            <a:r>
              <a:rPr lang="en-US" sz="2200" dirty="0" err="1"/>
              <a:t>distributeurs</a:t>
            </a:r>
            <a:r>
              <a:rPr lang="en-US" sz="2200" dirty="0"/>
              <a:t>  </a:t>
            </a:r>
            <a:r>
              <a:rPr lang="en-US" sz="2200" dirty="0" err="1"/>
              <a:t>communautaires</a:t>
            </a:r>
            <a:r>
              <a:rPr lang="en-US" sz="2200" dirty="0"/>
              <a:t>, </a:t>
            </a:r>
            <a:r>
              <a:rPr lang="en-US" sz="2200" dirty="0" err="1"/>
              <a:t>notamment</a:t>
            </a:r>
            <a:r>
              <a:rPr lang="en-US" sz="2200" dirty="0"/>
              <a:t> </a:t>
            </a:r>
            <a:r>
              <a:rPr lang="en-US" sz="2200" dirty="0" err="1"/>
              <a:t>faciliter</a:t>
            </a:r>
            <a:r>
              <a:rPr lang="en-US" sz="2200" dirty="0"/>
              <a:t> </a:t>
            </a:r>
            <a:r>
              <a:rPr lang="en-US" sz="2200" dirty="0" err="1"/>
              <a:t>l’assimilation</a:t>
            </a:r>
            <a:r>
              <a:rPr lang="en-US" sz="2200" dirty="0"/>
              <a:t> des </a:t>
            </a:r>
            <a:r>
              <a:rPr lang="en-US" sz="2200" dirty="0" err="1"/>
              <a:t>informations</a:t>
            </a:r>
            <a:r>
              <a:rPr lang="en-US" sz="2200" dirty="0"/>
              <a:t> à passer dans les ménages et </a:t>
            </a:r>
            <a:r>
              <a:rPr lang="en-US" sz="2200" dirty="0" err="1"/>
              <a:t>l’adaptation</a:t>
            </a:r>
            <a:r>
              <a:rPr lang="en-US" sz="2200" dirty="0"/>
              <a:t> à la pratique du </a:t>
            </a:r>
            <a:r>
              <a:rPr lang="en-US" sz="2200" dirty="0" err="1"/>
              <a:t>traitement</a:t>
            </a:r>
            <a:r>
              <a:rPr lang="en-US" sz="2200" dirty="0"/>
              <a:t> CPS dans les ménages dans le context de la </a:t>
            </a:r>
            <a:r>
              <a:rPr lang="en-US" sz="2200" dirty="0" err="1"/>
              <a:t>pandémie</a:t>
            </a:r>
            <a:r>
              <a:rPr lang="en-US" sz="2200" dirty="0"/>
              <a:t> à covid-1.</a:t>
            </a:r>
          </a:p>
          <a:p>
            <a:endParaRPr lang="en-US" sz="2200" b="1" dirty="0"/>
          </a:p>
          <a:p>
            <a:r>
              <a:rPr lang="en-US" sz="2200" b="1" dirty="0" err="1"/>
              <a:t>Utilisation</a:t>
            </a:r>
            <a:r>
              <a:rPr lang="en-US" sz="2200" b="1" dirty="0"/>
              <a:t> de </a:t>
            </a:r>
            <a:r>
              <a:rPr lang="en-US" sz="2200" b="1" dirty="0" err="1"/>
              <a:t>l’aide</a:t>
            </a:r>
            <a:r>
              <a:rPr lang="en-US" sz="2200" b="1" dirty="0"/>
              <a:t> </a:t>
            </a:r>
            <a:r>
              <a:rPr lang="en-US" sz="2200" b="1" dirty="0" err="1"/>
              <a:t>mémoire</a:t>
            </a:r>
            <a:r>
              <a:rPr lang="en-US" sz="2200" b="1" dirty="0"/>
              <a:t> par les </a:t>
            </a:r>
            <a:r>
              <a:rPr lang="en-US" sz="2200" b="1" dirty="0" err="1"/>
              <a:t>distributeurs</a:t>
            </a:r>
            <a:r>
              <a:rPr lang="en-US" sz="2200" b="1" dirty="0"/>
              <a:t> </a:t>
            </a:r>
            <a:r>
              <a:rPr lang="en-US" sz="2200" b="1" dirty="0" err="1"/>
              <a:t>communautaire</a:t>
            </a:r>
            <a:endParaRPr lang="en-US" sz="2200" b="1" dirty="0"/>
          </a:p>
          <a:p>
            <a:endParaRPr lang="en-US" sz="2200" b="1" dirty="0"/>
          </a:p>
          <a:p>
            <a:r>
              <a:rPr lang="en-US" sz="2200" dirty="0"/>
              <a:t>Aide-mémoire </a:t>
            </a:r>
            <a:r>
              <a:rPr lang="en-US" sz="2200" dirty="0" err="1"/>
              <a:t>résumant</a:t>
            </a:r>
            <a:r>
              <a:rPr lang="en-US" sz="2200" dirty="0"/>
              <a:t> les points </a:t>
            </a:r>
            <a:r>
              <a:rPr lang="en-US" sz="2200" dirty="0" err="1"/>
              <a:t>clés</a:t>
            </a:r>
            <a:r>
              <a:rPr lang="en-US" sz="2200" dirty="0"/>
              <a:t> de la </a:t>
            </a:r>
            <a:r>
              <a:rPr lang="en-US" sz="2200" dirty="0" err="1"/>
              <a:t>mise</a:t>
            </a:r>
            <a:r>
              <a:rPr lang="en-US" sz="2200" dirty="0"/>
              <a:t> </a:t>
            </a:r>
            <a:r>
              <a:rPr lang="en-US" sz="2200" dirty="0" err="1"/>
              <a:t>en</a:t>
            </a:r>
            <a:r>
              <a:rPr lang="en-US" sz="2200" dirty="0"/>
              <a:t> oeuvre de a CPS à </a:t>
            </a:r>
            <a:r>
              <a:rPr lang="en-US" sz="2200" dirty="0" err="1"/>
              <a:t>l’usage</a:t>
            </a:r>
            <a:r>
              <a:rPr lang="en-US" sz="2200" dirty="0"/>
              <a:t> des </a:t>
            </a:r>
            <a:r>
              <a:rPr lang="en-US" sz="2200" dirty="0" err="1"/>
              <a:t>distributeurs</a:t>
            </a:r>
            <a:r>
              <a:rPr lang="en-US" sz="2200" dirty="0"/>
              <a:t> </a:t>
            </a:r>
            <a:r>
              <a:rPr lang="en-US" sz="2200" dirty="0" err="1"/>
              <a:t>communautaires</a:t>
            </a:r>
            <a:r>
              <a:rPr lang="en-US" sz="2200" dirty="0"/>
              <a:t>. Il </a:t>
            </a:r>
            <a:r>
              <a:rPr lang="en-US" sz="2200" dirty="0" err="1"/>
              <a:t>s’agit</a:t>
            </a:r>
            <a:r>
              <a:rPr lang="en-US" sz="2200" dirty="0"/>
              <a:t> d’un </a:t>
            </a:r>
            <a:r>
              <a:rPr lang="en-US" sz="2200" dirty="0" err="1"/>
              <a:t>outils</a:t>
            </a:r>
            <a:r>
              <a:rPr lang="en-US" sz="2200" dirty="0"/>
              <a:t> que les </a:t>
            </a:r>
            <a:r>
              <a:rPr lang="en-US" sz="2200" dirty="0" err="1"/>
              <a:t>distributeurs</a:t>
            </a:r>
            <a:r>
              <a:rPr lang="en-US" sz="2200" dirty="0"/>
              <a:t> consultant pour </a:t>
            </a:r>
            <a:r>
              <a:rPr lang="en-US" sz="2200" dirty="0" err="1"/>
              <a:t>être</a:t>
            </a:r>
            <a:r>
              <a:rPr lang="en-US" sz="2200" dirty="0"/>
              <a:t> </a:t>
            </a:r>
            <a:r>
              <a:rPr lang="en-US" sz="2200" dirty="0" err="1"/>
              <a:t>en</a:t>
            </a:r>
            <a:r>
              <a:rPr lang="en-US" sz="2200" dirty="0"/>
              <a:t> phase avec les directives </a:t>
            </a:r>
            <a:r>
              <a:rPr lang="en-US" sz="2200" dirty="0" err="1"/>
              <a:t>lors</a:t>
            </a:r>
            <a:r>
              <a:rPr lang="en-US" sz="2200" dirty="0"/>
              <a:t> de </a:t>
            </a:r>
            <a:r>
              <a:rPr lang="en-US" sz="2200" dirty="0" err="1"/>
              <a:t>leur</a:t>
            </a:r>
            <a:r>
              <a:rPr lang="en-US" sz="2200" dirty="0"/>
              <a:t> passage dans les ménages.</a:t>
            </a:r>
          </a:p>
        </p:txBody>
      </p:sp>
    </p:spTree>
    <p:extLst>
      <p:ext uri="{BB962C8B-B14F-4D97-AF65-F5344CB8AC3E}">
        <p14:creationId xmlns:p14="http://schemas.microsoft.com/office/powerpoint/2010/main" val="343517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013460" y="1392936"/>
            <a:ext cx="3621023" cy="1880615"/>
          </a:xfrm>
          <a:prstGeom prst="rect">
            <a:avLst/>
          </a:prstGeom>
        </p:spPr>
      </p:pic>
      <p:sp>
        <p:nvSpPr>
          <p:cNvPr id="3" name="object 3"/>
          <p:cNvSpPr txBox="1"/>
          <p:nvPr/>
        </p:nvSpPr>
        <p:spPr>
          <a:xfrm>
            <a:off x="1186702" y="2110178"/>
            <a:ext cx="2346960" cy="391160"/>
          </a:xfrm>
          <a:prstGeom prst="rect">
            <a:avLst/>
          </a:prstGeom>
        </p:spPr>
        <p:txBody>
          <a:bodyPr vert="horz" wrap="square" lIns="0" tIns="12700" rIns="0" bIns="0" rtlCol="0">
            <a:spAutoFit/>
          </a:bodyPr>
          <a:lstStyle/>
          <a:p>
            <a:pPr marL="12700">
              <a:lnSpc>
                <a:spcPct val="100000"/>
              </a:lnSpc>
              <a:spcBef>
                <a:spcPts val="100"/>
              </a:spcBef>
            </a:pPr>
            <a:r>
              <a:rPr sz="2400" b="1" spc="-5" dirty="0">
                <a:solidFill>
                  <a:srgbClr val="FFFFFF"/>
                </a:solidFill>
                <a:latin typeface="Arial"/>
                <a:cs typeface="Arial"/>
              </a:rPr>
              <a:t>Campagne</a:t>
            </a:r>
            <a:r>
              <a:rPr sz="2400" b="1" spc="-60" dirty="0">
                <a:solidFill>
                  <a:srgbClr val="FFFFFF"/>
                </a:solidFill>
                <a:latin typeface="Arial"/>
                <a:cs typeface="Arial"/>
              </a:rPr>
              <a:t> </a:t>
            </a:r>
            <a:r>
              <a:rPr sz="2400" b="1" spc="-5" dirty="0">
                <a:solidFill>
                  <a:srgbClr val="FFFFFF"/>
                </a:solidFill>
                <a:latin typeface="Arial"/>
                <a:cs typeface="Arial"/>
              </a:rPr>
              <a:t>2021</a:t>
            </a:r>
            <a:endParaRPr sz="2400" dirty="0">
              <a:latin typeface="Arial"/>
              <a:cs typeface="Arial"/>
            </a:endParaRPr>
          </a:p>
        </p:txBody>
      </p:sp>
      <p:pic>
        <p:nvPicPr>
          <p:cNvPr id="4" name="object 4"/>
          <p:cNvPicPr/>
          <p:nvPr/>
        </p:nvPicPr>
        <p:blipFill>
          <a:blip r:embed="rId3" cstate="print"/>
          <a:stretch>
            <a:fillRect/>
          </a:stretch>
        </p:blipFill>
        <p:spPr>
          <a:xfrm>
            <a:off x="5696711" y="603504"/>
            <a:ext cx="3979164" cy="740663"/>
          </a:xfrm>
          <a:prstGeom prst="rect">
            <a:avLst/>
          </a:prstGeom>
        </p:spPr>
      </p:pic>
      <p:pic>
        <p:nvPicPr>
          <p:cNvPr id="5" name="object 5"/>
          <p:cNvPicPr/>
          <p:nvPr/>
        </p:nvPicPr>
        <p:blipFill>
          <a:blip r:embed="rId4" cstate="print"/>
          <a:stretch>
            <a:fillRect/>
          </a:stretch>
        </p:blipFill>
        <p:spPr>
          <a:xfrm>
            <a:off x="5722620" y="5185030"/>
            <a:ext cx="3974591" cy="729995"/>
          </a:xfrm>
          <a:prstGeom prst="rect">
            <a:avLst/>
          </a:prstGeom>
        </p:spPr>
      </p:pic>
      <p:sp>
        <p:nvSpPr>
          <p:cNvPr id="6" name="object 6"/>
          <p:cNvSpPr txBox="1"/>
          <p:nvPr/>
        </p:nvSpPr>
        <p:spPr>
          <a:xfrm>
            <a:off x="5810506" y="5270989"/>
            <a:ext cx="3728720" cy="431800"/>
          </a:xfrm>
          <a:prstGeom prst="rect">
            <a:avLst/>
          </a:prstGeom>
        </p:spPr>
        <p:txBody>
          <a:bodyPr vert="horz" wrap="square" lIns="0" tIns="37465" rIns="0" bIns="0" rtlCol="0">
            <a:spAutoFit/>
          </a:bodyPr>
          <a:lstStyle/>
          <a:p>
            <a:pPr marL="12700" marR="5080">
              <a:lnSpc>
                <a:spcPts val="1510"/>
              </a:lnSpc>
              <a:spcBef>
                <a:spcPts val="295"/>
              </a:spcBef>
            </a:pPr>
            <a:r>
              <a:rPr sz="1400" b="1" i="1" spc="-5" dirty="0">
                <a:solidFill>
                  <a:srgbClr val="FFFFFF"/>
                </a:solidFill>
                <a:latin typeface="Arial"/>
                <a:cs typeface="Arial"/>
              </a:rPr>
              <a:t>Engagements financiers </a:t>
            </a:r>
            <a:r>
              <a:rPr sz="1400" b="1" i="1" dirty="0">
                <a:solidFill>
                  <a:srgbClr val="FFFFFF"/>
                </a:solidFill>
                <a:latin typeface="Arial"/>
                <a:cs typeface="Arial"/>
              </a:rPr>
              <a:t>: </a:t>
            </a:r>
            <a:r>
              <a:rPr sz="1400" b="1" i="1" spc="-5" dirty="0">
                <a:solidFill>
                  <a:srgbClr val="FFFFFF"/>
                </a:solidFill>
                <a:latin typeface="Arial"/>
                <a:cs typeface="Arial"/>
              </a:rPr>
              <a:t>Planification 2022 </a:t>
            </a:r>
            <a:r>
              <a:rPr sz="1400" b="1" i="1" spc="-375" dirty="0">
                <a:solidFill>
                  <a:srgbClr val="FFFFFF"/>
                </a:solidFill>
                <a:latin typeface="Arial"/>
                <a:cs typeface="Arial"/>
              </a:rPr>
              <a:t> </a:t>
            </a:r>
            <a:r>
              <a:rPr sz="1400" b="1" i="1" dirty="0">
                <a:solidFill>
                  <a:srgbClr val="FFFFFF"/>
                </a:solidFill>
                <a:latin typeface="Arial"/>
                <a:cs typeface="Arial"/>
              </a:rPr>
              <a:t>&amp;</a:t>
            </a:r>
            <a:r>
              <a:rPr sz="1400" b="1" i="1" spc="-5" dirty="0">
                <a:solidFill>
                  <a:srgbClr val="FFFFFF"/>
                </a:solidFill>
                <a:latin typeface="Arial"/>
                <a:cs typeface="Arial"/>
              </a:rPr>
              <a:t> </a:t>
            </a:r>
            <a:r>
              <a:rPr sz="1400" b="1" i="1" dirty="0">
                <a:solidFill>
                  <a:srgbClr val="FFFFFF"/>
                </a:solidFill>
                <a:latin typeface="Arial"/>
                <a:cs typeface="Arial"/>
              </a:rPr>
              <a:t>2023,</a:t>
            </a:r>
            <a:r>
              <a:rPr sz="1400" b="1" i="1" spc="-25" dirty="0">
                <a:solidFill>
                  <a:srgbClr val="FFFFFF"/>
                </a:solidFill>
                <a:latin typeface="Arial"/>
                <a:cs typeface="Arial"/>
              </a:rPr>
              <a:t> </a:t>
            </a:r>
            <a:r>
              <a:rPr lang="en-GB" sz="1400" b="1" i="1" spc="-5" dirty="0">
                <a:solidFill>
                  <a:srgbClr val="FFFFFF"/>
                </a:solidFill>
                <a:latin typeface="Arial"/>
                <a:cs typeface="Arial"/>
              </a:rPr>
              <a:t>gaps. </a:t>
            </a:r>
            <a:endParaRPr sz="1400" dirty="0">
              <a:latin typeface="Arial"/>
              <a:cs typeface="Arial"/>
            </a:endParaRPr>
          </a:p>
        </p:txBody>
      </p:sp>
      <p:pic>
        <p:nvPicPr>
          <p:cNvPr id="7" name="object 7"/>
          <p:cNvPicPr/>
          <p:nvPr/>
        </p:nvPicPr>
        <p:blipFill>
          <a:blip r:embed="rId5" cstate="print"/>
          <a:stretch>
            <a:fillRect/>
          </a:stretch>
        </p:blipFill>
        <p:spPr>
          <a:xfrm>
            <a:off x="5708903" y="2112263"/>
            <a:ext cx="3979164" cy="550163"/>
          </a:xfrm>
          <a:prstGeom prst="rect">
            <a:avLst/>
          </a:prstGeom>
        </p:spPr>
      </p:pic>
      <p:sp>
        <p:nvSpPr>
          <p:cNvPr id="8" name="object 8"/>
          <p:cNvSpPr txBox="1"/>
          <p:nvPr/>
        </p:nvSpPr>
        <p:spPr>
          <a:xfrm>
            <a:off x="5798317" y="2251937"/>
            <a:ext cx="3889750" cy="228909"/>
          </a:xfrm>
          <a:prstGeom prst="rect">
            <a:avLst/>
          </a:prstGeom>
        </p:spPr>
        <p:txBody>
          <a:bodyPr vert="horz" wrap="square" lIns="0" tIns="13335" rIns="0" bIns="0" rtlCol="0">
            <a:spAutoFit/>
          </a:bodyPr>
          <a:lstStyle/>
          <a:p>
            <a:pPr marL="12700">
              <a:lnSpc>
                <a:spcPct val="100000"/>
              </a:lnSpc>
              <a:spcBef>
                <a:spcPts val="105"/>
              </a:spcBef>
            </a:pPr>
            <a:r>
              <a:rPr sz="1400" b="1" i="1" spc="-5" dirty="0" err="1">
                <a:solidFill>
                  <a:srgbClr val="FFFFFF"/>
                </a:solidFill>
                <a:latin typeface="Arial"/>
                <a:cs typeface="Arial"/>
              </a:rPr>
              <a:t>Données</a:t>
            </a:r>
            <a:r>
              <a:rPr sz="1400" b="1" i="1" spc="-40" dirty="0">
                <a:solidFill>
                  <a:srgbClr val="FFFFFF"/>
                </a:solidFill>
                <a:latin typeface="Arial"/>
                <a:cs typeface="Arial"/>
              </a:rPr>
              <a:t> </a:t>
            </a:r>
            <a:r>
              <a:rPr lang="en-US" sz="1400" b="1" i="1" spc="-5" dirty="0">
                <a:solidFill>
                  <a:srgbClr val="FFFFFF"/>
                </a:solidFill>
                <a:latin typeface="Arial"/>
                <a:cs typeface="Arial"/>
              </a:rPr>
              <a:t>sur  la </a:t>
            </a:r>
            <a:r>
              <a:rPr sz="1400" b="1" i="1" spc="-20" dirty="0">
                <a:solidFill>
                  <a:srgbClr val="FFFFFF"/>
                </a:solidFill>
                <a:latin typeface="Arial"/>
                <a:cs typeface="Arial"/>
              </a:rPr>
              <a:t> </a:t>
            </a:r>
            <a:r>
              <a:rPr sz="1400" b="1" i="1" spc="-5" dirty="0">
                <a:solidFill>
                  <a:srgbClr val="FFFFFF"/>
                </a:solidFill>
                <a:latin typeface="Arial"/>
                <a:cs typeface="Arial"/>
              </a:rPr>
              <a:t>pharmacovigilance</a:t>
            </a:r>
            <a:endParaRPr sz="1400" dirty="0">
              <a:latin typeface="Arial"/>
              <a:cs typeface="Arial"/>
            </a:endParaRPr>
          </a:p>
        </p:txBody>
      </p:sp>
      <p:pic>
        <p:nvPicPr>
          <p:cNvPr id="9" name="object 9"/>
          <p:cNvPicPr/>
          <p:nvPr/>
        </p:nvPicPr>
        <p:blipFill>
          <a:blip r:embed="rId6" cstate="print"/>
          <a:stretch>
            <a:fillRect/>
          </a:stretch>
        </p:blipFill>
        <p:spPr>
          <a:xfrm>
            <a:off x="5722620" y="2752344"/>
            <a:ext cx="3953256" cy="550163"/>
          </a:xfrm>
          <a:prstGeom prst="rect">
            <a:avLst/>
          </a:prstGeom>
        </p:spPr>
      </p:pic>
      <p:pic>
        <p:nvPicPr>
          <p:cNvPr id="10" name="object 10"/>
          <p:cNvPicPr/>
          <p:nvPr/>
        </p:nvPicPr>
        <p:blipFill>
          <a:blip r:embed="rId7" cstate="print"/>
          <a:stretch>
            <a:fillRect/>
          </a:stretch>
        </p:blipFill>
        <p:spPr>
          <a:xfrm>
            <a:off x="5722620" y="4535423"/>
            <a:ext cx="3974591" cy="550163"/>
          </a:xfrm>
          <a:prstGeom prst="rect">
            <a:avLst/>
          </a:prstGeom>
        </p:spPr>
      </p:pic>
      <p:sp>
        <p:nvSpPr>
          <p:cNvPr id="11" name="object 11"/>
          <p:cNvSpPr txBox="1"/>
          <p:nvPr/>
        </p:nvSpPr>
        <p:spPr>
          <a:xfrm>
            <a:off x="5877546" y="4675118"/>
            <a:ext cx="1829435" cy="239395"/>
          </a:xfrm>
          <a:prstGeom prst="rect">
            <a:avLst/>
          </a:prstGeom>
        </p:spPr>
        <p:txBody>
          <a:bodyPr vert="horz" wrap="square" lIns="0" tIns="13335" rIns="0" bIns="0" rtlCol="0">
            <a:spAutoFit/>
          </a:bodyPr>
          <a:lstStyle/>
          <a:p>
            <a:pPr marL="12700">
              <a:lnSpc>
                <a:spcPct val="100000"/>
              </a:lnSpc>
              <a:spcBef>
                <a:spcPts val="105"/>
              </a:spcBef>
            </a:pPr>
            <a:r>
              <a:rPr sz="1400" b="1" i="1" dirty="0">
                <a:solidFill>
                  <a:srgbClr val="FFFFFF"/>
                </a:solidFill>
                <a:latin typeface="Arial"/>
                <a:cs typeface="Arial"/>
              </a:rPr>
              <a:t>Objectifs</a:t>
            </a:r>
            <a:r>
              <a:rPr sz="1400" b="1" i="1" spc="295" dirty="0">
                <a:solidFill>
                  <a:srgbClr val="FFFFFF"/>
                </a:solidFill>
                <a:latin typeface="Arial"/>
                <a:cs typeface="Arial"/>
              </a:rPr>
              <a:t> </a:t>
            </a:r>
            <a:r>
              <a:rPr sz="1400" b="1" i="1" dirty="0">
                <a:solidFill>
                  <a:srgbClr val="FFFFFF"/>
                </a:solidFill>
                <a:latin typeface="Arial"/>
                <a:cs typeface="Arial"/>
              </a:rPr>
              <a:t>2022</a:t>
            </a:r>
            <a:r>
              <a:rPr sz="1400" b="1" i="1" spc="-55" dirty="0">
                <a:solidFill>
                  <a:srgbClr val="FFFFFF"/>
                </a:solidFill>
                <a:latin typeface="Arial"/>
                <a:cs typeface="Arial"/>
              </a:rPr>
              <a:t> </a:t>
            </a:r>
            <a:r>
              <a:rPr sz="1400" b="1" i="1" dirty="0">
                <a:solidFill>
                  <a:srgbClr val="FFFFFF"/>
                </a:solidFill>
                <a:latin typeface="Arial"/>
                <a:cs typeface="Arial"/>
              </a:rPr>
              <a:t>-</a:t>
            </a:r>
            <a:r>
              <a:rPr sz="1400" b="1" i="1" spc="-20" dirty="0">
                <a:solidFill>
                  <a:srgbClr val="FFFFFF"/>
                </a:solidFill>
                <a:latin typeface="Arial"/>
                <a:cs typeface="Arial"/>
              </a:rPr>
              <a:t> </a:t>
            </a:r>
            <a:r>
              <a:rPr sz="1400" b="1" i="1" dirty="0">
                <a:solidFill>
                  <a:srgbClr val="FFFFFF"/>
                </a:solidFill>
                <a:latin typeface="Arial"/>
                <a:cs typeface="Arial"/>
              </a:rPr>
              <a:t>2023</a:t>
            </a:r>
            <a:endParaRPr sz="1400" dirty="0">
              <a:latin typeface="Arial"/>
              <a:cs typeface="Arial"/>
            </a:endParaRPr>
          </a:p>
        </p:txBody>
      </p:sp>
      <p:pic>
        <p:nvPicPr>
          <p:cNvPr id="12" name="object 12"/>
          <p:cNvPicPr/>
          <p:nvPr/>
        </p:nvPicPr>
        <p:blipFill>
          <a:blip r:embed="rId8" cstate="print"/>
          <a:stretch>
            <a:fillRect/>
          </a:stretch>
        </p:blipFill>
        <p:spPr>
          <a:xfrm>
            <a:off x="1013460" y="4706111"/>
            <a:ext cx="3621023" cy="952499"/>
          </a:xfrm>
          <a:prstGeom prst="rect">
            <a:avLst/>
          </a:prstGeom>
        </p:spPr>
      </p:pic>
      <p:sp>
        <p:nvSpPr>
          <p:cNvPr id="13" name="object 13"/>
          <p:cNvSpPr txBox="1"/>
          <p:nvPr/>
        </p:nvSpPr>
        <p:spPr>
          <a:xfrm>
            <a:off x="1101275" y="4961569"/>
            <a:ext cx="3295015"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FFFFFF"/>
                </a:solidFill>
                <a:latin typeface="Arial"/>
                <a:cs typeface="Arial"/>
              </a:rPr>
              <a:t>Campagnes</a:t>
            </a:r>
            <a:r>
              <a:rPr sz="2400" b="1" spc="-5" dirty="0">
                <a:solidFill>
                  <a:srgbClr val="FFFFFF"/>
                </a:solidFill>
                <a:latin typeface="Arial"/>
                <a:cs typeface="Arial"/>
              </a:rPr>
              <a:t> 2022-2023</a:t>
            </a:r>
            <a:endParaRPr sz="2400">
              <a:latin typeface="Arial"/>
              <a:cs typeface="Arial"/>
            </a:endParaRPr>
          </a:p>
        </p:txBody>
      </p:sp>
      <p:pic>
        <p:nvPicPr>
          <p:cNvPr id="14" name="object 14"/>
          <p:cNvPicPr/>
          <p:nvPr/>
        </p:nvPicPr>
        <p:blipFill>
          <a:blip r:embed="rId9" cstate="print"/>
          <a:stretch>
            <a:fillRect/>
          </a:stretch>
        </p:blipFill>
        <p:spPr>
          <a:xfrm>
            <a:off x="5722620" y="3409188"/>
            <a:ext cx="3953256" cy="665987"/>
          </a:xfrm>
          <a:prstGeom prst="rect">
            <a:avLst/>
          </a:prstGeom>
        </p:spPr>
      </p:pic>
      <p:sp>
        <p:nvSpPr>
          <p:cNvPr id="15" name="object 15"/>
          <p:cNvSpPr txBox="1"/>
          <p:nvPr/>
        </p:nvSpPr>
        <p:spPr>
          <a:xfrm>
            <a:off x="5810506" y="2892036"/>
            <a:ext cx="3016885" cy="1049020"/>
          </a:xfrm>
          <a:prstGeom prst="rect">
            <a:avLst/>
          </a:prstGeom>
        </p:spPr>
        <p:txBody>
          <a:bodyPr vert="horz" wrap="square" lIns="0" tIns="13335" rIns="0" bIns="0" rtlCol="0">
            <a:spAutoFit/>
          </a:bodyPr>
          <a:lstStyle/>
          <a:p>
            <a:pPr marL="12700">
              <a:lnSpc>
                <a:spcPct val="100000"/>
              </a:lnSpc>
              <a:spcBef>
                <a:spcPts val="105"/>
              </a:spcBef>
            </a:pPr>
            <a:r>
              <a:rPr sz="1400" b="1" i="1" dirty="0">
                <a:solidFill>
                  <a:srgbClr val="FFFFFF"/>
                </a:solidFill>
                <a:latin typeface="Arial"/>
                <a:cs typeface="Arial"/>
              </a:rPr>
              <a:t>Principaux</a:t>
            </a:r>
            <a:r>
              <a:rPr sz="1400" b="1" i="1" spc="-65" dirty="0">
                <a:solidFill>
                  <a:srgbClr val="FFFFFF"/>
                </a:solidFill>
                <a:latin typeface="Arial"/>
                <a:cs typeface="Arial"/>
              </a:rPr>
              <a:t> </a:t>
            </a:r>
            <a:r>
              <a:rPr sz="1400" b="1" i="1" dirty="0">
                <a:solidFill>
                  <a:srgbClr val="FFFFFF"/>
                </a:solidFill>
                <a:latin typeface="Arial"/>
                <a:cs typeface="Arial"/>
              </a:rPr>
              <a:t>défis</a:t>
            </a:r>
            <a:r>
              <a:rPr sz="1400" b="1" i="1" spc="-50" dirty="0">
                <a:solidFill>
                  <a:srgbClr val="FFFFFF"/>
                </a:solidFill>
                <a:latin typeface="Arial"/>
                <a:cs typeface="Arial"/>
              </a:rPr>
              <a:t> </a:t>
            </a:r>
            <a:r>
              <a:rPr sz="1400" b="1" i="1" spc="-5" dirty="0">
                <a:solidFill>
                  <a:srgbClr val="FFFFFF"/>
                </a:solidFill>
                <a:latin typeface="Arial"/>
                <a:cs typeface="Arial"/>
              </a:rPr>
              <a:t>et</a:t>
            </a:r>
            <a:r>
              <a:rPr sz="1400" b="1" i="1" spc="-20" dirty="0">
                <a:solidFill>
                  <a:srgbClr val="FFFFFF"/>
                </a:solidFill>
                <a:latin typeface="Arial"/>
                <a:cs typeface="Arial"/>
              </a:rPr>
              <a:t> </a:t>
            </a:r>
            <a:r>
              <a:rPr sz="1400" b="1" i="1" spc="-5" dirty="0">
                <a:solidFill>
                  <a:srgbClr val="FFFFFF"/>
                </a:solidFill>
                <a:latin typeface="Arial"/>
                <a:cs typeface="Arial"/>
              </a:rPr>
              <a:t>succès</a:t>
            </a:r>
            <a:endParaRPr sz="1400" dirty="0">
              <a:latin typeface="Arial"/>
              <a:cs typeface="Arial"/>
            </a:endParaRPr>
          </a:p>
          <a:p>
            <a:pPr>
              <a:lnSpc>
                <a:spcPct val="100000"/>
              </a:lnSpc>
            </a:pPr>
            <a:endParaRPr sz="1500" dirty="0">
              <a:latin typeface="Arial"/>
              <a:cs typeface="Arial"/>
            </a:endParaRPr>
          </a:p>
          <a:p>
            <a:pPr>
              <a:lnSpc>
                <a:spcPct val="100000"/>
              </a:lnSpc>
              <a:spcBef>
                <a:spcPts val="35"/>
              </a:spcBef>
            </a:pPr>
            <a:endParaRPr sz="1400" dirty="0">
              <a:latin typeface="Arial"/>
              <a:cs typeface="Arial"/>
            </a:endParaRPr>
          </a:p>
          <a:p>
            <a:pPr marL="12700" marR="5080">
              <a:lnSpc>
                <a:spcPts val="1510"/>
              </a:lnSpc>
            </a:pPr>
            <a:r>
              <a:rPr sz="1400" b="1" i="1" spc="-5" dirty="0">
                <a:solidFill>
                  <a:srgbClr val="FFFFFF"/>
                </a:solidFill>
                <a:latin typeface="Arial"/>
                <a:cs typeface="Arial"/>
              </a:rPr>
              <a:t>Financement</a:t>
            </a:r>
            <a:r>
              <a:rPr sz="1400" b="1" i="1" spc="-50" dirty="0">
                <a:solidFill>
                  <a:srgbClr val="FFFFFF"/>
                </a:solidFill>
                <a:latin typeface="Arial"/>
                <a:cs typeface="Arial"/>
              </a:rPr>
              <a:t> </a:t>
            </a:r>
            <a:r>
              <a:rPr sz="1400" b="1" i="1" dirty="0">
                <a:solidFill>
                  <a:srgbClr val="FFFFFF"/>
                </a:solidFill>
                <a:latin typeface="Arial"/>
                <a:cs typeface="Arial"/>
              </a:rPr>
              <a:t>2021</a:t>
            </a:r>
            <a:r>
              <a:rPr sz="1400" b="1" i="1" spc="-20" dirty="0">
                <a:solidFill>
                  <a:srgbClr val="FFFFFF"/>
                </a:solidFill>
                <a:latin typeface="Arial"/>
                <a:cs typeface="Arial"/>
              </a:rPr>
              <a:t> </a:t>
            </a:r>
            <a:r>
              <a:rPr sz="1400" b="1" i="1" dirty="0">
                <a:solidFill>
                  <a:srgbClr val="FFFFFF"/>
                </a:solidFill>
                <a:latin typeface="Arial"/>
                <a:cs typeface="Arial"/>
              </a:rPr>
              <a:t>:</a:t>
            </a:r>
            <a:r>
              <a:rPr sz="1400" b="1" i="1" spc="-15" dirty="0">
                <a:solidFill>
                  <a:srgbClr val="FFFFFF"/>
                </a:solidFill>
                <a:latin typeface="Arial"/>
                <a:cs typeface="Arial"/>
              </a:rPr>
              <a:t> </a:t>
            </a:r>
            <a:r>
              <a:rPr sz="1400" b="1" i="1" spc="-5" dirty="0">
                <a:solidFill>
                  <a:srgbClr val="FFFFFF"/>
                </a:solidFill>
                <a:latin typeface="Arial"/>
                <a:cs typeface="Arial"/>
              </a:rPr>
              <a:t>Planification</a:t>
            </a:r>
            <a:r>
              <a:rPr sz="1400" b="1" i="1" spc="-45" dirty="0">
                <a:solidFill>
                  <a:srgbClr val="FFFFFF"/>
                </a:solidFill>
                <a:latin typeface="Arial"/>
                <a:cs typeface="Arial"/>
              </a:rPr>
              <a:t> </a:t>
            </a:r>
            <a:r>
              <a:rPr sz="1400" b="1" i="1" spc="-5" dirty="0">
                <a:solidFill>
                  <a:srgbClr val="FFFFFF"/>
                </a:solidFill>
                <a:latin typeface="Arial"/>
                <a:cs typeface="Arial"/>
              </a:rPr>
              <a:t>vs </a:t>
            </a:r>
            <a:r>
              <a:rPr sz="1400" b="1" i="1" spc="-375" dirty="0">
                <a:solidFill>
                  <a:srgbClr val="FFFFFF"/>
                </a:solidFill>
                <a:latin typeface="Arial"/>
                <a:cs typeface="Arial"/>
              </a:rPr>
              <a:t> </a:t>
            </a:r>
            <a:r>
              <a:rPr sz="1400" b="1" i="1" spc="-5" dirty="0">
                <a:solidFill>
                  <a:srgbClr val="FFFFFF"/>
                </a:solidFill>
                <a:latin typeface="Arial"/>
                <a:cs typeface="Arial"/>
              </a:rPr>
              <a:t>décaissements</a:t>
            </a:r>
            <a:r>
              <a:rPr sz="1400" b="1" i="1" spc="-55" dirty="0">
                <a:solidFill>
                  <a:srgbClr val="FFFFFF"/>
                </a:solidFill>
                <a:latin typeface="Arial"/>
                <a:cs typeface="Arial"/>
              </a:rPr>
              <a:t> </a:t>
            </a:r>
            <a:r>
              <a:rPr sz="1400" b="1" i="1" spc="-5" dirty="0">
                <a:solidFill>
                  <a:srgbClr val="FFFFFF"/>
                </a:solidFill>
                <a:latin typeface="Arial"/>
                <a:cs typeface="Arial"/>
              </a:rPr>
              <a:t>effectifs</a:t>
            </a:r>
            <a:endParaRPr sz="1400" dirty="0">
              <a:latin typeface="Arial"/>
              <a:cs typeface="Arial"/>
            </a:endParaRPr>
          </a:p>
        </p:txBody>
      </p:sp>
      <p:sp>
        <p:nvSpPr>
          <p:cNvPr id="16" name="object 16"/>
          <p:cNvSpPr/>
          <p:nvPr/>
        </p:nvSpPr>
        <p:spPr>
          <a:xfrm>
            <a:off x="4684776" y="1283208"/>
            <a:ext cx="963294" cy="2042160"/>
          </a:xfrm>
          <a:custGeom>
            <a:avLst/>
            <a:gdLst/>
            <a:ahLst/>
            <a:cxnLst/>
            <a:rect l="l" t="t" r="r" b="b"/>
            <a:pathLst>
              <a:path w="963295" h="2042160">
                <a:moveTo>
                  <a:pt x="391668" y="534924"/>
                </a:moveTo>
                <a:lnTo>
                  <a:pt x="391668" y="0"/>
                </a:lnTo>
                <a:lnTo>
                  <a:pt x="418963" y="48768"/>
                </a:lnTo>
                <a:lnTo>
                  <a:pt x="417576" y="48768"/>
                </a:lnTo>
                <a:lnTo>
                  <a:pt x="393192" y="54864"/>
                </a:lnTo>
                <a:lnTo>
                  <a:pt x="417576" y="98441"/>
                </a:lnTo>
                <a:lnTo>
                  <a:pt x="417576" y="522732"/>
                </a:lnTo>
                <a:lnTo>
                  <a:pt x="403860" y="522732"/>
                </a:lnTo>
                <a:lnTo>
                  <a:pt x="391668" y="534924"/>
                </a:lnTo>
                <a:close/>
              </a:path>
              <a:path w="963295" h="2042160">
                <a:moveTo>
                  <a:pt x="417576" y="98441"/>
                </a:moveTo>
                <a:lnTo>
                  <a:pt x="393192" y="54864"/>
                </a:lnTo>
                <a:lnTo>
                  <a:pt x="417576" y="48768"/>
                </a:lnTo>
                <a:lnTo>
                  <a:pt x="417576" y="98441"/>
                </a:lnTo>
                <a:close/>
              </a:path>
              <a:path w="963295" h="2042160">
                <a:moveTo>
                  <a:pt x="933848" y="1021080"/>
                </a:moveTo>
                <a:lnTo>
                  <a:pt x="417576" y="98441"/>
                </a:lnTo>
                <a:lnTo>
                  <a:pt x="417576" y="48768"/>
                </a:lnTo>
                <a:lnTo>
                  <a:pt x="418963" y="48768"/>
                </a:lnTo>
                <a:lnTo>
                  <a:pt x="959756" y="1014984"/>
                </a:lnTo>
                <a:lnTo>
                  <a:pt x="937260" y="1014984"/>
                </a:lnTo>
                <a:lnTo>
                  <a:pt x="933848" y="1021080"/>
                </a:lnTo>
                <a:close/>
              </a:path>
              <a:path w="963295" h="2042160">
                <a:moveTo>
                  <a:pt x="391668" y="1519428"/>
                </a:moveTo>
                <a:lnTo>
                  <a:pt x="0" y="1519428"/>
                </a:lnTo>
                <a:lnTo>
                  <a:pt x="0" y="522732"/>
                </a:lnTo>
                <a:lnTo>
                  <a:pt x="391668" y="522732"/>
                </a:lnTo>
                <a:lnTo>
                  <a:pt x="391668" y="534924"/>
                </a:lnTo>
                <a:lnTo>
                  <a:pt x="25908" y="534924"/>
                </a:lnTo>
                <a:lnTo>
                  <a:pt x="12192" y="547116"/>
                </a:lnTo>
                <a:lnTo>
                  <a:pt x="25908" y="547116"/>
                </a:lnTo>
                <a:lnTo>
                  <a:pt x="25908" y="1493520"/>
                </a:lnTo>
                <a:lnTo>
                  <a:pt x="12192" y="1493520"/>
                </a:lnTo>
                <a:lnTo>
                  <a:pt x="25908" y="1507236"/>
                </a:lnTo>
                <a:lnTo>
                  <a:pt x="391668" y="1507236"/>
                </a:lnTo>
                <a:lnTo>
                  <a:pt x="391668" y="1519428"/>
                </a:lnTo>
                <a:close/>
              </a:path>
              <a:path w="963295" h="2042160">
                <a:moveTo>
                  <a:pt x="417576" y="547116"/>
                </a:moveTo>
                <a:lnTo>
                  <a:pt x="25908" y="547116"/>
                </a:lnTo>
                <a:lnTo>
                  <a:pt x="25908" y="534924"/>
                </a:lnTo>
                <a:lnTo>
                  <a:pt x="391668" y="534924"/>
                </a:lnTo>
                <a:lnTo>
                  <a:pt x="403860" y="522732"/>
                </a:lnTo>
                <a:lnTo>
                  <a:pt x="417576" y="522732"/>
                </a:lnTo>
                <a:lnTo>
                  <a:pt x="417576" y="547116"/>
                </a:lnTo>
                <a:close/>
              </a:path>
              <a:path w="963295" h="2042160">
                <a:moveTo>
                  <a:pt x="25908" y="547116"/>
                </a:moveTo>
                <a:lnTo>
                  <a:pt x="12192" y="547116"/>
                </a:lnTo>
                <a:lnTo>
                  <a:pt x="25908" y="534924"/>
                </a:lnTo>
                <a:lnTo>
                  <a:pt x="25908" y="547116"/>
                </a:lnTo>
                <a:close/>
              </a:path>
              <a:path w="963295" h="2042160">
                <a:moveTo>
                  <a:pt x="937260" y="1027176"/>
                </a:moveTo>
                <a:lnTo>
                  <a:pt x="933848" y="1021080"/>
                </a:lnTo>
                <a:lnTo>
                  <a:pt x="937260" y="1014984"/>
                </a:lnTo>
                <a:lnTo>
                  <a:pt x="937260" y="1027176"/>
                </a:lnTo>
                <a:close/>
              </a:path>
              <a:path w="963295" h="2042160">
                <a:moveTo>
                  <a:pt x="959756" y="1027176"/>
                </a:moveTo>
                <a:lnTo>
                  <a:pt x="937260" y="1027176"/>
                </a:lnTo>
                <a:lnTo>
                  <a:pt x="937260" y="1014984"/>
                </a:lnTo>
                <a:lnTo>
                  <a:pt x="959756" y="1014984"/>
                </a:lnTo>
                <a:lnTo>
                  <a:pt x="963168" y="1021080"/>
                </a:lnTo>
                <a:lnTo>
                  <a:pt x="959756" y="1027176"/>
                </a:lnTo>
                <a:close/>
              </a:path>
              <a:path w="963295" h="2042160">
                <a:moveTo>
                  <a:pt x="418963" y="1993392"/>
                </a:moveTo>
                <a:lnTo>
                  <a:pt x="417576" y="1993392"/>
                </a:lnTo>
                <a:lnTo>
                  <a:pt x="417576" y="1943718"/>
                </a:lnTo>
                <a:lnTo>
                  <a:pt x="933848" y="1021080"/>
                </a:lnTo>
                <a:lnTo>
                  <a:pt x="937260" y="1027176"/>
                </a:lnTo>
                <a:lnTo>
                  <a:pt x="959756" y="1027176"/>
                </a:lnTo>
                <a:lnTo>
                  <a:pt x="418963" y="1993392"/>
                </a:lnTo>
                <a:close/>
              </a:path>
              <a:path w="963295" h="2042160">
                <a:moveTo>
                  <a:pt x="25908" y="1507236"/>
                </a:moveTo>
                <a:lnTo>
                  <a:pt x="12192" y="1493520"/>
                </a:lnTo>
                <a:lnTo>
                  <a:pt x="25908" y="1493520"/>
                </a:lnTo>
                <a:lnTo>
                  <a:pt x="25908" y="1507236"/>
                </a:lnTo>
                <a:close/>
              </a:path>
              <a:path w="963295" h="2042160">
                <a:moveTo>
                  <a:pt x="417576" y="1519428"/>
                </a:moveTo>
                <a:lnTo>
                  <a:pt x="403860" y="1519428"/>
                </a:lnTo>
                <a:lnTo>
                  <a:pt x="391668" y="1507236"/>
                </a:lnTo>
                <a:lnTo>
                  <a:pt x="25908" y="1507236"/>
                </a:lnTo>
                <a:lnTo>
                  <a:pt x="25908" y="1493520"/>
                </a:lnTo>
                <a:lnTo>
                  <a:pt x="417576" y="1493520"/>
                </a:lnTo>
                <a:lnTo>
                  <a:pt x="417576" y="1519428"/>
                </a:lnTo>
                <a:close/>
              </a:path>
              <a:path w="963295" h="2042160">
                <a:moveTo>
                  <a:pt x="391668" y="2042160"/>
                </a:moveTo>
                <a:lnTo>
                  <a:pt x="391668" y="1507236"/>
                </a:lnTo>
                <a:lnTo>
                  <a:pt x="403860" y="1519428"/>
                </a:lnTo>
                <a:lnTo>
                  <a:pt x="417576" y="1519428"/>
                </a:lnTo>
                <a:lnTo>
                  <a:pt x="417576" y="1943718"/>
                </a:lnTo>
                <a:lnTo>
                  <a:pt x="393192" y="1987296"/>
                </a:lnTo>
                <a:lnTo>
                  <a:pt x="417576" y="1993392"/>
                </a:lnTo>
                <a:lnTo>
                  <a:pt x="418963" y="1993392"/>
                </a:lnTo>
                <a:lnTo>
                  <a:pt x="391668" y="2042160"/>
                </a:lnTo>
                <a:close/>
              </a:path>
              <a:path w="963295" h="2042160">
                <a:moveTo>
                  <a:pt x="417576" y="1993392"/>
                </a:moveTo>
                <a:lnTo>
                  <a:pt x="393192" y="1987296"/>
                </a:lnTo>
                <a:lnTo>
                  <a:pt x="417576" y="1943718"/>
                </a:lnTo>
                <a:lnTo>
                  <a:pt x="417576" y="1993392"/>
                </a:lnTo>
                <a:close/>
              </a:path>
            </a:pathLst>
          </a:custGeom>
          <a:solidFill>
            <a:srgbClr val="385D89"/>
          </a:solidFill>
        </p:spPr>
        <p:txBody>
          <a:bodyPr wrap="square" lIns="0" tIns="0" rIns="0" bIns="0" rtlCol="0"/>
          <a:lstStyle/>
          <a:p>
            <a:endParaRPr/>
          </a:p>
        </p:txBody>
      </p:sp>
      <p:sp>
        <p:nvSpPr>
          <p:cNvPr id="17" name="object 17"/>
          <p:cNvSpPr/>
          <p:nvPr/>
        </p:nvSpPr>
        <p:spPr>
          <a:xfrm>
            <a:off x="4684776" y="4610100"/>
            <a:ext cx="965200" cy="1149350"/>
          </a:xfrm>
          <a:custGeom>
            <a:avLst/>
            <a:gdLst/>
            <a:ahLst/>
            <a:cxnLst/>
            <a:rect l="l" t="t" r="r" b="b"/>
            <a:pathLst>
              <a:path w="965200" h="1149350">
                <a:moveTo>
                  <a:pt x="467868" y="304799"/>
                </a:moveTo>
                <a:lnTo>
                  <a:pt x="467868" y="0"/>
                </a:lnTo>
                <a:lnTo>
                  <a:pt x="496860" y="33527"/>
                </a:lnTo>
                <a:lnTo>
                  <a:pt x="493776" y="33527"/>
                </a:lnTo>
                <a:lnTo>
                  <a:pt x="470916" y="42671"/>
                </a:lnTo>
                <a:lnTo>
                  <a:pt x="493776" y="69031"/>
                </a:lnTo>
                <a:lnTo>
                  <a:pt x="493776" y="291083"/>
                </a:lnTo>
                <a:lnTo>
                  <a:pt x="480060" y="291083"/>
                </a:lnTo>
                <a:lnTo>
                  <a:pt x="467868" y="304799"/>
                </a:lnTo>
                <a:close/>
              </a:path>
              <a:path w="965200" h="1149350">
                <a:moveTo>
                  <a:pt x="493776" y="69031"/>
                </a:moveTo>
                <a:lnTo>
                  <a:pt x="470916" y="42671"/>
                </a:lnTo>
                <a:lnTo>
                  <a:pt x="493776" y="33527"/>
                </a:lnTo>
                <a:lnTo>
                  <a:pt x="493776" y="69031"/>
                </a:lnTo>
                <a:close/>
              </a:path>
              <a:path w="965200" h="1149350">
                <a:moveTo>
                  <a:pt x="931525" y="573797"/>
                </a:moveTo>
                <a:lnTo>
                  <a:pt x="493776" y="69031"/>
                </a:lnTo>
                <a:lnTo>
                  <a:pt x="493776" y="33527"/>
                </a:lnTo>
                <a:lnTo>
                  <a:pt x="496860" y="33527"/>
                </a:lnTo>
                <a:lnTo>
                  <a:pt x="956784" y="565403"/>
                </a:lnTo>
                <a:lnTo>
                  <a:pt x="938784" y="565403"/>
                </a:lnTo>
                <a:lnTo>
                  <a:pt x="931525" y="573797"/>
                </a:lnTo>
                <a:close/>
              </a:path>
              <a:path w="965200" h="1149350">
                <a:moveTo>
                  <a:pt x="467868" y="856488"/>
                </a:moveTo>
                <a:lnTo>
                  <a:pt x="0" y="856488"/>
                </a:lnTo>
                <a:lnTo>
                  <a:pt x="0" y="291083"/>
                </a:lnTo>
                <a:lnTo>
                  <a:pt x="467868" y="291083"/>
                </a:lnTo>
                <a:lnTo>
                  <a:pt x="467868" y="304799"/>
                </a:lnTo>
                <a:lnTo>
                  <a:pt x="25908" y="304799"/>
                </a:lnTo>
                <a:lnTo>
                  <a:pt x="12192" y="316991"/>
                </a:lnTo>
                <a:lnTo>
                  <a:pt x="25908" y="316991"/>
                </a:lnTo>
                <a:lnTo>
                  <a:pt x="25908" y="832104"/>
                </a:lnTo>
                <a:lnTo>
                  <a:pt x="12192" y="832104"/>
                </a:lnTo>
                <a:lnTo>
                  <a:pt x="25908" y="844296"/>
                </a:lnTo>
                <a:lnTo>
                  <a:pt x="467868" y="844296"/>
                </a:lnTo>
                <a:lnTo>
                  <a:pt x="467868" y="856488"/>
                </a:lnTo>
                <a:close/>
              </a:path>
              <a:path w="965200" h="1149350">
                <a:moveTo>
                  <a:pt x="493776" y="316991"/>
                </a:moveTo>
                <a:lnTo>
                  <a:pt x="25908" y="316991"/>
                </a:lnTo>
                <a:lnTo>
                  <a:pt x="25908" y="304799"/>
                </a:lnTo>
                <a:lnTo>
                  <a:pt x="467868" y="304799"/>
                </a:lnTo>
                <a:lnTo>
                  <a:pt x="480060" y="291083"/>
                </a:lnTo>
                <a:lnTo>
                  <a:pt x="493776" y="291083"/>
                </a:lnTo>
                <a:lnTo>
                  <a:pt x="493776" y="316991"/>
                </a:lnTo>
                <a:close/>
              </a:path>
              <a:path w="965200" h="1149350">
                <a:moveTo>
                  <a:pt x="25908" y="316991"/>
                </a:moveTo>
                <a:lnTo>
                  <a:pt x="12192" y="316991"/>
                </a:lnTo>
                <a:lnTo>
                  <a:pt x="25908" y="304799"/>
                </a:lnTo>
                <a:lnTo>
                  <a:pt x="25908" y="316991"/>
                </a:lnTo>
                <a:close/>
              </a:path>
              <a:path w="965200" h="1149350">
                <a:moveTo>
                  <a:pt x="938784" y="582167"/>
                </a:moveTo>
                <a:lnTo>
                  <a:pt x="931525" y="573797"/>
                </a:lnTo>
                <a:lnTo>
                  <a:pt x="938784" y="565403"/>
                </a:lnTo>
                <a:lnTo>
                  <a:pt x="938784" y="582167"/>
                </a:lnTo>
                <a:close/>
              </a:path>
              <a:path w="965200" h="1149350">
                <a:moveTo>
                  <a:pt x="958102" y="582167"/>
                </a:moveTo>
                <a:lnTo>
                  <a:pt x="938784" y="582167"/>
                </a:lnTo>
                <a:lnTo>
                  <a:pt x="938784" y="565403"/>
                </a:lnTo>
                <a:lnTo>
                  <a:pt x="956784" y="565403"/>
                </a:lnTo>
                <a:lnTo>
                  <a:pt x="964692" y="574548"/>
                </a:lnTo>
                <a:lnTo>
                  <a:pt x="958102" y="582167"/>
                </a:lnTo>
                <a:close/>
              </a:path>
              <a:path w="965200" h="1149350">
                <a:moveTo>
                  <a:pt x="498178" y="1114044"/>
                </a:moveTo>
                <a:lnTo>
                  <a:pt x="493776" y="1114044"/>
                </a:lnTo>
                <a:lnTo>
                  <a:pt x="493776" y="1079989"/>
                </a:lnTo>
                <a:lnTo>
                  <a:pt x="931525" y="573797"/>
                </a:lnTo>
                <a:lnTo>
                  <a:pt x="938784" y="582167"/>
                </a:lnTo>
                <a:lnTo>
                  <a:pt x="958102" y="582167"/>
                </a:lnTo>
                <a:lnTo>
                  <a:pt x="498178" y="1114044"/>
                </a:lnTo>
                <a:close/>
              </a:path>
              <a:path w="965200" h="1149350">
                <a:moveTo>
                  <a:pt x="25908" y="844296"/>
                </a:moveTo>
                <a:lnTo>
                  <a:pt x="12192" y="832104"/>
                </a:lnTo>
                <a:lnTo>
                  <a:pt x="25908" y="832104"/>
                </a:lnTo>
                <a:lnTo>
                  <a:pt x="25908" y="844296"/>
                </a:lnTo>
                <a:close/>
              </a:path>
              <a:path w="965200" h="1149350">
                <a:moveTo>
                  <a:pt x="493776" y="856488"/>
                </a:moveTo>
                <a:lnTo>
                  <a:pt x="480060" y="856488"/>
                </a:lnTo>
                <a:lnTo>
                  <a:pt x="467868" y="844296"/>
                </a:lnTo>
                <a:lnTo>
                  <a:pt x="25908" y="844296"/>
                </a:lnTo>
                <a:lnTo>
                  <a:pt x="25908" y="832104"/>
                </a:lnTo>
                <a:lnTo>
                  <a:pt x="493776" y="832104"/>
                </a:lnTo>
                <a:lnTo>
                  <a:pt x="493776" y="856488"/>
                </a:lnTo>
                <a:close/>
              </a:path>
              <a:path w="965200" h="1149350">
                <a:moveTo>
                  <a:pt x="467868" y="1149096"/>
                </a:moveTo>
                <a:lnTo>
                  <a:pt x="467868" y="844296"/>
                </a:lnTo>
                <a:lnTo>
                  <a:pt x="480060" y="856488"/>
                </a:lnTo>
                <a:lnTo>
                  <a:pt x="493776" y="856488"/>
                </a:lnTo>
                <a:lnTo>
                  <a:pt x="493776" y="1079989"/>
                </a:lnTo>
                <a:lnTo>
                  <a:pt x="470916" y="1106424"/>
                </a:lnTo>
                <a:lnTo>
                  <a:pt x="493776" y="1114044"/>
                </a:lnTo>
                <a:lnTo>
                  <a:pt x="498178" y="1114044"/>
                </a:lnTo>
                <a:lnTo>
                  <a:pt x="467868" y="1149096"/>
                </a:lnTo>
                <a:close/>
              </a:path>
              <a:path w="965200" h="1149350">
                <a:moveTo>
                  <a:pt x="493776" y="1114044"/>
                </a:moveTo>
                <a:lnTo>
                  <a:pt x="470916" y="1106424"/>
                </a:lnTo>
                <a:lnTo>
                  <a:pt x="493776" y="1079989"/>
                </a:lnTo>
                <a:lnTo>
                  <a:pt x="493776" y="1114044"/>
                </a:lnTo>
                <a:close/>
              </a:path>
            </a:pathLst>
          </a:custGeom>
          <a:solidFill>
            <a:srgbClr val="385D89"/>
          </a:solidFill>
        </p:spPr>
        <p:txBody>
          <a:bodyPr wrap="square" lIns="0" tIns="0" rIns="0" bIns="0" rtlCol="0"/>
          <a:lstStyle/>
          <a:p>
            <a:endParaRPr/>
          </a:p>
        </p:txBody>
      </p:sp>
      <p:pic>
        <p:nvPicPr>
          <p:cNvPr id="18" name="object 18"/>
          <p:cNvPicPr/>
          <p:nvPr/>
        </p:nvPicPr>
        <p:blipFill>
          <a:blip r:embed="rId10" cstate="print"/>
          <a:stretch>
            <a:fillRect/>
          </a:stretch>
        </p:blipFill>
        <p:spPr>
          <a:xfrm>
            <a:off x="5696711" y="1463040"/>
            <a:ext cx="3979164" cy="579119"/>
          </a:xfrm>
          <a:prstGeom prst="rect">
            <a:avLst/>
          </a:prstGeom>
        </p:spPr>
      </p:pic>
      <p:sp>
        <p:nvSpPr>
          <p:cNvPr id="19" name="object 19"/>
          <p:cNvSpPr txBox="1"/>
          <p:nvPr/>
        </p:nvSpPr>
        <p:spPr>
          <a:xfrm>
            <a:off x="5787652" y="837659"/>
            <a:ext cx="3761104" cy="1115695"/>
          </a:xfrm>
          <a:prstGeom prst="rect">
            <a:avLst/>
          </a:prstGeom>
        </p:spPr>
        <p:txBody>
          <a:bodyPr vert="horz" wrap="square" lIns="0" tIns="13335" rIns="0" bIns="0" rtlCol="0">
            <a:spAutoFit/>
          </a:bodyPr>
          <a:lstStyle/>
          <a:p>
            <a:pPr marL="12700">
              <a:lnSpc>
                <a:spcPct val="100000"/>
              </a:lnSpc>
              <a:spcBef>
                <a:spcPts val="105"/>
              </a:spcBef>
            </a:pPr>
            <a:r>
              <a:rPr sz="1400" b="1" i="1" spc="-5" dirty="0">
                <a:solidFill>
                  <a:srgbClr val="FFFFFF"/>
                </a:solidFill>
                <a:latin typeface="Arial"/>
                <a:cs typeface="Arial"/>
              </a:rPr>
              <a:t>Nombre</a:t>
            </a:r>
            <a:r>
              <a:rPr sz="1400" b="1" i="1" spc="-15" dirty="0">
                <a:solidFill>
                  <a:srgbClr val="FFFFFF"/>
                </a:solidFill>
                <a:latin typeface="Arial"/>
                <a:cs typeface="Arial"/>
              </a:rPr>
              <a:t> </a:t>
            </a:r>
            <a:r>
              <a:rPr sz="1400" b="1" i="1" spc="-5" dirty="0">
                <a:solidFill>
                  <a:srgbClr val="FFFFFF"/>
                </a:solidFill>
                <a:latin typeface="Arial"/>
                <a:cs typeface="Arial"/>
              </a:rPr>
              <a:t>d'enfants</a:t>
            </a:r>
            <a:r>
              <a:rPr sz="1400" b="1" i="1" spc="-15" dirty="0">
                <a:solidFill>
                  <a:srgbClr val="FFFFFF"/>
                </a:solidFill>
                <a:latin typeface="Arial"/>
                <a:cs typeface="Arial"/>
              </a:rPr>
              <a:t> </a:t>
            </a:r>
            <a:r>
              <a:rPr sz="1400" b="1" i="1" dirty="0">
                <a:solidFill>
                  <a:srgbClr val="FFFFFF"/>
                </a:solidFill>
                <a:latin typeface="Arial"/>
                <a:cs typeface="Arial"/>
              </a:rPr>
              <a:t>traités</a:t>
            </a:r>
            <a:r>
              <a:rPr sz="1400" b="1" i="1" spc="-55" dirty="0">
                <a:solidFill>
                  <a:srgbClr val="FFFFFF"/>
                </a:solidFill>
                <a:latin typeface="Arial"/>
                <a:cs typeface="Arial"/>
              </a:rPr>
              <a:t> </a:t>
            </a:r>
            <a:r>
              <a:rPr sz="1400" b="1" i="1" dirty="0">
                <a:solidFill>
                  <a:srgbClr val="FFFFFF"/>
                </a:solidFill>
                <a:latin typeface="Arial"/>
                <a:cs typeface="Arial"/>
              </a:rPr>
              <a:t>prévu</a:t>
            </a:r>
            <a:r>
              <a:rPr sz="1400" b="1" i="1" spc="-40" dirty="0">
                <a:solidFill>
                  <a:srgbClr val="FFFFFF"/>
                </a:solidFill>
                <a:latin typeface="Arial"/>
                <a:cs typeface="Arial"/>
              </a:rPr>
              <a:t> </a:t>
            </a:r>
            <a:r>
              <a:rPr sz="1400" b="1" i="1" dirty="0">
                <a:solidFill>
                  <a:srgbClr val="FFFFFF"/>
                </a:solidFill>
                <a:latin typeface="Arial"/>
                <a:cs typeface="Arial"/>
              </a:rPr>
              <a:t>et</a:t>
            </a:r>
            <a:r>
              <a:rPr sz="1400" b="1" i="1" spc="-20" dirty="0">
                <a:solidFill>
                  <a:srgbClr val="FFFFFF"/>
                </a:solidFill>
                <a:latin typeface="Arial"/>
                <a:cs typeface="Arial"/>
              </a:rPr>
              <a:t> </a:t>
            </a:r>
            <a:r>
              <a:rPr sz="1400" b="1" i="1" dirty="0">
                <a:solidFill>
                  <a:srgbClr val="FFFFFF"/>
                </a:solidFill>
                <a:latin typeface="Arial"/>
                <a:cs typeface="Arial"/>
              </a:rPr>
              <a:t>réel</a:t>
            </a:r>
            <a:endParaRPr sz="1400" dirty="0">
              <a:latin typeface="Arial"/>
              <a:cs typeface="Arial"/>
            </a:endParaRPr>
          </a:p>
          <a:p>
            <a:pPr>
              <a:lnSpc>
                <a:spcPct val="100000"/>
              </a:lnSpc>
            </a:pPr>
            <a:endParaRPr sz="1500" dirty="0">
              <a:latin typeface="Arial"/>
              <a:cs typeface="Arial"/>
            </a:endParaRPr>
          </a:p>
          <a:p>
            <a:pPr>
              <a:lnSpc>
                <a:spcPct val="100000"/>
              </a:lnSpc>
              <a:spcBef>
                <a:spcPts val="45"/>
              </a:spcBef>
            </a:pPr>
            <a:endParaRPr sz="1850" dirty="0">
              <a:latin typeface="Arial"/>
              <a:cs typeface="Arial"/>
            </a:endParaRPr>
          </a:p>
          <a:p>
            <a:pPr marL="12700" marR="5080">
              <a:lnSpc>
                <a:spcPts val="1510"/>
              </a:lnSpc>
            </a:pPr>
            <a:r>
              <a:rPr sz="1400" b="1" i="1" spc="-5" dirty="0">
                <a:solidFill>
                  <a:srgbClr val="FFFFFF"/>
                </a:solidFill>
                <a:latin typeface="Arial"/>
                <a:cs typeface="Arial"/>
              </a:rPr>
              <a:t>Couverture (% </a:t>
            </a:r>
            <a:r>
              <a:rPr sz="1400" b="1" i="1" spc="-10" dirty="0">
                <a:solidFill>
                  <a:srgbClr val="FFFFFF"/>
                </a:solidFill>
                <a:latin typeface="Arial"/>
                <a:cs typeface="Arial"/>
              </a:rPr>
              <a:t>d'enfants </a:t>
            </a:r>
            <a:r>
              <a:rPr sz="1400" b="1" i="1" spc="-5" dirty="0">
                <a:solidFill>
                  <a:srgbClr val="FFFFFF"/>
                </a:solidFill>
                <a:latin typeface="Arial"/>
                <a:cs typeface="Arial"/>
              </a:rPr>
              <a:t>éligibles </a:t>
            </a:r>
            <a:r>
              <a:rPr sz="1400" b="1" i="1" dirty="0">
                <a:solidFill>
                  <a:srgbClr val="FFFFFF"/>
                </a:solidFill>
                <a:latin typeface="Arial"/>
                <a:cs typeface="Arial"/>
              </a:rPr>
              <a:t>ayant reçu </a:t>
            </a:r>
            <a:r>
              <a:rPr sz="1400" b="1" i="1" spc="-375" dirty="0">
                <a:solidFill>
                  <a:srgbClr val="FFFFFF"/>
                </a:solidFill>
                <a:latin typeface="Arial"/>
                <a:cs typeface="Arial"/>
              </a:rPr>
              <a:t> </a:t>
            </a:r>
            <a:r>
              <a:rPr sz="1400" b="1" i="1" dirty="0">
                <a:solidFill>
                  <a:srgbClr val="FFFFFF"/>
                </a:solidFill>
                <a:latin typeface="Arial"/>
                <a:cs typeface="Arial"/>
              </a:rPr>
              <a:t>le</a:t>
            </a:r>
            <a:r>
              <a:rPr sz="1400" b="1" i="1" spc="-20" dirty="0">
                <a:solidFill>
                  <a:srgbClr val="FFFFFF"/>
                </a:solidFill>
                <a:latin typeface="Arial"/>
                <a:cs typeface="Arial"/>
              </a:rPr>
              <a:t> </a:t>
            </a:r>
            <a:r>
              <a:rPr sz="1400" b="1" i="1" spc="-5" dirty="0">
                <a:solidFill>
                  <a:srgbClr val="FFFFFF"/>
                </a:solidFill>
                <a:latin typeface="Arial"/>
                <a:cs typeface="Arial"/>
              </a:rPr>
              <a:t>nombre</a:t>
            </a:r>
            <a:r>
              <a:rPr sz="1400" b="1" i="1" spc="-25" dirty="0">
                <a:solidFill>
                  <a:srgbClr val="FFFFFF"/>
                </a:solidFill>
                <a:latin typeface="Arial"/>
                <a:cs typeface="Arial"/>
              </a:rPr>
              <a:t> </a:t>
            </a:r>
            <a:r>
              <a:rPr sz="1400" b="1" i="1" spc="-5" dirty="0">
                <a:solidFill>
                  <a:srgbClr val="FFFFFF"/>
                </a:solidFill>
                <a:latin typeface="Arial"/>
                <a:cs typeface="Arial"/>
              </a:rPr>
              <a:t>total</a:t>
            </a:r>
            <a:r>
              <a:rPr sz="1400" b="1" i="1" spc="-25" dirty="0">
                <a:solidFill>
                  <a:srgbClr val="FFFFFF"/>
                </a:solidFill>
                <a:latin typeface="Arial"/>
                <a:cs typeface="Arial"/>
              </a:rPr>
              <a:t> </a:t>
            </a:r>
            <a:r>
              <a:rPr sz="1400" b="1" i="1" spc="-5" dirty="0">
                <a:solidFill>
                  <a:srgbClr val="FFFFFF"/>
                </a:solidFill>
                <a:latin typeface="Arial"/>
                <a:cs typeface="Arial"/>
              </a:rPr>
              <a:t>de</a:t>
            </a:r>
            <a:r>
              <a:rPr sz="1400" b="1" i="1" spc="-20" dirty="0">
                <a:solidFill>
                  <a:srgbClr val="FFFFFF"/>
                </a:solidFill>
                <a:latin typeface="Arial"/>
                <a:cs typeface="Arial"/>
              </a:rPr>
              <a:t> </a:t>
            </a:r>
            <a:r>
              <a:rPr sz="1400" b="1" i="1" spc="-5" dirty="0">
                <a:solidFill>
                  <a:srgbClr val="FFFFFF"/>
                </a:solidFill>
                <a:latin typeface="Arial"/>
                <a:cs typeface="Arial"/>
              </a:rPr>
              <a:t>traitements)</a:t>
            </a:r>
            <a:endParaRPr sz="1400" dirty="0">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1700" y="885825"/>
            <a:ext cx="9481493" cy="1111722"/>
          </a:xfrm>
          <a:prstGeom prst="rect">
            <a:avLst/>
          </a:prstGeom>
          <a:solidFill>
            <a:schemeClr val="bg1"/>
          </a:solidFill>
        </p:spPr>
      </p:sp>
      <p:sp>
        <p:nvSpPr>
          <p:cNvPr id="6" name="Flèche droite 5"/>
          <p:cNvSpPr/>
          <p:nvPr/>
        </p:nvSpPr>
        <p:spPr>
          <a:xfrm>
            <a:off x="5947197" y="788905"/>
            <a:ext cx="3668678" cy="879640"/>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Forme libre 6"/>
          <p:cNvSpPr/>
          <p:nvPr/>
        </p:nvSpPr>
        <p:spPr>
          <a:xfrm>
            <a:off x="1231900" y="876300"/>
            <a:ext cx="4715297" cy="704850"/>
          </a:xfrm>
          <a:custGeom>
            <a:avLst/>
            <a:gdLst>
              <a:gd name="connsiteX0" fmla="*/ 0 w 4715297"/>
              <a:gd name="connsiteY0" fmla="*/ 185110 h 1110638"/>
              <a:gd name="connsiteX1" fmla="*/ 185110 w 4715297"/>
              <a:gd name="connsiteY1" fmla="*/ 0 h 1110638"/>
              <a:gd name="connsiteX2" fmla="*/ 4530187 w 4715297"/>
              <a:gd name="connsiteY2" fmla="*/ 0 h 1110638"/>
              <a:gd name="connsiteX3" fmla="*/ 4715297 w 4715297"/>
              <a:gd name="connsiteY3" fmla="*/ 185110 h 1110638"/>
              <a:gd name="connsiteX4" fmla="*/ 4715297 w 4715297"/>
              <a:gd name="connsiteY4" fmla="*/ 925528 h 1110638"/>
              <a:gd name="connsiteX5" fmla="*/ 4530187 w 4715297"/>
              <a:gd name="connsiteY5" fmla="*/ 1110638 h 1110638"/>
              <a:gd name="connsiteX6" fmla="*/ 185110 w 4715297"/>
              <a:gd name="connsiteY6" fmla="*/ 1110638 h 1110638"/>
              <a:gd name="connsiteX7" fmla="*/ 0 w 4715297"/>
              <a:gd name="connsiteY7" fmla="*/ 925528 h 1110638"/>
              <a:gd name="connsiteX8" fmla="*/ 0 w 4715297"/>
              <a:gd name="connsiteY8" fmla="*/ 185110 h 11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15297" h="1110638">
                <a:moveTo>
                  <a:pt x="0" y="185110"/>
                </a:moveTo>
                <a:cubicBezTo>
                  <a:pt x="0" y="82877"/>
                  <a:pt x="82877" y="0"/>
                  <a:pt x="185110" y="0"/>
                </a:cubicBezTo>
                <a:lnTo>
                  <a:pt x="4530187" y="0"/>
                </a:lnTo>
                <a:cubicBezTo>
                  <a:pt x="4632420" y="0"/>
                  <a:pt x="4715297" y="82877"/>
                  <a:pt x="4715297" y="185110"/>
                </a:cubicBezTo>
                <a:lnTo>
                  <a:pt x="4715297" y="925528"/>
                </a:lnTo>
                <a:cubicBezTo>
                  <a:pt x="4715297" y="1027761"/>
                  <a:pt x="4632420" y="1110638"/>
                  <a:pt x="4530187" y="1110638"/>
                </a:cubicBezTo>
                <a:lnTo>
                  <a:pt x="185110" y="1110638"/>
                </a:lnTo>
                <a:cubicBezTo>
                  <a:pt x="82877" y="1110638"/>
                  <a:pt x="0" y="1027761"/>
                  <a:pt x="0" y="925528"/>
                </a:cubicBezTo>
                <a:lnTo>
                  <a:pt x="0" y="185110"/>
                </a:lnTo>
                <a:close/>
              </a:path>
            </a:pathLst>
          </a:custGeom>
          <a:solidFill>
            <a:schemeClr val="bg1"/>
          </a:solidFill>
          <a:ln>
            <a:solidFill>
              <a:schemeClr val="accent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0417" tIns="92317" rIns="130417" bIns="92317" numCol="1" spcCol="1270" anchor="ctr" anchorCtr="0">
            <a:noAutofit/>
          </a:bodyPr>
          <a:lstStyle/>
          <a:p>
            <a:pPr lvl="0" algn="l" defTabSz="889000" rtl="0">
              <a:lnSpc>
                <a:spcPct val="90000"/>
              </a:lnSpc>
              <a:spcBef>
                <a:spcPct val="0"/>
              </a:spcBef>
              <a:spcAft>
                <a:spcPct val="35000"/>
              </a:spcAft>
            </a:pPr>
            <a:r>
              <a:rPr lang="en-US" sz="2000" b="1" kern="1200" dirty="0" err="1">
                <a:solidFill>
                  <a:schemeClr val="tx1"/>
                </a:solidFill>
                <a:latin typeface="Arial"/>
                <a:cs typeface="Arial"/>
              </a:rPr>
              <a:t>Leçons</a:t>
            </a:r>
            <a:r>
              <a:rPr lang="en-US" sz="2000" b="1" kern="1200" dirty="0">
                <a:solidFill>
                  <a:schemeClr val="tx1"/>
                </a:solidFill>
                <a:latin typeface="Arial"/>
                <a:cs typeface="Arial"/>
              </a:rPr>
              <a:t> et innovations </a:t>
            </a:r>
            <a:r>
              <a:rPr lang="en-US" sz="2000" b="1" kern="1200" dirty="0" err="1">
                <a:solidFill>
                  <a:schemeClr val="tx1"/>
                </a:solidFill>
                <a:latin typeface="Arial"/>
                <a:cs typeface="Arial"/>
              </a:rPr>
              <a:t>en</a:t>
            </a:r>
            <a:r>
              <a:rPr lang="en-US" sz="2000" b="1" kern="1200" dirty="0">
                <a:solidFill>
                  <a:schemeClr val="tx1"/>
                </a:solidFill>
                <a:latin typeface="Arial"/>
                <a:cs typeface="Arial"/>
              </a:rPr>
              <a:t> 2021</a:t>
            </a:r>
            <a:endParaRPr lang="fr-FR" sz="2000" kern="1200" noProof="0" dirty="0">
              <a:solidFill>
                <a:schemeClr val="tx1"/>
              </a:solidFill>
              <a:latin typeface="Arial" panose="020B0604020202020204" pitchFamily="34" charset="0"/>
              <a:cs typeface="Arial" panose="020B0604020202020204" pitchFamily="34" charset="0"/>
            </a:endParaRPr>
          </a:p>
        </p:txBody>
      </p:sp>
      <p:sp>
        <p:nvSpPr>
          <p:cNvPr id="4" name="Sous-titre 2">
            <a:extLst>
              <a:ext uri="{FF2B5EF4-FFF2-40B4-BE49-F238E27FC236}">
                <a16:creationId xmlns:a16="http://schemas.microsoft.com/office/drawing/2014/main" id="{AC02E406-CBE8-46AD-86BB-85B652CED35C}"/>
              </a:ext>
            </a:extLst>
          </p:cNvPr>
          <p:cNvSpPr txBox="1">
            <a:spLocks/>
          </p:cNvSpPr>
          <p:nvPr/>
        </p:nvSpPr>
        <p:spPr>
          <a:xfrm>
            <a:off x="523298" y="1399160"/>
            <a:ext cx="9667340" cy="6051631"/>
          </a:xfrm>
          <a:prstGeom prst="rect">
            <a:avLst/>
          </a:prstGeom>
        </p:spPr>
        <p:txBody>
          <a:bodyPr vert="horz" lIns="100838" tIns="50419" rIns="100838" bIns="50419"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3529" u="sng"/>
          </a:p>
          <a:p>
            <a:pPr>
              <a:buFont typeface="Calibri"/>
              <a:buAutoNum type="arabicPeriod"/>
            </a:pPr>
            <a:endParaRPr lang="en-US" sz="3529" u="sng"/>
          </a:p>
          <a:p>
            <a:endParaRPr lang="en-US" sz="3529" u="sng"/>
          </a:p>
          <a:p>
            <a:pPr>
              <a:buFont typeface="+mj-lt"/>
              <a:buAutoNum type="arabicPeriod"/>
            </a:pPr>
            <a:endParaRPr lang="en-US" sz="3529" u="sng"/>
          </a:p>
          <a:p>
            <a:pPr>
              <a:buFont typeface="+mj-lt"/>
              <a:buAutoNum type="arabicPeriod"/>
            </a:pPr>
            <a:endParaRPr lang="en-US" sz="3529" u="sng"/>
          </a:p>
          <a:p>
            <a:endParaRPr lang="en-US" sz="3529" u="sng"/>
          </a:p>
          <a:p>
            <a:endParaRPr lang="en-US" sz="3529" u="sng"/>
          </a:p>
          <a:p>
            <a:endParaRPr lang="en-US" sz="3529" u="sng"/>
          </a:p>
          <a:p>
            <a:pPr marL="283613" indent="-283613"/>
            <a:endParaRPr lang="en-US" sz="3529" u="sng" dirty="0">
              <a:cs typeface="Calibri"/>
            </a:endParaRPr>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p:txBody>
      </p:sp>
      <p:sp>
        <p:nvSpPr>
          <p:cNvPr id="9" name="TextBox 4">
            <a:extLst>
              <a:ext uri="{FF2B5EF4-FFF2-40B4-BE49-F238E27FC236}">
                <a16:creationId xmlns:a16="http://schemas.microsoft.com/office/drawing/2014/main" id="{0D9B2AB8-1398-4C36-8551-90936F33BA4B}"/>
              </a:ext>
            </a:extLst>
          </p:cNvPr>
          <p:cNvSpPr txBox="1"/>
          <p:nvPr/>
        </p:nvSpPr>
        <p:spPr>
          <a:xfrm>
            <a:off x="901700" y="2065892"/>
            <a:ext cx="8839200" cy="4503028"/>
          </a:xfrm>
          <a:prstGeom prst="rect">
            <a:avLst/>
          </a:prstGeom>
          <a:noFill/>
        </p:spPr>
        <p:txBody>
          <a:bodyPr rot="0" spcFirstLastPara="0" vertOverflow="overflow" horzOverflow="overflow" vert="horz" wrap="square" lIns="100838" tIns="50419" rIns="100838" bIns="50419" numCol="1" spcCol="0" rtlCol="0" fromWordArt="0" anchor="t" anchorCtr="0" forceAA="0" compatLnSpc="1">
            <a:prstTxWarp prst="textNoShape">
              <a:avLst/>
            </a:prstTxWarp>
            <a:spAutoFit/>
          </a:bodyPr>
          <a:lstStyle/>
          <a:p>
            <a:r>
              <a:rPr lang="en-US" sz="2200" b="1" dirty="0"/>
              <a:t>Contact permanent avec les </a:t>
            </a:r>
            <a:r>
              <a:rPr lang="en-US" sz="2200" b="1" dirty="0" err="1"/>
              <a:t>acteurs</a:t>
            </a:r>
            <a:r>
              <a:rPr lang="en-US" sz="2200" b="1" dirty="0"/>
              <a:t> </a:t>
            </a:r>
            <a:r>
              <a:rPr lang="en-US" sz="2200" b="1" dirty="0" err="1"/>
              <a:t>opérationnels</a:t>
            </a:r>
            <a:r>
              <a:rPr lang="en-US" sz="2200" b="1" dirty="0"/>
              <a:t> </a:t>
            </a:r>
            <a:r>
              <a:rPr lang="en-US" sz="2200" b="1" dirty="0" err="1"/>
              <a:t>permettant</a:t>
            </a:r>
            <a:r>
              <a:rPr lang="en-US" sz="2200" b="1" dirty="0"/>
              <a:t> la </a:t>
            </a:r>
            <a:r>
              <a:rPr lang="en-US" sz="2200" b="1" dirty="0" err="1"/>
              <a:t>résolution</a:t>
            </a:r>
            <a:r>
              <a:rPr lang="en-US" sz="2200" b="1" dirty="0"/>
              <a:t> au fur et à </a:t>
            </a:r>
            <a:r>
              <a:rPr lang="en-US" sz="2200" b="1" dirty="0" err="1"/>
              <a:t>mesure</a:t>
            </a:r>
            <a:r>
              <a:rPr lang="en-US" sz="2200" b="1" dirty="0"/>
              <a:t> des </a:t>
            </a:r>
            <a:r>
              <a:rPr lang="en-US" sz="2200" b="1" dirty="0" err="1"/>
              <a:t>problèmes</a:t>
            </a:r>
            <a:r>
              <a:rPr lang="en-US" sz="2200" b="1" dirty="0"/>
              <a:t> de mise </a:t>
            </a:r>
            <a:r>
              <a:rPr lang="en-US" sz="2200" b="1" dirty="0" err="1"/>
              <a:t>en</a:t>
            </a:r>
            <a:r>
              <a:rPr lang="en-US" sz="2200" b="1" dirty="0"/>
              <a:t> oeuvre</a:t>
            </a:r>
          </a:p>
          <a:p>
            <a:pPr algn="just"/>
            <a:endParaRPr lang="en-US" sz="2200" dirty="0"/>
          </a:p>
          <a:p>
            <a:pPr algn="just"/>
            <a:r>
              <a:rPr lang="en-US" sz="2200" dirty="0" err="1"/>
              <a:t>L’organisation</a:t>
            </a:r>
            <a:r>
              <a:rPr lang="en-US" sz="2200" dirty="0"/>
              <a:t> des </a:t>
            </a:r>
            <a:r>
              <a:rPr lang="en-US" sz="2200" dirty="0" err="1"/>
              <a:t>réunions</a:t>
            </a:r>
            <a:r>
              <a:rPr lang="en-US" sz="2200" dirty="0"/>
              <a:t> à </a:t>
            </a:r>
            <a:r>
              <a:rPr lang="en-US" sz="2200" dirty="0" err="1"/>
              <a:t>l’echelle</a:t>
            </a:r>
            <a:r>
              <a:rPr lang="en-US" sz="2200" dirty="0"/>
              <a:t> </a:t>
            </a:r>
            <a:r>
              <a:rPr lang="en-US" sz="2200" dirty="0" err="1"/>
              <a:t>régionale</a:t>
            </a:r>
            <a:r>
              <a:rPr lang="en-US" sz="2200" dirty="0"/>
              <a:t> et district </a:t>
            </a:r>
            <a:r>
              <a:rPr lang="en-US" sz="2200" dirty="0" err="1"/>
              <a:t>ont</a:t>
            </a:r>
            <a:r>
              <a:rPr lang="en-US" sz="2200" dirty="0"/>
              <a:t> </a:t>
            </a:r>
            <a:r>
              <a:rPr lang="en-US" sz="2200" dirty="0" err="1"/>
              <a:t>permis</a:t>
            </a:r>
            <a:r>
              <a:rPr lang="en-US" sz="2200" dirty="0"/>
              <a:t> à </a:t>
            </a:r>
            <a:r>
              <a:rPr lang="en-US" sz="2200" dirty="0" err="1"/>
              <a:t>l’équipe</a:t>
            </a:r>
            <a:r>
              <a:rPr lang="en-US" sz="2200" dirty="0"/>
              <a:t> du </a:t>
            </a:r>
            <a:r>
              <a:rPr lang="en-US" sz="2200" dirty="0" err="1"/>
              <a:t>niveau</a:t>
            </a:r>
            <a:r>
              <a:rPr lang="en-US" sz="2200" dirty="0"/>
              <a:t> central de </a:t>
            </a:r>
            <a:r>
              <a:rPr lang="en-US" sz="2200" dirty="0" err="1"/>
              <a:t>s’assurer</a:t>
            </a:r>
            <a:r>
              <a:rPr lang="en-US" sz="2200" dirty="0"/>
              <a:t> de </a:t>
            </a:r>
            <a:r>
              <a:rPr lang="en-US" sz="2200" dirty="0" err="1"/>
              <a:t>l’amélioratin</a:t>
            </a:r>
            <a:r>
              <a:rPr lang="en-US" sz="2200" dirty="0"/>
              <a:t> progressive des </a:t>
            </a:r>
            <a:r>
              <a:rPr lang="en-US" sz="2200" dirty="0" err="1"/>
              <a:t>résultats</a:t>
            </a:r>
            <a:r>
              <a:rPr lang="en-US" sz="2200" dirty="0"/>
              <a:t>. Il </a:t>
            </a:r>
            <a:r>
              <a:rPr lang="en-US" sz="2200" dirty="0" err="1"/>
              <a:t>s’agit</a:t>
            </a:r>
            <a:r>
              <a:rPr lang="en-US" sz="2200" dirty="0"/>
              <a:t>:</a:t>
            </a:r>
          </a:p>
          <a:p>
            <a:pPr marL="342900" indent="-342900" algn="just">
              <a:buFont typeface="Arial" panose="020B0604020202020204" pitchFamily="34" charset="0"/>
              <a:buChar char="•"/>
            </a:pPr>
            <a:r>
              <a:rPr lang="en-US" sz="2200" dirty="0"/>
              <a:t>des </a:t>
            </a:r>
            <a:r>
              <a:rPr lang="en-US" sz="2200" dirty="0" err="1"/>
              <a:t>réunions</a:t>
            </a:r>
            <a:r>
              <a:rPr lang="en-US" sz="2200" dirty="0"/>
              <a:t> de microplanification </a:t>
            </a:r>
            <a:r>
              <a:rPr lang="en-US" sz="2200" dirty="0" err="1"/>
              <a:t>organisées</a:t>
            </a:r>
            <a:r>
              <a:rPr lang="en-US" sz="2200" dirty="0"/>
              <a:t> au </a:t>
            </a:r>
            <a:r>
              <a:rPr lang="en-US" sz="2200" dirty="0" err="1"/>
              <a:t>niveau</a:t>
            </a:r>
            <a:r>
              <a:rPr lang="en-US" sz="2200" dirty="0"/>
              <a:t> </a:t>
            </a:r>
            <a:r>
              <a:rPr lang="en-US" sz="2200" dirty="0" err="1"/>
              <a:t>régional</a:t>
            </a:r>
            <a:r>
              <a:rPr lang="en-US" sz="2200" dirty="0"/>
              <a:t> avec la participation des </a:t>
            </a:r>
            <a:r>
              <a:rPr lang="en-US" sz="2200" dirty="0" err="1"/>
              <a:t>équipes</a:t>
            </a:r>
            <a:r>
              <a:rPr lang="en-US" sz="2200" dirty="0"/>
              <a:t> </a:t>
            </a:r>
            <a:r>
              <a:rPr lang="en-US" sz="2200" dirty="0" err="1"/>
              <a:t>d’encadrement</a:t>
            </a:r>
            <a:r>
              <a:rPr lang="en-US" sz="2200" dirty="0"/>
              <a:t>;</a:t>
            </a:r>
          </a:p>
          <a:p>
            <a:pPr marL="342900" indent="-342900" algn="just">
              <a:buFont typeface="Arial" panose="020B0604020202020204" pitchFamily="34" charset="0"/>
              <a:buChar char="•"/>
            </a:pPr>
            <a:r>
              <a:rPr lang="en-US" sz="2200" dirty="0"/>
              <a:t>Des reunions de </a:t>
            </a:r>
            <a:r>
              <a:rPr lang="en-US" sz="2200" dirty="0" err="1"/>
              <a:t>monitorage</a:t>
            </a:r>
            <a:r>
              <a:rPr lang="en-US" sz="2200" dirty="0"/>
              <a:t> au </a:t>
            </a:r>
            <a:r>
              <a:rPr lang="en-US" sz="2200" dirty="0" err="1"/>
              <a:t>niveau</a:t>
            </a:r>
            <a:r>
              <a:rPr lang="en-US" sz="2200" dirty="0"/>
              <a:t> de </a:t>
            </a:r>
            <a:r>
              <a:rPr lang="en-US" sz="2200" dirty="0" err="1"/>
              <a:t>chaque</a:t>
            </a:r>
            <a:r>
              <a:rPr lang="en-US" sz="2200" dirty="0"/>
              <a:t> district à </a:t>
            </a:r>
            <a:r>
              <a:rPr lang="en-US" sz="2200" dirty="0" err="1"/>
              <a:t>chaque</a:t>
            </a:r>
            <a:r>
              <a:rPr lang="en-US" sz="2200" dirty="0"/>
              <a:t> fin de cycle avec la participation des </a:t>
            </a:r>
            <a:r>
              <a:rPr lang="en-US" sz="2200" dirty="0" err="1"/>
              <a:t>équipes</a:t>
            </a:r>
            <a:r>
              <a:rPr lang="en-US" sz="2200" dirty="0"/>
              <a:t> </a:t>
            </a:r>
            <a:r>
              <a:rPr lang="en-US" sz="2200" dirty="0" err="1"/>
              <a:t>d’encadrement</a:t>
            </a:r>
            <a:r>
              <a:rPr lang="en-US" sz="2200" dirty="0"/>
              <a:t> et des </a:t>
            </a:r>
            <a:r>
              <a:rPr lang="en-US" sz="2200" dirty="0" err="1"/>
              <a:t>responsables</a:t>
            </a:r>
            <a:r>
              <a:rPr lang="en-US" sz="2200" dirty="0"/>
              <a:t>  des structures </a:t>
            </a:r>
            <a:r>
              <a:rPr lang="en-US" sz="2200" dirty="0" err="1"/>
              <a:t>sanitaires</a:t>
            </a:r>
            <a:r>
              <a:rPr lang="en-US" sz="2200" dirty="0"/>
              <a:t>;</a:t>
            </a:r>
          </a:p>
          <a:p>
            <a:pPr marL="342900" indent="-342900" algn="just">
              <a:buFont typeface="Arial" panose="020B0604020202020204" pitchFamily="34" charset="0"/>
              <a:buChar char="•"/>
            </a:pPr>
            <a:r>
              <a:rPr lang="en-US" sz="2200" dirty="0"/>
              <a:t>Des reunions de </a:t>
            </a:r>
            <a:r>
              <a:rPr lang="en-US" sz="2200" dirty="0" err="1"/>
              <a:t>synthèse</a:t>
            </a:r>
            <a:r>
              <a:rPr lang="en-US" sz="2200" dirty="0"/>
              <a:t> </a:t>
            </a:r>
            <a:r>
              <a:rPr lang="en-US" sz="2200" dirty="0" err="1"/>
              <a:t>régionale</a:t>
            </a:r>
            <a:r>
              <a:rPr lang="en-US" sz="2200" dirty="0"/>
              <a:t> à </a:t>
            </a:r>
            <a:r>
              <a:rPr lang="en-US" sz="2200" dirty="0" err="1"/>
              <a:t>chaque</a:t>
            </a:r>
            <a:r>
              <a:rPr lang="en-US" sz="2200" dirty="0"/>
              <a:t> fin de cycle avec la participation des </a:t>
            </a:r>
            <a:r>
              <a:rPr lang="en-US" sz="2200" dirty="0" err="1"/>
              <a:t>équipes</a:t>
            </a:r>
            <a:r>
              <a:rPr lang="en-US" sz="2200" dirty="0"/>
              <a:t> </a:t>
            </a:r>
            <a:r>
              <a:rPr lang="en-US" sz="2200" dirty="0" err="1"/>
              <a:t>d’encadrement</a:t>
            </a:r>
            <a:r>
              <a:rPr lang="en-US" sz="2200" dirty="0"/>
              <a:t>.</a:t>
            </a:r>
          </a:p>
        </p:txBody>
      </p:sp>
    </p:spTree>
    <p:extLst>
      <p:ext uri="{BB962C8B-B14F-4D97-AF65-F5344CB8AC3E}">
        <p14:creationId xmlns:p14="http://schemas.microsoft.com/office/powerpoint/2010/main" val="3177833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1700" y="885825"/>
            <a:ext cx="9481493" cy="1111722"/>
          </a:xfrm>
          <a:prstGeom prst="rect">
            <a:avLst/>
          </a:prstGeom>
          <a:solidFill>
            <a:schemeClr val="bg1"/>
          </a:solidFill>
        </p:spPr>
      </p:sp>
      <p:sp>
        <p:nvSpPr>
          <p:cNvPr id="6" name="Flèche droite 5"/>
          <p:cNvSpPr/>
          <p:nvPr/>
        </p:nvSpPr>
        <p:spPr>
          <a:xfrm>
            <a:off x="5956300" y="155227"/>
            <a:ext cx="3668678" cy="879640"/>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Forme libre 6"/>
          <p:cNvSpPr/>
          <p:nvPr/>
        </p:nvSpPr>
        <p:spPr>
          <a:xfrm>
            <a:off x="1241003" y="242622"/>
            <a:ext cx="4715297" cy="704850"/>
          </a:xfrm>
          <a:custGeom>
            <a:avLst/>
            <a:gdLst>
              <a:gd name="connsiteX0" fmla="*/ 0 w 4715297"/>
              <a:gd name="connsiteY0" fmla="*/ 185110 h 1110638"/>
              <a:gd name="connsiteX1" fmla="*/ 185110 w 4715297"/>
              <a:gd name="connsiteY1" fmla="*/ 0 h 1110638"/>
              <a:gd name="connsiteX2" fmla="*/ 4530187 w 4715297"/>
              <a:gd name="connsiteY2" fmla="*/ 0 h 1110638"/>
              <a:gd name="connsiteX3" fmla="*/ 4715297 w 4715297"/>
              <a:gd name="connsiteY3" fmla="*/ 185110 h 1110638"/>
              <a:gd name="connsiteX4" fmla="*/ 4715297 w 4715297"/>
              <a:gd name="connsiteY4" fmla="*/ 925528 h 1110638"/>
              <a:gd name="connsiteX5" fmla="*/ 4530187 w 4715297"/>
              <a:gd name="connsiteY5" fmla="*/ 1110638 h 1110638"/>
              <a:gd name="connsiteX6" fmla="*/ 185110 w 4715297"/>
              <a:gd name="connsiteY6" fmla="*/ 1110638 h 1110638"/>
              <a:gd name="connsiteX7" fmla="*/ 0 w 4715297"/>
              <a:gd name="connsiteY7" fmla="*/ 925528 h 1110638"/>
              <a:gd name="connsiteX8" fmla="*/ 0 w 4715297"/>
              <a:gd name="connsiteY8" fmla="*/ 185110 h 11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15297" h="1110638">
                <a:moveTo>
                  <a:pt x="0" y="185110"/>
                </a:moveTo>
                <a:cubicBezTo>
                  <a:pt x="0" y="82877"/>
                  <a:pt x="82877" y="0"/>
                  <a:pt x="185110" y="0"/>
                </a:cubicBezTo>
                <a:lnTo>
                  <a:pt x="4530187" y="0"/>
                </a:lnTo>
                <a:cubicBezTo>
                  <a:pt x="4632420" y="0"/>
                  <a:pt x="4715297" y="82877"/>
                  <a:pt x="4715297" y="185110"/>
                </a:cubicBezTo>
                <a:lnTo>
                  <a:pt x="4715297" y="925528"/>
                </a:lnTo>
                <a:cubicBezTo>
                  <a:pt x="4715297" y="1027761"/>
                  <a:pt x="4632420" y="1110638"/>
                  <a:pt x="4530187" y="1110638"/>
                </a:cubicBezTo>
                <a:lnTo>
                  <a:pt x="185110" y="1110638"/>
                </a:lnTo>
                <a:cubicBezTo>
                  <a:pt x="82877" y="1110638"/>
                  <a:pt x="0" y="1027761"/>
                  <a:pt x="0" y="925528"/>
                </a:cubicBezTo>
                <a:lnTo>
                  <a:pt x="0" y="185110"/>
                </a:lnTo>
                <a:close/>
              </a:path>
            </a:pathLst>
          </a:custGeom>
          <a:solidFill>
            <a:schemeClr val="bg1"/>
          </a:solidFill>
          <a:ln>
            <a:solidFill>
              <a:schemeClr val="accent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0417" tIns="92317" rIns="130417" bIns="92317" numCol="1" spcCol="1270" anchor="ctr" anchorCtr="0">
            <a:noAutofit/>
          </a:bodyPr>
          <a:lstStyle/>
          <a:p>
            <a:pPr lvl="0" algn="l" defTabSz="889000" rtl="0">
              <a:lnSpc>
                <a:spcPct val="90000"/>
              </a:lnSpc>
              <a:spcBef>
                <a:spcPct val="0"/>
              </a:spcBef>
              <a:spcAft>
                <a:spcPct val="35000"/>
              </a:spcAft>
            </a:pPr>
            <a:r>
              <a:rPr lang="en-US" sz="2000" b="1" kern="1200" dirty="0" err="1">
                <a:solidFill>
                  <a:schemeClr val="tx1"/>
                </a:solidFill>
                <a:latin typeface="Arial"/>
                <a:cs typeface="Arial"/>
              </a:rPr>
              <a:t>Leçons</a:t>
            </a:r>
            <a:r>
              <a:rPr lang="en-US" sz="2000" b="1" kern="1200" dirty="0">
                <a:solidFill>
                  <a:schemeClr val="tx1"/>
                </a:solidFill>
                <a:latin typeface="Arial"/>
                <a:cs typeface="Arial"/>
              </a:rPr>
              <a:t> et innovations </a:t>
            </a:r>
            <a:r>
              <a:rPr lang="en-US" sz="2000" b="1" kern="1200" dirty="0" err="1">
                <a:solidFill>
                  <a:schemeClr val="tx1"/>
                </a:solidFill>
                <a:latin typeface="Arial"/>
                <a:cs typeface="Arial"/>
              </a:rPr>
              <a:t>en</a:t>
            </a:r>
            <a:r>
              <a:rPr lang="en-US" sz="2000" b="1" kern="1200" dirty="0">
                <a:solidFill>
                  <a:schemeClr val="tx1"/>
                </a:solidFill>
                <a:latin typeface="Arial"/>
                <a:cs typeface="Arial"/>
              </a:rPr>
              <a:t> 2021</a:t>
            </a:r>
            <a:endParaRPr lang="fr-FR" sz="2000" kern="1200" noProof="0" dirty="0">
              <a:solidFill>
                <a:schemeClr val="tx1"/>
              </a:solidFill>
              <a:latin typeface="Arial" panose="020B0604020202020204" pitchFamily="34" charset="0"/>
              <a:cs typeface="Arial" panose="020B0604020202020204" pitchFamily="34" charset="0"/>
            </a:endParaRPr>
          </a:p>
        </p:txBody>
      </p:sp>
      <p:sp>
        <p:nvSpPr>
          <p:cNvPr id="4" name="Sous-titre 2">
            <a:extLst>
              <a:ext uri="{FF2B5EF4-FFF2-40B4-BE49-F238E27FC236}">
                <a16:creationId xmlns:a16="http://schemas.microsoft.com/office/drawing/2014/main" id="{AC02E406-CBE8-46AD-86BB-85B652CED35C}"/>
              </a:ext>
            </a:extLst>
          </p:cNvPr>
          <p:cNvSpPr txBox="1">
            <a:spLocks/>
          </p:cNvSpPr>
          <p:nvPr/>
        </p:nvSpPr>
        <p:spPr>
          <a:xfrm>
            <a:off x="523298" y="1399160"/>
            <a:ext cx="9667340" cy="6051631"/>
          </a:xfrm>
          <a:prstGeom prst="rect">
            <a:avLst/>
          </a:prstGeom>
        </p:spPr>
        <p:txBody>
          <a:bodyPr vert="horz" lIns="100838" tIns="50419" rIns="100838" bIns="50419"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3529" u="sng"/>
          </a:p>
          <a:p>
            <a:pPr>
              <a:buFont typeface="Calibri"/>
              <a:buAutoNum type="arabicPeriod"/>
            </a:pPr>
            <a:endParaRPr lang="en-US" sz="3529" u="sng"/>
          </a:p>
          <a:p>
            <a:endParaRPr lang="en-US" sz="3529" u="sng"/>
          </a:p>
          <a:p>
            <a:pPr>
              <a:buFont typeface="+mj-lt"/>
              <a:buAutoNum type="arabicPeriod"/>
            </a:pPr>
            <a:endParaRPr lang="en-US" sz="3529" u="sng"/>
          </a:p>
          <a:p>
            <a:pPr>
              <a:buFont typeface="+mj-lt"/>
              <a:buAutoNum type="arabicPeriod"/>
            </a:pPr>
            <a:endParaRPr lang="en-US" sz="3529" u="sng"/>
          </a:p>
          <a:p>
            <a:endParaRPr lang="en-US" sz="3529" u="sng"/>
          </a:p>
          <a:p>
            <a:endParaRPr lang="en-US" sz="3529" u="sng"/>
          </a:p>
          <a:p>
            <a:endParaRPr lang="en-US" sz="3529" u="sng"/>
          </a:p>
          <a:p>
            <a:pPr marL="283613" indent="-283613"/>
            <a:endParaRPr lang="en-US" sz="3529" u="sng" dirty="0">
              <a:cs typeface="Calibri"/>
            </a:endParaRPr>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p:txBody>
      </p:sp>
      <p:sp>
        <p:nvSpPr>
          <p:cNvPr id="9" name="TextBox 4">
            <a:extLst>
              <a:ext uri="{FF2B5EF4-FFF2-40B4-BE49-F238E27FC236}">
                <a16:creationId xmlns:a16="http://schemas.microsoft.com/office/drawing/2014/main" id="{0D9B2AB8-1398-4C36-8551-90936F33BA4B}"/>
              </a:ext>
            </a:extLst>
          </p:cNvPr>
          <p:cNvSpPr txBox="1"/>
          <p:nvPr/>
        </p:nvSpPr>
        <p:spPr>
          <a:xfrm>
            <a:off x="937368" y="1122262"/>
            <a:ext cx="8839200" cy="6211188"/>
          </a:xfrm>
          <a:prstGeom prst="rect">
            <a:avLst/>
          </a:prstGeom>
          <a:noFill/>
        </p:spPr>
        <p:txBody>
          <a:bodyPr rot="0" spcFirstLastPara="0" vertOverflow="overflow" horzOverflow="overflow" vert="horz" wrap="square" lIns="100838" tIns="50419" rIns="100838" bIns="50419" numCol="1" spcCol="0" rtlCol="0" fromWordArt="0" anchor="t" anchorCtr="0" forceAA="0" compatLnSpc="1">
            <a:prstTxWarp prst="textNoShape">
              <a:avLst/>
            </a:prstTxWarp>
            <a:spAutoFit/>
          </a:bodyPr>
          <a:lstStyle/>
          <a:p>
            <a:r>
              <a:rPr lang="en-US" sz="2200" b="1" dirty="0"/>
              <a:t>Assurance </a:t>
            </a:r>
            <a:r>
              <a:rPr lang="en-US" sz="2200" b="1" dirty="0" err="1"/>
              <a:t>qualité</a:t>
            </a:r>
            <a:r>
              <a:rPr lang="en-US" sz="2200" b="1" dirty="0"/>
              <a:t> de </a:t>
            </a:r>
            <a:r>
              <a:rPr lang="en-US" sz="2200" b="1" dirty="0" err="1"/>
              <a:t>l’intervention</a:t>
            </a:r>
            <a:r>
              <a:rPr lang="en-US" sz="2200" b="1" dirty="0"/>
              <a:t> CPS</a:t>
            </a:r>
          </a:p>
          <a:p>
            <a:pPr algn="just"/>
            <a:endParaRPr lang="en-US" sz="2200" dirty="0"/>
          </a:p>
          <a:p>
            <a:pPr algn="just"/>
            <a:r>
              <a:rPr lang="en-US" sz="2200" dirty="0"/>
              <a:t>De </a:t>
            </a:r>
            <a:r>
              <a:rPr lang="en-US" sz="2200" dirty="0" err="1"/>
              <a:t>nouvelles</a:t>
            </a:r>
            <a:r>
              <a:rPr lang="en-US" sz="2200" dirty="0"/>
              <a:t> </a:t>
            </a:r>
            <a:r>
              <a:rPr lang="en-US" sz="2200" dirty="0" err="1"/>
              <a:t>mesures</a:t>
            </a:r>
            <a:r>
              <a:rPr lang="en-US" sz="2200" dirty="0"/>
              <a:t> </a:t>
            </a:r>
            <a:r>
              <a:rPr lang="en-US" sz="2200" dirty="0" err="1"/>
              <a:t>sont</a:t>
            </a:r>
            <a:r>
              <a:rPr lang="en-US" sz="2200" dirty="0"/>
              <a:t> </a:t>
            </a:r>
            <a:r>
              <a:rPr lang="en-US" sz="2200" dirty="0" err="1"/>
              <a:t>prises</a:t>
            </a:r>
            <a:r>
              <a:rPr lang="en-US" sz="2200" dirty="0"/>
              <a:t> pour </a:t>
            </a:r>
            <a:r>
              <a:rPr lang="en-US" sz="2200" dirty="0" err="1"/>
              <a:t>améliorer</a:t>
            </a:r>
            <a:r>
              <a:rPr lang="en-US" sz="2200" dirty="0"/>
              <a:t> la </a:t>
            </a:r>
            <a:r>
              <a:rPr lang="en-US" sz="2200" dirty="0" err="1"/>
              <a:t>qualité</a:t>
            </a:r>
            <a:r>
              <a:rPr lang="en-US" sz="2200" dirty="0"/>
              <a:t> de </a:t>
            </a:r>
            <a:r>
              <a:rPr lang="en-US" sz="2200" dirty="0" err="1"/>
              <a:t>l’intervention</a:t>
            </a:r>
            <a:r>
              <a:rPr lang="en-US" sz="2200" dirty="0"/>
              <a:t>:</a:t>
            </a:r>
          </a:p>
          <a:p>
            <a:pPr marL="342900" indent="-342900" algn="just">
              <a:spcBef>
                <a:spcPts val="600"/>
              </a:spcBef>
              <a:spcAft>
                <a:spcPts val="600"/>
              </a:spcAft>
              <a:buFont typeface="Arial" panose="020B0604020202020204" pitchFamily="34" charset="0"/>
              <a:buChar char="•"/>
            </a:pPr>
            <a:r>
              <a:rPr lang="en-US" sz="2200" dirty="0"/>
              <a:t>La </a:t>
            </a:r>
            <a:r>
              <a:rPr lang="en-US" sz="2200" dirty="0" err="1"/>
              <a:t>digitalisation</a:t>
            </a:r>
            <a:r>
              <a:rPr lang="en-US" sz="2200" dirty="0"/>
              <a:t> de la supervision </a:t>
            </a:r>
            <a:r>
              <a:rPr lang="en-US" sz="2200" dirty="0" err="1"/>
              <a:t>en</a:t>
            </a:r>
            <a:r>
              <a:rPr lang="en-US" sz="2200" dirty="0"/>
              <a:t> </a:t>
            </a:r>
            <a:r>
              <a:rPr lang="en-US" sz="2200" dirty="0" err="1"/>
              <a:t>ligne</a:t>
            </a:r>
            <a:r>
              <a:rPr lang="en-US" sz="2200" dirty="0"/>
              <a:t> qui </a:t>
            </a:r>
            <a:r>
              <a:rPr lang="en-US" sz="2200" dirty="0" err="1"/>
              <a:t>permet</a:t>
            </a:r>
            <a:r>
              <a:rPr lang="en-US" sz="2200" dirty="0"/>
              <a:t> de </a:t>
            </a:r>
            <a:r>
              <a:rPr lang="en-US" sz="2200" dirty="0" err="1"/>
              <a:t>suivre</a:t>
            </a:r>
            <a:r>
              <a:rPr lang="en-US" sz="2200" dirty="0"/>
              <a:t> </a:t>
            </a:r>
            <a:r>
              <a:rPr lang="en-US" sz="2200" dirty="0" err="1"/>
              <a:t>l’effectivité</a:t>
            </a:r>
            <a:r>
              <a:rPr lang="en-US" sz="2200" dirty="0"/>
              <a:t> de la </a:t>
            </a:r>
            <a:r>
              <a:rPr lang="en-US" sz="2200" dirty="0" err="1"/>
              <a:t>réalisation</a:t>
            </a:r>
            <a:r>
              <a:rPr lang="en-US" sz="2200" dirty="0"/>
              <a:t> de </a:t>
            </a:r>
            <a:r>
              <a:rPr lang="en-US" sz="2200" dirty="0" err="1"/>
              <a:t>cette</a:t>
            </a:r>
            <a:r>
              <a:rPr lang="en-US" sz="2200" dirty="0"/>
              <a:t>  </a:t>
            </a:r>
            <a:r>
              <a:rPr lang="en-US" sz="2200" dirty="0" err="1"/>
              <a:t>activité</a:t>
            </a:r>
            <a:r>
              <a:rPr lang="en-US" sz="2200" dirty="0"/>
              <a:t> par les </a:t>
            </a:r>
            <a:r>
              <a:rPr lang="en-US" sz="2200" dirty="0" err="1"/>
              <a:t>superviseurs</a:t>
            </a:r>
            <a:r>
              <a:rPr lang="en-US" sz="2200" dirty="0"/>
              <a:t> de </a:t>
            </a:r>
            <a:r>
              <a:rPr lang="en-US" sz="2200" dirty="0" err="1"/>
              <a:t>tous</a:t>
            </a:r>
            <a:r>
              <a:rPr lang="en-US" sz="2200" dirty="0"/>
              <a:t> les </a:t>
            </a:r>
            <a:r>
              <a:rPr lang="en-US" sz="2200" dirty="0" err="1"/>
              <a:t>niveaux</a:t>
            </a:r>
            <a:r>
              <a:rPr lang="en-US" sz="2200" dirty="0"/>
              <a:t>;</a:t>
            </a:r>
          </a:p>
          <a:p>
            <a:pPr marL="342900" indent="-342900" algn="just">
              <a:spcBef>
                <a:spcPts val="600"/>
              </a:spcBef>
              <a:spcAft>
                <a:spcPts val="600"/>
              </a:spcAft>
              <a:buFont typeface="Arial" panose="020B0604020202020204" pitchFamily="34" charset="0"/>
              <a:buChar char="•"/>
            </a:pPr>
            <a:r>
              <a:rPr lang="en-US" sz="2200" dirty="0" err="1"/>
              <a:t>L’organisation</a:t>
            </a:r>
            <a:r>
              <a:rPr lang="en-US" sz="2200" dirty="0"/>
              <a:t> des </a:t>
            </a:r>
            <a:r>
              <a:rPr lang="en-US" sz="2200" dirty="0" err="1"/>
              <a:t>évaluations</a:t>
            </a:r>
            <a:r>
              <a:rPr lang="en-US" sz="2200" dirty="0"/>
              <a:t> de la </a:t>
            </a:r>
            <a:r>
              <a:rPr lang="en-US" sz="2200" dirty="0" err="1"/>
              <a:t>qualité</a:t>
            </a:r>
            <a:r>
              <a:rPr lang="en-US" sz="2200" dirty="0"/>
              <a:t> de </a:t>
            </a:r>
            <a:r>
              <a:rPr lang="en-US" sz="2200" dirty="0" err="1"/>
              <a:t>l’intervention</a:t>
            </a:r>
            <a:r>
              <a:rPr lang="en-US" sz="2200" dirty="0"/>
              <a:t> (LQAS) </a:t>
            </a:r>
            <a:r>
              <a:rPr lang="en-US" sz="2200" dirty="0" err="1"/>
              <a:t>en</a:t>
            </a:r>
            <a:r>
              <a:rPr lang="en-US" sz="2200" dirty="0"/>
              <a:t> </a:t>
            </a:r>
            <a:r>
              <a:rPr lang="en-US" sz="2200" dirty="0" err="1"/>
              <a:t>pilote</a:t>
            </a:r>
            <a:r>
              <a:rPr lang="en-US" sz="2200" dirty="0"/>
              <a:t> </a:t>
            </a:r>
            <a:r>
              <a:rPr lang="en-US" sz="2200" dirty="0" err="1"/>
              <a:t>dans</a:t>
            </a:r>
            <a:r>
              <a:rPr lang="en-US" sz="2200" dirty="0"/>
              <a:t> les ménages;</a:t>
            </a:r>
          </a:p>
          <a:p>
            <a:pPr marL="342900" indent="-342900" algn="just">
              <a:spcBef>
                <a:spcPts val="600"/>
              </a:spcBef>
              <a:spcAft>
                <a:spcPts val="600"/>
              </a:spcAft>
              <a:buFont typeface="Arial" panose="020B0604020202020204" pitchFamily="34" charset="0"/>
              <a:buChar char="•"/>
            </a:pPr>
            <a:r>
              <a:rPr lang="en-US" sz="2200" dirty="0"/>
              <a:t>Le </a:t>
            </a:r>
            <a:r>
              <a:rPr lang="en-US" sz="2200" dirty="0" err="1"/>
              <a:t>maintien</a:t>
            </a:r>
            <a:r>
              <a:rPr lang="en-US" sz="2200" dirty="0"/>
              <a:t> des </a:t>
            </a:r>
            <a:r>
              <a:rPr lang="en-US" sz="2200" dirty="0" err="1"/>
              <a:t>évaluations</a:t>
            </a:r>
            <a:r>
              <a:rPr lang="en-US" sz="2200" dirty="0"/>
              <a:t> </a:t>
            </a:r>
            <a:r>
              <a:rPr lang="en-US" sz="2200" dirty="0" err="1"/>
              <a:t>rapides</a:t>
            </a:r>
            <a:r>
              <a:rPr lang="en-US" sz="2200" dirty="0"/>
              <a:t> </a:t>
            </a:r>
            <a:r>
              <a:rPr lang="en-US" sz="2200" dirty="0" err="1"/>
              <a:t>en</a:t>
            </a:r>
            <a:r>
              <a:rPr lang="en-US" sz="2200" dirty="0"/>
              <a:t> </a:t>
            </a:r>
            <a:r>
              <a:rPr lang="en-US" sz="2200" dirty="0" err="1"/>
              <a:t>grappe</a:t>
            </a:r>
            <a:r>
              <a:rPr lang="en-US" sz="2200" dirty="0"/>
              <a:t> à </a:t>
            </a:r>
            <a:r>
              <a:rPr lang="en-US" sz="2200" dirty="0" err="1"/>
              <a:t>chaque</a:t>
            </a:r>
            <a:r>
              <a:rPr lang="en-US" sz="2200" dirty="0"/>
              <a:t> de cycle pour </a:t>
            </a:r>
            <a:r>
              <a:rPr lang="en-US" sz="2200" dirty="0" err="1"/>
              <a:t>détecter</a:t>
            </a:r>
            <a:r>
              <a:rPr lang="en-US" sz="2200" dirty="0"/>
              <a:t> et </a:t>
            </a:r>
            <a:r>
              <a:rPr lang="en-US" sz="2200" dirty="0" err="1"/>
              <a:t>corriger</a:t>
            </a:r>
            <a:r>
              <a:rPr lang="en-US" sz="2200" dirty="0"/>
              <a:t> les aberrations de mise </a:t>
            </a:r>
            <a:r>
              <a:rPr lang="en-US" sz="2200" dirty="0" err="1"/>
              <a:t>en</a:t>
            </a:r>
            <a:r>
              <a:rPr lang="en-US" sz="2200" dirty="0"/>
              <a:t> oeuvre.</a:t>
            </a:r>
          </a:p>
          <a:p>
            <a:pPr marL="342900" indent="-342900" algn="just">
              <a:spcBef>
                <a:spcPts val="600"/>
              </a:spcBef>
              <a:spcAft>
                <a:spcPts val="600"/>
              </a:spcAft>
              <a:buFont typeface="Arial" panose="020B0604020202020204" pitchFamily="34" charset="0"/>
              <a:buChar char="•"/>
            </a:pPr>
            <a:r>
              <a:rPr lang="en-US" sz="2200" dirty="0"/>
              <a:t>Des </a:t>
            </a:r>
            <a:r>
              <a:rPr lang="en-US" sz="2200" dirty="0" err="1"/>
              <a:t>réunions</a:t>
            </a:r>
            <a:r>
              <a:rPr lang="en-US" sz="2200" dirty="0"/>
              <a:t> de </a:t>
            </a:r>
            <a:r>
              <a:rPr lang="en-US" sz="2200" dirty="0" err="1"/>
              <a:t>synthèse</a:t>
            </a:r>
            <a:r>
              <a:rPr lang="en-US" sz="2200" dirty="0"/>
              <a:t> </a:t>
            </a:r>
            <a:r>
              <a:rPr lang="en-US" sz="2200" dirty="0" err="1"/>
              <a:t>régionale</a:t>
            </a:r>
            <a:r>
              <a:rPr lang="en-US" sz="2200" dirty="0"/>
              <a:t> à </a:t>
            </a:r>
            <a:r>
              <a:rPr lang="en-US" sz="2200" dirty="0" err="1"/>
              <a:t>chaque</a:t>
            </a:r>
            <a:r>
              <a:rPr lang="en-US" sz="2200" dirty="0"/>
              <a:t> fin de cycle avec la participation des </a:t>
            </a:r>
            <a:r>
              <a:rPr lang="en-US" sz="2200" dirty="0" err="1"/>
              <a:t>équipes</a:t>
            </a:r>
            <a:r>
              <a:rPr lang="en-US" sz="2200" dirty="0"/>
              <a:t> </a:t>
            </a:r>
            <a:r>
              <a:rPr lang="en-US" sz="2200" dirty="0" err="1"/>
              <a:t>d’encadrement</a:t>
            </a:r>
            <a:r>
              <a:rPr lang="en-US" sz="2200" dirty="0"/>
              <a:t>.</a:t>
            </a:r>
          </a:p>
          <a:p>
            <a:pPr marL="342900" indent="-342900" algn="just">
              <a:spcBef>
                <a:spcPts val="600"/>
              </a:spcBef>
              <a:spcAft>
                <a:spcPts val="600"/>
              </a:spcAft>
              <a:buFont typeface="Arial" panose="020B0604020202020204" pitchFamily="34" charset="0"/>
              <a:buChar char="•"/>
            </a:pPr>
            <a:r>
              <a:rPr lang="en-US" sz="2200" dirty="0" err="1"/>
              <a:t>L’étude</a:t>
            </a:r>
            <a:r>
              <a:rPr lang="en-US" sz="2200" dirty="0"/>
              <a:t> sur </a:t>
            </a:r>
            <a:r>
              <a:rPr lang="en-US" sz="2200" dirty="0" err="1"/>
              <a:t>l’approche</a:t>
            </a:r>
            <a:r>
              <a:rPr lang="en-US" sz="2200" dirty="0"/>
              <a:t> des </a:t>
            </a:r>
            <a:r>
              <a:rPr lang="en-US" sz="2200" dirty="0" err="1"/>
              <a:t>rôles</a:t>
            </a:r>
            <a:r>
              <a:rPr lang="en-US" sz="2200" dirty="0"/>
              <a:t> </a:t>
            </a:r>
            <a:r>
              <a:rPr lang="en-US" sz="2200" dirty="0" err="1"/>
              <a:t>modèles</a:t>
            </a:r>
            <a:r>
              <a:rPr lang="en-US" sz="2200" dirty="0"/>
              <a:t> pour </a:t>
            </a:r>
            <a:r>
              <a:rPr lang="en-US" sz="2200" dirty="0" err="1"/>
              <a:t>faciliter</a:t>
            </a:r>
            <a:r>
              <a:rPr lang="en-US" sz="2200" dirty="0"/>
              <a:t> </a:t>
            </a:r>
            <a:r>
              <a:rPr lang="en-US" sz="2200" dirty="0" err="1"/>
              <a:t>l’administration</a:t>
            </a:r>
            <a:r>
              <a:rPr lang="en-US" sz="2200" dirty="0"/>
              <a:t> de la SPAQ </a:t>
            </a:r>
            <a:r>
              <a:rPr lang="en-US" sz="2200" dirty="0" smtClean="0"/>
              <a:t>et identifier </a:t>
            </a:r>
            <a:r>
              <a:rPr lang="en-US" sz="2200" dirty="0"/>
              <a:t>des points sur </a:t>
            </a:r>
            <a:r>
              <a:rPr lang="en-US" sz="2200" dirty="0" err="1"/>
              <a:t>lesquels</a:t>
            </a:r>
            <a:r>
              <a:rPr lang="en-US" sz="2200" dirty="0"/>
              <a:t> </a:t>
            </a:r>
            <a:r>
              <a:rPr lang="en-US" sz="2200" dirty="0" err="1"/>
              <a:t>une</a:t>
            </a:r>
            <a:r>
              <a:rPr lang="en-US" sz="2200" dirty="0"/>
              <a:t> action </a:t>
            </a:r>
            <a:r>
              <a:rPr lang="en-US" sz="2200" dirty="0" err="1"/>
              <a:t>devra</a:t>
            </a:r>
            <a:r>
              <a:rPr lang="en-US" sz="2200" dirty="0"/>
              <a:t> </a:t>
            </a:r>
            <a:r>
              <a:rPr lang="en-US" sz="2200" dirty="0" err="1"/>
              <a:t>être</a:t>
            </a:r>
            <a:r>
              <a:rPr lang="en-US" sz="2200" dirty="0"/>
              <a:t> </a:t>
            </a:r>
            <a:r>
              <a:rPr lang="en-US" sz="2200" dirty="0" err="1" smtClean="0"/>
              <a:t>menée</a:t>
            </a:r>
            <a:r>
              <a:rPr lang="en-US" sz="2200" dirty="0" smtClean="0"/>
              <a:t> pour </a:t>
            </a:r>
            <a:r>
              <a:rPr lang="en-US" sz="2200" dirty="0" err="1"/>
              <a:t>faciliter</a:t>
            </a:r>
            <a:r>
              <a:rPr lang="en-US" sz="2200" dirty="0"/>
              <a:t> la </a:t>
            </a:r>
            <a:r>
              <a:rPr lang="en-US" sz="2200" dirty="0" err="1"/>
              <a:t>prochaine</a:t>
            </a:r>
            <a:r>
              <a:rPr lang="en-US" sz="2200" dirty="0"/>
              <a:t> </a:t>
            </a:r>
            <a:r>
              <a:rPr lang="en-US" sz="2200" dirty="0" err="1"/>
              <a:t>campagne</a:t>
            </a:r>
            <a:r>
              <a:rPr lang="en-US" sz="2200" dirty="0"/>
              <a:t>.</a:t>
            </a:r>
          </a:p>
        </p:txBody>
      </p:sp>
    </p:spTree>
    <p:extLst>
      <p:ext uri="{BB962C8B-B14F-4D97-AF65-F5344CB8AC3E}">
        <p14:creationId xmlns:p14="http://schemas.microsoft.com/office/powerpoint/2010/main" val="4163686037"/>
      </p:ext>
    </p:extLst>
  </p:cSld>
  <p:clrMapOvr>
    <a:masterClrMapping/>
  </p:clrMapOvr>
  <p:timing>
    <p:tnLst>
      <p:par>
        <p:cTn id="1" dur="indefinite" restart="never" nodeType="tmRoot"/>
      </p:par>
    </p:tnLst>
  </p:timing>
  <p:extLst mod="1">
    <p:ext uri="{6950BFC3-D8DA-4A85-94F7-54DA5524770B}">
      <p188:commentRel xmlns="" xmlns:p188="http://schemas.microsoft.com/office/powerpoint/2018/8/main" r:id="rId2"/>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1700" y="885825"/>
            <a:ext cx="9481493" cy="1111722"/>
          </a:xfrm>
          <a:prstGeom prst="rect">
            <a:avLst/>
          </a:prstGeom>
          <a:solidFill>
            <a:schemeClr val="bg1"/>
          </a:solidFill>
        </p:spPr>
      </p:sp>
      <p:sp>
        <p:nvSpPr>
          <p:cNvPr id="6" name="Flèche droite 5"/>
          <p:cNvSpPr/>
          <p:nvPr/>
        </p:nvSpPr>
        <p:spPr>
          <a:xfrm>
            <a:off x="5947197" y="788905"/>
            <a:ext cx="3668678" cy="879640"/>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Forme libre 6"/>
          <p:cNvSpPr/>
          <p:nvPr/>
        </p:nvSpPr>
        <p:spPr>
          <a:xfrm>
            <a:off x="1231900" y="876300"/>
            <a:ext cx="4715297" cy="704850"/>
          </a:xfrm>
          <a:custGeom>
            <a:avLst/>
            <a:gdLst>
              <a:gd name="connsiteX0" fmla="*/ 0 w 4715297"/>
              <a:gd name="connsiteY0" fmla="*/ 185110 h 1110638"/>
              <a:gd name="connsiteX1" fmla="*/ 185110 w 4715297"/>
              <a:gd name="connsiteY1" fmla="*/ 0 h 1110638"/>
              <a:gd name="connsiteX2" fmla="*/ 4530187 w 4715297"/>
              <a:gd name="connsiteY2" fmla="*/ 0 h 1110638"/>
              <a:gd name="connsiteX3" fmla="*/ 4715297 w 4715297"/>
              <a:gd name="connsiteY3" fmla="*/ 185110 h 1110638"/>
              <a:gd name="connsiteX4" fmla="*/ 4715297 w 4715297"/>
              <a:gd name="connsiteY4" fmla="*/ 925528 h 1110638"/>
              <a:gd name="connsiteX5" fmla="*/ 4530187 w 4715297"/>
              <a:gd name="connsiteY5" fmla="*/ 1110638 h 1110638"/>
              <a:gd name="connsiteX6" fmla="*/ 185110 w 4715297"/>
              <a:gd name="connsiteY6" fmla="*/ 1110638 h 1110638"/>
              <a:gd name="connsiteX7" fmla="*/ 0 w 4715297"/>
              <a:gd name="connsiteY7" fmla="*/ 925528 h 1110638"/>
              <a:gd name="connsiteX8" fmla="*/ 0 w 4715297"/>
              <a:gd name="connsiteY8" fmla="*/ 185110 h 11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15297" h="1110638">
                <a:moveTo>
                  <a:pt x="0" y="185110"/>
                </a:moveTo>
                <a:cubicBezTo>
                  <a:pt x="0" y="82877"/>
                  <a:pt x="82877" y="0"/>
                  <a:pt x="185110" y="0"/>
                </a:cubicBezTo>
                <a:lnTo>
                  <a:pt x="4530187" y="0"/>
                </a:lnTo>
                <a:cubicBezTo>
                  <a:pt x="4632420" y="0"/>
                  <a:pt x="4715297" y="82877"/>
                  <a:pt x="4715297" y="185110"/>
                </a:cubicBezTo>
                <a:lnTo>
                  <a:pt x="4715297" y="925528"/>
                </a:lnTo>
                <a:cubicBezTo>
                  <a:pt x="4715297" y="1027761"/>
                  <a:pt x="4632420" y="1110638"/>
                  <a:pt x="4530187" y="1110638"/>
                </a:cubicBezTo>
                <a:lnTo>
                  <a:pt x="185110" y="1110638"/>
                </a:lnTo>
                <a:cubicBezTo>
                  <a:pt x="82877" y="1110638"/>
                  <a:pt x="0" y="1027761"/>
                  <a:pt x="0" y="925528"/>
                </a:cubicBezTo>
                <a:lnTo>
                  <a:pt x="0" y="185110"/>
                </a:lnTo>
                <a:close/>
              </a:path>
            </a:pathLst>
          </a:custGeom>
          <a:solidFill>
            <a:schemeClr val="bg1"/>
          </a:solidFill>
          <a:ln>
            <a:solidFill>
              <a:schemeClr val="accent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0417" tIns="92317" rIns="130417" bIns="92317" numCol="1" spcCol="1270" anchor="ctr" anchorCtr="0">
            <a:noAutofit/>
          </a:bodyPr>
          <a:lstStyle/>
          <a:p>
            <a:pPr lvl="0" algn="l" defTabSz="889000" rtl="0">
              <a:lnSpc>
                <a:spcPct val="90000"/>
              </a:lnSpc>
              <a:spcBef>
                <a:spcPct val="0"/>
              </a:spcBef>
              <a:spcAft>
                <a:spcPct val="35000"/>
              </a:spcAft>
            </a:pPr>
            <a:r>
              <a:rPr lang="en-US" sz="2000" b="1" kern="1200" dirty="0" err="1">
                <a:solidFill>
                  <a:schemeClr val="tx1"/>
                </a:solidFill>
                <a:latin typeface="Arial"/>
                <a:cs typeface="Arial"/>
              </a:rPr>
              <a:t>Leçons</a:t>
            </a:r>
            <a:r>
              <a:rPr lang="en-US" sz="2000" b="1" kern="1200" dirty="0">
                <a:solidFill>
                  <a:schemeClr val="tx1"/>
                </a:solidFill>
                <a:latin typeface="Arial"/>
                <a:cs typeface="Arial"/>
              </a:rPr>
              <a:t> et innovations </a:t>
            </a:r>
            <a:r>
              <a:rPr lang="en-US" sz="2000" b="1" kern="1200" dirty="0" err="1">
                <a:solidFill>
                  <a:schemeClr val="tx1"/>
                </a:solidFill>
                <a:latin typeface="Arial"/>
                <a:cs typeface="Arial"/>
              </a:rPr>
              <a:t>en</a:t>
            </a:r>
            <a:r>
              <a:rPr lang="en-US" sz="2000" b="1" kern="1200" dirty="0">
                <a:solidFill>
                  <a:schemeClr val="tx1"/>
                </a:solidFill>
                <a:latin typeface="Arial"/>
                <a:cs typeface="Arial"/>
              </a:rPr>
              <a:t> 2021</a:t>
            </a:r>
            <a:endParaRPr lang="fr-FR" sz="2000" kern="1200" noProof="0" dirty="0">
              <a:solidFill>
                <a:schemeClr val="tx1"/>
              </a:solidFill>
              <a:latin typeface="Arial" panose="020B0604020202020204" pitchFamily="34" charset="0"/>
              <a:cs typeface="Arial" panose="020B0604020202020204" pitchFamily="34" charset="0"/>
            </a:endParaRPr>
          </a:p>
        </p:txBody>
      </p:sp>
      <p:sp>
        <p:nvSpPr>
          <p:cNvPr id="4" name="Sous-titre 2">
            <a:extLst>
              <a:ext uri="{FF2B5EF4-FFF2-40B4-BE49-F238E27FC236}">
                <a16:creationId xmlns:a16="http://schemas.microsoft.com/office/drawing/2014/main" id="{AC02E406-CBE8-46AD-86BB-85B652CED35C}"/>
              </a:ext>
            </a:extLst>
          </p:cNvPr>
          <p:cNvSpPr txBox="1">
            <a:spLocks/>
          </p:cNvSpPr>
          <p:nvPr/>
        </p:nvSpPr>
        <p:spPr>
          <a:xfrm>
            <a:off x="523298" y="1399160"/>
            <a:ext cx="9667340" cy="6051631"/>
          </a:xfrm>
          <a:prstGeom prst="rect">
            <a:avLst/>
          </a:prstGeom>
        </p:spPr>
        <p:txBody>
          <a:bodyPr vert="horz" lIns="100838" tIns="50419" rIns="100838" bIns="50419"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3529" u="sng"/>
          </a:p>
          <a:p>
            <a:pPr>
              <a:buFont typeface="Calibri"/>
              <a:buAutoNum type="arabicPeriod"/>
            </a:pPr>
            <a:endParaRPr lang="en-US" sz="3529" u="sng"/>
          </a:p>
          <a:p>
            <a:endParaRPr lang="en-US" sz="3529" u="sng"/>
          </a:p>
          <a:p>
            <a:pPr>
              <a:buFont typeface="+mj-lt"/>
              <a:buAutoNum type="arabicPeriod"/>
            </a:pPr>
            <a:endParaRPr lang="en-US" sz="3529" u="sng"/>
          </a:p>
          <a:p>
            <a:pPr>
              <a:buFont typeface="+mj-lt"/>
              <a:buAutoNum type="arabicPeriod"/>
            </a:pPr>
            <a:endParaRPr lang="en-US" sz="3529" u="sng"/>
          </a:p>
          <a:p>
            <a:endParaRPr lang="en-US" sz="3529" u="sng"/>
          </a:p>
          <a:p>
            <a:endParaRPr lang="en-US" sz="3529" u="sng"/>
          </a:p>
          <a:p>
            <a:endParaRPr lang="en-US" sz="3529" u="sng"/>
          </a:p>
          <a:p>
            <a:pPr marL="283613" indent="-283613"/>
            <a:endParaRPr lang="en-US" sz="3529" u="sng" dirty="0">
              <a:cs typeface="Calibri"/>
            </a:endParaRPr>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a:p>
            <a:pPr>
              <a:buFont typeface="+mj-lt"/>
              <a:buAutoNum type="arabicPeriod"/>
            </a:pPr>
            <a:endParaRPr lang="en-US" sz="3529" u="sng"/>
          </a:p>
        </p:txBody>
      </p:sp>
      <p:sp>
        <p:nvSpPr>
          <p:cNvPr id="9" name="TextBox 4">
            <a:extLst>
              <a:ext uri="{FF2B5EF4-FFF2-40B4-BE49-F238E27FC236}">
                <a16:creationId xmlns:a16="http://schemas.microsoft.com/office/drawing/2014/main" id="{0D9B2AB8-1398-4C36-8551-90936F33BA4B}"/>
              </a:ext>
            </a:extLst>
          </p:cNvPr>
          <p:cNvSpPr txBox="1"/>
          <p:nvPr/>
        </p:nvSpPr>
        <p:spPr>
          <a:xfrm>
            <a:off x="901700" y="2065892"/>
            <a:ext cx="8839200" cy="4210640"/>
          </a:xfrm>
          <a:prstGeom prst="rect">
            <a:avLst/>
          </a:prstGeom>
          <a:noFill/>
        </p:spPr>
        <p:txBody>
          <a:bodyPr rot="0" spcFirstLastPara="0" vertOverflow="overflow" horzOverflow="overflow" vert="horz" wrap="square" lIns="100838" tIns="50419" rIns="100838" bIns="50419" numCol="1" spcCol="0" rtlCol="0" fromWordArt="0" anchor="t" anchorCtr="0" forceAA="0" compatLnSpc="1">
            <a:prstTxWarp prst="textNoShape">
              <a:avLst/>
            </a:prstTxWarp>
            <a:spAutoFit/>
          </a:bodyPr>
          <a:lstStyle/>
          <a:p>
            <a:r>
              <a:rPr lang="en-US" sz="2200" b="1" dirty="0"/>
              <a:t>Surveillance des </a:t>
            </a:r>
            <a:r>
              <a:rPr lang="en-US" sz="2200" b="1" dirty="0" err="1"/>
              <a:t>cas</a:t>
            </a:r>
            <a:r>
              <a:rPr lang="en-US" sz="2200" b="1" dirty="0"/>
              <a:t> de covid-19 au sein des </a:t>
            </a:r>
            <a:r>
              <a:rPr lang="en-US" sz="2200" b="1" dirty="0" err="1"/>
              <a:t>équipes</a:t>
            </a:r>
            <a:r>
              <a:rPr lang="en-US" sz="2200" b="1" dirty="0"/>
              <a:t> de </a:t>
            </a:r>
            <a:r>
              <a:rPr lang="en-US" sz="2200" b="1" dirty="0" err="1"/>
              <a:t>mise</a:t>
            </a:r>
            <a:r>
              <a:rPr lang="en-US" sz="2200" b="1" dirty="0"/>
              <a:t> </a:t>
            </a:r>
            <a:r>
              <a:rPr lang="en-US" sz="2200" b="1" dirty="0" err="1"/>
              <a:t>en</a:t>
            </a:r>
            <a:r>
              <a:rPr lang="en-US" sz="2200" b="1" dirty="0"/>
              <a:t> oeuvre</a:t>
            </a:r>
          </a:p>
          <a:p>
            <a:endParaRPr lang="en-US" sz="2200" b="1" dirty="0"/>
          </a:p>
          <a:p>
            <a:pPr marL="342900" indent="-342900" algn="just">
              <a:spcBef>
                <a:spcPts val="600"/>
              </a:spcBef>
              <a:spcAft>
                <a:spcPts val="600"/>
              </a:spcAft>
              <a:buFont typeface="Arial" panose="020B0604020202020204" pitchFamily="34" charset="0"/>
              <a:buChar char="•"/>
            </a:pPr>
            <a:r>
              <a:rPr lang="en-US" sz="2200" dirty="0"/>
              <a:t>Afin </a:t>
            </a:r>
            <a:r>
              <a:rPr lang="en-US" sz="2200" dirty="0" err="1"/>
              <a:t>d’éviter</a:t>
            </a:r>
            <a:r>
              <a:rPr lang="en-US" sz="2200" dirty="0"/>
              <a:t> que les </a:t>
            </a:r>
            <a:r>
              <a:rPr lang="en-US" sz="2200" dirty="0" err="1"/>
              <a:t>acteurs</a:t>
            </a:r>
            <a:r>
              <a:rPr lang="en-US" sz="2200" dirty="0"/>
              <a:t> qui </a:t>
            </a:r>
            <a:r>
              <a:rPr lang="en-US" sz="2200" dirty="0" err="1"/>
              <a:t>visitent</a:t>
            </a:r>
            <a:r>
              <a:rPr lang="en-US" sz="2200" dirty="0"/>
              <a:t> les ménages ne constituent pas un </a:t>
            </a:r>
            <a:r>
              <a:rPr lang="en-US" sz="2200" dirty="0" err="1"/>
              <a:t>risque</a:t>
            </a:r>
            <a:r>
              <a:rPr lang="en-US" sz="2200" dirty="0"/>
              <a:t> de contamination, la </a:t>
            </a:r>
            <a:r>
              <a:rPr lang="en-US" sz="2200" dirty="0" err="1"/>
              <a:t>prise</a:t>
            </a:r>
            <a:r>
              <a:rPr lang="en-US" sz="2200" dirty="0"/>
              <a:t> de temperature a </a:t>
            </a:r>
            <a:r>
              <a:rPr lang="en-US" sz="2200" dirty="0" err="1"/>
              <a:t>été</a:t>
            </a:r>
            <a:r>
              <a:rPr lang="en-US" sz="2200" dirty="0"/>
              <a:t> </a:t>
            </a:r>
            <a:r>
              <a:rPr lang="en-US" sz="2200" dirty="0" err="1"/>
              <a:t>rendue</a:t>
            </a:r>
            <a:r>
              <a:rPr lang="en-US" sz="2200" dirty="0"/>
              <a:t> </a:t>
            </a:r>
            <a:r>
              <a:rPr lang="en-US" sz="2200" dirty="0" err="1"/>
              <a:t>obligatoire</a:t>
            </a:r>
            <a:r>
              <a:rPr lang="en-US" sz="2200" dirty="0"/>
              <a:t>. Pour </a:t>
            </a:r>
            <a:r>
              <a:rPr lang="en-US" sz="2200" dirty="0" err="1"/>
              <a:t>ce</a:t>
            </a:r>
            <a:r>
              <a:rPr lang="en-US" sz="2200" dirty="0"/>
              <a:t> faire </a:t>
            </a:r>
            <a:r>
              <a:rPr lang="en-US" sz="2200" dirty="0" err="1"/>
              <a:t>toutes</a:t>
            </a:r>
            <a:r>
              <a:rPr lang="en-US" sz="2200" dirty="0"/>
              <a:t> les structures </a:t>
            </a:r>
            <a:r>
              <a:rPr lang="en-US" sz="2200" dirty="0" err="1"/>
              <a:t>sanitaires</a:t>
            </a:r>
            <a:r>
              <a:rPr lang="en-US" sz="2200" dirty="0"/>
              <a:t> </a:t>
            </a:r>
            <a:r>
              <a:rPr lang="en-US" sz="2200" dirty="0" err="1"/>
              <a:t>impliquées</a:t>
            </a:r>
            <a:r>
              <a:rPr lang="en-US" sz="2200" dirty="0"/>
              <a:t> </a:t>
            </a:r>
            <a:r>
              <a:rPr lang="en-US" sz="2200" dirty="0" err="1"/>
              <a:t>ont</a:t>
            </a:r>
            <a:r>
              <a:rPr lang="en-US" sz="2200" dirty="0"/>
              <a:t> </a:t>
            </a:r>
            <a:r>
              <a:rPr lang="en-US" sz="2200" dirty="0" err="1"/>
              <a:t>été</a:t>
            </a:r>
            <a:r>
              <a:rPr lang="en-US" sz="2200" dirty="0"/>
              <a:t> </a:t>
            </a:r>
            <a:r>
              <a:rPr lang="en-US" sz="2200" dirty="0" err="1"/>
              <a:t>dotées</a:t>
            </a:r>
            <a:r>
              <a:rPr lang="en-US" sz="2200" dirty="0"/>
              <a:t> </a:t>
            </a:r>
            <a:r>
              <a:rPr lang="en-US" sz="2200" dirty="0" err="1"/>
              <a:t>en</a:t>
            </a:r>
            <a:r>
              <a:rPr lang="en-US" sz="2200" dirty="0"/>
              <a:t> </a:t>
            </a:r>
            <a:r>
              <a:rPr lang="en-US" sz="2200" dirty="0" err="1"/>
              <a:t>thermomètres</a:t>
            </a:r>
            <a:r>
              <a:rPr lang="en-US" sz="2200" dirty="0"/>
              <a:t> </a:t>
            </a:r>
            <a:r>
              <a:rPr lang="en-US" sz="2200" dirty="0" err="1"/>
              <a:t>électroniques</a:t>
            </a:r>
            <a:r>
              <a:rPr lang="en-US" sz="2200" dirty="0"/>
              <a:t>;</a:t>
            </a:r>
          </a:p>
          <a:p>
            <a:pPr marL="342900" indent="-342900" algn="just">
              <a:spcBef>
                <a:spcPts val="600"/>
              </a:spcBef>
              <a:spcAft>
                <a:spcPts val="600"/>
              </a:spcAft>
              <a:buFont typeface="Arial" panose="020B0604020202020204" pitchFamily="34" charset="0"/>
              <a:buChar char="•"/>
            </a:pPr>
            <a:r>
              <a:rPr lang="en-US" sz="2200" dirty="0"/>
              <a:t>Les </a:t>
            </a:r>
            <a:r>
              <a:rPr lang="en-US" sz="2200" dirty="0" err="1"/>
              <a:t>cas</a:t>
            </a:r>
            <a:r>
              <a:rPr lang="en-US" sz="2200" dirty="0"/>
              <a:t> suspects </a:t>
            </a:r>
            <a:r>
              <a:rPr lang="en-US" sz="2200" dirty="0" err="1"/>
              <a:t>s’abstiennent</a:t>
            </a:r>
            <a:r>
              <a:rPr lang="en-US" sz="2200" dirty="0"/>
              <a:t> de </a:t>
            </a:r>
            <a:r>
              <a:rPr lang="en-US" sz="2200" dirty="0" err="1"/>
              <a:t>visiter</a:t>
            </a:r>
            <a:r>
              <a:rPr lang="en-US" sz="2200" dirty="0"/>
              <a:t> les ménages </a:t>
            </a:r>
            <a:r>
              <a:rPr lang="en-US" sz="2200" dirty="0" err="1"/>
              <a:t>en</a:t>
            </a:r>
            <a:r>
              <a:rPr lang="en-US" sz="2200" dirty="0"/>
              <a:t> attendant les </a:t>
            </a:r>
            <a:r>
              <a:rPr lang="en-US" sz="2200" dirty="0" err="1"/>
              <a:t>résultats</a:t>
            </a:r>
            <a:r>
              <a:rPr lang="en-US" sz="2200" dirty="0"/>
              <a:t> </a:t>
            </a:r>
            <a:r>
              <a:rPr lang="en-US" sz="2200" dirty="0" err="1"/>
              <a:t>d’analyse</a:t>
            </a:r>
            <a:r>
              <a:rPr lang="en-US" sz="2200" dirty="0"/>
              <a:t>;</a:t>
            </a:r>
          </a:p>
          <a:p>
            <a:pPr marL="342900" indent="-342900" algn="just">
              <a:spcBef>
                <a:spcPts val="600"/>
              </a:spcBef>
              <a:spcAft>
                <a:spcPts val="600"/>
              </a:spcAft>
              <a:buFont typeface="Arial" panose="020B0604020202020204" pitchFamily="34" charset="0"/>
              <a:buChar char="•"/>
            </a:pPr>
            <a:r>
              <a:rPr lang="en-US" sz="2200" dirty="0" err="1"/>
              <a:t>Gestion</a:t>
            </a:r>
            <a:r>
              <a:rPr lang="en-US" sz="2200" dirty="0"/>
              <a:t> des </a:t>
            </a:r>
            <a:r>
              <a:rPr lang="en-US" sz="2200" dirty="0" err="1"/>
              <a:t>rumeurs</a:t>
            </a:r>
            <a:r>
              <a:rPr lang="en-US" sz="2200" dirty="0"/>
              <a:t> </a:t>
            </a:r>
            <a:r>
              <a:rPr lang="en-US" sz="2200" dirty="0" err="1"/>
              <a:t>liées</a:t>
            </a:r>
            <a:r>
              <a:rPr lang="en-US" sz="2200" dirty="0"/>
              <a:t> à la CPS à travers un plan </a:t>
            </a:r>
            <a:r>
              <a:rPr lang="en-US" sz="2200" dirty="0" err="1"/>
              <a:t>d’action</a:t>
            </a:r>
            <a:r>
              <a:rPr lang="en-US" sz="2200" dirty="0"/>
              <a:t> </a:t>
            </a:r>
            <a:r>
              <a:rPr lang="en-US" sz="2200" dirty="0" err="1"/>
              <a:t>comprenant</a:t>
            </a:r>
            <a:r>
              <a:rPr lang="en-US" sz="2200" dirty="0"/>
              <a:t> la </a:t>
            </a:r>
            <a:r>
              <a:rPr lang="en-US" sz="2200" dirty="0" err="1"/>
              <a:t>collecte</a:t>
            </a:r>
            <a:r>
              <a:rPr lang="en-US" sz="2200" dirty="0"/>
              <a:t> et notification des </a:t>
            </a:r>
            <a:r>
              <a:rPr lang="en-US" sz="2200" dirty="0" err="1"/>
              <a:t>rumeurs</a:t>
            </a:r>
            <a:r>
              <a:rPr lang="en-US" sz="2200" dirty="0"/>
              <a:t> et la </a:t>
            </a:r>
            <a:r>
              <a:rPr lang="en-US" sz="2200" dirty="0" err="1"/>
              <a:t>sensibilisation</a:t>
            </a:r>
            <a:r>
              <a:rPr lang="en-US" sz="2200" dirty="0"/>
              <a:t> des </a:t>
            </a:r>
            <a:r>
              <a:rPr lang="en-US" sz="2200" dirty="0" err="1"/>
              <a:t>communautés</a:t>
            </a:r>
            <a:r>
              <a:rPr lang="en-US" sz="2200" dirty="0"/>
              <a:t>. </a:t>
            </a:r>
            <a:r>
              <a:rPr lang="en-US" sz="2200" dirty="0" err="1"/>
              <a:t>concernées</a:t>
            </a:r>
            <a:r>
              <a:rPr lang="en-US" sz="2200" dirty="0"/>
              <a:t> par </a:t>
            </a:r>
            <a:r>
              <a:rPr lang="en-US" sz="2200" dirty="0" err="1"/>
              <a:t>ces</a:t>
            </a:r>
            <a:r>
              <a:rPr lang="en-US" sz="2200" dirty="0"/>
              <a:t> </a:t>
            </a:r>
            <a:r>
              <a:rPr lang="en-US" sz="2200" dirty="0" err="1" smtClean="0"/>
              <a:t>rumeurs</a:t>
            </a:r>
            <a:endParaRPr lang="en-US" sz="2200" dirty="0"/>
          </a:p>
        </p:txBody>
      </p:sp>
    </p:spTree>
    <p:extLst>
      <p:ext uri="{BB962C8B-B14F-4D97-AF65-F5344CB8AC3E}">
        <p14:creationId xmlns:p14="http://schemas.microsoft.com/office/powerpoint/2010/main" val="1869191703"/>
      </p:ext>
    </p:extLst>
  </p:cSld>
  <p:clrMapOvr>
    <a:masterClrMapping/>
  </p:clrMapOvr>
  <p:timing>
    <p:tnLst>
      <p:par>
        <p:cTn id="1" dur="indefinite" restart="never" nodeType="tmRoot"/>
      </p:par>
    </p:tnLst>
  </p:timing>
  <p:extLst mod="1">
    <p:ext uri="{6950BFC3-D8DA-4A85-94F7-54DA5524770B}">
      <p188:commentRel xmlns="" xmlns:p188="http://schemas.microsoft.com/office/powerpoint/2018/8/main" r:id="rId2"/>
    </p:ext>
  </p:extLs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860292" y="3081527"/>
            <a:ext cx="2562510" cy="685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732674" y="1535060"/>
            <a:ext cx="2286000" cy="764312"/>
          </a:xfrm>
          <a:prstGeom prst="rect">
            <a:avLst/>
          </a:prstGeom>
        </p:spPr>
        <p:txBody>
          <a:bodyPr vert="horz" wrap="square" lIns="0" tIns="12700" rIns="0" bIns="0" rtlCol="0">
            <a:spAutoFit/>
          </a:bodyPr>
          <a:lstStyle/>
          <a:p>
            <a:pPr marL="12700" algn="ctr">
              <a:lnSpc>
                <a:spcPct val="100000"/>
              </a:lnSpc>
              <a:spcBef>
                <a:spcPts val="100"/>
              </a:spcBef>
            </a:pPr>
            <a:r>
              <a:rPr sz="2400" b="1" spc="-5" dirty="0">
                <a:latin typeface="Calibri"/>
                <a:cs typeface="Calibri"/>
              </a:rPr>
              <a:t>Carte</a:t>
            </a:r>
            <a:r>
              <a:rPr sz="2400" b="1" spc="-25" dirty="0">
                <a:latin typeface="Calibri"/>
                <a:cs typeface="Calibri"/>
              </a:rPr>
              <a:t> </a:t>
            </a:r>
            <a:r>
              <a:rPr sz="2400" b="1" spc="-10" dirty="0">
                <a:latin typeface="Calibri"/>
                <a:cs typeface="Calibri"/>
              </a:rPr>
              <a:t>2021</a:t>
            </a:r>
            <a:r>
              <a:rPr sz="2400" b="1" spc="-25" dirty="0">
                <a:latin typeface="Calibri"/>
                <a:cs typeface="Calibri"/>
              </a:rPr>
              <a:t> </a:t>
            </a:r>
            <a:endParaRPr lang="en-US" sz="2400" b="1" spc="-25" dirty="0">
              <a:latin typeface="Calibri"/>
              <a:cs typeface="Calibri"/>
            </a:endParaRPr>
          </a:p>
          <a:p>
            <a:pPr marL="12700" algn="ctr">
              <a:lnSpc>
                <a:spcPct val="100000"/>
              </a:lnSpc>
              <a:spcBef>
                <a:spcPts val="100"/>
              </a:spcBef>
            </a:pPr>
            <a:r>
              <a:rPr sz="2400" b="1" spc="-10" dirty="0">
                <a:latin typeface="Calibri"/>
                <a:cs typeface="Calibri"/>
              </a:rPr>
              <a:t>(</a:t>
            </a:r>
            <a:r>
              <a:rPr lang="fr-FR" sz="2400" b="1" spc="-10" dirty="0">
                <a:latin typeface="Calibri"/>
                <a:cs typeface="Calibri"/>
              </a:rPr>
              <a:t>zones traitées </a:t>
            </a:r>
            <a:r>
              <a:rPr sz="2400" b="1" spc="-10" dirty="0">
                <a:latin typeface="Calibri"/>
                <a:cs typeface="Calibri"/>
              </a:rPr>
              <a:t>)</a:t>
            </a:r>
            <a:endParaRPr sz="2400" dirty="0">
              <a:latin typeface="Calibri"/>
              <a:cs typeface="Calibri"/>
            </a:endParaRPr>
          </a:p>
        </p:txBody>
      </p:sp>
      <p:sp>
        <p:nvSpPr>
          <p:cNvPr id="3" name="object 3"/>
          <p:cNvSpPr txBox="1"/>
          <p:nvPr/>
        </p:nvSpPr>
        <p:spPr>
          <a:xfrm>
            <a:off x="6572009" y="1535060"/>
            <a:ext cx="2360930" cy="764312"/>
          </a:xfrm>
          <a:prstGeom prst="rect">
            <a:avLst/>
          </a:prstGeom>
        </p:spPr>
        <p:txBody>
          <a:bodyPr vert="horz" wrap="square" lIns="0" tIns="12700" rIns="0" bIns="0" rtlCol="0">
            <a:spAutoFit/>
          </a:bodyPr>
          <a:lstStyle/>
          <a:p>
            <a:pPr marL="12700" algn="ctr">
              <a:lnSpc>
                <a:spcPct val="100000"/>
              </a:lnSpc>
              <a:spcBef>
                <a:spcPts val="100"/>
              </a:spcBef>
            </a:pPr>
            <a:r>
              <a:rPr sz="2400" b="1" spc="-10" dirty="0">
                <a:latin typeface="Calibri"/>
                <a:cs typeface="Calibri"/>
              </a:rPr>
              <a:t>Carte</a:t>
            </a:r>
            <a:r>
              <a:rPr sz="2400" b="1" spc="-35" dirty="0">
                <a:latin typeface="Calibri"/>
                <a:cs typeface="Calibri"/>
              </a:rPr>
              <a:t> </a:t>
            </a:r>
            <a:r>
              <a:rPr sz="2400" b="1" spc="-10" dirty="0">
                <a:latin typeface="Calibri"/>
                <a:cs typeface="Calibri"/>
              </a:rPr>
              <a:t>2022</a:t>
            </a:r>
            <a:r>
              <a:rPr sz="2400" b="1" spc="-45" dirty="0">
                <a:latin typeface="Calibri"/>
                <a:cs typeface="Calibri"/>
              </a:rPr>
              <a:t> </a:t>
            </a:r>
            <a:endParaRPr lang="en-US" sz="2400" b="1" spc="-45" dirty="0">
              <a:latin typeface="Calibri"/>
              <a:cs typeface="Calibri"/>
            </a:endParaRPr>
          </a:p>
          <a:p>
            <a:pPr marL="12700" algn="ctr">
              <a:lnSpc>
                <a:spcPct val="100000"/>
              </a:lnSpc>
              <a:spcBef>
                <a:spcPts val="100"/>
              </a:spcBef>
            </a:pPr>
            <a:r>
              <a:rPr sz="2400" b="1" dirty="0">
                <a:latin typeface="Calibri"/>
                <a:cs typeface="Calibri"/>
              </a:rPr>
              <a:t>(</a:t>
            </a:r>
            <a:r>
              <a:rPr lang="en-US" sz="2400" b="1" dirty="0">
                <a:latin typeface="Calibri"/>
                <a:cs typeface="Calibri"/>
              </a:rPr>
              <a:t>zones </a:t>
            </a:r>
            <a:r>
              <a:rPr sz="2400" b="1" dirty="0" err="1">
                <a:latin typeface="Calibri"/>
                <a:cs typeface="Calibri"/>
              </a:rPr>
              <a:t>cibles</a:t>
            </a:r>
            <a:r>
              <a:rPr sz="2400" b="1" dirty="0">
                <a:latin typeface="Calibri"/>
                <a:cs typeface="Calibri"/>
              </a:rPr>
              <a:t>)</a:t>
            </a:r>
            <a:endParaRPr sz="2400" dirty="0">
              <a:latin typeface="Calibri"/>
              <a:cs typeface="Calibri"/>
            </a:endParaRPr>
          </a:p>
        </p:txBody>
      </p:sp>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900" y="2409825"/>
            <a:ext cx="3287548" cy="4653410"/>
          </a:xfrm>
          <a:prstGeom prst="rect">
            <a:avLst/>
          </a:prstGeom>
        </p:spPr>
      </p:pic>
      <p:sp>
        <p:nvSpPr>
          <p:cNvPr id="10" name="object 15"/>
          <p:cNvSpPr/>
          <p:nvPr/>
        </p:nvSpPr>
        <p:spPr>
          <a:xfrm>
            <a:off x="6946900" y="258622"/>
            <a:ext cx="2362200" cy="734403"/>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11" name="object 18"/>
          <p:cNvSpPr txBox="1">
            <a:spLocks/>
          </p:cNvSpPr>
          <p:nvPr/>
        </p:nvSpPr>
        <p:spPr>
          <a:xfrm>
            <a:off x="1419093" y="258622"/>
            <a:ext cx="5508976" cy="763897"/>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marL="12700" marR="5080">
              <a:lnSpc>
                <a:spcPct val="86300"/>
              </a:lnSpc>
              <a:spcBef>
                <a:spcPts val="430"/>
              </a:spcBef>
            </a:pPr>
            <a:r>
              <a:rPr lang="fr-FR" spc="-10" dirty="0">
                <a:solidFill>
                  <a:srgbClr val="000000"/>
                </a:solidFill>
                <a:latin typeface="Calibri"/>
                <a:cs typeface="Calibri"/>
              </a:rPr>
              <a:t>Carte</a:t>
            </a:r>
            <a:r>
              <a:rPr lang="fr-FR" spc="-5" dirty="0">
                <a:solidFill>
                  <a:srgbClr val="000000"/>
                </a:solidFill>
                <a:latin typeface="Calibri"/>
                <a:cs typeface="Calibri"/>
              </a:rPr>
              <a:t> </a:t>
            </a:r>
            <a:r>
              <a:rPr lang="fr-FR" spc="-10" dirty="0">
                <a:solidFill>
                  <a:srgbClr val="000000"/>
                </a:solidFill>
                <a:latin typeface="Calibri"/>
                <a:cs typeface="Calibri"/>
              </a:rPr>
              <a:t>du</a:t>
            </a:r>
            <a:r>
              <a:rPr lang="fr-FR" spc="10" dirty="0">
                <a:solidFill>
                  <a:srgbClr val="000000"/>
                </a:solidFill>
                <a:latin typeface="Calibri"/>
                <a:cs typeface="Calibri"/>
              </a:rPr>
              <a:t> </a:t>
            </a:r>
            <a:r>
              <a:rPr lang="fr-FR" spc="-20" dirty="0">
                <a:solidFill>
                  <a:srgbClr val="000000"/>
                </a:solidFill>
                <a:latin typeface="Calibri"/>
                <a:cs typeface="Calibri"/>
              </a:rPr>
              <a:t>pays</a:t>
            </a:r>
            <a:r>
              <a:rPr lang="fr-FR" spc="-15" dirty="0">
                <a:solidFill>
                  <a:srgbClr val="000000"/>
                </a:solidFill>
                <a:latin typeface="Calibri"/>
                <a:cs typeface="Calibri"/>
              </a:rPr>
              <a:t> montrant</a:t>
            </a:r>
            <a:r>
              <a:rPr lang="fr-FR" spc="10" dirty="0">
                <a:solidFill>
                  <a:srgbClr val="000000"/>
                </a:solidFill>
                <a:latin typeface="Calibri"/>
                <a:cs typeface="Calibri"/>
              </a:rPr>
              <a:t> </a:t>
            </a:r>
            <a:r>
              <a:rPr lang="fr-FR" dirty="0">
                <a:solidFill>
                  <a:srgbClr val="000000"/>
                </a:solidFill>
                <a:latin typeface="Calibri"/>
                <a:cs typeface="Calibri"/>
              </a:rPr>
              <a:t>les</a:t>
            </a:r>
            <a:r>
              <a:rPr lang="fr-FR" spc="5" dirty="0">
                <a:solidFill>
                  <a:srgbClr val="000000"/>
                </a:solidFill>
                <a:latin typeface="Calibri"/>
                <a:cs typeface="Calibri"/>
              </a:rPr>
              <a:t> </a:t>
            </a:r>
            <a:r>
              <a:rPr lang="fr-FR" spc="-10" dirty="0">
                <a:solidFill>
                  <a:srgbClr val="000000"/>
                </a:solidFill>
                <a:latin typeface="Calibri"/>
                <a:cs typeface="Calibri"/>
              </a:rPr>
              <a:t>districts</a:t>
            </a:r>
            <a:r>
              <a:rPr lang="fr-FR" spc="10" dirty="0">
                <a:solidFill>
                  <a:srgbClr val="000000"/>
                </a:solidFill>
                <a:latin typeface="Calibri"/>
                <a:cs typeface="Calibri"/>
              </a:rPr>
              <a:t> bénéficiant </a:t>
            </a:r>
            <a:r>
              <a:rPr lang="fr-FR" dirty="0">
                <a:solidFill>
                  <a:srgbClr val="000000"/>
                </a:solidFill>
                <a:latin typeface="Calibri"/>
                <a:cs typeface="Calibri"/>
              </a:rPr>
              <a:t>de</a:t>
            </a:r>
            <a:r>
              <a:rPr lang="fr-FR" spc="-5" dirty="0">
                <a:solidFill>
                  <a:srgbClr val="000000"/>
                </a:solidFill>
                <a:latin typeface="Calibri"/>
                <a:cs typeface="Calibri"/>
              </a:rPr>
              <a:t> la </a:t>
            </a:r>
            <a:r>
              <a:rPr lang="fr-FR" spc="-10" dirty="0">
                <a:solidFill>
                  <a:srgbClr val="000000"/>
                </a:solidFill>
                <a:latin typeface="Calibri"/>
                <a:cs typeface="Calibri"/>
              </a:rPr>
              <a:t>mise</a:t>
            </a:r>
            <a:r>
              <a:rPr lang="fr-FR" dirty="0">
                <a:solidFill>
                  <a:srgbClr val="000000"/>
                </a:solidFill>
                <a:latin typeface="Calibri"/>
                <a:cs typeface="Calibri"/>
              </a:rPr>
              <a:t> </a:t>
            </a:r>
            <a:r>
              <a:rPr lang="fr-FR" spc="5" dirty="0">
                <a:solidFill>
                  <a:srgbClr val="000000"/>
                </a:solidFill>
                <a:latin typeface="Calibri"/>
                <a:cs typeface="Calibri"/>
              </a:rPr>
              <a:t>en </a:t>
            </a:r>
            <a:r>
              <a:rPr lang="fr-FR" spc="-530" dirty="0">
                <a:solidFill>
                  <a:srgbClr val="000000"/>
                </a:solidFill>
                <a:latin typeface="Calibri"/>
                <a:cs typeface="Calibri"/>
              </a:rPr>
              <a:t> </a:t>
            </a:r>
            <a:r>
              <a:rPr lang="fr-FR" spc="-10" dirty="0">
                <a:solidFill>
                  <a:srgbClr val="000000"/>
                </a:solidFill>
                <a:latin typeface="Calibri"/>
                <a:cs typeface="Calibri"/>
              </a:rPr>
              <a:t>œuvre</a:t>
            </a:r>
            <a:r>
              <a:rPr lang="fr-FR" spc="-30" dirty="0">
                <a:solidFill>
                  <a:srgbClr val="000000"/>
                </a:solidFill>
                <a:latin typeface="Calibri"/>
                <a:cs typeface="Calibri"/>
              </a:rPr>
              <a:t> </a:t>
            </a:r>
            <a:r>
              <a:rPr lang="fr-FR" dirty="0">
                <a:solidFill>
                  <a:srgbClr val="000000"/>
                </a:solidFill>
                <a:latin typeface="Calibri"/>
                <a:cs typeface="Calibri"/>
              </a:rPr>
              <a:t>de la CPS</a:t>
            </a:r>
            <a:endParaRPr lang="fr-FR" kern="0" dirty="0"/>
          </a:p>
        </p:txBody>
      </p:sp>
      <p:pic>
        <p:nvPicPr>
          <p:cNvPr id="13" name="Imag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8700" y="2409825"/>
            <a:ext cx="3287548" cy="465341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4" name="object 14"/>
          <p:cNvGrpSpPr/>
          <p:nvPr/>
        </p:nvGrpSpPr>
        <p:grpSpPr>
          <a:xfrm>
            <a:off x="963168" y="422148"/>
            <a:ext cx="8524240" cy="1056640"/>
            <a:chOff x="963168" y="422148"/>
            <a:chExt cx="8524240" cy="1056640"/>
          </a:xfrm>
        </p:grpSpPr>
        <p:sp>
          <p:nvSpPr>
            <p:cNvPr id="15" name="object 15"/>
            <p:cNvSpPr/>
            <p:nvPr/>
          </p:nvSpPr>
          <p:spPr>
            <a:xfrm>
              <a:off x="5506212" y="422147"/>
              <a:ext cx="3980815" cy="1056640"/>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16" name="object 16"/>
            <p:cNvSpPr/>
            <p:nvPr/>
          </p:nvSpPr>
          <p:spPr>
            <a:xfrm>
              <a:off x="975360" y="452627"/>
              <a:ext cx="4543425" cy="993775"/>
            </a:xfrm>
            <a:custGeom>
              <a:avLst/>
              <a:gdLst/>
              <a:ahLst/>
              <a:cxnLst/>
              <a:rect l="l" t="t" r="r" b="b"/>
              <a:pathLst>
                <a:path w="4543425" h="993775">
                  <a:moveTo>
                    <a:pt x="4378451" y="993647"/>
                  </a:moveTo>
                  <a:lnTo>
                    <a:pt x="166116" y="993647"/>
                  </a:lnTo>
                  <a:lnTo>
                    <a:pt x="122061" y="987805"/>
                  </a:lnTo>
                  <a:lnTo>
                    <a:pt x="82408" y="971295"/>
                  </a:lnTo>
                  <a:lnTo>
                    <a:pt x="48768" y="945641"/>
                  </a:lnTo>
                  <a:lnTo>
                    <a:pt x="22747" y="912367"/>
                  </a:lnTo>
                  <a:lnTo>
                    <a:pt x="5954" y="872997"/>
                  </a:lnTo>
                  <a:lnTo>
                    <a:pt x="0" y="829055"/>
                  </a:lnTo>
                  <a:lnTo>
                    <a:pt x="0" y="166116"/>
                  </a:lnTo>
                  <a:lnTo>
                    <a:pt x="5954" y="122061"/>
                  </a:lnTo>
                  <a:lnTo>
                    <a:pt x="22747" y="82408"/>
                  </a:lnTo>
                  <a:lnTo>
                    <a:pt x="48768" y="48768"/>
                  </a:lnTo>
                  <a:lnTo>
                    <a:pt x="82408" y="22747"/>
                  </a:lnTo>
                  <a:lnTo>
                    <a:pt x="122061" y="5954"/>
                  </a:lnTo>
                  <a:lnTo>
                    <a:pt x="166116" y="0"/>
                  </a:lnTo>
                  <a:lnTo>
                    <a:pt x="4378451" y="0"/>
                  </a:lnTo>
                  <a:lnTo>
                    <a:pt x="4422393" y="5954"/>
                  </a:lnTo>
                  <a:lnTo>
                    <a:pt x="4461763" y="22747"/>
                  </a:lnTo>
                  <a:lnTo>
                    <a:pt x="4495037" y="48768"/>
                  </a:lnTo>
                  <a:lnTo>
                    <a:pt x="4520691" y="82408"/>
                  </a:lnTo>
                  <a:lnTo>
                    <a:pt x="4537201" y="122061"/>
                  </a:lnTo>
                  <a:lnTo>
                    <a:pt x="4543043" y="166116"/>
                  </a:lnTo>
                  <a:lnTo>
                    <a:pt x="4543043" y="829055"/>
                  </a:lnTo>
                  <a:lnTo>
                    <a:pt x="4537201" y="872997"/>
                  </a:lnTo>
                  <a:lnTo>
                    <a:pt x="4520691" y="912367"/>
                  </a:lnTo>
                  <a:lnTo>
                    <a:pt x="4495037" y="945641"/>
                  </a:lnTo>
                  <a:lnTo>
                    <a:pt x="4461763" y="971295"/>
                  </a:lnTo>
                  <a:lnTo>
                    <a:pt x="4422393" y="987805"/>
                  </a:lnTo>
                  <a:lnTo>
                    <a:pt x="4378451" y="993647"/>
                  </a:lnTo>
                  <a:close/>
                </a:path>
              </a:pathLst>
            </a:custGeom>
            <a:solidFill>
              <a:srgbClr val="FFFFFF"/>
            </a:solidFill>
          </p:spPr>
          <p:txBody>
            <a:bodyPr wrap="square" lIns="0" tIns="0" rIns="0" bIns="0" rtlCol="0"/>
            <a:lstStyle/>
            <a:p>
              <a:endParaRPr/>
            </a:p>
          </p:txBody>
        </p:sp>
        <p:sp>
          <p:nvSpPr>
            <p:cNvPr id="17" name="object 17"/>
            <p:cNvSpPr/>
            <p:nvPr/>
          </p:nvSpPr>
          <p:spPr>
            <a:xfrm>
              <a:off x="963168" y="440436"/>
              <a:ext cx="4569460" cy="1019810"/>
            </a:xfrm>
            <a:custGeom>
              <a:avLst/>
              <a:gdLst/>
              <a:ahLst/>
              <a:cxnLst/>
              <a:rect l="l" t="t" r="r" b="b"/>
              <a:pathLst>
                <a:path w="4569460" h="1019810">
                  <a:moveTo>
                    <a:pt x="4390644" y="1019556"/>
                  </a:moveTo>
                  <a:lnTo>
                    <a:pt x="178307" y="1019556"/>
                  </a:lnTo>
                  <a:lnTo>
                    <a:pt x="143256" y="1016508"/>
                  </a:lnTo>
                  <a:lnTo>
                    <a:pt x="92964" y="998220"/>
                  </a:lnTo>
                  <a:lnTo>
                    <a:pt x="51816" y="967739"/>
                  </a:lnTo>
                  <a:lnTo>
                    <a:pt x="21336" y="926591"/>
                  </a:lnTo>
                  <a:lnTo>
                    <a:pt x="3048" y="877824"/>
                  </a:lnTo>
                  <a:lnTo>
                    <a:pt x="0" y="859535"/>
                  </a:lnTo>
                  <a:lnTo>
                    <a:pt x="0" y="160019"/>
                  </a:lnTo>
                  <a:lnTo>
                    <a:pt x="13716" y="109727"/>
                  </a:lnTo>
                  <a:lnTo>
                    <a:pt x="39624" y="65531"/>
                  </a:lnTo>
                  <a:lnTo>
                    <a:pt x="77724" y="30479"/>
                  </a:lnTo>
                  <a:lnTo>
                    <a:pt x="124968" y="7619"/>
                  </a:lnTo>
                  <a:lnTo>
                    <a:pt x="158495" y="0"/>
                  </a:lnTo>
                  <a:lnTo>
                    <a:pt x="4407408" y="0"/>
                  </a:lnTo>
                  <a:lnTo>
                    <a:pt x="4459224" y="13715"/>
                  </a:lnTo>
                  <a:lnTo>
                    <a:pt x="4479544" y="24383"/>
                  </a:lnTo>
                  <a:lnTo>
                    <a:pt x="178307" y="24383"/>
                  </a:lnTo>
                  <a:lnTo>
                    <a:pt x="147828" y="27431"/>
                  </a:lnTo>
                  <a:lnTo>
                    <a:pt x="105156" y="42671"/>
                  </a:lnTo>
                  <a:lnTo>
                    <a:pt x="70104" y="70103"/>
                  </a:lnTo>
                  <a:lnTo>
                    <a:pt x="44196" y="105155"/>
                  </a:lnTo>
                  <a:lnTo>
                    <a:pt x="36576" y="117347"/>
                  </a:lnTo>
                  <a:lnTo>
                    <a:pt x="32004" y="132587"/>
                  </a:lnTo>
                  <a:lnTo>
                    <a:pt x="27432" y="146303"/>
                  </a:lnTo>
                  <a:lnTo>
                    <a:pt x="25908" y="161543"/>
                  </a:lnTo>
                  <a:lnTo>
                    <a:pt x="24384" y="178307"/>
                  </a:lnTo>
                  <a:lnTo>
                    <a:pt x="24384" y="839724"/>
                  </a:lnTo>
                  <a:lnTo>
                    <a:pt x="36576" y="899160"/>
                  </a:lnTo>
                  <a:lnTo>
                    <a:pt x="59436" y="937260"/>
                  </a:lnTo>
                  <a:lnTo>
                    <a:pt x="91440" y="967739"/>
                  </a:lnTo>
                  <a:lnTo>
                    <a:pt x="132588" y="987552"/>
                  </a:lnTo>
                  <a:lnTo>
                    <a:pt x="161543" y="993648"/>
                  </a:lnTo>
                  <a:lnTo>
                    <a:pt x="4482084" y="993648"/>
                  </a:lnTo>
                  <a:lnTo>
                    <a:pt x="4460748" y="1004316"/>
                  </a:lnTo>
                  <a:lnTo>
                    <a:pt x="4443984" y="1010412"/>
                  </a:lnTo>
                  <a:lnTo>
                    <a:pt x="4427220" y="1014983"/>
                  </a:lnTo>
                  <a:lnTo>
                    <a:pt x="4408932" y="1018032"/>
                  </a:lnTo>
                  <a:lnTo>
                    <a:pt x="4390644" y="1019556"/>
                  </a:lnTo>
                  <a:close/>
                </a:path>
                <a:path w="4569460" h="1019810">
                  <a:moveTo>
                    <a:pt x="4482084" y="993648"/>
                  </a:moveTo>
                  <a:lnTo>
                    <a:pt x="4405884" y="993648"/>
                  </a:lnTo>
                  <a:lnTo>
                    <a:pt x="4421124" y="990600"/>
                  </a:lnTo>
                  <a:lnTo>
                    <a:pt x="4434840" y="987552"/>
                  </a:lnTo>
                  <a:lnTo>
                    <a:pt x="4462272" y="975360"/>
                  </a:lnTo>
                  <a:lnTo>
                    <a:pt x="4475988" y="967739"/>
                  </a:lnTo>
                  <a:lnTo>
                    <a:pt x="4486656" y="958595"/>
                  </a:lnTo>
                  <a:lnTo>
                    <a:pt x="4498848" y="949452"/>
                  </a:lnTo>
                  <a:lnTo>
                    <a:pt x="4524756" y="914400"/>
                  </a:lnTo>
                  <a:lnTo>
                    <a:pt x="4543044" y="856487"/>
                  </a:lnTo>
                  <a:lnTo>
                    <a:pt x="4543044" y="163067"/>
                  </a:lnTo>
                  <a:lnTo>
                    <a:pt x="4524756" y="105155"/>
                  </a:lnTo>
                  <a:lnTo>
                    <a:pt x="4498848" y="70103"/>
                  </a:lnTo>
                  <a:lnTo>
                    <a:pt x="4463796" y="44195"/>
                  </a:lnTo>
                  <a:lnTo>
                    <a:pt x="4405884" y="25907"/>
                  </a:lnTo>
                  <a:lnTo>
                    <a:pt x="4390644" y="24383"/>
                  </a:lnTo>
                  <a:lnTo>
                    <a:pt x="4479544" y="24383"/>
                  </a:lnTo>
                  <a:lnTo>
                    <a:pt x="4527803" y="64007"/>
                  </a:lnTo>
                  <a:lnTo>
                    <a:pt x="4553712" y="108203"/>
                  </a:lnTo>
                  <a:lnTo>
                    <a:pt x="4567428" y="160019"/>
                  </a:lnTo>
                  <a:lnTo>
                    <a:pt x="4568952" y="176783"/>
                  </a:lnTo>
                  <a:lnTo>
                    <a:pt x="4568952" y="841247"/>
                  </a:lnTo>
                  <a:lnTo>
                    <a:pt x="4567428" y="858012"/>
                  </a:lnTo>
                  <a:lnTo>
                    <a:pt x="4565903" y="876300"/>
                  </a:lnTo>
                  <a:lnTo>
                    <a:pt x="4547616" y="925068"/>
                  </a:lnTo>
                  <a:lnTo>
                    <a:pt x="4517136" y="966216"/>
                  </a:lnTo>
                  <a:lnTo>
                    <a:pt x="4491228" y="989076"/>
                  </a:lnTo>
                  <a:lnTo>
                    <a:pt x="4482084" y="993648"/>
                  </a:lnTo>
                  <a:close/>
                </a:path>
              </a:pathLst>
            </a:custGeom>
            <a:solidFill>
              <a:srgbClr val="0070BF"/>
            </a:solidFill>
          </p:spPr>
          <p:txBody>
            <a:bodyPr wrap="square" lIns="0" tIns="0" rIns="0" bIns="0" rtlCol="0"/>
            <a:lstStyle/>
            <a:p>
              <a:endParaRPr/>
            </a:p>
          </p:txBody>
        </p:sp>
      </p:grpSp>
      <p:sp>
        <p:nvSpPr>
          <p:cNvPr id="18" name="object 18"/>
          <p:cNvSpPr txBox="1">
            <a:spLocks noGrp="1"/>
          </p:cNvSpPr>
          <p:nvPr>
            <p:ph type="title"/>
          </p:nvPr>
        </p:nvSpPr>
        <p:spPr>
          <a:xfrm>
            <a:off x="922908" y="789598"/>
            <a:ext cx="4728591" cy="372794"/>
          </a:xfrm>
          <a:prstGeom prst="rect">
            <a:avLst/>
          </a:prstGeom>
        </p:spPr>
        <p:txBody>
          <a:bodyPr vert="horz" wrap="square" lIns="0" tIns="54610" rIns="0" bIns="0" rtlCol="0">
            <a:spAutoFit/>
          </a:bodyPr>
          <a:lstStyle/>
          <a:p>
            <a:pPr marL="12700" marR="5080">
              <a:lnSpc>
                <a:spcPct val="86300"/>
              </a:lnSpc>
              <a:spcBef>
                <a:spcPts val="430"/>
              </a:spcBef>
            </a:pPr>
            <a:r>
              <a:rPr lang="en-GB" spc="-10" dirty="0" err="1">
                <a:solidFill>
                  <a:srgbClr val="000000"/>
                </a:solidFill>
              </a:rPr>
              <a:t>Suivi</a:t>
            </a:r>
            <a:r>
              <a:rPr lang="en-GB" spc="-10" dirty="0">
                <a:solidFill>
                  <a:srgbClr val="000000"/>
                </a:solidFill>
              </a:rPr>
              <a:t> et </a:t>
            </a:r>
            <a:r>
              <a:rPr lang="en-GB" spc="-10" dirty="0" err="1">
                <a:solidFill>
                  <a:srgbClr val="000000"/>
                </a:solidFill>
              </a:rPr>
              <a:t>évaluation</a:t>
            </a:r>
            <a:r>
              <a:rPr lang="en-GB" spc="-10" dirty="0">
                <a:solidFill>
                  <a:srgbClr val="000000"/>
                </a:solidFill>
              </a:rPr>
              <a:t> de la CPS (1) </a:t>
            </a:r>
            <a:endParaRPr dirty="0"/>
          </a:p>
        </p:txBody>
      </p:sp>
      <p:pic>
        <p:nvPicPr>
          <p:cNvPr id="25" name="Content Placeholder 5" descr="A picture containing diagram&#10;&#10;Description automatically generated">
            <a:extLst>
              <a:ext uri="{FF2B5EF4-FFF2-40B4-BE49-F238E27FC236}">
                <a16:creationId xmlns:a16="http://schemas.microsoft.com/office/drawing/2014/main" id="{4A57FB67-7453-40AD-8FBF-81E0BE82BA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662" y="1759078"/>
            <a:ext cx="9563100" cy="5381625"/>
          </a:xfrm>
          <a:prstGeom prst="rect">
            <a:avLst/>
          </a:prstGeom>
        </p:spPr>
      </p:pic>
      <p:sp>
        <p:nvSpPr>
          <p:cNvPr id="26" name="TextBox 25">
            <a:extLst>
              <a:ext uri="{FF2B5EF4-FFF2-40B4-BE49-F238E27FC236}">
                <a16:creationId xmlns:a16="http://schemas.microsoft.com/office/drawing/2014/main" id="{32CE0F6A-6985-45EE-B2D4-D797640457C5}"/>
              </a:ext>
            </a:extLst>
          </p:cNvPr>
          <p:cNvSpPr txBox="1"/>
          <p:nvPr/>
        </p:nvSpPr>
        <p:spPr>
          <a:xfrm>
            <a:off x="622300" y="1507093"/>
            <a:ext cx="9448800" cy="369332"/>
          </a:xfrm>
          <a:prstGeom prst="rect">
            <a:avLst/>
          </a:prstGeom>
          <a:noFill/>
        </p:spPr>
        <p:txBody>
          <a:bodyPr wrap="square" rtlCol="0">
            <a:spAutoFit/>
          </a:bodyPr>
          <a:lstStyle/>
          <a:p>
            <a:r>
              <a:rPr lang="en-GB" dirty="0" err="1"/>
              <a:t>Diagramme</a:t>
            </a:r>
            <a:r>
              <a:rPr lang="en-GB" dirty="0"/>
              <a:t> </a:t>
            </a:r>
            <a:r>
              <a:rPr lang="en-GB" dirty="0" err="1"/>
              <a:t>présentant</a:t>
            </a:r>
            <a:r>
              <a:rPr lang="en-GB" dirty="0"/>
              <a:t> les </a:t>
            </a:r>
            <a:r>
              <a:rPr lang="en-GB" dirty="0" err="1"/>
              <a:t>facteurs</a:t>
            </a:r>
            <a:r>
              <a:rPr lang="en-GB" dirty="0"/>
              <a:t> </a:t>
            </a:r>
            <a:r>
              <a:rPr lang="en-GB" dirty="0" err="1"/>
              <a:t>influencant</a:t>
            </a:r>
            <a:r>
              <a:rPr lang="en-GB" dirty="0"/>
              <a:t> </a:t>
            </a:r>
            <a:r>
              <a:rPr lang="en-GB" dirty="0" err="1"/>
              <a:t>l’efficacité</a:t>
            </a:r>
            <a:r>
              <a:rPr lang="en-GB" dirty="0"/>
              <a:t> d’un programme de CPS </a:t>
            </a:r>
            <a:endParaRPr lang="fr-CH"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46100" y="1190625"/>
            <a:ext cx="9753599" cy="6401753"/>
          </a:xfrm>
          <a:prstGeom prst="rect">
            <a:avLst/>
          </a:prstGeom>
        </p:spPr>
        <p:txBody>
          <a:bodyPr vert="horz" wrap="square" lIns="0" tIns="71120" rIns="0" bIns="0" rtlCol="0">
            <a:spAutoFit/>
          </a:bodyPr>
          <a:lstStyle/>
          <a:p>
            <a:pPr marL="355600" indent="-342900">
              <a:lnSpc>
                <a:spcPct val="100000"/>
              </a:lnSpc>
              <a:spcBef>
                <a:spcPts val="200"/>
              </a:spcBef>
              <a:spcAft>
                <a:spcPts val="200"/>
              </a:spcAft>
              <a:buFont typeface="Wingdings" panose="05000000000000000000" pitchFamily="2" charset="2"/>
              <a:buChar char="q"/>
              <a:tabLst>
                <a:tab pos="697865" algn="l"/>
                <a:tab pos="698500" algn="l"/>
              </a:tabLst>
            </a:pPr>
            <a:r>
              <a:rPr lang="fr-FR" sz="2400" b="1" spc="-5" dirty="0">
                <a:uFill>
                  <a:solidFill>
                    <a:srgbClr val="000000"/>
                  </a:solidFill>
                </a:uFill>
                <a:latin typeface="Calibri"/>
                <a:cs typeface="Calibri"/>
              </a:rPr>
              <a:t>Comment</a:t>
            </a:r>
            <a:r>
              <a:rPr lang="fr-FR" sz="2400" b="1" spc="-30" dirty="0">
                <a:uFill>
                  <a:solidFill>
                    <a:srgbClr val="000000"/>
                  </a:solidFill>
                </a:uFill>
                <a:latin typeface="Calibri"/>
                <a:cs typeface="Calibri"/>
              </a:rPr>
              <a:t> </a:t>
            </a:r>
            <a:r>
              <a:rPr lang="fr-FR" sz="2400" b="1" spc="-10" dirty="0">
                <a:uFill>
                  <a:solidFill>
                    <a:srgbClr val="000000"/>
                  </a:solidFill>
                </a:uFill>
                <a:latin typeface="Calibri"/>
                <a:cs typeface="Calibri"/>
              </a:rPr>
              <a:t>évaluez-vous l’intégralité </a:t>
            </a:r>
            <a:r>
              <a:rPr lang="fr-FR" sz="2400" b="1" spc="-60" dirty="0">
                <a:uFill>
                  <a:solidFill>
                    <a:srgbClr val="000000"/>
                  </a:solidFill>
                </a:uFill>
                <a:latin typeface="Calibri"/>
                <a:cs typeface="Calibri"/>
              </a:rPr>
              <a:t> </a:t>
            </a:r>
            <a:r>
              <a:rPr lang="fr-FR" sz="2400" b="1" dirty="0">
                <a:uFill>
                  <a:solidFill>
                    <a:srgbClr val="000000"/>
                  </a:solidFill>
                </a:uFill>
                <a:latin typeface="Calibri"/>
                <a:cs typeface="Calibri"/>
              </a:rPr>
              <a:t>de la</a:t>
            </a:r>
            <a:r>
              <a:rPr lang="fr-FR" sz="2400" b="1" spc="-5" dirty="0">
                <a:uFill>
                  <a:solidFill>
                    <a:srgbClr val="000000"/>
                  </a:solidFill>
                </a:uFill>
                <a:latin typeface="Calibri"/>
                <a:cs typeface="Calibri"/>
              </a:rPr>
              <a:t> </a:t>
            </a:r>
            <a:r>
              <a:rPr lang="fr-FR" sz="2400" b="1" spc="-10" dirty="0">
                <a:uFill>
                  <a:solidFill>
                    <a:srgbClr val="000000"/>
                  </a:solidFill>
                </a:uFill>
                <a:latin typeface="Calibri"/>
                <a:cs typeface="Calibri"/>
              </a:rPr>
              <a:t>couverture</a:t>
            </a:r>
            <a:r>
              <a:rPr lang="fr-FR" sz="2400" b="1" spc="-20" dirty="0">
                <a:uFill>
                  <a:solidFill>
                    <a:srgbClr val="000000"/>
                  </a:solidFill>
                </a:uFill>
                <a:latin typeface="Calibri"/>
                <a:cs typeface="Calibri"/>
              </a:rPr>
              <a:t> </a:t>
            </a:r>
            <a:r>
              <a:rPr lang="fr-FR" sz="2400" b="1" dirty="0">
                <a:uFill>
                  <a:solidFill>
                    <a:srgbClr val="000000"/>
                  </a:solidFill>
                </a:uFill>
                <a:latin typeface="Calibri"/>
                <a:cs typeface="Calibri"/>
              </a:rPr>
              <a:t>?</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dirty="0">
                <a:uFill>
                  <a:solidFill>
                    <a:srgbClr val="000000"/>
                  </a:solidFill>
                </a:uFill>
                <a:latin typeface="Calibri"/>
                <a:cs typeface="Calibri"/>
              </a:rPr>
              <a:t>Stratégie porte à porte avec l’enregistrement systématique des enfants cibles suivi de traitement des enfants éligibles</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dirty="0">
                <a:uFill>
                  <a:solidFill>
                    <a:srgbClr val="000000"/>
                  </a:solidFill>
                </a:uFill>
                <a:latin typeface="Calibri"/>
                <a:cs typeface="Calibri"/>
              </a:rPr>
              <a:t>Rapportage journalier par les agents distributeurs et transmission aux niveaux hiérarchiques</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dirty="0">
                <a:uFill>
                  <a:solidFill>
                    <a:srgbClr val="000000"/>
                  </a:solidFill>
                </a:uFill>
                <a:latin typeface="Calibri"/>
                <a:cs typeface="Calibri"/>
              </a:rPr>
              <a:t>Monitorage journalier à chaque niveau pour apprécier la complétude et la </a:t>
            </a:r>
            <a:r>
              <a:rPr lang="fr-FR" sz="2000" dirty="0" smtClean="0">
                <a:uFill>
                  <a:solidFill>
                    <a:srgbClr val="000000"/>
                  </a:solidFill>
                </a:uFill>
                <a:latin typeface="Calibri"/>
                <a:cs typeface="Calibri"/>
              </a:rPr>
              <a:t>couverture</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dirty="0" smtClean="0">
                <a:uFill>
                  <a:solidFill>
                    <a:srgbClr val="000000"/>
                  </a:solidFill>
                </a:uFill>
                <a:latin typeface="Calibri"/>
                <a:cs typeface="Calibri"/>
              </a:rPr>
              <a:t>Synthèse des activités au niveau district et région</a:t>
            </a:r>
            <a:endParaRPr lang="fr-FR" sz="2000" dirty="0">
              <a:uFill>
                <a:solidFill>
                  <a:srgbClr val="000000"/>
                </a:solidFill>
              </a:uFill>
              <a:latin typeface="Calibri"/>
              <a:cs typeface="Calibri"/>
            </a:endParaRP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b="1" dirty="0">
                <a:uFill>
                  <a:solidFill>
                    <a:srgbClr val="000000"/>
                  </a:solidFill>
                </a:uFill>
                <a:latin typeface="Calibri"/>
                <a:cs typeface="Calibri"/>
              </a:rPr>
              <a:t>Avantages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smtClean="0">
                <a:uFill>
                  <a:solidFill>
                    <a:srgbClr val="000000"/>
                  </a:solidFill>
                </a:uFill>
                <a:latin typeface="Calibri"/>
                <a:cs typeface="Calibri"/>
              </a:rPr>
              <a:t>Bonne </a:t>
            </a:r>
            <a:r>
              <a:rPr lang="fr-FR" sz="2000" dirty="0">
                <a:uFill>
                  <a:solidFill>
                    <a:srgbClr val="000000"/>
                  </a:solidFill>
                </a:uFill>
                <a:latin typeface="Calibri"/>
                <a:cs typeface="Calibri"/>
              </a:rPr>
              <a:t>complétude et promptitude des données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Règlement au fur et à mesure les problèmes de mise en œuvre et de couverture</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Orientation sur les besoins de supervision</a:t>
            </a:r>
          </a:p>
          <a:p>
            <a:pPr marL="700088" lvl="1" indent="-342900">
              <a:spcBef>
                <a:spcPts val="200"/>
              </a:spcBef>
              <a:spcAft>
                <a:spcPts val="200"/>
              </a:spcAft>
              <a:buFont typeface="Arial" panose="020B0604020202020204" pitchFamily="34" charset="0"/>
              <a:buChar char="•"/>
              <a:tabLst>
                <a:tab pos="697865" algn="l"/>
                <a:tab pos="698500" algn="l"/>
              </a:tabLst>
            </a:pPr>
            <a:r>
              <a:rPr lang="fr-FR" sz="2000" b="1" dirty="0">
                <a:uFill>
                  <a:solidFill>
                    <a:srgbClr val="000000"/>
                  </a:solidFill>
                </a:uFill>
                <a:latin typeface="Calibri"/>
                <a:cs typeface="Calibri"/>
              </a:rPr>
              <a:t>Inconvénients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Déplacement journalier des distributeurs aux formations sanitaires pour la synthèse malgré parfois </a:t>
            </a:r>
            <a:r>
              <a:rPr lang="fr-FR" sz="2000" dirty="0" smtClean="0">
                <a:uFill>
                  <a:solidFill>
                    <a:srgbClr val="000000"/>
                  </a:solidFill>
                </a:uFill>
                <a:latin typeface="Calibri"/>
                <a:cs typeface="Calibri"/>
              </a:rPr>
              <a:t>de longue  </a:t>
            </a:r>
            <a:r>
              <a:rPr lang="fr-FR" sz="2000" dirty="0">
                <a:uFill>
                  <a:solidFill>
                    <a:srgbClr val="000000"/>
                  </a:solidFill>
                </a:uFill>
                <a:latin typeface="Calibri"/>
                <a:cs typeface="Calibri"/>
              </a:rPr>
              <a:t>distances </a:t>
            </a:r>
            <a:r>
              <a:rPr lang="fr-FR" sz="2000" dirty="0" smtClean="0">
                <a:uFill>
                  <a:solidFill>
                    <a:srgbClr val="000000"/>
                  </a:solidFill>
                </a:uFill>
                <a:latin typeface="Calibri"/>
                <a:cs typeface="Calibri"/>
              </a:rPr>
              <a:t>à parcourir.</a:t>
            </a:r>
            <a:endParaRPr lang="fr-FR" sz="2000" dirty="0">
              <a:uFill>
                <a:solidFill>
                  <a:srgbClr val="000000"/>
                </a:solidFill>
              </a:uFill>
              <a:latin typeface="Calibri"/>
              <a:cs typeface="Calibri"/>
            </a:endParaRPr>
          </a:p>
          <a:p>
            <a:pPr marL="355600" lvl="1" indent="-342900">
              <a:spcBef>
                <a:spcPts val="200"/>
              </a:spcBef>
              <a:spcAft>
                <a:spcPts val="200"/>
              </a:spcAft>
              <a:buFont typeface="Wingdings" panose="05000000000000000000" pitchFamily="2" charset="2"/>
              <a:buChar char="q"/>
              <a:tabLst>
                <a:tab pos="697865" algn="l"/>
                <a:tab pos="698500" algn="l"/>
              </a:tabLst>
            </a:pPr>
            <a:r>
              <a:rPr lang="fr-FR" sz="2400" b="1" spc="-5" dirty="0">
                <a:uFill>
                  <a:solidFill>
                    <a:srgbClr val="000000"/>
                  </a:solidFill>
                </a:uFill>
                <a:latin typeface="Calibri"/>
                <a:cs typeface="Calibri"/>
              </a:rPr>
              <a:t>Avez-vous déjà effectué une enquête de couverture dans le pays?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Enquête réalisée en 2020 et 2021 avec l’appui </a:t>
            </a:r>
            <a:r>
              <a:rPr lang="fr-FR" sz="2000" dirty="0" smtClean="0">
                <a:uFill>
                  <a:solidFill>
                    <a:srgbClr val="000000"/>
                  </a:solidFill>
                </a:uFill>
                <a:latin typeface="Calibri"/>
                <a:cs typeface="Calibri"/>
              </a:rPr>
              <a:t>technique et financier de </a:t>
            </a:r>
            <a:r>
              <a:rPr lang="fr-FR" sz="2000" dirty="0">
                <a:uFill>
                  <a:solidFill>
                    <a:srgbClr val="000000"/>
                  </a:solidFill>
                </a:uFill>
                <a:latin typeface="Calibri"/>
                <a:cs typeface="Calibri"/>
              </a:rPr>
              <a:t>Malaria Consortium</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Prévision d’enquête en 2022.</a:t>
            </a:r>
          </a:p>
        </p:txBody>
      </p:sp>
      <p:sp>
        <p:nvSpPr>
          <p:cNvPr id="15" name="object 15"/>
          <p:cNvSpPr/>
          <p:nvPr/>
        </p:nvSpPr>
        <p:spPr>
          <a:xfrm>
            <a:off x="5743028" y="258622"/>
            <a:ext cx="3733800" cy="704907"/>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18" name="object 18"/>
          <p:cNvSpPr txBox="1">
            <a:spLocks noGrp="1"/>
          </p:cNvSpPr>
          <p:nvPr>
            <p:ph type="title"/>
          </p:nvPr>
        </p:nvSpPr>
        <p:spPr>
          <a:xfrm>
            <a:off x="1086108" y="229128"/>
            <a:ext cx="4641592" cy="763897"/>
          </a:xfrm>
          <a:prstGeom prst="roundRect">
            <a:avLst/>
          </a:prstGeom>
          <a:ln w="19050">
            <a:solidFill>
              <a:schemeClr val="accent1"/>
            </a:solidFill>
          </a:ln>
        </p:spPr>
        <p:txBody>
          <a:bodyPr vert="horz" wrap="square" lIns="0" tIns="54610" rIns="0" bIns="0" rtlCol="0">
            <a:spAutoFit/>
          </a:bodyPr>
          <a:lstStyle/>
          <a:p>
            <a:pPr marL="12700" marR="5080">
              <a:lnSpc>
                <a:spcPct val="86300"/>
              </a:lnSpc>
              <a:spcBef>
                <a:spcPts val="430"/>
              </a:spcBef>
            </a:pPr>
            <a:r>
              <a:rPr spc="-10" dirty="0" err="1">
                <a:solidFill>
                  <a:srgbClr val="000000"/>
                </a:solidFill>
              </a:rPr>
              <a:t>Suivi</a:t>
            </a:r>
            <a:r>
              <a:rPr spc="-10" dirty="0">
                <a:solidFill>
                  <a:srgbClr val="000000"/>
                </a:solidFill>
              </a:rPr>
              <a:t> </a:t>
            </a:r>
            <a:r>
              <a:rPr spc="5" dirty="0">
                <a:solidFill>
                  <a:srgbClr val="000000"/>
                </a:solidFill>
              </a:rPr>
              <a:t>de</a:t>
            </a:r>
            <a:r>
              <a:rPr lang="en-US" spc="5" dirty="0">
                <a:solidFill>
                  <a:srgbClr val="000000"/>
                </a:solidFill>
              </a:rPr>
              <a:t>s passages</a:t>
            </a:r>
            <a:r>
              <a:rPr spc="-5" dirty="0">
                <a:solidFill>
                  <a:srgbClr val="000000"/>
                </a:solidFill>
              </a:rPr>
              <a:t>, </a:t>
            </a:r>
            <a:r>
              <a:rPr lang="en-US" spc="-5" dirty="0" err="1">
                <a:solidFill>
                  <a:srgbClr val="000000"/>
                </a:solidFill>
              </a:rPr>
              <a:t>adhésion</a:t>
            </a:r>
            <a:r>
              <a:rPr lang="en-US" spc="-5" dirty="0">
                <a:solidFill>
                  <a:srgbClr val="000000"/>
                </a:solidFill>
              </a:rPr>
              <a:t> </a:t>
            </a:r>
            <a:r>
              <a:rPr dirty="0">
                <a:solidFill>
                  <a:srgbClr val="000000"/>
                </a:solidFill>
              </a:rPr>
              <a:t>et </a:t>
            </a:r>
            <a:r>
              <a:rPr spc="-5" dirty="0" err="1">
                <a:solidFill>
                  <a:srgbClr val="000000"/>
                </a:solidFill>
              </a:rPr>
              <a:t>efficacité</a:t>
            </a:r>
            <a:r>
              <a:rPr spc="-5" dirty="0">
                <a:solidFill>
                  <a:srgbClr val="000000"/>
                </a:solidFill>
              </a:rPr>
              <a:t> </a:t>
            </a:r>
            <a:r>
              <a:rPr lang="en-US" dirty="0">
                <a:solidFill>
                  <a:srgbClr val="000000"/>
                </a:solidFill>
              </a:rPr>
              <a:t>de la CPS (2)</a:t>
            </a:r>
            <a:endParaRPr dirty="0"/>
          </a:p>
        </p:txBody>
      </p:sp>
    </p:spTree>
    <p:extLst>
      <p:ext uri="{BB962C8B-B14F-4D97-AF65-F5344CB8AC3E}">
        <p14:creationId xmlns:p14="http://schemas.microsoft.com/office/powerpoint/2010/main" val="2434044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46100" y="1190625"/>
            <a:ext cx="9753599" cy="6093976"/>
          </a:xfrm>
          <a:prstGeom prst="rect">
            <a:avLst/>
          </a:prstGeom>
        </p:spPr>
        <p:txBody>
          <a:bodyPr vert="horz" wrap="square" lIns="0" tIns="71120" rIns="0" bIns="0" rtlCol="0">
            <a:spAutoFit/>
          </a:bodyPr>
          <a:lstStyle/>
          <a:p>
            <a:pPr marL="355600" indent="-342900">
              <a:spcBef>
                <a:spcPts val="200"/>
              </a:spcBef>
              <a:spcAft>
                <a:spcPts val="200"/>
              </a:spcAft>
              <a:buFont typeface="Wingdings" panose="05000000000000000000" pitchFamily="2" charset="2"/>
              <a:buChar char="q"/>
              <a:tabLst>
                <a:tab pos="697865" algn="l"/>
                <a:tab pos="698500" algn="l"/>
              </a:tabLst>
            </a:pPr>
            <a:r>
              <a:rPr lang="fr-FR" sz="2400" b="1" spc="-5" dirty="0">
                <a:uFill>
                  <a:solidFill>
                    <a:srgbClr val="000000"/>
                  </a:solidFill>
                </a:uFill>
                <a:latin typeface="Calibri"/>
                <a:cs typeface="Calibri"/>
              </a:rPr>
              <a:t>Comment évaluez-vous l’adhésion à la CPS?</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dirty="0">
                <a:uFill>
                  <a:solidFill>
                    <a:srgbClr val="000000"/>
                  </a:solidFill>
                </a:uFill>
                <a:latin typeface="Calibri"/>
                <a:cs typeface="Calibri"/>
              </a:rPr>
              <a:t>Supervision des acteurs avec des enquêtes de convenance dans les ménages</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dirty="0">
                <a:uFill>
                  <a:solidFill>
                    <a:srgbClr val="000000"/>
                  </a:solidFill>
                </a:uFill>
                <a:latin typeface="Calibri"/>
                <a:cs typeface="Calibri"/>
              </a:rPr>
              <a:t>Evaluation rapide avec la méthode grappe en fin de chaque cycle</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dirty="0">
                <a:uFill>
                  <a:solidFill>
                    <a:srgbClr val="000000"/>
                  </a:solidFill>
                </a:uFill>
                <a:latin typeface="Calibri"/>
                <a:cs typeface="Calibri"/>
              </a:rPr>
              <a:t>Enquête de couverture</a:t>
            </a:r>
          </a:p>
          <a:p>
            <a:pPr marL="700088" indent="-342900">
              <a:lnSpc>
                <a:spcPct val="100000"/>
              </a:lnSpc>
              <a:spcBef>
                <a:spcPts val="200"/>
              </a:spcBef>
              <a:spcAft>
                <a:spcPts val="200"/>
              </a:spcAft>
              <a:buFont typeface="Arial" panose="020B0604020202020204" pitchFamily="34" charset="0"/>
              <a:buChar char="•"/>
              <a:tabLst>
                <a:tab pos="697865" algn="l"/>
                <a:tab pos="698500" algn="l"/>
              </a:tabLst>
            </a:pPr>
            <a:r>
              <a:rPr lang="fr-FR" sz="2000" b="1" dirty="0">
                <a:uFill>
                  <a:solidFill>
                    <a:srgbClr val="000000"/>
                  </a:solidFill>
                </a:uFill>
                <a:latin typeface="Calibri"/>
                <a:cs typeface="Calibri"/>
              </a:rPr>
              <a:t>Avantages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Appréciation rapide de la couverture et de l’adhésion des parents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Utilisation de moins de ressources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Prise de mesures immédiates pour corriger les faiblesses</a:t>
            </a:r>
          </a:p>
          <a:p>
            <a:pPr marL="1157288" lvl="1" indent="-342900">
              <a:spcBef>
                <a:spcPts val="200"/>
              </a:spcBef>
              <a:spcAft>
                <a:spcPts val="200"/>
              </a:spcAft>
              <a:buFont typeface="Courier New" panose="02070309020205020404" pitchFamily="49" charset="0"/>
              <a:buChar char="o"/>
              <a:tabLst>
                <a:tab pos="697865" algn="l"/>
                <a:tab pos="698500" algn="l"/>
              </a:tabLst>
            </a:pPr>
            <a:r>
              <a:rPr lang="fr-FR" sz="2000" dirty="0">
                <a:uFill>
                  <a:solidFill>
                    <a:srgbClr val="000000"/>
                  </a:solidFill>
                </a:uFill>
                <a:latin typeface="Calibri"/>
                <a:cs typeface="Calibri"/>
              </a:rPr>
              <a:t>Oriente l’organisation des cycles prochains</a:t>
            </a:r>
          </a:p>
          <a:p>
            <a:pPr marL="700088" lvl="1" indent="-342900">
              <a:spcBef>
                <a:spcPts val="200"/>
              </a:spcBef>
              <a:spcAft>
                <a:spcPts val="200"/>
              </a:spcAft>
              <a:buFont typeface="Arial" panose="020B0604020202020204" pitchFamily="34" charset="0"/>
              <a:buChar char="•"/>
              <a:tabLst>
                <a:tab pos="697865" algn="l"/>
                <a:tab pos="698500" algn="l"/>
              </a:tabLst>
            </a:pPr>
            <a:r>
              <a:rPr lang="fr-FR" sz="2000" b="1" dirty="0">
                <a:uFill>
                  <a:solidFill>
                    <a:srgbClr val="000000"/>
                  </a:solidFill>
                </a:uFill>
                <a:latin typeface="Calibri"/>
                <a:cs typeface="Calibri"/>
              </a:rPr>
              <a:t>Inconvénients</a:t>
            </a:r>
          </a:p>
          <a:p>
            <a:pPr marL="714375" lvl="1" indent="-257175">
              <a:buFont typeface="Wingdings" panose="05000000000000000000" pitchFamily="2" charset="2"/>
              <a:buChar char="§"/>
            </a:pPr>
            <a:r>
              <a:rPr lang="fr-FR" sz="2000" dirty="0"/>
              <a:t>Les évaluation de convenance et rapide ne sont pas représentatives</a:t>
            </a:r>
          </a:p>
          <a:p>
            <a:pPr marL="714375" lvl="1" indent="-257175">
              <a:buFont typeface="Wingdings" panose="05000000000000000000" pitchFamily="2" charset="2"/>
              <a:buChar char="§"/>
            </a:pPr>
            <a:r>
              <a:rPr lang="fr-FR" sz="2000" dirty="0"/>
              <a:t>L’enquête de couverture se fait après le dernier cycle de traitement</a:t>
            </a:r>
            <a:endParaRPr lang="fr-CH" sz="2000" u="sng" dirty="0"/>
          </a:p>
          <a:p>
            <a:pPr marL="355600" lvl="1" indent="-342900">
              <a:spcBef>
                <a:spcPts val="200"/>
              </a:spcBef>
              <a:spcAft>
                <a:spcPts val="200"/>
              </a:spcAft>
              <a:buFont typeface="Wingdings" panose="05000000000000000000" pitchFamily="2" charset="2"/>
              <a:buChar char="q"/>
              <a:tabLst>
                <a:tab pos="697865" algn="l"/>
                <a:tab pos="698500" algn="l"/>
              </a:tabLst>
            </a:pPr>
            <a:r>
              <a:rPr lang="fr-FR" sz="2400" b="1" spc="-5" dirty="0">
                <a:uFill>
                  <a:solidFill>
                    <a:srgbClr val="000000"/>
                  </a:solidFill>
                </a:uFill>
                <a:cs typeface="Calibri"/>
              </a:rPr>
              <a:t>Comment évaluez-vous l’efficacité de la CPS</a:t>
            </a:r>
            <a:r>
              <a:rPr lang="fr-FR" sz="2400" b="1" spc="-5" dirty="0">
                <a:uFill>
                  <a:solidFill>
                    <a:srgbClr val="000000"/>
                  </a:solidFill>
                </a:uFill>
                <a:latin typeface="Calibri"/>
                <a:cs typeface="Calibri"/>
              </a:rPr>
              <a:t>?</a:t>
            </a:r>
          </a:p>
          <a:p>
            <a:pPr marL="700088" lvl="1" indent="-342900">
              <a:spcBef>
                <a:spcPts val="200"/>
              </a:spcBef>
              <a:spcAft>
                <a:spcPts val="200"/>
              </a:spcAft>
              <a:buFont typeface="Arial" panose="020B0604020202020204" pitchFamily="34" charset="0"/>
              <a:buChar char="•"/>
              <a:tabLst>
                <a:tab pos="697865" algn="l"/>
                <a:tab pos="698500" algn="l"/>
              </a:tabLst>
            </a:pPr>
            <a:r>
              <a:rPr lang="fr-FR" sz="2000" dirty="0">
                <a:uFill>
                  <a:solidFill>
                    <a:srgbClr val="000000"/>
                  </a:solidFill>
                </a:uFill>
                <a:latin typeface="Calibri"/>
                <a:cs typeface="Calibri"/>
              </a:rPr>
              <a:t>Suivi mensuel de l’évolution des cas de paludisme et des décès liés à travers le système national d’information sanitaire</a:t>
            </a:r>
          </a:p>
          <a:p>
            <a:pPr marL="700088" lvl="1" indent="-342900">
              <a:spcBef>
                <a:spcPts val="200"/>
              </a:spcBef>
              <a:spcAft>
                <a:spcPts val="200"/>
              </a:spcAft>
              <a:buFont typeface="Arial" panose="020B0604020202020204" pitchFamily="34" charset="0"/>
              <a:buChar char="•"/>
              <a:tabLst>
                <a:tab pos="697865" algn="l"/>
                <a:tab pos="698500" algn="l"/>
              </a:tabLst>
            </a:pPr>
            <a:r>
              <a:rPr lang="fr-FR" sz="2000" b="1" dirty="0">
                <a:uFill>
                  <a:solidFill>
                    <a:srgbClr val="000000"/>
                  </a:solidFill>
                </a:uFill>
                <a:latin typeface="Calibri"/>
                <a:cs typeface="Calibri"/>
              </a:rPr>
              <a:t>Avantage: </a:t>
            </a:r>
            <a:r>
              <a:rPr lang="fr-FR" sz="2000" dirty="0">
                <a:uFill>
                  <a:solidFill>
                    <a:srgbClr val="000000"/>
                  </a:solidFill>
                </a:uFill>
                <a:latin typeface="Calibri"/>
                <a:cs typeface="Calibri"/>
              </a:rPr>
              <a:t>système fonctionnel avec disponibilité des données</a:t>
            </a:r>
          </a:p>
          <a:p>
            <a:pPr marL="700088" lvl="1" indent="-342900">
              <a:spcBef>
                <a:spcPts val="200"/>
              </a:spcBef>
              <a:spcAft>
                <a:spcPts val="200"/>
              </a:spcAft>
              <a:buFont typeface="Arial" panose="020B0604020202020204" pitchFamily="34" charset="0"/>
              <a:buChar char="•"/>
              <a:tabLst>
                <a:tab pos="697865" algn="l"/>
                <a:tab pos="698500" algn="l"/>
              </a:tabLst>
            </a:pPr>
            <a:r>
              <a:rPr lang="fr-FR" sz="2000" b="1" dirty="0">
                <a:uFill>
                  <a:solidFill>
                    <a:srgbClr val="000000"/>
                  </a:solidFill>
                </a:uFill>
                <a:latin typeface="Calibri"/>
                <a:cs typeface="Calibri"/>
              </a:rPr>
              <a:t>Inconvénients: </a:t>
            </a:r>
            <a:r>
              <a:rPr lang="fr-FR" sz="2000" dirty="0">
                <a:uFill>
                  <a:solidFill>
                    <a:srgbClr val="000000"/>
                  </a:solidFill>
                </a:uFill>
                <a:latin typeface="Calibri"/>
                <a:cs typeface="Calibri"/>
              </a:rPr>
              <a:t>qualité des données parfois peu insuffisante</a:t>
            </a:r>
          </a:p>
        </p:txBody>
      </p:sp>
      <p:sp>
        <p:nvSpPr>
          <p:cNvPr id="15" name="object 15"/>
          <p:cNvSpPr/>
          <p:nvPr/>
        </p:nvSpPr>
        <p:spPr>
          <a:xfrm>
            <a:off x="5743028" y="258622"/>
            <a:ext cx="3733800" cy="704907"/>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18" name="object 18"/>
          <p:cNvSpPr txBox="1">
            <a:spLocks noGrp="1"/>
          </p:cNvSpPr>
          <p:nvPr>
            <p:ph type="title"/>
          </p:nvPr>
        </p:nvSpPr>
        <p:spPr>
          <a:xfrm>
            <a:off x="1101436" y="199632"/>
            <a:ext cx="4641592" cy="763897"/>
          </a:xfrm>
          <a:prstGeom prst="roundRect">
            <a:avLst/>
          </a:prstGeom>
          <a:ln w="19050">
            <a:solidFill>
              <a:schemeClr val="accent1"/>
            </a:solidFill>
          </a:ln>
        </p:spPr>
        <p:txBody>
          <a:bodyPr vert="horz" wrap="square" lIns="0" tIns="54610" rIns="0" bIns="0" rtlCol="0">
            <a:spAutoFit/>
          </a:bodyPr>
          <a:lstStyle/>
          <a:p>
            <a:pPr marL="12700" marR="5080">
              <a:lnSpc>
                <a:spcPct val="86300"/>
              </a:lnSpc>
              <a:spcBef>
                <a:spcPts val="430"/>
              </a:spcBef>
            </a:pPr>
            <a:r>
              <a:rPr spc="-10" dirty="0" err="1">
                <a:solidFill>
                  <a:srgbClr val="000000"/>
                </a:solidFill>
              </a:rPr>
              <a:t>Suivi</a:t>
            </a:r>
            <a:r>
              <a:rPr spc="-10" dirty="0">
                <a:solidFill>
                  <a:srgbClr val="000000"/>
                </a:solidFill>
              </a:rPr>
              <a:t> </a:t>
            </a:r>
            <a:r>
              <a:rPr spc="5" dirty="0">
                <a:solidFill>
                  <a:srgbClr val="000000"/>
                </a:solidFill>
              </a:rPr>
              <a:t>de</a:t>
            </a:r>
            <a:r>
              <a:rPr lang="en-US" spc="5" dirty="0">
                <a:solidFill>
                  <a:srgbClr val="000000"/>
                </a:solidFill>
              </a:rPr>
              <a:t>s passages</a:t>
            </a:r>
            <a:r>
              <a:rPr spc="-5" dirty="0">
                <a:solidFill>
                  <a:srgbClr val="000000"/>
                </a:solidFill>
              </a:rPr>
              <a:t>, </a:t>
            </a:r>
            <a:r>
              <a:rPr lang="en-US" spc="-5" dirty="0" err="1">
                <a:solidFill>
                  <a:srgbClr val="000000"/>
                </a:solidFill>
              </a:rPr>
              <a:t>adhésion</a:t>
            </a:r>
            <a:r>
              <a:rPr lang="en-US" spc="-5" dirty="0">
                <a:solidFill>
                  <a:srgbClr val="000000"/>
                </a:solidFill>
              </a:rPr>
              <a:t> </a:t>
            </a:r>
            <a:r>
              <a:rPr dirty="0">
                <a:solidFill>
                  <a:srgbClr val="000000"/>
                </a:solidFill>
              </a:rPr>
              <a:t>et </a:t>
            </a:r>
            <a:r>
              <a:rPr spc="-5" dirty="0" err="1">
                <a:solidFill>
                  <a:srgbClr val="000000"/>
                </a:solidFill>
              </a:rPr>
              <a:t>efficacité</a:t>
            </a:r>
            <a:r>
              <a:rPr spc="-5" dirty="0">
                <a:solidFill>
                  <a:srgbClr val="000000"/>
                </a:solidFill>
              </a:rPr>
              <a:t> </a:t>
            </a:r>
            <a:r>
              <a:rPr lang="en-US" dirty="0">
                <a:solidFill>
                  <a:srgbClr val="000000"/>
                </a:solidFill>
              </a:rPr>
              <a:t>de la CPS (2)</a:t>
            </a:r>
            <a:endParaRPr dirty="0"/>
          </a:p>
        </p:txBody>
      </p:sp>
    </p:spTree>
    <p:extLst>
      <p:ext uri="{BB962C8B-B14F-4D97-AF65-F5344CB8AC3E}">
        <p14:creationId xmlns:p14="http://schemas.microsoft.com/office/powerpoint/2010/main" val="110642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815562327"/>
              </p:ext>
            </p:extLst>
          </p:nvPr>
        </p:nvGraphicFramePr>
        <p:xfrm>
          <a:off x="1101436" y="1419225"/>
          <a:ext cx="8493848" cy="5669690"/>
        </p:xfrm>
        <a:graphic>
          <a:graphicData uri="http://schemas.openxmlformats.org/drawingml/2006/table">
            <a:tbl>
              <a:tblPr firstRow="1" bandRow="1">
                <a:tableStyleId>{2D5ABB26-0587-4C30-8999-92F81FD0307C}</a:tableStyleId>
              </a:tblPr>
              <a:tblGrid>
                <a:gridCol w="3060214">
                  <a:extLst>
                    <a:ext uri="{9D8B030D-6E8A-4147-A177-3AD203B41FA5}">
                      <a16:colId xmlns:a16="http://schemas.microsoft.com/office/drawing/2014/main" val="20000"/>
                    </a:ext>
                  </a:extLst>
                </a:gridCol>
                <a:gridCol w="2716817">
                  <a:extLst>
                    <a:ext uri="{9D8B030D-6E8A-4147-A177-3AD203B41FA5}">
                      <a16:colId xmlns:a16="http://schemas.microsoft.com/office/drawing/2014/main" val="20001"/>
                    </a:ext>
                  </a:extLst>
                </a:gridCol>
                <a:gridCol w="2716817">
                  <a:extLst>
                    <a:ext uri="{9D8B030D-6E8A-4147-A177-3AD203B41FA5}">
                      <a16:colId xmlns:a16="http://schemas.microsoft.com/office/drawing/2014/main" val="20002"/>
                    </a:ext>
                  </a:extLst>
                </a:gridCol>
              </a:tblGrid>
              <a:tr h="377979">
                <a:tc rowSpan="2">
                  <a:txBody>
                    <a:bodyPr/>
                    <a:lstStyle/>
                    <a:p>
                      <a:pPr algn="ctr">
                        <a:lnSpc>
                          <a:spcPct val="100000"/>
                        </a:lnSpc>
                        <a:spcBef>
                          <a:spcPts val="240"/>
                        </a:spcBef>
                      </a:pPr>
                      <a:r>
                        <a:rPr sz="1800" b="1" spc="-5" dirty="0">
                          <a:solidFill>
                            <a:srgbClr val="FFFFFF"/>
                          </a:solidFill>
                          <a:latin typeface="Calibri"/>
                          <a:cs typeface="Calibri"/>
                        </a:rPr>
                        <a:t>Mois</a:t>
                      </a:r>
                      <a:endParaRPr sz="1800" dirty="0">
                        <a:latin typeface="Calibri"/>
                        <a:cs typeface="Calibri"/>
                      </a:endParaRPr>
                    </a:p>
                  </a:txBody>
                  <a:tcPr marL="0" marR="0" marT="30480" marB="0">
                    <a:lnL w="12700">
                      <a:solidFill>
                        <a:srgbClr val="FFFFFF"/>
                      </a:solidFill>
                      <a:prstDash val="solid"/>
                    </a:lnL>
                    <a:lnR w="38100">
                      <a:solidFill>
                        <a:srgbClr val="FFFFFF"/>
                      </a:solidFill>
                      <a:prstDash val="solid"/>
                    </a:lnR>
                    <a:lnT w="12700">
                      <a:solidFill>
                        <a:srgbClr val="FFFFFF"/>
                      </a:solidFill>
                      <a:prstDash val="solid"/>
                    </a:lnT>
                    <a:lnB w="38100">
                      <a:solidFill>
                        <a:srgbClr val="FFFFFF"/>
                      </a:solidFill>
                      <a:prstDash val="solid"/>
                    </a:lnB>
                    <a:solidFill>
                      <a:srgbClr val="4F80BC"/>
                    </a:solidFill>
                  </a:tcPr>
                </a:tc>
                <a:tc gridSpan="2">
                  <a:txBody>
                    <a:bodyPr/>
                    <a:lstStyle/>
                    <a:p>
                      <a:pPr marL="877569">
                        <a:lnSpc>
                          <a:spcPct val="100000"/>
                        </a:lnSpc>
                        <a:spcBef>
                          <a:spcPts val="240"/>
                        </a:spcBef>
                      </a:pPr>
                      <a:r>
                        <a:rPr lang="fr-FR" sz="1800" b="1" dirty="0">
                          <a:solidFill>
                            <a:srgbClr val="FFFFFF"/>
                          </a:solidFill>
                          <a:latin typeface="Calibri"/>
                          <a:cs typeface="Calibri"/>
                        </a:rPr>
                        <a:t>Cas de paludisme </a:t>
                      </a:r>
                      <a:r>
                        <a:rPr lang="fr-FR" sz="1800" b="1">
                          <a:solidFill>
                            <a:srgbClr val="FFFFFF"/>
                          </a:solidFill>
                          <a:latin typeface="Calibri"/>
                          <a:cs typeface="Calibri"/>
                        </a:rPr>
                        <a:t>confirmé </a:t>
                      </a:r>
                      <a:endParaRPr sz="1800" dirty="0">
                        <a:latin typeface="Calibri"/>
                        <a:cs typeface="Calibri"/>
                      </a:endParaRPr>
                    </a:p>
                  </a:txBody>
                  <a:tcPr marL="0" marR="0" marT="30480" marB="0">
                    <a:lnL w="381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38100">
                      <a:solidFill>
                        <a:srgbClr val="FFFFFF"/>
                      </a:solidFill>
                      <a:prstDash val="solid"/>
                    </a:lnB>
                    <a:solidFill>
                      <a:srgbClr val="4F80BC"/>
                    </a:solidFill>
                  </a:tcPr>
                </a:tc>
                <a:tc hMerge="1">
                  <a:txBody>
                    <a:bodyPr/>
                    <a:lstStyle/>
                    <a:p>
                      <a:endParaRPr/>
                    </a:p>
                  </a:txBody>
                  <a:tcPr marL="0" marR="0" marT="0" marB="0"/>
                </a:tc>
                <a:extLst>
                  <a:ext uri="{0D108BD9-81ED-4DB2-BD59-A6C34878D82A}">
                    <a16:rowId xmlns:a16="http://schemas.microsoft.com/office/drawing/2014/main" val="10000"/>
                  </a:ext>
                </a:extLst>
              </a:tr>
              <a:tr h="377980">
                <a:tc vMerge="1">
                  <a:txBody>
                    <a:bodyPr/>
                    <a:lstStyle/>
                    <a:p>
                      <a:endParaRPr/>
                    </a:p>
                  </a:txBody>
                  <a:tcPr marL="0" marR="0" marT="30480" marB="0">
                    <a:lnL w="12700">
                      <a:solidFill>
                        <a:srgbClr val="FFFFFF"/>
                      </a:solidFill>
                      <a:prstDash val="solid"/>
                    </a:lnL>
                    <a:lnR w="38100">
                      <a:solidFill>
                        <a:srgbClr val="FFFFFF"/>
                      </a:solidFill>
                      <a:prstDash val="solid"/>
                    </a:lnR>
                    <a:lnT w="12700">
                      <a:solidFill>
                        <a:srgbClr val="FFFFFF"/>
                      </a:solidFill>
                      <a:prstDash val="solid"/>
                    </a:lnT>
                    <a:lnB w="38100">
                      <a:solidFill>
                        <a:srgbClr val="FFFFFF"/>
                      </a:solidFill>
                      <a:prstDash val="solid"/>
                    </a:lnB>
                    <a:solidFill>
                      <a:srgbClr val="4F80BC"/>
                    </a:solidFill>
                  </a:tcPr>
                </a:tc>
                <a:tc>
                  <a:txBody>
                    <a:bodyPr/>
                    <a:lstStyle/>
                    <a:p>
                      <a:pPr algn="ctr">
                        <a:lnSpc>
                          <a:spcPct val="100000"/>
                        </a:lnSpc>
                        <a:spcBef>
                          <a:spcPts val="240"/>
                        </a:spcBef>
                      </a:pPr>
                      <a:r>
                        <a:rPr lang="fr-FR" sz="1800" b="1" dirty="0">
                          <a:solidFill>
                            <a:srgbClr val="FFFFFF"/>
                          </a:solidFill>
                          <a:latin typeface="Calibri"/>
                          <a:cs typeface="Calibri"/>
                        </a:rPr>
                        <a:t>Moins de 5 ans</a:t>
                      </a:r>
                      <a:endParaRPr sz="1800" dirty="0">
                        <a:latin typeface="Calibri"/>
                        <a:cs typeface="Calibri"/>
                      </a:endParaRPr>
                    </a:p>
                  </a:txBody>
                  <a:tcPr marL="0" marR="0" marT="30480" marB="0">
                    <a:lnL w="381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4F80BC"/>
                    </a:solidFill>
                  </a:tcPr>
                </a:tc>
                <a:tc>
                  <a:txBody>
                    <a:bodyPr/>
                    <a:lstStyle/>
                    <a:p>
                      <a:pPr marL="410845">
                        <a:lnSpc>
                          <a:spcPct val="100000"/>
                        </a:lnSpc>
                        <a:spcBef>
                          <a:spcPts val="240"/>
                        </a:spcBef>
                      </a:pPr>
                      <a:r>
                        <a:rPr lang="fr-FR" sz="1800" b="1" spc="-5" dirty="0">
                          <a:solidFill>
                            <a:srgbClr val="FFFFFF"/>
                          </a:solidFill>
                          <a:latin typeface="Calibri"/>
                          <a:cs typeface="Calibri"/>
                        </a:rPr>
                        <a:t>5 ans et plus</a:t>
                      </a:r>
                      <a:endParaRPr sz="1800" dirty="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4F80BC"/>
                    </a:solidFill>
                  </a:tcPr>
                </a:tc>
                <a:extLst>
                  <a:ext uri="{0D108BD9-81ED-4DB2-BD59-A6C34878D82A}">
                    <a16:rowId xmlns:a16="http://schemas.microsoft.com/office/drawing/2014/main" val="10001"/>
                  </a:ext>
                </a:extLst>
              </a:tr>
              <a:tr h="377979">
                <a:tc>
                  <a:txBody>
                    <a:bodyPr/>
                    <a:lstStyle/>
                    <a:p>
                      <a:pPr marL="91440">
                        <a:lnSpc>
                          <a:spcPct val="100000"/>
                        </a:lnSpc>
                        <a:spcBef>
                          <a:spcPts val="240"/>
                        </a:spcBef>
                      </a:pPr>
                      <a:r>
                        <a:rPr sz="2000" b="1" spc="-5" dirty="0">
                          <a:latin typeface="Calibri"/>
                          <a:cs typeface="Calibri"/>
                        </a:rPr>
                        <a:t>Janvier</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dirty="0">
                          <a:effectLst/>
                          <a:latin typeface="Arial" panose="020B0604020202020204" pitchFamily="34" charset="0"/>
                        </a:rPr>
                        <a:t>37 083</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a:effectLst/>
                          <a:latin typeface="Arial" panose="020B0604020202020204" pitchFamily="34" charset="0"/>
                        </a:rPr>
                        <a:t>47 834</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2"/>
                  </a:ext>
                </a:extLst>
              </a:tr>
              <a:tr h="377979">
                <a:tc>
                  <a:txBody>
                    <a:bodyPr/>
                    <a:lstStyle/>
                    <a:p>
                      <a:pPr marL="91440">
                        <a:lnSpc>
                          <a:spcPct val="100000"/>
                        </a:lnSpc>
                        <a:spcBef>
                          <a:spcPts val="240"/>
                        </a:spcBef>
                      </a:pPr>
                      <a:r>
                        <a:rPr sz="2000" b="1" spc="-5" dirty="0">
                          <a:latin typeface="Calibri"/>
                          <a:cs typeface="Calibri"/>
                        </a:rPr>
                        <a:t>Février</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dirty="0">
                          <a:effectLst/>
                          <a:latin typeface="Arial" panose="020B0604020202020204" pitchFamily="34" charset="0"/>
                        </a:rPr>
                        <a:t>30 972</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a:effectLst/>
                          <a:latin typeface="Arial" panose="020B0604020202020204" pitchFamily="34" charset="0"/>
                        </a:rPr>
                        <a:t>40 493</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3"/>
                  </a:ext>
                </a:extLst>
              </a:tr>
              <a:tr h="377979">
                <a:tc>
                  <a:txBody>
                    <a:bodyPr/>
                    <a:lstStyle/>
                    <a:p>
                      <a:pPr marL="91440">
                        <a:lnSpc>
                          <a:spcPct val="100000"/>
                        </a:lnSpc>
                        <a:spcBef>
                          <a:spcPts val="240"/>
                        </a:spcBef>
                      </a:pPr>
                      <a:r>
                        <a:rPr sz="2000" b="1" spc="-10" dirty="0">
                          <a:latin typeface="Calibri"/>
                          <a:cs typeface="Calibri"/>
                        </a:rPr>
                        <a:t>Mars</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a:effectLst/>
                          <a:latin typeface="Arial" panose="020B0604020202020204" pitchFamily="34" charset="0"/>
                        </a:rPr>
                        <a:t>24 957</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dirty="0">
                          <a:effectLst/>
                          <a:latin typeface="Arial" panose="020B0604020202020204" pitchFamily="34" charset="0"/>
                        </a:rPr>
                        <a:t>32 780</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4"/>
                  </a:ext>
                </a:extLst>
              </a:tr>
              <a:tr h="377980">
                <a:tc>
                  <a:txBody>
                    <a:bodyPr/>
                    <a:lstStyle/>
                    <a:p>
                      <a:pPr marL="91440">
                        <a:lnSpc>
                          <a:spcPct val="100000"/>
                        </a:lnSpc>
                        <a:spcBef>
                          <a:spcPts val="240"/>
                        </a:spcBef>
                      </a:pPr>
                      <a:r>
                        <a:rPr sz="2000" b="1" spc="-15" dirty="0">
                          <a:latin typeface="Calibri"/>
                          <a:cs typeface="Calibri"/>
                        </a:rPr>
                        <a:t>Avril</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a:effectLst/>
                          <a:latin typeface="Arial" panose="020B0604020202020204" pitchFamily="34" charset="0"/>
                        </a:rPr>
                        <a:t>19 658</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dirty="0">
                          <a:effectLst/>
                          <a:latin typeface="Arial" panose="020B0604020202020204" pitchFamily="34" charset="0"/>
                        </a:rPr>
                        <a:t>29 341</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5"/>
                  </a:ext>
                </a:extLst>
              </a:tr>
              <a:tr h="377979">
                <a:tc>
                  <a:txBody>
                    <a:bodyPr/>
                    <a:lstStyle/>
                    <a:p>
                      <a:pPr marL="91440">
                        <a:lnSpc>
                          <a:spcPct val="100000"/>
                        </a:lnSpc>
                        <a:spcBef>
                          <a:spcPts val="240"/>
                        </a:spcBef>
                      </a:pPr>
                      <a:r>
                        <a:rPr sz="2000" b="1" dirty="0">
                          <a:latin typeface="Calibri"/>
                          <a:cs typeface="Calibri"/>
                        </a:rPr>
                        <a:t>Mai</a:t>
                      </a: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a:effectLst/>
                          <a:latin typeface="Arial" panose="020B0604020202020204" pitchFamily="34" charset="0"/>
                        </a:rPr>
                        <a:t>25 141</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dirty="0">
                          <a:effectLst/>
                          <a:latin typeface="Arial" panose="020B0604020202020204" pitchFamily="34" charset="0"/>
                        </a:rPr>
                        <a:t>35 327</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6"/>
                  </a:ext>
                </a:extLst>
              </a:tr>
              <a:tr h="377979">
                <a:tc>
                  <a:txBody>
                    <a:bodyPr/>
                    <a:lstStyle/>
                    <a:p>
                      <a:pPr marL="91440">
                        <a:lnSpc>
                          <a:spcPct val="100000"/>
                        </a:lnSpc>
                        <a:spcBef>
                          <a:spcPts val="240"/>
                        </a:spcBef>
                      </a:pPr>
                      <a:r>
                        <a:rPr sz="2000" b="1" dirty="0">
                          <a:latin typeface="Calibri"/>
                          <a:cs typeface="Calibri"/>
                        </a:rPr>
                        <a:t>Juin</a:t>
                      </a: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a:effectLst/>
                          <a:latin typeface="Arial" panose="020B0604020202020204" pitchFamily="34" charset="0"/>
                        </a:rPr>
                        <a:t>35 042</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dirty="0">
                          <a:effectLst/>
                          <a:latin typeface="Arial" panose="020B0604020202020204" pitchFamily="34" charset="0"/>
                        </a:rPr>
                        <a:t>44 527</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7"/>
                  </a:ext>
                </a:extLst>
              </a:tr>
              <a:tr h="377979">
                <a:tc>
                  <a:txBody>
                    <a:bodyPr/>
                    <a:lstStyle/>
                    <a:p>
                      <a:pPr marL="91440">
                        <a:lnSpc>
                          <a:spcPct val="100000"/>
                        </a:lnSpc>
                        <a:spcBef>
                          <a:spcPts val="240"/>
                        </a:spcBef>
                      </a:pPr>
                      <a:r>
                        <a:rPr sz="2000" b="1" spc="-5" dirty="0">
                          <a:latin typeface="Calibri"/>
                          <a:cs typeface="Calibri"/>
                        </a:rPr>
                        <a:t>Juillet</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a:effectLst/>
                          <a:latin typeface="Arial" panose="020B0604020202020204" pitchFamily="34" charset="0"/>
                        </a:rPr>
                        <a:t>55 297</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dirty="0">
                          <a:effectLst/>
                          <a:latin typeface="Arial" panose="020B0604020202020204" pitchFamily="34" charset="0"/>
                        </a:rPr>
                        <a:t>66 584</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08"/>
                  </a:ext>
                </a:extLst>
              </a:tr>
              <a:tr h="377980">
                <a:tc>
                  <a:txBody>
                    <a:bodyPr/>
                    <a:lstStyle/>
                    <a:p>
                      <a:pPr marL="91440">
                        <a:lnSpc>
                          <a:spcPct val="100000"/>
                        </a:lnSpc>
                        <a:spcBef>
                          <a:spcPts val="240"/>
                        </a:spcBef>
                      </a:pPr>
                      <a:r>
                        <a:rPr sz="2000" b="1" dirty="0">
                          <a:latin typeface="Calibri"/>
                          <a:cs typeface="Calibri"/>
                        </a:rPr>
                        <a:t>Août</a:t>
                      </a: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a:effectLst/>
                          <a:latin typeface="Arial" panose="020B0604020202020204" pitchFamily="34" charset="0"/>
                        </a:rPr>
                        <a:t>35 942</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dirty="0">
                          <a:effectLst/>
                          <a:latin typeface="Arial" panose="020B0604020202020204" pitchFamily="34" charset="0"/>
                        </a:rPr>
                        <a:t>63 178</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09"/>
                  </a:ext>
                </a:extLst>
              </a:tr>
              <a:tr h="377979">
                <a:tc>
                  <a:txBody>
                    <a:bodyPr/>
                    <a:lstStyle/>
                    <a:p>
                      <a:pPr marL="91440">
                        <a:lnSpc>
                          <a:spcPct val="100000"/>
                        </a:lnSpc>
                        <a:spcBef>
                          <a:spcPts val="240"/>
                        </a:spcBef>
                      </a:pPr>
                      <a:r>
                        <a:rPr sz="2000" b="1" spc="-10" dirty="0">
                          <a:latin typeface="Calibri"/>
                          <a:cs typeface="Calibri"/>
                        </a:rPr>
                        <a:t>Septembre</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a:effectLst/>
                          <a:latin typeface="Arial" panose="020B0604020202020204" pitchFamily="34" charset="0"/>
                        </a:rPr>
                        <a:t>31 950</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a:effectLst/>
                          <a:latin typeface="Arial" panose="020B0604020202020204" pitchFamily="34" charset="0"/>
                        </a:rPr>
                        <a:t>50 861</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DF4"/>
                    </a:solidFill>
                  </a:tcPr>
                </a:tc>
                <a:extLst>
                  <a:ext uri="{0D108BD9-81ED-4DB2-BD59-A6C34878D82A}">
                    <a16:rowId xmlns:a16="http://schemas.microsoft.com/office/drawing/2014/main" val="10010"/>
                  </a:ext>
                </a:extLst>
              </a:tr>
              <a:tr h="377980">
                <a:tc>
                  <a:txBody>
                    <a:bodyPr/>
                    <a:lstStyle/>
                    <a:p>
                      <a:pPr marL="91440">
                        <a:lnSpc>
                          <a:spcPct val="100000"/>
                        </a:lnSpc>
                        <a:spcBef>
                          <a:spcPts val="240"/>
                        </a:spcBef>
                      </a:pPr>
                      <a:r>
                        <a:rPr sz="2000" b="1" spc="-10" dirty="0">
                          <a:latin typeface="Calibri"/>
                          <a:cs typeface="Calibri"/>
                        </a:rPr>
                        <a:t>Octobre</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a:effectLst/>
                          <a:latin typeface="Arial" panose="020B0604020202020204" pitchFamily="34" charset="0"/>
                        </a:rPr>
                        <a:t>29 732</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tc>
                  <a:txBody>
                    <a:bodyPr/>
                    <a:lstStyle/>
                    <a:p>
                      <a:pPr algn="ctr" fontAlgn="b"/>
                      <a:r>
                        <a:rPr lang="fr-FR" sz="2000" b="0" i="0" u="none" strike="noStrike" dirty="0">
                          <a:effectLst/>
                          <a:latin typeface="Arial" panose="020B0604020202020204" pitchFamily="34" charset="0"/>
                        </a:rPr>
                        <a:t>49 019</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8E8"/>
                    </a:solidFill>
                  </a:tcPr>
                </a:tc>
                <a:extLst>
                  <a:ext uri="{0D108BD9-81ED-4DB2-BD59-A6C34878D82A}">
                    <a16:rowId xmlns:a16="http://schemas.microsoft.com/office/drawing/2014/main" val="10011"/>
                  </a:ext>
                </a:extLst>
              </a:tr>
              <a:tr h="377980">
                <a:tc>
                  <a:txBody>
                    <a:bodyPr/>
                    <a:lstStyle/>
                    <a:p>
                      <a:pPr marL="91440">
                        <a:lnSpc>
                          <a:spcPct val="100000"/>
                        </a:lnSpc>
                        <a:spcBef>
                          <a:spcPts val="240"/>
                        </a:spcBef>
                      </a:pPr>
                      <a:r>
                        <a:rPr sz="2000" b="1" spc="-10" dirty="0">
                          <a:latin typeface="Calibri"/>
                          <a:cs typeface="Calibri"/>
                        </a:rPr>
                        <a:t>Novembre</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8EDF4"/>
                    </a:solidFill>
                  </a:tcPr>
                </a:tc>
                <a:tc>
                  <a:txBody>
                    <a:bodyPr/>
                    <a:lstStyle/>
                    <a:p>
                      <a:pPr algn="ctr" fontAlgn="b"/>
                      <a:r>
                        <a:rPr lang="fr-FR" sz="2000" b="0" i="0" u="none" strike="noStrike">
                          <a:effectLst/>
                          <a:latin typeface="Arial" panose="020B0604020202020204" pitchFamily="34" charset="0"/>
                        </a:rPr>
                        <a:t>33 348</a:t>
                      </a:r>
                    </a:p>
                  </a:txBody>
                  <a:tcPr marL="7620" marR="7620" marT="7620" marB="0" anchor="b">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8EDF4"/>
                    </a:solidFill>
                  </a:tcPr>
                </a:tc>
                <a:tc>
                  <a:txBody>
                    <a:bodyPr/>
                    <a:lstStyle/>
                    <a:p>
                      <a:pPr algn="ctr" fontAlgn="b"/>
                      <a:r>
                        <a:rPr lang="fr-FR" sz="2000" b="0" i="0" u="none" strike="noStrike" dirty="0">
                          <a:effectLst/>
                          <a:latin typeface="Arial" panose="020B0604020202020204" pitchFamily="34" charset="0"/>
                        </a:rPr>
                        <a:t>51 736</a:t>
                      </a:r>
                    </a:p>
                  </a:txBody>
                  <a:tcPr marL="7620" marR="7620" marT="7620" marB="0" anchor="b">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F4"/>
                    </a:solidFill>
                  </a:tcPr>
                </a:tc>
                <a:extLst>
                  <a:ext uri="{0D108BD9-81ED-4DB2-BD59-A6C34878D82A}">
                    <a16:rowId xmlns:a16="http://schemas.microsoft.com/office/drawing/2014/main" val="10012"/>
                  </a:ext>
                </a:extLst>
              </a:tr>
              <a:tr h="377979">
                <a:tc>
                  <a:txBody>
                    <a:bodyPr/>
                    <a:lstStyle/>
                    <a:p>
                      <a:pPr marL="91440">
                        <a:lnSpc>
                          <a:spcPct val="100000"/>
                        </a:lnSpc>
                        <a:spcBef>
                          <a:spcPts val="240"/>
                        </a:spcBef>
                      </a:pPr>
                      <a:r>
                        <a:rPr sz="2000" b="1" spc="-5" dirty="0">
                          <a:latin typeface="Calibri"/>
                          <a:cs typeface="Calibri"/>
                        </a:rPr>
                        <a:t>Décembre</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CFD8E8"/>
                    </a:solidFill>
                  </a:tcPr>
                </a:tc>
                <a:tc>
                  <a:txBody>
                    <a:bodyPr/>
                    <a:lstStyle/>
                    <a:p>
                      <a:pPr algn="ctr" fontAlgn="b"/>
                      <a:r>
                        <a:rPr lang="fr-FR" sz="2000" b="0" i="0" u="none" strike="noStrike" dirty="0">
                          <a:effectLst/>
                          <a:latin typeface="Arial" panose="020B0604020202020204" pitchFamily="34" charset="0"/>
                        </a:rPr>
                        <a:t>24 917</a:t>
                      </a:r>
                    </a:p>
                  </a:txBody>
                  <a:tcPr marL="7620" marR="7620" marT="7620" marB="0" anchor="b">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CFD8E8"/>
                    </a:solidFill>
                  </a:tcPr>
                </a:tc>
                <a:tc>
                  <a:txBody>
                    <a:bodyPr/>
                    <a:lstStyle/>
                    <a:p>
                      <a:pPr algn="ctr" fontAlgn="b"/>
                      <a:r>
                        <a:rPr lang="fr-FR" sz="2000" b="0" i="0" u="none" strike="noStrike" dirty="0">
                          <a:effectLst/>
                          <a:latin typeface="Arial" panose="020B0604020202020204" pitchFamily="34" charset="0"/>
                        </a:rPr>
                        <a:t>34 067</a:t>
                      </a:r>
                    </a:p>
                  </a:txBody>
                  <a:tcPr marL="7620" marR="7620" marT="7620" marB="0" anchor="b">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CFD8E8"/>
                    </a:solidFill>
                  </a:tcPr>
                </a:tc>
                <a:extLst>
                  <a:ext uri="{0D108BD9-81ED-4DB2-BD59-A6C34878D82A}">
                    <a16:rowId xmlns:a16="http://schemas.microsoft.com/office/drawing/2014/main" val="10013"/>
                  </a:ext>
                </a:extLst>
              </a:tr>
              <a:tr h="377979">
                <a:tc>
                  <a:txBody>
                    <a:bodyPr/>
                    <a:lstStyle/>
                    <a:p>
                      <a:pPr marL="91440">
                        <a:lnSpc>
                          <a:spcPct val="100000"/>
                        </a:lnSpc>
                        <a:spcBef>
                          <a:spcPts val="240"/>
                        </a:spcBef>
                      </a:pPr>
                      <a:r>
                        <a:rPr lang="fr-FR" sz="2000" b="1" dirty="0">
                          <a:latin typeface="Calibri"/>
                          <a:cs typeface="Calibri"/>
                        </a:rPr>
                        <a:t>Total</a:t>
                      </a:r>
                      <a:endParaRPr sz="2000" b="1"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8E8"/>
                    </a:solidFill>
                  </a:tcPr>
                </a:tc>
                <a:tc>
                  <a:txBody>
                    <a:bodyPr/>
                    <a:lstStyle/>
                    <a:p>
                      <a:pPr marL="0" algn="ctr" fontAlgn="b"/>
                      <a:r>
                        <a:rPr lang="fr-FR" sz="2000" b="0" i="0" u="none" strike="noStrike" dirty="0">
                          <a:solidFill>
                            <a:schemeClr val="tx1"/>
                          </a:solidFill>
                          <a:effectLst/>
                          <a:latin typeface="Arial" panose="020B0604020202020204" pitchFamily="34" charset="0"/>
                          <a:ea typeface="+mn-ea"/>
                          <a:cs typeface="+mn-cs"/>
                        </a:rPr>
                        <a:t>384 039</a:t>
                      </a:r>
                    </a:p>
                  </a:txBody>
                  <a:tcPr marL="7620" marR="7620" marT="762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CFD8E8"/>
                    </a:solidFill>
                  </a:tcPr>
                </a:tc>
                <a:tc>
                  <a:txBody>
                    <a:bodyPr/>
                    <a:lstStyle/>
                    <a:p>
                      <a:pPr marL="0" algn="ctr" fontAlgn="b"/>
                      <a:r>
                        <a:rPr lang="fr-FR" sz="2000" b="0" i="0" u="none" strike="noStrike" dirty="0">
                          <a:solidFill>
                            <a:schemeClr val="tx1"/>
                          </a:solidFill>
                          <a:effectLst/>
                          <a:latin typeface="Arial" panose="020B0604020202020204" pitchFamily="34" charset="0"/>
                          <a:ea typeface="+mn-ea"/>
                          <a:cs typeface="+mn-cs"/>
                        </a:rPr>
                        <a:t>545 747</a:t>
                      </a:r>
                    </a:p>
                  </a:txBody>
                  <a:tcPr marL="7620" marR="7620" marT="7620" marB="0" anchor="b">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CFD8E8"/>
                    </a:solidFill>
                  </a:tcPr>
                </a:tc>
                <a:extLst>
                  <a:ext uri="{0D108BD9-81ED-4DB2-BD59-A6C34878D82A}">
                    <a16:rowId xmlns:a16="http://schemas.microsoft.com/office/drawing/2014/main" val="10014"/>
                  </a:ext>
                </a:extLst>
              </a:tr>
            </a:tbl>
          </a:graphicData>
        </a:graphic>
      </p:graphicFrame>
      <p:sp>
        <p:nvSpPr>
          <p:cNvPr id="8" name="object 15"/>
          <p:cNvSpPr/>
          <p:nvPr/>
        </p:nvSpPr>
        <p:spPr>
          <a:xfrm>
            <a:off x="7175500" y="200025"/>
            <a:ext cx="2377528" cy="704907"/>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9" name="object 18"/>
          <p:cNvSpPr txBox="1">
            <a:spLocks/>
          </p:cNvSpPr>
          <p:nvPr/>
        </p:nvSpPr>
        <p:spPr>
          <a:xfrm>
            <a:off x="1101436" y="199632"/>
            <a:ext cx="6074064" cy="763897"/>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marL="12700" marR="5080">
              <a:lnSpc>
                <a:spcPct val="86300"/>
              </a:lnSpc>
              <a:spcBef>
                <a:spcPts val="430"/>
              </a:spcBef>
            </a:pPr>
            <a:r>
              <a:rPr lang="fr-FR" spc="-10" dirty="0">
                <a:solidFill>
                  <a:srgbClr val="000000"/>
                </a:solidFill>
              </a:rPr>
              <a:t>Nombre de cas de paludisme confirmés dans les zones CPS en 2020,  par mois</a:t>
            </a:r>
            <a:endParaRPr lang="fr-FR"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10055" y="595884"/>
            <a:ext cx="8397240" cy="1054735"/>
            <a:chOff x="1210055" y="595884"/>
            <a:chExt cx="8397240" cy="1054735"/>
          </a:xfrm>
        </p:grpSpPr>
        <p:sp>
          <p:nvSpPr>
            <p:cNvPr id="3" name="object 3"/>
            <p:cNvSpPr/>
            <p:nvPr/>
          </p:nvSpPr>
          <p:spPr>
            <a:xfrm>
              <a:off x="6380975" y="595883"/>
              <a:ext cx="3226435" cy="1054735"/>
            </a:xfrm>
            <a:custGeom>
              <a:avLst/>
              <a:gdLst/>
              <a:ahLst/>
              <a:cxnLst/>
              <a:rect l="l" t="t" r="r" b="b"/>
              <a:pathLst>
                <a:path w="3226434" h="1054735">
                  <a:moveTo>
                    <a:pt x="3226308" y="527304"/>
                  </a:moveTo>
                  <a:lnTo>
                    <a:pt x="3217138" y="518160"/>
                  </a:lnTo>
                  <a:lnTo>
                    <a:pt x="2728049" y="30480"/>
                  </a:lnTo>
                  <a:lnTo>
                    <a:pt x="2697492" y="0"/>
                  </a:lnTo>
                  <a:lnTo>
                    <a:pt x="2697492" y="141732"/>
                  </a:lnTo>
                  <a:lnTo>
                    <a:pt x="0" y="141732"/>
                  </a:lnTo>
                  <a:lnTo>
                    <a:pt x="0" y="912876"/>
                  </a:lnTo>
                  <a:lnTo>
                    <a:pt x="2697492" y="912876"/>
                  </a:lnTo>
                  <a:lnTo>
                    <a:pt x="2697492" y="1054608"/>
                  </a:lnTo>
                  <a:lnTo>
                    <a:pt x="2728049" y="1024128"/>
                  </a:lnTo>
                  <a:lnTo>
                    <a:pt x="3217138" y="536448"/>
                  </a:lnTo>
                  <a:lnTo>
                    <a:pt x="3226308" y="527304"/>
                  </a:lnTo>
                  <a:close/>
                </a:path>
              </a:pathLst>
            </a:custGeom>
            <a:solidFill>
              <a:srgbClr val="CFD8E8">
                <a:alpha val="89843"/>
              </a:srgbClr>
            </a:solidFill>
          </p:spPr>
          <p:txBody>
            <a:bodyPr wrap="square" lIns="0" tIns="0" rIns="0" bIns="0" rtlCol="0"/>
            <a:lstStyle/>
            <a:p>
              <a:endParaRPr/>
            </a:p>
          </p:txBody>
        </p:sp>
        <p:sp>
          <p:nvSpPr>
            <p:cNvPr id="4" name="object 4"/>
            <p:cNvSpPr/>
            <p:nvPr/>
          </p:nvSpPr>
          <p:spPr>
            <a:xfrm>
              <a:off x="1222248" y="626364"/>
              <a:ext cx="5171440" cy="993775"/>
            </a:xfrm>
            <a:custGeom>
              <a:avLst/>
              <a:gdLst/>
              <a:ahLst/>
              <a:cxnLst/>
              <a:rect l="l" t="t" r="r" b="b"/>
              <a:pathLst>
                <a:path w="5171440" h="993775">
                  <a:moveTo>
                    <a:pt x="5006339" y="993648"/>
                  </a:moveTo>
                  <a:lnTo>
                    <a:pt x="166116" y="993648"/>
                  </a:lnTo>
                  <a:lnTo>
                    <a:pt x="122061" y="987693"/>
                  </a:lnTo>
                  <a:lnTo>
                    <a:pt x="82408" y="970900"/>
                  </a:lnTo>
                  <a:lnTo>
                    <a:pt x="48768" y="944880"/>
                  </a:lnTo>
                  <a:lnTo>
                    <a:pt x="22747" y="911239"/>
                  </a:lnTo>
                  <a:lnTo>
                    <a:pt x="5954" y="871586"/>
                  </a:lnTo>
                  <a:lnTo>
                    <a:pt x="0" y="827531"/>
                  </a:lnTo>
                  <a:lnTo>
                    <a:pt x="0" y="164592"/>
                  </a:lnTo>
                  <a:lnTo>
                    <a:pt x="5954" y="120650"/>
                  </a:lnTo>
                  <a:lnTo>
                    <a:pt x="22747" y="81280"/>
                  </a:lnTo>
                  <a:lnTo>
                    <a:pt x="48768" y="48006"/>
                  </a:lnTo>
                  <a:lnTo>
                    <a:pt x="82408" y="22352"/>
                  </a:lnTo>
                  <a:lnTo>
                    <a:pt x="122061" y="5842"/>
                  </a:lnTo>
                  <a:lnTo>
                    <a:pt x="166116" y="0"/>
                  </a:lnTo>
                  <a:lnTo>
                    <a:pt x="5006339" y="0"/>
                  </a:lnTo>
                  <a:lnTo>
                    <a:pt x="5050281" y="5842"/>
                  </a:lnTo>
                  <a:lnTo>
                    <a:pt x="5089651" y="22352"/>
                  </a:lnTo>
                  <a:lnTo>
                    <a:pt x="5122926" y="48006"/>
                  </a:lnTo>
                  <a:lnTo>
                    <a:pt x="5148580" y="81280"/>
                  </a:lnTo>
                  <a:lnTo>
                    <a:pt x="5165090" y="120650"/>
                  </a:lnTo>
                  <a:lnTo>
                    <a:pt x="5170932" y="164592"/>
                  </a:lnTo>
                  <a:lnTo>
                    <a:pt x="5170932" y="827531"/>
                  </a:lnTo>
                  <a:lnTo>
                    <a:pt x="5165090" y="871586"/>
                  </a:lnTo>
                  <a:lnTo>
                    <a:pt x="5148580" y="911239"/>
                  </a:lnTo>
                  <a:lnTo>
                    <a:pt x="5122926" y="944880"/>
                  </a:lnTo>
                  <a:lnTo>
                    <a:pt x="5089651" y="970900"/>
                  </a:lnTo>
                  <a:lnTo>
                    <a:pt x="5050281" y="987693"/>
                  </a:lnTo>
                  <a:lnTo>
                    <a:pt x="5006339" y="993648"/>
                  </a:lnTo>
                  <a:close/>
                </a:path>
              </a:pathLst>
            </a:custGeom>
            <a:solidFill>
              <a:srgbClr val="FFFFFF"/>
            </a:solidFill>
          </p:spPr>
          <p:txBody>
            <a:bodyPr wrap="square" lIns="0" tIns="0" rIns="0" bIns="0" rtlCol="0"/>
            <a:lstStyle/>
            <a:p>
              <a:endParaRPr/>
            </a:p>
          </p:txBody>
        </p:sp>
        <p:sp>
          <p:nvSpPr>
            <p:cNvPr id="5" name="object 5"/>
            <p:cNvSpPr/>
            <p:nvPr/>
          </p:nvSpPr>
          <p:spPr>
            <a:xfrm>
              <a:off x="1210055" y="612648"/>
              <a:ext cx="5196840" cy="1019810"/>
            </a:xfrm>
            <a:custGeom>
              <a:avLst/>
              <a:gdLst/>
              <a:ahLst/>
              <a:cxnLst/>
              <a:rect l="l" t="t" r="r" b="b"/>
              <a:pathLst>
                <a:path w="5196840" h="1019810">
                  <a:moveTo>
                    <a:pt x="5036820" y="1019556"/>
                  </a:moveTo>
                  <a:lnTo>
                    <a:pt x="160019" y="1019556"/>
                  </a:lnTo>
                  <a:lnTo>
                    <a:pt x="143256" y="1016508"/>
                  </a:lnTo>
                  <a:lnTo>
                    <a:pt x="92964" y="998220"/>
                  </a:lnTo>
                  <a:lnTo>
                    <a:pt x="51816" y="967739"/>
                  </a:lnTo>
                  <a:lnTo>
                    <a:pt x="21336" y="926591"/>
                  </a:lnTo>
                  <a:lnTo>
                    <a:pt x="3048" y="877824"/>
                  </a:lnTo>
                  <a:lnTo>
                    <a:pt x="0" y="861060"/>
                  </a:lnTo>
                  <a:lnTo>
                    <a:pt x="0" y="161543"/>
                  </a:lnTo>
                  <a:lnTo>
                    <a:pt x="13716" y="109727"/>
                  </a:lnTo>
                  <a:lnTo>
                    <a:pt x="39624" y="65531"/>
                  </a:lnTo>
                  <a:lnTo>
                    <a:pt x="77724" y="32003"/>
                  </a:lnTo>
                  <a:lnTo>
                    <a:pt x="124968" y="9143"/>
                  </a:lnTo>
                  <a:lnTo>
                    <a:pt x="176783" y="0"/>
                  </a:lnTo>
                  <a:lnTo>
                    <a:pt x="5018532" y="0"/>
                  </a:lnTo>
                  <a:lnTo>
                    <a:pt x="5070348" y="7619"/>
                  </a:lnTo>
                  <a:lnTo>
                    <a:pt x="5109972" y="25907"/>
                  </a:lnTo>
                  <a:lnTo>
                    <a:pt x="163068" y="25907"/>
                  </a:lnTo>
                  <a:lnTo>
                    <a:pt x="132588" y="32003"/>
                  </a:lnTo>
                  <a:lnTo>
                    <a:pt x="92964" y="51815"/>
                  </a:lnTo>
                  <a:lnTo>
                    <a:pt x="60960" y="80771"/>
                  </a:lnTo>
                  <a:lnTo>
                    <a:pt x="36576" y="118871"/>
                  </a:lnTo>
                  <a:lnTo>
                    <a:pt x="24384" y="178307"/>
                  </a:lnTo>
                  <a:lnTo>
                    <a:pt x="24384" y="841247"/>
                  </a:lnTo>
                  <a:lnTo>
                    <a:pt x="32004" y="886968"/>
                  </a:lnTo>
                  <a:lnTo>
                    <a:pt x="50292" y="926591"/>
                  </a:lnTo>
                  <a:lnTo>
                    <a:pt x="91440" y="967739"/>
                  </a:lnTo>
                  <a:lnTo>
                    <a:pt x="105156" y="975360"/>
                  </a:lnTo>
                  <a:lnTo>
                    <a:pt x="117348" y="982980"/>
                  </a:lnTo>
                  <a:lnTo>
                    <a:pt x="132588" y="987552"/>
                  </a:lnTo>
                  <a:lnTo>
                    <a:pt x="146304" y="992124"/>
                  </a:lnTo>
                  <a:lnTo>
                    <a:pt x="178307" y="995172"/>
                  </a:lnTo>
                  <a:lnTo>
                    <a:pt x="5108448" y="995172"/>
                  </a:lnTo>
                  <a:lnTo>
                    <a:pt x="5103876" y="998220"/>
                  </a:lnTo>
                  <a:lnTo>
                    <a:pt x="5088636" y="1005839"/>
                  </a:lnTo>
                  <a:lnTo>
                    <a:pt x="5071871" y="1011935"/>
                  </a:lnTo>
                  <a:lnTo>
                    <a:pt x="5055107" y="1016508"/>
                  </a:lnTo>
                  <a:lnTo>
                    <a:pt x="5036820" y="1019556"/>
                  </a:lnTo>
                  <a:close/>
                </a:path>
                <a:path w="5196840" h="1019810">
                  <a:moveTo>
                    <a:pt x="5108448" y="995172"/>
                  </a:moveTo>
                  <a:lnTo>
                    <a:pt x="5017007" y="995172"/>
                  </a:lnTo>
                  <a:lnTo>
                    <a:pt x="5033771" y="993648"/>
                  </a:lnTo>
                  <a:lnTo>
                    <a:pt x="5047487" y="992124"/>
                  </a:lnTo>
                  <a:lnTo>
                    <a:pt x="5090160" y="976883"/>
                  </a:lnTo>
                  <a:lnTo>
                    <a:pt x="5125212" y="950976"/>
                  </a:lnTo>
                  <a:lnTo>
                    <a:pt x="5152644" y="915924"/>
                  </a:lnTo>
                  <a:lnTo>
                    <a:pt x="5167884" y="873252"/>
                  </a:lnTo>
                  <a:lnTo>
                    <a:pt x="5170932" y="841247"/>
                  </a:lnTo>
                  <a:lnTo>
                    <a:pt x="5170932" y="164591"/>
                  </a:lnTo>
                  <a:lnTo>
                    <a:pt x="5152644" y="106679"/>
                  </a:lnTo>
                  <a:lnTo>
                    <a:pt x="5126736" y="71627"/>
                  </a:lnTo>
                  <a:lnTo>
                    <a:pt x="5091684" y="44195"/>
                  </a:lnTo>
                  <a:lnTo>
                    <a:pt x="5049012" y="28955"/>
                  </a:lnTo>
                  <a:lnTo>
                    <a:pt x="5018532" y="25907"/>
                  </a:lnTo>
                  <a:lnTo>
                    <a:pt x="5109972" y="25907"/>
                  </a:lnTo>
                  <a:lnTo>
                    <a:pt x="5143500" y="51815"/>
                  </a:lnTo>
                  <a:lnTo>
                    <a:pt x="5173980" y="92963"/>
                  </a:lnTo>
                  <a:lnTo>
                    <a:pt x="5192268" y="141731"/>
                  </a:lnTo>
                  <a:lnTo>
                    <a:pt x="5196839" y="178307"/>
                  </a:lnTo>
                  <a:lnTo>
                    <a:pt x="5196839" y="841247"/>
                  </a:lnTo>
                  <a:lnTo>
                    <a:pt x="5195316" y="859535"/>
                  </a:lnTo>
                  <a:lnTo>
                    <a:pt x="5192268" y="876300"/>
                  </a:lnTo>
                  <a:lnTo>
                    <a:pt x="5189220" y="894587"/>
                  </a:lnTo>
                  <a:lnTo>
                    <a:pt x="5166360" y="940308"/>
                  </a:lnTo>
                  <a:lnTo>
                    <a:pt x="5117592" y="989076"/>
                  </a:lnTo>
                  <a:lnTo>
                    <a:pt x="5108448" y="995172"/>
                  </a:lnTo>
                  <a:close/>
                </a:path>
              </a:pathLst>
            </a:custGeom>
            <a:solidFill>
              <a:srgbClr val="0070BF"/>
            </a:solidFill>
          </p:spPr>
          <p:txBody>
            <a:bodyPr wrap="square" lIns="0" tIns="0" rIns="0" bIns="0" rtlCol="0"/>
            <a:lstStyle/>
            <a:p>
              <a:endParaRPr/>
            </a:p>
          </p:txBody>
        </p:sp>
      </p:grpSp>
      <p:sp>
        <p:nvSpPr>
          <p:cNvPr id="6" name="object 6"/>
          <p:cNvSpPr txBox="1"/>
          <p:nvPr/>
        </p:nvSpPr>
        <p:spPr>
          <a:xfrm>
            <a:off x="1333036" y="670047"/>
            <a:ext cx="5086052" cy="849207"/>
          </a:xfrm>
          <a:prstGeom prst="rect">
            <a:avLst/>
          </a:prstGeom>
        </p:spPr>
        <p:txBody>
          <a:bodyPr vert="horz" wrap="square" lIns="0" tIns="54610" rIns="0" bIns="0" rtlCol="0">
            <a:spAutoFit/>
          </a:bodyPr>
          <a:lstStyle/>
          <a:p>
            <a:pPr marL="12700" marR="5080">
              <a:lnSpc>
                <a:spcPct val="86300"/>
              </a:lnSpc>
              <a:spcBef>
                <a:spcPts val="430"/>
              </a:spcBef>
            </a:pPr>
            <a:r>
              <a:rPr sz="2000" b="1" spc="-5" dirty="0" err="1">
                <a:latin typeface="Arial"/>
                <a:cs typeface="Arial"/>
              </a:rPr>
              <a:t>Expériences</a:t>
            </a:r>
            <a:r>
              <a:rPr sz="2000" b="1" spc="-5" dirty="0">
                <a:latin typeface="Arial"/>
                <a:cs typeface="Arial"/>
              </a:rPr>
              <a:t> de</a:t>
            </a:r>
            <a:r>
              <a:rPr lang="en-US" sz="2000" b="1" spc="-5" dirty="0">
                <a:latin typeface="Arial"/>
                <a:cs typeface="Arial"/>
              </a:rPr>
              <a:t> </a:t>
            </a:r>
            <a:r>
              <a:rPr sz="2000" b="1" spc="-5" dirty="0" err="1">
                <a:latin typeface="Arial"/>
                <a:cs typeface="Arial"/>
              </a:rPr>
              <a:t>combinaison</a:t>
            </a:r>
            <a:r>
              <a:rPr sz="2000" b="1" spc="-5" dirty="0">
                <a:latin typeface="Arial"/>
                <a:cs typeface="Arial"/>
              </a:rPr>
              <a:t> d</a:t>
            </a:r>
            <a:r>
              <a:rPr lang="en-US" sz="2000" b="1" spc="-5" dirty="0">
                <a:latin typeface="Arial"/>
                <a:cs typeface="Arial"/>
              </a:rPr>
              <a:t>e la </a:t>
            </a:r>
            <a:r>
              <a:rPr sz="2000" b="1" spc="-5" dirty="0">
                <a:latin typeface="Arial"/>
                <a:cs typeface="Arial"/>
              </a:rPr>
              <a:t> </a:t>
            </a:r>
            <a:r>
              <a:rPr sz="2000" b="1" spc="-10" dirty="0">
                <a:latin typeface="Arial"/>
                <a:cs typeface="Arial"/>
              </a:rPr>
              <a:t>C</a:t>
            </a:r>
            <a:r>
              <a:rPr lang="en-US" sz="2000" b="1" spc="-10" dirty="0">
                <a:latin typeface="Arial"/>
                <a:cs typeface="Arial"/>
              </a:rPr>
              <a:t>PS</a:t>
            </a:r>
            <a:r>
              <a:rPr sz="2000" b="1" spc="-10" dirty="0">
                <a:latin typeface="Arial"/>
                <a:cs typeface="Arial"/>
              </a:rPr>
              <a:t> </a:t>
            </a:r>
            <a:r>
              <a:rPr sz="2000" b="1" spc="-545" dirty="0">
                <a:latin typeface="Arial"/>
                <a:cs typeface="Arial"/>
              </a:rPr>
              <a:t> </a:t>
            </a:r>
            <a:r>
              <a:rPr sz="2000" b="1" spc="-5" dirty="0">
                <a:latin typeface="Arial"/>
                <a:cs typeface="Arial"/>
              </a:rPr>
              <a:t>avec </a:t>
            </a:r>
            <a:r>
              <a:rPr sz="2000" b="1" dirty="0">
                <a:latin typeface="Arial"/>
                <a:cs typeface="Arial"/>
              </a:rPr>
              <a:t>d'autres </a:t>
            </a:r>
            <a:r>
              <a:rPr sz="2000" b="1" spc="-5" dirty="0">
                <a:latin typeface="Arial"/>
                <a:cs typeface="Arial"/>
              </a:rPr>
              <a:t>interventions de </a:t>
            </a:r>
            <a:r>
              <a:rPr sz="2000" b="1" dirty="0">
                <a:latin typeface="Arial"/>
                <a:cs typeface="Arial"/>
              </a:rPr>
              <a:t>santé </a:t>
            </a:r>
            <a:r>
              <a:rPr sz="2000" b="1" spc="5" dirty="0">
                <a:latin typeface="Arial"/>
                <a:cs typeface="Arial"/>
              </a:rPr>
              <a:t> </a:t>
            </a:r>
            <a:r>
              <a:rPr sz="2000" b="1" spc="-5" dirty="0">
                <a:latin typeface="Arial"/>
                <a:cs typeface="Arial"/>
              </a:rPr>
              <a:t>publique</a:t>
            </a:r>
            <a:endParaRPr sz="2000" dirty="0">
              <a:latin typeface="Arial"/>
              <a:cs typeface="Arial"/>
            </a:endParaRPr>
          </a:p>
        </p:txBody>
      </p:sp>
      <p:sp>
        <p:nvSpPr>
          <p:cNvPr id="13" name="ZoneTexte 12"/>
          <p:cNvSpPr txBox="1"/>
          <p:nvPr/>
        </p:nvSpPr>
        <p:spPr>
          <a:xfrm>
            <a:off x="927100" y="2562225"/>
            <a:ext cx="8204664" cy="707886"/>
          </a:xfrm>
          <a:prstGeom prst="rect">
            <a:avLst/>
          </a:prstGeom>
          <a:noFill/>
        </p:spPr>
        <p:txBody>
          <a:bodyPr wrap="square" rtlCol="0">
            <a:spAutoFit/>
          </a:bodyPr>
          <a:lstStyle/>
          <a:p>
            <a:pPr algn="ctr"/>
            <a:r>
              <a:rPr lang="fr-FR" sz="4000" dirty="0"/>
              <a:t>NA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15"/>
          <p:cNvSpPr/>
          <p:nvPr/>
        </p:nvSpPr>
        <p:spPr>
          <a:xfrm>
            <a:off x="7522464" y="256677"/>
            <a:ext cx="2377528" cy="1676400"/>
          </a:xfrm>
          <a:custGeom>
            <a:avLst/>
            <a:gdLst/>
            <a:ahLst/>
            <a:cxnLst/>
            <a:rect l="l" t="t" r="r" b="b"/>
            <a:pathLst>
              <a:path w="3980815" h="1056640">
                <a:moveTo>
                  <a:pt x="3980688" y="527304"/>
                </a:moveTo>
                <a:lnTo>
                  <a:pt x="3971544" y="518160"/>
                </a:lnTo>
                <a:lnTo>
                  <a:pt x="3483864" y="30480"/>
                </a:lnTo>
                <a:lnTo>
                  <a:pt x="3453384" y="0"/>
                </a:lnTo>
                <a:lnTo>
                  <a:pt x="3453384" y="141732"/>
                </a:lnTo>
                <a:lnTo>
                  <a:pt x="0" y="141732"/>
                </a:lnTo>
                <a:lnTo>
                  <a:pt x="0" y="912876"/>
                </a:lnTo>
                <a:lnTo>
                  <a:pt x="3453384" y="912876"/>
                </a:lnTo>
                <a:lnTo>
                  <a:pt x="3453384" y="1056132"/>
                </a:lnTo>
                <a:lnTo>
                  <a:pt x="3485286" y="1024128"/>
                </a:lnTo>
                <a:lnTo>
                  <a:pt x="3971569" y="536448"/>
                </a:lnTo>
                <a:lnTo>
                  <a:pt x="3980688" y="527304"/>
                </a:lnTo>
                <a:close/>
              </a:path>
            </a:pathLst>
          </a:custGeom>
          <a:solidFill>
            <a:srgbClr val="CFD8E8">
              <a:alpha val="89843"/>
            </a:srgbClr>
          </a:solidFill>
        </p:spPr>
        <p:txBody>
          <a:bodyPr wrap="square" lIns="0" tIns="0" rIns="0" bIns="0" rtlCol="0"/>
          <a:lstStyle/>
          <a:p>
            <a:endParaRPr/>
          </a:p>
        </p:txBody>
      </p:sp>
      <p:sp>
        <p:nvSpPr>
          <p:cNvPr id="9" name="object 18"/>
          <p:cNvSpPr txBox="1">
            <a:spLocks/>
          </p:cNvSpPr>
          <p:nvPr/>
        </p:nvSpPr>
        <p:spPr>
          <a:xfrm>
            <a:off x="1101436" y="199632"/>
            <a:ext cx="6421028" cy="1809857"/>
          </a:xfrm>
          <a:prstGeom prst="roundRect">
            <a:avLst/>
          </a:prstGeom>
          <a:ln w="19050">
            <a:solidFill>
              <a:schemeClr val="accent1"/>
            </a:solidFill>
          </a:ln>
        </p:spPr>
        <p:txBody>
          <a:bodyPr vert="horz" wrap="square" lIns="0" tIns="54610" rIns="0" bIns="0" rtlCol="0">
            <a:spAutoFit/>
          </a:bodyPr>
          <a:lstStyle>
            <a:lvl1pPr>
              <a:defRPr sz="2400" b="1" i="0">
                <a:solidFill>
                  <a:schemeClr val="bg1"/>
                </a:solidFill>
                <a:latin typeface="Arial"/>
                <a:ea typeface="+mj-ea"/>
                <a:cs typeface="Arial"/>
              </a:defRPr>
            </a:lvl1pPr>
          </a:lstStyle>
          <a:p>
            <a:pPr>
              <a:lnSpc>
                <a:spcPct val="107000"/>
              </a:lnSpc>
              <a:spcAft>
                <a:spcPts val="800"/>
              </a:spcAft>
            </a:pPr>
            <a:r>
              <a:rPr lang="fr-FR" spc="-10" dirty="0">
                <a:solidFill>
                  <a:srgbClr val="000000"/>
                </a:solidFill>
              </a:rPr>
              <a:t>Objectifs et résultats de l'évaluation et des activités de recherche en 2021 (1 diapositive par évaluation et par activité de Recherche)</a:t>
            </a:r>
          </a:p>
        </p:txBody>
      </p:sp>
      <p:graphicFrame>
        <p:nvGraphicFramePr>
          <p:cNvPr id="11" name="Graphique 10"/>
          <p:cNvGraphicFramePr/>
          <p:nvPr>
            <p:extLst>
              <p:ext uri="{D42A27DB-BD31-4B8C-83A1-F6EECF244321}">
                <p14:modId xmlns:p14="http://schemas.microsoft.com/office/powerpoint/2010/main" val="1538175646"/>
              </p:ext>
            </p:extLst>
          </p:nvPr>
        </p:nvGraphicFramePr>
        <p:xfrm>
          <a:off x="850900" y="2790825"/>
          <a:ext cx="4876800" cy="42192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p:cNvGraphicFramePr/>
          <p:nvPr>
            <p:extLst>
              <p:ext uri="{D42A27DB-BD31-4B8C-83A1-F6EECF244321}">
                <p14:modId xmlns:p14="http://schemas.microsoft.com/office/powerpoint/2010/main" val="2813524678"/>
              </p:ext>
            </p:extLst>
          </p:nvPr>
        </p:nvGraphicFramePr>
        <p:xfrm>
          <a:off x="5880100" y="2790825"/>
          <a:ext cx="4019892" cy="4219222"/>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p:cNvSpPr txBox="1"/>
          <p:nvPr/>
        </p:nvSpPr>
        <p:spPr>
          <a:xfrm>
            <a:off x="2451100" y="2253697"/>
            <a:ext cx="6629400" cy="400110"/>
          </a:xfrm>
          <a:prstGeom prst="rect">
            <a:avLst/>
          </a:prstGeom>
          <a:noFill/>
        </p:spPr>
        <p:txBody>
          <a:bodyPr wrap="square" rtlCol="0">
            <a:spAutoFit/>
          </a:bodyPr>
          <a:lstStyle/>
          <a:p>
            <a:pPr algn="ctr"/>
            <a:r>
              <a:rPr lang="fr-FR" sz="2000" b="1" dirty="0"/>
              <a:t>RESULTATS D’EVALUATION RAPIDE DANS LES MENAGES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2268</TotalTime>
  <Words>1627</Words>
  <Application>Microsoft Office PowerPoint</Application>
  <PresentationFormat>Personnalisé</PresentationFormat>
  <Paragraphs>340</Paragraphs>
  <Slides>23</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Arial MT</vt:lpstr>
      <vt:lpstr>Calibri</vt:lpstr>
      <vt:lpstr>Courier New</vt:lpstr>
      <vt:lpstr>Wingdings</vt:lpstr>
      <vt:lpstr>Office Theme</vt:lpstr>
      <vt:lpstr>Chimioprévention du Paludisme Saisonier  (CPS)</vt:lpstr>
      <vt:lpstr>Présentation PowerPoint</vt:lpstr>
      <vt:lpstr>Présentation PowerPoint</vt:lpstr>
      <vt:lpstr>Suivi et évaluation de la CPS (1) </vt:lpstr>
      <vt:lpstr>Suivi des passages, adhésion et efficacité de la CPS (2)</vt:lpstr>
      <vt:lpstr>Suivi des passages, adhésion et efficacité de la CPS (2)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Adaptations de la mise en œuvre  en 2022</vt:lpstr>
      <vt:lpstr>Priorités de  recherche et calendrier d’exécution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Template - SMC meeting information collection_ 2022_Clean_ENG_28.01.22 fr [Lecture seule]</dc:title>
  <dc:creator>user</dc:creator>
  <cp:lastModifiedBy>USER</cp:lastModifiedBy>
  <cp:revision>78</cp:revision>
  <dcterms:created xsi:type="dcterms:W3CDTF">2022-02-08T18:37:23Z</dcterms:created>
  <dcterms:modified xsi:type="dcterms:W3CDTF">2022-02-28T20:59:33Z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2022-02-08T00:00:00Z</vt:filetime>
  </property>
  <property fmtid="{D5CDD505-2E9C-101B-9397-08002B2CF9AE}" pid="3" name="LastSaved">
    <vt:filetime>2022-02-08T00:00:00Z</vt:filetime>
  </property>
</Properties>
</file>