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7" r:id="rId18"/>
    <p:sldId id="272" r:id="rId19"/>
    <p:sldId id="273" r:id="rId20"/>
    <p:sldId id="282" r:id="rId21"/>
    <p:sldId id="278" r:id="rId22"/>
    <p:sldId id="279" r:id="rId23"/>
    <p:sldId id="280" r:id="rId24"/>
    <p:sldId id="274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Dentinger" initials="C" lastIdx="1" clrIdx="0"/>
  <p:cmAuthor id="2" name="Lia Florey" initials="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CB6EF"/>
    <a:srgbClr val="EEF7E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07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08:40:06.076" idx="1">
    <p:pos x="1310739" y="4325376"/>
    <p:text>ajouter un domaine d'intérêt ? numérisation, populations difficiles à atteindre, durabilité ou nouvelles géographies 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78" idx="1">
    <p:pos x="2621457" y="54001697"/>
    <p:text>Ou nous pouvons simplement laisser cette information en 2022 pour plus de simplicité. Je l'ai laissé ici car quelqu'un a suggéré qu'une brève orientation serait utile pour chaque pays.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81" idx="2">
    <p:pos x="131090" y="23986193"/>
    <p:text>Devrions-nous demander des informations sur le nombre de cycles à inclure dans ces cartes ? Est-il possible de les demander dans le temps qui reste ?</p:text>
  </p:cm>
  <p:cm authorId="2" dt="2023-02-14T08:40:06.082" idx="3">
    <p:pos x="131090" y="23986193"/>
    <p:text>Est-il possible de les réaliser avec les informations que Céline a déjà collectées 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86" idx="4">
    <p:pos x="3604497" y="27197451"/>
    <p:text>Nous pouvons soit faire trois versions de ce modèle pour les trois groupes de présentations, soit inclure des instructions pour remplir simplement l'une des trois sections colorées.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5C010-2583-498F-8BDF-23C7C1556423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EDF181-FECD-4D20-AFF9-3EFFD13495A6}">
      <dgm:prSet phldrT="[Text]" custT="1"/>
      <dgm:spPr/>
      <dgm:t>
        <a:bodyPr/>
        <a:lstStyle/>
        <a:p>
          <a:pPr>
            <a:buClr>
              <a:srgbClr val="000000"/>
            </a:buClr>
            <a:buSzPts val="2400"/>
            <a:buFont typeface="Wingdings" panose="05000000000000000000" pitchFamily="2" charset="2"/>
            <a:buChar char="v"/>
          </a:pPr>
          <a:r>
            <a:rPr lang="fr-FR" sz="165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Etape de microplanification</a:t>
          </a:r>
          <a:endParaRPr lang="en-US" sz="16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785CE528-C758-4F24-85AF-5515698AFF4D}" type="parTrans" cxnId="{0BFFDBC2-A962-428C-852D-239DEFAB31D5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C1BD2E2E-B153-4C42-9B49-E574055597CF}" type="sibTrans" cxnId="{0BFFDBC2-A962-428C-852D-239DEFAB31D5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96806289-FBF4-448C-AE3F-C4CD31D1FE43}">
      <dgm:prSet phldrT="[Text]" custT="1"/>
      <dgm:spPr/>
      <dgm:t>
        <a:bodyPr/>
        <a:lstStyle/>
        <a:p>
          <a:pPr>
            <a:buClr>
              <a:srgbClr val="000000"/>
            </a:buClr>
            <a:buSzPts val="2400"/>
            <a:buFont typeface="Arial" panose="020B0604020202020204" pitchFamily="34" charset="0"/>
            <a:buChar char="•"/>
          </a:pPr>
          <a:r>
            <a:rPr lang="fr-FR" sz="2000" noProof="1"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Identification des zones à accès difficiles ;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124E8DD7-953E-4E71-BDBE-2064FEFC6263}" type="parTrans" cxnId="{580F44CC-38F5-4720-9A84-7C1820898614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8DE5D0ED-0DAF-4EA7-B218-39DF98FDFAEF}" type="sibTrans" cxnId="{580F44CC-38F5-4720-9A84-7C1820898614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64B4A5E9-F082-4B46-890A-E741016F65F6}">
      <dgm:prSet phldrT="[Text]" custT="1"/>
      <dgm:spPr/>
      <dgm:t>
        <a:bodyPr/>
        <a:lstStyle/>
        <a:p>
          <a:pPr>
            <a:buClr>
              <a:srgbClr val="000000"/>
            </a:buClr>
            <a:buSzPts val="2400"/>
            <a:buFont typeface="Wingdings" panose="05000000000000000000" pitchFamily="2" charset="2"/>
            <a:buChar char="v"/>
          </a:pPr>
          <a:r>
            <a:rPr lang="fr-FR" sz="2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Etapes de mise en œuvre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37669E55-4FE0-4ED4-83A1-07A028AF5264}" type="parTrans" cxnId="{C7B50C21-6174-4047-950B-99697D64E78C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2C03DD59-9858-4021-8DAE-C6DA194C5895}" type="sibTrans" cxnId="{C7B50C21-6174-4047-950B-99697D64E78C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7BC035C3-02F1-405C-81F5-7667200FCD89}">
      <dgm:prSet phldrT="[Text]" custT="1"/>
      <dgm:spPr/>
      <dgm:t>
        <a:bodyPr/>
        <a:lstStyle/>
        <a:p>
          <a:pPr>
            <a:buClr>
              <a:srgbClr val="000000"/>
            </a:buClr>
            <a:buSzPts val="2400"/>
            <a:buFont typeface="Arial" panose="020B0604020202020204" pitchFamily="34" charset="0"/>
            <a:buChar char="•"/>
          </a:pPr>
          <a:r>
            <a:rPr lang="fr-FR" sz="2000" noProof="1"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Prépositionnement anticipé des intrants;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3B893C22-A772-46B5-8AC9-FBA60BDB6E0F}" type="parTrans" cxnId="{FDA0F290-F16E-468C-BEFA-26B6CE9500B2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F40E1A90-7D8B-4DF7-9E62-53D4DF482F72}" type="sibTrans" cxnId="{FDA0F290-F16E-468C-BEFA-26B6CE9500B2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799C459F-2DFC-4BC8-B425-3EA5425C3958}">
      <dgm:prSet custT="1"/>
      <dgm:spPr/>
      <dgm:t>
        <a:bodyPr/>
        <a:lstStyle/>
        <a:p>
          <a:r>
            <a:rPr lang="fr-FR" sz="2000" noProof="1"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Estimation de leurs besoins en ressources;</a:t>
          </a:r>
        </a:p>
      </dgm:t>
    </dgm:pt>
    <dgm:pt modelId="{8C2A26DB-922F-4CF6-8833-AF4700A2B4FB}" type="parTrans" cxnId="{BC7C0772-0A71-4444-81F6-B1B9D3894A89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A61ACF09-702A-4FF9-A79F-1F7F6A965B9E}" type="sibTrans" cxnId="{BC7C0772-0A71-4444-81F6-B1B9D3894A89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9603E0E2-4449-46B6-BE9D-0CB31C9F232F}">
      <dgm:prSet custT="1"/>
      <dgm:spPr/>
      <dgm:t>
        <a:bodyPr/>
        <a:lstStyle/>
        <a:p>
          <a:r>
            <a:rPr lang="fr-FR" sz="2000" noProof="1"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Recrutement local des acteurs et formation;</a:t>
          </a:r>
        </a:p>
      </dgm:t>
    </dgm:pt>
    <dgm:pt modelId="{3C217FA3-925C-4E74-BABA-E398751FFA6E}" type="parTrans" cxnId="{681B6FA4-48BC-40AF-BF24-607DFE55A332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771D6DF6-C713-40DB-9E3A-24F107F587C6}" type="sibTrans" cxnId="{681B6FA4-48BC-40AF-BF24-607DFE55A332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3CC88AE2-FB46-4F14-BF41-C976FA147447}">
      <dgm:prSet custT="1"/>
      <dgm:spPr/>
      <dgm:t>
        <a:bodyPr/>
        <a:lstStyle/>
        <a:p>
          <a:r>
            <a:rPr lang="fr-FR" sz="2000">
              <a:latin typeface="Arial Narrow" panose="020B0606020202030204" pitchFamily="34" charset="0"/>
            </a:rPr>
            <a:t>Adaptation des horaires de distribution aux programmes des ménages </a:t>
          </a:r>
          <a:endParaRPr lang="fr-FR" sz="2000" noProof="1">
            <a:latin typeface="Arial Narrow" panose="020B0606020202030204" pitchFamily="34" charset="0"/>
            <a:ea typeface="Calibri" panose="020F0502020204030204"/>
            <a:cs typeface="Calibri" panose="020F0502020204030204"/>
            <a:sym typeface="Calibri" panose="020F0502020204030204"/>
          </a:endParaRPr>
        </a:p>
      </dgm:t>
    </dgm:pt>
    <dgm:pt modelId="{4A6EDE4D-E3C7-4716-BCDF-1A0EF89DA387}" type="parTrans" cxnId="{66865724-2ADD-4EF2-B8C1-27A0EC6ACAD7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B04ED419-59B5-455E-B188-17EC5C96D961}" type="sibTrans" cxnId="{66865724-2ADD-4EF2-B8C1-27A0EC6ACAD7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9C4E8443-819C-4D0C-86EB-C866812601C9}">
      <dgm:prSet custT="1"/>
      <dgm:spPr/>
      <dgm:t>
        <a:bodyPr/>
        <a:lstStyle/>
        <a:p>
          <a:r>
            <a:rPr lang="fr-FR" sz="2000" noProof="1"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Le suivi de la mise en œuvre </a:t>
          </a:r>
        </a:p>
      </dgm:t>
    </dgm:pt>
    <dgm:pt modelId="{D20D8281-0C0B-40FD-8DCB-64668D16BFAD}" type="parTrans" cxnId="{1DAACB01-94CA-4384-98F1-F4BBF457D743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9A184750-843C-41FC-A028-0EE659ECA191}" type="sibTrans" cxnId="{1DAACB01-94CA-4384-98F1-F4BBF457D743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8B71DB15-B513-49B3-84A9-60D2D3365DA8}" type="pres">
      <dgm:prSet presAssocID="{5605C010-2583-498F-8BDF-23C7C155642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C5EA895-D9EF-47AA-9A87-FD11AA649210}" type="pres">
      <dgm:prSet presAssocID="{5605C010-2583-498F-8BDF-23C7C1556423}" presName="cycle" presStyleCnt="0"/>
      <dgm:spPr/>
    </dgm:pt>
    <dgm:pt modelId="{01C94F63-4897-483A-A124-C99A8F2532BA}" type="pres">
      <dgm:prSet presAssocID="{5605C010-2583-498F-8BDF-23C7C1556423}" presName="centerShape" presStyleCnt="0"/>
      <dgm:spPr/>
    </dgm:pt>
    <dgm:pt modelId="{031F0DF5-9097-4122-800F-2F19D68FEB98}" type="pres">
      <dgm:prSet presAssocID="{5605C010-2583-498F-8BDF-23C7C1556423}" presName="connSite" presStyleLbl="node1" presStyleIdx="0" presStyleCnt="3"/>
      <dgm:spPr/>
    </dgm:pt>
    <dgm:pt modelId="{FDF4FC2F-8339-4A9C-B4C3-62C8983F65DA}" type="pres">
      <dgm:prSet presAssocID="{5605C010-2583-498F-8BDF-23C7C1556423}" presName="visible" presStyleLbl="node1" presStyleIdx="0" presStyleCnt="3" custScaleX="53511" custScaleY="55318" custLinFactNeighborX="14788"/>
      <dgm:spPr/>
    </dgm:pt>
    <dgm:pt modelId="{12417489-2199-4D88-91AB-2277F8BF9F47}" type="pres">
      <dgm:prSet presAssocID="{785CE528-C758-4F24-85AF-5515698AFF4D}" presName="Name25" presStyleLbl="parChTrans1D1" presStyleIdx="0" presStyleCnt="2"/>
      <dgm:spPr/>
    </dgm:pt>
    <dgm:pt modelId="{9BFF6FEC-6015-40F8-BF27-2D787FF79B98}" type="pres">
      <dgm:prSet presAssocID="{EDEDF181-FECD-4D20-AFF9-3EFFD13495A6}" presName="node" presStyleCnt="0"/>
      <dgm:spPr/>
    </dgm:pt>
    <dgm:pt modelId="{D0030CA4-22D4-4CD8-946B-615AF69C07B7}" type="pres">
      <dgm:prSet presAssocID="{EDEDF181-FECD-4D20-AFF9-3EFFD13495A6}" presName="parentNode" presStyleLbl="node1" presStyleIdx="1" presStyleCnt="3" custScaleX="104254" custScaleY="102209" custLinFactNeighborX="2436">
        <dgm:presLayoutVars>
          <dgm:chMax val="1"/>
          <dgm:bulletEnabled val="1"/>
        </dgm:presLayoutVars>
      </dgm:prSet>
      <dgm:spPr/>
    </dgm:pt>
    <dgm:pt modelId="{A767CC13-D342-4292-B879-E26B9423B93D}" type="pres">
      <dgm:prSet presAssocID="{EDEDF181-FECD-4D20-AFF9-3EFFD13495A6}" presName="childNode" presStyleLbl="revTx" presStyleIdx="0" presStyleCnt="2">
        <dgm:presLayoutVars>
          <dgm:bulletEnabled val="1"/>
        </dgm:presLayoutVars>
      </dgm:prSet>
      <dgm:spPr/>
    </dgm:pt>
    <dgm:pt modelId="{549EBC42-B1AF-482B-B952-13AE8BC2E011}" type="pres">
      <dgm:prSet presAssocID="{37669E55-4FE0-4ED4-83A1-07A028AF5264}" presName="Name25" presStyleLbl="parChTrans1D1" presStyleIdx="1" presStyleCnt="2"/>
      <dgm:spPr/>
    </dgm:pt>
    <dgm:pt modelId="{12AD7FA6-5AFB-46EB-95D7-6E47361D6061}" type="pres">
      <dgm:prSet presAssocID="{64B4A5E9-F082-4B46-890A-E741016F65F6}" presName="node" presStyleCnt="0"/>
      <dgm:spPr/>
    </dgm:pt>
    <dgm:pt modelId="{1AC47DC9-995D-4203-87B2-CA0D81D05A89}" type="pres">
      <dgm:prSet presAssocID="{64B4A5E9-F082-4B46-890A-E741016F65F6}" presName="parentNode" presStyleLbl="node1" presStyleIdx="2" presStyleCnt="3" custScaleX="104081" custLinFactNeighborX="11931" custLinFactNeighborY="-9540">
        <dgm:presLayoutVars>
          <dgm:chMax val="1"/>
          <dgm:bulletEnabled val="1"/>
        </dgm:presLayoutVars>
      </dgm:prSet>
      <dgm:spPr/>
    </dgm:pt>
    <dgm:pt modelId="{E6B44C53-7525-4669-9374-A6E11DA49482}" type="pres">
      <dgm:prSet presAssocID="{64B4A5E9-F082-4B46-890A-E741016F65F6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1DAACB01-94CA-4384-98F1-F4BBF457D743}" srcId="{64B4A5E9-F082-4B46-890A-E741016F65F6}" destId="{9C4E8443-819C-4D0C-86EB-C866812601C9}" srcOrd="3" destOrd="0" parTransId="{D20D8281-0C0B-40FD-8DCB-64668D16BFAD}" sibTransId="{9A184750-843C-41FC-A028-0EE659ECA191}"/>
    <dgm:cxn modelId="{AE05EB13-096D-4B03-A0C1-5B9A2CA4F474}" type="presOf" srcId="{64B4A5E9-F082-4B46-890A-E741016F65F6}" destId="{1AC47DC9-995D-4203-87B2-CA0D81D05A89}" srcOrd="0" destOrd="0" presId="urn:microsoft.com/office/officeart/2005/8/layout/radial2"/>
    <dgm:cxn modelId="{C7B50C21-6174-4047-950B-99697D64E78C}" srcId="{5605C010-2583-498F-8BDF-23C7C1556423}" destId="{64B4A5E9-F082-4B46-890A-E741016F65F6}" srcOrd="1" destOrd="0" parTransId="{37669E55-4FE0-4ED4-83A1-07A028AF5264}" sibTransId="{2C03DD59-9858-4021-8DAE-C6DA194C5895}"/>
    <dgm:cxn modelId="{1FB43121-5348-436B-9CEB-D9AB24B935E8}" type="presOf" srcId="{785CE528-C758-4F24-85AF-5515698AFF4D}" destId="{12417489-2199-4D88-91AB-2277F8BF9F47}" srcOrd="0" destOrd="0" presId="urn:microsoft.com/office/officeart/2005/8/layout/radial2"/>
    <dgm:cxn modelId="{66865724-2ADD-4EF2-B8C1-27A0EC6ACAD7}" srcId="{64B4A5E9-F082-4B46-890A-E741016F65F6}" destId="{3CC88AE2-FB46-4F14-BF41-C976FA147447}" srcOrd="2" destOrd="0" parTransId="{4A6EDE4D-E3C7-4716-BCDF-1A0EF89DA387}" sibTransId="{B04ED419-59B5-455E-B188-17EC5C96D961}"/>
    <dgm:cxn modelId="{EFB42432-C7F0-4122-8CC8-27D6F903227B}" type="presOf" srcId="{3CC88AE2-FB46-4F14-BF41-C976FA147447}" destId="{E6B44C53-7525-4669-9374-A6E11DA49482}" srcOrd="0" destOrd="2" presId="urn:microsoft.com/office/officeart/2005/8/layout/radial2"/>
    <dgm:cxn modelId="{7DDB295D-A6BE-457D-A3BD-C402B108B4EC}" type="presOf" srcId="{799C459F-2DFC-4BC8-B425-3EA5425C3958}" destId="{A767CC13-D342-4292-B879-E26B9423B93D}" srcOrd="0" destOrd="1" presId="urn:microsoft.com/office/officeart/2005/8/layout/radial2"/>
    <dgm:cxn modelId="{221E164B-6B8A-4BD4-9E23-95814EA3CC69}" type="presOf" srcId="{9603E0E2-4449-46B6-BE9D-0CB31C9F232F}" destId="{E6B44C53-7525-4669-9374-A6E11DA49482}" srcOrd="0" destOrd="1" presId="urn:microsoft.com/office/officeart/2005/8/layout/radial2"/>
    <dgm:cxn modelId="{BC7C0772-0A71-4444-81F6-B1B9D3894A89}" srcId="{EDEDF181-FECD-4D20-AFF9-3EFFD13495A6}" destId="{799C459F-2DFC-4BC8-B425-3EA5425C3958}" srcOrd="1" destOrd="0" parTransId="{8C2A26DB-922F-4CF6-8833-AF4700A2B4FB}" sibTransId="{A61ACF09-702A-4FF9-A79F-1F7F6A965B9E}"/>
    <dgm:cxn modelId="{39A68482-BCFB-4EF7-B7C2-83ED4A4B420F}" type="presOf" srcId="{7BC035C3-02F1-405C-81F5-7667200FCD89}" destId="{E6B44C53-7525-4669-9374-A6E11DA49482}" srcOrd="0" destOrd="0" presId="urn:microsoft.com/office/officeart/2005/8/layout/radial2"/>
    <dgm:cxn modelId="{FDA0F290-F16E-468C-BEFA-26B6CE9500B2}" srcId="{64B4A5E9-F082-4B46-890A-E741016F65F6}" destId="{7BC035C3-02F1-405C-81F5-7667200FCD89}" srcOrd="0" destOrd="0" parTransId="{3B893C22-A772-46B5-8AC9-FBA60BDB6E0F}" sibTransId="{F40E1A90-7D8B-4DF7-9E62-53D4DF482F72}"/>
    <dgm:cxn modelId="{5A9CFD92-18B3-4D66-902E-77807D24D29D}" type="presOf" srcId="{9C4E8443-819C-4D0C-86EB-C866812601C9}" destId="{E6B44C53-7525-4669-9374-A6E11DA49482}" srcOrd="0" destOrd="3" presId="urn:microsoft.com/office/officeart/2005/8/layout/radial2"/>
    <dgm:cxn modelId="{681B6FA4-48BC-40AF-BF24-607DFE55A332}" srcId="{64B4A5E9-F082-4B46-890A-E741016F65F6}" destId="{9603E0E2-4449-46B6-BE9D-0CB31C9F232F}" srcOrd="1" destOrd="0" parTransId="{3C217FA3-925C-4E74-BABA-E398751FFA6E}" sibTransId="{771D6DF6-C713-40DB-9E3A-24F107F587C6}"/>
    <dgm:cxn modelId="{A9DAF5A7-2149-44A3-8002-2BE951A7401F}" type="presOf" srcId="{EDEDF181-FECD-4D20-AFF9-3EFFD13495A6}" destId="{D0030CA4-22D4-4CD8-946B-615AF69C07B7}" srcOrd="0" destOrd="0" presId="urn:microsoft.com/office/officeart/2005/8/layout/radial2"/>
    <dgm:cxn modelId="{2D0F6CC2-8373-4A27-9259-A681858F9626}" type="presOf" srcId="{5605C010-2583-498F-8BDF-23C7C1556423}" destId="{8B71DB15-B513-49B3-84A9-60D2D3365DA8}" srcOrd="0" destOrd="0" presId="urn:microsoft.com/office/officeart/2005/8/layout/radial2"/>
    <dgm:cxn modelId="{0BFFDBC2-A962-428C-852D-239DEFAB31D5}" srcId="{5605C010-2583-498F-8BDF-23C7C1556423}" destId="{EDEDF181-FECD-4D20-AFF9-3EFFD13495A6}" srcOrd="0" destOrd="0" parTransId="{785CE528-C758-4F24-85AF-5515698AFF4D}" sibTransId="{C1BD2E2E-B153-4C42-9B49-E574055597CF}"/>
    <dgm:cxn modelId="{FF9B4ECB-0608-4AA7-8EBE-8D3686DF7CBB}" type="presOf" srcId="{37669E55-4FE0-4ED4-83A1-07A028AF5264}" destId="{549EBC42-B1AF-482B-B952-13AE8BC2E011}" srcOrd="0" destOrd="0" presId="urn:microsoft.com/office/officeart/2005/8/layout/radial2"/>
    <dgm:cxn modelId="{580F44CC-38F5-4720-9A84-7C1820898614}" srcId="{EDEDF181-FECD-4D20-AFF9-3EFFD13495A6}" destId="{96806289-FBF4-448C-AE3F-C4CD31D1FE43}" srcOrd="0" destOrd="0" parTransId="{124E8DD7-953E-4E71-BDBE-2064FEFC6263}" sibTransId="{8DE5D0ED-0DAF-4EA7-B218-39DF98FDFAEF}"/>
    <dgm:cxn modelId="{B31633ED-7488-4A07-B71A-97FB1DA3BEE3}" type="presOf" srcId="{96806289-FBF4-448C-AE3F-C4CD31D1FE43}" destId="{A767CC13-D342-4292-B879-E26B9423B93D}" srcOrd="0" destOrd="0" presId="urn:microsoft.com/office/officeart/2005/8/layout/radial2"/>
    <dgm:cxn modelId="{208A58CD-BC42-4D4C-8780-E99755AA1E9A}" type="presParOf" srcId="{8B71DB15-B513-49B3-84A9-60D2D3365DA8}" destId="{BC5EA895-D9EF-47AA-9A87-FD11AA649210}" srcOrd="0" destOrd="0" presId="urn:microsoft.com/office/officeart/2005/8/layout/radial2"/>
    <dgm:cxn modelId="{D91DA02E-7755-4C89-A9F4-FBFDD7F33C27}" type="presParOf" srcId="{BC5EA895-D9EF-47AA-9A87-FD11AA649210}" destId="{01C94F63-4897-483A-A124-C99A8F2532BA}" srcOrd="0" destOrd="0" presId="urn:microsoft.com/office/officeart/2005/8/layout/radial2"/>
    <dgm:cxn modelId="{E7E43925-ED9C-465B-A543-7CC952A1F679}" type="presParOf" srcId="{01C94F63-4897-483A-A124-C99A8F2532BA}" destId="{031F0DF5-9097-4122-800F-2F19D68FEB98}" srcOrd="0" destOrd="0" presId="urn:microsoft.com/office/officeart/2005/8/layout/radial2"/>
    <dgm:cxn modelId="{60E9EC66-6453-493F-A3B1-EE89F47B940D}" type="presParOf" srcId="{01C94F63-4897-483A-A124-C99A8F2532BA}" destId="{FDF4FC2F-8339-4A9C-B4C3-62C8983F65DA}" srcOrd="1" destOrd="0" presId="urn:microsoft.com/office/officeart/2005/8/layout/radial2"/>
    <dgm:cxn modelId="{F7A708E7-B631-4767-9F6A-D2E937D3328A}" type="presParOf" srcId="{BC5EA895-D9EF-47AA-9A87-FD11AA649210}" destId="{12417489-2199-4D88-91AB-2277F8BF9F47}" srcOrd="1" destOrd="0" presId="urn:microsoft.com/office/officeart/2005/8/layout/radial2"/>
    <dgm:cxn modelId="{316693C1-8129-4C9F-8BCC-90B5078CD8FD}" type="presParOf" srcId="{BC5EA895-D9EF-47AA-9A87-FD11AA649210}" destId="{9BFF6FEC-6015-40F8-BF27-2D787FF79B98}" srcOrd="2" destOrd="0" presId="urn:microsoft.com/office/officeart/2005/8/layout/radial2"/>
    <dgm:cxn modelId="{3D3D2139-93DA-4B58-9BC4-0C208E861C82}" type="presParOf" srcId="{9BFF6FEC-6015-40F8-BF27-2D787FF79B98}" destId="{D0030CA4-22D4-4CD8-946B-615AF69C07B7}" srcOrd="0" destOrd="0" presId="urn:microsoft.com/office/officeart/2005/8/layout/radial2"/>
    <dgm:cxn modelId="{AD4AD0A4-071E-428A-A51B-E53FDE3F78B1}" type="presParOf" srcId="{9BFF6FEC-6015-40F8-BF27-2D787FF79B98}" destId="{A767CC13-D342-4292-B879-E26B9423B93D}" srcOrd="1" destOrd="0" presId="urn:microsoft.com/office/officeart/2005/8/layout/radial2"/>
    <dgm:cxn modelId="{597FF1B6-B05B-48F3-89D2-4FBF623E030D}" type="presParOf" srcId="{BC5EA895-D9EF-47AA-9A87-FD11AA649210}" destId="{549EBC42-B1AF-482B-B952-13AE8BC2E011}" srcOrd="3" destOrd="0" presId="urn:microsoft.com/office/officeart/2005/8/layout/radial2"/>
    <dgm:cxn modelId="{EC5A2964-59C2-450C-82B6-BD0603EC74E8}" type="presParOf" srcId="{BC5EA895-D9EF-47AA-9A87-FD11AA649210}" destId="{12AD7FA6-5AFB-46EB-95D7-6E47361D6061}" srcOrd="4" destOrd="0" presId="urn:microsoft.com/office/officeart/2005/8/layout/radial2"/>
    <dgm:cxn modelId="{08AD3C2E-28D4-446A-BE64-6655FA04ABE3}" type="presParOf" srcId="{12AD7FA6-5AFB-46EB-95D7-6E47361D6061}" destId="{1AC47DC9-995D-4203-87B2-CA0D81D05A89}" srcOrd="0" destOrd="0" presId="urn:microsoft.com/office/officeart/2005/8/layout/radial2"/>
    <dgm:cxn modelId="{15B2C513-D995-4086-A9B2-A21698730483}" type="presParOf" srcId="{12AD7FA6-5AFB-46EB-95D7-6E47361D6061}" destId="{E6B44C53-7525-4669-9374-A6E11DA4948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EBC42-B1AF-482B-B952-13AE8BC2E011}">
      <dsp:nvSpPr>
        <dsp:cNvPr id="0" name=""/>
        <dsp:cNvSpPr/>
      </dsp:nvSpPr>
      <dsp:spPr>
        <a:xfrm rot="1492331">
          <a:off x="3952894" y="3484459"/>
          <a:ext cx="1126005" cy="52646"/>
        </a:xfrm>
        <a:custGeom>
          <a:avLst/>
          <a:gdLst/>
          <a:ahLst/>
          <a:cxnLst/>
          <a:rect l="0" t="0" r="0" b="0"/>
          <a:pathLst>
            <a:path>
              <a:moveTo>
                <a:pt x="0" y="26323"/>
              </a:moveTo>
              <a:lnTo>
                <a:pt x="1126005" y="263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17489-2199-4D88-91AB-2277F8BF9F47}">
      <dsp:nvSpPr>
        <dsp:cNvPr id="0" name=""/>
        <dsp:cNvSpPr/>
      </dsp:nvSpPr>
      <dsp:spPr>
        <a:xfrm rot="19846029">
          <a:off x="3942470" y="1777765"/>
          <a:ext cx="983737" cy="52646"/>
        </a:xfrm>
        <a:custGeom>
          <a:avLst/>
          <a:gdLst/>
          <a:ahLst/>
          <a:cxnLst/>
          <a:rect l="0" t="0" r="0" b="0"/>
          <a:pathLst>
            <a:path>
              <a:moveTo>
                <a:pt x="0" y="26323"/>
              </a:moveTo>
              <a:lnTo>
                <a:pt x="983737" y="263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4FC2F-8339-4A9C-B4C3-62C8983F65DA}">
      <dsp:nvSpPr>
        <dsp:cNvPr id="0" name=""/>
        <dsp:cNvSpPr/>
      </dsp:nvSpPr>
      <dsp:spPr>
        <a:xfrm>
          <a:off x="2392420" y="1767141"/>
          <a:ext cx="1837373" cy="18994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30CA4-22D4-4CD8-946B-615AF69C07B7}">
      <dsp:nvSpPr>
        <dsp:cNvPr id="0" name=""/>
        <dsp:cNvSpPr/>
      </dsp:nvSpPr>
      <dsp:spPr>
        <a:xfrm>
          <a:off x="4722309" y="-10911"/>
          <a:ext cx="2147822" cy="2105692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400"/>
            <a:buFont typeface="Wingdings" panose="05000000000000000000" pitchFamily="2" charset="2"/>
            <a:buNone/>
          </a:pPr>
          <a:r>
            <a:rPr lang="fr-FR" sz="1650" b="1" kern="1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Etape de microplanification</a:t>
          </a:r>
          <a:endParaRPr lang="en-US" sz="16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5036850" y="297460"/>
        <a:ext cx="1518740" cy="1488950"/>
      </dsp:txXfrm>
    </dsp:sp>
    <dsp:sp modelId="{A767CC13-D342-4292-B879-E26B9423B93D}">
      <dsp:nvSpPr>
        <dsp:cNvPr id="0" name=""/>
        <dsp:cNvSpPr/>
      </dsp:nvSpPr>
      <dsp:spPr>
        <a:xfrm>
          <a:off x="6966600" y="-10911"/>
          <a:ext cx="3221734" cy="210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SzPts val="2400"/>
            <a:buFont typeface="Arial" panose="020B0604020202020204" pitchFamily="34" charset="0"/>
            <a:buChar char="•"/>
          </a:pPr>
          <a:r>
            <a:rPr lang="fr-FR" sz="2000" kern="1200" noProof="1"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Identification des zones à accès difficiles ;</a:t>
          </a:r>
          <a:endParaRPr lang="en-US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noProof="1"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Estimation de leurs besoins en ressources;</a:t>
          </a:r>
        </a:p>
      </dsp:txBody>
      <dsp:txXfrm>
        <a:off x="6966600" y="-10911"/>
        <a:ext cx="3221734" cy="2105692"/>
      </dsp:txXfrm>
    </dsp:sp>
    <dsp:sp modelId="{1AC47DC9-995D-4203-87B2-CA0D81D05A89}">
      <dsp:nvSpPr>
        <dsp:cNvPr id="0" name=""/>
        <dsp:cNvSpPr/>
      </dsp:nvSpPr>
      <dsp:spPr>
        <a:xfrm>
          <a:off x="4920151" y="3165134"/>
          <a:ext cx="2144258" cy="2060182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400"/>
            <a:buFont typeface="Wingdings" panose="05000000000000000000" pitchFamily="2" charset="2"/>
            <a:buNone/>
          </a:pPr>
          <a:r>
            <a:rPr lang="fr-FR" sz="2000" b="1" kern="1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Etapes de mise en œuvre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5234170" y="3466841"/>
        <a:ext cx="1516220" cy="1456768"/>
      </dsp:txXfrm>
    </dsp:sp>
    <dsp:sp modelId="{E6B44C53-7525-4669-9374-A6E11DA49482}">
      <dsp:nvSpPr>
        <dsp:cNvPr id="0" name=""/>
        <dsp:cNvSpPr/>
      </dsp:nvSpPr>
      <dsp:spPr>
        <a:xfrm>
          <a:off x="7165333" y="3165134"/>
          <a:ext cx="3216387" cy="2060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SzPts val="2400"/>
            <a:buFont typeface="Arial" panose="020B0604020202020204" pitchFamily="34" charset="0"/>
            <a:buChar char="•"/>
          </a:pPr>
          <a:r>
            <a:rPr lang="fr-FR" sz="2000" kern="1200" noProof="1"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Prépositionnement anticipé des intrants;</a:t>
          </a:r>
          <a:endParaRPr lang="en-US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noProof="1"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Recrutement local des acteurs et formation;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>
              <a:latin typeface="Arial Narrow" panose="020B0606020202030204" pitchFamily="34" charset="0"/>
            </a:rPr>
            <a:t>Adaptation des horaires de distribution aux programmes des ménages </a:t>
          </a:r>
          <a:endParaRPr lang="fr-FR" sz="2000" kern="1200" noProof="1">
            <a:latin typeface="Arial Narrow" panose="020B0606020202030204" pitchFamily="34" charset="0"/>
            <a:ea typeface="Calibri" panose="020F0502020204030204"/>
            <a:cs typeface="Calibri" panose="020F0502020204030204"/>
            <a:sym typeface="Calibri" panose="020F050202020403020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noProof="1"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rPr>
            <a:t>Le suivi de la mise en œuvre </a:t>
          </a:r>
        </a:p>
      </dsp:txBody>
      <dsp:txXfrm>
        <a:off x="7165333" y="3165134"/>
        <a:ext cx="3216387" cy="2060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E24A-AF3B-446B-AB26-A4D1A88A2B3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3BCAC-008E-4E01-93DB-1EABB6BDEA9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7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77;g2073e6c94da_0_9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78" name="Google Shape;178;g2073e6c94da_0_9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86;g2073e6c94da_0_10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g2073e6c94da_0_10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95;g2073e6c94da_0_11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96" name="Google Shape;196;g2073e6c94da_0_11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88068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04;g207aaa14ad4_0_49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05" name="Google Shape;205;g207aaa14ad4_0_49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12;g2073e6c94da_0_119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13" name="Google Shape;213;g2073e6c94da_0_119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12;g2073e6c94da_0_119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13" name="Google Shape;213;g2073e6c94da_0_119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87751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21;g2073e6c94da_0_12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22" name="Google Shape;222;g2073e6c94da_0_12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0;g2073e6c94da_0_13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g2073e6c94da_0_13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5;g207aaa14ad4_0_32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96" name="Google Shape;96;g207aaa14ad4_0_32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0;g2073e6c94da_0_13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g2073e6c94da_0_13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415043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0;g2073e6c94da_0_13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g2073e6c94da_0_13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20123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0;g2073e6c94da_0_13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g2073e6c94da_0_13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322537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0;g2073e6c94da_0_13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g2073e6c94da_0_13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49924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39;g2073e6c94da_0_14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g2073e6c94da_0_14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48;p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16;g2073e6c94da_0_54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g2073e6c94da_0_54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4;g207aaa14ad4_0_1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Le suivi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journalier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 des couvertures, des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effets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secondaires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 ,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rattrapage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 dans les zones de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faibles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  <a:sym typeface="Calibri" panose="020F0502020204030204"/>
              </a:rPr>
              <a:t> couverture; Harmonisation des approaches pour les réunions journalières  </a:t>
            </a:r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3;g2073e6c94da_0_6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g2073e6c94da_0_6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42;g2073e6c94da_0_7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43" name="Google Shape;143;g2073e6c94da_0_7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1;g2073e6c94da_0_79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60;g207aaa14ad4_0_42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1" name="Google Shape;161;g207aaa14ad4_0_42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E2CD-143A-0DBA-A762-51459729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F9728-0646-E202-12F6-713AE3709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BB9D-D2D8-8FC1-BBA2-21BFEFFF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6899-292C-45C8-A5E2-BABC8B39B6E1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53B4-DA82-254B-0901-D922B933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FF91D-1382-0416-B66C-27A777D7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761A-839A-E786-6E74-E267B1FD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33602-FDC7-7A42-4689-F07F78835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783D4-D9C6-590B-1E6D-A04E73D0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28D-1E99-40D5-8211-56281ECC4C70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50137-F70C-153C-9FE2-D313858D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1F14E-F6D6-AD9E-15EC-7E2F795A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4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F7894-9372-090A-2D97-AD0FD2082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FEBF9-C98A-4804-0602-1759208CE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A67C8-0DB6-0DA4-5B46-A3309039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033F-1757-4284-AB73-6A1FE9D10006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50A53-5998-2429-AAB1-FC421BEA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183EC-B9ED-E361-BE75-A6C7BAFF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2D7C-6218-4CA4-3B40-716F4D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BD333-1C11-73FB-F1FA-42B0D47D4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4D3CA-2036-1508-1BEE-1F79889E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8C5E-D1D7-41AE-B353-BA2CF01B8F60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16AD9-AD00-958B-900B-690AA44A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A21F2-1229-A7A0-3396-26B33769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8F31-837B-2BCC-EE07-AF1EC327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EF094-818F-12FA-5207-66E71562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EEF9-7115-7B1A-B3E5-2297B910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22CC-79F0-4DCB-8A22-72E6DC4FFEEF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BF485-A73E-1C7F-DEC3-58BCD2DB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B007-A808-1430-FFF2-7F225439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B158-904F-59FC-5966-3F76DEA8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CED95-E11A-A4F3-FEF5-54E649065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FE09D-8F4D-A556-93A8-F68C900B7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4999B-95F3-E716-E160-3026A9B1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7384-A4A4-44BC-9111-7C056613A0F9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FE526-B252-E080-3CEC-3A685286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D3443-3FE9-FFDA-385F-256C86D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0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5245-85AC-33D6-5B49-2B132F60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7A99F-C147-D5B0-115B-7BA4B99D6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DE66-86F5-36DE-DF51-1667E21DD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65AFD-3810-7642-F2FB-DBDFBEEC1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3E76D-8A7F-3034-437C-DE2FCF162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2CE42-D801-74F8-5FF8-2F812E54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0393-2395-490B-8ED9-7DFC5B5579CA}" type="datetime1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8C0AB-F493-8234-4E87-C8961B91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B27F2-4C6B-6CB2-B628-688181DA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728" y="6395678"/>
            <a:ext cx="489155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30070C-505A-41B9-A6E7-8A065D6B391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0774-4786-3179-9809-BD49158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1E818-AF24-9125-E6F5-84C9022E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6310-7CEF-4110-A022-FDB17A6A60E1}" type="datetime1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D8726-F816-9E88-0404-F4FF7493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7708B-B1A7-3CC8-27BA-23482FA0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D6D0C-9D39-CE67-EFA2-331AACC7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F69-21F2-4C2C-8F3B-7AA3380D4875}" type="datetime1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0121E-D37E-4C57-ABBC-9598175F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3629B-3202-CA2C-536A-E8E2A6CC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0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D224-84C0-6F2E-16D7-C6B9E48C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67BEE-5FD1-71B0-765C-DCD456F7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8C712-61D6-C40E-00FE-71A32283A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85FF2-00BF-81C0-0AF5-57E61926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258E-FB49-450E-AF70-DE6047BF0655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12D94-13F4-51BC-BB4B-324EAF0A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6EB93-EE15-9273-1D36-2CAB557B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3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3EDD-6FEF-2097-802F-9D8961D7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44279-EBD7-8B37-5F1A-E2CF3D619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29282-BC67-E2DE-2DC4-2A905CF36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79DA7-1E4F-2EF9-1860-8259AC4F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901A-025C-4B54-B327-9EED0B77E923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BFD04-A849-2EE3-0328-4F35EA8F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D8E70-552F-A5A7-3337-BC6D7614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1FBBE-7931-1FF3-C62A-E4FCACB8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CE3E2-C7A1-C5B9-3751-9FD49686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E0356-B955-8B86-DBCA-1B8EC114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8B5E-C84F-4CD5-BEBE-B67BDA72C3D5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53E6-0A00-5C9F-D05D-708540B17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DADF-2F04-B319-112B-7657B4AE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070C-505A-41B9-A6E7-8A065D6B3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comments" Target="../comments/comment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0.gif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162311" y="1084025"/>
            <a:ext cx="11845566" cy="1232899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lang="fr-FR" sz="3400" b="1" baseline="30000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ÈME</a:t>
            </a:r>
            <a:r>
              <a:rPr 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RÉUNION ANNUELLE DE L'ALLIANCE </a:t>
            </a:r>
            <a:r>
              <a:rPr lang="fr-FR" alt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CPS</a:t>
            </a:r>
            <a:r>
              <a:rPr 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A CONAKRY, GUINÉE DU 28 FEVRIER AU 02 MARS 2023</a:t>
            </a:r>
            <a:endParaRPr lang="fr-FR" sz="3400" b="1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4B009-AF98-DA3A-822D-CA11871D5A13}"/>
              </a:ext>
            </a:extLst>
          </p:cNvPr>
          <p:cNvSpPr txBox="1"/>
          <p:nvPr/>
        </p:nvSpPr>
        <p:spPr>
          <a:xfrm>
            <a:off x="2766821" y="5060352"/>
            <a:ext cx="6999940" cy="461665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  <a:cs typeface="Arial" panose="020B0604020202020204"/>
              </a:rPr>
              <a:t>Presentateur </a:t>
            </a:r>
            <a:r>
              <a:rPr lang="en-US" sz="2400" noProof="1">
                <a:solidFill>
                  <a:schemeClr val="dk1"/>
                </a:solidFill>
                <a:latin typeface="Arial Narrow" panose="020B0606020202030204" pitchFamily="34" charset="0"/>
                <a:ea typeface="Arial" panose="020B0604020202020204"/>
                <a:cs typeface="Arial" panose="020B0604020202020204"/>
              </a:rPr>
              <a:t>:  </a:t>
            </a:r>
            <a:r>
              <a:rPr lang="en-US" noProof="1">
                <a:solidFill>
                  <a:schemeClr val="dk1"/>
                </a:solidFill>
                <a:latin typeface="Arial Black" panose="020B0A04020102020204" pitchFamily="34" charset="0"/>
                <a:ea typeface="Arial" panose="020B0604020202020204"/>
                <a:cs typeface="Arial" panose="020B0604020202020204"/>
              </a:rPr>
              <a:t>Dr Yaya BARRY, Point Focal CPS au PNLP</a:t>
            </a:r>
            <a:endParaRPr lang="en-US" sz="2000" noProof="1">
              <a:solidFill>
                <a:schemeClr val="dk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Google Shape;90;p1">
            <a:extLst>
              <a:ext uri="{FF2B5EF4-FFF2-40B4-BE49-F238E27FC236}">
                <a16:creationId xmlns:a16="http://schemas.microsoft.com/office/drawing/2014/main" id="{AFD04F5D-EEE4-99F2-E642-F375F6706937}"/>
              </a:ext>
            </a:extLst>
          </p:cNvPr>
          <p:cNvSpPr txBox="1"/>
          <p:nvPr/>
        </p:nvSpPr>
        <p:spPr>
          <a:xfrm>
            <a:off x="143838" y="2556156"/>
            <a:ext cx="11845566" cy="2159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fr-FR" sz="27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Chimioprévention du paludisme saisonnier (</a:t>
            </a:r>
            <a:r>
              <a:rPr lang="en-US" altLang="fr-FR" sz="27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CPS</a:t>
            </a:r>
            <a:r>
              <a:rPr lang="fr-FR" sz="27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 </a:t>
            </a:r>
            <a:endParaRPr sz="2700" b="1" cap="none" noProof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fr-FR" sz="2700" b="1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Campagne 2022</a:t>
            </a:r>
            <a:endParaRPr sz="2700" b="1" noProof="1">
              <a:solidFill>
                <a:schemeClr val="lt1"/>
              </a:solidFill>
            </a:endParaRPr>
          </a:p>
          <a:p>
            <a:pPr marR="0" fontAlgn="auto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fr-FR" sz="24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endParaRPr cap="none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R="0" fontAlgn="auto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fr-FR" sz="24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400" i="1" cap="none" noProof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91;p1">
            <a:extLst>
              <a:ext uri="{FF2B5EF4-FFF2-40B4-BE49-F238E27FC236}">
                <a16:creationId xmlns:a16="http://schemas.microsoft.com/office/drawing/2014/main" id="{F162D108-9FDA-C005-24D4-24F57C34D498}"/>
              </a:ext>
            </a:extLst>
          </p:cNvPr>
          <p:cNvSpPr txBox="1"/>
          <p:nvPr/>
        </p:nvSpPr>
        <p:spPr>
          <a:xfrm>
            <a:off x="4199099" y="4198254"/>
            <a:ext cx="4135384" cy="51690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3200" b="1" i="1" noProof="1">
                <a:solidFill>
                  <a:schemeClr val="dk1"/>
                </a:solidFill>
                <a:cs typeface="Arial" panose="020B0604020202020204"/>
              </a:rPr>
              <a:t>République de Guinée</a:t>
            </a:r>
            <a:r>
              <a:rPr lang="fr-FR" sz="3200" b="1" i="1" cap="none" noProof="1">
                <a:solidFill>
                  <a:schemeClr val="dk1"/>
                </a:solidFill>
                <a:cs typeface="Arial" panose="020B0604020202020204"/>
                <a:sym typeface="Arial" panose="020B0604020202020204"/>
              </a:rPr>
              <a:t> </a:t>
            </a:r>
            <a:endParaRPr sz="3200" b="1" i="1" noProof="1">
              <a:solidFill>
                <a:schemeClr val="dk1"/>
              </a:solidFill>
            </a:endParaRPr>
          </a:p>
        </p:txBody>
      </p:sp>
      <p:pic>
        <p:nvPicPr>
          <p:cNvPr id="14" name="Image 3">
            <a:extLst>
              <a:ext uri="{FF2B5EF4-FFF2-40B4-BE49-F238E27FC236}">
                <a16:creationId xmlns:a16="http://schemas.microsoft.com/office/drawing/2014/main" id="{86EA5D07-ACFF-94CC-AAFD-6BCBBFBCF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05" y="6328879"/>
            <a:ext cx="11761025" cy="500605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D00603E3-F244-F207-B5AC-36C03E30D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3" y="27478"/>
            <a:ext cx="10469367" cy="817316"/>
          </a:xfrm>
          <a:prstGeom prst="rect">
            <a:avLst/>
          </a:prstGeom>
        </p:spPr>
      </p:pic>
      <p:pic>
        <p:nvPicPr>
          <p:cNvPr id="16" name="Image 1">
            <a:extLst>
              <a:ext uri="{FF2B5EF4-FFF2-40B4-BE49-F238E27FC236}">
                <a16:creationId xmlns:a16="http://schemas.microsoft.com/office/drawing/2014/main" id="{221E0599-8A9E-F1DA-860C-E74F6A6EF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9170" cy="585267"/>
          </a:xfrm>
          <a:prstGeom prst="rect">
            <a:avLst/>
          </a:prstGeom>
        </p:spPr>
      </p:pic>
      <p:pic>
        <p:nvPicPr>
          <p:cNvPr id="17" name="Image 4">
            <a:extLst>
              <a:ext uri="{FF2B5EF4-FFF2-40B4-BE49-F238E27FC236}">
                <a16:creationId xmlns:a16="http://schemas.microsoft.com/office/drawing/2014/main" id="{367013A2-661B-71A4-17CF-0636A6B68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4637">
            <a:off x="11800140" y="-10112"/>
            <a:ext cx="20828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8;g207aaa14ad4_0_32">
            <a:extLst>
              <a:ext uri="{FF2B5EF4-FFF2-40B4-BE49-F238E27FC236}">
                <a16:creationId xmlns:a16="http://schemas.microsoft.com/office/drawing/2014/main" id="{8F420B1E-DCD3-A1FB-A398-5596F003C5FD}"/>
              </a:ext>
            </a:extLst>
          </p:cNvPr>
          <p:cNvGrpSpPr/>
          <p:nvPr/>
        </p:nvGrpSpPr>
        <p:grpSpPr>
          <a:xfrm>
            <a:off x="388376" y="189096"/>
            <a:ext cx="11656142" cy="1043775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Google Shape;99;g207aaa14ad4_0_32">
              <a:extLst>
                <a:ext uri="{FF2B5EF4-FFF2-40B4-BE49-F238E27FC236}">
                  <a16:creationId xmlns:a16="http://schemas.microsoft.com/office/drawing/2014/main" id="{C011DFF8-A41F-583A-4598-C44B4AFEF9EC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6" name="Google Shape;100;g207aaa14ad4_0_32">
              <a:extLst>
                <a:ext uri="{FF2B5EF4-FFF2-40B4-BE49-F238E27FC236}">
                  <a16:creationId xmlns:a16="http://schemas.microsoft.com/office/drawing/2014/main" id="{4F976609-821C-8EFD-1677-02DD3CE14148}"/>
                </a:ext>
              </a:extLst>
            </p:cNvPr>
            <p:cNvSpPr/>
            <p:nvPr/>
          </p:nvSpPr>
          <p:spPr>
            <a:xfrm>
              <a:off x="1618945" y="-53927"/>
              <a:ext cx="3724909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atteindre les populations difficiles à atteindre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0B8782D3-FA60-385D-7C6F-7CD77BB2C0B2}"/>
              </a:ext>
            </a:extLst>
          </p:cNvPr>
          <p:cNvSpPr txBox="1"/>
          <p:nvPr/>
        </p:nvSpPr>
        <p:spPr>
          <a:xfrm>
            <a:off x="7088025" y="351483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000000"/>
              </a:buClr>
              <a:buSzPts val="2400"/>
            </a:pPr>
            <a:r>
              <a:rPr lang="fr-FR" sz="1400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Quel était le problème que vous essayiez de résoudre ? Par exemple : Amélioration de la planification, de la mise en œuvre, du suivi et de l'évaluation, </a:t>
            </a:r>
            <a:r>
              <a:rPr lang="en-US" altLang="fr-FR" sz="1400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maitrise</a:t>
            </a:r>
            <a:r>
              <a:rPr lang="fr-FR" sz="1400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 des coûts ?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4DE6D93-C64F-85CF-AEC2-6D45D3492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17045"/>
              </p:ext>
            </p:extLst>
          </p:nvPr>
        </p:nvGraphicFramePr>
        <p:xfrm>
          <a:off x="506361" y="1612490"/>
          <a:ext cx="11282515" cy="50247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3283">
                  <a:extLst>
                    <a:ext uri="{9D8B030D-6E8A-4147-A177-3AD203B41FA5}">
                      <a16:colId xmlns:a16="http://schemas.microsoft.com/office/drawing/2014/main" val="1646655680"/>
                    </a:ext>
                  </a:extLst>
                </a:gridCol>
                <a:gridCol w="4622562">
                  <a:extLst>
                    <a:ext uri="{9D8B030D-6E8A-4147-A177-3AD203B41FA5}">
                      <a16:colId xmlns:a16="http://schemas.microsoft.com/office/drawing/2014/main" val="460969088"/>
                    </a:ext>
                  </a:extLst>
                </a:gridCol>
                <a:gridCol w="6056670">
                  <a:extLst>
                    <a:ext uri="{9D8B030D-6E8A-4147-A177-3AD203B41FA5}">
                      <a16:colId xmlns:a16="http://schemas.microsoft.com/office/drawing/2014/main" val="3182117140"/>
                    </a:ext>
                  </a:extLst>
                </a:gridCol>
              </a:tblGrid>
              <a:tr h="691851">
                <a:tc>
                  <a:txBody>
                    <a:bodyPr/>
                    <a:lstStyle/>
                    <a:p>
                      <a:r>
                        <a:rPr lang="fr-FR" sz="2200" dirty="0">
                          <a:latin typeface="Arial Narrow" panose="020B0606020202030204" pitchFamily="34" charset="0"/>
                        </a:rPr>
                        <a:t>N°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>
                          <a:latin typeface="Arial Narrow" panose="020B0606020202030204" pitchFamily="34" charset="0"/>
                        </a:rPr>
                        <a:t>Problèmes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>
                          <a:latin typeface="Arial Narrow" panose="020B0606020202030204" pitchFamily="34" charset="0"/>
                        </a:rPr>
                        <a:t>Approches de solutions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479212"/>
                  </a:ext>
                </a:extLst>
              </a:tr>
              <a:tr h="1431415"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b="0" i="0" u="non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  <a:sym typeface="Arial" panose="020B0604020202020204"/>
                        </a:rPr>
                        <a:t>Difficulté d’acheminement des intrants dans les zones à accès difficiles en saison pluvieuse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i="0" u="none" kern="1200" noProof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  <a:sym typeface="Calibri" panose="020F0502020204030204"/>
                        </a:rPr>
                        <a:t>Prépositionnement </a:t>
                      </a:r>
                      <a:r>
                        <a:rPr lang="fr-FR" sz="2400" b="0" i="0" u="non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anticipé des intrants;</a:t>
                      </a:r>
                    </a:p>
                    <a:p>
                      <a:pPr algn="l"/>
                      <a:r>
                        <a:rPr lang="fr-FR" sz="2400" b="0" i="0" u="non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Recours aux populations autochtones.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427428"/>
                  </a:ext>
                </a:extLst>
              </a:tr>
              <a:tr h="1249199"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b="0" i="0" u="non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  <a:sym typeface="Arial" panose="020B0604020202020204"/>
                        </a:rPr>
                        <a:t>Déplacements perpétuels des mères/gardiennes d’enfants (zones minière, travaux champêtres…)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i="0" u="non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  <a:sym typeface="Arial" panose="020B0604020202020204"/>
                        </a:rPr>
                        <a:t>Adaptation des horaires de distribution aux programmes des ménages;</a:t>
                      </a:r>
                    </a:p>
                    <a:p>
                      <a:pPr algn="l"/>
                      <a:r>
                        <a:rPr lang="fr-FR" sz="2400" b="0" i="0" u="non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  <a:sym typeface="Arial" panose="020B0604020202020204"/>
                        </a:rPr>
                        <a:t>Ajustement du microplan en fonction du mouvement des population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943128"/>
                  </a:ext>
                </a:extLst>
              </a:tr>
              <a:tr h="1347019"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b="0" i="0" u="non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  <a:sym typeface="Arial" panose="020B0604020202020204"/>
                        </a:rPr>
                        <a:t>Existence de zones sans  Couverture radiophonique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i="0" u="non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  <a:sym typeface="Arial" panose="020B0604020202020204"/>
                        </a:rPr>
                        <a:t>Augmentation du nombre de crieur public au niveau local; Sonorisation mobile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866461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22791-D0D1-F58B-B1C7-7F766073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8;g207aaa14ad4_0_32">
            <a:extLst>
              <a:ext uri="{FF2B5EF4-FFF2-40B4-BE49-F238E27FC236}">
                <a16:creationId xmlns:a16="http://schemas.microsoft.com/office/drawing/2014/main" id="{7F7E87F1-29FA-94A5-530F-39ECE3D9A8A2}"/>
              </a:ext>
            </a:extLst>
          </p:cNvPr>
          <p:cNvGrpSpPr/>
          <p:nvPr/>
        </p:nvGrpSpPr>
        <p:grpSpPr>
          <a:xfrm>
            <a:off x="388376" y="189096"/>
            <a:ext cx="11656142" cy="1043775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Google Shape;99;g207aaa14ad4_0_32">
              <a:extLst>
                <a:ext uri="{FF2B5EF4-FFF2-40B4-BE49-F238E27FC236}">
                  <a16:creationId xmlns:a16="http://schemas.microsoft.com/office/drawing/2014/main" id="{CE737AAF-5D92-71FC-59BC-AA4FA1ADE67D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5" name="Google Shape;100;g207aaa14ad4_0_32">
              <a:extLst>
                <a:ext uri="{FF2B5EF4-FFF2-40B4-BE49-F238E27FC236}">
                  <a16:creationId xmlns:a16="http://schemas.microsoft.com/office/drawing/2014/main" id="{84F22605-04D5-B01B-DCE0-24C1988799DC}"/>
                </a:ext>
              </a:extLst>
            </p:cNvPr>
            <p:cNvSpPr/>
            <p:nvPr/>
          </p:nvSpPr>
          <p:spPr>
            <a:xfrm>
              <a:off x="1618945" y="-53927"/>
              <a:ext cx="3724909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atteindre les populations difficiles à atteindre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B0AD78A-9F32-470F-EB29-35F059B4F055}"/>
              </a:ext>
            </a:extLst>
          </p:cNvPr>
          <p:cNvSpPr txBox="1"/>
          <p:nvPr/>
        </p:nvSpPr>
        <p:spPr>
          <a:xfrm>
            <a:off x="7231624" y="5263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000000"/>
              </a:buClr>
              <a:buSzPts val="2400"/>
            </a:pPr>
            <a:r>
              <a:rPr lang="fr-FR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Quelle était la conception de l'innovation 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0C72843-B264-0FD7-28AF-DF8EC6BBC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325787"/>
              </p:ext>
            </p:extLst>
          </p:nvPr>
        </p:nvGraphicFramePr>
        <p:xfrm>
          <a:off x="245807" y="1353647"/>
          <a:ext cx="11739716" cy="541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771ECE-EFF6-8A1D-88A5-2DAF227E4C19}"/>
              </a:ext>
            </a:extLst>
          </p:cNvPr>
          <p:cNvSpPr txBox="1"/>
          <p:nvPr/>
        </p:nvSpPr>
        <p:spPr>
          <a:xfrm>
            <a:off x="2674374" y="3696929"/>
            <a:ext cx="185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de l’innovation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26330-7396-E432-46E6-569409D0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8;g207aaa14ad4_0_32">
            <a:extLst>
              <a:ext uri="{FF2B5EF4-FFF2-40B4-BE49-F238E27FC236}">
                <a16:creationId xmlns:a16="http://schemas.microsoft.com/office/drawing/2014/main" id="{FC23DC6D-B281-E6D7-D3B0-472FC018C82B}"/>
              </a:ext>
            </a:extLst>
          </p:cNvPr>
          <p:cNvGrpSpPr/>
          <p:nvPr/>
        </p:nvGrpSpPr>
        <p:grpSpPr>
          <a:xfrm>
            <a:off x="388376" y="189096"/>
            <a:ext cx="11656142" cy="1043775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Google Shape;99;g207aaa14ad4_0_32">
              <a:extLst>
                <a:ext uri="{FF2B5EF4-FFF2-40B4-BE49-F238E27FC236}">
                  <a16:creationId xmlns:a16="http://schemas.microsoft.com/office/drawing/2014/main" id="{BFDBD78A-C091-25A8-7915-9A864F6099FE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6" name="Google Shape;100;g207aaa14ad4_0_32">
              <a:extLst>
                <a:ext uri="{FF2B5EF4-FFF2-40B4-BE49-F238E27FC236}">
                  <a16:creationId xmlns:a16="http://schemas.microsoft.com/office/drawing/2014/main" id="{A0833806-1E75-DB15-C915-462F3068467C}"/>
                </a:ext>
              </a:extLst>
            </p:cNvPr>
            <p:cNvSpPr/>
            <p:nvPr/>
          </p:nvSpPr>
          <p:spPr>
            <a:xfrm>
              <a:off x="1618945" y="-53927"/>
              <a:ext cx="3724909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atteindre les populations difficiles à atteindre </a:t>
              </a:r>
            </a:p>
          </p:txBody>
        </p:sp>
      </p:grpSp>
      <p:sp>
        <p:nvSpPr>
          <p:cNvPr id="193" name="Google Shape;193;g2073e6c94da_0_103"/>
          <p:cNvSpPr txBox="1"/>
          <p:nvPr/>
        </p:nvSpPr>
        <p:spPr>
          <a:xfrm>
            <a:off x="688258" y="1415845"/>
            <a:ext cx="10971765" cy="489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20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dirty="0">
                <a:latin typeface="Arial Narrow" panose="020B0606020202030204" pitchFamily="34" charset="0"/>
              </a:rPr>
              <a:t>Acheminement anticipé des intrants dans les zones à accès difficiles avant certains passages</a:t>
            </a:r>
          </a:p>
          <a:p>
            <a:pPr marL="285750" indent="-285750">
              <a:lnSpc>
                <a:spcPct val="20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dirty="0">
                <a:latin typeface="Arial Narrow" panose="020B0606020202030204" pitchFamily="34" charset="0"/>
              </a:rPr>
              <a:t>Amélioration de la couverture des cibles dans les zones à accès difficiles;</a:t>
            </a:r>
          </a:p>
          <a:p>
            <a:pPr marL="285750" indent="-285750">
              <a:lnSpc>
                <a:spcPct val="20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dirty="0">
                <a:latin typeface="Arial Narrow" panose="020B0606020202030204" pitchFamily="34" charset="0"/>
              </a:rPr>
              <a:t> Développement de stratégies locales de communication dans les zones sans couverture radiophonique ;</a:t>
            </a:r>
          </a:p>
          <a:p>
            <a:pPr marL="285750" indent="-285750">
              <a:lnSpc>
                <a:spcPct val="20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dirty="0">
                <a:latin typeface="Arial Narrow" panose="020B0606020202030204" pitchFamily="34" charset="0"/>
              </a:rPr>
              <a:t>Evaluation de la prise des  doses ultérieures de AQ à travers le monitorage indépendant dans les ménages par endroit</a:t>
            </a:r>
            <a:endParaRPr lang="fr-FR" sz="2400" noProof="1">
              <a:solidFill>
                <a:schemeClr val="dk1"/>
              </a:solidFill>
              <a:latin typeface="Arial Narrow" panose="020B060602020203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3DC180-FAB5-893A-A8C3-FBCD2118A487}"/>
              </a:ext>
            </a:extLst>
          </p:cNvPr>
          <p:cNvSpPr txBox="1"/>
          <p:nvPr/>
        </p:nvSpPr>
        <p:spPr>
          <a:xfrm>
            <a:off x="7088024" y="5431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000000"/>
              </a:buClr>
              <a:buSzPts val="2400"/>
            </a:pPr>
            <a:r>
              <a:rPr lang="fr-FR" b="1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que vous avez dû relever 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535A9B-D018-3A3C-F47A-EDE21870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073e6c94da_0_111"/>
          <p:cNvSpPr txBox="1"/>
          <p:nvPr/>
        </p:nvSpPr>
        <p:spPr>
          <a:xfrm>
            <a:off x="524391" y="1404812"/>
            <a:ext cx="11464412" cy="48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20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Réduire la charge  journalière de travail des équipes </a:t>
            </a:r>
          </a:p>
          <a:p>
            <a:pPr marL="342900" indent="-342900">
              <a:lnSpc>
                <a:spcPct val="20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Utilisation des données du dénombrement de la campagne MILDA 2022 pour la microplanification de la cible CPS </a:t>
            </a:r>
          </a:p>
          <a:p>
            <a:pPr marL="342900" indent="-342900">
              <a:lnSpc>
                <a:spcPct val="20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Organisation d’une phase pilote de la prise supervisée des trois doses par les mêmes distributeurs dans deux districts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CAC3B-1C80-E39C-A029-879DCAFF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13</a:t>
            </a:fld>
            <a:endParaRPr lang="en-US"/>
          </a:p>
        </p:txBody>
      </p:sp>
      <p:grpSp>
        <p:nvGrpSpPr>
          <p:cNvPr id="9" name="Google Shape;98;g207aaa14ad4_0_32">
            <a:extLst>
              <a:ext uri="{FF2B5EF4-FFF2-40B4-BE49-F238E27FC236}">
                <a16:creationId xmlns:a16="http://schemas.microsoft.com/office/drawing/2014/main" id="{BACDDEF3-3928-A37E-0021-9614004EB3A4}"/>
              </a:ext>
            </a:extLst>
          </p:cNvPr>
          <p:cNvGrpSpPr/>
          <p:nvPr/>
        </p:nvGrpSpPr>
        <p:grpSpPr>
          <a:xfrm>
            <a:off x="388376" y="189096"/>
            <a:ext cx="11656142" cy="1043775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Google Shape;99;g207aaa14ad4_0_32">
              <a:extLst>
                <a:ext uri="{FF2B5EF4-FFF2-40B4-BE49-F238E27FC236}">
                  <a16:creationId xmlns:a16="http://schemas.microsoft.com/office/drawing/2014/main" id="{D2F1D95C-6F4B-2033-6BAF-DF58FA566A58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11" name="Google Shape;100;g207aaa14ad4_0_32">
              <a:extLst>
                <a:ext uri="{FF2B5EF4-FFF2-40B4-BE49-F238E27FC236}">
                  <a16:creationId xmlns:a16="http://schemas.microsoft.com/office/drawing/2014/main" id="{CAE06F65-0002-A6BF-2E9E-55AB5B43BF67}"/>
                </a:ext>
              </a:extLst>
            </p:cNvPr>
            <p:cNvSpPr/>
            <p:nvPr/>
          </p:nvSpPr>
          <p:spPr>
            <a:xfrm>
              <a:off x="1618945" y="-53927"/>
              <a:ext cx="3724909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atteindre les populations difficiles à atteindre </a:t>
              </a:r>
            </a:p>
          </p:txBody>
        </p:sp>
      </p:grpSp>
      <p:sp>
        <p:nvSpPr>
          <p:cNvPr id="8" name="ZoneTexte 2">
            <a:extLst>
              <a:ext uri="{FF2B5EF4-FFF2-40B4-BE49-F238E27FC236}">
                <a16:creationId xmlns:a16="http://schemas.microsoft.com/office/drawing/2014/main" id="{0F0006D1-6636-EB3C-ED7F-B53D393D6BF1}"/>
              </a:ext>
            </a:extLst>
          </p:cNvPr>
          <p:cNvSpPr txBox="1"/>
          <p:nvPr/>
        </p:nvSpPr>
        <p:spPr>
          <a:xfrm>
            <a:off x="7142623" y="52466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000" b="1" cap="none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143839" y="857890"/>
            <a:ext cx="11845566" cy="1100778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lang="fr-FR" sz="3400" b="1" baseline="30000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ÈME</a:t>
            </a:r>
            <a:r>
              <a:rPr 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RÉUNION ANNUELLE DE L'ALLIANCE </a:t>
            </a:r>
            <a:r>
              <a:rPr lang="fr-FR" alt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CPS</a:t>
            </a:r>
            <a:r>
              <a:rPr lang="fr-FR" sz="3400" b="1" noProof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A CONAKRY, GUINÉE DU 28 FEVRIER AU 02 MARS 2023</a:t>
            </a:r>
            <a:endParaRPr lang="fr-FR" sz="3400" b="1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Google Shape;90;p1">
            <a:extLst>
              <a:ext uri="{FF2B5EF4-FFF2-40B4-BE49-F238E27FC236}">
                <a16:creationId xmlns:a16="http://schemas.microsoft.com/office/drawing/2014/main" id="{AFD04F5D-EEE4-99F2-E642-F375F6706937}"/>
              </a:ext>
            </a:extLst>
          </p:cNvPr>
          <p:cNvSpPr txBox="1"/>
          <p:nvPr/>
        </p:nvSpPr>
        <p:spPr>
          <a:xfrm>
            <a:off x="142506" y="4748213"/>
            <a:ext cx="11846899" cy="102332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fr-FR" sz="28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Pérennisation de la CPS : Expériences de la Guinée dans la mutualisation de la CPS avec le PEV, PEC Palu et CPN</a:t>
            </a:r>
            <a:endParaRPr sz="2800" i="1" cap="none" noProof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" name="Image 3">
            <a:extLst>
              <a:ext uri="{FF2B5EF4-FFF2-40B4-BE49-F238E27FC236}">
                <a16:creationId xmlns:a16="http://schemas.microsoft.com/office/drawing/2014/main" id="{86EA5D07-ACFF-94CC-AAFD-6BCBBFBCF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7" y="5960783"/>
            <a:ext cx="11970724" cy="705488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D00603E3-F244-F207-B5AC-36C03E30D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06" y="27478"/>
            <a:ext cx="10363974" cy="817316"/>
          </a:xfrm>
          <a:prstGeom prst="rect">
            <a:avLst/>
          </a:prstGeom>
        </p:spPr>
      </p:pic>
      <p:pic>
        <p:nvPicPr>
          <p:cNvPr id="16" name="Image 1">
            <a:extLst>
              <a:ext uri="{FF2B5EF4-FFF2-40B4-BE49-F238E27FC236}">
                <a16:creationId xmlns:a16="http://schemas.microsoft.com/office/drawing/2014/main" id="{221E0599-8A9E-F1DA-860C-E74F6A6EF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9170" cy="585267"/>
          </a:xfrm>
          <a:prstGeom prst="rect">
            <a:avLst/>
          </a:prstGeom>
        </p:spPr>
      </p:pic>
      <p:pic>
        <p:nvPicPr>
          <p:cNvPr id="17" name="Image 4">
            <a:extLst>
              <a:ext uri="{FF2B5EF4-FFF2-40B4-BE49-F238E27FC236}">
                <a16:creationId xmlns:a16="http://schemas.microsoft.com/office/drawing/2014/main" id="{367013A2-661B-71A4-17CF-0636A6B68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4637">
            <a:off x="11800140" y="-10112"/>
            <a:ext cx="208280" cy="609600"/>
          </a:xfrm>
          <a:prstGeom prst="rect">
            <a:avLst/>
          </a:prstGeom>
          <a:noFill/>
        </p:spPr>
      </p:pic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355AD4E7-F572-F7D8-C03B-C2132D65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19" y="2068122"/>
            <a:ext cx="2785601" cy="26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299D935-8333-4337-EF0B-3A31241D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48" y="2053811"/>
            <a:ext cx="3227647" cy="265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">
            <a:extLst>
              <a:ext uri="{FF2B5EF4-FFF2-40B4-BE49-F238E27FC236}">
                <a16:creationId xmlns:a16="http://schemas.microsoft.com/office/drawing/2014/main" id="{45DB0C65-DDC8-2127-BAE1-6B01CD1D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725" y="2069434"/>
            <a:ext cx="3499680" cy="26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mage">
            <a:extLst>
              <a:ext uri="{FF2B5EF4-FFF2-40B4-BE49-F238E27FC236}">
                <a16:creationId xmlns:a16="http://schemas.microsoft.com/office/drawing/2014/main" id="{5F9D6A57-0F1E-6DF6-5402-E3A0CD18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6" y="2069434"/>
            <a:ext cx="2236900" cy="261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7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CD4748-4E4D-0C39-B2A2-A314208C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77" y="6418458"/>
            <a:ext cx="636642" cy="365800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98;g207aaa14ad4_0_32">
            <a:extLst>
              <a:ext uri="{FF2B5EF4-FFF2-40B4-BE49-F238E27FC236}">
                <a16:creationId xmlns:a16="http://schemas.microsoft.com/office/drawing/2014/main" id="{27FB4668-5B02-FC48-015D-9726F37FBD2B}"/>
              </a:ext>
            </a:extLst>
          </p:cNvPr>
          <p:cNvGrpSpPr/>
          <p:nvPr/>
        </p:nvGrpSpPr>
        <p:grpSpPr>
          <a:xfrm>
            <a:off x="388376" y="189096"/>
            <a:ext cx="11445558" cy="1043775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Google Shape;99;g207aaa14ad4_0_32">
              <a:extLst>
                <a:ext uri="{FF2B5EF4-FFF2-40B4-BE49-F238E27FC236}">
                  <a16:creationId xmlns:a16="http://schemas.microsoft.com/office/drawing/2014/main" id="{40F12CA4-F1C8-43BF-1EE6-B44A015344EA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10" name="Google Shape;100;g207aaa14ad4_0_32">
              <a:extLst>
                <a:ext uri="{FF2B5EF4-FFF2-40B4-BE49-F238E27FC236}">
                  <a16:creationId xmlns:a16="http://schemas.microsoft.com/office/drawing/2014/main" id="{194BD35F-C34A-EA3E-29AD-3517C4F90620}"/>
                </a:ext>
              </a:extLst>
            </p:cNvPr>
            <p:cNvSpPr/>
            <p:nvPr/>
          </p:nvSpPr>
          <p:spPr>
            <a:xfrm>
              <a:off x="1618945" y="-53927"/>
              <a:ext cx="3173358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Pérennisation de la CPS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D45D7E-9859-C7D3-F4AD-C021584321AB}"/>
              </a:ext>
            </a:extLst>
          </p:cNvPr>
          <p:cNvSpPr txBox="1"/>
          <p:nvPr/>
        </p:nvSpPr>
        <p:spPr>
          <a:xfrm>
            <a:off x="6096000" y="266811"/>
            <a:ext cx="547656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700" b="1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 était le problème que vous essayiez de résoudre ? Par exemple : Amélioration de la planification, de la mise en œuvre, du suivi et de l'évaluation, </a:t>
            </a:r>
            <a:r>
              <a:rPr lang="fr-FR" altLang="fr-FR" sz="1700" b="1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</a:t>
            </a:r>
            <a:r>
              <a:rPr lang="fr-FR" sz="1700" b="1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aîtrise</a:t>
            </a:r>
            <a:r>
              <a:rPr lang="fr-FR" altLang="fr-FR" sz="1700" b="1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fr-FR" sz="1700" b="1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des coûts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76C73-9F90-7C2E-F9D7-D9FB9DAD6D0B}"/>
              </a:ext>
            </a:extLst>
          </p:cNvPr>
          <p:cNvSpPr txBox="1"/>
          <p:nvPr/>
        </p:nvSpPr>
        <p:spPr>
          <a:xfrm>
            <a:off x="206474" y="1366683"/>
            <a:ext cx="11277603" cy="445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Arial Narrow" panose="020B0606020202030204" pitchFamily="34" charset="0"/>
              </a:rPr>
              <a:t>En Guinée, la mise en œuvre de la CPS est souvent confrontée: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i="1" dirty="0">
                <a:latin typeface="Arial Narrow" panose="020B0606020202030204" pitchFamily="34" charset="0"/>
              </a:rPr>
              <a:t>Multiples interférences avec les autres activités de santé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i="1" dirty="0">
                <a:latin typeface="Arial Narrow" panose="020B0606020202030204" pitchFamily="34" charset="0"/>
              </a:rPr>
              <a:t>Faible contribution de l’Etat dans le financement de la CPS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i="1" dirty="0">
                <a:latin typeface="Arial Narrow" panose="020B0606020202030204" pitchFamily="34" charset="0"/>
              </a:rPr>
              <a:t>Insuffisance de moyens logistiques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i="1" dirty="0">
                <a:latin typeface="Arial Narrow" panose="020B0606020202030204" pitchFamily="34" charset="0"/>
              </a:rPr>
              <a:t>Diffusion des rumeurs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i="1" dirty="0">
                <a:latin typeface="Arial Narrow" panose="020B0606020202030204" pitchFamily="34" charset="0"/>
              </a:rPr>
              <a:t>Plainte des ménages pour les multiples interventions successives</a:t>
            </a:r>
          </a:p>
          <a:p>
            <a:pPr marL="88900" lvl="2">
              <a:lnSpc>
                <a:spcPct val="150000"/>
              </a:lnSpc>
            </a:pPr>
            <a:r>
              <a:rPr lang="fr-FR" sz="2400" dirty="0">
                <a:latin typeface="Arial Narrow" panose="020B0606020202030204" pitchFamily="34" charset="0"/>
              </a:rPr>
              <a:t>Opportunité VAD CPS </a:t>
            </a:r>
            <a:r>
              <a:rPr lang="fr-FR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 </a:t>
            </a:r>
            <a:r>
              <a:rPr lang="fr-FR" sz="2400" dirty="0">
                <a:latin typeface="Arial Narrow" panose="020B0606020202030204" pitchFamily="34" charset="0"/>
              </a:rPr>
              <a:t>améliore certains indicateurs des programmes (PNLP, PEV, SR/CPN) </a:t>
            </a:r>
          </a:p>
          <a:p>
            <a:pPr marL="88900" lvl="2">
              <a:lnSpc>
                <a:spcPct val="150000"/>
              </a:lnSpc>
            </a:pPr>
            <a:r>
              <a:rPr lang="fr-FR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Intérêts:</a:t>
            </a:r>
            <a:r>
              <a:rPr lang="fr-FR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Mise en commun des ressources, gain de temps, efficience, amélioration des indicateurs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373C7-3A49-5523-F472-B5FE8984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048" y="6492875"/>
            <a:ext cx="505952" cy="365125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fld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oogle Shape;98;g207aaa14ad4_0_32">
            <a:extLst>
              <a:ext uri="{FF2B5EF4-FFF2-40B4-BE49-F238E27FC236}">
                <a16:creationId xmlns:a16="http://schemas.microsoft.com/office/drawing/2014/main" id="{C222ADCD-D3A2-DF4C-50F7-8D06C18FEF5F}"/>
              </a:ext>
            </a:extLst>
          </p:cNvPr>
          <p:cNvGrpSpPr/>
          <p:nvPr/>
        </p:nvGrpSpPr>
        <p:grpSpPr>
          <a:xfrm>
            <a:off x="388376" y="189097"/>
            <a:ext cx="11297672" cy="854222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Google Shape;99;g207aaa14ad4_0_32">
              <a:extLst>
                <a:ext uri="{FF2B5EF4-FFF2-40B4-BE49-F238E27FC236}">
                  <a16:creationId xmlns:a16="http://schemas.microsoft.com/office/drawing/2014/main" id="{1052BF11-0DFA-F70C-21FA-838762DFF6EE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12" name="Google Shape;100;g207aaa14ad4_0_32">
              <a:extLst>
                <a:ext uri="{FF2B5EF4-FFF2-40B4-BE49-F238E27FC236}">
                  <a16:creationId xmlns:a16="http://schemas.microsoft.com/office/drawing/2014/main" id="{D6FFF17F-4E0F-BC2B-31CB-7EC9E13CED1D}"/>
                </a:ext>
              </a:extLst>
            </p:cNvPr>
            <p:cNvSpPr/>
            <p:nvPr/>
          </p:nvSpPr>
          <p:spPr>
            <a:xfrm>
              <a:off x="1618945" y="-53927"/>
              <a:ext cx="3173358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Pérennisation de la CPS</a:t>
              </a:r>
            </a:p>
          </p:txBody>
        </p:sp>
      </p:grpSp>
      <p:sp>
        <p:nvSpPr>
          <p:cNvPr id="9" name="ZoneTexte 2">
            <a:extLst>
              <a:ext uri="{FF2B5EF4-FFF2-40B4-BE49-F238E27FC236}">
                <a16:creationId xmlns:a16="http://schemas.microsoft.com/office/drawing/2014/main" id="{409A6C9C-5C9B-50F4-2E9B-D45C25D637A8}"/>
              </a:ext>
            </a:extLst>
          </p:cNvPr>
          <p:cNvSpPr txBox="1"/>
          <p:nvPr/>
        </p:nvSpPr>
        <p:spPr>
          <a:xfrm>
            <a:off x="6521542" y="431542"/>
            <a:ext cx="5164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000" b="1" cap="none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Quelle était la conception de l'innovation ? 1/2</a:t>
            </a:r>
          </a:p>
        </p:txBody>
      </p:sp>
      <p:sp>
        <p:nvSpPr>
          <p:cNvPr id="26" name="Google Shape;168;p3">
            <a:extLst>
              <a:ext uri="{FF2B5EF4-FFF2-40B4-BE49-F238E27FC236}">
                <a16:creationId xmlns:a16="http://schemas.microsoft.com/office/drawing/2014/main" id="{A84BD37D-CBD0-8D2A-AD2B-0D2F61F8F12B}"/>
              </a:ext>
            </a:extLst>
          </p:cNvPr>
          <p:cNvSpPr/>
          <p:nvPr/>
        </p:nvSpPr>
        <p:spPr>
          <a:xfrm>
            <a:off x="505952" y="1673022"/>
            <a:ext cx="5493728" cy="16311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buClr>
                <a:schemeClr val="tx1"/>
              </a:buClr>
              <a:buSzPts val="1500"/>
              <a:buFont typeface="Wingdings" panose="05000000000000000000" pitchFamily="2" charset="2"/>
              <a:buChar char="Ø"/>
            </a:pPr>
            <a:r>
              <a:rPr lang="fr-FR" sz="2000" b="1" dirty="0">
                <a:latin typeface="Arial Narrow" panose="020B0606020202030204" pitchFamily="34" charset="0"/>
              </a:rPr>
              <a:t>Période</a:t>
            </a:r>
            <a:r>
              <a:rPr lang="fr-FR" sz="2000" dirty="0">
                <a:latin typeface="Arial Narrow" panose="020B0606020202030204" pitchFamily="34" charset="0"/>
              </a:rPr>
              <a:t> : Du 03 au 11 octobre 2022</a:t>
            </a:r>
          </a:p>
          <a:p>
            <a:pPr marL="342900" indent="-342900">
              <a:buClr>
                <a:schemeClr val="tx1"/>
              </a:buClr>
              <a:buSzPts val="1500"/>
              <a:buFont typeface="Wingdings" panose="05000000000000000000" pitchFamily="2" charset="2"/>
              <a:buChar char="v"/>
            </a:pPr>
            <a:endParaRPr lang="fr-FR" sz="2000" b="1" dirty="0">
              <a:latin typeface="Arial Narrow" panose="020B0606020202030204" pitchFamily="34" charset="0"/>
            </a:endParaRPr>
          </a:p>
          <a:p>
            <a:pPr marL="342900" indent="-342900">
              <a:buClr>
                <a:schemeClr val="tx1"/>
              </a:buClr>
              <a:buSzPts val="1500"/>
              <a:buFont typeface="Wingdings" panose="05000000000000000000" pitchFamily="2" charset="2"/>
              <a:buChar char="Ø"/>
            </a:pPr>
            <a:r>
              <a:rPr lang="fr-FR" sz="2000" b="1" dirty="0">
                <a:latin typeface="Arial Narrow" panose="020B0606020202030204" pitchFamily="34" charset="0"/>
              </a:rPr>
              <a:t>Cibles</a:t>
            </a:r>
            <a:r>
              <a:rPr lang="fr-FR" sz="2000" dirty="0">
                <a:latin typeface="Arial Narrow" panose="020B0606020202030204" pitchFamily="34" charset="0"/>
              </a:rPr>
              <a:t> : </a:t>
            </a:r>
          </a:p>
          <a:p>
            <a:pPr marL="628628" lvl="1" indent="-285736">
              <a:buClr>
                <a:schemeClr val="tx1"/>
              </a:buClr>
              <a:buSzPts val="1500"/>
              <a:buFont typeface="Arial" panose="020B0604020202020204" pitchFamily="34" charset="0"/>
              <a:buChar char="•"/>
            </a:pPr>
            <a:r>
              <a:rPr lang="fr-FR" sz="2000" dirty="0">
                <a:latin typeface="Arial Narrow" panose="020B0606020202030204" pitchFamily="34" charset="0"/>
              </a:rPr>
              <a:t>Enfants 3-59 mois (CPS)</a:t>
            </a:r>
          </a:p>
          <a:p>
            <a:pPr marL="628628" lvl="1" indent="-285736">
              <a:buClr>
                <a:schemeClr val="tx1"/>
              </a:buClr>
              <a:buSzPts val="1500"/>
              <a:buFont typeface="Arial" panose="020B0604020202020204" pitchFamily="34" charset="0"/>
              <a:buChar char="•"/>
            </a:pPr>
            <a:r>
              <a:rPr lang="fr-FR" sz="2000" dirty="0">
                <a:latin typeface="Arial Narrow" panose="020B0606020202030204" pitchFamily="34" charset="0"/>
              </a:rPr>
              <a:t>&lt; 5 ans et femmes enceintes (PEV)</a:t>
            </a:r>
          </a:p>
        </p:txBody>
      </p:sp>
      <p:sp>
        <p:nvSpPr>
          <p:cNvPr id="27" name="Google Shape;169;p3">
            <a:extLst>
              <a:ext uri="{FF2B5EF4-FFF2-40B4-BE49-F238E27FC236}">
                <a16:creationId xmlns:a16="http://schemas.microsoft.com/office/drawing/2014/main" id="{0DC1F44D-BBF2-350E-1C5C-6F8358C012B0}"/>
              </a:ext>
            </a:extLst>
          </p:cNvPr>
          <p:cNvSpPr/>
          <p:nvPr/>
        </p:nvSpPr>
        <p:spPr>
          <a:xfrm>
            <a:off x="6032685" y="1684403"/>
            <a:ext cx="5549714" cy="16311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SzPts val="1500"/>
              <a:buFont typeface="Wingdings" panose="05000000000000000000" pitchFamily="2" charset="2"/>
              <a:buChar char="Ø"/>
            </a:pPr>
            <a:r>
              <a:rPr lang="fr-FR" sz="2000" b="1" dirty="0">
                <a:latin typeface="Arial Narrow" panose="020B0606020202030204" pitchFamily="34" charset="0"/>
                <a:sym typeface="Calibri"/>
              </a:rPr>
              <a:t>Parties prenantes </a:t>
            </a:r>
            <a:r>
              <a:rPr lang="fr-FR" sz="2000" dirty="0">
                <a:latin typeface="Arial Narrow" panose="020B0606020202030204" pitchFamily="34" charset="0"/>
                <a:sym typeface="Calibri"/>
              </a:rPr>
              <a:t>: MSHP, DNELM, Programmes de santé, IRS, DPS, CCS, leaders, ménages et PTF</a:t>
            </a:r>
          </a:p>
        </p:txBody>
      </p:sp>
      <p:sp>
        <p:nvSpPr>
          <p:cNvPr id="28" name="Google Shape;171;p3">
            <a:extLst>
              <a:ext uri="{FF2B5EF4-FFF2-40B4-BE49-F238E27FC236}">
                <a16:creationId xmlns:a16="http://schemas.microsoft.com/office/drawing/2014/main" id="{5AC1939D-07FC-F631-339A-CEB55B4F6137}"/>
              </a:ext>
            </a:extLst>
          </p:cNvPr>
          <p:cNvSpPr/>
          <p:nvPr/>
        </p:nvSpPr>
        <p:spPr>
          <a:xfrm>
            <a:off x="499260" y="3445968"/>
            <a:ext cx="11092971" cy="35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 Narrow" panose="020B0606020202030204" pitchFamily="34" charset="0"/>
                <a:cs typeface="Arial"/>
              </a:rPr>
              <a:t>PHASE PREPARATOIRE</a:t>
            </a:r>
            <a:endParaRPr sz="20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9" name="Google Shape;172;p3">
            <a:extLst>
              <a:ext uri="{FF2B5EF4-FFF2-40B4-BE49-F238E27FC236}">
                <a16:creationId xmlns:a16="http://schemas.microsoft.com/office/drawing/2014/main" id="{E11C9306-EE6F-D980-3B36-DE00ABF59890}"/>
              </a:ext>
            </a:extLst>
          </p:cNvPr>
          <p:cNvSpPr/>
          <p:nvPr/>
        </p:nvSpPr>
        <p:spPr>
          <a:xfrm>
            <a:off x="505952" y="3826492"/>
            <a:ext cx="11076448" cy="2599966"/>
          </a:xfrm>
          <a:prstGeom prst="rect">
            <a:avLst/>
          </a:prstGeom>
          <a:solidFill>
            <a:schemeClr val="tx2">
              <a:lumMod val="20000"/>
              <a:lumOff val="80000"/>
              <a:alpha val="7529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Réunions virtuelles des parties prenantes (MSHP, DNELM, PNLP, PEV, DRS, DPS, UAGCP, CRS, Stoppalu+, GAVI, UNICEF, OMS), </a:t>
            </a:r>
          </a:p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 en place de la stratégie, </a:t>
            </a:r>
          </a:p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 planification ;</a:t>
            </a:r>
          </a:p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des réunions de plaidoyer et de sensibilisation</a:t>
            </a:r>
          </a:p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Conception et reprographie des outils</a:t>
            </a:r>
          </a:p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cs typeface="Times New Roman" panose="02020603050405020304" pitchFamily="18" charset="0"/>
              </a:rPr>
              <a:t>Formation des acteurs</a:t>
            </a:r>
          </a:p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cs typeface="Times New Roman" panose="02020603050405020304" pitchFamily="18" charset="0"/>
              </a:rPr>
              <a:t>Acheminements des outils et vaccins</a:t>
            </a:r>
          </a:p>
          <a:p>
            <a:pPr marL="257168" indent="-257168"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dirty="0">
                <a:latin typeface="Arial Narrow" panose="020B0606020202030204" pitchFamily="34" charset="0"/>
                <a:cs typeface="Times New Roman" panose="02020603050405020304" pitchFamily="18" charset="0"/>
              </a:rPr>
              <a:t>Identification des fiches en souffrance dans les CS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D921BE97-1043-601B-FDA2-E835BB4B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52" y="1186323"/>
            <a:ext cx="11076447" cy="43339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tx1"/>
                </a:solidFill>
                <a:latin typeface="+mn-lt"/>
              </a:rPr>
              <a:t> APPROCHE METHODOLOGIQUE 1/3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373C7-3A49-5523-F472-B5FE8984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8" y="6492875"/>
            <a:ext cx="609601" cy="365125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fld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oogle Shape;98;g207aaa14ad4_0_32">
            <a:extLst>
              <a:ext uri="{FF2B5EF4-FFF2-40B4-BE49-F238E27FC236}">
                <a16:creationId xmlns:a16="http://schemas.microsoft.com/office/drawing/2014/main" id="{C222ADCD-D3A2-DF4C-50F7-8D06C18FEF5F}"/>
              </a:ext>
            </a:extLst>
          </p:cNvPr>
          <p:cNvGrpSpPr/>
          <p:nvPr/>
        </p:nvGrpSpPr>
        <p:grpSpPr>
          <a:xfrm>
            <a:off x="388376" y="223962"/>
            <a:ext cx="11210390" cy="1043775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Google Shape;99;g207aaa14ad4_0_32">
              <a:extLst>
                <a:ext uri="{FF2B5EF4-FFF2-40B4-BE49-F238E27FC236}">
                  <a16:creationId xmlns:a16="http://schemas.microsoft.com/office/drawing/2014/main" id="{1052BF11-0DFA-F70C-21FA-838762DFF6EE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12" name="Google Shape;100;g207aaa14ad4_0_32">
              <a:extLst>
                <a:ext uri="{FF2B5EF4-FFF2-40B4-BE49-F238E27FC236}">
                  <a16:creationId xmlns:a16="http://schemas.microsoft.com/office/drawing/2014/main" id="{D6FFF17F-4E0F-BC2B-31CB-7EC9E13CED1D}"/>
                </a:ext>
              </a:extLst>
            </p:cNvPr>
            <p:cNvSpPr/>
            <p:nvPr/>
          </p:nvSpPr>
          <p:spPr>
            <a:xfrm>
              <a:off x="1618945" y="-53927"/>
              <a:ext cx="3173358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Pérennisation de la CPS</a:t>
              </a:r>
            </a:p>
          </p:txBody>
        </p:sp>
      </p:grpSp>
      <p:sp>
        <p:nvSpPr>
          <p:cNvPr id="9" name="ZoneTexte 2">
            <a:extLst>
              <a:ext uri="{FF2B5EF4-FFF2-40B4-BE49-F238E27FC236}">
                <a16:creationId xmlns:a16="http://schemas.microsoft.com/office/drawing/2014/main" id="{409A6C9C-5C9B-50F4-2E9B-D45C25D637A8}"/>
              </a:ext>
            </a:extLst>
          </p:cNvPr>
          <p:cNvSpPr txBox="1"/>
          <p:nvPr/>
        </p:nvSpPr>
        <p:spPr>
          <a:xfrm>
            <a:off x="6718432" y="5263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1800" b="1" cap="none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Quelle était la conception de l'innovation ? 2/2</a:t>
            </a:r>
          </a:p>
        </p:txBody>
      </p:sp>
      <p:sp>
        <p:nvSpPr>
          <p:cNvPr id="4" name="Google Shape;170;p3">
            <a:extLst>
              <a:ext uri="{FF2B5EF4-FFF2-40B4-BE49-F238E27FC236}">
                <a16:creationId xmlns:a16="http://schemas.microsoft.com/office/drawing/2014/main" id="{50E5D1D1-6398-E9FD-485D-889D09759353}"/>
              </a:ext>
            </a:extLst>
          </p:cNvPr>
          <p:cNvSpPr/>
          <p:nvPr/>
        </p:nvSpPr>
        <p:spPr>
          <a:xfrm>
            <a:off x="505952" y="2396077"/>
            <a:ext cx="5737532" cy="35731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1400"/>
            </a:pPr>
            <a:r>
              <a:rPr lang="fr-FR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fr-FR" sz="2200" b="1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ère</a:t>
            </a:r>
            <a:r>
              <a:rPr lang="fr-FR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 étape</a:t>
            </a:r>
          </a:p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Distribution des médicaments de la CPS; </a:t>
            </a:r>
          </a:p>
          <a:p>
            <a:pPr indent="-257168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Identification des enfants et FE à rattraper et à vacciner.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1400"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Durée 5 jours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1400"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Collecte, analyse des données et planification de la sortie des équipes de rattrapage 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D474492-6B7E-A325-0153-ADD8196C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52" y="1373132"/>
            <a:ext cx="11076447" cy="43339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tx1"/>
                </a:solidFill>
                <a:latin typeface="+mn-lt"/>
              </a:rPr>
              <a:t> APPROCHE METHODOLOGIQUE 2/3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A03B9-7EA6-85CF-F49A-450B46648A20}"/>
              </a:ext>
            </a:extLst>
          </p:cNvPr>
          <p:cNvSpPr txBox="1"/>
          <p:nvPr/>
        </p:nvSpPr>
        <p:spPr>
          <a:xfrm>
            <a:off x="6705057" y="2391125"/>
            <a:ext cx="4893709" cy="35830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1400"/>
            </a:pPr>
            <a:r>
              <a:rPr lang="fr-FR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fr-FR" sz="2200" b="1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ème</a:t>
            </a:r>
            <a:r>
              <a:rPr lang="fr-FR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 étape</a:t>
            </a:r>
          </a:p>
          <a:p>
            <a:pPr indent="-285750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Sortie des équipes de rattrapage à partir de J2 de la Campagne</a:t>
            </a:r>
          </a:p>
          <a:p>
            <a:pPr indent="-285750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Rattrapage des cibles PEV et CPN.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Collecte, remontée et analyse des données ( CS et DPS) 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ts val="1400"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Durée 6 jours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1B0A6-FBAD-3E36-394D-438E950B5530}"/>
              </a:ext>
            </a:extLst>
          </p:cNvPr>
          <p:cNvSpPr txBox="1"/>
          <p:nvPr/>
        </p:nvSpPr>
        <p:spPr>
          <a:xfrm>
            <a:off x="388376" y="6138325"/>
            <a:ext cx="7192706" cy="495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PHASE DE SYNTHÈSE PAR NIVEAU:</a:t>
            </a:r>
            <a:r>
              <a:rPr lang="fr-F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CS, DPS, IRS et National  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89B6B-9330-827C-1123-F263D778CEE5}"/>
              </a:ext>
            </a:extLst>
          </p:cNvPr>
          <p:cNvSpPr txBox="1"/>
          <p:nvPr/>
        </p:nvSpPr>
        <p:spPr>
          <a:xfrm>
            <a:off x="388376" y="1769992"/>
            <a:ext cx="6100916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PHASE DE MISE EN ŒUVRE:  </a:t>
            </a:r>
          </a:p>
        </p:txBody>
      </p:sp>
    </p:spTree>
    <p:extLst>
      <p:ext uri="{BB962C8B-B14F-4D97-AF65-F5344CB8AC3E}">
        <p14:creationId xmlns:p14="http://schemas.microsoft.com/office/powerpoint/2010/main" val="1506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6F25CA-15D2-307C-736D-0EAAC20D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18</a:t>
            </a:fld>
            <a:endParaRPr lang="en-US"/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399599C7-54F2-355F-D3A3-EEF107933CF4}"/>
              </a:ext>
            </a:extLst>
          </p:cNvPr>
          <p:cNvSpPr txBox="1"/>
          <p:nvPr/>
        </p:nvSpPr>
        <p:spPr>
          <a:xfrm>
            <a:off x="388376" y="1997275"/>
            <a:ext cx="11223519" cy="45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RÔLES ET RESPONSABILITÉS DES ACTEURS AU NIVEAU OPÉRATIONNEL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7201112-8642-847A-B693-5DD2F55C7E96}"/>
              </a:ext>
            </a:extLst>
          </p:cNvPr>
          <p:cNvSpPr txBox="1">
            <a:spLocks/>
          </p:cNvSpPr>
          <p:nvPr/>
        </p:nvSpPr>
        <p:spPr>
          <a:xfrm>
            <a:off x="4388130" y="3476322"/>
            <a:ext cx="3082696" cy="23729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b="1" dirty="0">
                <a:latin typeface="Arial Narrow" panose="020B0606020202030204" pitchFamily="34" charset="0"/>
              </a:rPr>
              <a:t>Répertorier les fiches en </a:t>
            </a:r>
            <a:r>
              <a:rPr lang="en-US" sz="1800" b="1" dirty="0">
                <a:latin typeface="Arial Narrow" panose="020B0606020202030204" pitchFamily="34" charset="0"/>
              </a:rPr>
              <a:t>souffrances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 Narrow" panose="020B0606020202030204" pitchFamily="34" charset="0"/>
              </a:rPr>
              <a:t>Classer par village / secteur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 Narrow" panose="020B0606020202030204" pitchFamily="34" charset="0"/>
              </a:rPr>
              <a:t>Préparation des intrants et outils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 Narrow" panose="020B0606020202030204" pitchFamily="34" charset="0"/>
              </a:rPr>
              <a:t>Rattrapage des cibles PEV/CPN identifiées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618C1-4991-F30D-4022-ACD428473BDB}"/>
              </a:ext>
            </a:extLst>
          </p:cNvPr>
          <p:cNvSpPr txBox="1"/>
          <p:nvPr/>
        </p:nvSpPr>
        <p:spPr>
          <a:xfrm>
            <a:off x="359801" y="2666078"/>
            <a:ext cx="378189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Superviseurs de proximité (CCS/Animateurs)</a:t>
            </a:r>
            <a:endParaRPr 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0A42D-3C5D-A639-BD38-8A308C690324}"/>
              </a:ext>
            </a:extLst>
          </p:cNvPr>
          <p:cNvSpPr txBox="1"/>
          <p:nvPr/>
        </p:nvSpPr>
        <p:spPr>
          <a:xfrm>
            <a:off x="4366724" y="2658058"/>
            <a:ext cx="303988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Lato-Bold"/>
              </a:rPr>
              <a:t>3 équipes de 2 agents (PEV et CPN)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6661E-AD3C-5DBD-F68C-A65AE196DDCB}"/>
              </a:ext>
            </a:extLst>
          </p:cNvPr>
          <p:cNvSpPr txBox="1"/>
          <p:nvPr/>
        </p:nvSpPr>
        <p:spPr>
          <a:xfrm>
            <a:off x="7631635" y="2650429"/>
            <a:ext cx="3951683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Lato-Bold"/>
              </a:rPr>
              <a:t>3ème agent (par équipes de distribution CPS)</a:t>
            </a:r>
            <a:endParaRPr lang="en-US" sz="24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1FF548B-9D47-38E4-95F3-28AB7C9624BF}"/>
              </a:ext>
            </a:extLst>
          </p:cNvPr>
          <p:cNvSpPr txBox="1">
            <a:spLocks/>
          </p:cNvSpPr>
          <p:nvPr/>
        </p:nvSpPr>
        <p:spPr>
          <a:xfrm>
            <a:off x="7631636" y="3476322"/>
            <a:ext cx="3951683" cy="2462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dirty="0">
                <a:latin typeface="Arial Narrow" panose="020B0606020202030204" pitchFamily="34" charset="0"/>
              </a:rPr>
              <a:t>Recherche active des cibles PEV/CPN en retard (Fiches en souffrance et zéro dose);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dirty="0">
                <a:latin typeface="Arial Narrow" panose="020B0606020202030204" pitchFamily="34" charset="0"/>
              </a:rPr>
              <a:t>Sensibilisation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dirty="0">
                <a:latin typeface="Arial Narrow" panose="020B0606020202030204" pitchFamily="34" charset="0"/>
              </a:rPr>
              <a:t>Remplissage des outils</a:t>
            </a:r>
            <a:endParaRPr lang="en-US" sz="1800" b="1" dirty="0">
              <a:latin typeface="Arial Narrow" panose="020B0606020202030204" pitchFamily="34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2099C35-2712-E5D2-E9E3-606E2A0FF6B0}"/>
              </a:ext>
            </a:extLst>
          </p:cNvPr>
          <p:cNvSpPr txBox="1">
            <a:spLocks/>
          </p:cNvSpPr>
          <p:nvPr/>
        </p:nvSpPr>
        <p:spPr>
          <a:xfrm>
            <a:off x="388376" y="3484863"/>
            <a:ext cx="3781896" cy="2364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dirty="0">
                <a:latin typeface="Arial Narrow" panose="020B0606020202030204" pitchFamily="34" charset="0"/>
              </a:rPr>
              <a:t>Coordination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dirty="0">
                <a:latin typeface="Arial Narrow" panose="020B0606020202030204" pitchFamily="34" charset="0"/>
              </a:rPr>
              <a:t>Supervision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dirty="0">
                <a:latin typeface="Arial Narrow" panose="020B0606020202030204" pitchFamily="34" charset="0"/>
              </a:rPr>
              <a:t>Formation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dirty="0">
                <a:latin typeface="Arial Narrow" panose="020B0606020202030204" pitchFamily="34" charset="0"/>
              </a:rPr>
              <a:t>Saisie et remontée des données</a:t>
            </a:r>
            <a:endParaRPr lang="en-US" sz="1800" b="1" dirty="0">
              <a:latin typeface="Arial Narrow" panose="020B0606020202030204" pitchFamily="34" charset="0"/>
            </a:endParaRPr>
          </a:p>
        </p:txBody>
      </p:sp>
      <p:grpSp>
        <p:nvGrpSpPr>
          <p:cNvPr id="12" name="Google Shape;98;g207aaa14ad4_0_32">
            <a:extLst>
              <a:ext uri="{FF2B5EF4-FFF2-40B4-BE49-F238E27FC236}">
                <a16:creationId xmlns:a16="http://schemas.microsoft.com/office/drawing/2014/main" id="{DC9AD6DB-8EFB-2B57-56FE-90948FD4482A}"/>
              </a:ext>
            </a:extLst>
          </p:cNvPr>
          <p:cNvGrpSpPr/>
          <p:nvPr/>
        </p:nvGrpSpPr>
        <p:grpSpPr>
          <a:xfrm>
            <a:off x="388376" y="191555"/>
            <a:ext cx="11223518" cy="1043775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Google Shape;99;g207aaa14ad4_0_32">
              <a:extLst>
                <a:ext uri="{FF2B5EF4-FFF2-40B4-BE49-F238E27FC236}">
                  <a16:creationId xmlns:a16="http://schemas.microsoft.com/office/drawing/2014/main" id="{AB352190-A889-1CBB-B127-F2072B0DEFFF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14" name="Google Shape;100;g207aaa14ad4_0_32">
              <a:extLst>
                <a:ext uri="{FF2B5EF4-FFF2-40B4-BE49-F238E27FC236}">
                  <a16:creationId xmlns:a16="http://schemas.microsoft.com/office/drawing/2014/main" id="{B8EC5CF7-6AAD-1709-971C-DCF04D88FF61}"/>
                </a:ext>
              </a:extLst>
            </p:cNvPr>
            <p:cNvSpPr/>
            <p:nvPr/>
          </p:nvSpPr>
          <p:spPr>
            <a:xfrm>
              <a:off x="1618945" y="-53927"/>
              <a:ext cx="3173358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Pérennisation de la CPS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52A752C-AC5A-7D13-83C4-B22F7FACC4FF}"/>
              </a:ext>
            </a:extLst>
          </p:cNvPr>
          <p:cNvSpPr txBox="1"/>
          <p:nvPr/>
        </p:nvSpPr>
        <p:spPr>
          <a:xfrm>
            <a:off x="6145161" y="366125"/>
            <a:ext cx="5437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noProof="1">
                <a:solidFill>
                  <a:schemeClr val="dk1"/>
                </a:solidFill>
                <a:latin typeface="Arial Narrow" panose="020B0606020202030204" pitchFamily="34" charset="0"/>
                <a:cs typeface="Arial" panose="020B0604020202020204"/>
              </a:rPr>
              <a:t>Quelle était la conception annuelle de</a:t>
            </a:r>
          </a:p>
          <a:p>
            <a:pPr>
              <a:buNone/>
            </a:pPr>
            <a:r>
              <a:rPr lang="fr-FR" sz="2000" b="1" cap="none" noProof="1">
                <a:solidFill>
                  <a:schemeClr val="dk1"/>
                </a:solidFill>
                <a:latin typeface="Arial Narrow" panose="020B0606020202030204" pitchFamily="34" charset="0"/>
                <a:ea typeface="Arial" panose="020B0604020202020204"/>
                <a:cs typeface="Arial" panose="020B0604020202020204"/>
                <a:sym typeface="Arial" panose="020B0604020202020204"/>
              </a:rPr>
              <a:t>L’innovation en 2022 (Mutualisation avec PEV)</a:t>
            </a:r>
            <a:endParaRPr lang="en-US" sz="2000" dirty="0">
              <a:latin typeface="Arial Narrow" panose="020B0606020202030204" pitchFamily="34" charset="0"/>
              <a:ea typeface="Arial" panose="020B0604020202020204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F2D1280-8B96-9614-7C76-090A02F3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82" y="1373131"/>
            <a:ext cx="11223518" cy="53721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tx1"/>
                </a:solidFill>
                <a:latin typeface="+mn-lt"/>
              </a:rPr>
              <a:t> APPROCHE METHODOLOGIQUE 3/3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F176D2A-982E-F5F9-6894-F8265F5F9B68}"/>
              </a:ext>
            </a:extLst>
          </p:cNvPr>
          <p:cNvSpPr/>
          <p:nvPr/>
        </p:nvSpPr>
        <p:spPr>
          <a:xfrm>
            <a:off x="2015613" y="3250853"/>
            <a:ext cx="393290" cy="17814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B88B911-85ED-E8A8-55CD-0A71CAA9C85E}"/>
              </a:ext>
            </a:extLst>
          </p:cNvPr>
          <p:cNvSpPr/>
          <p:nvPr/>
        </p:nvSpPr>
        <p:spPr>
          <a:xfrm>
            <a:off x="5767701" y="3242833"/>
            <a:ext cx="393290" cy="17814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687AFE4-E8AA-9B09-9488-6A525D6596D2}"/>
              </a:ext>
            </a:extLst>
          </p:cNvPr>
          <p:cNvSpPr/>
          <p:nvPr/>
        </p:nvSpPr>
        <p:spPr>
          <a:xfrm>
            <a:off x="9569245" y="3250853"/>
            <a:ext cx="393290" cy="17814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99192-E7AE-4BE6-F36F-024A7D9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188" y="6433883"/>
            <a:ext cx="528484" cy="394621"/>
          </a:xfrm>
        </p:spPr>
        <p:txBody>
          <a:bodyPr/>
          <a:lstStyle/>
          <a:p>
            <a:fld id="{5530070C-505A-41B9-A6E7-8A065D6B3912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oogle Shape;98;g207aaa14ad4_0_32">
            <a:extLst>
              <a:ext uri="{FF2B5EF4-FFF2-40B4-BE49-F238E27FC236}">
                <a16:creationId xmlns:a16="http://schemas.microsoft.com/office/drawing/2014/main" id="{3A662B79-4FD4-E17D-445B-D16379B02F7E}"/>
              </a:ext>
            </a:extLst>
          </p:cNvPr>
          <p:cNvGrpSpPr/>
          <p:nvPr/>
        </p:nvGrpSpPr>
        <p:grpSpPr>
          <a:xfrm>
            <a:off x="432619" y="134053"/>
            <a:ext cx="11326761" cy="846699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99;g207aaa14ad4_0_32">
              <a:extLst>
                <a:ext uri="{FF2B5EF4-FFF2-40B4-BE49-F238E27FC236}">
                  <a16:creationId xmlns:a16="http://schemas.microsoft.com/office/drawing/2014/main" id="{096B7B4A-1681-FC2F-524C-72D3E9B212F0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7" name="Google Shape;100;g207aaa14ad4_0_32">
              <a:extLst>
                <a:ext uri="{FF2B5EF4-FFF2-40B4-BE49-F238E27FC236}">
                  <a16:creationId xmlns:a16="http://schemas.microsoft.com/office/drawing/2014/main" id="{B6F4654E-B0DD-7824-AC45-805C3264A1DD}"/>
                </a:ext>
              </a:extLst>
            </p:cNvPr>
            <p:cNvSpPr/>
            <p:nvPr/>
          </p:nvSpPr>
          <p:spPr>
            <a:xfrm>
              <a:off x="1618945" y="-53927"/>
              <a:ext cx="3173358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Pérennisation de la CPS</a:t>
              </a:r>
            </a:p>
          </p:txBody>
        </p:sp>
      </p:grpSp>
      <p:sp>
        <p:nvSpPr>
          <p:cNvPr id="8" name="ZoneTexte 5">
            <a:extLst>
              <a:ext uri="{FF2B5EF4-FFF2-40B4-BE49-F238E27FC236}">
                <a16:creationId xmlns:a16="http://schemas.microsoft.com/office/drawing/2014/main" id="{1F810E25-8FEA-78C4-A605-14183A72428B}"/>
              </a:ext>
            </a:extLst>
          </p:cNvPr>
          <p:cNvSpPr txBox="1"/>
          <p:nvPr/>
        </p:nvSpPr>
        <p:spPr>
          <a:xfrm>
            <a:off x="432619" y="1175044"/>
            <a:ext cx="1132676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ACTIVITES DE LA CAMPAGNE DE LA CHIMIO PREVENTION DU PALUDISME SAISONNIER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37300-84E5-50F5-701A-AEDF79DAE458}"/>
              </a:ext>
            </a:extLst>
          </p:cNvPr>
          <p:cNvSpPr txBox="1"/>
          <p:nvPr/>
        </p:nvSpPr>
        <p:spPr>
          <a:xfrm>
            <a:off x="6027173" y="384597"/>
            <a:ext cx="5597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Narrow" panose="020B0606020202030204" pitchFamily="34" charset="0"/>
              </a:rPr>
              <a:t>Principaux résultats de la mutualisation – 1/4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A439D0-D6CB-D29A-1B5B-F1A8C8BC3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51224"/>
              </p:ext>
            </p:extLst>
          </p:nvPr>
        </p:nvGraphicFramePr>
        <p:xfrm>
          <a:off x="452761" y="1795293"/>
          <a:ext cx="11306620" cy="4321422"/>
        </p:xfrm>
        <a:graphic>
          <a:graphicData uri="http://schemas.openxmlformats.org/drawingml/2006/table">
            <a:tbl>
              <a:tblPr/>
              <a:tblGrid>
                <a:gridCol w="2228295">
                  <a:extLst>
                    <a:ext uri="{9D8B030D-6E8A-4147-A177-3AD203B41FA5}">
                      <a16:colId xmlns:a16="http://schemas.microsoft.com/office/drawing/2014/main" val="596275903"/>
                    </a:ext>
                  </a:extLst>
                </a:gridCol>
                <a:gridCol w="3084094">
                  <a:extLst>
                    <a:ext uri="{9D8B030D-6E8A-4147-A177-3AD203B41FA5}">
                      <a16:colId xmlns:a16="http://schemas.microsoft.com/office/drawing/2014/main" val="905946805"/>
                    </a:ext>
                  </a:extLst>
                </a:gridCol>
                <a:gridCol w="3308504">
                  <a:extLst>
                    <a:ext uri="{9D8B030D-6E8A-4147-A177-3AD203B41FA5}">
                      <a16:colId xmlns:a16="http://schemas.microsoft.com/office/drawing/2014/main" val="1141621451"/>
                    </a:ext>
                  </a:extLst>
                </a:gridCol>
                <a:gridCol w="2685727">
                  <a:extLst>
                    <a:ext uri="{9D8B030D-6E8A-4147-A177-3AD203B41FA5}">
                      <a16:colId xmlns:a16="http://schemas.microsoft.com/office/drawing/2014/main" val="4100628887"/>
                    </a:ext>
                  </a:extLst>
                </a:gridCol>
              </a:tblGrid>
              <a:tr h="999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PASSAGE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NOMBRE D’ENFANTS ATTENDU          DE 12 – 59 MOIS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NOMBRE D’ENFANTS COUVERTS          DE 12 – 59 MOIS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D’ENFANTS COUVERTS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50417"/>
                  </a:ext>
                </a:extLst>
              </a:tr>
              <a:tr h="4630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PASSAGE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lang="fr-G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1 132 412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1 141 385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85429"/>
                  </a:ext>
                </a:extLst>
              </a:tr>
              <a:tr h="485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PASSAGE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G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r-G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1 132 412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1 169 169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91382"/>
                  </a:ext>
                </a:extLst>
              </a:tr>
              <a:tr h="485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PASSAGE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G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r-G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1 132 412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1 173 573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01854"/>
                  </a:ext>
                </a:extLst>
              </a:tr>
              <a:tr h="4288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PASSAGE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G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r-G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1 132 412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lang="fr-G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1 172 336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52435"/>
                  </a:ext>
                </a:extLst>
              </a:tr>
              <a:tr h="493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PASSAGE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(DABOLA)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G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461</a:t>
                      </a:r>
                      <a:r>
                        <a:rPr kumimoji="0" lang="fr-G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48 632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53502"/>
                  </a:ext>
                </a:extLst>
              </a:tr>
              <a:tr h="463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PASSAGES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GN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r-GN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1 132 412 </a:t>
                      </a:r>
                      <a:endParaRPr kumimoji="0" lang="fr-G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lang="fr-GN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1 071 454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95%</a:t>
                      </a:r>
                      <a:endParaRPr lang="fr-G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973490"/>
                  </a:ext>
                </a:extLst>
              </a:tr>
              <a:tr h="501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PASSAGES (DABOLA)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G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4 6112</a:t>
                      </a:r>
                      <a:r>
                        <a:rPr kumimoji="0" lang="fr-G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GN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fr-GN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43 852 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95%</a:t>
                      </a:r>
                      <a:endParaRPr lang="fr-G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07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oogle Shape;98;g207aaa14ad4_0_32"/>
          <p:cNvGrpSpPr/>
          <p:nvPr/>
        </p:nvGrpSpPr>
        <p:grpSpPr>
          <a:xfrm>
            <a:off x="374356" y="130734"/>
            <a:ext cx="11656682" cy="867500"/>
            <a:chOff x="5270" y="-78493"/>
            <a:chExt cx="8094324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386" name="Google Shape;99;g207aaa14ad4_0_32"/>
            <p:cNvSpPr/>
            <p:nvPr/>
          </p:nvSpPr>
          <p:spPr>
            <a:xfrm>
              <a:off x="6004509" y="-78493"/>
              <a:ext cx="2095085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16387" name="Google Shape;100;g207aaa14ad4_0_32"/>
            <p:cNvSpPr/>
            <p:nvPr/>
          </p:nvSpPr>
          <p:spPr>
            <a:xfrm>
              <a:off x="5270" y="-53927"/>
              <a:ext cx="7407880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30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Informations sommaires pour 2022 et plans pour les campagnes 2023</a:t>
              </a:r>
              <a:endParaRPr lang="fr-FR" sz="3000" b="1" cap="none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D5CD0A7-7A1C-CDBF-BE5A-FDEBDE428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29785"/>
              </p:ext>
            </p:extLst>
          </p:nvPr>
        </p:nvGraphicFramePr>
        <p:xfrm>
          <a:off x="761614" y="1150710"/>
          <a:ext cx="10303653" cy="55868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406">
                  <a:extLst>
                    <a:ext uri="{9D8B030D-6E8A-4147-A177-3AD203B41FA5}">
                      <a16:colId xmlns:a16="http://schemas.microsoft.com/office/drawing/2014/main" val="3696753062"/>
                    </a:ext>
                  </a:extLst>
                </a:gridCol>
                <a:gridCol w="5121891">
                  <a:extLst>
                    <a:ext uri="{9D8B030D-6E8A-4147-A177-3AD203B41FA5}">
                      <a16:colId xmlns:a16="http://schemas.microsoft.com/office/drawing/2014/main" val="2910029904"/>
                    </a:ext>
                  </a:extLst>
                </a:gridCol>
                <a:gridCol w="2411849">
                  <a:extLst>
                    <a:ext uri="{9D8B030D-6E8A-4147-A177-3AD203B41FA5}">
                      <a16:colId xmlns:a16="http://schemas.microsoft.com/office/drawing/2014/main" val="3281623920"/>
                    </a:ext>
                  </a:extLst>
                </a:gridCol>
                <a:gridCol w="2342507">
                  <a:extLst>
                    <a:ext uri="{9D8B030D-6E8A-4147-A177-3AD203B41FA5}">
                      <a16:colId xmlns:a16="http://schemas.microsoft.com/office/drawing/2014/main" val="1780158404"/>
                    </a:ext>
                  </a:extLst>
                </a:gridCol>
              </a:tblGrid>
              <a:tr h="4773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2022</a:t>
                      </a:r>
                      <a:endParaRPr sz="2000" b="1" dirty="0">
                        <a:latin typeface="Arial Narrow" panose="020B0606020202030204" pitchFamily="34" charset="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2023</a:t>
                      </a:r>
                      <a:endParaRPr sz="2000" b="1" dirty="0">
                        <a:latin typeface="Arial Narrow" panose="020B0606020202030204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341383"/>
                  </a:ext>
                </a:extLst>
              </a:tr>
              <a:tr h="4773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Dates de début et de fin</a:t>
                      </a:r>
                      <a:endParaRPr sz="18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600" b="1" dirty="0"/>
                        <a:t>Juillet – Octobre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600" b="1" dirty="0"/>
                        <a:t>02 Juillet – 28 Sep 23</a:t>
                      </a:r>
                    </a:p>
                  </a:txBody>
                  <a:tcPr marL="91425" marR="91425" marT="91425" marB="914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95329"/>
                  </a:ext>
                </a:extLst>
              </a:tr>
              <a:tr h="477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fr-FR" sz="16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800" b="1" u="none" strike="noStrike" cap="none" dirty="0">
                          <a:solidFill>
                            <a:schemeClr val="tx1"/>
                          </a:solidFill>
                          <a:sym typeface="Arial" panose="020B0604020202020204"/>
                        </a:rPr>
                        <a:t>Dates de début et de fin Dabola </a:t>
                      </a:r>
                      <a:endParaRPr lang="fr-FR" sz="18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600" b="1" dirty="0"/>
                        <a:t>Juin – Octobre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04 Juin – 28 Sep 23</a:t>
                      </a:r>
                    </a:p>
                  </a:txBody>
                  <a:tcPr marL="91425" marR="91425" marT="91425" marB="914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71300"/>
                  </a:ext>
                </a:extLst>
              </a:tr>
              <a:tr h="4773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Nombre de cycles</a:t>
                      </a:r>
                      <a:endParaRPr sz="18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4 (16 DS) &amp; 5 (Dabola)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4 (16 DS) &amp; 5 (Dabola)</a:t>
                      </a:r>
                    </a:p>
                  </a:txBody>
                  <a:tcPr marL="91425" marR="91425" marT="91425" marB="914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22237"/>
                  </a:ext>
                </a:extLst>
              </a:tr>
              <a:tr h="4773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Nombre de districts ciblés</a:t>
                      </a:r>
                      <a:endParaRPr sz="18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17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17</a:t>
                      </a:r>
                      <a:endParaRPr sz="1600" b="1" dirty="0"/>
                    </a:p>
                  </a:txBody>
                  <a:tcPr marL="91425" marR="91425" marT="91425" marB="914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52960"/>
                  </a:ext>
                </a:extLst>
              </a:tr>
              <a:tr h="477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fr-FR"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800" b="1" dirty="0"/>
                        <a:t>Nombre d'enfants ciblés</a:t>
                      </a: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1.132.412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1,155,992</a:t>
                      </a:r>
                      <a:endParaRPr sz="1600" b="1" dirty="0"/>
                    </a:p>
                  </a:txBody>
                  <a:tcPr marL="91425" marR="91425" marT="91425" marB="914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276705"/>
                  </a:ext>
                </a:extLst>
              </a:tr>
              <a:tr h="4773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Nombre d'enfants couverts</a:t>
                      </a:r>
                      <a:endParaRPr sz="18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1,071.454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NA</a:t>
                      </a:r>
                      <a:endParaRPr sz="1600" b="1" dirty="0"/>
                    </a:p>
                  </a:txBody>
                  <a:tcPr marL="91425" marR="91425" marT="91425" marB="914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97222"/>
                  </a:ext>
                </a:extLst>
              </a:tr>
              <a:tr h="4773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Tranches d'âge couvertes</a:t>
                      </a:r>
                      <a:endParaRPr sz="18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3- 11 mois : 137.639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12 – 59 mois : 933.815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NA</a:t>
                      </a:r>
                      <a:endParaRPr sz="1600" b="1" dirty="0"/>
                    </a:p>
                  </a:txBody>
                  <a:tcPr marL="91425" marR="91425" marT="91425" marB="914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28828"/>
                  </a:ext>
                </a:extLst>
              </a:tr>
              <a:tr h="4773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% d'enfants ciblés recevant tous les cycles</a:t>
                      </a: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95 % 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NA</a:t>
                      </a:r>
                      <a:endParaRPr sz="1600" b="1" dirty="0"/>
                    </a:p>
                  </a:txBody>
                  <a:tcPr marL="91425" marR="91425" marT="91425" marB="914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41631"/>
                  </a:ext>
                </a:extLst>
              </a:tr>
              <a:tr h="4773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Plans pour la numérisation des campagnes ?</a:t>
                      </a:r>
                      <a:endParaRPr sz="16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OUI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OUI</a:t>
                      </a:r>
                      <a:endParaRPr sz="1600" b="1" dirty="0"/>
                    </a:p>
                  </a:txBody>
                  <a:tcPr marL="91425" marR="91425" marT="91425" marB="914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55794"/>
                  </a:ext>
                </a:extLst>
              </a:tr>
              <a:tr h="5688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dirty="0"/>
                        <a:t>Des tests de résistance aux médicaments ou des études d'efficacité ont-ils été réalisés ? (O/N)</a:t>
                      </a:r>
                      <a:endParaRPr sz="14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NON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/>
                        <a:t>OUI</a:t>
                      </a:r>
                      <a:endParaRPr sz="1600" b="1" dirty="0"/>
                    </a:p>
                  </a:txBody>
                  <a:tcPr marL="91425" marR="91425" marT="91425" marB="914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20724"/>
                  </a:ext>
                </a:extLst>
              </a:tr>
            </a:tbl>
          </a:graphicData>
        </a:graphic>
      </p:graphicFrame>
      <p:pic>
        <p:nvPicPr>
          <p:cNvPr id="9" name="Graphic 8" descr="Daily calendar with solid fill">
            <a:extLst>
              <a:ext uri="{FF2B5EF4-FFF2-40B4-BE49-F238E27FC236}">
                <a16:creationId xmlns:a16="http://schemas.microsoft.com/office/drawing/2014/main" id="{EDF920B3-42D1-D607-C905-B02D9D60D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26" y="2123652"/>
            <a:ext cx="401497" cy="401497"/>
          </a:xfrm>
          <a:prstGeom prst="rect">
            <a:avLst/>
          </a:prstGeom>
        </p:spPr>
      </p:pic>
      <p:pic>
        <p:nvPicPr>
          <p:cNvPr id="20" name="Graphic 19" descr="Daily calendar with solid fill">
            <a:extLst>
              <a:ext uri="{FF2B5EF4-FFF2-40B4-BE49-F238E27FC236}">
                <a16:creationId xmlns:a16="http://schemas.microsoft.com/office/drawing/2014/main" id="{85AF43F3-2496-CA75-614B-4015440DC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712" y="1654278"/>
            <a:ext cx="401496" cy="401496"/>
          </a:xfrm>
          <a:prstGeom prst="rect">
            <a:avLst/>
          </a:prstGeom>
        </p:spPr>
      </p:pic>
      <p:pic>
        <p:nvPicPr>
          <p:cNvPr id="22" name="Graphic 21" descr="Cycle with people outline">
            <a:extLst>
              <a:ext uri="{FF2B5EF4-FFF2-40B4-BE49-F238E27FC236}">
                <a16:creationId xmlns:a16="http://schemas.microsoft.com/office/drawing/2014/main" id="{ECF9538B-19B5-E9E3-D8D4-1A8E701B3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109" y="2609815"/>
            <a:ext cx="401496" cy="401496"/>
          </a:xfrm>
          <a:prstGeom prst="rect">
            <a:avLst/>
          </a:prstGeom>
        </p:spPr>
      </p:pic>
      <p:pic>
        <p:nvPicPr>
          <p:cNvPr id="24" name="Graphic 23" descr="Earth globe: Africa and Europe with solid fill">
            <a:extLst>
              <a:ext uri="{FF2B5EF4-FFF2-40B4-BE49-F238E27FC236}">
                <a16:creationId xmlns:a16="http://schemas.microsoft.com/office/drawing/2014/main" id="{DAEC21F5-21DC-F015-BD25-FFE845857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7108" y="3107074"/>
            <a:ext cx="410127" cy="410127"/>
          </a:xfrm>
          <a:prstGeom prst="rect">
            <a:avLst/>
          </a:prstGeom>
        </p:spPr>
      </p:pic>
      <p:pic>
        <p:nvPicPr>
          <p:cNvPr id="26" name="Graphic 25" descr="Children outline">
            <a:extLst>
              <a:ext uri="{FF2B5EF4-FFF2-40B4-BE49-F238E27FC236}">
                <a16:creationId xmlns:a16="http://schemas.microsoft.com/office/drawing/2014/main" id="{7981B018-3BD7-B523-F246-F48518F5B0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798" y="3546659"/>
            <a:ext cx="401498" cy="401498"/>
          </a:xfrm>
          <a:prstGeom prst="rect">
            <a:avLst/>
          </a:prstGeom>
        </p:spPr>
      </p:pic>
      <p:pic>
        <p:nvPicPr>
          <p:cNvPr id="27" name="Graphic 26" descr="Children outline">
            <a:extLst>
              <a:ext uri="{FF2B5EF4-FFF2-40B4-BE49-F238E27FC236}">
                <a16:creationId xmlns:a16="http://schemas.microsoft.com/office/drawing/2014/main" id="{FD779CE0-E57F-EC6D-38A3-828ECD958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712" y="4055653"/>
            <a:ext cx="401497" cy="401497"/>
          </a:xfrm>
          <a:prstGeom prst="rect">
            <a:avLst/>
          </a:prstGeom>
        </p:spPr>
      </p:pic>
      <p:pic>
        <p:nvPicPr>
          <p:cNvPr id="29" name="Graphic 28" descr="Family with two children outline">
            <a:extLst>
              <a:ext uri="{FF2B5EF4-FFF2-40B4-BE49-F238E27FC236}">
                <a16:creationId xmlns:a16="http://schemas.microsoft.com/office/drawing/2014/main" id="{5E234D19-9144-93D9-B57E-AF3060A964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1614" y="4519903"/>
            <a:ext cx="434122" cy="3315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F92B83-F38C-3864-E0EE-981A1374FF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7" y="5132084"/>
            <a:ext cx="389216" cy="427003"/>
          </a:xfrm>
          <a:prstGeom prst="rect">
            <a:avLst/>
          </a:prstGeom>
        </p:spPr>
      </p:pic>
      <p:pic>
        <p:nvPicPr>
          <p:cNvPr id="33" name="Graphic 32" descr="Computer with solid fill">
            <a:extLst>
              <a:ext uri="{FF2B5EF4-FFF2-40B4-BE49-F238E27FC236}">
                <a16:creationId xmlns:a16="http://schemas.microsoft.com/office/drawing/2014/main" id="{4F338455-0404-0A12-155C-20499EA649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7712" y="5647535"/>
            <a:ext cx="401496" cy="401496"/>
          </a:xfrm>
          <a:prstGeom prst="rect">
            <a:avLst/>
          </a:prstGeom>
        </p:spPr>
      </p:pic>
      <p:pic>
        <p:nvPicPr>
          <p:cNvPr id="35" name="Graphic 34" descr="Microscope with solid fill">
            <a:extLst>
              <a:ext uri="{FF2B5EF4-FFF2-40B4-BE49-F238E27FC236}">
                <a16:creationId xmlns:a16="http://schemas.microsoft.com/office/drawing/2014/main" id="{D8112671-F752-D674-FFCE-7FB1A9ECBF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7108" y="6196479"/>
            <a:ext cx="489255" cy="489255"/>
          </a:xfrm>
          <a:prstGeom prst="rect">
            <a:avLst/>
          </a:prstGeom>
        </p:spPr>
      </p:pic>
      <p:sp>
        <p:nvSpPr>
          <p:cNvPr id="38" name="Arrow: Right 37">
            <a:extLst>
              <a:ext uri="{FF2B5EF4-FFF2-40B4-BE49-F238E27FC236}">
                <a16:creationId xmlns:a16="http://schemas.microsoft.com/office/drawing/2014/main" id="{F6E0AEC4-72C6-019E-1117-9779FCFE877A}"/>
              </a:ext>
            </a:extLst>
          </p:cNvPr>
          <p:cNvSpPr/>
          <p:nvPr/>
        </p:nvSpPr>
        <p:spPr>
          <a:xfrm>
            <a:off x="4638201" y="2728437"/>
            <a:ext cx="1447722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A64C660-FB34-DB4F-A1B3-53011F49835D}"/>
              </a:ext>
            </a:extLst>
          </p:cNvPr>
          <p:cNvSpPr/>
          <p:nvPr/>
        </p:nvSpPr>
        <p:spPr>
          <a:xfrm>
            <a:off x="4638201" y="3230011"/>
            <a:ext cx="1447722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F4C1178-1BBB-CFE5-07F1-811CDCD994F8}"/>
              </a:ext>
            </a:extLst>
          </p:cNvPr>
          <p:cNvSpPr/>
          <p:nvPr/>
        </p:nvSpPr>
        <p:spPr>
          <a:xfrm>
            <a:off x="4638201" y="3665282"/>
            <a:ext cx="1447722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2200113-0701-FE2F-68E7-9CDC2FA74029}"/>
              </a:ext>
            </a:extLst>
          </p:cNvPr>
          <p:cNvSpPr/>
          <p:nvPr/>
        </p:nvSpPr>
        <p:spPr>
          <a:xfrm>
            <a:off x="4638201" y="1743856"/>
            <a:ext cx="1447722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F1EAAB7-491D-B03D-02BA-80D9B5023033}"/>
              </a:ext>
            </a:extLst>
          </p:cNvPr>
          <p:cNvSpPr/>
          <p:nvPr/>
        </p:nvSpPr>
        <p:spPr>
          <a:xfrm>
            <a:off x="4638201" y="2230019"/>
            <a:ext cx="1447722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0F824D1E-184B-AC7D-F940-8A1BF887B3AD}"/>
              </a:ext>
            </a:extLst>
          </p:cNvPr>
          <p:cNvSpPr/>
          <p:nvPr/>
        </p:nvSpPr>
        <p:spPr>
          <a:xfrm>
            <a:off x="4638201" y="4170360"/>
            <a:ext cx="1447722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54CDF4F0-5520-4CFB-D216-5816F1D30EE3}"/>
              </a:ext>
            </a:extLst>
          </p:cNvPr>
          <p:cNvSpPr/>
          <p:nvPr/>
        </p:nvSpPr>
        <p:spPr>
          <a:xfrm>
            <a:off x="4638201" y="4603530"/>
            <a:ext cx="1447722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B0B55F4F-10BF-A328-EF7E-CD66E558C077}"/>
              </a:ext>
            </a:extLst>
          </p:cNvPr>
          <p:cNvSpPr/>
          <p:nvPr/>
        </p:nvSpPr>
        <p:spPr>
          <a:xfrm>
            <a:off x="5071036" y="5772655"/>
            <a:ext cx="1196465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E8158500-C9A0-5791-E4CA-38A2E6843432}"/>
              </a:ext>
            </a:extLst>
          </p:cNvPr>
          <p:cNvSpPr/>
          <p:nvPr/>
        </p:nvSpPr>
        <p:spPr>
          <a:xfrm>
            <a:off x="5955972" y="5318672"/>
            <a:ext cx="346574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20708E9D-E9E3-04B0-5947-3AF468FC0476}"/>
              </a:ext>
            </a:extLst>
          </p:cNvPr>
          <p:cNvSpPr/>
          <p:nvPr/>
        </p:nvSpPr>
        <p:spPr>
          <a:xfrm>
            <a:off x="4797410" y="6420691"/>
            <a:ext cx="1447722" cy="1642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2AB8AF-09C2-3395-A337-6E49D263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99192-E7AE-4BE6-F36F-024A7D9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188" y="6433883"/>
            <a:ext cx="528484" cy="394621"/>
          </a:xfrm>
        </p:spPr>
        <p:txBody>
          <a:bodyPr/>
          <a:lstStyle/>
          <a:p>
            <a:fld id="{5530070C-505A-41B9-A6E7-8A065D6B3912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oogle Shape;98;g207aaa14ad4_0_32">
            <a:extLst>
              <a:ext uri="{FF2B5EF4-FFF2-40B4-BE49-F238E27FC236}">
                <a16:creationId xmlns:a16="http://schemas.microsoft.com/office/drawing/2014/main" id="{3A662B79-4FD4-E17D-445B-D16379B02F7E}"/>
              </a:ext>
            </a:extLst>
          </p:cNvPr>
          <p:cNvGrpSpPr/>
          <p:nvPr/>
        </p:nvGrpSpPr>
        <p:grpSpPr>
          <a:xfrm>
            <a:off x="297427" y="85205"/>
            <a:ext cx="11326761" cy="846699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99;g207aaa14ad4_0_32">
              <a:extLst>
                <a:ext uri="{FF2B5EF4-FFF2-40B4-BE49-F238E27FC236}">
                  <a16:creationId xmlns:a16="http://schemas.microsoft.com/office/drawing/2014/main" id="{096B7B4A-1681-FC2F-524C-72D3E9B212F0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7" name="Google Shape;100;g207aaa14ad4_0_32">
              <a:extLst>
                <a:ext uri="{FF2B5EF4-FFF2-40B4-BE49-F238E27FC236}">
                  <a16:creationId xmlns:a16="http://schemas.microsoft.com/office/drawing/2014/main" id="{B6F4654E-B0DD-7824-AC45-805C3264A1DD}"/>
                </a:ext>
              </a:extLst>
            </p:cNvPr>
            <p:cNvSpPr/>
            <p:nvPr/>
          </p:nvSpPr>
          <p:spPr>
            <a:xfrm>
              <a:off x="1618945" y="-53927"/>
              <a:ext cx="3173358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Pérennisation de la CPS</a:t>
              </a:r>
            </a:p>
          </p:txBody>
        </p:sp>
      </p:grpSp>
      <p:sp>
        <p:nvSpPr>
          <p:cNvPr id="8" name="ZoneTexte 5">
            <a:extLst>
              <a:ext uri="{FF2B5EF4-FFF2-40B4-BE49-F238E27FC236}">
                <a16:creationId xmlns:a16="http://schemas.microsoft.com/office/drawing/2014/main" id="{1F810E25-8FEA-78C4-A605-14183A72428B}"/>
              </a:ext>
            </a:extLst>
          </p:cNvPr>
          <p:cNvSpPr txBox="1"/>
          <p:nvPr/>
        </p:nvSpPr>
        <p:spPr>
          <a:xfrm>
            <a:off x="216310" y="1081024"/>
            <a:ext cx="1132676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ACTIVITÉS DE VACCINATION INTENSIFIÉE (AVI) PENDANT LA CPS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AD73679-C048-316B-C6BD-AA537CB9D48A}"/>
              </a:ext>
            </a:extLst>
          </p:cNvPr>
          <p:cNvGraphicFramePr>
            <a:graphicFrameLocks noGrp="1"/>
          </p:cNvGraphicFramePr>
          <p:nvPr/>
        </p:nvGraphicFramePr>
        <p:xfrm>
          <a:off x="195309" y="1691809"/>
          <a:ext cx="11347762" cy="4742073"/>
        </p:xfrm>
        <a:graphic>
          <a:graphicData uri="http://schemas.openxmlformats.org/drawingml/2006/table">
            <a:tbl>
              <a:tblPr/>
              <a:tblGrid>
                <a:gridCol w="1570177">
                  <a:extLst>
                    <a:ext uri="{9D8B030D-6E8A-4147-A177-3AD203B41FA5}">
                      <a16:colId xmlns:a16="http://schemas.microsoft.com/office/drawing/2014/main" val="2001018545"/>
                    </a:ext>
                  </a:extLst>
                </a:gridCol>
                <a:gridCol w="1371402">
                  <a:extLst>
                    <a:ext uri="{9D8B030D-6E8A-4147-A177-3AD203B41FA5}">
                      <a16:colId xmlns:a16="http://schemas.microsoft.com/office/drawing/2014/main" val="2002346687"/>
                    </a:ext>
                  </a:extLst>
                </a:gridCol>
                <a:gridCol w="1777743">
                  <a:extLst>
                    <a:ext uri="{9D8B030D-6E8A-4147-A177-3AD203B41FA5}">
                      <a16:colId xmlns:a16="http://schemas.microsoft.com/office/drawing/2014/main" val="626200861"/>
                    </a:ext>
                  </a:extLst>
                </a:gridCol>
                <a:gridCol w="1447590">
                  <a:extLst>
                    <a:ext uri="{9D8B030D-6E8A-4147-A177-3AD203B41FA5}">
                      <a16:colId xmlns:a16="http://schemas.microsoft.com/office/drawing/2014/main" val="2259678082"/>
                    </a:ext>
                  </a:extLst>
                </a:gridCol>
                <a:gridCol w="1955517">
                  <a:extLst>
                    <a:ext uri="{9D8B030D-6E8A-4147-A177-3AD203B41FA5}">
                      <a16:colId xmlns:a16="http://schemas.microsoft.com/office/drawing/2014/main" val="152954392"/>
                    </a:ext>
                  </a:extLst>
                </a:gridCol>
                <a:gridCol w="1777743">
                  <a:extLst>
                    <a:ext uri="{9D8B030D-6E8A-4147-A177-3AD203B41FA5}">
                      <a16:colId xmlns:a16="http://schemas.microsoft.com/office/drawing/2014/main" val="3553909742"/>
                    </a:ext>
                  </a:extLst>
                </a:gridCol>
                <a:gridCol w="1447590">
                  <a:extLst>
                    <a:ext uri="{9D8B030D-6E8A-4147-A177-3AD203B41FA5}">
                      <a16:colId xmlns:a16="http://schemas.microsoft.com/office/drawing/2014/main" val="141138592"/>
                    </a:ext>
                  </a:extLst>
                </a:gridCol>
              </a:tblGrid>
              <a:tr h="707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Antigènes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Enfants en retard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Enfants rattrapés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fr-FR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Rattrapés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Enf zéro doses dénombrés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Enf zéro doses rattrapés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fr-FR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Rattrapés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99315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BCG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58715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Penta 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02207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Penta 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66001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Penta 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81957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VPO 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128460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VPO 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05832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VPO 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34166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VPO 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63341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VPI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99206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99764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511348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MenA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272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237300-84E5-50F5-701A-AEDF79DAE458}"/>
              </a:ext>
            </a:extLst>
          </p:cNvPr>
          <p:cNvSpPr txBox="1"/>
          <p:nvPr/>
        </p:nvSpPr>
        <p:spPr>
          <a:xfrm>
            <a:off x="6027173" y="384597"/>
            <a:ext cx="5597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Narrow" panose="020B0606020202030204" pitchFamily="34" charset="0"/>
              </a:rPr>
              <a:t>Principaux résultats de la mutualisation – 2/4</a:t>
            </a:r>
          </a:p>
        </p:txBody>
      </p:sp>
    </p:spTree>
    <p:extLst>
      <p:ext uri="{BB962C8B-B14F-4D97-AF65-F5344CB8AC3E}">
        <p14:creationId xmlns:p14="http://schemas.microsoft.com/office/powerpoint/2010/main" val="2446888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99192-E7AE-4BE6-F36F-024A7D9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188" y="6463379"/>
            <a:ext cx="528484" cy="394621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oogle Shape;98;g207aaa14ad4_0_32">
            <a:extLst>
              <a:ext uri="{FF2B5EF4-FFF2-40B4-BE49-F238E27FC236}">
                <a16:creationId xmlns:a16="http://schemas.microsoft.com/office/drawing/2014/main" id="{3A662B79-4FD4-E17D-445B-D16379B02F7E}"/>
              </a:ext>
            </a:extLst>
          </p:cNvPr>
          <p:cNvGrpSpPr/>
          <p:nvPr/>
        </p:nvGrpSpPr>
        <p:grpSpPr>
          <a:xfrm>
            <a:off x="319548" y="107029"/>
            <a:ext cx="11656142" cy="846699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99;g207aaa14ad4_0_32">
              <a:extLst>
                <a:ext uri="{FF2B5EF4-FFF2-40B4-BE49-F238E27FC236}">
                  <a16:creationId xmlns:a16="http://schemas.microsoft.com/office/drawing/2014/main" id="{096B7B4A-1681-FC2F-524C-72D3E9B212F0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7" name="Google Shape;100;g207aaa14ad4_0_32">
              <a:extLst>
                <a:ext uri="{FF2B5EF4-FFF2-40B4-BE49-F238E27FC236}">
                  <a16:creationId xmlns:a16="http://schemas.microsoft.com/office/drawing/2014/main" id="{B6F4654E-B0DD-7824-AC45-805C3264A1DD}"/>
                </a:ext>
              </a:extLst>
            </p:cNvPr>
            <p:cNvSpPr/>
            <p:nvPr/>
          </p:nvSpPr>
          <p:spPr>
            <a:xfrm>
              <a:off x="1618945" y="-53927"/>
              <a:ext cx="3173358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Pérennisation de la CPS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87C4DC-E5A9-364F-766E-F189E75A7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98138"/>
              </p:ext>
            </p:extLst>
          </p:nvPr>
        </p:nvGraphicFramePr>
        <p:xfrm>
          <a:off x="310718" y="1731145"/>
          <a:ext cx="11664971" cy="4798562"/>
        </p:xfrm>
        <a:graphic>
          <a:graphicData uri="http://schemas.openxmlformats.org/drawingml/2006/table">
            <a:tbl>
              <a:tblPr/>
              <a:tblGrid>
                <a:gridCol w="2445234">
                  <a:extLst>
                    <a:ext uri="{9D8B030D-6E8A-4147-A177-3AD203B41FA5}">
                      <a16:colId xmlns:a16="http://schemas.microsoft.com/office/drawing/2014/main" val="596275903"/>
                    </a:ext>
                  </a:extLst>
                </a:gridCol>
                <a:gridCol w="3046522">
                  <a:extLst>
                    <a:ext uri="{9D8B030D-6E8A-4147-A177-3AD203B41FA5}">
                      <a16:colId xmlns:a16="http://schemas.microsoft.com/office/drawing/2014/main" val="905946805"/>
                    </a:ext>
                  </a:extLst>
                </a:gridCol>
                <a:gridCol w="3407294">
                  <a:extLst>
                    <a:ext uri="{9D8B030D-6E8A-4147-A177-3AD203B41FA5}">
                      <a16:colId xmlns:a16="http://schemas.microsoft.com/office/drawing/2014/main" val="1141621451"/>
                    </a:ext>
                  </a:extLst>
                </a:gridCol>
                <a:gridCol w="2765921">
                  <a:extLst>
                    <a:ext uri="{9D8B030D-6E8A-4147-A177-3AD203B41FA5}">
                      <a16:colId xmlns:a16="http://schemas.microsoft.com/office/drawing/2014/main" val="4100628887"/>
                    </a:ext>
                  </a:extLst>
                </a:gridCol>
              </a:tblGrid>
              <a:tr h="6163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Antigènes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FE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en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retard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FE rattrapées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FE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rattrapées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50417"/>
                  </a:ext>
                </a:extLst>
              </a:tr>
              <a:tr h="285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CPN 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85429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CPN 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91382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CPN 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01854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CPN 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52435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 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53502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 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973490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 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07018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 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33172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Td 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718961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Td 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169931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Td 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30012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Td 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65852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Td 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485068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MILDA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969227"/>
                  </a:ext>
                </a:extLst>
              </a:tr>
            </a:tbl>
          </a:graphicData>
        </a:graphic>
      </p:graphicFrame>
      <p:sp>
        <p:nvSpPr>
          <p:cNvPr id="4" name="ZoneTexte 5">
            <a:extLst>
              <a:ext uri="{FF2B5EF4-FFF2-40B4-BE49-F238E27FC236}">
                <a16:creationId xmlns:a16="http://schemas.microsoft.com/office/drawing/2014/main" id="{6F9238C2-1F13-51BD-B8A9-B98F609F8B5F}"/>
              </a:ext>
            </a:extLst>
          </p:cNvPr>
          <p:cNvSpPr txBox="1"/>
          <p:nvPr/>
        </p:nvSpPr>
        <p:spPr>
          <a:xfrm>
            <a:off x="216310" y="1081024"/>
            <a:ext cx="1172988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RATTRAPAGE DES FEMMES ENCEINTES PENDANT LA CPS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1C18C-1A19-73E9-5287-F76D35E8D9D3}"/>
              </a:ext>
            </a:extLst>
          </p:cNvPr>
          <p:cNvSpPr txBox="1"/>
          <p:nvPr/>
        </p:nvSpPr>
        <p:spPr>
          <a:xfrm>
            <a:off x="6046836" y="345712"/>
            <a:ext cx="5597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Narrow" panose="020B0606020202030204" pitchFamily="34" charset="0"/>
              </a:rPr>
              <a:t>Principaux résultats de la mutualisation – 3/4</a:t>
            </a:r>
          </a:p>
        </p:txBody>
      </p:sp>
    </p:spTree>
    <p:extLst>
      <p:ext uri="{BB962C8B-B14F-4D97-AF65-F5344CB8AC3E}">
        <p14:creationId xmlns:p14="http://schemas.microsoft.com/office/powerpoint/2010/main" val="140461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99192-E7AE-4BE6-F36F-024A7D9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188" y="6433883"/>
            <a:ext cx="528484" cy="394621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oogle Shape;98;g207aaa14ad4_0_32">
            <a:extLst>
              <a:ext uri="{FF2B5EF4-FFF2-40B4-BE49-F238E27FC236}">
                <a16:creationId xmlns:a16="http://schemas.microsoft.com/office/drawing/2014/main" id="{3A662B79-4FD4-E17D-445B-D16379B02F7E}"/>
              </a:ext>
            </a:extLst>
          </p:cNvPr>
          <p:cNvGrpSpPr/>
          <p:nvPr/>
        </p:nvGrpSpPr>
        <p:grpSpPr>
          <a:xfrm>
            <a:off x="319548" y="107029"/>
            <a:ext cx="11371006" cy="846699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99;g207aaa14ad4_0_32">
              <a:extLst>
                <a:ext uri="{FF2B5EF4-FFF2-40B4-BE49-F238E27FC236}">
                  <a16:creationId xmlns:a16="http://schemas.microsoft.com/office/drawing/2014/main" id="{096B7B4A-1681-FC2F-524C-72D3E9B212F0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7" name="Google Shape;100;g207aaa14ad4_0_32">
              <a:extLst>
                <a:ext uri="{FF2B5EF4-FFF2-40B4-BE49-F238E27FC236}">
                  <a16:creationId xmlns:a16="http://schemas.microsoft.com/office/drawing/2014/main" id="{B6F4654E-B0DD-7824-AC45-805C3264A1DD}"/>
                </a:ext>
              </a:extLst>
            </p:cNvPr>
            <p:cNvSpPr/>
            <p:nvPr/>
          </p:nvSpPr>
          <p:spPr>
            <a:xfrm>
              <a:off x="1618945" y="-53927"/>
              <a:ext cx="3173358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Pérennisation de la CPS</a:t>
              </a:r>
            </a:p>
          </p:txBody>
        </p:sp>
      </p:grpSp>
      <p:sp>
        <p:nvSpPr>
          <p:cNvPr id="8" name="ZoneTexte 5">
            <a:extLst>
              <a:ext uri="{FF2B5EF4-FFF2-40B4-BE49-F238E27FC236}">
                <a16:creationId xmlns:a16="http://schemas.microsoft.com/office/drawing/2014/main" id="{1F810E25-8FEA-78C4-A605-14183A72428B}"/>
              </a:ext>
            </a:extLst>
          </p:cNvPr>
          <p:cNvSpPr txBox="1"/>
          <p:nvPr/>
        </p:nvSpPr>
        <p:spPr>
          <a:xfrm>
            <a:off x="319548" y="1307164"/>
            <a:ext cx="1119402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PRISE EN CHARGE COMMUNAUTAIRE DU PALUDISME PENDANT LA CPS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F7E66-BE0D-0A05-66B0-A741DB6D277C}"/>
              </a:ext>
            </a:extLst>
          </p:cNvPr>
          <p:cNvSpPr txBox="1"/>
          <p:nvPr/>
        </p:nvSpPr>
        <p:spPr>
          <a:xfrm>
            <a:off x="658760" y="2241754"/>
            <a:ext cx="98715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latin typeface="Arial Narrow" panose="020B0606020202030204" pitchFamily="34" charset="0"/>
              </a:rPr>
              <a:t>Cas suspects enregistrés par les RECO = </a:t>
            </a:r>
            <a:r>
              <a:rPr lang="fr-FR" sz="3200" b="1" dirty="0">
                <a:solidFill>
                  <a:srgbClr val="3333FF"/>
                </a:solidFill>
                <a:latin typeface="Arial Narrow" panose="020B0606020202030204" pitchFamily="34" charset="0"/>
              </a:rPr>
              <a:t>3172</a:t>
            </a:r>
            <a:endParaRPr lang="fr-FR" sz="2800" b="1" dirty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b="1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latin typeface="Arial Narrow" panose="020B0606020202030204" pitchFamily="34" charset="0"/>
              </a:rPr>
              <a:t>Cas testés = </a:t>
            </a:r>
            <a:r>
              <a:rPr lang="fr-FR" sz="3200" b="1" dirty="0">
                <a:solidFill>
                  <a:srgbClr val="3333FF"/>
                </a:solidFill>
                <a:latin typeface="Arial Narrow" panose="020B0606020202030204" pitchFamily="34" charset="0"/>
              </a:rPr>
              <a:t>2 802                           </a:t>
            </a:r>
            <a:r>
              <a:rPr lang="fr-FR" sz="2800" b="1" dirty="0">
                <a:latin typeface="Arial Narrow" panose="020B0606020202030204" pitchFamily="34" charset="0"/>
              </a:rPr>
              <a:t>% Cas testés = </a:t>
            </a:r>
            <a:r>
              <a:rPr lang="fr-FR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88%</a:t>
            </a:r>
            <a:endParaRPr lang="fr-FR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b="1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latin typeface="Arial Narrow" panose="020B0606020202030204" pitchFamily="34" charset="0"/>
              </a:rPr>
              <a:t>Cas confirmés = </a:t>
            </a:r>
            <a:r>
              <a:rPr lang="fr-FR" sz="3200" b="1" dirty="0">
                <a:solidFill>
                  <a:srgbClr val="3333FF"/>
                </a:solidFill>
                <a:latin typeface="Arial Narrow" panose="020B0606020202030204" pitchFamily="34" charset="0"/>
              </a:rPr>
              <a:t>1 319  </a:t>
            </a:r>
            <a:r>
              <a:rPr lang="fr-FR" sz="3200" b="1" dirty="0">
                <a:latin typeface="Arial Narrow" panose="020B0606020202030204" pitchFamily="34" charset="0"/>
              </a:rPr>
              <a:t>                    </a:t>
            </a:r>
            <a:r>
              <a:rPr lang="fr-FR" sz="2800" b="1" dirty="0">
                <a:latin typeface="Arial Narrow" panose="020B0606020202030204" pitchFamily="34" charset="0"/>
              </a:rPr>
              <a:t>Taux de positivité = </a:t>
            </a:r>
            <a:r>
              <a:rPr lang="fr-FR" sz="32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47%</a:t>
            </a:r>
            <a:endParaRPr lang="fr-FR" sz="28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b="1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latin typeface="Arial Narrow" panose="020B0606020202030204" pitchFamily="34" charset="0"/>
              </a:rPr>
              <a:t>Cas traités = </a:t>
            </a:r>
            <a:r>
              <a:rPr lang="fr-FR" sz="3200" b="1" dirty="0">
                <a:solidFill>
                  <a:srgbClr val="3333FF"/>
                </a:solidFill>
                <a:latin typeface="Arial Narrow" panose="020B0606020202030204" pitchFamily="34" charset="0"/>
              </a:rPr>
              <a:t>1 542                            </a:t>
            </a:r>
            <a:r>
              <a:rPr lang="fr-FR" sz="2800" b="1" dirty="0">
                <a:latin typeface="Arial Narrow" panose="020B0606020202030204" pitchFamily="34" charset="0"/>
              </a:rPr>
              <a:t>% Cas traités = </a:t>
            </a:r>
            <a:r>
              <a:rPr lang="fr-FR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117%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b="1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latin typeface="Arial Narrow" panose="020B0606020202030204" pitchFamily="34" charset="0"/>
              </a:rPr>
              <a:t>FE référées = </a:t>
            </a:r>
            <a:r>
              <a:rPr lang="fr-FR" sz="3200" b="1" dirty="0">
                <a:solidFill>
                  <a:srgbClr val="3333FF"/>
                </a:solidFill>
                <a:latin typeface="Arial Narrow" panose="020B0606020202030204" pitchFamily="34" charset="0"/>
              </a:rPr>
              <a:t>140</a:t>
            </a:r>
            <a:endParaRPr lang="en-US" sz="2800" b="1" dirty="0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7FA636-B760-AE51-EA16-E0BD2EE362DE}"/>
              </a:ext>
            </a:extLst>
          </p:cNvPr>
          <p:cNvSpPr/>
          <p:nvPr/>
        </p:nvSpPr>
        <p:spPr>
          <a:xfrm>
            <a:off x="4581831" y="3340636"/>
            <a:ext cx="1632155" cy="2728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303923D-92A5-4B83-9BD3-4F29C22599B6}"/>
              </a:ext>
            </a:extLst>
          </p:cNvPr>
          <p:cNvSpPr/>
          <p:nvPr/>
        </p:nvSpPr>
        <p:spPr>
          <a:xfrm>
            <a:off x="4581831" y="4233272"/>
            <a:ext cx="1632155" cy="2728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99957C3-3639-1527-8338-F00082B42BB5}"/>
              </a:ext>
            </a:extLst>
          </p:cNvPr>
          <p:cNvSpPr/>
          <p:nvPr/>
        </p:nvSpPr>
        <p:spPr>
          <a:xfrm>
            <a:off x="4581831" y="5138683"/>
            <a:ext cx="1632155" cy="2728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F194D-95E0-15FE-3E7C-5AA4245DDD8D}"/>
              </a:ext>
            </a:extLst>
          </p:cNvPr>
          <p:cNvSpPr txBox="1"/>
          <p:nvPr/>
        </p:nvSpPr>
        <p:spPr>
          <a:xfrm>
            <a:off x="6096000" y="338152"/>
            <a:ext cx="5594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 Narrow" panose="020B0606020202030204" pitchFamily="34" charset="0"/>
              </a:rPr>
              <a:t>Principaux résultats de la mutualisation – 4/4</a:t>
            </a:r>
          </a:p>
        </p:txBody>
      </p:sp>
    </p:spTree>
    <p:extLst>
      <p:ext uri="{BB962C8B-B14F-4D97-AF65-F5344CB8AC3E}">
        <p14:creationId xmlns:p14="http://schemas.microsoft.com/office/powerpoint/2010/main" val="118177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99192-E7AE-4BE6-F36F-024A7D9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188" y="6433883"/>
            <a:ext cx="528484" cy="394621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fld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oogle Shape;98;g207aaa14ad4_0_32">
            <a:extLst>
              <a:ext uri="{FF2B5EF4-FFF2-40B4-BE49-F238E27FC236}">
                <a16:creationId xmlns:a16="http://schemas.microsoft.com/office/drawing/2014/main" id="{3A662B79-4FD4-E17D-445B-D16379B02F7E}"/>
              </a:ext>
            </a:extLst>
          </p:cNvPr>
          <p:cNvGrpSpPr/>
          <p:nvPr/>
        </p:nvGrpSpPr>
        <p:grpSpPr>
          <a:xfrm>
            <a:off x="319548" y="107029"/>
            <a:ext cx="11656142" cy="846699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99;g207aaa14ad4_0_32">
              <a:extLst>
                <a:ext uri="{FF2B5EF4-FFF2-40B4-BE49-F238E27FC236}">
                  <a16:creationId xmlns:a16="http://schemas.microsoft.com/office/drawing/2014/main" id="{096B7B4A-1681-FC2F-524C-72D3E9B212F0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7" name="Google Shape;100;g207aaa14ad4_0_32">
              <a:extLst>
                <a:ext uri="{FF2B5EF4-FFF2-40B4-BE49-F238E27FC236}">
                  <a16:creationId xmlns:a16="http://schemas.microsoft.com/office/drawing/2014/main" id="{B6F4654E-B0DD-7824-AC45-805C3264A1DD}"/>
                </a:ext>
              </a:extLst>
            </p:cNvPr>
            <p:cNvSpPr/>
            <p:nvPr/>
          </p:nvSpPr>
          <p:spPr>
            <a:xfrm>
              <a:off x="1618945" y="-53927"/>
              <a:ext cx="3173358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Pérennisation de la CPS</a:t>
              </a:r>
            </a:p>
          </p:txBody>
        </p:sp>
      </p:grpSp>
      <p:sp>
        <p:nvSpPr>
          <p:cNvPr id="3" name="Google Shape;237;g2073e6c94da_0_135">
            <a:extLst>
              <a:ext uri="{FF2B5EF4-FFF2-40B4-BE49-F238E27FC236}">
                <a16:creationId xmlns:a16="http://schemas.microsoft.com/office/drawing/2014/main" id="{AA6DF364-856A-EF67-82A3-E8972FF9C0A5}"/>
              </a:ext>
            </a:extLst>
          </p:cNvPr>
          <p:cNvSpPr txBox="1"/>
          <p:nvPr/>
        </p:nvSpPr>
        <p:spPr>
          <a:xfrm>
            <a:off x="169429" y="1351225"/>
            <a:ext cx="11454759" cy="468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indent="-342900" fontAlgn="auto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8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Coordination de la mise en œuvre entre les deux programmes (PNLP &amp; PEV) et les partenaires ;</a:t>
            </a:r>
          </a:p>
          <a:p>
            <a:pPr marL="342900" indent="-342900">
              <a:lnSpc>
                <a:spcPct val="20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800" cap="none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La mobilisation des ressources pour la mutualisation </a:t>
            </a:r>
            <a:r>
              <a:rPr lang="fr-FR" sz="28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;</a:t>
            </a:r>
          </a:p>
          <a:p>
            <a:pPr marL="342900" marR="0" indent="-342900" fontAlgn="auto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8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Adhésion des bénéficiaires à l’initiative.</a:t>
            </a:r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9D455410-AB60-6626-479A-BC4BD6AAD11E}"/>
              </a:ext>
            </a:extLst>
          </p:cNvPr>
          <p:cNvSpPr txBox="1"/>
          <p:nvPr/>
        </p:nvSpPr>
        <p:spPr>
          <a:xfrm>
            <a:off x="6095997" y="353406"/>
            <a:ext cx="5575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000" b="1" cap="none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que vous avez dû relever ?</a:t>
            </a:r>
          </a:p>
        </p:txBody>
      </p:sp>
    </p:spTree>
    <p:extLst>
      <p:ext uri="{BB962C8B-B14F-4D97-AF65-F5344CB8AC3E}">
        <p14:creationId xmlns:p14="http://schemas.microsoft.com/office/powerpoint/2010/main" val="823066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8;g207aaa14ad4_0_32">
            <a:extLst>
              <a:ext uri="{FF2B5EF4-FFF2-40B4-BE49-F238E27FC236}">
                <a16:creationId xmlns:a16="http://schemas.microsoft.com/office/drawing/2014/main" id="{20C51812-5753-C612-B211-A7F7A0D47E6A}"/>
              </a:ext>
            </a:extLst>
          </p:cNvPr>
          <p:cNvGrpSpPr/>
          <p:nvPr/>
        </p:nvGrpSpPr>
        <p:grpSpPr>
          <a:xfrm>
            <a:off x="267929" y="107029"/>
            <a:ext cx="11619271" cy="846699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Google Shape;99;g207aaa14ad4_0_32">
              <a:extLst>
                <a:ext uri="{FF2B5EF4-FFF2-40B4-BE49-F238E27FC236}">
                  <a16:creationId xmlns:a16="http://schemas.microsoft.com/office/drawing/2014/main" id="{F658CAD8-1F06-414E-3400-277162DE2ABF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6" name="Google Shape;100;g207aaa14ad4_0_32">
              <a:extLst>
                <a:ext uri="{FF2B5EF4-FFF2-40B4-BE49-F238E27FC236}">
                  <a16:creationId xmlns:a16="http://schemas.microsoft.com/office/drawing/2014/main" id="{E44727F6-A4C8-9745-0215-92FA69214DBF}"/>
                </a:ext>
              </a:extLst>
            </p:cNvPr>
            <p:cNvSpPr/>
            <p:nvPr/>
          </p:nvSpPr>
          <p:spPr>
            <a:xfrm>
              <a:off x="1618945" y="-53927"/>
              <a:ext cx="3173358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24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Pérennisation de la CPS</a:t>
              </a:r>
            </a:p>
          </p:txBody>
        </p:sp>
      </p:grpSp>
      <p:sp>
        <p:nvSpPr>
          <p:cNvPr id="246" name="Google Shape;246;g2073e6c94da_0_143"/>
          <p:cNvSpPr txBox="1"/>
          <p:nvPr/>
        </p:nvSpPr>
        <p:spPr>
          <a:xfrm>
            <a:off x="265471" y="1156963"/>
            <a:ext cx="11621729" cy="544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8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Plaidoyer auprès de l’Etat en faveur de la mobilisation des ressources pour le financement de la CPS ;</a:t>
            </a: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8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Respect du chronogramme de mise en œuvre ;</a:t>
            </a: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8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Réalisation de la mutualisation à partir du 1</a:t>
            </a:r>
            <a:r>
              <a:rPr lang="fr-FR" sz="2800" baseline="300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er</a:t>
            </a:r>
            <a:r>
              <a:rPr lang="fr-FR" sz="28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 passage et extension à tous les districts CPS ;</a:t>
            </a: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8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Vulgarisation de la vidéo sur l’administration des médicaments CPS dans la communauté ;</a:t>
            </a:r>
          </a:p>
          <a:p>
            <a:pPr marL="342900" indent="-34290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800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Digitalisation des données de la mutualisation au niveau communautaire.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AE2C75-2360-22CE-746D-FCD837BFCB9E}"/>
              </a:ext>
            </a:extLst>
          </p:cNvPr>
          <p:cNvSpPr txBox="1"/>
          <p:nvPr/>
        </p:nvSpPr>
        <p:spPr>
          <a:xfrm>
            <a:off x="6330085" y="33208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000000"/>
              </a:buClr>
              <a:buSzPts val="2400"/>
            </a:pPr>
            <a:r>
              <a:rPr lang="fr-FR" sz="2000" b="1" noProof="1">
                <a:solidFill>
                  <a:schemeClr val="dk1"/>
                </a:solidFill>
                <a:latin typeface="Arial Narrow" panose="020B0606020202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3B52E6-654A-1C41-7DBB-C2E40E75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556" y="6427883"/>
            <a:ext cx="471948" cy="400621"/>
          </a:xfrm>
        </p:spPr>
        <p:txBody>
          <a:bodyPr/>
          <a:lstStyle/>
          <a:p>
            <a:fld id="{5530070C-505A-41B9-A6E7-8A065D6B3912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fld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DA361-60CE-8399-D567-FAD26513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253" y="735292"/>
            <a:ext cx="5316717" cy="4883085"/>
          </a:xfrm>
          <a:prstGeom prst="rect">
            <a:avLst/>
          </a:prstGeom>
          <a:noFill/>
        </p:spPr>
        <p:txBody>
          <a:bodyPr vert="horz" wrap="none" lIns="91440" tIns="45720" rIns="91440" bIns="45720" numCol="1" rtlCol="0" anchor="ctr">
            <a:prstTxWarp prst="textArchUpPour">
              <a:avLst>
                <a:gd name="adj1" fmla="val 11332528"/>
                <a:gd name="adj2" fmla="val 76538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cap="all" dirty="0">
                <a:ln w="9000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MERCI DE VOTRE AIMABLE A TTENTION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353F1E-AB18-6C19-FC3A-0C27B03F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84" y="1691938"/>
            <a:ext cx="3725546" cy="3290657"/>
          </a:xfrm>
          <a:prstGeom prst="rect">
            <a:avLst/>
          </a:prstGeom>
        </p:spPr>
      </p:pic>
      <p:pic>
        <p:nvPicPr>
          <p:cNvPr id="4" name="Picture 11" descr="AG00373_">
            <a:extLst>
              <a:ext uri="{FF2B5EF4-FFF2-40B4-BE49-F238E27FC236}">
                <a16:creationId xmlns:a16="http://schemas.microsoft.com/office/drawing/2014/main" id="{AE9597E5-3BF3-193F-5D53-64A93AD47B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2231">
            <a:off x="5554791" y="5203625"/>
            <a:ext cx="667641" cy="7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AE48D6-9B87-2141-22D0-8C1DEC001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678" y="6297340"/>
            <a:ext cx="798645" cy="3718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D66036-C8C3-BE53-77C5-8096359B9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016" y="1"/>
            <a:ext cx="1079086" cy="10729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FFEE20-821A-3A0A-A60E-B0A73707C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740" y="125017"/>
            <a:ext cx="1079085" cy="8704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855060-5B3B-A932-AD51-B899B791B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3281" y="6280570"/>
            <a:ext cx="700616" cy="5774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C401E5-FCE4-19D5-F70E-6521B428B9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3034" y="6333732"/>
            <a:ext cx="725685" cy="471105"/>
          </a:xfrm>
          <a:prstGeom prst="rect">
            <a:avLst/>
          </a:prstGeom>
        </p:spPr>
      </p:pic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5BB1E137-7F61-E2C3-9B08-97A5620A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54" y="1459309"/>
            <a:ext cx="1343259" cy="3604273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">
            <a:extLst>
              <a:ext uri="{FF2B5EF4-FFF2-40B4-BE49-F238E27FC236}">
                <a16:creationId xmlns:a16="http://schemas.microsoft.com/office/drawing/2014/main" id="{2F755924-BD93-5B06-7F45-A863796F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40" y="1691938"/>
            <a:ext cx="1945094" cy="3034061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A7B8D4-3D82-1551-7122-6DA46D63EA2E}"/>
              </a:ext>
            </a:extLst>
          </p:cNvPr>
          <p:cNvSpPr/>
          <p:nvPr/>
        </p:nvSpPr>
        <p:spPr>
          <a:xfrm>
            <a:off x="8487056" y="5784800"/>
            <a:ext cx="1439027" cy="46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A3231E-C847-77B3-ADAB-1C8A7564CCD8}"/>
              </a:ext>
            </a:extLst>
          </p:cNvPr>
          <p:cNvSpPr/>
          <p:nvPr/>
        </p:nvSpPr>
        <p:spPr>
          <a:xfrm>
            <a:off x="10172186" y="5781491"/>
            <a:ext cx="1562389" cy="46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0BRIGADO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F4FE6-AA6B-1E62-9F5B-9A589FE02F2D}"/>
              </a:ext>
            </a:extLst>
          </p:cNvPr>
          <p:cNvSpPr/>
          <p:nvPr/>
        </p:nvSpPr>
        <p:spPr>
          <a:xfrm>
            <a:off x="201855" y="5803909"/>
            <a:ext cx="1389469" cy="476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ALOU NIKE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3B93E8-CAD7-9C4B-F75F-4D6F48E6196B}"/>
              </a:ext>
            </a:extLst>
          </p:cNvPr>
          <p:cNvSpPr/>
          <p:nvPr/>
        </p:nvSpPr>
        <p:spPr>
          <a:xfrm>
            <a:off x="3694136" y="5803909"/>
            <a:ext cx="1562389" cy="46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DJARAMA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A50450-D8CD-497F-E568-B4E1F1BFEBC5}"/>
              </a:ext>
            </a:extLst>
          </p:cNvPr>
          <p:cNvSpPr/>
          <p:nvPr/>
        </p:nvSpPr>
        <p:spPr>
          <a:xfrm>
            <a:off x="1759534" y="5803909"/>
            <a:ext cx="1811861" cy="476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WO NOU WALY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8;g207aaa14ad4_0_32">
            <a:extLst>
              <a:ext uri="{FF2B5EF4-FFF2-40B4-BE49-F238E27FC236}">
                <a16:creationId xmlns:a16="http://schemas.microsoft.com/office/drawing/2014/main" id="{B7AACA6F-8358-1B80-E8A3-FC8738F4A040}"/>
              </a:ext>
            </a:extLst>
          </p:cNvPr>
          <p:cNvGrpSpPr/>
          <p:nvPr/>
        </p:nvGrpSpPr>
        <p:grpSpPr>
          <a:xfrm>
            <a:off x="462131" y="259086"/>
            <a:ext cx="11537674" cy="1043775"/>
            <a:chOff x="5270" y="-78493"/>
            <a:chExt cx="8094324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Google Shape;99;g207aaa14ad4_0_32">
              <a:extLst>
                <a:ext uri="{FF2B5EF4-FFF2-40B4-BE49-F238E27FC236}">
                  <a16:creationId xmlns:a16="http://schemas.microsoft.com/office/drawing/2014/main" id="{C60D9E10-6CA7-73E6-D611-A1A88074938C}"/>
                </a:ext>
              </a:extLst>
            </p:cNvPr>
            <p:cNvSpPr/>
            <p:nvPr/>
          </p:nvSpPr>
          <p:spPr>
            <a:xfrm>
              <a:off x="6004509" y="-78493"/>
              <a:ext cx="2095085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6" name="Google Shape;100;g207aaa14ad4_0_32">
              <a:extLst>
                <a:ext uri="{FF2B5EF4-FFF2-40B4-BE49-F238E27FC236}">
                  <a16:creationId xmlns:a16="http://schemas.microsoft.com/office/drawing/2014/main" id="{923EDACA-419E-7F2A-6F36-8D93ED5A1D52}"/>
                </a:ext>
              </a:extLst>
            </p:cNvPr>
            <p:cNvSpPr/>
            <p:nvPr/>
          </p:nvSpPr>
          <p:spPr>
            <a:xfrm>
              <a:off x="5270" y="-53927"/>
              <a:ext cx="7407880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30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Carte du pays montrant les districts de mise en œuvre de la CPS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08BF0-1C0B-6317-9F77-5AEBA9A0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3</a:t>
            </a:fld>
            <a:endParaRPr lang="en-US"/>
          </a:p>
        </p:txBody>
      </p:sp>
      <p:sp>
        <p:nvSpPr>
          <p:cNvPr id="12" name="Google Shape;107;g207aaa14ad4_0_21">
            <a:extLst>
              <a:ext uri="{FF2B5EF4-FFF2-40B4-BE49-F238E27FC236}">
                <a16:creationId xmlns:a16="http://schemas.microsoft.com/office/drawing/2014/main" id="{869B2E1F-14FE-5572-4D01-43ED6EAD08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3734" y="1696586"/>
            <a:ext cx="4040188" cy="590479"/>
          </a:xfrm>
          <a:ln/>
        </p:spPr>
        <p:txBody>
          <a:bodyPr wrap="square" lIns="91425" tIns="45700" rIns="91425" bIns="45700" anchor="b" anchorCtr="0"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</a:pPr>
            <a:endParaRPr kumimoji="0" lang="fr-FR" sz="2400" b="1" i="0" u="none" strike="noStrike" kern="0" cap="none" spc="0" normalizeH="0" baseline="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 algn="ctr">
              <a:spcBef>
                <a:spcPts val="0"/>
              </a:spcBef>
            </a:pPr>
            <a:r>
              <a:rPr lang="fr-FR" spc="-10" noProof="1">
                <a:latin typeface="Arial Black" panose="020B0A04020102020204" pitchFamily="34" charset="0"/>
                <a:cs typeface="Calibri"/>
              </a:rPr>
              <a:t>Zones couvertes – 2022</a:t>
            </a:r>
            <a:endParaRPr kumimoji="0" lang="fr-FR" sz="2400" b="1" i="0" u="none" strike="noStrike" kern="0" cap="none" spc="0" normalizeH="0" baseline="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 algn="ctr">
              <a:spcBef>
                <a:spcPts val="0"/>
              </a:spcBef>
            </a:pPr>
            <a:endParaRPr lang="de-LI" sz="600" dirty="0">
              <a:latin typeface="Arial Black" panose="020B0A04020102020204" pitchFamily="34" charset="0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kumimoji="0" lang="fr-FR" sz="1000" b="1" i="0" u="none" strike="noStrike" kern="0" cap="none" spc="0" normalizeH="0" baseline="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Google Shape;109;g207aaa14ad4_0_21">
            <a:extLst>
              <a:ext uri="{FF2B5EF4-FFF2-40B4-BE49-F238E27FC236}">
                <a16:creationId xmlns:a16="http://schemas.microsoft.com/office/drawing/2014/main" id="{007F8831-E708-9A80-7CB6-BA363373603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886227" y="1589784"/>
            <a:ext cx="4041775" cy="639763"/>
          </a:xfrm>
          <a:ln/>
        </p:spPr>
        <p:txBody>
          <a:bodyPr wrap="square" lIns="91425" tIns="45700" rIns="91425" bIns="45700" anchor="b" anchorCtr="0"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</a:pPr>
            <a:r>
              <a:rPr lang="fr-FR" spc="-10" noProof="1">
                <a:latin typeface="Arial Black" panose="020B0A04020102020204" pitchFamily="34" charset="0"/>
                <a:cs typeface="Calibri"/>
              </a:rPr>
              <a:t>Zones ciblées – 2023</a:t>
            </a:r>
            <a:endParaRPr kumimoji="0" lang="fr-FR" sz="2400" b="1" i="0" u="none" strike="noStrike" kern="0" cap="none" spc="0" normalizeH="0" baseline="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kumimoji="0" lang="fr-FR" sz="1400" b="1" i="0" u="none" strike="noStrike" kern="0" cap="none" spc="0" normalizeH="0" baseline="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4" name="Image 9">
            <a:extLst>
              <a:ext uri="{FF2B5EF4-FFF2-40B4-BE49-F238E27FC236}">
                <a16:creationId xmlns:a16="http://schemas.microsoft.com/office/drawing/2014/main" id="{B3837173-FDD4-D27E-996B-3BA481D2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63" y="2262793"/>
            <a:ext cx="4777868" cy="4371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0">
            <a:extLst>
              <a:ext uri="{FF2B5EF4-FFF2-40B4-BE49-F238E27FC236}">
                <a16:creationId xmlns:a16="http://schemas.microsoft.com/office/drawing/2014/main" id="{7E52B18F-A531-A15E-CFF2-74C38604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202" y="2281422"/>
            <a:ext cx="4777868" cy="4384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8;g207aaa14ad4_0_32">
            <a:extLst>
              <a:ext uri="{FF2B5EF4-FFF2-40B4-BE49-F238E27FC236}">
                <a16:creationId xmlns:a16="http://schemas.microsoft.com/office/drawing/2014/main" id="{650DB010-7D8F-3E00-4EC2-108252AA9A20}"/>
              </a:ext>
            </a:extLst>
          </p:cNvPr>
          <p:cNvGrpSpPr/>
          <p:nvPr/>
        </p:nvGrpSpPr>
        <p:grpSpPr>
          <a:xfrm>
            <a:off x="1145193" y="2907112"/>
            <a:ext cx="9901613" cy="1043775"/>
            <a:chOff x="1409354" y="-78493"/>
            <a:chExt cx="6690240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Google Shape;99;g207aaa14ad4_0_32">
              <a:extLst>
                <a:ext uri="{FF2B5EF4-FFF2-40B4-BE49-F238E27FC236}">
                  <a16:creationId xmlns:a16="http://schemas.microsoft.com/office/drawing/2014/main" id="{FF98FEC3-8216-E079-8CB7-3A0AB82846E0}"/>
                </a:ext>
              </a:extLst>
            </p:cNvPr>
            <p:cNvSpPr/>
            <p:nvPr/>
          </p:nvSpPr>
          <p:spPr>
            <a:xfrm>
              <a:off x="6004509" y="-78493"/>
              <a:ext cx="2095085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4" name="Google Shape;100;g207aaa14ad4_0_32">
              <a:extLst>
                <a:ext uri="{FF2B5EF4-FFF2-40B4-BE49-F238E27FC236}">
                  <a16:creationId xmlns:a16="http://schemas.microsoft.com/office/drawing/2014/main" id="{464FDDB0-2265-3D51-28A9-F7F0734C087F}"/>
                </a:ext>
              </a:extLst>
            </p:cNvPr>
            <p:cNvSpPr/>
            <p:nvPr/>
          </p:nvSpPr>
          <p:spPr>
            <a:xfrm>
              <a:off x="1409354" y="-53927"/>
              <a:ext cx="4599712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32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Focus Numérisation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82DA2-381F-2930-C5BA-3E04F89F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8;g207aaa14ad4_0_32">
            <a:extLst>
              <a:ext uri="{FF2B5EF4-FFF2-40B4-BE49-F238E27FC236}">
                <a16:creationId xmlns:a16="http://schemas.microsoft.com/office/drawing/2014/main" id="{45C598B4-51F4-2A8D-3AA7-81381E4F9D72}"/>
              </a:ext>
            </a:extLst>
          </p:cNvPr>
          <p:cNvGrpSpPr/>
          <p:nvPr/>
        </p:nvGrpSpPr>
        <p:grpSpPr>
          <a:xfrm>
            <a:off x="345059" y="267752"/>
            <a:ext cx="11738787" cy="1043775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Google Shape;99;g207aaa14ad4_0_32">
              <a:extLst>
                <a:ext uri="{FF2B5EF4-FFF2-40B4-BE49-F238E27FC236}">
                  <a16:creationId xmlns:a16="http://schemas.microsoft.com/office/drawing/2014/main" id="{9FB8DF39-8399-B5D7-79E9-A3629F0DBC39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5" name="Google Shape;100;g207aaa14ad4_0_32">
              <a:extLst>
                <a:ext uri="{FF2B5EF4-FFF2-40B4-BE49-F238E27FC236}">
                  <a16:creationId xmlns:a16="http://schemas.microsoft.com/office/drawing/2014/main" id="{C815255C-DB0F-D5A2-1783-55BA1363702C}"/>
                </a:ext>
              </a:extLst>
            </p:cNvPr>
            <p:cNvSpPr/>
            <p:nvPr/>
          </p:nvSpPr>
          <p:spPr>
            <a:xfrm>
              <a:off x="1618945" y="-53927"/>
              <a:ext cx="3549983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30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Focus Numerisation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D3BE8C7-1C82-986F-3049-9FCE797543CF}"/>
              </a:ext>
            </a:extLst>
          </p:cNvPr>
          <p:cNvSpPr txBox="1"/>
          <p:nvPr/>
        </p:nvSpPr>
        <p:spPr>
          <a:xfrm>
            <a:off x="6813752" y="430140"/>
            <a:ext cx="46309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chemeClr val="dk1"/>
              </a:buClr>
              <a:buSzPts val="1100"/>
            </a:pPr>
            <a:r>
              <a:rPr lang="fr-FR" sz="1400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 était le problème que vous essayiez de résoudre ? Par exemple : Amélioration de la planification, de la mise en œuvre, du suivi et de l'évaluation, </a:t>
            </a:r>
            <a:r>
              <a:rPr lang="en-US" altLang="fr-FR" sz="1400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Maitrise </a:t>
            </a:r>
            <a:r>
              <a:rPr lang="fr-FR" sz="1400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des coûts 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E0A7C-294B-CDE0-A360-7B743AFB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5</a:t>
            </a:fld>
            <a:endParaRPr lang="en-US"/>
          </a:p>
        </p:txBody>
      </p:sp>
      <p:sp>
        <p:nvSpPr>
          <p:cNvPr id="8" name="Google Shape;131;g207aaa14ad4_0_11">
            <a:extLst>
              <a:ext uri="{FF2B5EF4-FFF2-40B4-BE49-F238E27FC236}">
                <a16:creationId xmlns:a16="http://schemas.microsoft.com/office/drawing/2014/main" id="{F8527AC2-A413-8C53-A179-226787136302}"/>
              </a:ext>
            </a:extLst>
          </p:cNvPr>
          <p:cNvSpPr txBox="1"/>
          <p:nvPr/>
        </p:nvSpPr>
        <p:spPr>
          <a:xfrm>
            <a:off x="177905" y="1532907"/>
            <a:ext cx="11837112" cy="489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indent="-342900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fr-FR" sz="2400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Assurer l’archivage électronique des données pour améliorer la planification des campagnes CPS;</a:t>
            </a:r>
          </a:p>
          <a:p>
            <a:pPr marL="342900" marR="0" indent="-342900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fr-FR" sz="2400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Améliorer la mise en œuvre à travers :</a:t>
            </a:r>
            <a:r>
              <a:rPr lang="fr-FR" sz="2400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</a:t>
            </a:r>
          </a:p>
          <a:p>
            <a:pPr marL="800100" lvl="1" indent="-34290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fr-FR" sz="2400" i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Facilitation de l’accès rapide  des données aux acteurs pour les prises de décisions;  </a:t>
            </a:r>
          </a:p>
          <a:p>
            <a:pPr marL="800100" lvl="1" indent="-34290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fr-FR" sz="2400" i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Amelioration de la supervision de proximité et de District;</a:t>
            </a:r>
          </a:p>
          <a:p>
            <a:pPr marL="800100" lvl="1" indent="-34290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fr-FR" sz="2400" i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Reduction de la masse des documents version papier;</a:t>
            </a:r>
          </a:p>
          <a:p>
            <a:pPr marL="800100" lvl="1" indent="-34290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fr-FR" sz="2400" i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Suivi des stocks de SP-AQ et outils CPS à tous les niveaux ;</a:t>
            </a:r>
          </a:p>
          <a:p>
            <a:pPr marL="800100" lvl="1" indent="-34290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fr-FR" sz="2400" i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Assurance de la complétude et de la cohérence des données .</a:t>
            </a:r>
            <a:endParaRPr lang="fr-FR" sz="2400" noProof="1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73e6c94da_0_63"/>
          <p:cNvSpPr txBox="1"/>
          <p:nvPr/>
        </p:nvSpPr>
        <p:spPr>
          <a:xfrm>
            <a:off x="545690" y="1380997"/>
            <a:ext cx="11100619" cy="528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Plateforme utilisée: DHIS2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Type de données: données agrégées;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Niveau de saisie : centre de santé 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Revue et paramétrage des outils dans le DHIS2;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Paramétrage des éléments de données et indicateurs;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Formation des acteurs à tous les niveaux;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Dotation des acteurs en tablettes et accessoires;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suivi de la mise en œuvre</a:t>
            </a:r>
          </a:p>
        </p:txBody>
      </p:sp>
      <p:grpSp>
        <p:nvGrpSpPr>
          <p:cNvPr id="2" name="Google Shape;98;g207aaa14ad4_0_32">
            <a:extLst>
              <a:ext uri="{FF2B5EF4-FFF2-40B4-BE49-F238E27FC236}">
                <a16:creationId xmlns:a16="http://schemas.microsoft.com/office/drawing/2014/main" id="{E59AED5D-B1E1-9B94-64D1-E750A637A809}"/>
              </a:ext>
            </a:extLst>
          </p:cNvPr>
          <p:cNvGrpSpPr/>
          <p:nvPr/>
        </p:nvGrpSpPr>
        <p:grpSpPr>
          <a:xfrm>
            <a:off x="388376" y="189096"/>
            <a:ext cx="11656142" cy="1043775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Google Shape;99;g207aaa14ad4_0_32">
              <a:extLst>
                <a:ext uri="{FF2B5EF4-FFF2-40B4-BE49-F238E27FC236}">
                  <a16:creationId xmlns:a16="http://schemas.microsoft.com/office/drawing/2014/main" id="{9AA183AF-2131-5ACC-3754-8558D6301B3A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5" name="Google Shape;100;g207aaa14ad4_0_32">
              <a:extLst>
                <a:ext uri="{FF2B5EF4-FFF2-40B4-BE49-F238E27FC236}">
                  <a16:creationId xmlns:a16="http://schemas.microsoft.com/office/drawing/2014/main" id="{72310A56-1C01-C906-7E12-6146D8600720}"/>
                </a:ext>
              </a:extLst>
            </p:cNvPr>
            <p:cNvSpPr/>
            <p:nvPr/>
          </p:nvSpPr>
          <p:spPr>
            <a:xfrm>
              <a:off x="1618945" y="-53927"/>
              <a:ext cx="3549983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30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Focus Digitalisation</a:t>
              </a:r>
            </a:p>
          </p:txBody>
        </p:sp>
      </p:grpSp>
      <p:sp>
        <p:nvSpPr>
          <p:cNvPr id="6" name="ZoneTexte 2">
            <a:extLst>
              <a:ext uri="{FF2B5EF4-FFF2-40B4-BE49-F238E27FC236}">
                <a16:creationId xmlns:a16="http://schemas.microsoft.com/office/drawing/2014/main" id="{3FBF1467-C9A3-9825-70DE-E1F70840C156}"/>
              </a:ext>
            </a:extLst>
          </p:cNvPr>
          <p:cNvSpPr txBox="1"/>
          <p:nvPr/>
        </p:nvSpPr>
        <p:spPr>
          <a:xfrm>
            <a:off x="6784259" y="526318"/>
            <a:ext cx="4630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chemeClr val="dk1"/>
              </a:buClr>
              <a:buSzPts val="1100"/>
            </a:pPr>
            <a:r>
              <a:rPr lang="fr-FR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Quelle a été la conception de la numérisation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2E5AC-6BEA-7B64-CFD1-3DE1B66D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8;g207aaa14ad4_0_32">
            <a:extLst>
              <a:ext uri="{FF2B5EF4-FFF2-40B4-BE49-F238E27FC236}">
                <a16:creationId xmlns:a16="http://schemas.microsoft.com/office/drawing/2014/main" id="{67C00F02-8D8E-C96A-3EC2-DF8BA4DC31A2}"/>
              </a:ext>
            </a:extLst>
          </p:cNvPr>
          <p:cNvGrpSpPr/>
          <p:nvPr/>
        </p:nvGrpSpPr>
        <p:grpSpPr>
          <a:xfrm>
            <a:off x="388376" y="189096"/>
            <a:ext cx="11656142" cy="1043775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Google Shape;99;g207aaa14ad4_0_32">
              <a:extLst>
                <a:ext uri="{FF2B5EF4-FFF2-40B4-BE49-F238E27FC236}">
                  <a16:creationId xmlns:a16="http://schemas.microsoft.com/office/drawing/2014/main" id="{755E955E-31CE-A9DA-23F1-6B5D9D1CA8BD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5" name="Google Shape;100;g207aaa14ad4_0_32">
              <a:extLst>
                <a:ext uri="{FF2B5EF4-FFF2-40B4-BE49-F238E27FC236}">
                  <a16:creationId xmlns:a16="http://schemas.microsoft.com/office/drawing/2014/main" id="{0E974189-3508-24BA-F706-B46924D5B45B}"/>
                </a:ext>
              </a:extLst>
            </p:cNvPr>
            <p:cNvSpPr/>
            <p:nvPr/>
          </p:nvSpPr>
          <p:spPr>
            <a:xfrm>
              <a:off x="1618945" y="-53927"/>
              <a:ext cx="3549983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30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Focus Digitalisation</a:t>
              </a:r>
            </a:p>
          </p:txBody>
        </p:sp>
      </p:grpSp>
      <p:sp>
        <p:nvSpPr>
          <p:cNvPr id="149" name="Google Shape;149;g2073e6c94da_0_71"/>
          <p:cNvSpPr txBox="1"/>
          <p:nvPr/>
        </p:nvSpPr>
        <p:spPr>
          <a:xfrm>
            <a:off x="506365" y="1691149"/>
            <a:ext cx="11538153" cy="31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20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Migration de </a:t>
            </a: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CommCare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vers la plateforme DHIS2;</a:t>
            </a:r>
          </a:p>
          <a:p>
            <a:pPr marL="342900" indent="-342900">
              <a:lnSpc>
                <a:spcPct val="20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 des interférences avec les autres activités</a:t>
            </a:r>
          </a:p>
          <a:p>
            <a:pPr marL="342900" indent="-342900">
              <a:lnSpc>
                <a:spcPct val="20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Réussite de la digitalisation de la CPS dans le contexte de la première campagne MILDA digitalisée au niveau communautaire et à l’échelle nationale</a:t>
            </a:r>
            <a:endParaRPr sz="24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2FC1FC-7C8D-A443-CD49-B0BF42870269}"/>
              </a:ext>
            </a:extLst>
          </p:cNvPr>
          <p:cNvSpPr txBox="1"/>
          <p:nvPr/>
        </p:nvSpPr>
        <p:spPr>
          <a:xfrm>
            <a:off x="6773401" y="478438"/>
            <a:ext cx="5153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000000"/>
              </a:buClr>
              <a:buSzPts val="2400"/>
            </a:pPr>
            <a:r>
              <a:rPr lang="fr-FR" sz="20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que vous avez dû relever 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104C-72B7-52DD-4436-E58E68F3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8;g207aaa14ad4_0_32">
            <a:extLst>
              <a:ext uri="{FF2B5EF4-FFF2-40B4-BE49-F238E27FC236}">
                <a16:creationId xmlns:a16="http://schemas.microsoft.com/office/drawing/2014/main" id="{EF7BDC7B-58E1-AAAC-F5C2-4C6C25F2E728}"/>
              </a:ext>
            </a:extLst>
          </p:cNvPr>
          <p:cNvGrpSpPr/>
          <p:nvPr/>
        </p:nvGrpSpPr>
        <p:grpSpPr>
          <a:xfrm>
            <a:off x="388376" y="189096"/>
            <a:ext cx="11656142" cy="1043775"/>
            <a:chOff x="1618945" y="-78493"/>
            <a:chExt cx="6480649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99;g207aaa14ad4_0_32">
              <a:extLst>
                <a:ext uri="{FF2B5EF4-FFF2-40B4-BE49-F238E27FC236}">
                  <a16:creationId xmlns:a16="http://schemas.microsoft.com/office/drawing/2014/main" id="{8C2F5D18-896E-ED1E-8181-7FF3B8F50D9B}"/>
                </a:ext>
              </a:extLst>
            </p:cNvPr>
            <p:cNvSpPr/>
            <p:nvPr/>
          </p:nvSpPr>
          <p:spPr>
            <a:xfrm>
              <a:off x="4719105" y="-78493"/>
              <a:ext cx="3380489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7" name="Google Shape;100;g207aaa14ad4_0_32">
              <a:extLst>
                <a:ext uri="{FF2B5EF4-FFF2-40B4-BE49-F238E27FC236}">
                  <a16:creationId xmlns:a16="http://schemas.microsoft.com/office/drawing/2014/main" id="{F9D804AA-3F79-8253-3B8D-74848D4430A2}"/>
                </a:ext>
              </a:extLst>
            </p:cNvPr>
            <p:cNvSpPr/>
            <p:nvPr/>
          </p:nvSpPr>
          <p:spPr>
            <a:xfrm>
              <a:off x="1618945" y="-53927"/>
              <a:ext cx="3549983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30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Principaux enseignements tirés / innovation en 2022 : Focus Digitalisation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86560213-6D9C-2A15-AB3C-2DB5D87946CE}"/>
              </a:ext>
            </a:extLst>
          </p:cNvPr>
          <p:cNvSpPr txBox="1"/>
          <p:nvPr/>
        </p:nvSpPr>
        <p:spPr>
          <a:xfrm>
            <a:off x="7010124" y="5570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000000"/>
              </a:buClr>
              <a:buSzPts val="2400"/>
            </a:pPr>
            <a:r>
              <a:rPr lang="fr-FR" b="1" noProof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?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27E4D9A1-5B35-5B44-04EC-ABE90380D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238" y="1328096"/>
            <a:ext cx="2499011" cy="4201808"/>
          </a:xfrm>
          <a:prstGeom prst="rect">
            <a:avLst/>
          </a:prstGeom>
        </p:spPr>
      </p:pic>
      <p:sp>
        <p:nvSpPr>
          <p:cNvPr id="5" name="Arrow: Right 7">
            <a:extLst>
              <a:ext uri="{FF2B5EF4-FFF2-40B4-BE49-F238E27FC236}">
                <a16:creationId xmlns:a16="http://schemas.microsoft.com/office/drawing/2014/main" id="{98B05F81-95AE-990D-EE1A-28322F61522D}"/>
              </a:ext>
            </a:extLst>
          </p:cNvPr>
          <p:cNvSpPr/>
          <p:nvPr/>
        </p:nvSpPr>
        <p:spPr>
          <a:xfrm>
            <a:off x="388376" y="1775638"/>
            <a:ext cx="7644579" cy="3565270"/>
          </a:xfrm>
          <a:prstGeom prst="rightArrow">
            <a:avLst>
              <a:gd name="adj1" fmla="val 67926"/>
              <a:gd name="adj2" fmla="val 1817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000" noProof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endParaRPr lang="fr-FR" sz="2000" noProof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r>
              <a:rPr lang="fr-FR" sz="2400" noProof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Digitalisation au niveau communautaire: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noProof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De la CPS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noProof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De la Mutualisation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noProof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Monitorage independant</a:t>
            </a:r>
          </a:p>
          <a:p>
            <a:endParaRPr lang="fr-FR" sz="17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AF5179-A2BC-D147-1450-DDA3EAC3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8;g207aaa14ad4_0_32">
            <a:extLst>
              <a:ext uri="{FF2B5EF4-FFF2-40B4-BE49-F238E27FC236}">
                <a16:creationId xmlns:a16="http://schemas.microsoft.com/office/drawing/2014/main" id="{D5E25CE4-D62F-3081-61B1-EB2D836D4FB2}"/>
              </a:ext>
            </a:extLst>
          </p:cNvPr>
          <p:cNvGrpSpPr/>
          <p:nvPr/>
        </p:nvGrpSpPr>
        <p:grpSpPr>
          <a:xfrm>
            <a:off x="1145193" y="2907112"/>
            <a:ext cx="9901613" cy="1043775"/>
            <a:chOff x="1409354" y="-78493"/>
            <a:chExt cx="6690240" cy="7354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Google Shape;99;g207aaa14ad4_0_32">
              <a:extLst>
                <a:ext uri="{FF2B5EF4-FFF2-40B4-BE49-F238E27FC236}">
                  <a16:creationId xmlns:a16="http://schemas.microsoft.com/office/drawing/2014/main" id="{18953D60-5F8E-0D01-8048-094C9027FDDE}"/>
                </a:ext>
              </a:extLst>
            </p:cNvPr>
            <p:cNvSpPr/>
            <p:nvPr/>
          </p:nvSpPr>
          <p:spPr>
            <a:xfrm>
              <a:off x="6004509" y="-78493"/>
              <a:ext cx="2095085" cy="735423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chemeClr val="accent6">
                <a:lumMod val="20000"/>
                <a:lumOff val="80000"/>
                <a:alpha val="89409"/>
              </a:schemeClr>
            </a:solidFill>
            <a:ln w="25400" cap="flat" cmpd="sng">
              <a:solidFill>
                <a:schemeClr val="accent6">
                  <a:lumMod val="40000"/>
                  <a:lumOff val="60000"/>
                  <a:alpha val="89409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" panose="020B0604020202020204"/>
              </a:endParaRPr>
            </a:p>
          </p:txBody>
        </p:sp>
        <p:sp>
          <p:nvSpPr>
            <p:cNvPr id="4" name="Google Shape;100;g207aaa14ad4_0_32">
              <a:extLst>
                <a:ext uri="{FF2B5EF4-FFF2-40B4-BE49-F238E27FC236}">
                  <a16:creationId xmlns:a16="http://schemas.microsoft.com/office/drawing/2014/main" id="{10147CCB-BBA1-97A8-3380-ED3876FFB0D8}"/>
                </a:ext>
              </a:extLst>
            </p:cNvPr>
            <p:cNvSpPr/>
            <p:nvPr/>
          </p:nvSpPr>
          <p:spPr>
            <a:xfrm>
              <a:off x="1409354" y="-53927"/>
              <a:ext cx="4718920" cy="691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r>
                <a:rPr lang="fr-FR" sz="3200" b="1" noProof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Calibri" panose="020F0502020204030204"/>
                  <a:cs typeface="Calibri" panose="020F0502020204030204"/>
                  <a:sym typeface="Calibri" panose="020F0502020204030204"/>
                </a:rPr>
                <a:t>Cibler les populations difficiles à atteindre 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5CCD7-40EC-1FB4-76E3-005D50F6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070C-505A-41B9-A6E7-8A065D6B391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2091</Words>
  <Application>Microsoft Office PowerPoint</Application>
  <PresentationFormat>Grand écran</PresentationFormat>
  <Paragraphs>436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Calibri Light</vt:lpstr>
      <vt:lpstr>Lato-Bold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APPROCHE METHODOLOGIQUE 1/3</vt:lpstr>
      <vt:lpstr> APPROCHE METHODOLOGIQUE 2/3</vt:lpstr>
      <vt:lpstr> APPROCHE METHODOLOGIQUE 3/3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AIMABLE A 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Berete, Souleymane</dc:creator>
  <cp:lastModifiedBy>Yaya BARRY</cp:lastModifiedBy>
  <cp:revision>24</cp:revision>
  <dcterms:created xsi:type="dcterms:W3CDTF">2023-02-22T12:12:28Z</dcterms:created>
  <dcterms:modified xsi:type="dcterms:W3CDTF">2023-02-28T08:43:06Z</dcterms:modified>
</cp:coreProperties>
</file>