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5" r:id="rId15"/>
    <p:sldId id="276" r:id="rId16"/>
    <p:sldId id="277" r:id="rId17"/>
    <p:sldId id="278" r:id="rId18"/>
    <p:sldId id="274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1pPr>
    <a:lvl2pPr marL="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2pPr>
    <a:lvl3pPr marL="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3pPr>
    <a:lvl4pPr marL="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4pPr>
    <a:lvl5pPr marL="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/>
      <a:buNone/>
      <a:defRPr sz="1400" b="0" i="0" u="none" kern="1200">
        <a:solidFill>
          <a:srgbClr val="000000"/>
        </a:solidFill>
        <a:latin typeface="Arial" panose="020B0604020202020204"/>
        <a:ea typeface="Arial" panose="020B0604020202020204"/>
        <a:cs typeface="+mn-cs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erine Dentinger" initials="C" lastIdx="786497536" clrIdx="0"/>
  <p:cmAuthor id="2" name="Lia Florey" initials="L" lastIdx="78649753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3" d="100"/>
          <a:sy n="73" d="100"/>
        </p:scale>
        <p:origin x="43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08:40:06.076" idx="786497536">
    <p:pos x="1310739" y="4325376"/>
    <p:text>ajouter un domaine d'intérêt ? numérisation, populations difficiles à atteindre, durabilité ou nouvelles géographies ?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2-14T08:40:06.078" idx="786497536">
    <p:pos x="2621457" y="54001697"/>
    <p:text>Ou nous pouvons simplement laisser cette information en 2022 pour plus de simplicité. Je l'ai laissé ici car quelqu'un a suggéré qu'une brève orientation serait utile pour chaque pays.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2-14T08:40:06.081" idx="786497536">
    <p:pos x="131090" y="23986193"/>
    <p:text>Devrions-nous demander des informations sur le nombre de cycles à inclure dans ces cartes ? Est-il possible de les demander dans le temps qui reste ?</p:text>
  </p:cm>
  <p:cm authorId="2" dt="2023-02-14T08:40:06.082" idx="786497537">
    <p:pos x="131090" y="23986193"/>
    <p:text>Est-il possible de les réaliser avec les informations que Céline a déjà collectées ?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2-14T08:40:06.086" idx="786497536">
    <p:pos x="3604497" y="27197451"/>
    <p:text>Nous pouvons soit faire trois versions de ce modèle pour les trois groupes de présentations, soit inclure des instructions pour remplir simplement l'une des trois sections colorées.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fontAlgn="auto"/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fontAlgn="auto"/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17" name="Google Shape;6;n"/>
          <p:cNvSpPr txBox="1">
            <a:spLocks noGrp="1"/>
          </p:cNvSpPr>
          <p:nvPr>
            <p:ph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wrap="square" lIns="91425" tIns="45700" rIns="91425" bIns="45700" anchor="t" anchorCtr="0"/>
          <a:lstStyle/>
          <a:p>
            <a:pPr lvl="0"/>
            <a:endParaRPr lang="en-US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fontAlgn="auto"/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fr-FR" sz="1200" b="0" i="0" u="none" strike="noStrike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‹N°›</a:t>
            </a:fld>
            <a:endParaRPr sz="1200" b="0" i="0" u="none" strike="noStrike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5755162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85;p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421903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Google Shape;168;g2073e6c94da_0_87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69" name="Google Shape;169;g2073e6c94da_0_87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842959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Google Shape;177;g2073e6c94da_0_95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78" name="Google Shape;178;g2073e6c94da_0_95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257610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Google Shape;195;g2073e6c94da_0_11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96" name="Google Shape;196;g2073e6c94da_0_11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500357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Google Shape;204;g207aaa14ad4_0_49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05" name="Google Shape;205;g207aaa14ad4_0_49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7836362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Google Shape;212;g2073e6c94da_0_119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13" name="Google Shape;213;g2073e6c94da_0_119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892846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Google Shape;221;g2073e6c94da_0_127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 dirty="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22" name="Google Shape;222;g2073e6c94da_0_127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3194508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Google Shape;230;g2073e6c94da_0_135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31" name="Google Shape;231;g2073e6c94da_0_135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3229241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Google Shape;230;g2073e6c94da_0_135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31" name="Google Shape;231;g2073e6c94da_0_135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654647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Google Shape;248;p2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249" name="Google Shape;249;p2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800752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95;g207aaa14ad4_0_32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96" name="Google Shape;96;g207aaa14ad4_0_32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757166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Google Shape;104;g207aaa14ad4_0_2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05" name="Google Shape;105;g207aaa14ad4_0_2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679652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116;g2073e6c94da_0_54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17" name="Google Shape;117;g2073e6c94da_0_54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17946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124;g207aaa14ad4_0_1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25" name="Google Shape;125;g207aaa14ad4_0_1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530409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Google Shape;133;g2073e6c94da_0_63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34" name="Google Shape;134;g2073e6c94da_0_63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4135982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Google Shape;142;g2073e6c94da_0_71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43" name="Google Shape;143;g2073e6c94da_0_71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971630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Google Shape;151;g2073e6c94da_0_79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52" name="Google Shape;152;g2073e6c94da_0_79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711641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Google Shape;160;g207aaa14ad4_0_42:notes"/>
          <p:cNvSpPr txBox="1">
            <a:spLocks noGrp="1"/>
          </p:cNvSpPr>
          <p:nvPr>
            <p:ph type="body"/>
          </p:nvPr>
        </p:nvSpPr>
        <p:spPr>
          <a:ln/>
        </p:spPr>
        <p:txBody>
          <a:bodyPr wrap="square" lIns="91425" tIns="45700" rIns="91425" bIns="45700" anchor="t" anchorCtr="0"/>
          <a:lstStyle/>
          <a:p>
            <a:pPr marL="0" lvl="0" indent="0">
              <a:buNone/>
            </a:pPr>
            <a:endParaRPr lang="en-US" sz="1200">
              <a:solidFill>
                <a:srgbClr val="000000"/>
              </a:solidFill>
              <a:latin typeface="Calibri" panose="020F0502020204030204"/>
              <a:sym typeface="Calibri" panose="020F0502020204030204"/>
            </a:endParaRPr>
          </a:p>
        </p:txBody>
      </p:sp>
      <p:sp>
        <p:nvSpPr>
          <p:cNvPr id="161" name="Google Shape;161;g207aaa14ad4_0_42:notes"/>
          <p:cNvSpPr>
            <a:spLocks noGrp="1" noRot="1" noChangeAspect="1"/>
          </p:cNvSpPr>
          <p:nvPr>
            <p:ph type="sldImg" idx="2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42648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pPr fontAlgn="auto"/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19" name="Google Shape;1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fontAlgn="auto"/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solidFill>
          <a:schemeClr val="bg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fontAlgn="auto"/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bg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fontAlgn="auto"/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bg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fontAlgn="auto"/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 fontAlgn="auto"/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fontAlgn="auto"/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 fontAlgn="auto"/>
            <a:endParaRPr/>
          </a:p>
        </p:txBody>
      </p:sp>
      <p:sp>
        <p:nvSpPr>
          <p:cNvPr id="33" name="Google Shape;33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bg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 fontAlgn="auto"/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solidFill>
          <a:schemeClr val="bg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 fontAlgn="auto"/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 fontAlgn="auto"/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bg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bg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solidFill>
          <a:schemeClr val="bg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fontAlgn="auto"/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 fontAlgn="auto"/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bg>
      <p:bgPr>
        <a:solidFill>
          <a:schemeClr val="bg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 fontAlgn="auto"/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fontAlgn="auto"/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wrap="square" lIns="91425" tIns="45700" rIns="91425" bIns="45700" anchor="ctr" anchorCtr="0"/>
          <a:lstStyle/>
          <a:p>
            <a:pPr lvl="0"/>
            <a:endParaRPr lang="en-US"/>
          </a:p>
        </p:txBody>
      </p:sp>
      <p:sp>
        <p:nvSpPr>
          <p:cNvPr id="1027" name="Google Shape;11;p22"/>
          <p:cNvSpPr txBox="1"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wrap="square" lIns="91425" tIns="45700" rIns="91425" bIns="45700" anchor="t" anchorCtr="0"/>
          <a:lstStyle/>
          <a:p>
            <a:pPr lvl="0"/>
            <a:endParaRPr lang="en-US"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fontAlgn="auto"/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fontAlgn="auto"/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 fontAlgn="auto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trike="noStrike" noProof="1">
                <a:latin typeface="Calibri" panose="020F0502020204030204"/>
                <a:ea typeface="Calibri" panose="020F0502020204030204"/>
                <a:cs typeface="Calibri" panose="020F0502020204030204"/>
              </a:rPr>
              <a:t>‹N°›</a:t>
            </a:fld>
            <a:endParaRPr lang="fr-FR" strike="noStrike" noProof="1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oogle Shape;88;p1"/>
          <p:cNvGrpSpPr/>
          <p:nvPr/>
        </p:nvGrpSpPr>
        <p:grpSpPr>
          <a:xfrm>
            <a:off x="395288" y="1916113"/>
            <a:ext cx="8280400" cy="2159000"/>
            <a:chOff x="0" y="0"/>
            <a:chExt cx="8280920" cy="2158130"/>
          </a:xfrm>
        </p:grpSpPr>
        <p:sp>
          <p:nvSpPr>
            <p:cNvPr id="89" name="Google Shape;89;p1"/>
            <p:cNvSpPr/>
            <p:nvPr/>
          </p:nvSpPr>
          <p:spPr>
            <a:xfrm>
              <a:off x="0" y="0"/>
              <a:ext cx="8280920" cy="215813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50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 noProof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0" y="0"/>
              <a:ext cx="8280920" cy="21581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R="0"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 panose="020B0604020202020204"/>
                <a:buNone/>
              </a:pPr>
              <a:r>
                <a:rPr lang="fr-FR" sz="2700" b="1" cap="none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Chimioprévention du paludisme saisonnier (</a:t>
              </a:r>
              <a:r>
                <a:rPr lang="en-US" altLang="fr-FR" sz="2700" b="1" cap="none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CPS</a:t>
              </a:r>
              <a:r>
                <a:rPr lang="fr-FR" sz="2700" b="1" cap="none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) </a:t>
              </a:r>
              <a:endParaRPr sz="2700" b="1" cap="none" noProof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R="0"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 panose="020B0604020202020204"/>
                <a:buNone/>
              </a:pPr>
              <a:r>
                <a:rPr lang="fr-FR" sz="2700" b="1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</a:rPr>
                <a:t>Campagne 2022</a:t>
              </a:r>
              <a:endParaRPr sz="2700" b="1" noProof="1">
                <a:solidFill>
                  <a:schemeClr val="lt1"/>
                </a:solidFill>
              </a:endParaRPr>
            </a:p>
            <a:p>
              <a:pPr marR="0" fontAlgn="auto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 panose="020B0604020202020204"/>
                <a:buNone/>
              </a:pPr>
              <a:r>
                <a:rPr lang="fr-FR" sz="2400" b="1" cap="none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 </a:t>
              </a:r>
              <a:endParaRPr cap="none" noProof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R="0" fontAlgn="auto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 panose="020B0604020202020204"/>
                <a:buNone/>
              </a:pPr>
              <a:r>
                <a:rPr lang="fr-FR" sz="2400" b="1" cap="none" noProof="1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endParaRPr sz="2400" i="1" cap="none" noProof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91" name="Google Shape;91;p1"/>
          <p:cNvSpPr txBox="1"/>
          <p:nvPr/>
        </p:nvSpPr>
        <p:spPr>
          <a:xfrm>
            <a:off x="2244725" y="3308350"/>
            <a:ext cx="4824413" cy="56038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R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r>
              <a:rPr lang="fr-FR" sz="2000" b="1" i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TOGO</a:t>
            </a:r>
            <a:endParaRPr sz="2000" b="1" i="1" noProof="1">
              <a:solidFill>
                <a:schemeClr val="dk1"/>
              </a:solidFill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806262" y="4603750"/>
            <a:ext cx="3920359" cy="863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R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r>
              <a:rPr lang="en-US" sz="2000" b="1" i="1" noProof="1" smtClean="0">
                <a:solidFill>
                  <a:schemeClr val="dk1"/>
                </a:solidFill>
                <a:cs typeface="Arial" panose="020B0604020202020204"/>
              </a:rPr>
              <a:t>M. TCHADJOBO Tchassama, Point focal CPS</a:t>
            </a:r>
            <a:endParaRPr lang="en-US" sz="2000" b="1" i="1" noProof="1">
              <a:solidFill>
                <a:schemeClr val="dk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15938" y="6030913"/>
            <a:ext cx="8280400" cy="56038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R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r>
              <a:rPr lang="fr-FR" sz="2000" b="1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Préparé pour la réunion de l'Alliance </a:t>
            </a:r>
            <a:r>
              <a:rPr lang="en-US" altLang="fr-FR" sz="2000" b="1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CPS</a:t>
            </a:r>
            <a:r>
              <a:rPr lang="fr-FR" sz="2000" b="1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2023 - Conakry, Guinée</a:t>
            </a:r>
            <a:endParaRPr sz="2000" b="1" noProof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oogle Shape;171;g2073e6c94da_0_87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32770" name="Google Shape;172;g2073e6c94da_0_87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EAD3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32771" name="Google Shape;173;g2073e6c94da_0_87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74" name="Google Shape;174;g2073e6c94da_0_87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atteindre les populations difficiles à atteindre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75" name="Google Shape;175;g2073e6c94da_0_87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 était le problème que vous essayiez de résoudre ? Par exemple : Amélioration de la planification, de la mise en œuvre, du suivi et de l'évaluation, </a:t>
            </a:r>
            <a:r>
              <a:rPr lang="en-US" alt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maitrise</a:t>
            </a: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des coûts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571500" marR="0" indent="-5715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fr-FR" sz="3600" cap="none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Pas de problème majeur</a:t>
            </a:r>
          </a:p>
          <a:p>
            <a:pPr marL="571500" marR="0" indent="-5715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fr-FR" sz="36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Cependant la situation de l’insécurité liée au djihadisme dans la zone frontalière avec le Burkina Faso qui a entrainé le déplacement des </a:t>
            </a:r>
            <a:r>
              <a:rPr lang="fr-FR" sz="3600" noProof="1" smtClean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populations</a:t>
            </a:r>
            <a:endParaRPr sz="3600" cap="none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oogle Shape;180;g2073e6c94da_0_95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34818" name="Google Shape;181;g2073e6c94da_0_95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EAD3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34819" name="Google Shape;182;g2073e6c94da_0_95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83" name="Google Shape;183;g2073e6c94da_0_95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atteindre les populations difficiles à atteindre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84" name="Google Shape;184;g2073e6c94da_0_95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Quelle était la conception de l'innovation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32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Les populations déplacées ont été traitées dans leur zone d’acceuil qui sont soit dans les familles ou groupées à des endroits.</a:t>
            </a:r>
            <a:endParaRPr sz="3200" cap="none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3" name="Google Shape;198;g2073e6c94da_0_111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38914" name="Google Shape;199;g2073e6c94da_0_111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EAD3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38915" name="Google Shape;200;g2073e6c94da_0_111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01" name="Google Shape;201;g2073e6c94da_0_111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atteindre les populations difficiles à atteindre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02" name="Google Shape;202;g2073e6c94da_0_111"/>
          <p:cNvSpPr txBox="1"/>
          <p:nvPr/>
        </p:nvSpPr>
        <p:spPr>
          <a:xfrm>
            <a:off x="295275" y="1204917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 feriez-vous différemment à l'avenir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indent="-4572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000" cap="none" noProof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Adaptation </a:t>
            </a:r>
            <a:r>
              <a:rPr lang="fr-FR" sz="3000" cap="none" noProof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 la strategie pour couvrir les zones d’insécurité grandissante de la Savane.</a:t>
            </a:r>
          </a:p>
          <a:p>
            <a:pPr marL="457200" marR="0" indent="-4572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000" cap="none" noProof="1" smtClea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Renforcement </a:t>
            </a:r>
            <a:r>
              <a:rPr lang="fr-FR" sz="3000" cap="none" noProof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 l’amelioration de la qualite de la mise en œuvre de CPS </a:t>
            </a:r>
          </a:p>
          <a:p>
            <a:pPr marL="457200" marR="0" indent="-4572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000" noProof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</a:t>
            </a:r>
            <a:r>
              <a:rPr lang="fr-FR" sz="3000" cap="none" noProof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oursuite de la réflexion pour la routinisation de la CPS au niveau communautaire.  </a:t>
            </a:r>
            <a:endParaRPr sz="3000" cap="none" noProof="1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indent="-4572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000" noProof="1" smtClean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Identification</a:t>
            </a:r>
            <a:r>
              <a:rPr lang="en-US" sz="3000" noProof="1" smtClean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US" sz="3000" noProof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d’etude visant a mettre en evidence l’impact de la CPS </a:t>
            </a:r>
            <a:endParaRPr sz="3000" noProof="1">
              <a:solidFill>
                <a:schemeClr val="tx1"/>
              </a:solidFill>
              <a:latin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oogle Shape;207;g207aaa14ad4_0_49"/>
          <p:cNvGrpSpPr/>
          <p:nvPr/>
        </p:nvGrpSpPr>
        <p:grpSpPr>
          <a:xfrm>
            <a:off x="284163" y="2830513"/>
            <a:ext cx="8593137" cy="1006475"/>
            <a:chOff x="0" y="0"/>
            <a:chExt cx="8592857" cy="1007184"/>
          </a:xfrm>
        </p:grpSpPr>
        <p:sp>
          <p:nvSpPr>
            <p:cNvPr id="40962" name="Google Shape;208;g207aaa14ad4_0_49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FFF2CC"/>
            </a:solidFill>
            <a:ln w="25400" cap="flat" cmpd="sng">
              <a:solidFill>
                <a:srgbClr val="CFD7E7">
                  <a:alpha val="89409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40963" name="Google Shape;209;g207aaa14ad4_0_49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10" name="Google Shape;210;g207aaa14ad4_0_49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3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Focus</a:t>
              </a:r>
              <a:r>
                <a:rPr lang="en-US" altLang="fr-FR" sz="3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: </a:t>
              </a:r>
              <a:r>
                <a:rPr lang="fr-FR" sz="3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Pérennisation de la CPS   </a:t>
              </a:r>
              <a:endParaRPr sz="3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oogle Shape;215;g2073e6c94da_0_119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43010" name="Google Shape;216;g2073e6c94da_0_119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FFF2CC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43011" name="Google Shape;217;g2073e6c94da_0_119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18" name="Google Shape;218;g2073e6c94da_0_119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</a:t>
              </a:r>
              <a:r>
                <a:rPr lang="en-US" alt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</a:t>
              </a: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érennisation de la CPS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19" name="Google Shape;219;g2073e6c94da_0_119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Problème que vous essayiez de résoudre</a:t>
            </a: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? Par exemple : Amélioration de la planification, de la mise en œuvre, du suivi et de l'évaluation, </a:t>
            </a:r>
            <a:r>
              <a:rPr lang="en-US" alt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</a:t>
            </a: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aîtrise</a:t>
            </a:r>
            <a:r>
              <a:rPr lang="en-US" alt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des coûts ?</a:t>
            </a:r>
          </a:p>
          <a:p>
            <a:pPr marL="342900" indent="-342900" algn="just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fr-FR" sz="3200" kern="1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acteurs communautaires mettant en œuvre la CPS  et </a:t>
            </a:r>
            <a:r>
              <a:rPr lang="fr-FR" sz="3200" kern="100" dirty="0" err="1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iCCM</a:t>
            </a:r>
            <a:r>
              <a:rPr lang="fr-FR" sz="3200" kern="1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sont presque les mêmes sauf que la CPS utilise plus d’agents.</a:t>
            </a:r>
          </a:p>
          <a:p>
            <a:pPr marL="342900" indent="-342900" algn="just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r>
              <a:rPr lang="fr-FR" sz="3200" kern="1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recherche sur la faisabilité et l’acceptabilité de l’intégration de la CPS dans  le système national de santé communautaire au Togo a été convenu entre le Ministère en charge de la santé et Malaria Consortium.</a:t>
            </a:r>
          </a:p>
          <a:p>
            <a:pPr marL="342900" indent="-342900" algn="just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 pitchFamily="34" charset="0"/>
              <a:buChar char="•"/>
            </a:pPr>
            <a:endParaRPr lang="fr-FR" sz="2800" b="1" i="1" noProof="1" smtClean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algn="just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fr-FR" sz="2400" b="1" i="1" noProof="1" smtClean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Problème </a:t>
            </a:r>
            <a:r>
              <a:rPr lang="fr-FR" sz="2400" b="1" i="1" noProof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 nous essayons de résoudre: </a:t>
            </a:r>
            <a:r>
              <a:rPr lang="en-US" sz="2400" b="1" i="1" noProof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</a:t>
            </a:r>
            <a:r>
              <a:rPr lang="fr-FR" sz="2400" b="1" i="1" cap="none" noProof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aîtrise</a:t>
            </a:r>
            <a:r>
              <a:rPr lang="en-US" altLang="fr-FR" sz="2400" b="1" i="1" cap="none" noProof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fr-FR" sz="2400" b="1" i="1" cap="none" noProof="1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des coûts et amélioration de la qualité du traitement à travers la routinisation de la CPS.</a:t>
            </a:r>
            <a:endParaRPr sz="2400" b="1" i="1" cap="none" noProof="1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63008A-4E8A-C8B7-A37C-C53885209A8D}"/>
              </a:ext>
            </a:extLst>
          </p:cNvPr>
          <p:cNvSpPr txBox="1"/>
          <p:nvPr/>
        </p:nvSpPr>
        <p:spPr>
          <a:xfrm>
            <a:off x="4739148" y="250509"/>
            <a:ext cx="44081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Faisabilité</a:t>
            </a:r>
            <a:r>
              <a:rPr lang="en-GB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en-GB" sz="1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acceptabilité</a:t>
            </a:r>
            <a:r>
              <a:rPr lang="en-GB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1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l’integration</a:t>
            </a:r>
            <a:r>
              <a:rPr lang="en-GB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      la CPS dans le </a:t>
            </a:r>
            <a:r>
              <a:rPr lang="en-GB" sz="1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système</a:t>
            </a:r>
            <a:r>
              <a:rPr lang="en-GB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de </a:t>
            </a:r>
            <a:r>
              <a:rPr lang="en-GB" sz="1600" b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  <a:r>
              <a:rPr lang="en-GB" sz="16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Communautaire au Togo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94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Google Shape;224;g2073e6c94da_0_127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45058" name="Google Shape;225;g2073e6c94da_0_127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FFF2CC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45059" name="Google Shape;226;g2073e6c94da_0_127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27" name="Google Shape;227;g2073e6c94da_0_127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Pérennisation de la CPS </a:t>
              </a:r>
            </a:p>
          </p:txBody>
        </p:sp>
      </p:grpSp>
      <p:sp>
        <p:nvSpPr>
          <p:cNvPr id="228" name="Google Shape;228;g2073e6c94da_0_127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Quelle était la conception de l'innovation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200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s'agit d'une étude qualitative à visée formative, établie dans trois zones dans chaque district mettant en œuvre de la PCIMNE-C.</a:t>
            </a: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Wingdings" panose="05000000000000000000" pitchFamily="2" charset="2"/>
              <a:buChar char="§"/>
            </a:pPr>
            <a:r>
              <a:rPr lang="fr-FR" sz="3200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acteurs impliqués sont les personnes s'occupant d'enfants de 3 à 59 mois, les agents de santé communautaires, les agents de soins primaires et les dirigeants communautaires.  </a:t>
            </a:r>
            <a:endParaRPr sz="3200" cap="none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09885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5" name="Google Shape;233;g2073e6c94da_0_135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47106" name="Google Shape;234;g2073e6c94da_0_135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FFF2CC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47107" name="Google Shape;235;g2073e6c94da_0_135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36" name="Google Shape;236;g2073e6c94da_0_135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</a:t>
              </a:r>
              <a:r>
                <a:rPr lang="fr-FR" sz="2000" b="1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Pérennisation de la CPS </a:t>
              </a: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37" name="Google Shape;237;g2073e6c94da_0_135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Quels sont les défis que vous avez dû relever ?</a:t>
            </a:r>
          </a:p>
          <a:p>
            <a:endParaRPr lang="en-US" sz="2600" b="1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500" b="1" kern="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Faisabilité</a:t>
            </a:r>
            <a:endParaRPr lang="fr-FR" sz="3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L'intégration est réalisable mais nécessite</a:t>
            </a:r>
            <a:r>
              <a:rPr lang="fr-FR" sz="26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fr-F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plus grande disponibilité d'ASC dotés de ressources et mieux motivés,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formation et une supervision adéquates,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fr-FR" sz="32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approvisionnement, une </a:t>
            </a: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disponibilité adéquats des </a:t>
            </a:r>
            <a:r>
              <a:rPr lang="fr-FR" sz="32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médicaments </a:t>
            </a:r>
            <a:r>
              <a:rPr lang="fr-F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un renforcement actif de l'implication de la communauté dans la sensibilisation des parents pour garantir l'acceptation du SMC.</a:t>
            </a:r>
          </a:p>
          <a:p>
            <a:r>
              <a:rPr lang="fr-F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34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5" name="Google Shape;233;g2073e6c94da_0_135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47106" name="Google Shape;234;g2073e6c94da_0_135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FFF2CC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47107" name="Google Shape;235;g2073e6c94da_0_135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36" name="Google Shape;236;g2073e6c94da_0_135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</a:t>
              </a:r>
              <a:r>
                <a:rPr lang="fr-FR" sz="2000" b="1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Pérennisation de la CPS </a:t>
              </a: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37" name="Google Shape;237;g2073e6c94da_0_135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Quels sont les défis que vous avez dû relever ?</a:t>
            </a:r>
          </a:p>
          <a:p>
            <a:r>
              <a:rPr lang="en-US" sz="2600" b="1" kern="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Acceptabilité</a:t>
            </a:r>
            <a:endParaRPr lang="en-US" sz="2600" b="1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8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28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lang="fr-F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communautés sont déjà bien sensibilisées à ces thématiques, </a:t>
            </a:r>
          </a:p>
          <a:p>
            <a:pPr marL="342900" indent="-342900">
              <a:lnSpc>
                <a:spcPct val="8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communauté a une appréciation positive de l'impact de la PCIMNE-C, de la CPS et du travail des ASC, </a:t>
            </a:r>
          </a:p>
          <a:p>
            <a:pPr marL="342900" indent="-342900">
              <a:lnSpc>
                <a:spcPct val="8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PCIMNE-C et la CPS réalisées par les mêmes acteurs couvrent presque les mêmes groupes d’âge, et</a:t>
            </a:r>
          </a:p>
          <a:p>
            <a:pPr marL="342900" indent="-342900">
              <a:lnSpc>
                <a:spcPct val="8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attentes de la population sont cohérentes avec les objectifs de l'intégration la CPS dans la PCIMNE-C</a:t>
            </a:r>
            <a:r>
              <a:rPr lang="fr-F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sz="3000" kern="100" noProof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5851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>
            <a:spLocks noGrp="1"/>
          </p:cNvSpPr>
          <p:nvPr>
            <p:ph type="title"/>
          </p:nvPr>
        </p:nvSpPr>
        <p:spPr>
          <a:xfrm>
            <a:off x="250825" y="2492375"/>
            <a:ext cx="8229600" cy="1143000"/>
          </a:xfrm>
          <a:ln/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6092"/>
              </a:buClr>
              <a:buSzPts val="8000"/>
              <a:buFont typeface="Calibri" panose="020F0502020204030204"/>
              <a:buNone/>
            </a:pPr>
            <a:r>
              <a:rPr kumimoji="0" lang="fr-FR" sz="8000" b="1" i="0" u="none" strike="noStrike" kern="0" cap="none" spc="0" normalizeH="0" baseline="0" noProof="1">
                <a:solidFill>
                  <a:srgbClr val="366092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Merci.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oogle Shape;98;g207aaa14ad4_0_32"/>
          <p:cNvGrpSpPr/>
          <p:nvPr/>
        </p:nvGrpSpPr>
        <p:grpSpPr>
          <a:xfrm>
            <a:off x="203200" y="101600"/>
            <a:ext cx="8491538" cy="993775"/>
            <a:chOff x="5271" y="0"/>
            <a:chExt cx="8491350" cy="994200"/>
          </a:xfrm>
        </p:grpSpPr>
        <p:sp>
          <p:nvSpPr>
            <p:cNvPr id="16386" name="Google Shape;99;g207aaa14ad4_0_32"/>
            <p:cNvSpPr/>
            <p:nvPr/>
          </p:nvSpPr>
          <p:spPr>
            <a:xfrm>
              <a:off x="6341721" y="0"/>
              <a:ext cx="2154900" cy="994200"/>
            </a:xfrm>
            <a:prstGeom prst="rightArrow">
              <a:avLst>
                <a:gd name="adj1" fmla="val 75000"/>
                <a:gd name="adj2" fmla="val 49992"/>
              </a:avLst>
            </a:prstGeom>
            <a:solidFill>
              <a:srgbClr val="CFD7E7">
                <a:alpha val="89409"/>
              </a:srgbClr>
            </a:solidFill>
            <a:ln w="25400" cap="flat" cmpd="sng">
              <a:solidFill>
                <a:srgbClr val="CFD7E7">
                  <a:alpha val="89409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6387" name="Google Shape;100;g207aaa14ad4_0_32"/>
            <p:cNvSpPr/>
            <p:nvPr/>
          </p:nvSpPr>
          <p:spPr>
            <a:xfrm>
              <a:off x="5271" y="0"/>
              <a:ext cx="6336600" cy="9942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0070C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01" name="Google Shape;101;g207aaa14ad4_0_32"/>
            <p:cNvSpPr txBox="1"/>
            <p:nvPr/>
          </p:nvSpPr>
          <p:spPr>
            <a:xfrm>
              <a:off x="53800" y="48529"/>
              <a:ext cx="6239400" cy="897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 panose="020F0502020204030204"/>
                <a:buNone/>
              </a:pPr>
              <a:r>
                <a:rPr lang="fr-FR" sz="2400" b="1" noProof="1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Informations sommaires pour 2022 et plans pour les campagnes 2023</a:t>
              </a:r>
              <a:endParaRPr sz="24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aphicFrame>
        <p:nvGraphicFramePr>
          <p:cNvPr id="102" name="Google Shape;102;g207aaa14ad4_0_32"/>
          <p:cNvGraphicFramePr/>
          <p:nvPr>
            <p:extLst>
              <p:ext uri="{D42A27DB-BD31-4B8C-83A1-F6EECF244321}">
                <p14:modId xmlns:p14="http://schemas.microsoft.com/office/powerpoint/2010/main" val="2896408545"/>
              </p:ext>
            </p:extLst>
          </p:nvPr>
        </p:nvGraphicFramePr>
        <p:xfrm>
          <a:off x="251730" y="1143883"/>
          <a:ext cx="8605016" cy="56385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52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311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16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2022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2023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Dates de début et de fin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1 juillet au 4 octobre 2022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2</a:t>
                      </a:r>
                      <a:r>
                        <a:rPr lang="fr-FR" sz="1800" baseline="0" dirty="0"/>
                        <a:t> juin au 5 sept. 2023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Nombre de cycles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4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4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Nombre de districts ciblés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19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19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Nombre d'enfants couverts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553 962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516 510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51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/>
                        <a:t>Tranches d'âge couvertes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3-59 mois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r>
                        <a:rPr lang="fr-FR" sz="1800" dirty="0"/>
                        <a:t>3-59 mois</a:t>
                      </a:r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9140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1" dirty="0"/>
                        <a:t>Couverture (% d'enfants ciblés recevant tous les cycles)</a:t>
                      </a:r>
                      <a:endParaRPr sz="1800" b="1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92,1%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95%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42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/>
                        <a:t>Des plans pour la numérisation des campagnes ?</a:t>
                      </a:r>
                      <a:endParaRPr sz="1600" b="1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Application</a:t>
                      </a:r>
                      <a:r>
                        <a:rPr lang="fr-FR" sz="1800" baseline="0" dirty="0"/>
                        <a:t> sur DHIS2 à utiliser cette année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Egalement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264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/>
                        <a:t>Des tests de résistance aux médicaments ou des études d'efficacité ont-ils été réalisés ? (O/N)</a:t>
                      </a:r>
                      <a:endParaRPr sz="1600" b="1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Non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/>
                        <a:t>Non</a:t>
                      </a:r>
                      <a:endParaRPr sz="1800" dirty="0"/>
                    </a:p>
                  </a:txBody>
                  <a:tcPr marL="91425" marR="91425" marT="91425" marB="91425" anchor="ctr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07aaa14ad4_0_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  <a:ln/>
        </p:spPr>
        <p:txBody>
          <a:bodyPr wrap="square" lIns="91425" tIns="45700" rIns="91425" bIns="4570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</a:pPr>
            <a:r>
              <a:rPr kumimoji="0" lang="fr-FR" sz="2400" b="1" i="0" u="none" strike="noStrike" kern="0" cap="none" spc="0" normalizeH="0" baseline="0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Carte 2022 (couverte) </a:t>
            </a:r>
          </a:p>
        </p:txBody>
      </p:sp>
      <p:sp>
        <p:nvSpPr>
          <p:cNvPr id="109" name="Google Shape;109;g207aaa14ad4_0_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3"/>
          </a:xfrm>
          <a:ln/>
        </p:spPr>
        <p:txBody>
          <a:bodyPr wrap="square" lIns="91425" tIns="45700" rIns="91425" bIns="4570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</a:pPr>
            <a:r>
              <a:rPr kumimoji="0" lang="fr-FR" sz="2400" b="1" i="0" u="none" strike="noStrike" kern="0" cap="none" spc="0" normalizeH="0" baseline="0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Carte 2023 (cibles)</a:t>
            </a:r>
          </a:p>
        </p:txBody>
      </p:sp>
      <p:grpSp>
        <p:nvGrpSpPr>
          <p:cNvPr id="18437" name="Google Shape;111;g207aaa14ad4_0_21"/>
          <p:cNvGrpSpPr/>
          <p:nvPr/>
        </p:nvGrpSpPr>
        <p:grpSpPr>
          <a:xfrm>
            <a:off x="203200" y="101600"/>
            <a:ext cx="8491538" cy="993775"/>
            <a:chOff x="5271" y="0"/>
            <a:chExt cx="8491350" cy="994200"/>
          </a:xfrm>
        </p:grpSpPr>
        <p:sp>
          <p:nvSpPr>
            <p:cNvPr id="18438" name="Google Shape;112;g207aaa14ad4_0_21"/>
            <p:cNvSpPr/>
            <p:nvPr/>
          </p:nvSpPr>
          <p:spPr>
            <a:xfrm>
              <a:off x="6341721" y="0"/>
              <a:ext cx="2154900" cy="994200"/>
            </a:xfrm>
            <a:prstGeom prst="rightArrow">
              <a:avLst>
                <a:gd name="adj1" fmla="val 75000"/>
                <a:gd name="adj2" fmla="val 49992"/>
              </a:avLst>
            </a:prstGeom>
            <a:solidFill>
              <a:srgbClr val="CFD7E7">
                <a:alpha val="89409"/>
              </a:srgbClr>
            </a:solidFill>
            <a:ln w="25400" cap="flat" cmpd="sng">
              <a:solidFill>
                <a:srgbClr val="CFD7E7">
                  <a:alpha val="89409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8439" name="Google Shape;113;g207aaa14ad4_0_21"/>
            <p:cNvSpPr/>
            <p:nvPr/>
          </p:nvSpPr>
          <p:spPr>
            <a:xfrm>
              <a:off x="5271" y="0"/>
              <a:ext cx="6336600" cy="9942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0070C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14" name="Google Shape;114;g207aaa14ad4_0_21"/>
            <p:cNvSpPr txBox="1"/>
            <p:nvPr/>
          </p:nvSpPr>
          <p:spPr>
            <a:xfrm>
              <a:off x="53800" y="48529"/>
              <a:ext cx="6239400" cy="897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 panose="020F0502020204030204"/>
                <a:buNone/>
              </a:pPr>
              <a:r>
                <a:rPr lang="fr-FR" sz="2400" b="1" cap="none" noProof="1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Carte du pays montrant les districts de mise en œuvre d</a:t>
              </a:r>
              <a:r>
                <a:rPr lang="en-US" altLang="fr-FR" sz="2400" b="1" cap="none" noProof="1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 la CPS </a:t>
              </a:r>
            </a:p>
          </p:txBody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11" y="2266340"/>
            <a:ext cx="2970965" cy="420529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429" y="2266340"/>
            <a:ext cx="2970965" cy="4205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oogle Shape;119;g2073e6c94da_0_54"/>
          <p:cNvGrpSpPr/>
          <p:nvPr/>
        </p:nvGrpSpPr>
        <p:grpSpPr>
          <a:xfrm>
            <a:off x="284163" y="2830513"/>
            <a:ext cx="8593137" cy="1006475"/>
            <a:chOff x="0" y="0"/>
            <a:chExt cx="8592857" cy="1007184"/>
          </a:xfrm>
        </p:grpSpPr>
        <p:sp>
          <p:nvSpPr>
            <p:cNvPr id="20482" name="Google Shape;120;g2073e6c94da_0_54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D2E9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0483" name="Google Shape;121;g2073e6c94da_0_54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22" name="Google Shape;122;g2073e6c94da_0_54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3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Focus Numérisation   </a:t>
              </a:r>
              <a:endParaRPr sz="3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oogle Shape;127;g207aaa14ad4_0_11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22530" name="Google Shape;128;g207aaa14ad4_0_11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D2E9"/>
            </a:solidFill>
            <a:ln w="25400" cap="flat" cmpd="sng">
              <a:solidFill>
                <a:srgbClr val="CFD7E7">
                  <a:alpha val="89409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2531" name="Google Shape;129;g207aaa14ad4_0_11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30" name="Google Shape;130;g207aaa14ad4_0_11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Focus </a:t>
              </a:r>
              <a:r>
                <a:rPr lang="en-US" alt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Numerisation</a:t>
              </a: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31" name="Google Shape;131;g207aaa14ad4_0_11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 était le problème que vous essayiez de résoudre ? Par exemple : Amélioration de la planification, de la mise en œuvre, du suivi et de l'évaluation, </a:t>
            </a:r>
            <a:r>
              <a:rPr lang="en-US" alt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Maitrise </a:t>
            </a: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des coûts ?</a:t>
            </a:r>
          </a:p>
          <a:p>
            <a:pPr marL="342900" marR="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Strandardisation de l’expression des besoins surtout au niveau opérationnel (micro-planification)</a:t>
            </a:r>
          </a:p>
          <a:p>
            <a:pPr marL="342900" marR="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Facilitation de la mise en œuvre notamment la collecte des données dans les ménages</a:t>
            </a:r>
          </a:p>
          <a:p>
            <a:pPr marL="342900" marR="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Suivi de la mise en œuvre à partir des tableaux de bord intégrés</a:t>
            </a:r>
          </a:p>
          <a:p>
            <a:pPr marL="342900" marR="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Facilitation de la supervision et le suivi de la réalisation effective de cette activité</a:t>
            </a:r>
          </a:p>
          <a:p>
            <a:pPr marL="342900" marR="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Disponibilité de la base des données permettant le suivi linéaire du traitement des enfants selon les cycles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oogle Shape;136;g2073e6c94da_0_63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24578" name="Google Shape;137;g2073e6c94da_0_63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D2E9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4579" name="Google Shape;138;g2073e6c94da_0_63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39" name="Google Shape;139;g2073e6c94da_0_63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Focus Digitalization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0" name="Google Shape;140;g2073e6c94da_0_63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Quelle a été la conception de la numérisation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La conception </a:t>
            </a:r>
            <a:r>
              <a:rPr lang="fr-FR" sz="2800" noProof="1" smtClean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 </a:t>
            </a: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la digitalisation est faite sur la plateforme DHIS2 qui est utilisé comme entrepôt national  de l’information sanitaire</a:t>
            </a: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L’identification des informations à prendre en compte (éléments de donnée), les  indicateurs de sortie et les tableaux de bord ont été fournis par le PNLP</a:t>
            </a: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 paramétrage est fait par le cabinet HISP</a:t>
            </a:r>
          </a:p>
          <a:p>
            <a:pPr marL="342900" indent="-342900" fontAlgn="auto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§"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L’application sera implémentée cette année et les leçons seront tirées.</a:t>
            </a:r>
            <a:endParaRPr sz="2800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Google Shape;145;g2073e6c94da_0_71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26626" name="Google Shape;146;g2073e6c94da_0_71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D2E9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6627" name="Google Shape;147;g2073e6c94da_0_71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48" name="Google Shape;148;g2073e6c94da_0_71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Focus Digitalization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49" name="Google Shape;149;g2073e6c94da_0_71"/>
          <p:cNvSpPr txBox="1"/>
          <p:nvPr/>
        </p:nvSpPr>
        <p:spPr>
          <a:xfrm>
            <a:off x="198438" y="1268413"/>
            <a:ext cx="8766175" cy="4888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Quels sont les défis que vous avez dû relever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800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Engagement des comunautés dans une perspective de la décentralisation de la CPS </a:t>
            </a:r>
            <a:endParaRPr sz="2800" cap="none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oogle Shape;154;g2073e6c94da_0_79"/>
          <p:cNvGrpSpPr/>
          <p:nvPr/>
        </p:nvGrpSpPr>
        <p:grpSpPr>
          <a:xfrm>
            <a:off x="295275" y="115888"/>
            <a:ext cx="8591550" cy="1008062"/>
            <a:chOff x="0" y="0"/>
            <a:chExt cx="8592857" cy="1007184"/>
          </a:xfrm>
        </p:grpSpPr>
        <p:sp>
          <p:nvSpPr>
            <p:cNvPr id="28674" name="Google Shape;155;g2073e6c94da_0_79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D2E9"/>
            </a:solidFill>
            <a:ln w="25400" cap="flat" cmpd="sng">
              <a:solidFill>
                <a:srgbClr val="CFD7E7">
                  <a:alpha val="89410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28675" name="Google Shape;156;g2073e6c94da_0_79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57" name="Google Shape;157;g2073e6c94da_0_79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2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Principaux enseignements tirés / innovation en 2022 : Focus Digitalization   </a:t>
              </a:r>
              <a:endParaRPr sz="2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58" name="Google Shape;158;g2073e6c94da_0_79"/>
          <p:cNvSpPr txBox="1"/>
          <p:nvPr/>
        </p:nvSpPr>
        <p:spPr>
          <a:xfrm>
            <a:off x="198438" y="1268413"/>
            <a:ext cx="8766175" cy="5487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2400" cap="none" noProof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Que feriez-vous différemment à l'avenir ?</a:t>
            </a: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cap="none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endParaRPr lang="fr-FR" sz="2400" noProof="1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fontAlgn="auto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fr-FR" sz="3600" cap="none" noProof="1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Décentralisation de la CPS</a:t>
            </a:r>
            <a:endParaRPr sz="3600" cap="none" noProof="1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oogle Shape;163;g207aaa14ad4_0_42"/>
          <p:cNvGrpSpPr/>
          <p:nvPr/>
        </p:nvGrpSpPr>
        <p:grpSpPr>
          <a:xfrm>
            <a:off x="284163" y="2830513"/>
            <a:ext cx="8593137" cy="1006475"/>
            <a:chOff x="0" y="0"/>
            <a:chExt cx="8592857" cy="1007184"/>
          </a:xfrm>
        </p:grpSpPr>
        <p:sp>
          <p:nvSpPr>
            <p:cNvPr id="30722" name="Google Shape;164;g207aaa14ad4_0_42"/>
            <p:cNvSpPr/>
            <p:nvPr/>
          </p:nvSpPr>
          <p:spPr>
            <a:xfrm>
              <a:off x="4280657" y="984"/>
              <a:ext cx="4312200" cy="1006200"/>
            </a:xfrm>
            <a:prstGeom prst="rightArrow">
              <a:avLst>
                <a:gd name="adj1" fmla="val 75000"/>
                <a:gd name="adj2" fmla="val 49999"/>
              </a:avLst>
            </a:prstGeom>
            <a:solidFill>
              <a:srgbClr val="D9EAD3"/>
            </a:solidFill>
            <a:ln w="25400" cap="flat" cmpd="sng">
              <a:solidFill>
                <a:srgbClr val="CFD7E7">
                  <a:alpha val="89409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30723" name="Google Shape;165;g207aaa14ad4_0_42"/>
            <p:cNvSpPr/>
            <p:nvPr/>
          </p:nvSpPr>
          <p:spPr>
            <a:xfrm>
              <a:off x="0" y="0"/>
              <a:ext cx="4275900" cy="10071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cap="flat" cmpd="sng">
              <a:solidFill>
                <a:srgbClr val="3660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wrap="square" lIns="91425" tIns="91425" rIns="91425" bIns="91425" anchor="ctr" anchorCtr="0"/>
            <a:lstStyle/>
            <a:p>
              <a:pPr>
                <a:buNone/>
              </a:pPr>
              <a:endParaRPr lang="en-US">
                <a:latin typeface="Arial" panose="020B0604020202020204"/>
                <a:ea typeface="Arial" panose="020B0604020202020204"/>
              </a:endParaRPr>
            </a:p>
          </p:txBody>
        </p:sp>
        <p:sp>
          <p:nvSpPr>
            <p:cNvPr id="166" name="Google Shape;166;g207aaa14ad4_0_42"/>
            <p:cNvSpPr txBox="1"/>
            <p:nvPr/>
          </p:nvSpPr>
          <p:spPr>
            <a:xfrm>
              <a:off x="49164" y="49164"/>
              <a:ext cx="4177500" cy="90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38100" rIns="76200" bIns="38100" anchor="ctr" anchorCtr="0">
              <a:noAutofit/>
            </a:bodyPr>
            <a:lstStyle/>
            <a:p>
              <a:pPr marR="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 panose="020B0604020202020204"/>
                <a:buNone/>
              </a:pPr>
              <a:r>
                <a:rPr lang="fr-FR" sz="3000" b="1" cap="none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Cibler les populations</a:t>
              </a:r>
              <a:r>
                <a:rPr lang="fr-FR" sz="3000" b="1" noProof="1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</a:rPr>
                <a:t> difficiles à atteindre   </a:t>
              </a:r>
              <a:endParaRPr sz="3000" b="1" cap="none" noProof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1002</Words>
  <Application>Microsoft Office PowerPoint</Application>
  <PresentationFormat>Affichage à l'écran (4:3)</PresentationFormat>
  <Paragraphs>115</Paragraphs>
  <Slides>18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tchouatieua@mmv.org</dc:creator>
  <cp:keywords>, docId:1977199CA60E7F458FFA04C232ACC5C4</cp:keywords>
  <cp:lastModifiedBy>TCHADJ</cp:lastModifiedBy>
  <cp:revision>28</cp:revision>
  <dcterms:created xsi:type="dcterms:W3CDTF">2023-02-13T11:49:39Z</dcterms:created>
  <dcterms:modified xsi:type="dcterms:W3CDTF">2023-02-28T10:31:20Z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0x01010084EAD12591D3B44A8A2C70EAA04D66AB</vt:lpwstr>
  </property>
  <property fmtid="{D5CDD505-2E9C-101B-9397-08002B2CF9AE}" pid="3" name="ICV">
    <vt:lpwstr>3287A82FAC41428CAC72D467CDCC1394</vt:lpwstr>
  </property>
  <property fmtid="{D5CDD505-2E9C-101B-9397-08002B2CF9AE}" pid="4" name="KSOProductBuildVer">
    <vt:lpwstr>1033-11.2.0.11440</vt:lpwstr>
  </property>
</Properties>
</file>