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8" r:id="rId2"/>
  </p:sldMasterIdLst>
  <p:notesMasterIdLst>
    <p:notesMasterId r:id="rId25"/>
  </p:notesMasterIdLst>
  <p:sldIdLst>
    <p:sldId id="266" r:id="rId3"/>
    <p:sldId id="311" r:id="rId4"/>
    <p:sldId id="313" r:id="rId5"/>
    <p:sldId id="268" r:id="rId6"/>
    <p:sldId id="269" r:id="rId7"/>
    <p:sldId id="267" r:id="rId8"/>
    <p:sldId id="293" r:id="rId9"/>
    <p:sldId id="345" r:id="rId10"/>
    <p:sldId id="346" r:id="rId11"/>
    <p:sldId id="347" r:id="rId12"/>
    <p:sldId id="319" r:id="rId13"/>
    <p:sldId id="314" r:id="rId14"/>
    <p:sldId id="327" r:id="rId15"/>
    <p:sldId id="342" r:id="rId16"/>
    <p:sldId id="349" r:id="rId17"/>
    <p:sldId id="352" r:id="rId18"/>
    <p:sldId id="353" r:id="rId19"/>
    <p:sldId id="354" r:id="rId20"/>
    <p:sldId id="350" r:id="rId21"/>
    <p:sldId id="355" r:id="rId22"/>
    <p:sldId id="357" r:id="rId23"/>
    <p:sldId id="359" r:id="rId24"/>
  </p:sldIdLst>
  <p:sldSz cx="10693400" cy="7562850"/>
  <p:notesSz cx="10693400" cy="75628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pte Microsoft" initials="CM" lastIdx="1" clrIdx="0">
    <p:extLst>
      <p:ext uri="{19B8F6BF-5375-455C-9EA6-DF929625EA0E}">
        <p15:presenceInfo xmlns:p15="http://schemas.microsoft.com/office/powerpoint/2012/main" userId="a0d0776cc754ba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2" autoAdjust="0"/>
  </p:normalViewPr>
  <p:slideViewPr>
    <p:cSldViewPr>
      <p:cViewPr>
        <p:scale>
          <a:sx n="57" d="100"/>
          <a:sy n="57" d="100"/>
        </p:scale>
        <p:origin x="1260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8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1"/>
          <c:dPt>
            <c:idx val="0"/>
            <c:bubble3D val="0"/>
            <c:explosion val="6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2A5-465F-94D9-018181142E9C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2A5-465F-94D9-018181142E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2A5-465F-94D9-018181142E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2A5-465F-94D9-018181142E9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72A5-465F-94D9-018181142E9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72A5-465F-94D9-018181142E9C}"/>
              </c:ext>
            </c:extLst>
          </c:dPt>
          <c:dPt>
            <c:idx val="6"/>
            <c:bubble3D val="0"/>
            <c:explosion val="18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72A5-465F-94D9-018181142E9C}"/>
              </c:ext>
            </c:extLst>
          </c:dPt>
          <c:dLbls>
            <c:dLbl>
              <c:idx val="0"/>
              <c:layout>
                <c:manualLayout>
                  <c:x val="8.2831325301204739E-2"/>
                  <c:y val="-5.6325823223570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A5-465F-94D9-018181142E9C}"/>
                </c:ext>
              </c:extLst>
            </c:dLbl>
            <c:dLbl>
              <c:idx val="1"/>
              <c:layout>
                <c:manualLayout>
                  <c:x val="2.452974356953738E-3"/>
                  <c:y val="0.250859698772997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A5-465F-94D9-018181142E9C}"/>
                </c:ext>
              </c:extLst>
            </c:dLbl>
            <c:dLbl>
              <c:idx val="2"/>
              <c:layout>
                <c:manualLayout>
                  <c:x val="-8.2831325301204864E-2"/>
                  <c:y val="-6.499133448873483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A5-465F-94D9-018181142E9C}"/>
                </c:ext>
              </c:extLst>
            </c:dLbl>
            <c:dLbl>
              <c:idx val="3"/>
              <c:layout>
                <c:manualLayout>
                  <c:x val="-5.8089500860585279E-2"/>
                  <c:y val="-5.63258232235702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A5-465F-94D9-018181142E9C}"/>
                </c:ext>
              </c:extLst>
            </c:dLbl>
            <c:dLbl>
              <c:idx val="4"/>
              <c:layout>
                <c:manualLayout>
                  <c:x val="-1.2908777969018933E-2"/>
                  <c:y val="-4.76603119584055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A5-465F-94D9-018181142E9C}"/>
                </c:ext>
              </c:extLst>
            </c:dLbl>
            <c:dLbl>
              <c:idx val="5"/>
              <c:layout>
                <c:manualLayout>
                  <c:x val="4.1892166474677965E-2"/>
                  <c:y val="2.10111501589627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2A5-465F-94D9-018181142E9C}"/>
                </c:ext>
              </c:extLst>
            </c:dLbl>
            <c:dLbl>
              <c:idx val="6"/>
              <c:layout>
                <c:manualLayout>
                  <c:x val="3.0120481927710843E-2"/>
                  <c:y val="6.2824956672443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2A5-465F-94D9-018181142E9C}"/>
                </c:ext>
              </c:extLst>
            </c:dLbl>
            <c:spPr>
              <a:noFill/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/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Feuil1!$A$46:$A$52</c:f>
              <c:strCache>
                <c:ptCount val="7"/>
                <c:pt idx="0">
                  <c:v>Formation</c:v>
                </c:pt>
                <c:pt idx="1">
                  <c:v>Motivation administration</c:v>
                </c:pt>
                <c:pt idx="2">
                  <c:v>Supervision</c:v>
                </c:pt>
                <c:pt idx="3">
                  <c:v>Communication</c:v>
                </c:pt>
                <c:pt idx="4">
                  <c:v>Carburant</c:v>
                </c:pt>
                <c:pt idx="5">
                  <c:v>Evaluation</c:v>
                </c:pt>
                <c:pt idx="6">
                  <c:v>Autres </c:v>
                </c:pt>
              </c:strCache>
            </c:strRef>
          </c:cat>
          <c:val>
            <c:numRef>
              <c:f>Feuil1!$B$46:$B$52</c:f>
              <c:numCache>
                <c:formatCode>#,##0</c:formatCode>
                <c:ptCount val="7"/>
                <c:pt idx="0">
                  <c:v>400307975</c:v>
                </c:pt>
                <c:pt idx="1">
                  <c:v>688671260</c:v>
                </c:pt>
                <c:pt idx="2">
                  <c:v>121817750</c:v>
                </c:pt>
                <c:pt idx="3">
                  <c:v>131297600</c:v>
                </c:pt>
                <c:pt idx="4">
                  <c:v>27896954</c:v>
                </c:pt>
                <c:pt idx="5">
                  <c:v>23127600</c:v>
                </c:pt>
                <c:pt idx="6">
                  <c:v>80715666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2A5-465F-94D9-018181142E9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50423685744101"/>
          <c:y val="0.13372060890568921"/>
          <c:w val="0.22850324244108042"/>
          <c:h val="0.5614149347016198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0.01689</cdr:x>
      <cdr:y>0.87605</cdr:y>
    </cdr:from>
    <cdr:to>
      <cdr:x>0.97355</cdr:x>
      <cdr:y>0.96497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6748C989-5EC7-F169-2960-2557F8E87CAC}"/>
            </a:ext>
          </a:extLst>
        </cdr:cNvPr>
        <cdr:cNvSpPr txBox="1"/>
      </cdr:nvSpPr>
      <cdr:spPr>
        <a:xfrm xmlns:a="http://schemas.openxmlformats.org/drawingml/2006/main">
          <a:off x="174921" y="4504426"/>
          <a:ext cx="9906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Figure : </a:t>
          </a:r>
          <a:r>
            <a:rPr lang="fr-F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Répartition des ressources financières mobilisées par rubrique </a:t>
          </a:r>
        </a:p>
      </cdr:txBody>
    </cdr:sp>
  </cdr:relSizeAnchor>
  <cdr:relSizeAnchor xmlns:cdr="http://schemas.openxmlformats.org/drawingml/2006/chartDrawing">
    <cdr:from>
      <cdr:x>0.90212</cdr:x>
      <cdr:y>0.89157</cdr:y>
    </cdr:from>
    <cdr:to>
      <cdr:x>0.99484</cdr:x>
      <cdr:y>0.98117</cdr:y>
    </cdr:to>
    <cdr:pic>
      <cdr:nvPicPr>
        <cdr:cNvPr id="3" name="Picture 4">
          <a:extLst xmlns:a="http://schemas.openxmlformats.org/drawingml/2006/main">
            <a:ext uri="{FF2B5EF4-FFF2-40B4-BE49-F238E27FC236}">
              <a16:creationId xmlns:a16="http://schemas.microsoft.com/office/drawing/2014/main" id="{44EEAAD1-7528-E58A-CD64-09DDB76155C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9509968" y="5638800"/>
          <a:ext cx="977444" cy="5666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69F6B-C6EA-49DB-AAEC-8495E8D463C3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AA565-5429-40B4-8C6D-38CF100031C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89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18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20483" name="Shape 184"/>
          <p:cNvSpPr>
            <a:spLocks noGrp="1" noRot="1" noChangeAspect="1" noTextEdit="1"/>
          </p:cNvSpPr>
          <p:nvPr>
            <p:ph type="sldImg" idx="2"/>
          </p:nvPr>
        </p:nvSpPr>
        <p:spPr>
          <a:ln cap="flat"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48016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03412F-B662-4C18-B342-03A2A872EB24}" type="slidenum">
              <a:rPr kumimoji="0" lang="fr-S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S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261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03412F-B662-4C18-B342-03A2A872EB24}" type="slidenum">
              <a:rPr kumimoji="0" lang="fr-S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S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048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03412F-B662-4C18-B342-03A2A872EB24}" type="slidenum">
              <a:rPr kumimoji="0" lang="fr-S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S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593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03412F-B662-4C18-B342-03A2A872EB24}" type="slidenum">
              <a:rPr kumimoji="0" lang="fr-S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S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077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03412F-B662-4C18-B342-03A2A872EB24}" type="slidenum">
              <a:rPr kumimoji="0" lang="fr-S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S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922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03412F-B662-4C18-B342-03A2A872EB24}" type="slidenum">
              <a:rPr kumimoji="0" lang="fr-S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S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476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03412F-B662-4C18-B342-03A2A872EB24}" type="slidenum">
              <a:rPr kumimoji="0" lang="fr-S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S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431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03412F-B662-4C18-B342-03A2A872EB24}" type="slidenum">
              <a:rPr kumimoji="0" lang="fr-S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S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687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03412F-B662-4C18-B342-03A2A872EB24}" type="slidenum">
              <a:rPr kumimoji="0" lang="fr-S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S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08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6675" y="1237717"/>
            <a:ext cx="8020050" cy="2632992"/>
          </a:xfrm>
        </p:spPr>
        <p:txBody>
          <a:bodyPr anchor="b"/>
          <a:lstStyle>
            <a:lvl1pPr algn="ctr">
              <a:defRPr sz="526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6675" y="3972247"/>
            <a:ext cx="8020050" cy="1825938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E694-A3BA-4220-A415-E0EE2051B8A9}" type="datetimeFigureOut">
              <a:rPr lang="fr-FR" smtClean="0"/>
              <a:pPr/>
              <a:t>28/02/2023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DE85-4348-44E3-A435-6C0AC3E483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25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E694-A3BA-4220-A415-E0EE2051B8A9}" type="datetimeFigureOut">
              <a:rPr lang="fr-FR" smtClean="0"/>
              <a:pPr/>
              <a:t>28/02/2023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DE85-4348-44E3-A435-6C0AC3E483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7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652465" y="402652"/>
            <a:ext cx="2305764" cy="640916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35171" y="402652"/>
            <a:ext cx="6783626" cy="6409166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E694-A3BA-4220-A415-E0EE2051B8A9}" type="datetimeFigureOut">
              <a:rPr lang="fr-FR" smtClean="0"/>
              <a:pPr/>
              <a:t>28/02/2023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DE85-4348-44E3-A435-6C0AC3E483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098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9387"/>
            <a:ext cx="9089390" cy="1621111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5615"/>
            <a:ext cx="7485380" cy="1932728"/>
          </a:xfrm>
        </p:spPr>
        <p:txBody>
          <a:bodyPr/>
          <a:lstStyle>
            <a:lvl1pPr marL="0" indent="0" algn="ctr">
              <a:buNone/>
              <a:defRPr/>
            </a:lvl1pPr>
            <a:lvl2pPr marL="401010" indent="0" algn="ctr">
              <a:buNone/>
              <a:defRPr/>
            </a:lvl2pPr>
            <a:lvl3pPr marL="802020" indent="0" algn="ctr">
              <a:buNone/>
              <a:defRPr/>
            </a:lvl3pPr>
            <a:lvl4pPr marL="1203030" indent="0" algn="ctr">
              <a:buNone/>
              <a:defRPr/>
            </a:lvl4pPr>
            <a:lvl5pPr marL="1604040" indent="0" algn="ctr">
              <a:buNone/>
              <a:defRPr/>
            </a:lvl5pPr>
            <a:lvl6pPr marL="2005051" indent="0" algn="ctr">
              <a:buNone/>
              <a:defRPr/>
            </a:lvl6pPr>
            <a:lvl7pPr marL="2406061" indent="0" algn="ctr">
              <a:buNone/>
              <a:defRPr/>
            </a:lvl7pPr>
            <a:lvl8pPr marL="2807071" indent="0" algn="ctr">
              <a:buNone/>
              <a:defRPr/>
            </a:lvl8pPr>
            <a:lvl9pPr marL="3208081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778A6-FCA7-40A1-AE87-8EA78B0A834A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CAFF4-F68C-4F2B-B754-E7BA8E94FDA1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25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911" y="4859833"/>
            <a:ext cx="9089390" cy="1502066"/>
          </a:xfrm>
        </p:spPr>
        <p:txBody>
          <a:bodyPr anchor="t"/>
          <a:lstStyle>
            <a:lvl1pPr algn="l">
              <a:defRPr sz="3508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911" y="3205459"/>
            <a:ext cx="9089390" cy="1654373"/>
          </a:xfrm>
        </p:spPr>
        <p:txBody>
          <a:bodyPr anchor="b"/>
          <a:lstStyle>
            <a:lvl1pPr marL="0" indent="0">
              <a:buNone/>
              <a:defRPr sz="1754"/>
            </a:lvl1pPr>
            <a:lvl2pPr marL="401010" indent="0">
              <a:buNone/>
              <a:defRPr sz="1579"/>
            </a:lvl2pPr>
            <a:lvl3pPr marL="802020" indent="0">
              <a:buNone/>
              <a:defRPr sz="1403"/>
            </a:lvl3pPr>
            <a:lvl4pPr marL="1203030" indent="0">
              <a:buNone/>
              <a:defRPr sz="1228"/>
            </a:lvl4pPr>
            <a:lvl5pPr marL="1604040" indent="0">
              <a:buNone/>
              <a:defRPr sz="1228"/>
            </a:lvl5pPr>
            <a:lvl6pPr marL="2005051" indent="0">
              <a:buNone/>
              <a:defRPr sz="1228"/>
            </a:lvl6pPr>
            <a:lvl7pPr marL="2406061" indent="0">
              <a:buNone/>
              <a:defRPr sz="1228"/>
            </a:lvl7pPr>
            <a:lvl8pPr marL="2807071" indent="0">
              <a:buNone/>
              <a:defRPr sz="1228"/>
            </a:lvl8pPr>
            <a:lvl9pPr marL="3208081" indent="0">
              <a:buNone/>
              <a:defRPr sz="122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8D0D3-EF6E-47F2-9955-D55797C6A10C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32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670" y="1764667"/>
            <a:ext cx="4732820" cy="4991131"/>
          </a:xfrm>
        </p:spPr>
        <p:txBody>
          <a:bodyPr/>
          <a:lstStyle>
            <a:lvl1pPr>
              <a:defRPr sz="2456"/>
            </a:lvl1pPr>
            <a:lvl2pPr>
              <a:defRPr sz="2105"/>
            </a:lvl2pPr>
            <a:lvl3pPr>
              <a:defRPr sz="1754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25911" y="1764667"/>
            <a:ext cx="4732820" cy="4991131"/>
          </a:xfrm>
        </p:spPr>
        <p:txBody>
          <a:bodyPr/>
          <a:lstStyle>
            <a:lvl1pPr>
              <a:defRPr sz="2456"/>
            </a:lvl1pPr>
            <a:lvl2pPr>
              <a:defRPr sz="2105"/>
            </a:lvl2pPr>
            <a:lvl3pPr>
              <a:defRPr sz="1754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7F390-C068-4BA4-A3B0-0D892FB951C8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71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1" y="1692889"/>
            <a:ext cx="4724569" cy="705515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1" y="2398404"/>
            <a:ext cx="4724569" cy="4357393"/>
          </a:xfrm>
        </p:spPr>
        <p:txBody>
          <a:bodyPr/>
          <a:lstStyle>
            <a:lvl1pPr>
              <a:defRPr sz="2105"/>
            </a:lvl1pPr>
            <a:lvl2pPr>
              <a:defRPr sz="1754"/>
            </a:lvl2pPr>
            <a:lvl3pPr>
              <a:defRPr sz="1579"/>
            </a:lvl3pPr>
            <a:lvl4pPr>
              <a:defRPr sz="1403"/>
            </a:lvl4pPr>
            <a:lvl5pPr>
              <a:defRPr sz="1403"/>
            </a:lvl5pPr>
            <a:lvl6pPr>
              <a:defRPr sz="1403"/>
            </a:lvl6pPr>
            <a:lvl7pPr>
              <a:defRPr sz="1403"/>
            </a:lvl7pPr>
            <a:lvl8pPr>
              <a:defRPr sz="1403"/>
            </a:lvl8pPr>
            <a:lvl9pPr>
              <a:defRPr sz="140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512" y="1692889"/>
            <a:ext cx="4726219" cy="705515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512" y="2398404"/>
            <a:ext cx="4726219" cy="4357393"/>
          </a:xfrm>
        </p:spPr>
        <p:txBody>
          <a:bodyPr/>
          <a:lstStyle>
            <a:lvl1pPr>
              <a:defRPr sz="2105"/>
            </a:lvl1pPr>
            <a:lvl2pPr>
              <a:defRPr sz="1754"/>
            </a:lvl2pPr>
            <a:lvl3pPr>
              <a:defRPr sz="1579"/>
            </a:lvl3pPr>
            <a:lvl4pPr>
              <a:defRPr sz="1403"/>
            </a:lvl4pPr>
            <a:lvl5pPr>
              <a:defRPr sz="1403"/>
            </a:lvl5pPr>
            <a:lvl6pPr>
              <a:defRPr sz="1403"/>
            </a:lvl6pPr>
            <a:lvl7pPr>
              <a:defRPr sz="1403"/>
            </a:lvl7pPr>
            <a:lvl8pPr>
              <a:defRPr sz="1403"/>
            </a:lvl8pPr>
            <a:lvl9pPr>
              <a:defRPr sz="140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801F2-BAF2-40F2-8B15-6A82427ACBB8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88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0994E-F8F1-4911-BC59-E54F90ACDBC0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66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0C400-3B0E-46F4-A016-CA46AFEBE0E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57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1113"/>
            <a:ext cx="3518261" cy="1281483"/>
          </a:xfrm>
        </p:spPr>
        <p:txBody>
          <a:bodyPr anchor="b"/>
          <a:lstStyle>
            <a:lvl1pPr algn="l">
              <a:defRPr sz="1754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1648" y="301115"/>
            <a:ext cx="5977083" cy="6454683"/>
          </a:xfrm>
        </p:spPr>
        <p:txBody>
          <a:bodyPr/>
          <a:lstStyle>
            <a:lvl1pPr>
              <a:defRPr sz="2807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0" y="1582598"/>
            <a:ext cx="3518261" cy="5173200"/>
          </a:xfrm>
        </p:spPr>
        <p:txBody>
          <a:bodyPr/>
          <a:lstStyle>
            <a:lvl1pPr marL="0" indent="0">
              <a:buNone/>
              <a:defRPr sz="1228"/>
            </a:lvl1pPr>
            <a:lvl2pPr marL="401010" indent="0">
              <a:buNone/>
              <a:defRPr sz="1053"/>
            </a:lvl2pPr>
            <a:lvl3pPr marL="802020" indent="0">
              <a:buNone/>
              <a:defRPr sz="877"/>
            </a:lvl3pPr>
            <a:lvl4pPr marL="1203030" indent="0">
              <a:buNone/>
              <a:defRPr sz="789"/>
            </a:lvl4pPr>
            <a:lvl5pPr marL="1604040" indent="0">
              <a:buNone/>
              <a:defRPr sz="789"/>
            </a:lvl5pPr>
            <a:lvl6pPr marL="2005051" indent="0">
              <a:buNone/>
              <a:defRPr sz="789"/>
            </a:lvl6pPr>
            <a:lvl7pPr marL="2406061" indent="0">
              <a:buNone/>
              <a:defRPr sz="789"/>
            </a:lvl7pPr>
            <a:lvl8pPr marL="2807071" indent="0">
              <a:buNone/>
              <a:defRPr sz="789"/>
            </a:lvl8pPr>
            <a:lvl9pPr marL="3208081" indent="0">
              <a:buNone/>
              <a:defRPr sz="78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D3DE0-6030-4B56-9F89-9FAA5AAD2C8C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2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E694-A3BA-4220-A415-E0EE2051B8A9}" type="datetimeFigureOut">
              <a:rPr lang="fr-FR" smtClean="0"/>
              <a:pPr/>
              <a:t>28/02/2023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DE85-4348-44E3-A435-6C0AC3E483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442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774" y="5293995"/>
            <a:ext cx="6416040" cy="624986"/>
          </a:xfrm>
        </p:spPr>
        <p:txBody>
          <a:bodyPr anchor="b"/>
          <a:lstStyle>
            <a:lvl1pPr algn="l">
              <a:defRPr sz="1754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774" y="675755"/>
            <a:ext cx="6416040" cy="4537710"/>
          </a:xfrm>
        </p:spPr>
        <p:txBody>
          <a:bodyPr/>
          <a:lstStyle>
            <a:lvl1pPr marL="0" indent="0">
              <a:buNone/>
              <a:defRPr sz="2807"/>
            </a:lvl1pPr>
            <a:lvl2pPr marL="401010" indent="0">
              <a:buNone/>
              <a:defRPr sz="2456"/>
            </a:lvl2pPr>
            <a:lvl3pPr marL="802020" indent="0">
              <a:buNone/>
              <a:defRPr sz="2105"/>
            </a:lvl3pPr>
            <a:lvl4pPr marL="1203030" indent="0">
              <a:buNone/>
              <a:defRPr sz="1754"/>
            </a:lvl4pPr>
            <a:lvl5pPr marL="1604040" indent="0">
              <a:buNone/>
              <a:defRPr sz="1754"/>
            </a:lvl5pPr>
            <a:lvl6pPr marL="2005051" indent="0">
              <a:buNone/>
              <a:defRPr sz="1754"/>
            </a:lvl6pPr>
            <a:lvl7pPr marL="2406061" indent="0">
              <a:buNone/>
              <a:defRPr sz="1754"/>
            </a:lvl7pPr>
            <a:lvl8pPr marL="2807071" indent="0">
              <a:buNone/>
              <a:defRPr sz="1754"/>
            </a:lvl8pPr>
            <a:lvl9pPr marL="3208081" indent="0">
              <a:buNone/>
              <a:defRPr sz="1754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774" y="5918981"/>
            <a:ext cx="6416040" cy="887584"/>
          </a:xfrm>
        </p:spPr>
        <p:txBody>
          <a:bodyPr/>
          <a:lstStyle>
            <a:lvl1pPr marL="0" indent="0">
              <a:buNone/>
              <a:defRPr sz="1228"/>
            </a:lvl1pPr>
            <a:lvl2pPr marL="401010" indent="0">
              <a:buNone/>
              <a:defRPr sz="1053"/>
            </a:lvl2pPr>
            <a:lvl3pPr marL="802020" indent="0">
              <a:buNone/>
              <a:defRPr sz="877"/>
            </a:lvl3pPr>
            <a:lvl4pPr marL="1203030" indent="0">
              <a:buNone/>
              <a:defRPr sz="789"/>
            </a:lvl4pPr>
            <a:lvl5pPr marL="1604040" indent="0">
              <a:buNone/>
              <a:defRPr sz="789"/>
            </a:lvl5pPr>
            <a:lvl6pPr marL="2005051" indent="0">
              <a:buNone/>
              <a:defRPr sz="789"/>
            </a:lvl6pPr>
            <a:lvl7pPr marL="2406061" indent="0">
              <a:buNone/>
              <a:defRPr sz="789"/>
            </a:lvl7pPr>
            <a:lvl8pPr marL="2807071" indent="0">
              <a:buNone/>
              <a:defRPr sz="789"/>
            </a:lvl8pPr>
            <a:lvl9pPr marL="3208081" indent="0">
              <a:buNone/>
              <a:defRPr sz="78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D1BA6-0019-4A8D-A9EE-2EA188170B9B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82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4DC68-30FA-475E-8DDB-76FCCE5C4656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02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2716" y="302866"/>
            <a:ext cx="2406015" cy="645293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670" y="302866"/>
            <a:ext cx="7059624" cy="645293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B5C23-A2DD-4F98-AAA7-F8CDDBFCBE17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63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65"/>
            <a:ext cx="9624060" cy="126047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34670" y="1764667"/>
            <a:ext cx="9624060" cy="4991131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78FA6-B1EF-4D77-B71E-E5E082FC70C5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3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9602" y="1885462"/>
            <a:ext cx="9223058" cy="3145935"/>
          </a:xfrm>
        </p:spPr>
        <p:txBody>
          <a:bodyPr anchor="b"/>
          <a:lstStyle>
            <a:lvl1pPr>
              <a:defRPr sz="526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9602" y="5061158"/>
            <a:ext cx="9223058" cy="1654373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10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2020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E694-A3BA-4220-A415-E0EE2051B8A9}" type="datetimeFigureOut">
              <a:rPr lang="fr-FR" smtClean="0"/>
              <a:pPr/>
              <a:t>28/02/2023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DE85-4348-44E3-A435-6C0AC3E483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52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35171" y="2013259"/>
            <a:ext cx="4544695" cy="479855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13534" y="2013259"/>
            <a:ext cx="4544695" cy="479855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E694-A3BA-4220-A415-E0EE2051B8A9}" type="datetimeFigureOut">
              <a:rPr lang="fr-FR" smtClean="0"/>
              <a:pPr/>
              <a:t>28/02/2023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DE85-4348-44E3-A435-6C0AC3E483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09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6564" y="402652"/>
            <a:ext cx="9223058" cy="146180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6565" y="1853949"/>
            <a:ext cx="4523809" cy="908592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36565" y="2762541"/>
            <a:ext cx="4523809" cy="406328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13534" y="1853949"/>
            <a:ext cx="4546088" cy="908592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13534" y="2762541"/>
            <a:ext cx="4546088" cy="406328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E694-A3BA-4220-A415-E0EE2051B8A9}" type="datetimeFigureOut">
              <a:rPr lang="fr-FR" smtClean="0"/>
              <a:pPr/>
              <a:t>28/02/2023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DE85-4348-44E3-A435-6C0AC3E483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54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E694-A3BA-4220-A415-E0EE2051B8A9}" type="datetimeFigureOut">
              <a:rPr lang="fr-FR" smtClean="0"/>
              <a:pPr/>
              <a:t>28/02/2023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DE85-4348-44E3-A435-6C0AC3E483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12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E694-A3BA-4220-A415-E0EE2051B8A9}" type="datetimeFigureOut">
              <a:rPr lang="fr-FR" smtClean="0"/>
              <a:pPr/>
              <a:t>28/02/2023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DE85-4348-44E3-A435-6C0AC3E483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62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6564" y="504190"/>
            <a:ext cx="3448900" cy="1764665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46088" y="1088911"/>
            <a:ext cx="5413534" cy="5374525"/>
          </a:xfrm>
        </p:spPr>
        <p:txBody>
          <a:bodyPr/>
          <a:lstStyle>
            <a:lvl1pPr>
              <a:defRPr sz="2807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36564" y="2268855"/>
            <a:ext cx="3448900" cy="4203335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E694-A3BA-4220-A415-E0EE2051B8A9}" type="datetimeFigureOut">
              <a:rPr lang="fr-FR" smtClean="0"/>
              <a:pPr/>
              <a:t>28/02/2023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DE85-4348-44E3-A435-6C0AC3E483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66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6564" y="504190"/>
            <a:ext cx="3448900" cy="1764665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46088" y="1088911"/>
            <a:ext cx="5413534" cy="5374525"/>
          </a:xfrm>
        </p:spPr>
        <p:txBody>
          <a:bodyPr/>
          <a:lstStyle>
            <a:lvl1pPr marL="0" indent="0">
              <a:buNone/>
              <a:defRPr sz="2807"/>
            </a:lvl1pPr>
            <a:lvl2pPr marL="401010" indent="0">
              <a:buNone/>
              <a:defRPr sz="2456"/>
            </a:lvl2pPr>
            <a:lvl3pPr marL="802020" indent="0">
              <a:buNone/>
              <a:defRPr sz="2105"/>
            </a:lvl3pPr>
            <a:lvl4pPr marL="1203030" indent="0">
              <a:buNone/>
              <a:defRPr sz="1754"/>
            </a:lvl4pPr>
            <a:lvl5pPr marL="1604040" indent="0">
              <a:buNone/>
              <a:defRPr sz="1754"/>
            </a:lvl5pPr>
            <a:lvl6pPr marL="2005051" indent="0">
              <a:buNone/>
              <a:defRPr sz="1754"/>
            </a:lvl6pPr>
            <a:lvl7pPr marL="2406061" indent="0">
              <a:buNone/>
              <a:defRPr sz="1754"/>
            </a:lvl7pPr>
            <a:lvl8pPr marL="2807071" indent="0">
              <a:buNone/>
              <a:defRPr sz="1754"/>
            </a:lvl8pPr>
            <a:lvl9pPr marL="3208081" indent="0">
              <a:buNone/>
              <a:defRPr sz="1754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36564" y="2268855"/>
            <a:ext cx="3448900" cy="4203335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E694-A3BA-4220-A415-E0EE2051B8A9}" type="datetimeFigureOut">
              <a:rPr lang="fr-FR" smtClean="0"/>
              <a:pPr/>
              <a:t>28/02/2023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DE85-4348-44E3-A435-6C0AC3E483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00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35171" y="402652"/>
            <a:ext cx="9223058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5171" y="2013259"/>
            <a:ext cx="9223058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5171" y="7009642"/>
            <a:ext cx="24060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E694-A3BA-4220-A415-E0EE2051B8A9}" type="datetimeFigureOut">
              <a:rPr lang="fr-FR" smtClean="0"/>
              <a:pPr/>
              <a:t>28/02/2023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42189" y="7009642"/>
            <a:ext cx="360902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52214" y="7009642"/>
            <a:ext cx="24060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9DE85-4348-44E3-A435-6C0AC3E483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2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670" y="302865"/>
            <a:ext cx="962406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670" y="1764667"/>
            <a:ext cx="9624060" cy="499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529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670" y="6887095"/>
            <a:ext cx="2495127" cy="52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28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29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579" y="6887095"/>
            <a:ext cx="3386243" cy="52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28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29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3" y="6887095"/>
            <a:ext cx="2495127" cy="52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28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7B2589-930A-4DBB-AEC9-06F24C52CE81}" type="slidenum">
              <a:rPr lang="fr-FR" alt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0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59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59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59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59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59">
          <a:solidFill>
            <a:schemeClr val="tx2"/>
          </a:solidFill>
          <a:latin typeface="Arial" charset="0"/>
        </a:defRPr>
      </a:lvl5pPr>
      <a:lvl6pPr marL="401010" algn="ctr" rtl="0" fontAlgn="base">
        <a:spcBef>
          <a:spcPct val="0"/>
        </a:spcBef>
        <a:spcAft>
          <a:spcPct val="0"/>
        </a:spcAft>
        <a:defRPr sz="3859">
          <a:solidFill>
            <a:schemeClr val="tx2"/>
          </a:solidFill>
          <a:latin typeface="Arial" charset="0"/>
        </a:defRPr>
      </a:lvl6pPr>
      <a:lvl7pPr marL="802020" algn="ctr" rtl="0" fontAlgn="base">
        <a:spcBef>
          <a:spcPct val="0"/>
        </a:spcBef>
        <a:spcAft>
          <a:spcPct val="0"/>
        </a:spcAft>
        <a:defRPr sz="3859">
          <a:solidFill>
            <a:schemeClr val="tx2"/>
          </a:solidFill>
          <a:latin typeface="Arial" charset="0"/>
        </a:defRPr>
      </a:lvl7pPr>
      <a:lvl8pPr marL="1203030" algn="ctr" rtl="0" fontAlgn="base">
        <a:spcBef>
          <a:spcPct val="0"/>
        </a:spcBef>
        <a:spcAft>
          <a:spcPct val="0"/>
        </a:spcAft>
        <a:defRPr sz="3859">
          <a:solidFill>
            <a:schemeClr val="tx2"/>
          </a:solidFill>
          <a:latin typeface="Arial" charset="0"/>
        </a:defRPr>
      </a:lvl8pPr>
      <a:lvl9pPr marL="1604040" algn="ctr" rtl="0" fontAlgn="base">
        <a:spcBef>
          <a:spcPct val="0"/>
        </a:spcBef>
        <a:spcAft>
          <a:spcPct val="0"/>
        </a:spcAft>
        <a:defRPr sz="3859">
          <a:solidFill>
            <a:schemeClr val="tx2"/>
          </a:solidFill>
          <a:latin typeface="Arial" charset="0"/>
        </a:defRPr>
      </a:lvl9pPr>
    </p:titleStyle>
    <p:bodyStyle>
      <a:lvl1pPr marL="300758" indent="-300758" algn="l" rtl="0" eaLnBrk="0" fontAlgn="base" hangingPunct="0">
        <a:spcBef>
          <a:spcPct val="20000"/>
        </a:spcBef>
        <a:spcAft>
          <a:spcPct val="0"/>
        </a:spcAft>
        <a:buChar char="•"/>
        <a:defRPr sz="2807">
          <a:solidFill>
            <a:schemeClr val="tx1"/>
          </a:solidFill>
          <a:latin typeface="+mn-lt"/>
          <a:ea typeface="+mn-ea"/>
          <a:cs typeface="+mn-cs"/>
        </a:defRPr>
      </a:lvl1pPr>
      <a:lvl2pPr marL="651641" indent="-250631" algn="l" rtl="0" eaLnBrk="0" fontAlgn="base" hangingPunct="0">
        <a:spcBef>
          <a:spcPct val="20000"/>
        </a:spcBef>
        <a:spcAft>
          <a:spcPct val="0"/>
        </a:spcAft>
        <a:buChar char="–"/>
        <a:defRPr sz="2456">
          <a:solidFill>
            <a:schemeClr val="tx1"/>
          </a:solidFill>
          <a:latin typeface="+mn-lt"/>
        </a:defRPr>
      </a:lvl2pPr>
      <a:lvl3pPr marL="1002525" indent="-200505" algn="l" rtl="0" eaLnBrk="0" fontAlgn="base" hangingPunct="0">
        <a:spcBef>
          <a:spcPct val="20000"/>
        </a:spcBef>
        <a:spcAft>
          <a:spcPct val="0"/>
        </a:spcAft>
        <a:buChar char="•"/>
        <a:defRPr sz="2105">
          <a:solidFill>
            <a:schemeClr val="tx1"/>
          </a:solidFill>
          <a:latin typeface="+mn-lt"/>
        </a:defRPr>
      </a:lvl3pPr>
      <a:lvl4pPr marL="1403535" indent="-200505" algn="l" rtl="0" eaLnBrk="0" fontAlgn="base" hangingPunct="0">
        <a:spcBef>
          <a:spcPct val="20000"/>
        </a:spcBef>
        <a:spcAft>
          <a:spcPct val="0"/>
        </a:spcAft>
        <a:buChar char="–"/>
        <a:defRPr sz="1754">
          <a:solidFill>
            <a:schemeClr val="tx1"/>
          </a:solidFill>
          <a:latin typeface="+mn-lt"/>
        </a:defRPr>
      </a:lvl4pPr>
      <a:lvl5pPr marL="1804546" indent="-200505" algn="l" rtl="0" eaLnBrk="0" fontAlgn="base" hangingPunct="0">
        <a:spcBef>
          <a:spcPct val="20000"/>
        </a:spcBef>
        <a:spcAft>
          <a:spcPct val="0"/>
        </a:spcAft>
        <a:buChar char="»"/>
        <a:defRPr sz="1754">
          <a:solidFill>
            <a:schemeClr val="tx1"/>
          </a:solidFill>
          <a:latin typeface="+mn-lt"/>
        </a:defRPr>
      </a:lvl5pPr>
      <a:lvl6pPr marL="2205556" indent="-200505" algn="l" rtl="0" fontAlgn="base">
        <a:spcBef>
          <a:spcPct val="20000"/>
        </a:spcBef>
        <a:spcAft>
          <a:spcPct val="0"/>
        </a:spcAft>
        <a:buChar char="»"/>
        <a:defRPr sz="1754">
          <a:solidFill>
            <a:schemeClr val="tx1"/>
          </a:solidFill>
          <a:latin typeface="+mn-lt"/>
        </a:defRPr>
      </a:lvl6pPr>
      <a:lvl7pPr marL="2606566" indent="-200505" algn="l" rtl="0" fontAlgn="base">
        <a:spcBef>
          <a:spcPct val="20000"/>
        </a:spcBef>
        <a:spcAft>
          <a:spcPct val="0"/>
        </a:spcAft>
        <a:buChar char="»"/>
        <a:defRPr sz="1754">
          <a:solidFill>
            <a:schemeClr val="tx1"/>
          </a:solidFill>
          <a:latin typeface="+mn-lt"/>
        </a:defRPr>
      </a:lvl7pPr>
      <a:lvl8pPr marL="3007576" indent="-200505" algn="l" rtl="0" fontAlgn="base">
        <a:spcBef>
          <a:spcPct val="20000"/>
        </a:spcBef>
        <a:spcAft>
          <a:spcPct val="0"/>
        </a:spcAft>
        <a:buChar char="»"/>
        <a:defRPr sz="1754">
          <a:solidFill>
            <a:schemeClr val="tx1"/>
          </a:solidFill>
          <a:latin typeface="+mn-lt"/>
        </a:defRPr>
      </a:lvl8pPr>
      <a:lvl9pPr marL="3408586" indent="-200505" algn="l" rtl="0" fontAlgn="base">
        <a:spcBef>
          <a:spcPct val="20000"/>
        </a:spcBef>
        <a:spcAft>
          <a:spcPct val="0"/>
        </a:spcAft>
        <a:buChar char="»"/>
        <a:defRPr sz="1754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177"/>
          <p:cNvSpPr txBox="1">
            <a:spLocks noGrp="1"/>
          </p:cNvSpPr>
          <p:nvPr>
            <p:ph type="subTitle" idx="1"/>
          </p:nvPr>
        </p:nvSpPr>
        <p:spPr>
          <a:xfrm>
            <a:off x="129236" y="4318921"/>
            <a:ext cx="7046264" cy="644564"/>
          </a:xfrm>
        </p:spPr>
        <p:txBody>
          <a:bodyPr vert="horz" lIns="80201" tIns="40083" rIns="80201" bIns="40083" rtlCol="0"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25000"/>
              <a:buFontTx/>
              <a:buNone/>
            </a:pPr>
            <a:r>
              <a:rPr lang="en-US" altLang="fr-F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REUNION ANNUELLE CPS 2022</a:t>
            </a:r>
          </a:p>
        </p:txBody>
      </p:sp>
      <p:pic>
        <p:nvPicPr>
          <p:cNvPr id="3075" name="Shape 17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86" y="1618122"/>
            <a:ext cx="3316625" cy="346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Shape 179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1" b="12199"/>
          <a:stretch>
            <a:fillRect/>
          </a:stretch>
        </p:blipFill>
        <p:spPr bwMode="auto">
          <a:xfrm>
            <a:off x="4051300" y="123826"/>
            <a:ext cx="1899485" cy="147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" name="Shape 180"/>
          <p:cNvSpPr/>
          <p:nvPr/>
        </p:nvSpPr>
        <p:spPr>
          <a:xfrm>
            <a:off x="129236" y="2383821"/>
            <a:ext cx="7046264" cy="1475518"/>
          </a:xfrm>
          <a:prstGeom prst="rect">
            <a:avLst/>
          </a:prstGeom>
        </p:spPr>
        <p:txBody>
          <a:bodyPr>
            <a:prstTxWarp prst="textPlain">
              <a:avLst>
                <a:gd name="adj" fmla="val 50158"/>
              </a:avLst>
            </a:prstTxWarp>
          </a:bodyPr>
          <a:lstStyle/>
          <a:p>
            <a:pPr algn="ctr" defTabSz="802020">
              <a:defRPr/>
            </a:pPr>
            <a:r>
              <a:rPr lang="fr-FR" sz="1579" b="1" kern="0" dirty="0">
                <a:solidFill>
                  <a:srgbClr val="0070C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CHIMIOPREVENTION DU PALUDISME SAISONNIER</a:t>
            </a:r>
          </a:p>
          <a:p>
            <a:pPr algn="ctr" defTabSz="802020">
              <a:defRPr/>
            </a:pPr>
            <a:endParaRPr lang="fr-FR" sz="1579" b="1" kern="0" dirty="0">
              <a:solidFill>
                <a:srgbClr val="0070C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3078" name="Shape 181"/>
          <p:cNvSpPr txBox="1">
            <a:spLocks noChangeArrowheads="1"/>
          </p:cNvSpPr>
          <p:nvPr/>
        </p:nvSpPr>
        <p:spPr bwMode="auto">
          <a:xfrm>
            <a:off x="921554" y="5469254"/>
            <a:ext cx="5389187" cy="53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87" tIns="40083" rIns="80187" bIns="40083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defTabSz="802020" eaLnBrk="1" hangingPunct="1">
              <a:buClr>
                <a:srgbClr val="000000"/>
              </a:buClr>
              <a:buSzPct val="25000"/>
            </a:pPr>
            <a:r>
              <a:rPr lang="en-US" altLang="fr-FR" sz="2400" b="1" dirty="0">
                <a:latin typeface="Times New Roman" panose="02020603050405020304" pitchFamily="18" charset="0"/>
                <a:cs typeface="Times New Roman" pitchFamily="18" charset="0"/>
                <a:sym typeface="Arial Black" pitchFamily="34" charset="0"/>
              </a:rPr>
              <a:t>              Du 27 Fevrier au 1er Mars 2023</a:t>
            </a:r>
          </a:p>
        </p:txBody>
      </p:sp>
      <p:sp>
        <p:nvSpPr>
          <p:cNvPr id="2" name="Shape 181">
            <a:extLst>
              <a:ext uri="{FF2B5EF4-FFF2-40B4-BE49-F238E27FC236}">
                <a16:creationId xmlns:a16="http://schemas.microsoft.com/office/drawing/2014/main" id="{90E1B1EB-05BC-BDD9-44A3-B9A774DBB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6296024"/>
            <a:ext cx="6172200" cy="53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87" tIns="40083" rIns="80187" bIns="40083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defTabSz="802020" eaLnBrk="1" hangingPunct="1">
              <a:buClr>
                <a:srgbClr val="000000"/>
              </a:buClr>
              <a:buSzPct val="25000"/>
            </a:pPr>
            <a:r>
              <a:rPr lang="en-US" altLang="fr-FR" sz="2400" b="1" dirty="0">
                <a:latin typeface="Times New Roman" panose="02020603050405020304" pitchFamily="18" charset="0"/>
                <a:cs typeface="Times New Roman" pitchFamily="18" charset="0"/>
                <a:sym typeface="Arial Black" pitchFamily="34" charset="0"/>
              </a:rPr>
              <a:t>            </a:t>
            </a:r>
            <a:r>
              <a:rPr lang="en-US" altLang="fr-FR" sz="3600" b="1" dirty="0">
                <a:latin typeface="Times New Roman" panose="02020603050405020304" pitchFamily="18" charset="0"/>
                <a:cs typeface="Times New Roman" pitchFamily="18" charset="0"/>
                <a:sym typeface="Arial Black" pitchFamily="34" charset="0"/>
              </a:rPr>
              <a:t>PAYS:  </a:t>
            </a:r>
            <a:r>
              <a:rPr lang="en-US" altLang="fr-F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Arial Black" pitchFamily="34" charset="0"/>
              </a:rPr>
              <a:t>SENEGAL</a:t>
            </a:r>
            <a:endParaRPr lang="en-US" altLang="fr-F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  <a:sym typeface="Arial Black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2DC16A-DEB2-2C20-7A5D-59C3769EEC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7100" y="168205"/>
            <a:ext cx="1676400" cy="109862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95AC18B-8FB3-1A58-D9B3-5464E9FF34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4" y="262527"/>
            <a:ext cx="914400" cy="1004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873729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455" y="773906"/>
            <a:ext cx="2801914" cy="17057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083198"/>
            <a:ext cx="2801914" cy="17057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1624"/>
            <a:ext cx="2801914" cy="17057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487" y="5083198"/>
            <a:ext cx="2801914" cy="1705746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idx="4294967295"/>
          </p:nvPr>
        </p:nvSpPr>
        <p:spPr>
          <a:xfrm>
            <a:off x="1" y="2714624"/>
            <a:ext cx="10693399" cy="2368573"/>
          </a:xfrm>
          <a:solidFill>
            <a:srgbClr val="00B050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fr-FR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fr-FR" sz="3859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PHARMACOVIGILANCE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13B2E004-E619-7579-32AC-39D6E9F8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96155"/>
            <a:ext cx="977444" cy="56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193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7626"/>
            <a:ext cx="10693400" cy="685800"/>
          </a:xfrm>
          <a:solidFill>
            <a:srgbClr val="00B050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fr-FR" sz="2807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NOTIFICATION DES EFFETS INDESIRABLES DANS LE TEMPS</a:t>
            </a:r>
            <a:r>
              <a:rPr lang="fr-FR" sz="280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787354"/>
              </p:ext>
            </p:extLst>
          </p:nvPr>
        </p:nvGraphicFramePr>
        <p:xfrm>
          <a:off x="105027" y="776857"/>
          <a:ext cx="10483351" cy="2090168"/>
        </p:xfrm>
        <a:graphic>
          <a:graphicData uri="http://schemas.openxmlformats.org/drawingml/2006/table">
            <a:tbl>
              <a:tblPr firstRow="1" firstCol="1" bandRow="1"/>
              <a:tblGrid>
                <a:gridCol w="1513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24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74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84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71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91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35608">
                  <a:extLst>
                    <a:ext uri="{9D8B030D-6E8A-4147-A177-3AD203B41FA5}">
                      <a16:colId xmlns:a16="http://schemas.microsoft.com/office/drawing/2014/main" val="2818515381"/>
                    </a:ext>
                  </a:extLst>
                </a:gridCol>
              </a:tblGrid>
              <a:tr h="98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 Items</a:t>
                      </a:r>
                      <a:endParaRPr lang="fr-FR" sz="2100" dirty="0">
                        <a:effectLst/>
                        <a:latin typeface="Times New Roman" pitchFamily="18" charset="0"/>
                        <a:ea typeface="Times New Roman" charset="0"/>
                        <a:cs typeface="Times New Roman" pitchFamily="18" charset="0"/>
                      </a:endParaRP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2014</a:t>
                      </a:r>
                      <a:endParaRPr lang="fr-FR" sz="2100" dirty="0">
                        <a:effectLst/>
                        <a:latin typeface="Times New Roman" pitchFamily="18" charset="0"/>
                        <a:ea typeface="Times New Roman" charset="0"/>
                        <a:cs typeface="Times New Roman" pitchFamily="18" charset="0"/>
                      </a:endParaRP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2015</a:t>
                      </a:r>
                      <a:endParaRPr lang="fr-FR" sz="2100" dirty="0">
                        <a:effectLst/>
                        <a:latin typeface="Times New Roman" pitchFamily="18" charset="0"/>
                        <a:ea typeface="Times New Roman" charset="0"/>
                        <a:cs typeface="Times New Roman" pitchFamily="18" charset="0"/>
                      </a:endParaRP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2016</a:t>
                      </a:r>
                      <a:endParaRPr lang="fr-FR" sz="2100" dirty="0">
                        <a:effectLst/>
                        <a:latin typeface="Times New Roman" pitchFamily="18" charset="0"/>
                        <a:ea typeface="Times New Roman" charset="0"/>
                        <a:cs typeface="Times New Roman" pitchFamily="18" charset="0"/>
                      </a:endParaRP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0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Nbre Effets Indésirables</a:t>
                      </a:r>
                      <a:r>
                        <a:rPr lang="fr-FR" sz="2100" b="0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 </a:t>
                      </a:r>
                      <a:endParaRPr lang="fr-FR" sz="2100" b="0" dirty="0">
                        <a:effectLst/>
                        <a:latin typeface="Times New Roman" pitchFamily="18" charset="0"/>
                        <a:ea typeface="Times New Roman" charset="0"/>
                        <a:cs typeface="Times New Roman" pitchFamily="18" charset="0"/>
                      </a:endParaRP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290</a:t>
                      </a:r>
                      <a:endParaRPr lang="fr-FR" sz="2100" b="0" dirty="0">
                        <a:effectLst/>
                        <a:latin typeface="Times New Roman" pitchFamily="18" charset="0"/>
                        <a:ea typeface="Times New Roman" charset="0"/>
                        <a:cs typeface="Times New Roman" pitchFamily="18" charset="0"/>
                      </a:endParaRP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1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2054</a:t>
                      </a:r>
                      <a:endParaRPr lang="fr-FR" sz="2100" b="0" dirty="0">
                        <a:effectLst/>
                        <a:latin typeface="Times New Roman" pitchFamily="18" charset="0"/>
                        <a:ea typeface="Times New Roman" charset="0"/>
                        <a:cs typeface="Times New Roman" pitchFamily="18" charset="0"/>
                      </a:endParaRP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479</a:t>
                      </a:r>
                      <a:endParaRPr lang="fr-FR" sz="2100" b="0" dirty="0">
                        <a:effectLst/>
                        <a:latin typeface="Times New Roman" pitchFamily="18" charset="0"/>
                        <a:ea typeface="Times New Roman" charset="0"/>
                        <a:cs typeface="Times New Roman" pitchFamily="18" charset="0"/>
                      </a:endParaRP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b="0" dirty="0"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117</a:t>
                      </a: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b="1" dirty="0"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Pas de CPS</a:t>
                      </a: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b="0" dirty="0"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1 615</a:t>
                      </a: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b="0" dirty="0"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2 690</a:t>
                      </a: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b="0" dirty="0"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1 518</a:t>
                      </a: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1 900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0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Nbre enfants traités</a:t>
                      </a:r>
                      <a:endParaRPr lang="fr-FR" sz="2100" dirty="0">
                        <a:effectLst/>
                        <a:latin typeface="Times New Roman" pitchFamily="18" charset="0"/>
                        <a:ea typeface="Times New Roman" charset="0"/>
                        <a:cs typeface="Times New Roman" pitchFamily="18" charset="0"/>
                      </a:endParaRP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59480</a:t>
                      </a:r>
                      <a:endParaRPr lang="fr-FR" sz="2100" dirty="0">
                        <a:effectLst/>
                        <a:latin typeface="Times New Roman" pitchFamily="18" charset="0"/>
                        <a:ea typeface="Times New Roman" charset="0"/>
                        <a:cs typeface="Times New Roman" pitchFamily="18" charset="0"/>
                      </a:endParaRP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614785</a:t>
                      </a:r>
                      <a:endParaRPr lang="fr-FR" sz="2100" dirty="0">
                        <a:effectLst/>
                        <a:latin typeface="Times New Roman" pitchFamily="18" charset="0"/>
                        <a:ea typeface="Times New Roman" charset="0"/>
                        <a:cs typeface="Times New Roman" pitchFamily="18" charset="0"/>
                      </a:endParaRP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620877</a:t>
                      </a:r>
                      <a:endParaRPr lang="fr-FR" sz="2100" dirty="0">
                        <a:effectLst/>
                        <a:latin typeface="Times New Roman" pitchFamily="18" charset="0"/>
                        <a:ea typeface="Times New Roman" charset="0"/>
                        <a:cs typeface="Times New Roman" pitchFamily="18" charset="0"/>
                      </a:endParaRP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644830</a:t>
                      </a:r>
                      <a:endParaRPr lang="fr-FR" sz="2100" dirty="0">
                        <a:effectLst/>
                        <a:latin typeface="Times New Roman" pitchFamily="18" charset="0"/>
                        <a:ea typeface="Times New Roman" charset="0"/>
                        <a:cs typeface="Times New Roman" pitchFamily="18" charset="0"/>
                      </a:endParaRP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1 065 277</a:t>
                      </a:r>
                    </a:p>
                  </a:txBody>
                  <a:tcPr marL="38983" marR="38983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711 551</a:t>
                      </a:r>
                      <a:endParaRPr lang="fr-FR" sz="210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charset="0"/>
                        <a:cs typeface="Times New Roman" pitchFamily="18" charset="0"/>
                      </a:endParaRP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729 302</a:t>
                      </a: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754 450</a:t>
                      </a: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790946"/>
                  </a:ext>
                </a:extLst>
              </a:tr>
              <a:tr h="987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Incidence</a:t>
                      </a:r>
                      <a:endParaRPr lang="fr-FR" sz="2100" dirty="0">
                        <a:effectLst/>
                        <a:latin typeface="Times New Roman" pitchFamily="18" charset="0"/>
                        <a:ea typeface="Times New Roman" charset="0"/>
                        <a:cs typeface="Times New Roman" pitchFamily="18" charset="0"/>
                      </a:endParaRP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0,06%</a:t>
                      </a:r>
                      <a:endParaRPr lang="fr-FR" sz="2100" b="1" dirty="0">
                        <a:effectLst/>
                        <a:latin typeface="Times New Roman" pitchFamily="18" charset="0"/>
                        <a:ea typeface="Times New Roman" charset="0"/>
                        <a:cs typeface="Times New Roman" pitchFamily="18" charset="0"/>
                      </a:endParaRP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0,05%</a:t>
                      </a:r>
                      <a:endParaRPr lang="fr-FR" sz="2100" b="1" dirty="0">
                        <a:effectLst/>
                        <a:latin typeface="Times New Roman" pitchFamily="18" charset="0"/>
                        <a:ea typeface="Times New Roman" charset="0"/>
                        <a:cs typeface="Times New Roman" pitchFamily="18" charset="0"/>
                      </a:endParaRP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0,33%</a:t>
                      </a:r>
                      <a:endParaRPr lang="fr-FR" sz="2100" b="1" dirty="0">
                        <a:effectLst/>
                        <a:latin typeface="Times New Roman" pitchFamily="18" charset="0"/>
                        <a:ea typeface="Times New Roman" charset="0"/>
                        <a:cs typeface="Times New Roman" pitchFamily="18" charset="0"/>
                      </a:endParaRP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0,07%</a:t>
                      </a:r>
                      <a:endParaRPr lang="fr-FR" sz="2100" b="1" dirty="0">
                        <a:effectLst/>
                        <a:latin typeface="Times New Roman" pitchFamily="18" charset="0"/>
                        <a:ea typeface="Times New Roman" charset="0"/>
                        <a:cs typeface="Times New Roman" pitchFamily="18" charset="0"/>
                      </a:endParaRP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0,15%</a:t>
                      </a:r>
                    </a:p>
                  </a:txBody>
                  <a:tcPr marL="38983" marR="38983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0,38%</a:t>
                      </a: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0,21%</a:t>
                      </a: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charset="0"/>
                          <a:cs typeface="Times New Roman" pitchFamily="18" charset="0"/>
                        </a:rPr>
                        <a:t>0,25%</a:t>
                      </a:r>
                    </a:p>
                  </a:txBody>
                  <a:tcPr marL="38983" marR="38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27199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05027" y="2867025"/>
            <a:ext cx="1048335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02020">
              <a:lnSpc>
                <a:spcPct val="150000"/>
              </a:lnSpc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 d’effets indésirables notifiés en 2022 (1 900)  par rapport à 2021 (1 518).</a:t>
            </a:r>
          </a:p>
          <a:p>
            <a:pPr algn="just" defTabSz="802020">
              <a:lnSpc>
                <a:spcPct val="150000"/>
              </a:lnSpc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effets indésirables étaient survenus plus dans la  tranche d'âge 60-120 mois (52%), suivie de la tranche d'âge 12-59 mois (40%) et enfin celle de 3-11 mois (8%).</a:t>
            </a:r>
          </a:p>
          <a:p>
            <a:pPr algn="just" defTabSz="802020">
              <a:lnSpc>
                <a:spcPct val="150000"/>
              </a:lnSpc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total 2 cas d’effets indésirables graves ont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été 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notifiés dans le DS de Kolda (un enfant de 9 ans sex F (syndrome de Stevens Johnson) et de 6 ans sexe M (choc allergique avec prurit généralisé et agitation psychomotrice), tous guéris.</a:t>
            </a:r>
          </a:p>
          <a:p>
            <a:pPr algn="just" defTabSz="802020"/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proportion de transmission des fiches de notification des Districts vers le PNLP est de 76,5% (Objectif 100%)</a:t>
            </a:r>
          </a:p>
        </p:txBody>
      </p:sp>
    </p:spTree>
    <p:extLst>
      <p:ext uri="{BB962C8B-B14F-4D97-AF65-F5344CB8AC3E}">
        <p14:creationId xmlns:p14="http://schemas.microsoft.com/office/powerpoint/2010/main" val="3523533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6225"/>
            <a:ext cx="10693400" cy="701040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fr-FR" alt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GESTION FINANCIERE CPS 2022</a:t>
            </a:r>
          </a:p>
        </p:txBody>
      </p:sp>
      <p:sp>
        <p:nvSpPr>
          <p:cNvPr id="22530" name="Espace réservé du contenu 2"/>
          <p:cNvSpPr>
            <a:spLocks noGrp="1"/>
          </p:cNvSpPr>
          <p:nvPr>
            <p:ph idx="1"/>
          </p:nvPr>
        </p:nvSpPr>
        <p:spPr>
          <a:xfrm>
            <a:off x="140612" y="1495425"/>
            <a:ext cx="10311488" cy="5486400"/>
          </a:xfrm>
        </p:spPr>
        <p:txBody>
          <a:bodyPr>
            <a:noAutofit/>
          </a:bodyPr>
          <a:lstStyle/>
          <a:p>
            <a:pPr marL="401010" lvl="1" indent="0">
              <a:lnSpc>
                <a:spcPct val="150000"/>
              </a:lnSpc>
              <a:buNone/>
            </a:pPr>
            <a:endParaRPr lang="fr-FR" altLang="ja-JP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altLang="ja-JP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656" y="6567530"/>
            <a:ext cx="977444" cy="56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69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44" y="123825"/>
            <a:ext cx="10693399" cy="834352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7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RESSOURCES FINANCIERES MOBILISEES</a:t>
            </a:r>
            <a:endParaRPr lang="fr-FR" sz="2807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16096"/>
              </p:ext>
            </p:extLst>
          </p:nvPr>
        </p:nvGraphicFramePr>
        <p:xfrm>
          <a:off x="108670" y="1034377"/>
          <a:ext cx="10486707" cy="6404648"/>
        </p:xfrm>
        <a:graphic>
          <a:graphicData uri="http://schemas.openxmlformats.org/drawingml/2006/table">
            <a:tbl>
              <a:tblPr/>
              <a:tblGrid>
                <a:gridCol w="1869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1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8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09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4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839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Activités</a:t>
                      </a: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RM Kédougou</a:t>
                      </a: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RM Kolda </a:t>
                      </a: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RM Diourbel</a:t>
                      </a: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RM Kaolack</a:t>
                      </a: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RM Tambacounda</a:t>
                      </a: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532">
                <a:tc>
                  <a:txBody>
                    <a:bodyPr/>
                    <a:lstStyle/>
                    <a:p>
                      <a:pPr algn="l" fontAlgn="b"/>
                      <a:r>
                        <a:rPr lang="fr-S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Formation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26606100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102 480 100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139 734 350 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31 676 100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123 201 025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423 697 675 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885">
                <a:tc>
                  <a:txBody>
                    <a:bodyPr/>
                    <a:lstStyle/>
                    <a:p>
                      <a:pPr algn="l" fontAlgn="b"/>
                      <a:r>
                        <a:rPr lang="fr-S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Motivation administration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50314560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170 824 400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253 374 200 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58 977 000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195 792 100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729 282 260 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532">
                <a:tc>
                  <a:txBody>
                    <a:bodyPr/>
                    <a:lstStyle/>
                    <a:p>
                      <a:pPr algn="l" fontAlgn="b"/>
                      <a:r>
                        <a:rPr lang="fr-S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Supervision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20146020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27 250 040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22 595 160 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6 101 820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51 445 050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127 538 090 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532">
                <a:tc>
                  <a:txBody>
                    <a:bodyPr/>
                    <a:lstStyle/>
                    <a:p>
                      <a:pPr algn="l" fontAlgn="b"/>
                      <a:r>
                        <a:rPr lang="fr-S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Communication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8743300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10 090 450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44 854 150 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24 939 750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478 000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114 045 400 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532">
                <a:tc>
                  <a:txBody>
                    <a:bodyPr/>
                    <a:lstStyle/>
                    <a:p>
                      <a:pPr algn="l" fontAlgn="b"/>
                      <a:r>
                        <a:rPr lang="fr-S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Carburant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16985624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3 397 180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1 031 558 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164 460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6 318 132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27 896 954 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532">
                <a:tc>
                  <a:txBody>
                    <a:bodyPr/>
                    <a:lstStyle/>
                    <a:p>
                      <a:pPr algn="l" fontAlgn="b"/>
                      <a:r>
                        <a:rPr lang="fr-S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5424000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8 214 900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7 315 200 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1 493 400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81 000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22 528 500 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532">
                <a:tc>
                  <a:txBody>
                    <a:bodyPr/>
                    <a:lstStyle/>
                    <a:p>
                      <a:pPr algn="l" fontAlgn="b"/>
                      <a:r>
                        <a:rPr lang="fr-S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Autres 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7432750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69 906 562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278 200 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1 710 504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80 328 016 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595190"/>
                  </a:ext>
                </a:extLst>
              </a:tr>
              <a:tr h="6786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135 652 354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392 163 632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470 182 818 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123 352 530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379 025 811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1 525 316 895 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943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84" y="47625"/>
            <a:ext cx="10693399" cy="106680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56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RESSOURCES FINANCIERES MOBILISEES PAR RUBRIQUE</a:t>
            </a:r>
            <a:endParaRPr lang="fr-FR" sz="2456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90A5CEA2-CBFE-478A-2682-BD6DAE495C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585436"/>
              </p:ext>
            </p:extLst>
          </p:nvPr>
        </p:nvGraphicFramePr>
        <p:xfrm>
          <a:off x="88900" y="1114425"/>
          <a:ext cx="10541837" cy="632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5467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6225"/>
            <a:ext cx="10693400" cy="693420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fr-FR" alt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PLANIFICATION CPS 2023, 2024 ET 2025</a:t>
            </a:r>
          </a:p>
        </p:txBody>
      </p:sp>
      <p:sp>
        <p:nvSpPr>
          <p:cNvPr id="22530" name="Espace réservé du contenu 2"/>
          <p:cNvSpPr>
            <a:spLocks noGrp="1"/>
          </p:cNvSpPr>
          <p:nvPr>
            <p:ph idx="1"/>
          </p:nvPr>
        </p:nvSpPr>
        <p:spPr>
          <a:xfrm>
            <a:off x="140612" y="1495425"/>
            <a:ext cx="10311488" cy="5486400"/>
          </a:xfrm>
        </p:spPr>
        <p:txBody>
          <a:bodyPr>
            <a:noAutofit/>
          </a:bodyPr>
          <a:lstStyle/>
          <a:p>
            <a:pPr marL="401010" lvl="1" indent="0">
              <a:lnSpc>
                <a:spcPct val="150000"/>
              </a:lnSpc>
              <a:buNone/>
            </a:pPr>
            <a:endParaRPr lang="fr-FR" altLang="ja-JP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altLang="ja-JP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883" y="6192035"/>
            <a:ext cx="977444" cy="56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826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2757"/>
            <a:ext cx="10693399" cy="834352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LESSONS (1/3)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4CAD32-23A9-315E-0399-E3E956A1A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962025"/>
            <a:ext cx="10515600" cy="6568068"/>
          </a:xfr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 </a:t>
            </a:r>
            <a:r>
              <a:rPr kumimoji="0" lang="fr-FR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respect des critères d’éligibilité et de non </a:t>
            </a: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éligibilité a permis d’éviter beaucoup d’effets indésirables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 d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isponibilité à temps des médicaments, des fonds et des outils de gestion de la CPS, a permis la plus part des points de prestation de service d’atteindre les objectifs fixés (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couverture réelle au moins 80%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 prise en charge médicale gratuite des effets indésirables enregistrés dans les Districts, a influencé </a:t>
            </a: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positivement sur </a:t>
            </a: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l’acceptation des mères ou gardiennes d’enfants dans l’administration des médicaments CPS</a:t>
            </a:r>
          </a:p>
          <a:p>
            <a:endParaRPr lang="fr-FR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DEDF063-8E0E-DB61-9636-7B458CC89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0" y="6829425"/>
            <a:ext cx="977444" cy="56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494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2757"/>
            <a:ext cx="10693399" cy="834352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LESSONS (2/3)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4CAD32-23A9-315E-0399-E3E956A1A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962025"/>
            <a:ext cx="10515600" cy="6568068"/>
          </a:xfr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L’approche TDO pour les 3 doses par les relais, a permis d’améliorer la référence précoce des effets indésirables signalés</a:t>
            </a:r>
          </a:p>
          <a:p>
            <a:pPr marL="0" marR="0" lvl="0" indent="0" algn="just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L’implication des maitres Daara (école coranique) comme superviseurs et administrateurs des médicaments aux pensionnaires, a contribué à la réduction des cas de refus lors de la mise en œuvre de la CPS</a:t>
            </a:r>
          </a:p>
          <a:p>
            <a:pPr marL="0" marR="0" lvl="0" indent="0" algn="just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 chaque campagne est une nouvelle campagne; le succès dépend d’une bonne préparation »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D1CEF8D-7122-6157-3918-B077A7FFD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100" y="6753225"/>
            <a:ext cx="977444" cy="56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115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2757"/>
            <a:ext cx="10693399" cy="834352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LESSONS (3/3)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4CAD32-23A9-315E-0399-E3E956A1A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962025"/>
            <a:ext cx="10515600" cy="6568068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mise à contribution d’autres secteurs (développement communautaire, jeunesse, éducation,…) a permis aux chefs de ménages et aux mères d’enfants d’avoir les informations sur les avantages et l’importance du traitement complet et </a:t>
            </a:r>
            <a:r>
              <a:rPr lang="fr-F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détecter précocement les Effets Indésirables (EI)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fr-F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Plaidoyer en cours pour le financement domestique des campagnes CPS en vue de leur pérennisation.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ACE0EFE-4C44-4D0E-31B1-E546BC736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0" y="6600825"/>
            <a:ext cx="977444" cy="56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846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2756"/>
            <a:ext cx="10693399" cy="928337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CIBLES CAMPAGNES CPS A VENIR ET FINANCEMENT</a:t>
            </a:r>
            <a:endParaRPr lang="fr-F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572135"/>
              </p:ext>
            </p:extLst>
          </p:nvPr>
        </p:nvGraphicFramePr>
        <p:xfrm>
          <a:off x="88900" y="1037294"/>
          <a:ext cx="10432330" cy="4420531"/>
        </p:xfrm>
        <a:graphic>
          <a:graphicData uri="http://schemas.openxmlformats.org/drawingml/2006/table">
            <a:tbl>
              <a:tblPr/>
              <a:tblGrid>
                <a:gridCol w="3433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89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151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15122">
                  <a:extLst>
                    <a:ext uri="{9D8B030D-6E8A-4147-A177-3AD203B41FA5}">
                      <a16:colId xmlns:a16="http://schemas.microsoft.com/office/drawing/2014/main" val="4263056282"/>
                    </a:ext>
                  </a:extLst>
                </a:gridCol>
              </a:tblGrid>
              <a:tr h="3225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Activités</a:t>
                      </a: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699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 Districts Sanitaires éligibles pour la CPS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400">
                <a:tc>
                  <a:txBody>
                    <a:bodyPr/>
                    <a:lstStyle/>
                    <a:p>
                      <a:pPr algn="l" fontAlgn="b"/>
                      <a:r>
                        <a:rPr lang="fr-S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 districts  ciblés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699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d'enfants 3 – 120 mois dans les  Districts Sanitaires ciblés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899 585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fr-FR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930 171</a:t>
                      </a:r>
                    </a:p>
                    <a:p>
                      <a:pPr algn="ctr" fontAlgn="b"/>
                      <a:endParaRPr lang="fr-FR" sz="2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fr-FR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961 797</a:t>
                      </a:r>
                    </a:p>
                    <a:p>
                      <a:pPr algn="ctr" fontAlgn="b"/>
                      <a:endParaRPr lang="fr-FR" sz="2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699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Cycles prévues (3, 4 ou 5)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cycles (7 DS); 4 cycles (9 DS); 5 cycles (4 DS)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cycles (2 DS); 4 cycles (10 DS); 5 cycles (4 DS)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cycles (2 DS); 4 cycles (10 DS); 5 cycles (4 DS)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47F90793-666B-7AAF-92FC-9C192997ACE9}"/>
              </a:ext>
            </a:extLst>
          </p:cNvPr>
          <p:cNvSpPr txBox="1"/>
          <p:nvPr/>
        </p:nvSpPr>
        <p:spPr>
          <a:xfrm>
            <a:off x="165100" y="5381625"/>
            <a:ext cx="103942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Financement prévu CPS 2023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PMI : 93 599 102 FCFA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USAID/OWOD : 1 415 977 567 FCFA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CRS: 52 490 376 FCFA</a:t>
            </a:r>
          </a:p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financement CPS 2023 : 1 562 067 045 FCFA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AFBA7F-423D-C4B1-108A-A2DFA524A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0" y="6677025"/>
            <a:ext cx="977444" cy="56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554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4833"/>
            <a:ext cx="10693400" cy="1208191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fr-FR" altLang="fr-F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PLAN</a:t>
            </a:r>
          </a:p>
        </p:txBody>
      </p:sp>
      <p:sp>
        <p:nvSpPr>
          <p:cNvPr id="22530" name="Espace réservé du contenu 2"/>
          <p:cNvSpPr>
            <a:spLocks noGrp="1"/>
          </p:cNvSpPr>
          <p:nvPr>
            <p:ph idx="1"/>
          </p:nvPr>
        </p:nvSpPr>
        <p:spPr>
          <a:xfrm>
            <a:off x="140612" y="1495425"/>
            <a:ext cx="10311488" cy="548640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altLang="ja-JP" sz="2800" dirty="0">
                <a:latin typeface="Times New Roman" pitchFamily="18" charset="0"/>
                <a:cs typeface="Times New Roman" pitchFamily="18" charset="0"/>
              </a:rPr>
              <a:t> Bilan des activités de la campagne CPS 2022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altLang="ja-JP" sz="2800" dirty="0">
                <a:latin typeface="Times New Roman" pitchFamily="18" charset="0"/>
                <a:cs typeface="Times New Roman" pitchFamily="18" charset="0"/>
              </a:rPr>
              <a:t> Gestion financières CPS 2022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altLang="ja-JP" sz="2800" dirty="0">
                <a:latin typeface="Times New Roman" pitchFamily="18" charset="0"/>
                <a:cs typeface="Times New Roman" pitchFamily="18" charset="0"/>
              </a:rPr>
              <a:t> Leçons apprises, pérennisation et innovations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altLang="ja-JP" sz="2800" dirty="0">
                <a:latin typeface="Times New Roman" pitchFamily="18" charset="0"/>
                <a:cs typeface="Times New Roman" pitchFamily="18" charset="0"/>
              </a:rPr>
              <a:t> Planification des campagnes CPS 2023, 2024 et 2025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altLang="ja-JP" sz="2800" dirty="0">
                <a:latin typeface="Times New Roman" pitchFamily="18" charset="0"/>
                <a:cs typeface="Times New Roman" pitchFamily="18" charset="0"/>
              </a:rPr>
              <a:t> Défis et perspectives</a:t>
            </a:r>
          </a:p>
          <a:p>
            <a:pPr marL="401010" lvl="1" indent="0">
              <a:lnSpc>
                <a:spcPct val="150000"/>
              </a:lnSpc>
              <a:buNone/>
            </a:pPr>
            <a:endParaRPr lang="fr-FR" altLang="ja-JP" sz="2800" dirty="0">
              <a:latin typeface="Times New Roman" pitchFamily="18" charset="0"/>
              <a:cs typeface="Times New Roman" pitchFamily="18" charset="0"/>
            </a:endParaRPr>
          </a:p>
          <a:p>
            <a:pPr marL="401010" lvl="1" indent="0">
              <a:lnSpc>
                <a:spcPct val="150000"/>
              </a:lnSpc>
              <a:buNone/>
            </a:pPr>
            <a:endParaRPr lang="fr-FR" altLang="ja-JP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861321"/>
            <a:ext cx="977444" cy="56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98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2757"/>
            <a:ext cx="10693399" cy="834352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SUJETS DE RECHERCHE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4CAD32-23A9-315E-0399-E3E956A1A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962025"/>
            <a:ext cx="10515600" cy="656806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Sujet 1: 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Evaluation coût-efficacité de la chimioprévention du paludisme saisonnier au Sénégal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Sujet 2: 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Modèle mécanistique pour une évaluation coût-efficace des stratégies de déploiement de la Chimioprévention du Paludisme Saisonnier (CPS)</a:t>
            </a:r>
            <a:endParaRPr lang="fr-FR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Obtention de 2 avis favorables du comité éthique </a:t>
            </a:r>
            <a:r>
              <a:rPr lang="fr-F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18 Janvier 2023 pour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réalisation des 2 projets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Démarrage des 2 recherches depuis le 08 Février 2023 avec un chronogramme défini par la feuille de route.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8AE0EC1-0384-996E-6705-4B2AB653D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0" y="6905625"/>
            <a:ext cx="977444" cy="56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336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2757"/>
            <a:ext cx="10693399" cy="834352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DEFIS ET PERSPECTIVES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4CAD32-23A9-315E-0399-E3E956A1A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962025"/>
            <a:ext cx="10515600" cy="656806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Atteinte de la couverture théorique dans tous les Districts Sanitaires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Recherche de financement pour la mise en œuvre de la MDA dans les District</a:t>
            </a:r>
            <a:r>
              <a:rPr lang="fr-F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Sanitaires du Sud et Sud-Est du pays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Digitalisation des données CPS </a:t>
            </a: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(pilote dans un district en 2023)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Couplage CPS et dépistage actif du paludisme </a:t>
            </a: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(pilote dans un district en 2023)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90CE683-E1CD-09F3-2229-EDAB66170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100" y="6829425"/>
            <a:ext cx="977444" cy="56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449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04825"/>
            <a:ext cx="10693400" cy="6585096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50000"/>
              </a:lnSpc>
              <a:spcBef>
                <a:spcPts val="877"/>
              </a:spcBef>
              <a:spcAft>
                <a:spcPts val="800"/>
              </a:spcAft>
              <a:tabLst/>
              <a:defRPr/>
            </a:pPr>
            <a:b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MERCI POUR VOTRE AIMABLE ATTENTION</a:t>
            </a:r>
            <a:b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fr-FR" alt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700" y="6372225"/>
            <a:ext cx="977444" cy="56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09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5100" y="428625"/>
            <a:ext cx="10363200" cy="6705599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fr-FR" altLang="fr-FR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BILAN DES ACTIVITES CPS 2022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100" y="6372225"/>
            <a:ext cx="977444" cy="56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2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6329"/>
            <a:ext cx="10693400" cy="1124296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fr-FR" alt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APPROCHE DE LA CPS AU SÉNÉGAL</a:t>
            </a:r>
          </a:p>
        </p:txBody>
      </p:sp>
      <p:sp>
        <p:nvSpPr>
          <p:cNvPr id="22530" name="Espace réservé du contenu 2"/>
          <p:cNvSpPr>
            <a:spLocks noGrp="1"/>
          </p:cNvSpPr>
          <p:nvPr>
            <p:ph idx="1"/>
          </p:nvPr>
        </p:nvSpPr>
        <p:spPr>
          <a:xfrm>
            <a:off x="140613" y="1266826"/>
            <a:ext cx="5434688" cy="6096000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50000"/>
              </a:lnSpc>
            </a:pPr>
            <a:r>
              <a:rPr lang="fr-FR" altLang="fr-FR" sz="2800" b="1" dirty="0">
                <a:latin typeface="Times New Roman" pitchFamily="18" charset="0"/>
                <a:cs typeface="Times New Roman" pitchFamily="18" charset="0"/>
              </a:rPr>
              <a:t>Administration en mode campagne de masse</a:t>
            </a:r>
          </a:p>
          <a:p>
            <a:pPr lvl="1">
              <a:lnSpc>
                <a:spcPct val="150000"/>
              </a:lnSpc>
            </a:pPr>
            <a:r>
              <a:rPr lang="fr-FR" altLang="fr-FR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Stratégie porte à porte </a:t>
            </a:r>
            <a:r>
              <a:rPr lang="fr-FR" altLang="fr-FR" sz="2800" dirty="0">
                <a:latin typeface="Times New Roman" pitchFamily="18" charset="0"/>
                <a:cs typeface="Times New Roman" pitchFamily="18" charset="0"/>
              </a:rPr>
              <a:t>par les relais</a:t>
            </a:r>
          </a:p>
          <a:p>
            <a:pPr lvl="1">
              <a:lnSpc>
                <a:spcPct val="150000"/>
              </a:lnSpc>
            </a:pPr>
            <a:r>
              <a:rPr lang="fr-FR" altLang="fr-FR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Durée</a:t>
            </a:r>
            <a:r>
              <a:rPr lang="fr-FR" altLang="fr-FR" sz="2800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altLang="fr-FR" sz="2800" dirty="0">
                <a:latin typeface="Times New Roman" pitchFamily="18" charset="0"/>
                <a:cs typeface="Times New Roman" pitchFamily="18" charset="0"/>
              </a:rPr>
              <a:t>4 jours par mois </a:t>
            </a:r>
          </a:p>
          <a:p>
            <a:pPr lvl="1">
              <a:lnSpc>
                <a:spcPct val="150000"/>
              </a:lnSpc>
            </a:pPr>
            <a:r>
              <a:rPr lang="fr-FR" altLang="fr-FR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Période</a:t>
            </a:r>
            <a:r>
              <a:rPr lang="fr-FR" altLang="fr-FR" sz="2800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altLang="fr-FR" sz="2800" i="1" dirty="0">
                <a:latin typeface="Times New Roman" pitchFamily="18" charset="0"/>
                <a:cs typeface="Times New Roman" pitchFamily="18" charset="0"/>
              </a:rPr>
              <a:t>Juin</a:t>
            </a:r>
            <a:r>
              <a:rPr lang="fr-FR" altLang="fr-FR" sz="2800" dirty="0">
                <a:latin typeface="Times New Roman" pitchFamily="18" charset="0"/>
                <a:cs typeface="Times New Roman" pitchFamily="18" charset="0"/>
              </a:rPr>
              <a:t> à</a:t>
            </a:r>
            <a:r>
              <a:rPr lang="fr-FR" alt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2800" i="1" dirty="0">
                <a:latin typeface="Times New Roman" pitchFamily="18" charset="0"/>
                <a:cs typeface="Times New Roman" pitchFamily="18" charset="0"/>
              </a:rPr>
              <a:t>Septembre </a:t>
            </a:r>
          </a:p>
          <a:p>
            <a:pPr lvl="1">
              <a:lnSpc>
                <a:spcPct val="150000"/>
              </a:lnSpc>
            </a:pPr>
            <a:r>
              <a:rPr lang="fr-FR" altLang="ja-JP" sz="2800" dirty="0">
                <a:latin typeface="Times New Roman" pitchFamily="18" charset="0"/>
                <a:cs typeface="Times New Roman" pitchFamily="18" charset="0"/>
              </a:rPr>
              <a:t>Administration: </a:t>
            </a:r>
            <a:r>
              <a:rPr lang="fr-FR" altLang="ja-JP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doses sous TDO</a:t>
            </a:r>
            <a:r>
              <a:rPr lang="fr-FR" altLang="ja-JP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ja-JP" sz="2800" dirty="0">
                <a:latin typeface="Times New Roman" pitchFamily="18" charset="0"/>
                <a:cs typeface="Times New Roman" pitchFamily="18" charset="0"/>
              </a:rPr>
              <a:t>par les Mères ou gardiennes d’enfants  en présence des relais (Dans le contexte COVID-19 )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6666748"/>
            <a:ext cx="977444" cy="69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4B72891-3D1D-97E5-1A95-5DF2C415A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185" y="1266826"/>
            <a:ext cx="4926602" cy="409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53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0" y="157633"/>
            <a:ext cx="10693400" cy="956792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fr-FR" alt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CADRE DE MISE EN OEUVRE</a:t>
            </a:r>
          </a:p>
        </p:txBody>
      </p:sp>
      <p:sp>
        <p:nvSpPr>
          <p:cNvPr id="23554" name="Espace réservé du contenu 2"/>
          <p:cNvSpPr>
            <a:spLocks noGrp="1"/>
          </p:cNvSpPr>
          <p:nvPr>
            <p:ph sz="half" idx="1"/>
          </p:nvPr>
        </p:nvSpPr>
        <p:spPr>
          <a:xfrm>
            <a:off x="67761" y="1072032"/>
            <a:ext cx="7183939" cy="64431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altLang="fr-FR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Régions </a:t>
            </a:r>
            <a:r>
              <a:rPr lang="fr-FR" altLang="fr-FR" sz="2400" b="1" dirty="0">
                <a:latin typeface="Times New Roman" pitchFamily="18" charset="0"/>
                <a:cs typeface="Times New Roman" pitchFamily="18" charset="0"/>
              </a:rPr>
              <a:t>Kédougou, Tambacounda , Kolda, Diourbel et Kaolack</a:t>
            </a:r>
          </a:p>
          <a:p>
            <a:pPr>
              <a:lnSpc>
                <a:spcPct val="150000"/>
              </a:lnSpc>
            </a:pPr>
            <a:r>
              <a:rPr lang="fr-FR" altLang="fr-FR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fr-FR" altLang="fr-FR" sz="2400" b="1" dirty="0">
                <a:latin typeface="Times New Roman" pitchFamily="18" charset="0"/>
                <a:cs typeface="Times New Roman" pitchFamily="18" charset="0"/>
              </a:rPr>
              <a:t>Districts -  </a:t>
            </a:r>
            <a:r>
              <a:rPr lang="fr-FR" altLang="fr-FR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361</a:t>
            </a:r>
            <a:r>
              <a:rPr lang="fr-FR" altLang="fr-FR" sz="2400" b="1" dirty="0">
                <a:latin typeface="Times New Roman" pitchFamily="18" charset="0"/>
                <a:cs typeface="Times New Roman" pitchFamily="18" charset="0"/>
              </a:rPr>
              <a:t> PPS</a:t>
            </a:r>
          </a:p>
          <a:p>
            <a:pPr>
              <a:lnSpc>
                <a:spcPct val="150000"/>
              </a:lnSpc>
            </a:pPr>
            <a:r>
              <a:rPr lang="fr-FR" altLang="fr-FR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Passages </a:t>
            </a:r>
            <a:r>
              <a:rPr lang="fr-FR" altLang="fr-FR" sz="2400" dirty="0">
                <a:latin typeface="Times New Roman" pitchFamily="18" charset="0"/>
                <a:cs typeface="Times New Roman" pitchFamily="18" charset="0"/>
              </a:rPr>
              <a:t>pour les Districts Sanitaires de la Région de </a:t>
            </a:r>
            <a:r>
              <a:rPr lang="fr-FR" altLang="fr-FR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Kédougou et le DS Dianké Makha</a:t>
            </a:r>
            <a:r>
              <a:rPr lang="fr-FR" altLang="fr-FR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altLang="fr-FR" sz="2400" i="1" dirty="0">
                <a:latin typeface="Times New Roman" pitchFamily="18" charset="0"/>
                <a:cs typeface="Times New Roman" pitchFamily="18" charset="0"/>
              </a:rPr>
              <a:t>Juin, Juillet, Aout et Septembre</a:t>
            </a:r>
            <a:r>
              <a:rPr lang="fr-FR" altLang="fr-FR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fr-FR" altLang="fr-FR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passages </a:t>
            </a:r>
            <a:r>
              <a:rPr lang="fr-FR" altLang="fr-FR" sz="2400" dirty="0">
                <a:latin typeface="Times New Roman" pitchFamily="18" charset="0"/>
                <a:cs typeface="Times New Roman" pitchFamily="18" charset="0"/>
              </a:rPr>
              <a:t>pour les Districts Sanitaires des Régions de </a:t>
            </a:r>
            <a:r>
              <a:rPr lang="fr-FR" altLang="fr-FR" sz="2400" b="1" dirty="0">
                <a:latin typeface="Times New Roman" pitchFamily="18" charset="0"/>
                <a:cs typeface="Times New Roman" pitchFamily="18" charset="0"/>
              </a:rPr>
              <a:t>Tambacounda</a:t>
            </a:r>
            <a:r>
              <a:rPr lang="fr-FR" altLang="fr-F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fr-FR" sz="2400" b="1" dirty="0">
                <a:latin typeface="Times New Roman" pitchFamily="18" charset="0"/>
                <a:cs typeface="Times New Roman" pitchFamily="18" charset="0"/>
              </a:rPr>
              <a:t>Kolda, DS Kaolack et DS Diourbel et DS Touba </a:t>
            </a:r>
            <a:r>
              <a:rPr lang="fr-FR" altLang="fr-FR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altLang="fr-FR" sz="2400" i="1" dirty="0">
                <a:latin typeface="Times New Roman" pitchFamily="18" charset="0"/>
                <a:cs typeface="Times New Roman" pitchFamily="18" charset="0"/>
              </a:rPr>
              <a:t>Juillet, Aout et Septembre</a:t>
            </a:r>
            <a:r>
              <a:rPr lang="fr-FR" altLang="fr-FR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fr-FR" altLang="fr-FR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23377 </a:t>
            </a:r>
            <a:r>
              <a:rPr lang="fr-FR" altLang="fr-FR" sz="2400" b="1" dirty="0">
                <a:latin typeface="Times New Roman" pitchFamily="18" charset="0"/>
                <a:cs typeface="Times New Roman" pitchFamily="18" charset="0"/>
              </a:rPr>
              <a:t>ECR, ECD, acteurs communautaires </a:t>
            </a:r>
            <a:r>
              <a:rPr lang="fr-FR" altLang="fr-FR" sz="2400" dirty="0">
                <a:latin typeface="Times New Roman" pitchFamily="18" charset="0"/>
                <a:cs typeface="Times New Roman" pitchFamily="18" charset="0"/>
              </a:rPr>
              <a:t>(Relais et Superviseurs) et autres acteurs</a:t>
            </a:r>
            <a:r>
              <a:rPr lang="fr-FR" alt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2400" dirty="0">
                <a:latin typeface="Times New Roman" pitchFamily="18" charset="0"/>
                <a:cs typeface="Times New Roman" pitchFamily="18" charset="0"/>
              </a:rPr>
              <a:t>mobilisés et formés</a:t>
            </a:r>
          </a:p>
        </p:txBody>
      </p:sp>
      <p:pic>
        <p:nvPicPr>
          <p:cNvPr id="9" name="Imag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900" y="6677025"/>
            <a:ext cx="767196" cy="46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15B8E86-7B5E-0A6E-437E-EAB30C348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700" y="1190626"/>
            <a:ext cx="3368790" cy="23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65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5676"/>
            <a:ext cx="10693400" cy="614036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fr-FR" alt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ZONES ET CIBLES CPS 2022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56" y="6958728"/>
            <a:ext cx="977444" cy="63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780312"/>
            <a:ext cx="10693400" cy="657893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>
            <a:solidFill>
              <a:srgbClr val="27F94A"/>
            </a:solidFill>
            <a:miter lim="800000"/>
            <a:headEnd/>
            <a:tailEnd/>
          </a:ln>
        </p:spPr>
        <p:txBody>
          <a:bodyPr rot="0" vert="horz" wrap="square" lIns="80201" tIns="40100" rIns="80201" bIns="40100" anchor="ctr" anchorCtr="0" upright="1">
            <a:noAutofit/>
          </a:bodyPr>
          <a:lstStyle/>
          <a:p>
            <a:pPr algn="ctr" defTabSz="802020">
              <a:defRPr/>
            </a:pPr>
            <a:r>
              <a:rPr lang="fr-FR" sz="1228" b="1" kern="0" cap="all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campagne cps_2022</a:t>
            </a:r>
            <a:endParaRPr lang="fr-FR" sz="1228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802020">
              <a:defRPr/>
            </a:pPr>
            <a:r>
              <a:rPr lang="fr-FR" sz="1228" b="1" kern="0" cap="all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Chimioprévention du Paludisme Saisonnier</a:t>
            </a:r>
            <a:endParaRPr lang="fr-FR" sz="1228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802020">
              <a:defRPr/>
            </a:pPr>
            <a:r>
              <a:rPr lang="en-US" sz="1228" b="1" kern="0" cap="all" dirty="0">
                <a:solidFill>
                  <a:srgbClr val="9933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REGIONS: - KEDOUGOU</a:t>
            </a:r>
            <a:r>
              <a:rPr lang="en-US" sz="1228" b="1" kern="0" cap="all" dirty="0">
                <a:solidFill>
                  <a:sysClr val="windowText" lastClr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en-US" sz="1228" b="1" kern="0" cap="all" dirty="0">
                <a:solidFill>
                  <a:srgbClr val="9933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Tamba - KOlda – DIOURBEL - KAOLACK</a:t>
            </a:r>
            <a:endParaRPr lang="fr-FR" sz="1228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1003" y="2316652"/>
            <a:ext cx="1361578" cy="6578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/>
            <a:r>
              <a:rPr lang="fr-FR" sz="280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RM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7563" y="3153044"/>
            <a:ext cx="1467331" cy="8020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/>
            <a:r>
              <a:rPr lang="fr-FR" sz="2807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DS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09399" y="4151370"/>
            <a:ext cx="1469048" cy="5790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/>
            <a:r>
              <a:rPr lang="fr-FR" sz="2807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361 PPS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204560" y="2681521"/>
            <a:ext cx="2129210" cy="10757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802020">
              <a:lnSpc>
                <a:spcPct val="150000"/>
              </a:lnSpc>
              <a:spcBef>
                <a:spcPts val="877"/>
              </a:spcBef>
            </a:pPr>
            <a:r>
              <a:rPr lang="fr-FR" altLang="fr-FR" sz="2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Cible 3-120 mois</a:t>
            </a:r>
          </a:p>
          <a:p>
            <a:pPr defTabSz="802020">
              <a:lnSpc>
                <a:spcPct val="150000"/>
              </a:lnSpc>
              <a:spcBef>
                <a:spcPts val="877"/>
              </a:spcBef>
            </a:pPr>
            <a:r>
              <a:rPr lang="fr-FR" alt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869 993 </a:t>
            </a:r>
          </a:p>
        </p:txBody>
      </p:sp>
      <p:pic>
        <p:nvPicPr>
          <p:cNvPr id="13" name="Imag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80" y="1571626"/>
            <a:ext cx="6159426" cy="32571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A0DED6A-3B53-6164-7163-1EC6AB5F9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851728"/>
              </p:ext>
            </p:extLst>
          </p:nvPr>
        </p:nvGraphicFramePr>
        <p:xfrm>
          <a:off x="154420" y="4828764"/>
          <a:ext cx="9992880" cy="2647486"/>
        </p:xfrm>
        <a:graphic>
          <a:graphicData uri="http://schemas.openxmlformats.org/drawingml/2006/table">
            <a:tbl>
              <a:tblPr firstRow="1" firstCol="1" bandRow="1"/>
              <a:tblGrid>
                <a:gridCol w="1671265">
                  <a:extLst>
                    <a:ext uri="{9D8B030D-6E8A-4147-A177-3AD203B41FA5}">
                      <a16:colId xmlns:a16="http://schemas.microsoft.com/office/drawing/2014/main" val="4174212687"/>
                    </a:ext>
                  </a:extLst>
                </a:gridCol>
                <a:gridCol w="1775391">
                  <a:extLst>
                    <a:ext uri="{9D8B030D-6E8A-4147-A177-3AD203B41FA5}">
                      <a16:colId xmlns:a16="http://schemas.microsoft.com/office/drawing/2014/main" val="1361193223"/>
                    </a:ext>
                  </a:extLst>
                </a:gridCol>
                <a:gridCol w="1380976">
                  <a:extLst>
                    <a:ext uri="{9D8B030D-6E8A-4147-A177-3AD203B41FA5}">
                      <a16:colId xmlns:a16="http://schemas.microsoft.com/office/drawing/2014/main" val="2658346744"/>
                    </a:ext>
                  </a:extLst>
                </a:gridCol>
                <a:gridCol w="1158000">
                  <a:extLst>
                    <a:ext uri="{9D8B030D-6E8A-4147-A177-3AD203B41FA5}">
                      <a16:colId xmlns:a16="http://schemas.microsoft.com/office/drawing/2014/main" val="2838227108"/>
                    </a:ext>
                  </a:extLst>
                </a:gridCol>
                <a:gridCol w="1735423">
                  <a:extLst>
                    <a:ext uri="{9D8B030D-6E8A-4147-A177-3AD203B41FA5}">
                      <a16:colId xmlns:a16="http://schemas.microsoft.com/office/drawing/2014/main" val="2762866344"/>
                    </a:ext>
                  </a:extLst>
                </a:gridCol>
                <a:gridCol w="1141171">
                  <a:extLst>
                    <a:ext uri="{9D8B030D-6E8A-4147-A177-3AD203B41FA5}">
                      <a16:colId xmlns:a16="http://schemas.microsoft.com/office/drawing/2014/main" val="49315207"/>
                    </a:ext>
                  </a:extLst>
                </a:gridCol>
                <a:gridCol w="1130654">
                  <a:extLst>
                    <a:ext uri="{9D8B030D-6E8A-4147-A177-3AD203B41FA5}">
                      <a16:colId xmlns:a16="http://schemas.microsoft.com/office/drawing/2014/main" val="1665658199"/>
                    </a:ext>
                  </a:extLst>
                </a:gridCol>
              </a:tblGrid>
              <a:tr h="150075">
                <a:tc>
                  <a:txBody>
                    <a:bodyPr/>
                    <a:lstStyle/>
                    <a:p>
                      <a:pPr marL="34480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69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d'enfants cibles CPS 2022 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20538"/>
                  </a:ext>
                </a:extLst>
              </a:tr>
              <a:tr h="446794">
                <a:tc>
                  <a:txBody>
                    <a:bodyPr/>
                    <a:lstStyle/>
                    <a:p>
                      <a:pPr marL="444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6850" indent="5651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 DIOURBEL 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4889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 KAOLACK 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838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 KEDOUGOU 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270510" marR="71120" indent="-165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 KOLDA </a:t>
                      </a:r>
                      <a:endParaRPr lang="fr-F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88265" indent="-8826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 DE TAMBA </a:t>
                      </a:r>
                      <a:endParaRPr lang="fr-F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Cible Totale </a:t>
                      </a:r>
                      <a:endParaRPr lang="fr-F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367" marT="206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298049"/>
                  </a:ext>
                </a:extLst>
              </a:tr>
              <a:tr h="150075">
                <a:tc>
                  <a:txBody>
                    <a:bodyPr/>
                    <a:lstStyle/>
                    <a:p>
                      <a:pPr marL="1524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districts 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40068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fr-F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fr-F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/>
                    <a:lstStyle/>
                    <a:p>
                      <a:pPr marL="2209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endParaRPr lang="fr-F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16 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96332"/>
                  </a:ext>
                </a:extLst>
              </a:tr>
              <a:tr h="150075">
                <a:tc>
                  <a:txBody>
                    <a:bodyPr/>
                    <a:lstStyle/>
                    <a:p>
                      <a:pPr marL="889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3-11 mois  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381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26 259 </a:t>
                      </a: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6913 </a:t>
                      </a: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4969 </a:t>
                      </a: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21367 </a:t>
                      </a: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22864 </a:t>
                      </a: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82 372 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20805"/>
                  </a:ext>
                </a:extLst>
              </a:tr>
              <a:tr h="150075">
                <a:tc>
                  <a:txBody>
                    <a:bodyPr/>
                    <a:lstStyle/>
                    <a:p>
                      <a:pPr marL="889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12-59 mois 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399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138 175 </a:t>
                      </a: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36377 </a:t>
                      </a: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26159 </a:t>
                      </a: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112436 </a:t>
                      </a: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120333 </a:t>
                      </a: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433 480 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78570"/>
                  </a:ext>
                </a:extLst>
              </a:tr>
              <a:tr h="150075">
                <a:tc>
                  <a:txBody>
                    <a:bodyPr/>
                    <a:lstStyle/>
                    <a:p>
                      <a:pPr marL="889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60-120 mois 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399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112 889 </a:t>
                      </a: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29720 </a:t>
                      </a: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21372 </a:t>
                      </a: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91858 </a:t>
                      </a: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98302 </a:t>
                      </a: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354 141 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688206"/>
                  </a:ext>
                </a:extLst>
              </a:tr>
              <a:tr h="150075">
                <a:tc>
                  <a:txBody>
                    <a:bodyPr/>
                    <a:lstStyle/>
                    <a:p>
                      <a:pPr marL="1778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Cible Totale 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367" marT="206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7399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277 323 </a:t>
                      </a:r>
                      <a:endParaRPr lang="fr-F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73 010 </a:t>
                      </a:r>
                      <a:endParaRPr lang="fr-F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52 500 </a:t>
                      </a:r>
                      <a:endParaRPr lang="fr-F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225 661 </a:t>
                      </a:r>
                      <a:endParaRPr lang="fr-F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241 499 </a:t>
                      </a:r>
                      <a:endParaRPr lang="fr-FR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869 993 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3367" marT="206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019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510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123825"/>
            <a:ext cx="10693400" cy="93659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fr-FR" sz="32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charset="0"/>
              </a:rPr>
              <a:t>RESULTATS DE LA CPS 2022 (1/3)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787041"/>
              </p:ext>
            </p:extLst>
          </p:nvPr>
        </p:nvGraphicFramePr>
        <p:xfrm>
          <a:off x="102478" y="1114427"/>
          <a:ext cx="10502020" cy="63245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42305038"/>
                    </a:ext>
                  </a:extLst>
                </a:gridCol>
                <a:gridCol w="15239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976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N°</a:t>
                      </a:r>
                    </a:p>
                  </a:txBody>
                  <a:tcPr marL="8354" marR="8354" marT="83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</a:t>
                      </a:r>
                      <a:r>
                        <a:rPr lang="fr-FR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ricts </a:t>
                      </a:r>
                      <a:r>
                        <a:rPr lang="fr-FR" sz="2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Sanitaires</a:t>
                      </a:r>
                    </a:p>
                  </a:txBody>
                  <a:tcPr marL="8354" marR="8354" marT="83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Cible</a:t>
                      </a:r>
                      <a:r>
                        <a:rPr lang="fr-FR" sz="2100" b="1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théorique ou prévue</a:t>
                      </a:r>
                      <a:endParaRPr lang="fr-FR" sz="2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4" marR="8354" marT="83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Enfants recensés</a:t>
                      </a:r>
                    </a:p>
                    <a:p>
                      <a:pPr algn="ctr" fontAlgn="ctr"/>
                      <a:endParaRPr lang="fr-FR" sz="2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4" marR="8354" marT="83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Enfants traités (TDO 3)</a:t>
                      </a:r>
                    </a:p>
                  </a:txBody>
                  <a:tcPr marL="8354" marR="8354" marT="83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Couverture Théorique en TDO3</a:t>
                      </a:r>
                    </a:p>
                  </a:txBody>
                  <a:tcPr marL="8354" marR="8354" marT="83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Couverture </a:t>
                      </a:r>
                      <a:r>
                        <a:rPr kumimoji="0" lang="fr-FR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réelle en TDO3</a:t>
                      </a:r>
                      <a:endParaRPr lang="fr-FR" sz="1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4" marR="8354" marT="83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0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Bakel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30 057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27 333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26 809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50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Goudiry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25 969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27 980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27 065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0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Kidira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19 163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20 303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19 768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50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Koumpentoum 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45 524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48 815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48 503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7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Maka Colibantang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24 350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28 033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27 819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50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Tambacounda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81 696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79 217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77 191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865650"/>
                  </a:ext>
                </a:extLst>
              </a:tr>
              <a:tr h="49050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Dianké Makha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14 740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16 002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15 436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567020"/>
                  </a:ext>
                </a:extLst>
              </a:tr>
              <a:tr h="97358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RM Tambacounda</a:t>
                      </a: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241 499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247 683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242 591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114682"/>
                  </a:ext>
                </a:extLst>
              </a:tr>
              <a:tr h="643632">
                <a:tc gridSpan="7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21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Source</a:t>
                      </a:r>
                      <a:r>
                        <a:rPr kumimoji="0" lang="fr-FR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: Bulletin National Rétro Infos CPS 2022 (dernier passage)</a:t>
                      </a:r>
                      <a:endParaRPr kumimoji="0" lang="fr-FR" altLang="fr-FR" sz="2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2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2000" b="1" i="0" u="none" strike="noStrike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2000" b="1" i="0" u="none" strike="noStrike" dirty="0">
                        <a:effectLst/>
                        <a:latin typeface="Calibri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2000" b="1" i="0" u="none" strike="noStrike" dirty="0">
                        <a:effectLst/>
                        <a:latin typeface="Calibri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Imag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204" y="6971328"/>
            <a:ext cx="767196" cy="60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78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-5885" y="123825"/>
            <a:ext cx="10693400" cy="9906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fr-FR" sz="32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charset="0"/>
              </a:rPr>
              <a:t>RESULTATS DE LA CPS 2022 (2/3)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297191"/>
              </p:ext>
            </p:extLst>
          </p:nvPr>
        </p:nvGraphicFramePr>
        <p:xfrm>
          <a:off x="133789" y="1190625"/>
          <a:ext cx="10425822" cy="6248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2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2644">
                  <a:extLst>
                    <a:ext uri="{9D8B030D-6E8A-4147-A177-3AD203B41FA5}">
                      <a16:colId xmlns:a16="http://schemas.microsoft.com/office/drawing/2014/main" val="1342305038"/>
                    </a:ext>
                  </a:extLst>
                </a:gridCol>
                <a:gridCol w="17077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9618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N°</a:t>
                      </a:r>
                    </a:p>
                  </a:txBody>
                  <a:tcPr marL="8354" marR="8354" marT="83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Districts</a:t>
                      </a:r>
                      <a:r>
                        <a:rPr lang="fr-FR" sz="2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Sanitaires</a:t>
                      </a:r>
                    </a:p>
                  </a:txBody>
                  <a:tcPr marL="8354" marR="8354" marT="83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Cible</a:t>
                      </a:r>
                      <a:r>
                        <a:rPr lang="fr-FR" sz="2100" b="1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théorique ou Prévue</a:t>
                      </a:r>
                      <a:endParaRPr lang="fr-FR" sz="2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4" marR="8354" marT="83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Enfants recensés</a:t>
                      </a:r>
                    </a:p>
                    <a:p>
                      <a:pPr algn="ctr" fontAlgn="ctr"/>
                      <a:endParaRPr lang="fr-FR" sz="2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4" marR="8354" marT="83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Enfants traités (TDO 3)</a:t>
                      </a:r>
                    </a:p>
                  </a:txBody>
                  <a:tcPr marL="8354" marR="8354" marT="83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Couverture Théorique en TDO3</a:t>
                      </a:r>
                    </a:p>
                  </a:txBody>
                  <a:tcPr marL="8354" marR="8354" marT="83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Couverture </a:t>
                      </a:r>
                      <a:r>
                        <a:rPr kumimoji="0" lang="fr-FR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réelle en TDO3</a:t>
                      </a:r>
                      <a:endParaRPr lang="fr-FR" sz="1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4" marR="8354" marT="83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4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Kolda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83 796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79 978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77 997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4244065"/>
                  </a:ext>
                </a:extLst>
              </a:tr>
              <a:tr h="4734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MYF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47 037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48 799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47 546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4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Vélingara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94 828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97 408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96 249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40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RM Kolda</a:t>
                      </a: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2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225 661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226 185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221 792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983850"/>
                  </a:ext>
                </a:extLst>
              </a:tr>
              <a:tr h="4734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Diourbel 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59 405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44 210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43107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8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Touba 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217 918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191558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186 280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88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RM Diourbel</a:t>
                      </a: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277 323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235 768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229 387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540258"/>
                  </a:ext>
                </a:extLst>
              </a:tr>
              <a:tr h="4078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Kaolack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73 010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67 101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62 862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41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RM Kaolack</a:t>
                      </a: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2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73 010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67 101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62 862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865650"/>
                  </a:ext>
                </a:extLst>
              </a:tr>
              <a:tr h="621192">
                <a:tc gridSpan="7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21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Source</a:t>
                      </a:r>
                      <a:r>
                        <a:rPr kumimoji="0" lang="fr-FR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: Bulletin National Rétro Infos CPS 2022 (dernier passage)</a:t>
                      </a:r>
                      <a:endParaRPr kumimoji="0" lang="fr-FR" altLang="fr-FR" sz="2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2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2000" b="1" i="0" u="none" strike="noStrike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2000" b="1" i="0" u="none" strike="noStrike" dirty="0">
                        <a:effectLst/>
                        <a:latin typeface="Calibri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2000" b="1" i="0" u="none" strike="noStrike" dirty="0">
                        <a:effectLst/>
                        <a:latin typeface="Calibri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Imag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204" y="6947167"/>
            <a:ext cx="767196" cy="60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171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-31311" y="124849"/>
            <a:ext cx="10693400" cy="989576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fr-FR" sz="32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  <a:sym typeface="Arial" charset="0"/>
              </a:rPr>
              <a:t>RESULTATS DE LA CPS 2022 (2/3)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092306"/>
              </p:ext>
            </p:extLst>
          </p:nvPr>
        </p:nvGraphicFramePr>
        <p:xfrm>
          <a:off x="102478" y="1190626"/>
          <a:ext cx="10425822" cy="5943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2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2644">
                  <a:extLst>
                    <a:ext uri="{9D8B030D-6E8A-4147-A177-3AD203B41FA5}">
                      <a16:colId xmlns:a16="http://schemas.microsoft.com/office/drawing/2014/main" val="1342305038"/>
                    </a:ext>
                  </a:extLst>
                </a:gridCol>
                <a:gridCol w="17077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2180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N°</a:t>
                      </a:r>
                    </a:p>
                  </a:txBody>
                  <a:tcPr marL="8354" marR="8354" marT="83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Districts</a:t>
                      </a:r>
                      <a:r>
                        <a:rPr lang="fr-FR" sz="28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Sanitaires</a:t>
                      </a:r>
                    </a:p>
                  </a:txBody>
                  <a:tcPr marL="8354" marR="8354" marT="83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Cible</a:t>
                      </a:r>
                      <a:r>
                        <a:rPr lang="fr-FR" sz="2800" b="1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théorique ou prévue</a:t>
                      </a:r>
                      <a:endParaRPr lang="fr-FR" sz="2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4" marR="8354" marT="83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Enfants recensés</a:t>
                      </a:r>
                    </a:p>
                    <a:p>
                      <a:pPr algn="ctr" fontAlgn="ctr"/>
                      <a:endParaRPr lang="fr-FR" sz="2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4" marR="8354" marT="83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Enfants traités (TDO 3)</a:t>
                      </a:r>
                    </a:p>
                  </a:txBody>
                  <a:tcPr marL="8354" marR="8354" marT="83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Couverture Théorique en TDO3</a:t>
                      </a:r>
                    </a:p>
                  </a:txBody>
                  <a:tcPr marL="8354" marR="8354" marT="83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Couverture </a:t>
                      </a:r>
                      <a:r>
                        <a:rPr kumimoji="0" lang="fr-F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réelle en TDO3</a:t>
                      </a:r>
                      <a:endParaRPr lang="fr-FR" sz="2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54" marR="8354" marT="83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4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Kédougou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27 238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23 178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22 192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865650"/>
                  </a:ext>
                </a:extLst>
              </a:tr>
              <a:tr h="7194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Salémata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7 668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7 258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7 115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567020"/>
                  </a:ext>
                </a:extLst>
              </a:tr>
              <a:tr h="7194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Saraya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17 594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18 956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17 983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114682"/>
                  </a:ext>
                </a:extLst>
              </a:tr>
              <a:tr h="71944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RM Kédougou</a:t>
                      </a: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2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52 500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49 392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47 290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993094"/>
                  </a:ext>
                </a:extLst>
              </a:tr>
              <a:tr h="944038">
                <a:tc gridSpan="7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2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Source</a:t>
                      </a:r>
                      <a:r>
                        <a:rPr kumimoji="0" lang="fr-F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: Bulletin National Rétro Infos CPS 2022 (dernier passage)</a:t>
                      </a:r>
                      <a:endParaRPr kumimoji="0" lang="fr-FR" altLang="fr-FR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354" marR="8354" marT="83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2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2000" b="1" i="0" u="none" strike="noStrike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2000" b="1" i="0" u="none" strike="noStrike" dirty="0">
                        <a:effectLst/>
                        <a:latin typeface="Calibri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2000" b="1" i="0" u="none" strike="noStrike" dirty="0">
                        <a:effectLst/>
                        <a:latin typeface="Calibri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Imag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204" y="6947167"/>
            <a:ext cx="767196" cy="60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0802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NLP">
  <a:themeElements>
    <a:clrScheme name="PNL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NL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NL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L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L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L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L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L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NL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NL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NL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NL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NL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NL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</TotalTime>
  <Words>1636</Words>
  <Application>Microsoft Office PowerPoint</Application>
  <PresentationFormat>Personnalisé</PresentationFormat>
  <Paragraphs>427</Paragraphs>
  <Slides>22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Times New Roman</vt:lpstr>
      <vt:lpstr>Wingdings</vt:lpstr>
      <vt:lpstr>Thème Office</vt:lpstr>
      <vt:lpstr>PNLP</vt:lpstr>
      <vt:lpstr>Présentation PowerPoint</vt:lpstr>
      <vt:lpstr>PLAN</vt:lpstr>
      <vt:lpstr>BILAN DES ACTIVITES CPS 2022</vt:lpstr>
      <vt:lpstr>APPROCHE DE LA CPS AU SÉNÉGAL</vt:lpstr>
      <vt:lpstr>CADRE DE MISE EN OEUVRE</vt:lpstr>
      <vt:lpstr>ZONES ET CIBLES CPS 2022</vt:lpstr>
      <vt:lpstr>RESULTATS DE LA CPS 2022 (1/3)</vt:lpstr>
      <vt:lpstr>RESULTATS DE LA CPS 2022 (2/3)</vt:lpstr>
      <vt:lpstr>RESULTATS DE LA CPS 2022 (2/3)</vt:lpstr>
      <vt:lpstr>Présentation PowerPoint</vt:lpstr>
      <vt:lpstr>NOTIFICATION DES EFFETS INDESIRABLES DANS LE TEMPS </vt:lpstr>
      <vt:lpstr>GESTION FINANCIERE CPS 2022</vt:lpstr>
      <vt:lpstr>RESSOURCES FINANCIERES MOBILISEES</vt:lpstr>
      <vt:lpstr>RESSOURCES FINANCIERES MOBILISEES PAR RUBRIQUE</vt:lpstr>
      <vt:lpstr>PLANIFICATION CPS 2023, 2024 ET 2025</vt:lpstr>
      <vt:lpstr>LESSONS (1/3)</vt:lpstr>
      <vt:lpstr>LESSONS (2/3)</vt:lpstr>
      <vt:lpstr>LESSONS (3/3)</vt:lpstr>
      <vt:lpstr>CIBLES CAMPAGNES CPS A VENIR ET FINANCEMENT</vt:lpstr>
      <vt:lpstr>SUJETS DE RECHERCHE</vt:lpstr>
      <vt:lpstr>DEFIS ET PERSPECTIVES</vt:lpstr>
      <vt:lpstr> MERCI POUR VOTRE AIMABLE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Template - SMC meeting information collection_ 2022_Clean_ENG_28.01.22 fr [Lecture seule]</dc:title>
  <dc:creator>user</dc:creator>
  <cp:lastModifiedBy>Standeur Kaly</cp:lastModifiedBy>
  <cp:revision>117</cp:revision>
  <dcterms:created xsi:type="dcterms:W3CDTF">2022-02-08T18:37:23Z</dcterms:created>
  <dcterms:modified xsi:type="dcterms:W3CDTF">2023-02-28T11:36:19Z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2022-02-08T00:00:00Z</vt:filetime>
  </property>
  <property fmtid="{D5CDD505-2E9C-101B-9397-08002B2CF9AE}" pid="3" name="LastSaved">
    <vt:filetime>2022-02-08T00:00:00Z</vt:filetime>
  </property>
</Properties>
</file>