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5" r:id="rId5"/>
    <p:sldId id="276" r:id="rId6"/>
    <p:sldId id="280" r:id="rId7"/>
    <p:sldId id="281" r:id="rId8"/>
    <p:sldId id="282" r:id="rId9"/>
    <p:sldId id="277" r:id="rId10"/>
    <p:sldId id="278" r:id="rId11"/>
    <p:sldId id="279" r:id="rId12"/>
    <p:sldId id="274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DBfjYJAZTIa7Uzr0g1XFhsadP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Dentinger" initials="" lastIdx="1" clrIdx="0"/>
  <p:cmAuthor id="1" name="Lia Florey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4E6BEE-4F9F-47F5-8C36-B8A89D4B9711}">
  <a:tblStyle styleId="{674E6BEE-4F9F-47F5-8C36-B8A89D4B97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sers\johnsoninya\Downloads\2022%20beneficiary%20dose%20count\Beneficiaries%20G_J_K_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Beneficiaries Dosed</a:t>
            </a:r>
            <a:r>
              <a:rPr lang="en-GB" b="1" baseline="0"/>
              <a:t> 4 </a:t>
            </a:r>
            <a:r>
              <a:rPr lang="en-GB" b="1"/>
              <a:t>Consecutive Cycles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189822421180878E-2"/>
          <c:y val="0.1029757127269304"/>
          <c:w val="0.91426730984003757"/>
          <c:h val="0.76900880690332163"/>
        </c:manualLayout>
      </c:layout>
      <c:lineChart>
        <c:grouping val="standard"/>
        <c:varyColors val="0"/>
        <c:ser>
          <c:idx val="0"/>
          <c:order val="0"/>
          <c:tx>
            <c:strRef>
              <c:f>Sheet2!$B$14</c:f>
              <c:strCache>
                <c:ptCount val="1"/>
                <c:pt idx="0">
                  <c:v>Gombe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Sheet2!$C$13:$F$13</c:f>
              <c:strCache>
                <c:ptCount val="4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</c:strCache>
            </c:strRef>
          </c:cat>
          <c:val>
            <c:numRef>
              <c:f>Sheet2!$C$14:$F$14</c:f>
              <c:numCache>
                <c:formatCode>0%</c:formatCode>
                <c:ptCount val="4"/>
                <c:pt idx="0">
                  <c:v>1</c:v>
                </c:pt>
                <c:pt idx="1">
                  <c:v>0.88919110491417075</c:v>
                </c:pt>
                <c:pt idx="2">
                  <c:v>0.79256505383519915</c:v>
                </c:pt>
                <c:pt idx="3">
                  <c:v>0.69995347975332611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7F-4E6A-8812-D9DAD3D48C37}"/>
            </c:ext>
          </c:extLst>
        </c:ser>
        <c:ser>
          <c:idx val="1"/>
          <c:order val="1"/>
          <c:tx>
            <c:strRef>
              <c:f>Sheet2!$B$15</c:f>
              <c:strCache>
                <c:ptCount val="1"/>
                <c:pt idx="0">
                  <c:v>Jigawa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Sheet2!$C$13:$F$13</c:f>
              <c:strCache>
                <c:ptCount val="4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</c:strCache>
            </c:strRef>
          </c:cat>
          <c:val>
            <c:numRef>
              <c:f>Sheet2!$C$15:$F$15</c:f>
              <c:numCache>
                <c:formatCode>0%</c:formatCode>
                <c:ptCount val="4"/>
                <c:pt idx="0">
                  <c:v>1</c:v>
                </c:pt>
                <c:pt idx="1">
                  <c:v>0.7574954478231517</c:v>
                </c:pt>
                <c:pt idx="2">
                  <c:v>0.63668164375448388</c:v>
                </c:pt>
                <c:pt idx="3">
                  <c:v>0.52604920405209843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7F-4E6A-8812-D9DAD3D48C37}"/>
            </c:ext>
          </c:extLst>
        </c:ser>
        <c:ser>
          <c:idx val="2"/>
          <c:order val="2"/>
          <c:tx>
            <c:strRef>
              <c:f>Sheet2!$B$16</c:f>
              <c:strCache>
                <c:ptCount val="1"/>
                <c:pt idx="0">
                  <c:v>Kwara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Sheet2!$C$13:$F$13</c:f>
              <c:strCache>
                <c:ptCount val="4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</c:strCache>
            </c:strRef>
          </c:cat>
          <c:val>
            <c:numRef>
              <c:f>Sheet2!$C$16:$F$16</c:f>
              <c:numCache>
                <c:formatCode>0%</c:formatCode>
                <c:ptCount val="4"/>
                <c:pt idx="0">
                  <c:v>1</c:v>
                </c:pt>
                <c:pt idx="1">
                  <c:v>0.83896132457181727</c:v>
                </c:pt>
                <c:pt idx="2">
                  <c:v>0.72019418147904546</c:v>
                </c:pt>
                <c:pt idx="3">
                  <c:v>0.63044633639253334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7F-4E6A-8812-D9DAD3D48C37}"/>
            </c:ext>
          </c:extLst>
        </c:ser>
        <c:ser>
          <c:idx val="3"/>
          <c:order val="3"/>
          <c:tx>
            <c:strRef>
              <c:f>Sheet2!$B$17</c:f>
              <c:strCache>
                <c:ptCount val="1"/>
                <c:pt idx="0">
                  <c:v>Kano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Sheet2!$C$13:$F$13</c:f>
              <c:strCache>
                <c:ptCount val="4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</c:strCache>
            </c:strRef>
          </c:cat>
          <c:val>
            <c:numRef>
              <c:f>Sheet2!$C$17:$F$17</c:f>
              <c:numCache>
                <c:formatCode>0%</c:formatCode>
                <c:ptCount val="4"/>
                <c:pt idx="0">
                  <c:v>1</c:v>
                </c:pt>
                <c:pt idx="1">
                  <c:v>0.50507203456636507</c:v>
                </c:pt>
                <c:pt idx="2">
                  <c:v>0.41407369214970235</c:v>
                </c:pt>
                <c:pt idx="3">
                  <c:v>0.35482510152165297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7F-4E6A-8812-D9DAD3D48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969088"/>
        <c:axId val="870672192"/>
      </c:lineChart>
      <c:catAx>
        <c:axId val="87096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672192"/>
        <c:crosses val="autoZero"/>
        <c:auto val="1"/>
        <c:lblAlgn val="ctr"/>
        <c:lblOffset val="100"/>
        <c:noMultiLvlLbl val="0"/>
      </c:catAx>
      <c:valAx>
        <c:axId val="8706721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96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2">
          <a:lumMod val="1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73e6c94da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073e6c94d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73e6c94da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2073e6c94d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7aaa14ad4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207aaa14ad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7aaa14ad4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73e6c94da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2073e6c94d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7aaa14ad4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207aaa14a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7aaa14ad4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207aaa14a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746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7aaa14ad4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207aaa14a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369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7aaa14ad4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207aaa14a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701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73e6c94da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2073e6c94d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395536" y="1916832"/>
            <a:ext cx="8280920" cy="2158130"/>
            <a:chOff x="0" y="0"/>
            <a:chExt cx="8280920" cy="2158130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fr-FR" sz="2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Seasonal Malaria Chemoprevention (SMC) </a:t>
              </a:r>
              <a:endPara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fr-FR" sz="2700" b="1">
                  <a:solidFill>
                    <a:schemeClr val="lt1"/>
                  </a:solidFill>
                </a:rPr>
                <a:t>2022 Campaign</a:t>
              </a:r>
              <a:endParaRPr sz="2700" b="1">
                <a:solidFill>
                  <a:schemeClr val="lt1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fr-FR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fr-FR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"/>
          <p:cNvSpPr txBox="1"/>
          <p:nvPr/>
        </p:nvSpPr>
        <p:spPr>
          <a:xfrm>
            <a:off x="2266376" y="3031527"/>
            <a:ext cx="4824600" cy="56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2000" b="1" i="1" dirty="0">
                <a:solidFill>
                  <a:schemeClr val="dk1"/>
                </a:solidFill>
              </a:rPr>
              <a:t>NIGERIA</a:t>
            </a:r>
            <a:r>
              <a:rPr lang="fr-FR" sz="2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1" dirty="0">
              <a:solidFill>
                <a:schemeClr val="dk1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954216" y="4298300"/>
            <a:ext cx="3629464" cy="10192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1" dirty="0">
                <a:solidFill>
                  <a:schemeClr val="dk1"/>
                </a:solidFill>
              </a:rPr>
              <a:t>Dr Emmanuel Shekarau, SMC Focal Person, NMEP-</a:t>
            </a:r>
            <a:r>
              <a:rPr lang="en-GB" sz="2000" b="1" i="1" dirty="0" err="1">
                <a:solidFill>
                  <a:schemeClr val="dk1"/>
                </a:solidFill>
              </a:rPr>
              <a:t>NIgeria</a:t>
            </a:r>
            <a:endParaRPr sz="2000" b="1" i="1" dirty="0">
              <a:solidFill>
                <a:schemeClr val="dk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16125" y="6030450"/>
            <a:ext cx="8280900" cy="56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2000" b="1">
                <a:solidFill>
                  <a:schemeClr val="dk1"/>
                </a:solidFill>
              </a:rPr>
              <a:t>Prepared for the 2023 SMC Alliance Meeting - Conakry, Guinea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g2073e6c94da_0_71"/>
          <p:cNvGrpSpPr/>
          <p:nvPr/>
        </p:nvGrpSpPr>
        <p:grpSpPr>
          <a:xfrm>
            <a:off x="294650" y="116633"/>
            <a:ext cx="8592857" cy="1007184"/>
            <a:chOff x="0" y="0"/>
            <a:chExt cx="8592857" cy="1007184"/>
          </a:xfrm>
        </p:grpSpPr>
        <p:sp>
          <p:nvSpPr>
            <p:cNvPr id="146" name="Google Shape;146;g2073e6c94da_0_7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2073e6c94da_0_7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2073e6c94da_0_7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fr-F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 </a:t>
              </a:r>
              <a:r>
                <a:rPr lang="fr-FR" sz="2000" b="1" i="0" u="none" strike="noStrike" cap="none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lessons</a:t>
              </a:r>
              <a:r>
                <a:rPr lang="fr-F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fr-FR" sz="2000" b="1" i="0" u="none" strike="noStrike" cap="none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learnt</a:t>
              </a:r>
              <a:r>
                <a:rPr lang="fr-F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/ innovation in 2022: Focus Digitalization   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g2073e6c94da_0_71"/>
          <p:cNvSpPr txBox="1"/>
          <p:nvPr/>
        </p:nvSpPr>
        <p:spPr>
          <a:xfrm>
            <a:off x="138164" y="1252783"/>
            <a:ext cx="8766300" cy="5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challenges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Char char="•"/>
            </a:pPr>
            <a:r>
              <a:rPr lang="fr-FR" sz="2000" dirty="0" err="1">
                <a:latin typeface="Century Gothic"/>
              </a:rPr>
              <a:t>Delayed</a:t>
            </a:r>
            <a:r>
              <a:rPr lang="fr-FR" sz="2000" dirty="0">
                <a:latin typeface="Century Gothic"/>
              </a:rPr>
              <a:t> acceptance of the </a:t>
            </a:r>
            <a:r>
              <a:rPr lang="fr-FR" sz="2000" dirty="0" err="1">
                <a:latin typeface="Century Gothic"/>
              </a:rPr>
              <a:t>technology</a:t>
            </a:r>
            <a:r>
              <a:rPr lang="fr-FR" sz="2000" dirty="0">
                <a:latin typeface="Century Gothic"/>
              </a:rPr>
              <a:t> by </a:t>
            </a:r>
            <a:r>
              <a:rPr lang="fr-FR" sz="2000" dirty="0" err="1">
                <a:latin typeface="Century Gothic"/>
              </a:rPr>
              <a:t>some</a:t>
            </a:r>
            <a:r>
              <a:rPr lang="fr-FR" sz="2000" dirty="0">
                <a:latin typeface="Century Gothic"/>
              </a:rPr>
              <a:t> stakeholders in at the state </a:t>
            </a:r>
            <a:r>
              <a:rPr lang="fr-FR" sz="2000" dirty="0" err="1">
                <a:latin typeface="Century Gothic"/>
              </a:rPr>
              <a:t>level</a:t>
            </a:r>
            <a:r>
              <a:rPr lang="fr-FR" sz="2000" dirty="0">
                <a:latin typeface="Century Gothic"/>
              </a:rPr>
              <a:t> </a:t>
            </a:r>
            <a:r>
              <a:rPr lang="fr-FR" sz="2000" dirty="0" err="1">
                <a:latin typeface="Century Gothic"/>
              </a:rPr>
              <a:t>resulted</a:t>
            </a:r>
            <a:r>
              <a:rPr lang="fr-FR" sz="2000" dirty="0">
                <a:latin typeface="Century Gothic"/>
              </a:rPr>
              <a:t> to </a:t>
            </a:r>
            <a:r>
              <a:rPr lang="fr-FR" sz="2000" dirty="0" err="1">
                <a:latin typeface="Century Gothic"/>
              </a:rPr>
              <a:t>some</a:t>
            </a:r>
            <a:r>
              <a:rPr lang="fr-FR" sz="2000" dirty="0">
                <a:latin typeface="Century Gothic"/>
              </a:rPr>
              <a:t> </a:t>
            </a:r>
            <a:r>
              <a:rPr lang="fr-FR" sz="2000" dirty="0" err="1">
                <a:latin typeface="Century Gothic"/>
              </a:rPr>
              <a:t>inadequacies</a:t>
            </a:r>
            <a:r>
              <a:rPr lang="fr-FR" sz="2000" dirty="0">
                <a:latin typeface="Century Gothic"/>
              </a:rPr>
              <a:t> in cycle 1 </a:t>
            </a:r>
            <a:r>
              <a:rPr lang="fr-FR" sz="2000" dirty="0" err="1">
                <a:latin typeface="Century Gothic"/>
              </a:rPr>
              <a:t>implementation</a:t>
            </a:r>
            <a:endParaRPr lang="fr-FR" sz="2000" dirty="0">
              <a:latin typeface="Century Gothic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Char char="•"/>
            </a:pPr>
            <a:r>
              <a:rPr lang="fr-FR" sz="2000">
                <a:latin typeface="Century Gothic"/>
              </a:rPr>
              <a:t>Limited </a:t>
            </a:r>
            <a:r>
              <a:rPr lang="fr-FR" sz="2000" dirty="0">
                <a:latin typeface="Century Gothic"/>
              </a:rPr>
              <a:t>mobile network </a:t>
            </a:r>
            <a:r>
              <a:rPr lang="fr-FR" sz="2000" dirty="0" err="1">
                <a:latin typeface="Century Gothic"/>
              </a:rPr>
              <a:t>coverage</a:t>
            </a:r>
            <a:r>
              <a:rPr lang="fr-FR" sz="2000" dirty="0">
                <a:latin typeface="Century Gothic"/>
              </a:rPr>
              <a:t> in </a:t>
            </a:r>
            <a:r>
              <a:rPr lang="fr-FR" sz="2000" dirty="0" err="1">
                <a:latin typeface="Century Gothic"/>
              </a:rPr>
              <a:t>difficult</a:t>
            </a:r>
            <a:r>
              <a:rPr lang="fr-FR" sz="2000" dirty="0">
                <a:latin typeface="Century Gothic"/>
              </a:rPr>
              <a:t> terrains </a:t>
            </a:r>
            <a:r>
              <a:rPr lang="fr-FR" sz="2000" dirty="0" err="1">
                <a:latin typeface="Century Gothic"/>
              </a:rPr>
              <a:t>affected</a:t>
            </a:r>
            <a:r>
              <a:rPr lang="fr-FR" sz="2000" dirty="0">
                <a:latin typeface="Century Gothic"/>
              </a:rPr>
              <a:t> real-time</a:t>
            </a:r>
            <a:r>
              <a:rPr lang="en-US" sz="2000" dirty="0">
                <a:latin typeface="Century Gothic"/>
              </a:rPr>
              <a:t> data reporting during implementation</a:t>
            </a:r>
            <a:endParaRPr lang="fr-FR" sz="2000" dirty="0">
              <a:latin typeface="Century Gothic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/>
              </a:rPr>
              <a:t>Low capacity of enrolled personnel as a result of not adhering to selection criteria for Community Distributors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/>
              </a:rPr>
              <a:t>Issues of incompatible devices brought by the Community Drug Distributors which could not be used for the application</a:t>
            </a:r>
            <a:endParaRPr lang="fr-FR" sz="2000" dirty="0">
              <a:latin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g2073e6c94da_0_79"/>
          <p:cNvGrpSpPr/>
          <p:nvPr/>
        </p:nvGrpSpPr>
        <p:grpSpPr>
          <a:xfrm>
            <a:off x="294650" y="116633"/>
            <a:ext cx="8592857" cy="1007184"/>
            <a:chOff x="0" y="0"/>
            <a:chExt cx="8592857" cy="1007184"/>
          </a:xfrm>
        </p:grpSpPr>
        <p:sp>
          <p:nvSpPr>
            <p:cNvPr id="155" name="Google Shape;155;g2073e6c94da_0_79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would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do </a:t>
              </a: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differently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the future</a:t>
              </a:r>
              <a:r>
                <a:rPr lang="fr-FR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2073e6c94da_0_79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2073e6c94da_0_79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fr-F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 </a:t>
              </a:r>
              <a:r>
                <a:rPr lang="fr-FR" sz="2000" b="1" i="0" u="none" strike="noStrike" cap="none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lessons</a:t>
              </a:r>
              <a:r>
                <a:rPr lang="fr-F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fr-FR" sz="2000" b="1" i="0" u="none" strike="noStrike" cap="none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learnt</a:t>
              </a:r>
              <a:r>
                <a:rPr lang="fr-F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/ innovation in 2022: Focus Digitalization   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g2073e6c94da_0_79"/>
          <p:cNvSpPr txBox="1"/>
          <p:nvPr/>
        </p:nvSpPr>
        <p:spPr>
          <a:xfrm>
            <a:off x="198134" y="1268759"/>
            <a:ext cx="8766300" cy="5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fontAlgn="base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entury Gothic"/>
                <a:sym typeface="Calibri"/>
              </a:rPr>
              <a:t>Continue to strengthen SMC processes – Cohort tracking, Re-dose, referral ADRs and SPAQ commodity management​ using digital technologies and tools </a:t>
            </a:r>
            <a:endParaRPr lang="en-GB" sz="1800" dirty="0">
              <a:solidFill>
                <a:schemeClr val="dk1"/>
              </a:solidFill>
              <a:latin typeface="Century Gothic"/>
            </a:endParaRPr>
          </a:p>
          <a:p>
            <a:pPr lvl="0" algn="just" fontAlgn="base">
              <a:lnSpc>
                <a:spcPct val="110000"/>
              </a:lnSpc>
              <a:buSzPts val="2400"/>
            </a:pPr>
            <a:endParaRPr lang="en-GB" sz="1800" dirty="0">
              <a:solidFill>
                <a:schemeClr val="dk1"/>
              </a:solidFill>
              <a:latin typeface="Century Gothic"/>
            </a:endParaRPr>
          </a:p>
          <a:p>
            <a:pPr marL="342900" lvl="0" indent="-342900" algn="just" fontAlgn="base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entury Gothic"/>
                <a:sym typeface="Calibri"/>
              </a:rPr>
              <a:t>Exhaustively utilize the benefits of technology to improve efficiency and quality of service delivery with sustainability in view</a:t>
            </a:r>
            <a:endParaRPr lang="en-GB" sz="1800" dirty="0">
              <a:solidFill>
                <a:schemeClr val="dk1"/>
              </a:solidFill>
              <a:latin typeface="Century Gothic"/>
            </a:endParaRPr>
          </a:p>
          <a:p>
            <a:pPr marL="342900" lvl="0" indent="-342900" algn="just" fontAlgn="base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dk1"/>
              </a:solidFill>
              <a:latin typeface="Century Gothic"/>
            </a:endParaRPr>
          </a:p>
          <a:p>
            <a:pPr marL="342900" indent="-342900" algn="just" fontAlgn="base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entury Gothic"/>
                <a:sym typeface="Calibri"/>
              </a:rPr>
              <a:t>Improve the capacity of state and local government staff to leverage on technology, become more efficient and carryout field activities with minimal support</a:t>
            </a:r>
          </a:p>
          <a:p>
            <a:pPr marL="342900" indent="-342900" algn="just" fontAlgn="base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dk1"/>
              </a:solidFill>
              <a:latin typeface="Century Gothic"/>
            </a:endParaRPr>
          </a:p>
          <a:p>
            <a:pPr algn="just" fontAlgn="base">
              <a:lnSpc>
                <a:spcPct val="110000"/>
              </a:lnSpc>
              <a:buSzPts val="2400"/>
            </a:pPr>
            <a:endParaRPr lang="en-GB" sz="1800" dirty="0">
              <a:latin typeface="Century Gothic" panose="020B0502020202020204" pitchFamily="34" charset="0"/>
              <a:sym typeface="Calibri"/>
            </a:endParaRPr>
          </a:p>
          <a:p>
            <a:pPr marL="342900" lvl="0" indent="-342900" algn="just" fontAlgn="base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endParaRPr lang="en-GB" sz="1800" dirty="0">
              <a:latin typeface="Century Gothic" panose="020B0502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xfrm>
            <a:off x="251520" y="24928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8000"/>
              <a:buFont typeface="Calibri"/>
              <a:buNone/>
            </a:pPr>
            <a:r>
              <a:rPr lang="fr-FR" sz="8000" b="1">
                <a:solidFill>
                  <a:srgbClr val="366092"/>
                </a:solidFill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g207aaa14ad4_0_32"/>
          <p:cNvGrpSpPr/>
          <p:nvPr/>
        </p:nvGrpSpPr>
        <p:grpSpPr>
          <a:xfrm>
            <a:off x="203405" y="101615"/>
            <a:ext cx="8491350" cy="994200"/>
            <a:chOff x="5271" y="0"/>
            <a:chExt cx="8491350" cy="994200"/>
          </a:xfrm>
        </p:grpSpPr>
        <p:sp>
          <p:nvSpPr>
            <p:cNvPr id="99" name="Google Shape;99;g207aaa14ad4_0_32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7E7">
                <a:alpha val="89410"/>
              </a:srgbClr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207aaa14ad4_0_32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207aaa14ad4_0_32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fr-FR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Summary information for 2022 and plans for 2023 campaigns</a:t>
              </a:r>
              <a:endPara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2" name="Google Shape;102;g207aaa14ad4_0_32"/>
          <p:cNvGraphicFramePr/>
          <p:nvPr>
            <p:extLst>
              <p:ext uri="{D42A27DB-BD31-4B8C-83A1-F6EECF244321}">
                <p14:modId xmlns:p14="http://schemas.microsoft.com/office/powerpoint/2010/main" val="2634808761"/>
              </p:ext>
            </p:extLst>
          </p:nvPr>
        </p:nvGraphicFramePr>
        <p:xfrm>
          <a:off x="0" y="1144344"/>
          <a:ext cx="9144000" cy="5783934"/>
        </p:xfrm>
        <a:graphic>
          <a:graphicData uri="http://schemas.openxmlformats.org/drawingml/2006/table">
            <a:tbl>
              <a:tblPr>
                <a:noFill/>
                <a:tableStyleId>{674E6BEE-4F9F-47F5-8C36-B8A89D4B9711}</a:tableStyleId>
              </a:tblPr>
              <a:tblGrid>
                <a:gridCol w="356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96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2022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2023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6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Start and end dates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2</a:t>
                      </a:r>
                      <a:r>
                        <a:rPr lang="en-GB" sz="1800" baseline="30000" dirty="0"/>
                        <a:t>nd</a:t>
                      </a:r>
                      <a:r>
                        <a:rPr lang="en-GB" sz="1800" dirty="0"/>
                        <a:t> Jun – 21</a:t>
                      </a:r>
                      <a:r>
                        <a:rPr lang="en-GB" sz="1800" baseline="30000" dirty="0"/>
                        <a:t>st</a:t>
                      </a:r>
                      <a:r>
                        <a:rPr lang="en-GB" sz="1800" dirty="0"/>
                        <a:t> Oct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</a:t>
                      </a:r>
                      <a:r>
                        <a:rPr lang="en-GB" sz="1800" baseline="30000" dirty="0"/>
                        <a:t>st</a:t>
                      </a:r>
                      <a:r>
                        <a:rPr lang="en-GB" sz="1800" dirty="0"/>
                        <a:t> June – 20</a:t>
                      </a:r>
                      <a:r>
                        <a:rPr lang="en-GB" sz="1800" baseline="30000" dirty="0"/>
                        <a:t>th</a:t>
                      </a:r>
                      <a:r>
                        <a:rPr lang="en-GB" sz="1800" dirty="0"/>
                        <a:t> Oct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9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Number of cycles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4 cycles in 16 states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5 cycles in 5 states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4 cycles in 16 states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5 cycles in 5 states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96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Number of districts targeted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3</a:t>
                      </a:r>
                      <a:r>
                        <a:rPr lang="en-US" sz="1800" dirty="0"/>
                        <a:t>83 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3</a:t>
                      </a:r>
                      <a:r>
                        <a:rPr lang="en-US" sz="1800" dirty="0"/>
                        <a:t>83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96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Number of children covered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27,638,429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u="none" strike="noStrike" cap="none" dirty="0"/>
                        <a:t>28, 638,429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6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Age ranges covered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3 – 59 months (&lt;5yrs)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3 – 59 months (&lt;5yrs)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6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Coverage (% targeted children receiving all cycles)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102%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9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Any plans for campaign digitalization?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Yes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Yes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72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Any drug resistance testing or efficacy studies performed? (Y/N)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N</a:t>
                      </a:r>
                      <a:r>
                        <a:rPr lang="en-US" sz="1800" dirty="0"/>
                        <a:t>o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Yes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7aaa14ad4_0_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2022 map (covered) </a:t>
            </a:r>
            <a:endParaRPr/>
          </a:p>
        </p:txBody>
      </p:sp>
      <p:sp>
        <p:nvSpPr>
          <p:cNvPr id="108" name="Google Shape;108;g207aaa14ad4_0_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09" name="Google Shape;109;g207aaa14ad4_0_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2023 map (targets)</a:t>
            </a:r>
            <a:endParaRPr/>
          </a:p>
        </p:txBody>
      </p:sp>
      <p:sp>
        <p:nvSpPr>
          <p:cNvPr id="110" name="Google Shape;110;g207aaa14ad4_0_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111" name="Google Shape;111;g207aaa14ad4_0_21"/>
          <p:cNvGrpSpPr/>
          <p:nvPr/>
        </p:nvGrpSpPr>
        <p:grpSpPr>
          <a:xfrm>
            <a:off x="203405" y="101615"/>
            <a:ext cx="8491350" cy="994200"/>
            <a:chOff x="5271" y="0"/>
            <a:chExt cx="8491350" cy="994200"/>
          </a:xfrm>
        </p:grpSpPr>
        <p:sp>
          <p:nvSpPr>
            <p:cNvPr id="112" name="Google Shape;112;g207aaa14ad4_0_21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7E7">
                <a:alpha val="89410"/>
              </a:srgbClr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207aaa14ad4_0_21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207aaa14ad4_0_21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fr-FR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Country map showing SMC implementing </a:t>
              </a:r>
              <a:r>
                <a:rPr lang="fr-FR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</a:ext>
                  </a:extLst>
                </a:rPr>
                <a:t>districts</a:t>
              </a:r>
              <a:endPara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1BEAA7-8392-E604-2070-B6C1E2732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74" y="2174875"/>
            <a:ext cx="4114925" cy="3951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BBEC7-5141-67E7-EEB7-CBC94821D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724" y="2174875"/>
            <a:ext cx="3967076" cy="3951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g2073e6c94da_0_54"/>
          <p:cNvGrpSpPr/>
          <p:nvPr/>
        </p:nvGrpSpPr>
        <p:grpSpPr>
          <a:xfrm>
            <a:off x="284850" y="2830108"/>
            <a:ext cx="8592857" cy="1007184"/>
            <a:chOff x="0" y="0"/>
            <a:chExt cx="8592857" cy="1007184"/>
          </a:xfrm>
        </p:grpSpPr>
        <p:sp>
          <p:nvSpPr>
            <p:cNvPr id="120" name="Google Shape;120;g2073e6c94da_0_54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2073e6c94da_0_54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2073e6c94da_0_54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fr-FR" sz="3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Focus Digitalization   </a:t>
              </a:r>
              <a:endPara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g207aaa14ad4_0_11"/>
          <p:cNvGrpSpPr/>
          <p:nvPr/>
        </p:nvGrpSpPr>
        <p:grpSpPr>
          <a:xfrm>
            <a:off x="294650" y="116633"/>
            <a:ext cx="8592857" cy="1007184"/>
            <a:chOff x="0" y="0"/>
            <a:chExt cx="8592857" cy="1007184"/>
          </a:xfrm>
        </p:grpSpPr>
        <p:sp>
          <p:nvSpPr>
            <p:cNvPr id="128" name="Google Shape;128;g207aaa14ad4_0_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was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problem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were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trying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solve</a:t>
              </a:r>
              <a:r>
                <a:rPr lang="fr-FR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07aaa14ad4_0_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07aaa14ad4_0_1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fr-F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 </a:t>
              </a:r>
              <a:r>
                <a:rPr lang="fr-FR" sz="2000" b="1" i="0" u="none" strike="noStrike" cap="none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lessons</a:t>
              </a:r>
              <a:r>
                <a:rPr lang="fr-F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fr-FR" sz="2000" b="1" i="0" u="none" strike="noStrike" cap="none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learnt</a:t>
              </a:r>
              <a:r>
                <a:rPr lang="fr-F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/ innovation in 2022: Focus Digitalization   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7B80CD-4DF6-32E4-8C0D-0B19D097FEC5}"/>
              </a:ext>
            </a:extLst>
          </p:cNvPr>
          <p:cNvSpPr txBox="1"/>
          <p:nvPr/>
        </p:nvSpPr>
        <p:spPr>
          <a:xfrm>
            <a:off x="126609" y="1172897"/>
            <a:ext cx="8609428" cy="52322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fontAlgn="auto"/>
            <a:endParaRPr lang="en-GB" sz="2000" b="0" i="0" dirty="0">
              <a:solidFill>
                <a:srgbClr val="000000"/>
              </a:solidFill>
              <a:effectLst/>
              <a:latin typeface="Satosh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/>
              </a:rPr>
              <a:t>Data driven decision making and informed monitoring were possible using reported data transmitted real-time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/>
              </a:rPr>
              <a:t>Using unique beneficiary IDs, children who received SPAQ are accurately tracked each cycle for the entire round.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/>
              </a:rPr>
              <a:t>The team leveraged on GIS data to identify suspicious activities and strengthen monitoring and supervision during implementation.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/>
              </a:rPr>
              <a:t>The digitization of SPAQ commodity management was piloted with positive outcome that will be used to improve commodity accountability for future implementation.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entury Gothic"/>
              </a:rPr>
              <a:t>The use of technology enhanced prompt payment processes contrary to the previous paper base documentation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entury Gothic"/>
              </a:rPr>
              <a:t>Digitalization provided a more reliable platform to obtain cohort tracking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Satoshi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g207aaa14ad4_0_11"/>
          <p:cNvGrpSpPr/>
          <p:nvPr/>
        </p:nvGrpSpPr>
        <p:grpSpPr>
          <a:xfrm>
            <a:off x="294650" y="116633"/>
            <a:ext cx="8592857" cy="1007184"/>
            <a:chOff x="0" y="0"/>
            <a:chExt cx="8592857" cy="1007184"/>
          </a:xfrm>
        </p:grpSpPr>
        <p:sp>
          <p:nvSpPr>
            <p:cNvPr id="128" name="Google Shape;128;g207aaa14ad4_0_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07aaa14ad4_0_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07aaa14ad4_0_1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Strengthened monitoring &amp; Supervision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7B80CD-4DF6-32E4-8C0D-0B19D097FEC5}"/>
              </a:ext>
            </a:extLst>
          </p:cNvPr>
          <p:cNvSpPr txBox="1"/>
          <p:nvPr/>
        </p:nvSpPr>
        <p:spPr>
          <a:xfrm>
            <a:off x="197766" y="1853109"/>
            <a:ext cx="829056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Satoshi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6957E8-DB3F-05D1-4D21-AFB3FAFCB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455" y="1172897"/>
            <a:ext cx="5670052" cy="5396715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A4EB5A-7FBF-B708-D3F4-83C7A908D3AA}"/>
              </a:ext>
            </a:extLst>
          </p:cNvPr>
          <p:cNvSpPr txBox="1">
            <a:spLocks/>
          </p:cNvSpPr>
          <p:nvPr/>
        </p:nvSpPr>
        <p:spPr>
          <a:xfrm>
            <a:off x="32507" y="1425117"/>
            <a:ext cx="2977979" cy="493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000" dirty="0">
                <a:latin typeface="Century Gothic" panose="020B0502020202020204" pitchFamily="34" charset="0"/>
              </a:rPr>
              <a:t>Targeted monitoring</a:t>
            </a:r>
          </a:p>
          <a:p>
            <a:r>
              <a:rPr lang="en-US" sz="3000" dirty="0">
                <a:latin typeface="Century Gothic" panose="020B0502020202020204" pitchFamily="34" charset="0"/>
              </a:rPr>
              <a:t>Tracking of field monitors</a:t>
            </a:r>
          </a:p>
          <a:p>
            <a:r>
              <a:rPr lang="en-US" sz="3000" dirty="0">
                <a:latin typeface="Century Gothic" panose="020B0502020202020204" pitchFamily="34" charset="0"/>
              </a:rPr>
              <a:t>Validate personnel participation in field activities</a:t>
            </a:r>
          </a:p>
          <a:p>
            <a:r>
              <a:rPr lang="en-US" sz="3000" dirty="0">
                <a:latin typeface="Century Gothic" panose="020B0502020202020204" pitchFamily="34" charset="0"/>
              </a:rPr>
              <a:t>Identify suspicious activities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g207aaa14ad4_0_11"/>
          <p:cNvGrpSpPr/>
          <p:nvPr/>
        </p:nvGrpSpPr>
        <p:grpSpPr>
          <a:xfrm>
            <a:off x="294650" y="116633"/>
            <a:ext cx="8592857" cy="1007184"/>
            <a:chOff x="0" y="0"/>
            <a:chExt cx="8592857" cy="1007184"/>
          </a:xfrm>
        </p:grpSpPr>
        <p:sp>
          <p:nvSpPr>
            <p:cNvPr id="128" name="Google Shape;128;g207aaa14ad4_0_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07aaa14ad4_0_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07aaa14ad4_0_1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Improved commodity management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7B80CD-4DF6-32E4-8C0D-0B19D097FEC5}"/>
              </a:ext>
            </a:extLst>
          </p:cNvPr>
          <p:cNvSpPr txBox="1"/>
          <p:nvPr/>
        </p:nvSpPr>
        <p:spPr>
          <a:xfrm>
            <a:off x="197766" y="1853109"/>
            <a:ext cx="829056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Satoshi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A4EB5A-7FBF-B708-D3F4-83C7A908D3AA}"/>
              </a:ext>
            </a:extLst>
          </p:cNvPr>
          <p:cNvSpPr txBox="1">
            <a:spLocks/>
          </p:cNvSpPr>
          <p:nvPr/>
        </p:nvSpPr>
        <p:spPr>
          <a:xfrm>
            <a:off x="32507" y="1425117"/>
            <a:ext cx="3048318" cy="493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SPAQ Commodity tracking</a:t>
            </a:r>
          </a:p>
          <a:p>
            <a:r>
              <a:rPr lang="en-US" dirty="0">
                <a:latin typeface="Century Gothic" panose="020B0502020202020204" pitchFamily="34" charset="0"/>
              </a:rPr>
              <a:t>Consumption rate tracking</a:t>
            </a:r>
          </a:p>
          <a:p>
            <a:r>
              <a:rPr lang="en-US" dirty="0">
                <a:latin typeface="Century Gothic" panose="020B0502020202020204" pitchFamily="34" charset="0"/>
              </a:rPr>
              <a:t>Daily stock tracking</a:t>
            </a:r>
          </a:p>
          <a:p>
            <a:r>
              <a:rPr lang="en-US" dirty="0">
                <a:latin typeface="Century Gothic" panose="020B0502020202020204" pitchFamily="34" charset="0"/>
              </a:rPr>
              <a:t>Daily reconciliation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5" name="Google Shape;200;p18" descr="Table&#10;&#10;Description automatically generated with medium confidence">
            <a:extLst>
              <a:ext uri="{FF2B5EF4-FFF2-40B4-BE49-F238E27FC236}">
                <a16:creationId xmlns:a16="http://schemas.microsoft.com/office/drawing/2014/main" id="{FCDF0F4B-ACF5-4435-527E-634A5D354A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84" r="10753" b="39027"/>
          <a:stretch/>
        </p:blipFill>
        <p:spPr>
          <a:xfrm>
            <a:off x="3221502" y="1172897"/>
            <a:ext cx="5666005" cy="5185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737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g207aaa14ad4_0_11"/>
          <p:cNvGrpSpPr/>
          <p:nvPr/>
        </p:nvGrpSpPr>
        <p:grpSpPr>
          <a:xfrm>
            <a:off x="294650" y="116633"/>
            <a:ext cx="8592857" cy="1007184"/>
            <a:chOff x="0" y="0"/>
            <a:chExt cx="8592857" cy="1007184"/>
          </a:xfrm>
        </p:grpSpPr>
        <p:sp>
          <p:nvSpPr>
            <p:cNvPr id="128" name="Google Shape;128;g207aaa14ad4_0_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07aaa14ad4_0_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07aaa14ad4_0_1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Improvement in program quality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7B80CD-4DF6-32E4-8C0D-0B19D097FEC5}"/>
              </a:ext>
            </a:extLst>
          </p:cNvPr>
          <p:cNvSpPr txBox="1"/>
          <p:nvPr/>
        </p:nvSpPr>
        <p:spPr>
          <a:xfrm>
            <a:off x="197766" y="1853109"/>
            <a:ext cx="829056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Satoshi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A4EB5A-7FBF-B708-D3F4-83C7A908D3AA}"/>
              </a:ext>
            </a:extLst>
          </p:cNvPr>
          <p:cNvSpPr txBox="1">
            <a:spLocks/>
          </p:cNvSpPr>
          <p:nvPr/>
        </p:nvSpPr>
        <p:spPr>
          <a:xfrm>
            <a:off x="32507" y="1425117"/>
            <a:ext cx="3048318" cy="493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Realistic cohort tracking data using </a:t>
            </a:r>
            <a:r>
              <a:rPr lang="en-US" b="1" dirty="0">
                <a:latin typeface="Century Gothic" panose="020B0502020202020204" pitchFamily="34" charset="0"/>
              </a:rPr>
              <a:t>beneficiary IDs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3CA38AC-4A13-2090-13FD-9FB843231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245720"/>
              </p:ext>
            </p:extLst>
          </p:nvPr>
        </p:nvGraphicFramePr>
        <p:xfrm>
          <a:off x="3246085" y="1214443"/>
          <a:ext cx="5700150" cy="552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271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g2073e6c94da_0_63"/>
          <p:cNvGrpSpPr/>
          <p:nvPr/>
        </p:nvGrpSpPr>
        <p:grpSpPr>
          <a:xfrm>
            <a:off x="274121" y="64381"/>
            <a:ext cx="8592857" cy="1007184"/>
            <a:chOff x="0" y="0"/>
            <a:chExt cx="8592857" cy="1007184"/>
          </a:xfrm>
        </p:grpSpPr>
        <p:sp>
          <p:nvSpPr>
            <p:cNvPr id="137" name="Google Shape;137;g2073e6c94da_0_63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was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the design of the </a:t>
              </a: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digitalization</a:t>
              </a: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2073e6c94da_0_63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2073e6c94da_0_63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fr-F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 </a:t>
              </a:r>
              <a:r>
                <a:rPr lang="fr-FR" sz="2000" b="1" i="0" u="none" strike="noStrike" cap="none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lessons</a:t>
              </a:r>
              <a:r>
                <a:rPr lang="fr-F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fr-FR" sz="2000" b="1" i="0" u="none" strike="noStrike" cap="none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learnt</a:t>
              </a:r>
              <a:r>
                <a:rPr lang="fr-F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/ innovation in 2022: Focus Digitalization   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g2073e6c94da_0_63"/>
          <p:cNvSpPr txBox="1"/>
          <p:nvPr/>
        </p:nvSpPr>
        <p:spPr>
          <a:xfrm>
            <a:off x="187400" y="1172897"/>
            <a:ext cx="8766300" cy="5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spcBef>
                <a:spcPts val="360"/>
              </a:spcBef>
              <a:buSzPts val="2400"/>
            </a:pPr>
            <a:endParaRPr lang="fr-FR" sz="2400" b="1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342900" indent="-342900" algn="just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/>
              </a:rPr>
              <a:t>NMEP was tasked with the digitalization of SMC and routine activities  in Nigeria​. This involves the use of ICT4D (Information and Communication Technologies), leveraging on the BYOD (Bring Your Own Device) approach to scale up the digitalization to selected states in the country</a:t>
            </a:r>
          </a:p>
          <a:p>
            <a:pPr algn="just" fontAlgn="base">
              <a:lnSpc>
                <a:spcPct val="110000"/>
              </a:lnSpc>
            </a:pPr>
            <a:endParaRPr lang="en-US" sz="1900" dirty="0">
              <a:latin typeface="Century Gothic" panose="020B0502020202020204" pitchFamily="34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1900" b="1" dirty="0">
                <a:latin typeface="Century Gothic"/>
              </a:rPr>
              <a:t>ICT4D</a:t>
            </a:r>
            <a:r>
              <a:rPr lang="en-US" sz="1900" dirty="0">
                <a:latin typeface="Century Gothic"/>
              </a:rPr>
              <a:t> is a compound name used for all digital tools and technologies used for national/international development​, Examples of digital tools: </a:t>
            </a:r>
            <a:r>
              <a:rPr lang="en-US" sz="1900" b="1" dirty="0">
                <a:latin typeface="Century Gothic"/>
              </a:rPr>
              <a:t>Red Rose, </a:t>
            </a:r>
            <a:r>
              <a:rPr lang="en-US" sz="1900" b="1" dirty="0" err="1">
                <a:latin typeface="Century Gothic"/>
              </a:rPr>
              <a:t>KoboToolBox</a:t>
            </a:r>
            <a:r>
              <a:rPr lang="en-US" sz="1900" b="1" dirty="0">
                <a:latin typeface="Century Gothic"/>
              </a:rPr>
              <a:t>, Survey CTO, </a:t>
            </a:r>
            <a:r>
              <a:rPr lang="en-US" sz="1900" b="1" dirty="0" err="1">
                <a:latin typeface="Century Gothic"/>
              </a:rPr>
              <a:t>Commcare</a:t>
            </a:r>
            <a:r>
              <a:rPr lang="en-US" sz="1900" b="1" dirty="0">
                <a:latin typeface="Century Gothic"/>
              </a:rPr>
              <a:t>, ONA, etc.​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algn="just" fontAlgn="base">
              <a:spcBef>
                <a:spcPts val="360"/>
              </a:spcBef>
              <a:buSzPts val="2400"/>
            </a:pPr>
            <a:r>
              <a:rPr lang="en-US" sz="2000" b="1" u="sng" dirty="0">
                <a:solidFill>
                  <a:schemeClr val="tx1"/>
                </a:solidFill>
                <a:latin typeface="Century Gothic"/>
              </a:rPr>
              <a:t>Design Objectives</a:t>
            </a:r>
            <a:endParaRPr lang="en-US" sz="1600" b="1" u="sng" dirty="0">
              <a:solidFill>
                <a:schemeClr val="tx1"/>
              </a:solidFill>
              <a:latin typeface="Century Gothic"/>
              <a:cs typeface="Calibri"/>
            </a:endParaRPr>
          </a:p>
          <a:p>
            <a:pPr marL="342900" indent="-342900" algn="just" fontAlgn="base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/>
              </a:rPr>
              <a:t>To create a system to fast-track payments of campaign personnel</a:t>
            </a:r>
          </a:p>
          <a:p>
            <a:pPr marL="342900" indent="-342900" algn="just" fontAlgn="base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/>
              </a:rPr>
              <a:t>To improve the SMC data management process, accountability of commodities and overall quality of SMC implementation </a:t>
            </a:r>
          </a:p>
          <a:p>
            <a:pPr marL="342900" indent="-342900" algn="just" fontAlgn="base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342900" indent="-342900" algn="just" fontAlgn="base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fr-F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fr-F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NG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641</Words>
  <Application>Microsoft Office PowerPoint</Application>
  <PresentationFormat>On-screen Show (4:3)</PresentationFormat>
  <Paragraphs>91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Satoshi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tchouatieua@mmv.org</dc:creator>
  <cp:lastModifiedBy>Shinka</cp:lastModifiedBy>
  <cp:revision>22</cp:revision>
  <dcterms:created xsi:type="dcterms:W3CDTF">2013-10-16T10:55:00Z</dcterms:created>
  <dcterms:modified xsi:type="dcterms:W3CDTF">2023-02-28T14:52:53Z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0x01010084EAD12591D3B44A8A2C70EAA04D66AB</vt:lpwstr>
  </property>
</Properties>
</file>