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75" r:id="rId9"/>
    <p:sldId id="268" r:id="rId10"/>
    <p:sldId id="276" r:id="rId11"/>
    <p:sldId id="274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1pPr>
    <a:lvl2pPr marL="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2pPr>
    <a:lvl3pPr marL="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3pPr>
    <a:lvl4pPr marL="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4pPr>
    <a:lvl5pPr marL="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Dentinger" initials="C" lastIdx="786497536" clrIdx="0"/>
  <p:cmAuthor id="2" name="Lia Florey" initials="L" lastIdx="7864975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 showGuides="1">
      <p:cViewPr varScale="1">
        <p:scale>
          <a:sx n="73" d="100"/>
          <a:sy n="73" d="100"/>
        </p:scale>
        <p:origin x="93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4T08:40:06.076" idx="786497536">
    <p:pos x="1310739" y="4325376"/>
    <p:text>ajouter un domaine d'intérêt ? numérisation, populations difficiles à atteindre, durabilité ou nouvelles géographies 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78" idx="786497536">
    <p:pos x="2621457" y="54001697"/>
    <p:text>Ou nous pouvons simplement laisser cette information en 2022 pour plus de simplicité. Je l'ai laissé ici car quelqu'un a suggéré qu'une brève orientation serait utile pour chaque pays.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81" idx="786497536">
    <p:pos x="131090" y="23986193"/>
    <p:text>Devrions-nous demander des informations sur le nombre de cycles à inclure dans ces cartes ? Est-il possible de les demander dans le temps qui reste ?</p:text>
  </p:cm>
  <p:cm authorId="2" dt="2023-02-14T08:40:06.082" idx="786497537">
    <p:pos x="131090" y="23986193"/>
    <p:text>Est-il possible de les réaliser avec les informations que Céline a déjà collectées 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7" name="Google Shape;6;n"/>
          <p:cNvSpPr txBox="1"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fr-FR" sz="1200" b="0" i="0" u="none" strike="noStrike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85;p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186;g2073e6c94da_0_103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479414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Google Shape;248;p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95;g207aaa14ad4_0_3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96" name="Google Shape;96;g207aaa14ad4_0_3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160;g207aaa14ad4_0_4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61" name="Google Shape;161;g207aaa14ad4_0_4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Google Shape;168;g2073e6c94da_0_87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69" name="Google Shape;169;g2073e6c94da_0_87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Google Shape;177;g2073e6c94da_0_95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78" name="Google Shape;178;g2073e6c94da_0_95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186;g2073e6c94da_0_103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186;g2073e6c94da_0_103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581196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Google Shape;195;g2073e6c94da_0_11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96" name="Google Shape;196;g2073e6c94da_0_11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bg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solidFill>
          <a:schemeClr val="bg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solidFill>
          <a:schemeClr val="bg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fontAlgn="auto"/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fontAlgn="auto"/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fontAlgn="auto"/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fontAlgn="auto"/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bg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solidFill>
          <a:schemeClr val="bg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bg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solidFill>
          <a:schemeClr val="bg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fontAlgn="auto"/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bg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ctr" anchorCtr="0"/>
          <a:lstStyle/>
          <a:p>
            <a:pPr lvl="0"/>
            <a:endParaRPr lang="en-US"/>
          </a:p>
        </p:txBody>
      </p:sp>
      <p:sp>
        <p:nvSpPr>
          <p:cNvPr id="1027" name="Google Shape;11;p2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‹#›</a:t>
            </a:fld>
            <a:endParaRPr lang="fr-FR" strike="noStrike" noProof="1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oogle Shape;88;p1"/>
          <p:cNvGrpSpPr/>
          <p:nvPr/>
        </p:nvGrpSpPr>
        <p:grpSpPr>
          <a:xfrm>
            <a:off x="395288" y="1916113"/>
            <a:ext cx="8280400" cy="2159000"/>
            <a:chOff x="0" y="0"/>
            <a:chExt cx="8280920" cy="2158130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R="0"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Chimioprévention du paludisme saisonnier (</a:t>
              </a:r>
              <a:r>
                <a:rPr lang="en-US" alt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CPS</a:t>
              </a:r>
              <a:r>
                <a:rPr 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) </a:t>
              </a:r>
              <a:endParaRPr sz="2700" b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Campagne 2022</a:t>
              </a:r>
              <a:endParaRPr sz="2700" b="1" noProof="1">
                <a:solidFill>
                  <a:schemeClr val="lt1"/>
                </a:solidFill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 </a:t>
              </a:r>
              <a:endParaRPr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</a:t>
              </a:r>
              <a:endParaRPr sz="2400" i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2244725" y="3308350"/>
            <a:ext cx="4824413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i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Mauritanie</a:t>
            </a:r>
            <a:endParaRPr sz="2000" b="1" i="1" noProof="1"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36914" y="4298949"/>
            <a:ext cx="6234546" cy="96202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en-US" sz="2000" b="1" i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Presentateur: </a:t>
            </a:r>
            <a:r>
              <a:rPr lang="en-US" sz="2000" i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Dr Abdallahi Amar ELY SALEM,  Coordinateur du Programme National de Lutte contre le Paludisme</a:t>
            </a:r>
            <a:endParaRPr lang="en-US" sz="2000" i="1" noProof="1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15938" y="6030913"/>
            <a:ext cx="8280400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fr-FR" sz="2000" b="1" noProof="1">
                <a:solidFill>
                  <a:schemeClr val="dk1"/>
                </a:solidFill>
                <a:cs typeface="Arial" panose="020B0604020202020204"/>
              </a:rPr>
              <a:t>Préparé pour la réunion de l'Alliance </a:t>
            </a:r>
            <a:r>
              <a:rPr lang="fr-FR" altLang="fr-FR" sz="2000" b="1" noProof="1">
                <a:solidFill>
                  <a:schemeClr val="dk1"/>
                </a:solidFill>
                <a:cs typeface="Arial" panose="020B0604020202020204"/>
              </a:rPr>
              <a:t>CPS</a:t>
            </a:r>
            <a:r>
              <a:rPr lang="fr-FR" sz="2000" b="1" noProof="1">
                <a:solidFill>
                  <a:schemeClr val="dk1"/>
                </a:solidFill>
                <a:cs typeface="Arial" panose="020B0604020202020204"/>
              </a:rPr>
              <a:t> 2023 - Conakry, Guinée</a:t>
            </a:r>
            <a:endParaRPr lang="fr-FR" sz="2000" b="1" noProof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oogle Shape;189;g2073e6c94da_0_103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6866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6867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2023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Quels sont les défis à relever ?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Mobilisation du gap financier pour couvrir les couts de mise en œuvre dans les  07 Moughatas (USD 408.590) 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cap="none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022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50825" y="2492375"/>
            <a:ext cx="8229600" cy="1143000"/>
          </a:xfrm>
          <a:ln/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 panose="020F0502020204030204"/>
              <a:buNone/>
            </a:pPr>
            <a:r>
              <a:rPr kumimoji="0" lang="fr-FR" sz="8000" b="1" i="0" u="none" strike="noStrike" kern="0" cap="none" spc="0" normalizeH="0" baseline="0" noProof="1">
                <a:solidFill>
                  <a:srgbClr val="366092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Merci.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oogle Shape;98;g207aaa14ad4_0_32"/>
          <p:cNvGrpSpPr/>
          <p:nvPr/>
        </p:nvGrpSpPr>
        <p:grpSpPr>
          <a:xfrm>
            <a:off x="203200" y="101600"/>
            <a:ext cx="8491538" cy="993775"/>
            <a:chOff x="5271" y="0"/>
            <a:chExt cx="8491350" cy="994200"/>
          </a:xfrm>
        </p:grpSpPr>
        <p:sp>
          <p:nvSpPr>
            <p:cNvPr id="16386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387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01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Informations sommaires pour 2022 et plans pour les campagnes 2023</a:t>
              </a:r>
              <a:endParaRPr sz="24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102" name="Google Shape;102;g207aaa14ad4_0_32"/>
          <p:cNvGraphicFramePr/>
          <p:nvPr>
            <p:extLst>
              <p:ext uri="{D42A27DB-BD31-4B8C-83A1-F6EECF244321}">
                <p14:modId xmlns:p14="http://schemas.microsoft.com/office/powerpoint/2010/main" val="522464043"/>
              </p:ext>
            </p:extLst>
          </p:nvPr>
        </p:nvGraphicFramePr>
        <p:xfrm>
          <a:off x="276225" y="1352550"/>
          <a:ext cx="8592675" cy="53180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8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2022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2023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Dates de début et de fin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/>
                        <a:t>Août</a:t>
                      </a:r>
                      <a:r>
                        <a:rPr lang="en-US" sz="1800" dirty="0"/>
                        <a:t> - </a:t>
                      </a:r>
                      <a:r>
                        <a:rPr lang="en-US" sz="1800" dirty="0" err="1"/>
                        <a:t>Novembre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/>
                        <a:t>Juillet</a:t>
                      </a:r>
                      <a:r>
                        <a:rPr lang="en-US" sz="1800" dirty="0"/>
                        <a:t> - </a:t>
                      </a:r>
                      <a:r>
                        <a:rPr lang="en-US" sz="1800" dirty="0" err="1"/>
                        <a:t>Octobre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de cycles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04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04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de districts ciblés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07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07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d'enfants couverts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57574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85004 (</a:t>
                      </a:r>
                      <a:r>
                        <a:rPr lang="en-US" sz="1800" dirty="0" err="1"/>
                        <a:t>cible</a:t>
                      </a:r>
                      <a:r>
                        <a:rPr lang="en-US" sz="1800" dirty="0"/>
                        <a:t>)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Tranches d'âge couvertes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3 – 59 </a:t>
                      </a:r>
                      <a:r>
                        <a:rPr lang="en-US" sz="1800" dirty="0" err="1"/>
                        <a:t>mois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sz="1800" dirty="0"/>
                        <a:t>3 – 59 </a:t>
                      </a:r>
                      <a:r>
                        <a:rPr lang="en-US" sz="1800" dirty="0" err="1"/>
                        <a:t>mois</a:t>
                      </a:r>
                      <a:endParaRPr lang="en-US"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Couverture (% d'enfants ciblés recevant tous les cycles)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68%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90%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3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/>
                        <a:t>Des plans pour la numérisation des campagnes ?</a:t>
                      </a:r>
                      <a:endParaRPr sz="16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Non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Pas </a:t>
                      </a:r>
                      <a:r>
                        <a:rPr lang="en-US" sz="1800" dirty="0" err="1"/>
                        <a:t>prévu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6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/>
                        <a:t>Des tests de résistance aux médicaments ou des études d'efficacité ont-ils été réalisés ? (O/N)</a:t>
                      </a:r>
                      <a:endParaRPr sz="16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Non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/>
                        <a:t>Prévu</a:t>
                      </a:r>
                      <a:endParaRPr sz="1800"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C72A84-D7ED-3B9A-1770-E14E864C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7" name="Google Shape;107;g207aaa14ad4_0_21"/>
          <p:cNvSpPr txBox="1">
            <a:spLocks noGrp="1"/>
          </p:cNvSpPr>
          <p:nvPr>
            <p:ph type="body" idx="1"/>
          </p:nvPr>
        </p:nvSpPr>
        <p:spPr>
          <a:xfrm>
            <a:off x="457200" y="6118662"/>
            <a:ext cx="8229600" cy="423131"/>
          </a:xfrm>
          <a:ln/>
        </p:spPr>
        <p:txBody>
          <a:bodyPr wrap="square" lIns="91425" tIns="45700" rIns="91425" bIns="45700" anchor="b" anchorCtr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</a:pPr>
            <a:r>
              <a:rPr kumimoji="0" lang="fr-FR" sz="2400" b="1" i="0" u="none" strike="noStrike" kern="0" cap="none" spc="0" normalizeH="0" baseline="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Carte 2022 (couverte) et 2023 (cible) </a:t>
            </a:r>
          </a:p>
        </p:txBody>
      </p:sp>
      <p:grpSp>
        <p:nvGrpSpPr>
          <p:cNvPr id="18437" name="Google Shape;111;g207aaa14ad4_0_21"/>
          <p:cNvGrpSpPr/>
          <p:nvPr/>
        </p:nvGrpSpPr>
        <p:grpSpPr>
          <a:xfrm>
            <a:off x="203200" y="101600"/>
            <a:ext cx="8491538" cy="993775"/>
            <a:chOff x="5271" y="0"/>
            <a:chExt cx="8491350" cy="994200"/>
          </a:xfrm>
        </p:grpSpPr>
        <p:sp>
          <p:nvSpPr>
            <p:cNvPr id="18438" name="Google Shape;112;g207aaa14ad4_0_21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8439" name="Google Shape;113;g207aaa14ad4_0_21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14" name="Google Shape;114;g207aaa14ad4_0_21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Carte du pays montrant les districts de mise en œuvre d</a:t>
              </a:r>
              <a:r>
                <a:rPr lang="en-US" altLang="fr-FR" sz="2400" b="1" cap="none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e la CPS </a:t>
              </a: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2D9E5EF2-E523-2F89-B449-8A91DEC66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812" y="1435276"/>
            <a:ext cx="6014440" cy="4665747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23CA99F-F970-C9EF-67FD-8D22EDE56B0A}"/>
              </a:ext>
            </a:extLst>
          </p:cNvPr>
          <p:cNvSpPr/>
          <p:nvPr/>
        </p:nvSpPr>
        <p:spPr>
          <a:xfrm>
            <a:off x="5937662" y="5522024"/>
            <a:ext cx="213756" cy="2256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EFADC3-F2A1-3601-F759-707E40B467C2}"/>
              </a:ext>
            </a:extLst>
          </p:cNvPr>
          <p:cNvSpPr/>
          <p:nvPr/>
        </p:nvSpPr>
        <p:spPr>
          <a:xfrm>
            <a:off x="5569527" y="5579409"/>
            <a:ext cx="213756" cy="2079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E3C2CB-D260-4762-A54D-3255B259245E}"/>
              </a:ext>
            </a:extLst>
          </p:cNvPr>
          <p:cNvSpPr/>
          <p:nvPr/>
        </p:nvSpPr>
        <p:spPr>
          <a:xfrm>
            <a:off x="5462649" y="5296391"/>
            <a:ext cx="213756" cy="2079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F36F2FA-E0A9-88D5-6FB6-3155DE4E1552}"/>
              </a:ext>
            </a:extLst>
          </p:cNvPr>
          <p:cNvSpPr/>
          <p:nvPr/>
        </p:nvSpPr>
        <p:spPr>
          <a:xfrm>
            <a:off x="5118265" y="5427213"/>
            <a:ext cx="213756" cy="2256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92C138-9637-0974-D719-2F854638A88E}"/>
              </a:ext>
            </a:extLst>
          </p:cNvPr>
          <p:cNvSpPr/>
          <p:nvPr/>
        </p:nvSpPr>
        <p:spPr>
          <a:xfrm>
            <a:off x="4358244" y="5544518"/>
            <a:ext cx="213756" cy="2256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1EC91A0-DF03-A3B9-02D8-FCCBC93B36A7}"/>
              </a:ext>
            </a:extLst>
          </p:cNvPr>
          <p:cNvSpPr/>
          <p:nvPr/>
        </p:nvSpPr>
        <p:spPr>
          <a:xfrm>
            <a:off x="7510386" y="2382199"/>
            <a:ext cx="213756" cy="2256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878DB0-3DAB-5F88-E986-9BF3FD650D70}"/>
              </a:ext>
            </a:extLst>
          </p:cNvPr>
          <p:cNvSpPr txBox="1"/>
          <p:nvPr/>
        </p:nvSpPr>
        <p:spPr>
          <a:xfrm>
            <a:off x="7939189" y="2125683"/>
            <a:ext cx="8485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District couvert / cibles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oogle Shape;163;g207aaa14ad4_0_42"/>
          <p:cNvGrpSpPr/>
          <p:nvPr/>
        </p:nvGrpSpPr>
        <p:grpSpPr>
          <a:xfrm>
            <a:off x="284163" y="2830513"/>
            <a:ext cx="8593137" cy="1006475"/>
            <a:chOff x="0" y="0"/>
            <a:chExt cx="8592857" cy="1007184"/>
          </a:xfrm>
        </p:grpSpPr>
        <p:sp>
          <p:nvSpPr>
            <p:cNvPr id="30722" name="Google Shape;164;g207aaa14ad4_0_42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0723" name="Google Shape;165;g207aaa14ad4_0_42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6" name="Google Shape;166;g207aaa14ad4_0_42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3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Cibler les populations</a:t>
              </a:r>
              <a:r>
                <a:rPr lang="fr-FR" sz="3000" b="1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difficiles à atteindre   </a:t>
              </a:r>
              <a:endParaRPr sz="3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oogle Shape;171;g2073e6c94da_0_87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2770" name="Google Shape;172;g2073e6c94da_0_87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2771" name="Google Shape;173;g2073e6c94da_0_87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74" name="Google Shape;174;g2073e6c94da_0_87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75" name="Google Shape;175;g2073e6c94da_0_87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Quel était le problème que vous essayiez de résoudre ? </a:t>
            </a:r>
          </a:p>
          <a:p>
            <a:pPr marL="34290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Proteger les enfants de 3-59 mois contre le paludisme comme recommandé par l’OMS</a:t>
            </a:r>
          </a:p>
          <a:p>
            <a:pPr marL="34290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Protéger les enfants vivant dans le camp des réfugiés de Mberra et des populations nomades qui ne sont pas habituellement touchées par les approches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oogle Shape;180;g2073e6c94da_0_95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4818" name="Google Shape;181;g2073e6c94da_0_95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4819" name="Google Shape;182;g2073e6c94da_0_95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83" name="Google Shape;183;g2073e6c94da_0_95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84" name="Google Shape;184;g2073e6c94da_0_95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Quelle était la conception de l'innovation ?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en-US"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en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 camp de réfugié dispose de 03 postes de santé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en-GB" sz="2400" cap="none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</a:t>
            </a:r>
            <a:r>
              <a:rPr lang="en-FR" sz="2400" cap="none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 personnel de ces postes de santé est en charge de la supervision de l’administration des médicaments par les distributeurs communautaires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en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Une distribution mobile a été organisée pour atteindre les populations nomades</a:t>
            </a: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400" cap="none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oogle Shape;189;g2073e6c94da_0_103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6866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6867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Quels sont les défis que vous avez dû relever ?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Mobilisation d’une partie gap financier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Lancer la campagne avec un personnel réduit et peu outillé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cap="none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oogle Shape;189;g2073e6c94da_0_103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6866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6867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Quels sont les défis non relevés ?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Non couverture de 05 Moughats sur les 12 éligibles en lien avec un gap financier non mobilisé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Non maitrise de la population ciblée par la distribution mobile (personnes conviées aux séances de microplanification pas suffisament outillées)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Insuffisance de la logistique de déplacement pour la distribution mobile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Retard de paiement des distributeurs communautaires 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cap="none" noProof="1">
              <a:solidFill>
                <a:schemeClr val="accent6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439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oogle Shape;198;g2073e6c94da_0_111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8914" name="Google Shape;199;g2073e6c94da_0_11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8915" name="Google Shape;200;g2073e6c94da_0_11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01" name="Google Shape;201;g2073e6c94da_0_11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02" name="Google Shape;202;g2073e6c94da_0_111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 feriez-vous différemment à l'avenir ?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Débuter la planification à temps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cap="none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Assurer les activités de communication avant chaque passage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Améliorer  la mise en œuvre de </a:t>
            </a:r>
            <a:r>
              <a:rPr lang="fr-FR" sz="2400" cap="none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la distribution mobile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Identifier un moyen adéquat pour assurer le paiement des acteurs communautaires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itchFamily="2" charset="2"/>
              <a:buChar char="§"/>
            </a:pPr>
            <a:r>
              <a:rPr lang="fr-FR" sz="2400" noProof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Estimer correctement la population ciblée par la distribution mobile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518</Words>
  <Application>Microsoft Office PowerPoint</Application>
  <PresentationFormat>On-screen Show (4:3)</PresentationFormat>
  <Paragraphs>77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Merci.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tchouatieua@mmv.org</dc:creator>
  <cp:keywords>, docId:1977199CA60E7F458FFA04C232ACC5C4</cp:keywords>
  <cp:lastModifiedBy>Andre Marie Tchouatieu</cp:lastModifiedBy>
  <cp:revision>21</cp:revision>
  <dcterms:created xsi:type="dcterms:W3CDTF">2023-02-13T11:49:39Z</dcterms:created>
  <dcterms:modified xsi:type="dcterms:W3CDTF">2023-03-01T03:47:08Z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  <property fmtid="{D5CDD505-2E9C-101B-9397-08002B2CF9AE}" pid="3" name="ICV">
    <vt:lpwstr>3287A82FAC41428CAC72D467CDCC1394</vt:lpwstr>
  </property>
  <property fmtid="{D5CDD505-2E9C-101B-9397-08002B2CF9AE}" pid="4" name="KSOProductBuildVer">
    <vt:lpwstr>1033-11.2.0.11440</vt:lpwstr>
  </property>
</Properties>
</file>