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6"/>
  </p:notesMasterIdLst>
  <p:sldIdLst>
    <p:sldId id="428" r:id="rId2"/>
    <p:sldId id="504" r:id="rId3"/>
    <p:sldId id="503" r:id="rId4"/>
    <p:sldId id="488" r:id="rId5"/>
    <p:sldId id="493" r:id="rId6"/>
    <p:sldId id="512" r:id="rId7"/>
    <p:sldId id="516" r:id="rId8"/>
    <p:sldId id="517" r:id="rId9"/>
    <p:sldId id="518" r:id="rId10"/>
    <p:sldId id="519" r:id="rId11"/>
    <p:sldId id="520" r:id="rId12"/>
    <p:sldId id="522" r:id="rId13"/>
    <p:sldId id="523" r:id="rId14"/>
    <p:sldId id="406" r:id="rId15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682" autoAdjust="0"/>
    <p:restoredTop sz="94609" autoAdjust="0"/>
  </p:normalViewPr>
  <p:slideViewPr>
    <p:cSldViewPr snapToGrid="0" snapToObjects="1">
      <p:cViewPr varScale="1">
        <p:scale>
          <a:sx n="71" d="100"/>
          <a:sy n="71" d="100"/>
        </p:scale>
        <p:origin x="426" y="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264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AC9EE27-814A-485E-A26E-C8631B4D8284}" type="datetimeFigureOut">
              <a:rPr lang="en-US"/>
              <a:pPr>
                <a:defRPr/>
              </a:pPr>
              <a:t>3/1/2023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noProof="0"/>
              <a:t>Click to edit Master text styles</a:t>
            </a:r>
          </a:p>
          <a:p>
            <a:pPr lvl="1"/>
            <a:r>
              <a:rPr lang="x-none" noProof="0"/>
              <a:t>Second level</a:t>
            </a:r>
          </a:p>
          <a:p>
            <a:pPr lvl="2"/>
            <a:r>
              <a:rPr lang="x-none" noProof="0"/>
              <a:t>Third level</a:t>
            </a:r>
          </a:p>
          <a:p>
            <a:pPr lvl="3"/>
            <a:r>
              <a:rPr lang="x-none" noProof="0"/>
              <a:t>Fourth level</a:t>
            </a:r>
          </a:p>
          <a:p>
            <a:pPr lvl="4"/>
            <a:r>
              <a:rPr lang="x-none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BB6196A-6D59-41D7-97C2-C9199AC019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77313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MISAU_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88938"/>
            <a:ext cx="1614488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471988" y="1957388"/>
            <a:ext cx="3140075" cy="36988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defTabSz="914400" eaLnBrk="1" hangingPunct="1">
              <a:defRPr/>
            </a:pPr>
            <a:r>
              <a:rPr lang="pt-PT" dirty="0">
                <a:solidFill>
                  <a:srgbClr val="000000"/>
                </a:solidFill>
                <a:ea typeface="MS PGothic" charset="0"/>
                <a:cs typeface="MS PGothic" charset="0"/>
              </a:rPr>
              <a:t>Ministério da Saúde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203200" y="0"/>
            <a:ext cx="0" cy="655320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06400" y="0"/>
            <a:ext cx="0" cy="655320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85788" y="0"/>
            <a:ext cx="0" cy="655320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87400" y="0"/>
            <a:ext cx="0" cy="65532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006850" y="1589088"/>
            <a:ext cx="3968750" cy="3683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defTabSz="914400" eaLnBrk="1" hangingPunct="1">
              <a:defRPr/>
            </a:pPr>
            <a:r>
              <a:rPr lang="pt-PT" dirty="0">
                <a:solidFill>
                  <a:srgbClr val="000000"/>
                </a:solidFill>
                <a:ea typeface="MS PGothic" charset="0"/>
                <a:cs typeface="MS PGothic" charset="0"/>
              </a:rPr>
              <a:t>República de Moçambique</a:t>
            </a:r>
          </a:p>
        </p:txBody>
      </p:sp>
      <p:sp>
        <p:nvSpPr>
          <p:cNvPr id="11" name="TextBox 4"/>
          <p:cNvSpPr txBox="1">
            <a:spLocks noChangeArrowheads="1"/>
          </p:cNvSpPr>
          <p:nvPr userDrawn="1"/>
        </p:nvSpPr>
        <p:spPr bwMode="auto">
          <a:xfrm>
            <a:off x="2074863" y="2247900"/>
            <a:ext cx="7988300" cy="6461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defTabSz="914400" eaLnBrk="1" hangingPunct="1">
              <a:defRPr/>
            </a:pPr>
            <a:r>
              <a:rPr lang="pt-PT" dirty="0">
                <a:solidFill>
                  <a:srgbClr val="000000"/>
                </a:solidFill>
                <a:ea typeface="MS PGothic" charset="0"/>
                <a:cs typeface="MS PGothic" charset="0"/>
              </a:rPr>
              <a:t>Direcção Nacional de Saúde p</a:t>
            </a:r>
            <a:r>
              <a:rPr lang="pt-PT" dirty="0">
                <a:solidFill>
                  <a:srgbClr val="000000"/>
                </a:solidFill>
                <a:latin typeface="Arial"/>
                <a:ea typeface="MS PGothic" charset="0"/>
                <a:cs typeface="MS PGothic" charset="0"/>
              </a:rPr>
              <a:t>ú</a:t>
            </a:r>
            <a:r>
              <a:rPr lang="pt-PT" dirty="0">
                <a:solidFill>
                  <a:srgbClr val="000000"/>
                </a:solidFill>
                <a:ea typeface="MS PGothic" charset="0"/>
                <a:cs typeface="MS PGothic" charset="0"/>
              </a:rPr>
              <a:t>blica</a:t>
            </a:r>
          </a:p>
          <a:p>
            <a:pPr algn="ctr" defTabSz="914400" eaLnBrk="1" hangingPunct="1">
              <a:defRPr/>
            </a:pPr>
            <a:r>
              <a:rPr lang="pt-PT" b="1" dirty="0">
                <a:solidFill>
                  <a:srgbClr val="000000"/>
                </a:solidFill>
                <a:ea typeface="MS PGothic" charset="0"/>
                <a:cs typeface="MS PGothic" charset="0"/>
              </a:rPr>
              <a:t>Programa Nacional de controlo da Malária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4238" y="5856288"/>
            <a:ext cx="1147762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>
            <a:spLocks noChangeArrowheads="1"/>
          </p:cNvSpPr>
          <p:nvPr userDrawn="1"/>
        </p:nvSpPr>
        <p:spPr bwMode="auto">
          <a:xfrm>
            <a:off x="1096963" y="4418013"/>
            <a:ext cx="101314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ZA">
                <a:cs typeface="Arial" charset="0"/>
              </a:rPr>
              <a:t>Tema:</a:t>
            </a:r>
          </a:p>
        </p:txBody>
      </p:sp>
      <p:sp>
        <p:nvSpPr>
          <p:cNvPr id="14" name="TextBox 13"/>
          <p:cNvSpPr txBox="1">
            <a:spLocks noChangeArrowheads="1"/>
          </p:cNvSpPr>
          <p:nvPr userDrawn="1"/>
        </p:nvSpPr>
        <p:spPr bwMode="auto">
          <a:xfrm>
            <a:off x="1096963" y="5360988"/>
            <a:ext cx="102552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ZA">
                <a:cs typeface="Arial" charset="0"/>
              </a:rPr>
              <a:t>Nome do Apresentador: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90305" y="3276600"/>
            <a:ext cx="9956800" cy="943708"/>
          </a:xfrm>
        </p:spPr>
        <p:txBody>
          <a:bodyPr/>
          <a:lstStyle>
            <a:lvl1pPr algn="ctr">
              <a:defRPr baseline="0">
                <a:solidFill>
                  <a:srgbClr val="0070C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64363" y="5978768"/>
            <a:ext cx="9956800" cy="230963"/>
          </a:xfrm>
        </p:spPr>
        <p:txBody>
          <a:bodyPr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5" name="Rectangle 24"/>
          <p:cNvSpPr>
            <a:spLocks noGrp="1" noChangeArrowheads="1"/>
          </p:cNvSpPr>
          <p:nvPr>
            <p:ph type="ftr" sz="quarter" idx="10"/>
          </p:nvPr>
        </p:nvSpPr>
        <p:spPr>
          <a:xfrm>
            <a:off x="3119438" y="6437313"/>
            <a:ext cx="6048375" cy="304800"/>
          </a:xfrm>
        </p:spPr>
        <p:txBody>
          <a:bodyPr/>
          <a:lstStyle>
            <a:lvl1pPr defTabSz="457200" fontAlgn="auto">
              <a:spcBef>
                <a:spcPts val="0"/>
              </a:spcBef>
              <a:spcAft>
                <a:spcPts val="0"/>
              </a:spcAft>
              <a:defRPr sz="2000" b="1">
                <a:solidFill>
                  <a:srgbClr val="808080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ZA"/>
              <a:t>“</a:t>
            </a:r>
            <a:r>
              <a:rPr lang="en-ZA" err="1">
                <a:solidFill>
                  <a:schemeClr val="bg1">
                    <a:lumMod val="50000"/>
                  </a:schemeClr>
                </a:solidFill>
              </a:rPr>
              <a:t>Juntos</a:t>
            </a:r>
            <a:r>
              <a:rPr lang="en-ZA">
                <a:solidFill>
                  <a:schemeClr val="bg1">
                    <a:lumMod val="50000"/>
                  </a:schemeClr>
                </a:solidFill>
              </a:rPr>
              <a:t> no </a:t>
            </a:r>
            <a:r>
              <a:rPr lang="en-ZA" err="1">
                <a:solidFill>
                  <a:schemeClr val="bg1">
                    <a:lumMod val="50000"/>
                  </a:schemeClr>
                </a:solidFill>
              </a:rPr>
              <a:t>Combate</a:t>
            </a:r>
            <a:r>
              <a:rPr lang="en-ZA">
                <a:solidFill>
                  <a:schemeClr val="bg1">
                    <a:lumMod val="50000"/>
                  </a:schemeClr>
                </a:solidFill>
              </a:rPr>
              <a:t> á </a:t>
            </a:r>
            <a:r>
              <a:rPr lang="en-ZA" err="1">
                <a:solidFill>
                  <a:schemeClr val="bg1">
                    <a:lumMod val="50000"/>
                  </a:schemeClr>
                </a:solidFill>
              </a:rPr>
              <a:t>Malária</a:t>
            </a:r>
            <a:r>
              <a:rPr lang="en-ZA">
                <a:solidFill>
                  <a:schemeClr val="bg1">
                    <a:lumMod val="50000"/>
                  </a:schemeClr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11732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203200" y="0"/>
            <a:ext cx="0" cy="685800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06400" y="0"/>
            <a:ext cx="0" cy="685800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85788" y="0"/>
            <a:ext cx="0" cy="685800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787400" y="0"/>
            <a:ext cx="0" cy="685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149600" y="6362700"/>
            <a:ext cx="5857875" cy="4000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ZA" sz="2000" b="1" dirty="0">
                <a:solidFill>
                  <a:schemeClr val="bg1">
                    <a:lumMod val="50000"/>
                  </a:schemeClr>
                </a:solidFill>
                <a:latin typeface="Arial"/>
                <a:ea typeface="MS PGothic" panose="020B0600070205080204" pitchFamily="34" charset="-128"/>
                <a:cs typeface="+mn-cs"/>
              </a:rPr>
              <a:t>“</a:t>
            </a:r>
            <a:r>
              <a:rPr lang="en-ZA" sz="2000" b="1" dirty="0" err="1">
                <a:solidFill>
                  <a:schemeClr val="bg1">
                    <a:lumMod val="50000"/>
                  </a:schemeClr>
                </a:solidFill>
                <a:latin typeface="Arial"/>
                <a:ea typeface="MS PGothic" panose="020B0600070205080204" pitchFamily="34" charset="-128"/>
                <a:cs typeface="+mn-cs"/>
              </a:rPr>
              <a:t>Juntos</a:t>
            </a:r>
            <a:r>
              <a:rPr lang="en-ZA" sz="2000" b="1" dirty="0">
                <a:solidFill>
                  <a:schemeClr val="bg1">
                    <a:lumMod val="50000"/>
                  </a:schemeClr>
                </a:solidFill>
                <a:latin typeface="Arial"/>
                <a:ea typeface="MS PGothic" panose="020B0600070205080204" pitchFamily="34" charset="-128"/>
                <a:cs typeface="+mn-cs"/>
              </a:rPr>
              <a:t> no </a:t>
            </a:r>
            <a:r>
              <a:rPr lang="en-ZA" sz="2000" b="1" dirty="0" err="1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ea typeface="MS PGothic" panose="020B0600070205080204" pitchFamily="34" charset="-128"/>
                <a:cs typeface="Times New Roman" pitchFamily="18" charset="0"/>
              </a:rPr>
              <a:t>Combate</a:t>
            </a:r>
            <a:r>
              <a:rPr lang="en-ZA" sz="2000" b="1" dirty="0">
                <a:solidFill>
                  <a:schemeClr val="bg1">
                    <a:lumMod val="50000"/>
                  </a:schemeClr>
                </a:solidFill>
                <a:latin typeface="Arial"/>
                <a:ea typeface="MS PGothic" panose="020B0600070205080204" pitchFamily="34" charset="-128"/>
                <a:cs typeface="+mn-cs"/>
              </a:rPr>
              <a:t> á </a:t>
            </a:r>
            <a:r>
              <a:rPr lang="en-ZA" sz="2000" b="1" dirty="0" err="1">
                <a:solidFill>
                  <a:schemeClr val="bg1">
                    <a:lumMod val="50000"/>
                  </a:schemeClr>
                </a:solidFill>
                <a:latin typeface="Arial"/>
                <a:ea typeface="MS PGothic" panose="020B0600070205080204" pitchFamily="34" charset="-128"/>
                <a:cs typeface="+mn-cs"/>
              </a:rPr>
              <a:t>Malária</a:t>
            </a:r>
            <a:r>
              <a:rPr lang="en-ZA" sz="2000" b="1" dirty="0">
                <a:solidFill>
                  <a:schemeClr val="bg1">
                    <a:lumMod val="50000"/>
                  </a:schemeClr>
                </a:solidFill>
                <a:latin typeface="Arial"/>
                <a:ea typeface="MS PGothic" panose="020B0600070205080204" pitchFamily="34" charset="-128"/>
                <a:cs typeface="+mn-cs"/>
              </a:rPr>
              <a:t>”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5825" y="6096000"/>
            <a:ext cx="10318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9600" y="95250"/>
            <a:ext cx="8737600" cy="12001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 useBgFill="1"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10972800" cy="4724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9232900" y="6096000"/>
            <a:ext cx="2844800" cy="762000"/>
          </a:xfrm>
        </p:spPr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7E95B99B-4F78-4BEA-BE3E-7BF5C950FA8A}" type="slidenum">
              <a:rPr lang="en-ZA" altLang="en-US"/>
              <a:pPr>
                <a:defRPr/>
              </a:pPr>
              <a:t>‹#›</a:t>
            </a:fld>
            <a:endParaRPr lang="en-ZA" alt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1"/>
          </p:nvPr>
        </p:nvSpPr>
        <p:spPr>
          <a:xfrm>
            <a:off x="787400" y="6562725"/>
            <a:ext cx="2159000" cy="295275"/>
          </a:xfrm>
        </p:spPr>
        <p:txBody>
          <a:bodyPr/>
          <a:lstStyle>
            <a:lvl1pPr defTabSz="457200"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51F0A713-B2D5-4921-9B68-1F9CBE1DE4EE}" type="datetime1">
              <a:rPr lang="en-ZA"/>
              <a:pPr>
                <a:defRPr/>
              </a:pPr>
              <a:t>2023/03/01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99854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54400" y="95250"/>
            <a:ext cx="8610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447800"/>
            <a:ext cx="113030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0" name="Rectangle 4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1600" y="6613525"/>
            <a:ext cx="2844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914400" eaLnBrk="1" hangingPunct="1">
              <a:defRPr sz="1000">
                <a:solidFill>
                  <a:srgbClr val="FFFFFF"/>
                </a:solidFill>
                <a:latin typeface="+mn-lt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fld id="{10EC5B73-432D-49A6-897E-2C8DDC35174F}" type="datetime1">
              <a:rPr lang="en-ZA"/>
              <a:pPr>
                <a:defRPr/>
              </a:pPr>
              <a:t>2023/03/01</a:t>
            </a:fld>
            <a:endParaRPr lang="en-ZA"/>
          </a:p>
        </p:txBody>
      </p:sp>
      <p:sp>
        <p:nvSpPr>
          <p:cNvPr id="1071" name="Rectangle 4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613525"/>
            <a:ext cx="3860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914400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rgbClr val="FFFFFF"/>
                </a:solidFill>
                <a:latin typeface="+mn-lt"/>
                <a:ea typeface="MS PGothic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1072" name="Rectangle 4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232900" y="6613525"/>
            <a:ext cx="2844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defTabSz="914400" eaLnBrk="1" hangingPunct="1">
              <a:defRPr sz="1000">
                <a:solidFill>
                  <a:srgbClr val="FFFFFF"/>
                </a:solidFill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35BEDEF0-2BE9-4EF1-B519-C019BD87E638}" type="slidenum">
              <a:rPr lang="en-ZA" altLang="en-US"/>
              <a:pPr>
                <a:defRPr/>
              </a:pPr>
              <a:t>‹#›</a:t>
            </a:fld>
            <a:endParaRPr lang="en-ZA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49" r:id="rId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+mj-lt"/>
          <a:ea typeface="ＭＳ Ｐゴシック" panose="020B0600070205080204" pitchFamily="34" charset="-128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pitchFamily="34" charset="0"/>
          <a:ea typeface="ＭＳ Ｐゴシック" panose="020B0600070205080204" pitchFamily="34" charset="-128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pitchFamily="34" charset="0"/>
          <a:ea typeface="ＭＳ Ｐゴシック" panose="020B0600070205080204" pitchFamily="34" charset="-128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pitchFamily="34" charset="0"/>
          <a:ea typeface="ＭＳ Ｐゴシック" panose="020B0600070205080204" pitchFamily="34" charset="-128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pitchFamily="34" charset="0"/>
          <a:ea typeface="ＭＳ Ｐゴシック" panose="020B0600070205080204" pitchFamily="34" charset="-128"/>
          <a:cs typeface="MS PGothic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66C1FC"/>
        </a:buClr>
        <a:buChar char="•"/>
        <a:defRPr sz="2400">
          <a:solidFill>
            <a:schemeClr val="tx1"/>
          </a:solidFill>
          <a:latin typeface="+mn-lt"/>
          <a:ea typeface="ＭＳ Ｐゴシック" panose="020B0600070205080204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6C1FC"/>
        </a:buClr>
        <a:buChar char="•"/>
        <a:defRPr sz="2000">
          <a:solidFill>
            <a:schemeClr val="tx1"/>
          </a:solidFill>
          <a:latin typeface="+mn-lt"/>
          <a:ea typeface="ＭＳ Ｐゴシック" panose="020B0600070205080204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66C1FC"/>
        </a:buClr>
        <a:buChar char="•"/>
        <a:defRPr>
          <a:solidFill>
            <a:schemeClr val="tx1"/>
          </a:solidFill>
          <a:latin typeface="+mn-lt"/>
          <a:ea typeface="ＭＳ Ｐゴシック" panose="020B0600070205080204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66C1FC"/>
        </a:buClr>
        <a:buChar char="•"/>
        <a:defRPr sz="1600">
          <a:solidFill>
            <a:schemeClr val="tx1"/>
          </a:solidFill>
          <a:latin typeface="+mn-lt"/>
          <a:ea typeface="ＭＳ Ｐゴシック" panose="020B0600070205080204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66C1FC"/>
        </a:buClr>
        <a:buChar char="•"/>
        <a:defRPr sz="1600">
          <a:solidFill>
            <a:schemeClr val="tx1"/>
          </a:solidFill>
          <a:latin typeface="+mn-lt"/>
          <a:ea typeface="ＭＳ Ｐゴシック" panose="020B0600070205080204" pitchFamily="34" charset="-128"/>
          <a:cs typeface="MS PGothic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66C1FC"/>
        </a:buClr>
        <a:buChar char="•"/>
        <a:defRPr sz="1600">
          <a:solidFill>
            <a:srgbClr val="FFFFFF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66C1FC"/>
        </a:buClr>
        <a:buChar char="•"/>
        <a:defRPr sz="1600">
          <a:solidFill>
            <a:srgbClr val="FFFFFF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66C1FC"/>
        </a:buClr>
        <a:buChar char="•"/>
        <a:defRPr sz="1600">
          <a:solidFill>
            <a:srgbClr val="FFFFFF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66C1FC"/>
        </a:buClr>
        <a:buChar char="•"/>
        <a:defRPr sz="1600">
          <a:solidFill>
            <a:srgbClr val="FFFFF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Marcador de Posição do Número do Diapositivo 3"/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66C1FC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66C1FC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66C1FC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66C1FC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66C1FC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C1FC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C1FC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C1FC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C1FC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1387A2D-9844-4948-B41E-8C6AA6571981}" type="slidenum">
              <a:rPr lang="en-ZA" altLang="en-US" sz="1000" smtClean="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ZA" altLang="en-US" sz="1000">
              <a:solidFill>
                <a:srgbClr val="FFFFFF"/>
              </a:solidFill>
            </a:endParaRPr>
          </a:p>
        </p:txBody>
      </p:sp>
      <p:pic>
        <p:nvPicPr>
          <p:cNvPr id="512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5709938" y="304939"/>
            <a:ext cx="126048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Rectangle 3"/>
          <p:cNvSpPr>
            <a:spLocks noChangeArrowheads="1"/>
          </p:cNvSpPr>
          <p:nvPr/>
        </p:nvSpPr>
        <p:spPr bwMode="auto">
          <a:xfrm>
            <a:off x="888274" y="1505268"/>
            <a:ext cx="11189426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rgbClr val="66C1FC"/>
              </a:buClr>
              <a:buChar char="•"/>
              <a:tabLst>
                <a:tab pos="2743200" algn="ctr"/>
                <a:tab pos="5486400" algn="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66C1FC"/>
              </a:buClr>
              <a:buChar char="•"/>
              <a:tabLst>
                <a:tab pos="2743200" algn="ctr"/>
                <a:tab pos="5486400" algn="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66C1FC"/>
              </a:buClr>
              <a:buChar char="•"/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66C1FC"/>
              </a:buClr>
              <a:buChar char="•"/>
              <a:tabLst>
                <a:tab pos="2743200" algn="ctr"/>
                <a:tab pos="5486400" algn="r"/>
              </a:tabLs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66C1FC"/>
              </a:buClr>
              <a:buChar char="•"/>
              <a:tabLst>
                <a:tab pos="2743200" algn="ctr"/>
                <a:tab pos="5486400" algn="r"/>
              </a:tabLs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C1FC"/>
              </a:buClr>
              <a:buChar char="•"/>
              <a:tabLst>
                <a:tab pos="2743200" algn="ctr"/>
                <a:tab pos="5486400" algn="r"/>
              </a:tabLs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C1FC"/>
              </a:buClr>
              <a:buChar char="•"/>
              <a:tabLst>
                <a:tab pos="2743200" algn="ctr"/>
                <a:tab pos="5486400" algn="r"/>
              </a:tabLs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C1FC"/>
              </a:buClr>
              <a:buChar char="•"/>
              <a:tabLst>
                <a:tab pos="2743200" algn="ctr"/>
                <a:tab pos="5486400" algn="r"/>
              </a:tabLs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C1FC"/>
              </a:buClr>
              <a:buChar char="•"/>
              <a:tabLst>
                <a:tab pos="2743200" algn="ctr"/>
                <a:tab pos="5486400" algn="r"/>
              </a:tabLs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>
              <a:spcBef>
                <a:spcPct val="0"/>
              </a:spcBef>
              <a:buClrTx/>
              <a:buFontTx/>
              <a:buNone/>
              <a:defRPr/>
            </a:pPr>
            <a:r>
              <a:rPr lang="pt-PT" altLang="en-US" dirty="0">
                <a:latin typeface="Maiandra GD" panose="020E0502030308020204" pitchFamily="34" charset="0"/>
                <a:cs typeface="Times New Roman" panose="02020603050405020304" pitchFamily="18" charset="0"/>
              </a:rPr>
              <a:t>REPÚBLICA DE MOÇAMBIQUE</a:t>
            </a:r>
            <a:endParaRPr lang="en-ZA" altLang="en-US" dirty="0">
              <a:latin typeface="Maiandra GD" panose="020E0502030308020204" pitchFamily="34" charset="0"/>
              <a:cs typeface="Times New Roman" panose="02020603050405020304" pitchFamily="18" charset="0"/>
            </a:endParaRPr>
          </a:p>
          <a:p>
            <a:pPr algn="ctr" defTabSz="914400">
              <a:spcBef>
                <a:spcPct val="0"/>
              </a:spcBef>
              <a:buClrTx/>
              <a:buFontTx/>
              <a:buNone/>
              <a:defRPr/>
            </a:pPr>
            <a:endParaRPr lang="en-ZA" altLang="en-US" b="1" dirty="0">
              <a:latin typeface="Maiandra GD" panose="020E0502030308020204" pitchFamily="34" charset="0"/>
              <a:cs typeface="Times New Roman" panose="02020603050405020304" pitchFamily="18" charset="0"/>
            </a:endParaRPr>
          </a:p>
          <a:p>
            <a:pPr algn="ctr" defTabSz="914400">
              <a:spcBef>
                <a:spcPct val="0"/>
              </a:spcBef>
              <a:buClrTx/>
              <a:buFontTx/>
              <a:buNone/>
              <a:defRPr/>
            </a:pPr>
            <a:r>
              <a:rPr lang="en-ZA" altLang="en-US" b="1" dirty="0">
                <a:latin typeface="Maiandra GD" panose="020E0502030308020204" pitchFamily="34" charset="0"/>
                <a:cs typeface="Times New Roman" panose="02020603050405020304" pitchFamily="18" charset="0"/>
              </a:rPr>
              <a:t>PROGRAMA NACIONAL DE CONTROLO DA MALÁRIA</a:t>
            </a:r>
            <a:endParaRPr lang="en-ZA" altLang="en-US" dirty="0">
              <a:latin typeface="Maiandra GD" panose="020E0502030308020204" pitchFamily="34" charset="0"/>
              <a:cs typeface="Times New Roman" panose="02020603050405020304" pitchFamily="18" charset="0"/>
            </a:endParaRPr>
          </a:p>
          <a:p>
            <a:pPr algn="ctr" defTabSz="914400">
              <a:spcBef>
                <a:spcPct val="0"/>
              </a:spcBef>
              <a:buClrTx/>
              <a:buFontTx/>
              <a:buNone/>
              <a:defRPr/>
            </a:pPr>
            <a:endParaRPr lang="en-ZA" altLang="en-US" sz="1800" dirty="0">
              <a:latin typeface="+mj-lt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888274" y="2729094"/>
            <a:ext cx="11189426" cy="1376181"/>
          </a:xfrm>
          <a:prstGeom prst="rect">
            <a:avLst/>
          </a:prstGeom>
          <a:solidFill>
            <a:srgbClr val="00B0F0"/>
          </a:solidFill>
          <a:ln w="952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144000" rIns="91440" bIns="108000" anchor="ctr" anchorCtr="0"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C1FC"/>
              </a:buClr>
              <a:buFontTx/>
              <a:buNone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C1FC"/>
              </a:buClr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297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C1FC"/>
              </a:buClr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600160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C1FC"/>
              </a:buClr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7349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C1FC"/>
              </a:buClr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537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C1FC"/>
              </a:buClr>
              <a:buChar char="•"/>
              <a:defRPr sz="1600">
                <a:solidFill>
                  <a:srgbClr val="FFFFFF"/>
                </a:solidFill>
                <a:latin typeface="+mn-lt"/>
              </a:defRPr>
            </a:lvl6pPr>
            <a:lvl7pPr marL="2971726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C1FC"/>
              </a:buClr>
              <a:buChar char="•"/>
              <a:defRPr sz="1600">
                <a:solidFill>
                  <a:srgbClr val="FFFFFF"/>
                </a:solidFill>
                <a:latin typeface="+mn-lt"/>
              </a:defRPr>
            </a:lvl7pPr>
            <a:lvl8pPr marL="3428914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C1FC"/>
              </a:buClr>
              <a:buChar char="•"/>
              <a:defRPr sz="1600">
                <a:solidFill>
                  <a:srgbClr val="FFFFFF"/>
                </a:solidFill>
                <a:latin typeface="+mn-lt"/>
              </a:defRPr>
            </a:lvl8pPr>
            <a:lvl9pPr marL="3886103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C1FC"/>
              </a:buClr>
              <a:buChar char="•"/>
              <a:defRPr sz="1600">
                <a:solidFill>
                  <a:srgbClr val="FFFFFF"/>
                </a:solidFill>
                <a:latin typeface="+mn-lt"/>
              </a:defRPr>
            </a:lvl9pPr>
          </a:lstStyle>
          <a:p>
            <a:pPr lvl="0" defTabSz="91440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</a:pPr>
            <a:r>
              <a:rPr lang="pt-PT" sz="3200" b="1" kern="0" dirty="0">
                <a:solidFill>
                  <a:srgbClr val="FFFFFF"/>
                </a:solidFill>
                <a:ea typeface="Arial"/>
                <a:cs typeface="Arial"/>
                <a:sym typeface="Arial"/>
              </a:rPr>
              <a:t>Quimioprevenção Sazonal da Malária (SMC)</a:t>
            </a:r>
          </a:p>
          <a:p>
            <a:pPr lvl="0" defTabSz="91440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</a:pPr>
            <a:r>
              <a:rPr lang="pt-PT" sz="3200" b="1" kern="0" dirty="0">
                <a:solidFill>
                  <a:srgbClr val="FFFFFF"/>
                </a:solidFill>
                <a:cs typeface="Arial"/>
                <a:sym typeface="Arial"/>
              </a:rPr>
              <a:t>Campanha 2022/2023</a:t>
            </a:r>
          </a:p>
        </p:txBody>
      </p:sp>
      <p:sp>
        <p:nvSpPr>
          <p:cNvPr id="8" name="Google Shape;91;p1">
            <a:extLst>
              <a:ext uri="{FF2B5EF4-FFF2-40B4-BE49-F238E27FC236}">
                <a16:creationId xmlns:a16="http://schemas.microsoft.com/office/drawing/2014/main" id="{7184B776-F8D0-4396-870C-039476D86BF9}"/>
              </a:ext>
            </a:extLst>
          </p:cNvPr>
          <p:cNvSpPr txBox="1"/>
          <p:nvPr/>
        </p:nvSpPr>
        <p:spPr>
          <a:xfrm>
            <a:off x="888274" y="4105275"/>
            <a:ext cx="11189426" cy="1327967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tabLst/>
              <a:defRPr/>
            </a:pPr>
            <a:endParaRPr kumimoji="0" lang="pt" sz="20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tabLst/>
              <a:defRPr/>
            </a:pPr>
            <a:r>
              <a:rPr kumimoji="0" lang="pt" sz="24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Moçambique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tabLst/>
              <a:defRPr/>
            </a:pPr>
            <a:r>
              <a:rPr kumimoji="0" lang="pt" sz="24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Área de Foco: Novas Geografias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tabLst/>
              <a:defRPr/>
            </a:pPr>
            <a:r>
              <a:rPr lang="pt-PT" sz="2400" b="1" i="1" kern="0" dirty="0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Regina Passe 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tabLst/>
              <a:defRPr/>
            </a:pPr>
            <a:r>
              <a:rPr lang="pt-PT" sz="2400" b="1" i="1" kern="0" dirty="0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Ponto Focal SMC</a:t>
            </a:r>
            <a:endParaRPr lang="pt" sz="2400" b="1" i="1" kern="0" dirty="0">
              <a:solidFill>
                <a:srgbClr val="FF99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tabLst/>
              <a:defRPr/>
            </a:pPr>
            <a:r>
              <a:rPr kumimoji="0" lang="pt" sz="20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</a:t>
            </a:r>
            <a:endParaRPr kumimoji="0" sz="20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DE4399-DAFB-4008-8BD8-67534A669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9150" y="95250"/>
            <a:ext cx="11068050" cy="666750"/>
          </a:xfrm>
          <a:solidFill>
            <a:srgbClr val="00B0F0"/>
          </a:solidFill>
        </p:spPr>
        <p:txBody>
          <a:bodyPr/>
          <a:lstStyle/>
          <a:p>
            <a:br>
              <a:rPr lang="pt" sz="3600" kern="1200" dirty="0">
                <a:solidFill>
                  <a:schemeClr val="bg1"/>
                </a:solidFill>
                <a:latin typeface="Maiandra GD" panose="020E0502030308020204" pitchFamily="34" charset="0"/>
                <a:ea typeface="Calibri"/>
                <a:cs typeface="Calibri"/>
                <a:sym typeface="Arial"/>
              </a:rPr>
            </a:br>
            <a:r>
              <a:rPr lang="pt" sz="3600" kern="1200" dirty="0">
                <a:solidFill>
                  <a:schemeClr val="bg1"/>
                </a:solidFill>
                <a:latin typeface="Maiandra GD" panose="020E0502030308020204" pitchFamily="34" charset="0"/>
                <a:ea typeface="Calibri"/>
                <a:cs typeface="Calibri"/>
                <a:sym typeface="Arial"/>
              </a:rPr>
              <a:t>Novos estudos de pesquisa planejados para 2023 2024</a:t>
            </a:r>
            <a:endParaRPr lang="pt-PT" dirty="0">
              <a:solidFill>
                <a:schemeClr val="bg1"/>
              </a:solidFill>
              <a:latin typeface="Maiandra GD" panose="020E0502030308020204" pitchFamily="34" charset="0"/>
            </a:endParaRP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00499F0D-92B5-490A-842A-685E73B27E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775" y="962024"/>
            <a:ext cx="10972800" cy="5800726"/>
          </a:xfrm>
        </p:spPr>
        <p:txBody>
          <a:bodyPr/>
          <a:lstStyle/>
          <a:p>
            <a:pPr marL="457200" lvl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Wingdings" panose="05000000000000000000" pitchFamily="2" charset="2"/>
              <a:buChar char="Ø"/>
            </a:pPr>
            <a:r>
              <a:rPr lang="pt" dirty="0">
                <a:solidFill>
                  <a:srgbClr val="000000"/>
                </a:solidFill>
                <a:latin typeface="Maiandra GD" panose="020E0502030308020204" pitchFamily="34" charset="0"/>
                <a:ea typeface="Calibri"/>
                <a:cs typeface="Calibri" panose="020F0502020204030204" pitchFamily="34" charset="0"/>
                <a:sym typeface="Calibri"/>
              </a:rPr>
              <a:t>Avaliação rápida para a implantação da quimioprevenção sazonal da malária no distrito de Mandimba, na província de Niassa, Moçambique: um estudo de eficácia, viabilidade e aceitabilidade da quimioprevenção (2023)</a:t>
            </a:r>
          </a:p>
          <a:p>
            <a:pPr marL="114300" lvl="0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endParaRPr lang="pt" dirty="0">
              <a:solidFill>
                <a:srgbClr val="000000"/>
              </a:solidFill>
              <a:latin typeface="Maiandra GD" panose="020E050203030802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457200" lvl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Wingdings" panose="05000000000000000000" pitchFamily="2" charset="2"/>
              <a:buChar char="Ø"/>
            </a:pPr>
            <a:r>
              <a:rPr lang="pt" dirty="0">
                <a:solidFill>
                  <a:srgbClr val="000000"/>
                </a:solidFill>
                <a:latin typeface="Maiandra GD" panose="020E0502030308020204" pitchFamily="34" charset="0"/>
                <a:ea typeface="DengXian Light" panose="02010600030101010101" pitchFamily="2" charset="-122"/>
                <a:cs typeface="Calibri" panose="020F0502020204030204" pitchFamily="34" charset="0"/>
                <a:sym typeface="Calibri"/>
              </a:rPr>
              <a:t>Avaliação da implementação da expansão da Quimioprevenção Sazonal da Malária na Província de Nampula, Moçambique 2022-2023</a:t>
            </a:r>
          </a:p>
          <a:p>
            <a:pPr marL="114300" lvl="0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endParaRPr lang="pt" dirty="0">
              <a:solidFill>
                <a:srgbClr val="000000"/>
              </a:solidFill>
              <a:latin typeface="Maiandra GD" panose="020E0502030308020204" pitchFamily="34" charset="0"/>
              <a:ea typeface="DengXian Light" panose="02010600030101010101" pitchFamily="2" charset="-122"/>
              <a:cs typeface="Calibri" panose="020F0502020204030204" pitchFamily="34" charset="0"/>
              <a:sym typeface="Calibri"/>
            </a:endParaRPr>
          </a:p>
          <a:p>
            <a:pPr marL="457200" lvl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Wingdings" panose="05000000000000000000" pitchFamily="2" charset="2"/>
              <a:buChar char="Ø"/>
            </a:pPr>
            <a:r>
              <a:rPr lang="pt" dirty="0">
                <a:solidFill>
                  <a:srgbClr val="000000"/>
                </a:solidFill>
                <a:latin typeface="Maiandra GD" panose="020E0502030308020204" pitchFamily="34" charset="0"/>
                <a:ea typeface="DengXian Light" panose="02010600030101010101" pitchFamily="2" charset="-122"/>
                <a:cs typeface="Calibri" panose="020F0502020204030204" pitchFamily="34" charset="0"/>
                <a:sym typeface="Calibri"/>
              </a:rPr>
              <a:t>Avaliacao do custo Eficacia da implementacao do SMC</a:t>
            </a:r>
          </a:p>
          <a:p>
            <a:pPr marL="457200" lvl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Wingdings" panose="05000000000000000000" pitchFamily="2" charset="2"/>
              <a:buChar char="Ø"/>
            </a:pPr>
            <a:endParaRPr lang="pt" sz="2000" dirty="0">
              <a:solidFill>
                <a:srgbClr val="000000"/>
              </a:solidFill>
              <a:latin typeface="Calibri" panose="020F0502020204030204" pitchFamily="34" charset="0"/>
              <a:ea typeface="DengXian Light" panose="02010600030101010101" pitchFamily="2" charset="-122"/>
              <a:cs typeface="Calibri" panose="020F0502020204030204" pitchFamily="34" charset="0"/>
              <a:sym typeface="Calibri"/>
            </a:endParaRPr>
          </a:p>
          <a:p>
            <a:endParaRPr lang="pt-PT" dirty="0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9ED17BE7-D646-4D4E-8C99-9203819853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95B99B-4F78-4BEA-BE3E-7BF5C950FA8A}" type="slidenum">
              <a:rPr lang="en-ZA" altLang="en-US" smtClean="0"/>
              <a:pPr>
                <a:defRPr/>
              </a:pPr>
              <a:t>10</a:t>
            </a:fld>
            <a:endParaRPr lang="en-ZA" altLang="en-US"/>
          </a:p>
        </p:txBody>
      </p:sp>
    </p:spTree>
    <p:extLst>
      <p:ext uri="{BB962C8B-B14F-4D97-AF65-F5344CB8AC3E}">
        <p14:creationId xmlns:p14="http://schemas.microsoft.com/office/powerpoint/2010/main" val="32361531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E70BAD-6CAB-4F8E-8748-8AC1C5FF6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5250"/>
            <a:ext cx="11049000" cy="666750"/>
          </a:xfrm>
          <a:solidFill>
            <a:srgbClr val="00B0F0"/>
          </a:solidFill>
        </p:spPr>
        <p:txBody>
          <a:bodyPr/>
          <a:lstStyle/>
          <a:p>
            <a:r>
              <a:rPr lang="pt" sz="3600" dirty="0">
                <a:solidFill>
                  <a:schemeClr val="bg1"/>
                </a:solidFill>
                <a:latin typeface="Maiandra GD" panose="020E0502030308020204" pitchFamily="34" charset="0"/>
                <a:ea typeface="Calibri"/>
                <a:cs typeface="Calibri"/>
                <a:sym typeface="Calibri"/>
              </a:rPr>
              <a:t>Experiências ao implementar em escala em 2023</a:t>
            </a:r>
            <a:endParaRPr lang="pt-PT" dirty="0">
              <a:solidFill>
                <a:schemeClr val="bg1"/>
              </a:solidFill>
              <a:latin typeface="Maiandra GD" panose="020E0502030308020204" pitchFamily="34" charset="0"/>
            </a:endParaRP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9430E7AD-5743-42AC-8C30-E0572F5BA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300" y="857250"/>
            <a:ext cx="10972800" cy="5657850"/>
          </a:xfrm>
        </p:spPr>
        <p:txBody>
          <a:bodyPr/>
          <a:lstStyle/>
          <a:p>
            <a:pPr marL="457200" lvl="0" algn="just" eaLnBrk="1" fontAlgn="auto" hangingPunct="1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Wingdings" panose="05000000000000000000" pitchFamily="2" charset="2"/>
              <a:buChar char="Ø"/>
            </a:pPr>
            <a:r>
              <a:rPr lang="pt" dirty="0">
                <a:solidFill>
                  <a:srgbClr val="000000"/>
                </a:solidFill>
                <a:latin typeface="Maiandra GD" panose="020E0502030308020204" pitchFamily="34" charset="0"/>
                <a:ea typeface="Calibri"/>
                <a:cs typeface="Calibri"/>
                <a:sym typeface="Calibri"/>
              </a:rPr>
              <a:t>Coordenação entre o </a:t>
            </a:r>
            <a:r>
              <a:rPr lang="pt-PT" dirty="0">
                <a:solidFill>
                  <a:srgbClr val="000000"/>
                </a:solidFill>
                <a:latin typeface="Maiandra GD" panose="020E0502030308020204" pitchFamily="34" charset="0"/>
                <a:ea typeface="Calibri"/>
                <a:cs typeface="Calibri"/>
                <a:sym typeface="Calibri"/>
              </a:rPr>
              <a:t>PNCM</a:t>
            </a:r>
            <a:r>
              <a:rPr lang="pt" dirty="0">
                <a:solidFill>
                  <a:srgbClr val="000000"/>
                </a:solidFill>
                <a:latin typeface="Maiandra GD" panose="020E0502030308020204" pitchFamily="34" charset="0"/>
                <a:ea typeface="Calibri"/>
                <a:cs typeface="Calibri"/>
                <a:sym typeface="Calibri"/>
              </a:rPr>
              <a:t> e </a:t>
            </a:r>
            <a:r>
              <a:rPr lang="pt-PT" dirty="0">
                <a:solidFill>
                  <a:srgbClr val="000000"/>
                </a:solidFill>
                <a:latin typeface="Maiandra GD" panose="020E0502030308020204" pitchFamily="34" charset="0"/>
                <a:ea typeface="Calibri"/>
                <a:cs typeface="Calibri"/>
                <a:sym typeface="Calibri"/>
              </a:rPr>
              <a:t>a Malaria Consortium</a:t>
            </a:r>
            <a:endParaRPr lang="pt" dirty="0">
              <a:solidFill>
                <a:srgbClr val="000000"/>
              </a:solidFill>
              <a:latin typeface="Maiandra GD" panose="020E0502030308020204" pitchFamily="34" charset="0"/>
              <a:ea typeface="Calibri"/>
              <a:cs typeface="Calibri"/>
              <a:sym typeface="Calibri"/>
            </a:endParaRPr>
          </a:p>
          <a:p>
            <a:pPr marL="114300" lvl="0" indent="0" algn="just" eaLnBrk="1" fontAlgn="auto" hangingPunct="1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endParaRPr lang="pt" dirty="0">
              <a:solidFill>
                <a:srgbClr val="000000"/>
              </a:solidFill>
              <a:latin typeface="Maiandra GD" panose="020E0502030308020204" pitchFamily="34" charset="0"/>
              <a:ea typeface="Calibri"/>
              <a:cs typeface="Calibri"/>
              <a:sym typeface="Calibri"/>
            </a:endParaRPr>
          </a:p>
          <a:p>
            <a:pPr marL="457200" lvl="0" algn="just" eaLnBrk="1" fontAlgn="auto" hangingPunct="1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Wingdings" panose="05000000000000000000" pitchFamily="2" charset="2"/>
              <a:buChar char="Ø"/>
            </a:pPr>
            <a:r>
              <a:rPr lang="pt" dirty="0">
                <a:solidFill>
                  <a:srgbClr val="000000"/>
                </a:solidFill>
                <a:latin typeface="Maiandra GD" panose="020E0502030308020204" pitchFamily="34" charset="0"/>
                <a:ea typeface="Calibri"/>
                <a:cs typeface="Calibri"/>
                <a:sym typeface="Calibri"/>
              </a:rPr>
              <a:t>Envolvimento e compromisso da comunidade e autoridades administrativas em diferentes níveis</a:t>
            </a:r>
          </a:p>
          <a:p>
            <a:pPr marL="114300" lvl="0" indent="0" algn="just" eaLnBrk="1" fontAlgn="auto" hangingPunct="1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endParaRPr lang="pt" dirty="0">
              <a:solidFill>
                <a:srgbClr val="000000"/>
              </a:solidFill>
              <a:latin typeface="Maiandra GD" panose="020E0502030308020204" pitchFamily="34" charset="0"/>
              <a:ea typeface="Calibri"/>
              <a:cs typeface="Calibri"/>
              <a:sym typeface="Calibri"/>
            </a:endParaRPr>
          </a:p>
          <a:p>
            <a:pPr marL="457200" lvl="0" algn="just" eaLnBrk="1" fontAlgn="auto" hangingPunct="1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Wingdings" panose="05000000000000000000" pitchFamily="2" charset="2"/>
              <a:buChar char="Ø"/>
            </a:pPr>
            <a:r>
              <a:rPr lang="pt" dirty="0">
                <a:solidFill>
                  <a:srgbClr val="000000"/>
                </a:solidFill>
                <a:latin typeface="Maiandra GD" panose="020E0502030308020204" pitchFamily="34" charset="0"/>
                <a:ea typeface="Calibri"/>
                <a:cs typeface="Calibri"/>
                <a:sym typeface="Calibri"/>
              </a:rPr>
              <a:t>A avaliação formativa prévia é importante para conhecer </a:t>
            </a:r>
            <a:r>
              <a:rPr lang="pt-PT" dirty="0">
                <a:solidFill>
                  <a:srgbClr val="000000"/>
                </a:solidFill>
                <a:latin typeface="Maiandra GD" panose="020E0502030308020204" pitchFamily="34" charset="0"/>
                <a:ea typeface="Calibri"/>
                <a:cs typeface="Calibri"/>
                <a:sym typeface="Calibri"/>
              </a:rPr>
              <a:t>as</a:t>
            </a:r>
            <a:r>
              <a:rPr lang="pt" dirty="0">
                <a:solidFill>
                  <a:srgbClr val="000000"/>
                </a:solidFill>
                <a:latin typeface="Maiandra GD" panose="020E0502030308020204" pitchFamily="34" charset="0"/>
                <a:ea typeface="Calibri"/>
                <a:cs typeface="Calibri"/>
                <a:sym typeface="Calibri"/>
              </a:rPr>
              <a:t> práticas e atitudes das populações e com base nisso definir uma estratégia de SBC</a:t>
            </a:r>
          </a:p>
          <a:p>
            <a:pPr marL="114300" lvl="0" indent="0" algn="just" eaLnBrk="1" fontAlgn="auto" hangingPunct="1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endParaRPr lang="pt" dirty="0">
              <a:solidFill>
                <a:srgbClr val="000000"/>
              </a:solidFill>
              <a:latin typeface="Maiandra GD" panose="020E0502030308020204" pitchFamily="34" charset="0"/>
              <a:ea typeface="Calibri"/>
              <a:cs typeface="Calibri"/>
              <a:sym typeface="Calibri"/>
            </a:endParaRPr>
          </a:p>
          <a:p>
            <a:pPr marL="457200" lvl="0" algn="just" eaLnBrk="1" fontAlgn="auto" hangingPunct="1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Wingdings" panose="05000000000000000000" pitchFamily="2" charset="2"/>
              <a:buChar char="Ø"/>
            </a:pPr>
            <a:r>
              <a:rPr lang="pt-BR" kern="1200" dirty="0">
                <a:solidFill>
                  <a:srgbClr val="000000"/>
                </a:solidFill>
                <a:latin typeface="Maiandra GD" panose="020E0502030308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pt-PT" kern="1200" dirty="0">
                <a:solidFill>
                  <a:srgbClr val="000000"/>
                </a:solidFill>
                <a:latin typeface="Maiandra GD" panose="020E0502030308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ealizada todas as actividades previstas ( Planificação, Aquisição e distribuição de insumos para a campanha, Envolvimento comunitário, Treinamentos incluindo seleção dos implementadores), </a:t>
            </a:r>
          </a:p>
          <a:p>
            <a:pPr marL="114300" lvl="0" indent="0" algn="just" eaLnBrk="1" fontAlgn="auto" hangingPunct="1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endParaRPr lang="pt" dirty="0">
              <a:solidFill>
                <a:srgbClr val="000000"/>
              </a:solidFill>
              <a:latin typeface="Maiandra GD" panose="020E0502030308020204" pitchFamily="34" charset="0"/>
              <a:ea typeface="Calibri"/>
              <a:cs typeface="Calibri"/>
              <a:sym typeface="Calibri"/>
            </a:endParaRPr>
          </a:p>
          <a:p>
            <a:pPr marL="457200" lvl="0" algn="just" eaLnBrk="1" fontAlgn="auto" hangingPunct="1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Wingdings" panose="05000000000000000000" pitchFamily="2" charset="2"/>
              <a:buChar char="Ø"/>
            </a:pPr>
            <a:r>
              <a:rPr lang="pt-PT" dirty="0">
                <a:solidFill>
                  <a:srgbClr val="000000"/>
                </a:solidFill>
                <a:latin typeface="Maiandra GD" panose="020E0502030308020204" pitchFamily="34" charset="0"/>
                <a:ea typeface="Calibri"/>
                <a:cs typeface="Calibri"/>
                <a:sym typeface="Calibri"/>
              </a:rPr>
              <a:t>S</a:t>
            </a:r>
            <a:r>
              <a:rPr lang="pt" dirty="0">
                <a:solidFill>
                  <a:srgbClr val="000000"/>
                </a:solidFill>
                <a:latin typeface="Maiandra GD" panose="020E0502030308020204" pitchFamily="34" charset="0"/>
                <a:ea typeface="Calibri"/>
                <a:cs typeface="Calibri"/>
                <a:sym typeface="Calibri"/>
              </a:rPr>
              <a:t>upervisão </a:t>
            </a:r>
            <a:r>
              <a:rPr lang="pt-PT" dirty="0">
                <a:solidFill>
                  <a:srgbClr val="000000"/>
                </a:solidFill>
                <a:latin typeface="Maiandra GD" panose="020E0502030308020204" pitchFamily="34" charset="0"/>
                <a:ea typeface="Calibri"/>
                <a:cs typeface="Calibri"/>
                <a:sym typeface="Calibri"/>
              </a:rPr>
              <a:t>em todas as fase e</a:t>
            </a:r>
            <a:r>
              <a:rPr lang="pt" dirty="0">
                <a:solidFill>
                  <a:srgbClr val="000000"/>
                </a:solidFill>
                <a:latin typeface="Maiandra GD" panose="020E0502030308020204" pitchFamily="34" charset="0"/>
                <a:ea typeface="Calibri"/>
                <a:cs typeface="Calibri"/>
                <a:sym typeface="Calibri"/>
              </a:rPr>
              <a:t> em diferentes níveis</a:t>
            </a:r>
          </a:p>
          <a:p>
            <a:pPr marL="457200" lvl="0" algn="just" eaLnBrk="1" fontAlgn="auto" hangingPunct="1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Wingdings" panose="05000000000000000000" pitchFamily="2" charset="2"/>
              <a:buChar char="Ø"/>
            </a:pPr>
            <a:endParaRPr lang="pt" dirty="0">
              <a:solidFill>
                <a:srgbClr val="000000"/>
              </a:solidFill>
              <a:latin typeface="Maiandra GD" panose="020E0502030308020204" pitchFamily="34" charset="0"/>
              <a:ea typeface="Calibri"/>
              <a:cs typeface="Calibri"/>
              <a:sym typeface="Calibri"/>
            </a:endParaRPr>
          </a:p>
          <a:p>
            <a:pPr marL="114300" lvl="0" indent="0" algn="just" eaLnBrk="1" fontAlgn="auto" hangingPunct="1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endParaRPr lang="pt-PT" dirty="0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C59F9379-1557-4688-9A74-583320921BF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95B99B-4F78-4BEA-BE3E-7BF5C950FA8A}" type="slidenum">
              <a:rPr lang="en-ZA" altLang="en-US" smtClean="0"/>
              <a:pPr>
                <a:defRPr/>
              </a:pPr>
              <a:t>11</a:t>
            </a:fld>
            <a:endParaRPr lang="en-ZA" altLang="en-US"/>
          </a:p>
        </p:txBody>
      </p:sp>
    </p:spTree>
    <p:extLst>
      <p:ext uri="{BB962C8B-B14F-4D97-AF65-F5344CB8AC3E}">
        <p14:creationId xmlns:p14="http://schemas.microsoft.com/office/powerpoint/2010/main" val="25675475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13C8D4-B07E-467E-9329-100DFCBDD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725" y="95250"/>
            <a:ext cx="11039475" cy="666750"/>
          </a:xfrm>
          <a:solidFill>
            <a:srgbClr val="00B0F0"/>
          </a:solidFill>
        </p:spPr>
        <p:txBody>
          <a:bodyPr/>
          <a:lstStyle/>
          <a:p>
            <a:pPr lvl="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br>
              <a:rPr lang="pt-PT" sz="4000" dirty="0">
                <a:solidFill>
                  <a:schemeClr val="bg1"/>
                </a:solidFill>
                <a:latin typeface="Maiandra GD" panose="020E0502030308020204" pitchFamily="34" charset="0"/>
                <a:ea typeface="Arial"/>
                <a:cs typeface="Arial"/>
                <a:sym typeface="Arial"/>
              </a:rPr>
            </a:br>
            <a:r>
              <a:rPr lang="pt-PT" sz="4000" dirty="0">
                <a:solidFill>
                  <a:schemeClr val="bg1"/>
                </a:solidFill>
                <a:latin typeface="Maiandra GD" panose="020E0502030308020204" pitchFamily="34" charset="0"/>
                <a:ea typeface="Arial"/>
                <a:cs typeface="Arial"/>
                <a:sym typeface="Arial"/>
              </a:rPr>
              <a:t>Principais lições aprendidos /inovação em 2022:</a:t>
            </a:r>
            <a:br>
              <a:rPr lang="pt-PT" sz="4000" dirty="0">
                <a:solidFill>
                  <a:schemeClr val="bg1"/>
                </a:solidFill>
                <a:latin typeface="Maiandra GD" panose="020E0502030308020204" pitchFamily="34" charset="0"/>
                <a:ea typeface="Arial"/>
                <a:cs typeface="Arial"/>
                <a:sym typeface="Arial"/>
              </a:rPr>
            </a:br>
            <a:endParaRPr lang="pt-PT" sz="4000" dirty="0">
              <a:solidFill>
                <a:schemeClr val="bg1"/>
              </a:solidFill>
              <a:latin typeface="Maiandra GD" panose="020E0502030308020204" pitchFamily="34" charset="0"/>
            </a:endParaRP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9161A6B6-56C1-4404-AAAC-66E10D2C6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781049"/>
            <a:ext cx="10972800" cy="6543676"/>
          </a:xfrm>
        </p:spPr>
        <p:txBody>
          <a:bodyPr/>
          <a:lstStyle/>
          <a:p>
            <a:pPr marL="0" lvl="0" indent="0" eaLnBrk="1" fontAlgn="auto" hangingPunct="1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pt" b="1" dirty="0">
                <a:solidFill>
                  <a:srgbClr val="FF0000"/>
                </a:solidFill>
                <a:latin typeface="Maiandra GD" panose="020E0502030308020204" pitchFamily="34" charset="0"/>
                <a:ea typeface="Calibri"/>
                <a:cs typeface="Calibri"/>
                <a:sym typeface="Calibri"/>
              </a:rPr>
              <a:t>Que desafios foram enfrenta</a:t>
            </a:r>
            <a:r>
              <a:rPr lang="pt-PT" b="1" dirty="0">
                <a:solidFill>
                  <a:srgbClr val="FF0000"/>
                </a:solidFill>
                <a:latin typeface="Maiandra GD" panose="020E0502030308020204" pitchFamily="34" charset="0"/>
                <a:ea typeface="Calibri"/>
                <a:cs typeface="Calibri"/>
                <a:sym typeface="Calibri"/>
              </a:rPr>
              <a:t>dos</a:t>
            </a:r>
            <a:r>
              <a:rPr lang="pt" b="1" dirty="0">
                <a:solidFill>
                  <a:srgbClr val="FF0000"/>
                </a:solidFill>
                <a:latin typeface="Maiandra GD" panose="020E0502030308020204" pitchFamily="34" charset="0"/>
                <a:ea typeface="Calibri"/>
                <a:cs typeface="Calibri"/>
                <a:sym typeface="Calibri"/>
              </a:rPr>
              <a:t>?</a:t>
            </a:r>
            <a:endParaRPr lang="pt" dirty="0">
              <a:solidFill>
                <a:srgbClr val="000000"/>
              </a:solidFill>
              <a:latin typeface="Maiandra GD" panose="020E0502030308020204" pitchFamily="34" charset="0"/>
              <a:ea typeface="Calibri"/>
              <a:cs typeface="Calibri"/>
              <a:sym typeface="Calibri"/>
            </a:endParaRPr>
          </a:p>
          <a:p>
            <a:pPr algn="just" eaLnBrk="1" fontAlgn="auto" hangingPunct="1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Ø"/>
            </a:pPr>
            <a:r>
              <a:rPr lang="pt" dirty="0">
                <a:solidFill>
                  <a:srgbClr val="000000"/>
                </a:solidFill>
                <a:latin typeface="Maiandra GD" panose="020E0502030308020204" pitchFamily="34" charset="0"/>
                <a:ea typeface="Calibri"/>
                <a:cs typeface="Calibri"/>
                <a:sym typeface="Calibri"/>
              </a:rPr>
              <a:t>Administração de SMC a crianças não elegíveis (crianças fora do grupo-alvo, doentes ou mesmo com possível contraindicação para tomar SPAQ)</a:t>
            </a:r>
          </a:p>
          <a:p>
            <a:pPr marL="457200" lvl="0" algn="just" eaLnBrk="1" fontAlgn="auto" hangingPunct="1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Wingdings" panose="05000000000000000000" pitchFamily="2" charset="2"/>
              <a:buChar char="Ø"/>
            </a:pPr>
            <a:r>
              <a:rPr lang="pt-PT" sz="2800" dirty="0">
                <a:solidFill>
                  <a:srgbClr val="000000"/>
                </a:solidFill>
                <a:latin typeface="Maiandra GD" panose="020E0502030308020204" pitchFamily="34" charset="0"/>
                <a:ea typeface="Calibri"/>
                <a:cs typeface="Calibri"/>
                <a:sym typeface="Calibri"/>
              </a:rPr>
              <a:t>Tendência de alteração do modelo da implementação</a:t>
            </a:r>
          </a:p>
          <a:p>
            <a:pPr lvl="0" algn="just" eaLnBrk="1" fontAlgn="auto" hangingPunct="1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Ø"/>
            </a:pPr>
            <a:r>
              <a:rPr lang="pt" dirty="0">
                <a:solidFill>
                  <a:srgbClr val="000000"/>
                </a:solidFill>
                <a:latin typeface="Maiandra GD" panose="020E0502030308020204" pitchFamily="34" charset="0"/>
                <a:ea typeface="Calibri"/>
                <a:cs typeface="Calibri"/>
                <a:sym typeface="Calibri"/>
              </a:rPr>
              <a:t>Fraca supervisão, </a:t>
            </a:r>
            <a:r>
              <a:rPr lang="pt-PT" dirty="0">
                <a:solidFill>
                  <a:srgbClr val="000000"/>
                </a:solidFill>
                <a:latin typeface="Maiandra GD" panose="020E0502030308020204" pitchFamily="34" charset="0"/>
                <a:ea typeface="Calibri"/>
                <a:cs typeface="Calibri"/>
                <a:sym typeface="Calibri"/>
              </a:rPr>
              <a:t>por parte dos </a:t>
            </a:r>
            <a:r>
              <a:rPr lang="pt-PT" dirty="0" err="1">
                <a:solidFill>
                  <a:srgbClr val="000000"/>
                </a:solidFill>
                <a:latin typeface="Maiandra GD" panose="020E0502030308020204" pitchFamily="34" charset="0"/>
                <a:ea typeface="Calibri"/>
                <a:cs typeface="Calibri"/>
                <a:sym typeface="Calibri"/>
              </a:rPr>
              <a:t>sup</a:t>
            </a:r>
            <a:r>
              <a:rPr lang="pt-PT" dirty="0">
                <a:solidFill>
                  <a:srgbClr val="000000"/>
                </a:solidFill>
                <a:latin typeface="Maiandra GD" panose="020E0502030308020204" pitchFamily="34" charset="0"/>
                <a:ea typeface="Calibri"/>
                <a:cs typeface="Calibri"/>
                <a:sym typeface="Calibri"/>
              </a:rPr>
              <a:t> DC</a:t>
            </a:r>
          </a:p>
          <a:p>
            <a:pPr lvl="0" algn="just" eaLnBrk="1" fontAlgn="auto" hangingPunct="1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Ø"/>
            </a:pPr>
            <a:r>
              <a:rPr lang="pt-PT" dirty="0">
                <a:solidFill>
                  <a:srgbClr val="000000"/>
                </a:solidFill>
                <a:latin typeface="Maiandra GD" panose="020E0502030308020204" pitchFamily="34" charset="0"/>
                <a:ea typeface="Calibri"/>
                <a:cs typeface="Calibri"/>
                <a:sym typeface="Calibri"/>
              </a:rPr>
              <a:t>C</a:t>
            </a:r>
            <a:r>
              <a:rPr lang="pt" dirty="0">
                <a:solidFill>
                  <a:srgbClr val="000000"/>
                </a:solidFill>
                <a:latin typeface="Maiandra GD" panose="020E0502030308020204" pitchFamily="34" charset="0"/>
                <a:ea typeface="Calibri"/>
                <a:cs typeface="Calibri"/>
                <a:sym typeface="Calibri"/>
              </a:rPr>
              <a:t>obertura administrativ</a:t>
            </a:r>
            <a:r>
              <a:rPr lang="pt-PT" dirty="0">
                <a:solidFill>
                  <a:srgbClr val="000000"/>
                </a:solidFill>
                <a:latin typeface="Maiandra GD" panose="020E0502030308020204" pitchFamily="34" charset="0"/>
                <a:ea typeface="Calibri"/>
                <a:cs typeface="Calibri"/>
                <a:sym typeface="Calibri"/>
              </a:rPr>
              <a:t>a</a:t>
            </a:r>
            <a:r>
              <a:rPr lang="pt" dirty="0">
                <a:solidFill>
                  <a:srgbClr val="000000"/>
                </a:solidFill>
                <a:latin typeface="Maiandra GD" panose="020E0502030308020204" pitchFamily="34" charset="0"/>
                <a:ea typeface="Calibri"/>
                <a:cs typeface="Calibri"/>
                <a:sym typeface="Calibri"/>
              </a:rPr>
              <a:t> </a:t>
            </a:r>
            <a:r>
              <a:rPr lang="pt-PT" dirty="0">
                <a:solidFill>
                  <a:srgbClr val="000000"/>
                </a:solidFill>
                <a:latin typeface="Maiandra GD" panose="020E0502030308020204" pitchFamily="34" charset="0"/>
                <a:ea typeface="Calibri"/>
                <a:cs typeface="Calibri"/>
                <a:sym typeface="Calibri"/>
              </a:rPr>
              <a:t>superior a 100%, (Previsto a realização de Inquérito de cobertura apos ciclo 2 )</a:t>
            </a:r>
          </a:p>
          <a:p>
            <a:pPr lvl="0" algn="just" eaLnBrk="1" fontAlgn="auto" hangingPunct="1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Ø"/>
            </a:pPr>
            <a:r>
              <a:rPr lang="pt-PT" dirty="0">
                <a:solidFill>
                  <a:srgbClr val="000000"/>
                </a:solidFill>
                <a:latin typeface="Maiandra GD" panose="020E0502030308020204" pitchFamily="34" charset="0"/>
                <a:ea typeface="Calibri"/>
                <a:cs typeface="Calibri"/>
                <a:sym typeface="Calibri"/>
              </a:rPr>
              <a:t>Qualidade de Dados </a:t>
            </a:r>
            <a:endParaRPr lang="pt" dirty="0">
              <a:solidFill>
                <a:srgbClr val="000000"/>
              </a:solidFill>
              <a:latin typeface="Maiandra GD" panose="020E0502030308020204" pitchFamily="34" charset="0"/>
              <a:ea typeface="Calibri"/>
              <a:cs typeface="Calibri"/>
              <a:sym typeface="Calibri"/>
            </a:endParaRPr>
          </a:p>
          <a:p>
            <a:pPr lvl="0" algn="just" eaLnBrk="1" fontAlgn="auto" hangingPunct="1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Ø"/>
            </a:pPr>
            <a:r>
              <a:rPr lang="pt" dirty="0">
                <a:solidFill>
                  <a:srgbClr val="000000"/>
                </a:solidFill>
                <a:latin typeface="Maiandra GD" panose="020E0502030308020204" pitchFamily="34" charset="0"/>
                <a:ea typeface="Calibri"/>
                <a:cs typeface="Calibri"/>
                <a:sym typeface="Calibri"/>
              </a:rPr>
              <a:t>Sistema de pagamento eletrônico</a:t>
            </a:r>
          </a:p>
          <a:p>
            <a:pPr lvl="0" algn="just" eaLnBrk="1" fontAlgn="auto" hangingPunct="1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Ø"/>
            </a:pPr>
            <a:r>
              <a:rPr lang="pt" dirty="0">
                <a:solidFill>
                  <a:srgbClr val="000000"/>
                </a:solidFill>
                <a:latin typeface="Maiandra GD" panose="020E0502030308020204" pitchFamily="34" charset="0"/>
                <a:ea typeface="Calibri"/>
                <a:cs typeface="Calibri"/>
                <a:sym typeface="Calibri"/>
              </a:rPr>
              <a:t>Deficiente registro do SPAQ em formulários e locais adequados</a:t>
            </a:r>
          </a:p>
          <a:p>
            <a:pPr marL="0" lvl="0" indent="0" eaLnBrk="1" fontAlgn="auto" hangingPunct="1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endParaRPr lang="en-US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endParaRPr lang="pt-PT" dirty="0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97A6AAEB-64BB-4626-8209-8406E1F3D9E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95B99B-4F78-4BEA-BE3E-7BF5C950FA8A}" type="slidenum">
              <a:rPr lang="en-ZA" altLang="en-US" smtClean="0"/>
              <a:pPr>
                <a:defRPr/>
              </a:pPr>
              <a:t>12</a:t>
            </a:fld>
            <a:endParaRPr lang="en-ZA" altLang="en-US"/>
          </a:p>
        </p:txBody>
      </p:sp>
    </p:spTree>
    <p:extLst>
      <p:ext uri="{BB962C8B-B14F-4D97-AF65-F5344CB8AC3E}">
        <p14:creationId xmlns:p14="http://schemas.microsoft.com/office/powerpoint/2010/main" val="6479400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68CCD1-8177-46CF-AE9F-47EA5D475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675" y="0"/>
            <a:ext cx="11058525" cy="666750"/>
          </a:xfrm>
          <a:solidFill>
            <a:srgbClr val="00B0F0"/>
          </a:solidFill>
        </p:spPr>
        <p:txBody>
          <a:bodyPr/>
          <a:lstStyle/>
          <a:p>
            <a:pPr lvl="0" algn="ctr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br>
              <a:rPr lang="pt-PT" sz="4000" dirty="0">
                <a:solidFill>
                  <a:schemeClr val="bg1"/>
                </a:solidFill>
                <a:latin typeface="Maiandra GD" panose="020E0502030308020204" pitchFamily="34" charset="0"/>
                <a:ea typeface="Arial"/>
                <a:cs typeface="Arial"/>
                <a:sym typeface="Arial"/>
              </a:rPr>
            </a:br>
            <a:r>
              <a:rPr lang="pt-PT" sz="4000" dirty="0">
                <a:solidFill>
                  <a:schemeClr val="bg1"/>
                </a:solidFill>
                <a:latin typeface="Maiandra GD" panose="020E0502030308020204" pitchFamily="34" charset="0"/>
                <a:ea typeface="Arial"/>
                <a:cs typeface="Arial"/>
                <a:sym typeface="Arial"/>
              </a:rPr>
              <a:t>Principais lições aprendido / inovação</a:t>
            </a:r>
            <a:br>
              <a:rPr lang="pt-PT" sz="2000" dirty="0">
                <a:ea typeface="Arial"/>
                <a:cs typeface="Arial"/>
                <a:sym typeface="Arial"/>
              </a:rPr>
            </a:br>
            <a:endParaRPr lang="pt-PT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D9BC5611-E8E1-4C11-89C0-AF619BD450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1536" y="790575"/>
            <a:ext cx="11320463" cy="6172200"/>
          </a:xfrm>
        </p:spPr>
        <p:txBody>
          <a:bodyPr/>
          <a:lstStyle/>
          <a:p>
            <a:pPr marL="0" lvl="0" indent="0" eaLnBrk="1" fontAlgn="auto" hangingPunct="1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pt" b="1" dirty="0">
                <a:solidFill>
                  <a:srgbClr val="FF0000"/>
                </a:solidFill>
                <a:latin typeface="Maiandra GD" panose="020E0502030308020204" pitchFamily="34" charset="0"/>
                <a:ea typeface="Calibri"/>
                <a:cs typeface="Calibri"/>
                <a:sym typeface="Calibri"/>
              </a:rPr>
              <a:t>O que fa</a:t>
            </a:r>
            <a:r>
              <a:rPr lang="pt-PT" b="1" dirty="0">
                <a:solidFill>
                  <a:srgbClr val="FF0000"/>
                </a:solidFill>
                <a:latin typeface="Maiandra GD" panose="020E0502030308020204" pitchFamily="34" charset="0"/>
                <a:ea typeface="Calibri"/>
                <a:cs typeface="Calibri"/>
                <a:sym typeface="Calibri"/>
              </a:rPr>
              <a:t>riam</a:t>
            </a:r>
            <a:r>
              <a:rPr lang="pt" b="1" dirty="0">
                <a:solidFill>
                  <a:srgbClr val="FF0000"/>
                </a:solidFill>
                <a:latin typeface="Maiandra GD" panose="020E0502030308020204" pitchFamily="34" charset="0"/>
                <a:ea typeface="Calibri"/>
                <a:cs typeface="Calibri"/>
                <a:sym typeface="Calibri"/>
              </a:rPr>
              <a:t> diferente no futuro?</a:t>
            </a:r>
          </a:p>
          <a:p>
            <a:pPr marL="0" lvl="0" indent="0" eaLnBrk="1" fontAlgn="auto" hangingPunct="1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endParaRPr lang="en-US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algn="just" eaLnBrk="1" fontAlgn="auto" hangingPunct="1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Ø"/>
            </a:pPr>
            <a:r>
              <a:rPr lang="pt-PT" sz="2800" dirty="0">
                <a:solidFill>
                  <a:srgbClr val="000000"/>
                </a:solidFill>
                <a:latin typeface="Maiandra GD" panose="020E0502030308020204" pitchFamily="34" charset="0"/>
                <a:ea typeface="Calibri"/>
                <a:cs typeface="Calibri"/>
                <a:sym typeface="Calibri"/>
              </a:rPr>
              <a:t>Melhorar o processo de recrutamento dos implementadores </a:t>
            </a:r>
          </a:p>
          <a:p>
            <a:pPr marL="0" lvl="0" indent="0" algn="just" eaLnBrk="1" fontAlgn="auto" hangingPunct="1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endParaRPr lang="pt" sz="2800" dirty="0">
              <a:solidFill>
                <a:srgbClr val="000000"/>
              </a:solidFill>
              <a:latin typeface="Maiandra GD" panose="020E0502030308020204" pitchFamily="34" charset="0"/>
              <a:ea typeface="Calibri"/>
              <a:cs typeface="Calibri"/>
              <a:sym typeface="Calibri"/>
            </a:endParaRPr>
          </a:p>
          <a:p>
            <a:pPr lvl="0" algn="just" eaLnBrk="1" fontAlgn="auto" hangingPunct="1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Ø"/>
            </a:pPr>
            <a:r>
              <a:rPr lang="pt" sz="2800" dirty="0">
                <a:solidFill>
                  <a:srgbClr val="000000"/>
                </a:solidFill>
                <a:latin typeface="Maiandra GD" panose="020E0502030308020204" pitchFamily="34" charset="0"/>
                <a:ea typeface="Calibri"/>
                <a:cs typeface="Calibri"/>
                <a:sym typeface="Calibri"/>
              </a:rPr>
              <a:t>Reforçar o processo de supervisão, após formação de todos </a:t>
            </a:r>
            <a:r>
              <a:rPr lang="pt" sz="2800">
                <a:solidFill>
                  <a:srgbClr val="000000"/>
                </a:solidFill>
                <a:latin typeface="Maiandra GD" panose="020E0502030308020204" pitchFamily="34" charset="0"/>
                <a:ea typeface="Calibri"/>
                <a:cs typeface="Calibri"/>
                <a:sym typeface="Calibri"/>
              </a:rPr>
              <a:t>os supervisores</a:t>
            </a:r>
            <a:endParaRPr lang="en-US" sz="2800" dirty="0">
              <a:solidFill>
                <a:srgbClr val="000000"/>
              </a:solidFill>
              <a:latin typeface="Maiandra GD" panose="020E0502030308020204" pitchFamily="34" charset="0"/>
              <a:ea typeface="Calibri"/>
              <a:cs typeface="Calibri"/>
              <a:sym typeface="Calibri"/>
            </a:endParaRPr>
          </a:p>
          <a:p>
            <a:pPr lvl="0" algn="just" eaLnBrk="1" fontAlgn="auto" hangingPunct="1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Ø"/>
            </a:pPr>
            <a:r>
              <a:rPr lang="pt" sz="2800" dirty="0">
                <a:solidFill>
                  <a:srgbClr val="000000"/>
                </a:solidFill>
                <a:latin typeface="Maiandra GD" panose="020E0502030308020204" pitchFamily="34" charset="0"/>
                <a:ea typeface="Calibri"/>
                <a:cs typeface="Calibri"/>
                <a:sym typeface="Calibri"/>
              </a:rPr>
              <a:t>Refinar </a:t>
            </a:r>
            <a:r>
              <a:rPr lang="pt" sz="2800" dirty="0">
                <a:solidFill>
                  <a:srgbClr val="000000"/>
                </a:solidFill>
                <a:latin typeface="Maiandra GD" panose="020E0502030308020204" pitchFamily="34" charset="0"/>
                <a:ea typeface="Calibri"/>
                <a:cs typeface="Calibri" panose="020F0502020204030204" pitchFamily="34" charset="0"/>
                <a:sym typeface="Calibri"/>
              </a:rPr>
              <a:t>o processo de sensibilização e mobilização</a:t>
            </a:r>
          </a:p>
          <a:p>
            <a:pPr lvl="0" algn="just" eaLnBrk="1" fontAlgn="auto" hangingPunct="1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Ø"/>
            </a:pPr>
            <a:r>
              <a:rPr lang="pt" sz="2800" dirty="0">
                <a:solidFill>
                  <a:srgbClr val="000000"/>
                </a:solidFill>
                <a:latin typeface="Maiandra GD" panose="020E0502030308020204" pitchFamily="34" charset="0"/>
                <a:ea typeface="Calibri"/>
                <a:cs typeface="Calibri" panose="020F0502020204030204" pitchFamily="34" charset="0"/>
                <a:sym typeface="Calibri"/>
              </a:rPr>
              <a:t>Digitalizar a campanha</a:t>
            </a:r>
            <a:endParaRPr lang="en-US" sz="2800" dirty="0">
              <a:solidFill>
                <a:srgbClr val="000000"/>
              </a:solidFill>
              <a:latin typeface="Maiandra GD" panose="020E0502030308020204" pitchFamily="34" charset="0"/>
              <a:ea typeface="Calibri"/>
              <a:cs typeface="Calibri"/>
              <a:sym typeface="Calibri"/>
            </a:endParaRPr>
          </a:p>
          <a:p>
            <a:pPr marL="0" lvl="0" indent="0" algn="just" eaLnBrk="1" fontAlgn="auto" hangingPunct="1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endParaRPr lang="en-US" sz="2800" dirty="0">
              <a:solidFill>
                <a:srgbClr val="000000"/>
              </a:solidFill>
              <a:latin typeface="Maiandra GD" panose="020E0502030308020204" pitchFamily="34" charset="0"/>
              <a:ea typeface="Calibri"/>
              <a:cs typeface="Calibri"/>
              <a:sym typeface="Calibri"/>
            </a:endParaRPr>
          </a:p>
          <a:p>
            <a:pPr marL="0" lvl="0" indent="0" eaLnBrk="1" fontAlgn="auto" hangingPunct="1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endParaRPr lang="en-US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endParaRPr lang="pt-PT" dirty="0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9AAB4C18-8425-48F4-9557-DB739F6F6D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95B99B-4F78-4BEA-BE3E-7BF5C950FA8A}" type="slidenum">
              <a:rPr lang="en-ZA" altLang="en-US" smtClean="0"/>
              <a:pPr>
                <a:defRPr/>
              </a:pPr>
              <a:t>13</a:t>
            </a:fld>
            <a:endParaRPr lang="en-ZA" altLang="en-US" dirty="0"/>
          </a:p>
        </p:txBody>
      </p:sp>
    </p:spTree>
    <p:extLst>
      <p:ext uri="{BB962C8B-B14F-4D97-AF65-F5344CB8AC3E}">
        <p14:creationId xmlns:p14="http://schemas.microsoft.com/office/powerpoint/2010/main" val="40894205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 noChangeArrowheads="1"/>
          </p:cNvSpPr>
          <p:nvPr>
            <p:ph type="title"/>
          </p:nvPr>
        </p:nvSpPr>
        <p:spPr>
          <a:xfrm>
            <a:off x="2144713" y="1617663"/>
            <a:ext cx="8737600" cy="1200150"/>
          </a:xfrm>
        </p:spPr>
        <p:txBody>
          <a:bodyPr/>
          <a:lstStyle/>
          <a:p>
            <a:r>
              <a:rPr lang="en-US" altLang="en-US" sz="5600" dirty="0" err="1">
                <a:solidFill>
                  <a:srgbClr val="3366FF"/>
                </a:solidFill>
              </a:rPr>
              <a:t>Obrigada</a:t>
            </a:r>
            <a:r>
              <a:rPr lang="en-US" altLang="en-US" sz="5600" dirty="0">
                <a:solidFill>
                  <a:srgbClr val="3366FF"/>
                </a:solidFill>
              </a:rPr>
              <a:t> pela </a:t>
            </a:r>
            <a:r>
              <a:rPr lang="en-US" altLang="en-US" sz="5600" dirty="0" err="1">
                <a:solidFill>
                  <a:srgbClr val="3366FF"/>
                </a:solidFill>
              </a:rPr>
              <a:t>Atenção</a:t>
            </a:r>
            <a:endParaRPr lang="en-US" altLang="en-US" sz="5600" dirty="0">
              <a:solidFill>
                <a:srgbClr val="3366FF"/>
              </a:solidFill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585788">
              <a:spcBef>
                <a:spcPct val="20000"/>
              </a:spcBef>
              <a:buClr>
                <a:srgbClr val="66C1FC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585788">
              <a:spcBef>
                <a:spcPct val="20000"/>
              </a:spcBef>
              <a:buClr>
                <a:srgbClr val="66C1FC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585788">
              <a:spcBef>
                <a:spcPct val="20000"/>
              </a:spcBef>
              <a:buClr>
                <a:srgbClr val="66C1FC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585788">
              <a:spcBef>
                <a:spcPct val="20000"/>
              </a:spcBef>
              <a:buClr>
                <a:srgbClr val="66C1FC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585788">
              <a:spcBef>
                <a:spcPct val="20000"/>
              </a:spcBef>
              <a:buClr>
                <a:srgbClr val="66C1FC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5857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C1FC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5857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C1FC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5857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C1FC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5857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C1FC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02731B1-F3A7-4B0C-A6BC-804B58E969AB}" type="slidenum">
              <a:rPr lang="en-ZA" altLang="en-US" sz="1300" smtClean="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en-ZA" altLang="en-US" sz="1300">
              <a:solidFill>
                <a:srgbClr val="FFFFFF"/>
              </a:solidFill>
            </a:endParaRPr>
          </a:p>
        </p:txBody>
      </p:sp>
      <p:pic>
        <p:nvPicPr>
          <p:cNvPr id="1536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976562"/>
            <a:ext cx="3806825" cy="3281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2563" y="2976562"/>
            <a:ext cx="4668837" cy="311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F29A5100-7069-4901-BEE5-DF265D54CF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862" y="612486"/>
            <a:ext cx="10972800" cy="6369339"/>
          </a:xfrm>
        </p:spPr>
        <p:txBody>
          <a:bodyPr/>
          <a:lstStyle/>
          <a:p>
            <a:pPr marL="0" lvl="0" indent="0" algn="just">
              <a:lnSpc>
                <a:spcPct val="150000"/>
              </a:lnSpc>
              <a:spcAft>
                <a:spcPts val="800"/>
              </a:spcAft>
              <a:buNone/>
            </a:pPr>
            <a:endParaRPr lang="pt-PT" sz="1600" dirty="0"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PT" dirty="0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3CF09776-7B47-4BF8-B746-E5148783ED7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95B99B-4F78-4BEA-BE3E-7BF5C950FA8A}" type="slidenum">
              <a:rPr lang="en-ZA" altLang="en-US" smtClean="0"/>
              <a:pPr>
                <a:defRPr/>
              </a:pPr>
              <a:t>2</a:t>
            </a:fld>
            <a:endParaRPr lang="en-ZA" altLang="en-US"/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A1F68A4A-FBE2-4377-AAE9-339F1CAE5FF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04862" y="80034"/>
            <a:ext cx="11044238" cy="48013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lvl="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pt-PT" sz="2800" dirty="0">
                <a:solidFill>
                  <a:schemeClr val="bg1"/>
                </a:solidFill>
                <a:ea typeface="Calibri"/>
                <a:cs typeface="Calibri"/>
                <a:sym typeface="Calibri"/>
              </a:rPr>
              <a:t>Resumo da pesquisa de 2022 e planos para campanhas de 2023</a:t>
            </a:r>
            <a:endParaRPr lang="pt-PT" sz="2800" dirty="0">
              <a:solidFill>
                <a:schemeClr val="bg1"/>
              </a:solidFill>
              <a:ea typeface="Arial"/>
              <a:cs typeface="Arial"/>
              <a:sym typeface="Arial"/>
            </a:endParaRPr>
          </a:p>
        </p:txBody>
      </p:sp>
      <p:graphicFrame>
        <p:nvGraphicFramePr>
          <p:cNvPr id="6" name="Google Shape;102;g207aaa14ad4_0_32">
            <a:extLst>
              <a:ext uri="{FF2B5EF4-FFF2-40B4-BE49-F238E27FC236}">
                <a16:creationId xmlns:a16="http://schemas.microsoft.com/office/drawing/2014/main" id="{3A7BE657-3FBD-4077-9334-1AAFA6FBBE3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77276524"/>
              </p:ext>
            </p:extLst>
          </p:nvPr>
        </p:nvGraphicFramePr>
        <p:xfrm>
          <a:off x="804861" y="612486"/>
          <a:ext cx="10972799" cy="5909611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42746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01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879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57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dirty="0"/>
                        <a:t>Actividades</a:t>
                      </a:r>
                      <a:endParaRPr sz="18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" sz="1800" b="1"/>
                        <a:t>2022</a:t>
                      </a:r>
                      <a:endParaRPr sz="1800" b="1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" sz="1800" b="1"/>
                        <a:t>2023</a:t>
                      </a:r>
                      <a:endParaRPr sz="1800" b="1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FD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57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" sz="1800" b="1"/>
                        <a:t>Datas de início e término</a:t>
                      </a:r>
                      <a:endParaRPr sz="1800" b="1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" sz="1800" dirty="0"/>
                        <a:t>janeiro a abril</a:t>
                      </a:r>
                      <a:endParaRPr sz="18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" sz="1800" dirty="0"/>
                        <a:t>janeiro a abril</a:t>
                      </a:r>
                      <a:endParaRPr sz="18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57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" sz="1800" b="1"/>
                        <a:t>Número de ciclos</a:t>
                      </a:r>
                      <a:endParaRPr sz="1800" b="1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" sz="1800" dirty="0"/>
                        <a:t>4</a:t>
                      </a:r>
                      <a:endParaRPr sz="18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" sz="1800" dirty="0"/>
                        <a:t>4</a:t>
                      </a:r>
                      <a:endParaRPr sz="18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57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" sz="1800" b="1"/>
                        <a:t>Número de distritos visados</a:t>
                      </a:r>
                      <a:endParaRPr sz="1800" b="1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" sz="1800" dirty="0"/>
                        <a:t>4</a:t>
                      </a:r>
                      <a:endParaRPr sz="18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" sz="1800" dirty="0"/>
                        <a:t>23</a:t>
                      </a:r>
                      <a:endParaRPr sz="18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27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" sz="1800" b="1" dirty="0"/>
                        <a:t>Número de crianças abrangidas</a:t>
                      </a:r>
                      <a:endParaRPr sz="1800" b="1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" sz="1800" dirty="0"/>
                        <a:t>115.000</a:t>
                      </a:r>
                      <a:endParaRPr sz="18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" sz="1800" dirty="0"/>
                        <a:t>1,3 milhões</a:t>
                      </a:r>
                      <a:endParaRPr sz="18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57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" sz="1800" b="1"/>
                        <a:t>Faixas etárias cobertas</a:t>
                      </a:r>
                      <a:endParaRPr sz="1800" b="1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" sz="1800" dirty="0"/>
                        <a:t>3-59 meses</a:t>
                      </a:r>
                      <a:endParaRPr sz="18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" sz="1800" dirty="0"/>
                        <a:t>3-59 meses</a:t>
                      </a:r>
                      <a:endParaRPr sz="18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0759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" sz="1800" b="1"/>
                        <a:t>Cobertura (% de crianças alvo recebendo todos os ciclos)</a:t>
                      </a:r>
                      <a:endParaRPr sz="1800" b="1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" sz="1800" dirty="0"/>
                        <a:t>71,6</a:t>
                      </a:r>
                      <a:endParaRPr sz="18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" sz="1800" dirty="0"/>
                        <a:t>Por realizar</a:t>
                      </a:r>
                      <a:endParaRPr sz="18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27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" sz="1800" b="1"/>
                        <a:t>Algum plano para a digitalização da campanha?</a:t>
                      </a:r>
                      <a:endParaRPr sz="1800" b="1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" sz="1800" dirty="0"/>
                        <a:t>Não</a:t>
                      </a:r>
                      <a:endParaRPr sz="18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" sz="1800" dirty="0"/>
                        <a:t>Não</a:t>
                      </a:r>
                      <a:endParaRPr sz="18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00759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" sz="1800" b="1" dirty="0"/>
                        <a:t>Algum teste de resistência a medicamentos ou estudos de eficácia realizados? (S/N)</a:t>
                      </a:r>
                      <a:endParaRPr sz="1800" b="1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" sz="1800" dirty="0"/>
                        <a:t>Sim</a:t>
                      </a:r>
                      <a:endParaRPr sz="18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" sz="1800" dirty="0"/>
                        <a:t>Não</a:t>
                      </a:r>
                      <a:endParaRPr sz="18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3052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F4A6DF35-0F46-4CDF-878E-B7B006F501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95B99B-4F78-4BEA-BE3E-7BF5C950FA8A}" type="slidenum">
              <a:rPr lang="en-ZA" altLang="en-US" smtClean="0"/>
              <a:pPr>
                <a:defRPr/>
              </a:pPr>
              <a:t>3</a:t>
            </a:fld>
            <a:endParaRPr lang="en-ZA" altLang="en-US"/>
          </a:p>
        </p:txBody>
      </p:sp>
      <p:sp>
        <p:nvSpPr>
          <p:cNvPr id="6" name="Título 5">
            <a:extLst>
              <a:ext uri="{FF2B5EF4-FFF2-40B4-BE49-F238E27FC236}">
                <a16:creationId xmlns:a16="http://schemas.microsoft.com/office/drawing/2014/main" id="{3F37A85B-73D9-4A8E-96DD-37932B66944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14400" y="88683"/>
            <a:ext cx="10972800" cy="4247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lvl="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pt-PT" sz="2400" dirty="0">
                <a:solidFill>
                  <a:schemeClr val="bg1"/>
                </a:solidFill>
                <a:ea typeface="Calibri"/>
                <a:cs typeface="Calibri"/>
                <a:sym typeface="Calibri"/>
              </a:rPr>
              <a:t>Mapa do país mostrando </a:t>
            </a:r>
            <a:r>
              <a:rPr lang="pt-PT" sz="2400" dirty="0">
                <a:solidFill>
                  <a:schemeClr val="bg1"/>
                </a:solidFill>
                <a:ea typeface="Calibri"/>
                <a:cs typeface="Calibri"/>
                <a:sym typeface="Calibri"/>
                <a:extLst>
                  <a:ext uri="http://customooxmlschemas.google.com/">
                    <go:slidesCustomData xmlns:lc="http://schemas.openxmlformats.org/drawingml/2006/lockedCanvas"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0"/>
                  </a:ext>
                </a:extLst>
              </a:rPr>
              <a:t>os distritos de implementação do SMC</a:t>
            </a:r>
            <a:endParaRPr lang="pt-PT" sz="2400" dirty="0">
              <a:solidFill>
                <a:schemeClr val="bg1"/>
              </a:solidFill>
              <a:ea typeface="Arial"/>
              <a:cs typeface="Arial"/>
              <a:sym typeface="Arial"/>
            </a:endParaRPr>
          </a:p>
        </p:txBody>
      </p:sp>
      <p:pic>
        <p:nvPicPr>
          <p:cNvPr id="7" name="Picture 1">
            <a:extLst>
              <a:ext uri="{FF2B5EF4-FFF2-40B4-BE49-F238E27FC236}">
                <a16:creationId xmlns:a16="http://schemas.microsoft.com/office/drawing/2014/main" id="{1A76980B-F1ED-4AEF-88F5-E0E0B25B011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899" y="1430692"/>
            <a:ext cx="5557926" cy="4665307"/>
          </a:xfrm>
          <a:prstGeom prst="rect">
            <a:avLst/>
          </a:prstGeom>
        </p:spPr>
      </p:pic>
      <p:sp>
        <p:nvSpPr>
          <p:cNvPr id="8" name="Google Shape;109;g207aaa14ad4_0_21">
            <a:extLst>
              <a:ext uri="{FF2B5EF4-FFF2-40B4-BE49-F238E27FC236}">
                <a16:creationId xmlns:a16="http://schemas.microsoft.com/office/drawing/2014/main" id="{A502F5C0-B65B-410D-BF37-B8E708CD939D}"/>
              </a:ext>
            </a:extLst>
          </p:cNvPr>
          <p:cNvSpPr txBox="1">
            <a:spLocks/>
          </p:cNvSpPr>
          <p:nvPr/>
        </p:nvSpPr>
        <p:spPr>
          <a:xfrm>
            <a:off x="6950256" y="515003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kumimoji="0" lang="pt-PT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Mapa 2023 (alvos)</a:t>
            </a:r>
            <a:endParaRPr kumimoji="0" lang="pt-PT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68082449-E885-436E-8C16-6B9A293E712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1329057"/>
            <a:ext cx="4371975" cy="5013939"/>
          </a:xfrm>
          <a:prstGeom prst="rect">
            <a:avLst/>
          </a:prstGeom>
        </p:spPr>
      </p:pic>
      <p:sp>
        <p:nvSpPr>
          <p:cNvPr id="11" name="Google Shape;107;g207aaa14ad4_0_21">
            <a:extLst>
              <a:ext uri="{FF2B5EF4-FFF2-40B4-BE49-F238E27FC236}">
                <a16:creationId xmlns:a16="http://schemas.microsoft.com/office/drawing/2014/main" id="{273971A2-3209-4AD9-9F8E-DD383C9DF150}"/>
              </a:ext>
            </a:extLst>
          </p:cNvPr>
          <p:cNvSpPr txBox="1">
            <a:spLocks/>
          </p:cNvSpPr>
          <p:nvPr/>
        </p:nvSpPr>
        <p:spPr>
          <a:xfrm>
            <a:off x="1568958" y="515003"/>
            <a:ext cx="3976092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kumimoji="0" lang="pt-PT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Mapa 2022 (coberto)</a:t>
            </a:r>
            <a:endParaRPr kumimoji="0" lang="pt-PT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09737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E95B99B-4F78-4BEA-BE3E-7BF5C950FA8A}" type="slidenum">
              <a:rPr kumimoji="0" lang="en-ZA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ZA" altLang="en-US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Marcador de Posição de Conteúdo 7"/>
          <p:cNvSpPr>
            <a:spLocks noGrp="1"/>
          </p:cNvSpPr>
          <p:nvPr>
            <p:ph idx="1"/>
          </p:nvPr>
        </p:nvSpPr>
        <p:spPr>
          <a:xfrm>
            <a:off x="884420" y="2219325"/>
            <a:ext cx="11193280" cy="1869185"/>
          </a:xfrm>
          <a:solidFill>
            <a:srgbClr val="00B0F0"/>
          </a:solidFill>
        </p:spPr>
        <p:txBody>
          <a:bodyPr anchor="ctr"/>
          <a:lstStyle/>
          <a:p>
            <a:pPr marL="0" lvl="0" indent="0" algn="ctr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</a:pPr>
            <a:r>
              <a:rPr lang="en-GB" sz="3600" dirty="0">
                <a:solidFill>
                  <a:schemeClr val="bg1"/>
                </a:solidFill>
                <a:latin typeface="Maiandra GD" panose="020E0502030308020204" pitchFamily="34" charset="0"/>
              </a:rPr>
              <a:t> </a:t>
            </a:r>
            <a:r>
              <a:rPr lang="pt-PT" sz="4400" b="1" dirty="0">
                <a:solidFill>
                  <a:schemeClr val="bg1"/>
                </a:solidFill>
                <a:latin typeface="Maiandra GD" panose="020E0502030308020204" pitchFamily="34" charset="0"/>
                <a:cs typeface="Arial"/>
                <a:sym typeface="Arial"/>
              </a:rPr>
              <a:t>SMC EM NOVAS GEOGRAFIAS</a:t>
            </a:r>
            <a:endParaRPr lang="pt-PT" sz="4400" b="1" dirty="0">
              <a:solidFill>
                <a:schemeClr val="bg1"/>
              </a:solidFill>
              <a:latin typeface="Maiandra GD" panose="020E0502030308020204" pitchFamily="34" charset="0"/>
              <a:ea typeface="Arial"/>
              <a:cs typeface="Arial"/>
              <a:sym typeface="Arial"/>
            </a:endParaRPr>
          </a:p>
          <a:p>
            <a:pPr marL="0" indent="0" algn="ctr">
              <a:buNone/>
            </a:pPr>
            <a:endParaRPr lang="en-US" sz="3600" b="1" dirty="0">
              <a:solidFill>
                <a:schemeClr val="bg1"/>
              </a:solidFill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2841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95B99B-4F78-4BEA-BE3E-7BF5C950FA8A}" type="slidenum">
              <a:rPr lang="en-ZA" altLang="en-US" smtClean="0"/>
              <a:pPr>
                <a:defRPr/>
              </a:pPr>
              <a:t>5</a:t>
            </a:fld>
            <a:endParaRPr lang="en-ZA" altLang="en-US" dirty="0"/>
          </a:p>
        </p:txBody>
      </p:sp>
      <p:sp>
        <p:nvSpPr>
          <p:cNvPr id="2" name="Retângulo 1"/>
          <p:cNvSpPr/>
          <p:nvPr/>
        </p:nvSpPr>
        <p:spPr>
          <a:xfrm>
            <a:off x="833718" y="738056"/>
            <a:ext cx="11243982" cy="61160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457200" algn="just" defTabSz="9144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Wingdings" panose="05000000000000000000" pitchFamily="2" charset="2"/>
              <a:buChar char="Ø"/>
            </a:pPr>
            <a:r>
              <a:rPr lang="pt" sz="2000" kern="0" dirty="0">
                <a:solidFill>
                  <a:srgbClr val="000000"/>
                </a:solidFill>
                <a:latin typeface="Maiandra GD" panose="020E0502030308020204" pitchFamily="34" charset="0"/>
                <a:ea typeface="Calibri"/>
                <a:cs typeface="Calibri" panose="020F0502020204030204" pitchFamily="34" charset="0"/>
                <a:sym typeface="Calibri"/>
              </a:rPr>
              <a:t>Um estudo piloto para avaliar a viabilidade, aceitabilidade e eficácia protetora da implementação da quimioprevenção sazonal da malária na província de Nampula. (2020-2021)</a:t>
            </a:r>
          </a:p>
          <a:p>
            <a:pPr marL="114300" lvl="0" algn="just" defTabSz="9144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</a:pPr>
            <a:endParaRPr lang="pt" sz="2000" kern="0" dirty="0">
              <a:solidFill>
                <a:srgbClr val="000000"/>
              </a:solidFill>
              <a:latin typeface="Maiandra GD" panose="020E050203030802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457200" lvl="0" indent="-342900" algn="just" defTabSz="914400"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Wingdings" panose="05000000000000000000" pitchFamily="2" charset="2"/>
              <a:buChar char="Ø"/>
            </a:pPr>
            <a:r>
              <a:rPr lang="pt" sz="2000" kern="0" dirty="0">
                <a:solidFill>
                  <a:srgbClr val="000000"/>
                </a:solidFill>
                <a:latin typeface="Maiandra GD" panose="020E0502030308020204" pitchFamily="34" charset="0"/>
                <a:ea typeface="DengXian Light" panose="02010600030101010101" pitchFamily="2" charset="-122"/>
                <a:cs typeface="Calibri" panose="020F0502020204030204" pitchFamily="34" charset="0"/>
                <a:sym typeface="Calibri"/>
              </a:rPr>
              <a:t>Fase 2 do estudo piloto para determinar a viabilidade, aceitabilidade e eficácia protetora da implementação da quimioprevenção da malária sazonal na província de Nampula, Moçambique: um protocolo de estudo híbrido de eficácia-implementação (2022)</a:t>
            </a:r>
          </a:p>
          <a:p>
            <a:pPr marL="457200" lvl="0" indent="-342900" algn="just" defTabSz="914400"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Wingdings" panose="05000000000000000000" pitchFamily="2" charset="2"/>
              <a:buChar char="Ø"/>
            </a:pPr>
            <a:endParaRPr lang="pt" sz="2000" kern="0" dirty="0">
              <a:solidFill>
                <a:srgbClr val="000000"/>
              </a:solidFill>
              <a:latin typeface="Maiandra GD" panose="020E0502030308020204" pitchFamily="34" charset="0"/>
              <a:ea typeface="DengXian Light" panose="02010600030101010101" pitchFamily="2" charset="-122"/>
              <a:cs typeface="Calibri" panose="020F0502020204030204" pitchFamily="34" charset="0"/>
              <a:sym typeface="Calibri"/>
            </a:endParaRPr>
          </a:p>
          <a:p>
            <a:pPr marL="457200" lvl="0" indent="-342900" algn="just" defTabSz="914400"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Wingdings" panose="05000000000000000000" pitchFamily="2" charset="2"/>
              <a:buChar char="Ø"/>
            </a:pPr>
            <a:r>
              <a:rPr lang="pt" sz="2000" kern="0" dirty="0">
                <a:solidFill>
                  <a:srgbClr val="000000"/>
                </a:solidFill>
                <a:latin typeface="Maiandra GD" panose="020E0502030308020204" pitchFamily="34" charset="0"/>
                <a:ea typeface="DengXian Light" panose="02010600030101010101" pitchFamily="2" charset="-122"/>
                <a:cs typeface="Calibri" panose="020F0502020204030204" pitchFamily="34" charset="0"/>
                <a:sym typeface="Calibri"/>
              </a:rPr>
              <a:t>Estudo de </a:t>
            </a:r>
            <a:r>
              <a:rPr lang="pt-PT" sz="2000" kern="0" dirty="0">
                <a:solidFill>
                  <a:srgbClr val="000000"/>
                </a:solidFill>
                <a:latin typeface="Maiandra GD" panose="020E0502030308020204" pitchFamily="34" charset="0"/>
                <a:ea typeface="DengXian Light" panose="02010600030101010101" pitchFamily="2" charset="-122"/>
                <a:cs typeface="Calibri" panose="020F0502020204030204" pitchFamily="34" charset="0"/>
                <a:sym typeface="Calibri"/>
              </a:rPr>
              <a:t>monitoria de marcadores de </a:t>
            </a:r>
            <a:r>
              <a:rPr lang="pt" sz="2000" kern="0" dirty="0">
                <a:solidFill>
                  <a:srgbClr val="000000"/>
                </a:solidFill>
                <a:latin typeface="Maiandra GD" panose="020E0502030308020204" pitchFamily="34" charset="0"/>
                <a:ea typeface="DengXian Light" panose="02010600030101010101" pitchFamily="2" charset="-122"/>
                <a:cs typeface="Calibri" panose="020F0502020204030204" pitchFamily="34" charset="0"/>
                <a:sym typeface="Calibri"/>
              </a:rPr>
              <a:t>Resistencia a </a:t>
            </a:r>
            <a:r>
              <a:rPr lang="pt-PT" sz="2000" kern="0" dirty="0" err="1">
                <a:solidFill>
                  <a:srgbClr val="000000"/>
                </a:solidFill>
                <a:latin typeface="Maiandra GD" panose="020E0502030308020204" pitchFamily="34" charset="0"/>
                <a:ea typeface="DengXian Light" panose="02010600030101010101" pitchFamily="2" charset="-122"/>
                <a:cs typeface="Calibri" panose="020F0502020204030204" pitchFamily="34" charset="0"/>
                <a:sym typeface="Calibri"/>
              </a:rPr>
              <a:t>Sulfadoxina+Pirimetamina</a:t>
            </a:r>
            <a:r>
              <a:rPr lang="pt-PT" sz="2000" kern="0" dirty="0">
                <a:solidFill>
                  <a:srgbClr val="000000"/>
                </a:solidFill>
                <a:latin typeface="Maiandra GD" panose="020E0502030308020204" pitchFamily="34" charset="0"/>
                <a:ea typeface="DengXian Light" panose="02010600030101010101" pitchFamily="2" charset="-122"/>
                <a:cs typeface="Calibri" panose="020F0502020204030204" pitchFamily="34" charset="0"/>
                <a:sym typeface="Calibri"/>
              </a:rPr>
              <a:t> +</a:t>
            </a:r>
            <a:r>
              <a:rPr lang="pt-PT" sz="2000" kern="0" dirty="0" err="1">
                <a:solidFill>
                  <a:srgbClr val="000000"/>
                </a:solidFill>
                <a:latin typeface="Maiandra GD" panose="020E0502030308020204" pitchFamily="34" charset="0"/>
                <a:ea typeface="DengXian Light" panose="02010600030101010101" pitchFamily="2" charset="-122"/>
                <a:cs typeface="Calibri" panose="020F0502020204030204" pitchFamily="34" charset="0"/>
                <a:sym typeface="Calibri"/>
              </a:rPr>
              <a:t>Amodiaquina</a:t>
            </a:r>
            <a:endParaRPr lang="pt-PT" sz="2000" kern="0" dirty="0">
              <a:solidFill>
                <a:srgbClr val="000000"/>
              </a:solidFill>
              <a:latin typeface="Maiandra GD" panose="020E0502030308020204" pitchFamily="34" charset="0"/>
              <a:ea typeface="DengXian Light" panose="02010600030101010101" pitchFamily="2" charset="-122"/>
              <a:cs typeface="Calibri" panose="020F0502020204030204" pitchFamily="34" charset="0"/>
              <a:sym typeface="Calibri"/>
            </a:endParaRPr>
          </a:p>
          <a:p>
            <a:pPr marL="457200" lvl="0" indent="-342900" algn="just" defTabSz="914400"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Wingdings" panose="05000000000000000000" pitchFamily="2" charset="2"/>
              <a:buChar char="Ø"/>
            </a:pPr>
            <a:r>
              <a:rPr lang="pt-PT" sz="2000" kern="0" dirty="0">
                <a:solidFill>
                  <a:srgbClr val="000000"/>
                </a:solidFill>
                <a:latin typeface="Maiandra GD" panose="020E0502030308020204" pitchFamily="34" charset="0"/>
                <a:ea typeface="DengXian Light" panose="02010600030101010101" pitchFamily="2" charset="-122"/>
                <a:cs typeface="Calibri" panose="020F0502020204030204" pitchFamily="34" charset="0"/>
                <a:sym typeface="Calibri"/>
              </a:rPr>
              <a:t>Estudo de eficácia de Quimioprevenção</a:t>
            </a:r>
            <a:endParaRPr lang="pt" sz="2000" kern="0" dirty="0">
              <a:solidFill>
                <a:srgbClr val="000000"/>
              </a:solidFill>
              <a:latin typeface="Maiandra GD" panose="020E0502030308020204" pitchFamily="34" charset="0"/>
              <a:ea typeface="DengXian Light" panose="02010600030101010101" pitchFamily="2" charset="-122"/>
              <a:cs typeface="Calibri" panose="020F0502020204030204" pitchFamily="34" charset="0"/>
              <a:sym typeface="Calibri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800"/>
              </a:spcAft>
            </a:pPr>
            <a:endParaRPr lang="pt-PT" sz="2000" dirty="0">
              <a:effectLst/>
              <a:latin typeface="Maiandra GD" panose="020E0502030308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82BABAC1-B06B-4942-97BC-114425DA4B62}"/>
              </a:ext>
            </a:extLst>
          </p:cNvPr>
          <p:cNvSpPr txBox="1"/>
          <p:nvPr/>
        </p:nvSpPr>
        <p:spPr>
          <a:xfrm>
            <a:off x="833718" y="32325"/>
            <a:ext cx="11358282" cy="707886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" sz="4000" b="1" kern="0" dirty="0">
                <a:solidFill>
                  <a:schemeClr val="bg1"/>
                </a:solidFill>
                <a:latin typeface="Maiandra GD" panose="020E0502030308020204" pitchFamily="34" charset="0"/>
                <a:ea typeface="Calibri"/>
                <a:cs typeface="Calibri"/>
                <a:sym typeface="Calibri"/>
              </a:rPr>
              <a:t>Resumo de Pesquisa no</a:t>
            </a:r>
            <a:r>
              <a:rPr lang="pt-PT" sz="4000" b="1" kern="0" dirty="0">
                <a:solidFill>
                  <a:schemeClr val="bg1"/>
                </a:solidFill>
                <a:latin typeface="Maiandra GD" panose="020E0502030308020204" pitchFamily="34" charset="0"/>
                <a:ea typeface="Calibri"/>
                <a:cs typeface="Calibri"/>
                <a:sym typeface="Calibri"/>
              </a:rPr>
              <a:t>s</a:t>
            </a:r>
            <a:r>
              <a:rPr lang="pt" sz="4000" b="1" kern="0" dirty="0">
                <a:solidFill>
                  <a:schemeClr val="bg1"/>
                </a:solidFill>
                <a:latin typeface="Maiandra GD" panose="020E0502030308020204" pitchFamily="34" charset="0"/>
                <a:ea typeface="Calibri"/>
                <a:cs typeface="Calibri"/>
                <a:sym typeface="Calibri"/>
              </a:rPr>
              <a:t> Último</a:t>
            </a:r>
            <a:r>
              <a:rPr lang="pt-PT" sz="4000" b="1" kern="0" dirty="0">
                <a:solidFill>
                  <a:schemeClr val="bg1"/>
                </a:solidFill>
                <a:latin typeface="Maiandra GD" panose="020E0502030308020204" pitchFamily="34" charset="0"/>
                <a:ea typeface="Calibri"/>
                <a:cs typeface="Calibri"/>
                <a:sym typeface="Calibri"/>
              </a:rPr>
              <a:t>s</a:t>
            </a:r>
            <a:r>
              <a:rPr lang="pt" sz="4000" b="1" kern="0" dirty="0">
                <a:solidFill>
                  <a:schemeClr val="bg1"/>
                </a:solidFill>
                <a:latin typeface="Maiandra GD" panose="020E0502030308020204" pitchFamily="34" charset="0"/>
                <a:ea typeface="Calibri"/>
                <a:cs typeface="Calibri"/>
                <a:sym typeface="Calibri"/>
              </a:rPr>
              <a:t> Anos </a:t>
            </a:r>
            <a:endParaRPr lang="pt-PT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anose="020E0502030308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9ACEBF64-B241-4D6D-A8DD-76C7A580B7EA}"/>
              </a:ext>
            </a:extLst>
          </p:cNvPr>
          <p:cNvSpPr txBox="1"/>
          <p:nvPr/>
        </p:nvSpPr>
        <p:spPr>
          <a:xfrm>
            <a:off x="3072384" y="6384409"/>
            <a:ext cx="616051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tabLst>
                <a:tab pos="2865755" algn="ctr"/>
                <a:tab pos="5731510" algn="r"/>
              </a:tabLst>
            </a:pPr>
            <a:endParaRPr lang="pt-PT" sz="1800" dirty="0">
              <a:solidFill>
                <a:srgbClr val="C00000"/>
              </a:solidFill>
              <a:effectLst/>
              <a:latin typeface="Maiandra GD" panose="020E0502030308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982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E95B99B-4F78-4BEA-BE3E-7BF5C950FA8A}" type="slidenum">
              <a:rPr kumimoji="0" lang="en-ZA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ZA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833718" y="631256"/>
            <a:ext cx="11243982" cy="7916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lvl="0" algn="just" defTabSz="914400" eaLnBrk="1" fontAlgn="auto" hangingPunct="1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</a:pPr>
            <a:r>
              <a:rPr lang="pt" sz="2800" b="1" kern="0" dirty="0">
                <a:solidFill>
                  <a:srgbClr val="008080"/>
                </a:solidFill>
                <a:latin typeface="Maiandra GD" panose="020E050203030802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Calibri"/>
              </a:rPr>
              <a:t>Objetivo:</a:t>
            </a:r>
            <a:r>
              <a:rPr lang="pt" sz="2800" b="1" kern="0" dirty="0">
                <a:solidFill>
                  <a:srgbClr val="000000"/>
                </a:solidFill>
                <a:latin typeface="Maiandra GD" panose="020E050203030802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Calibri"/>
              </a:rPr>
              <a:t> </a:t>
            </a:r>
            <a:r>
              <a:rPr lang="pt" sz="2800" kern="0" dirty="0">
                <a:solidFill>
                  <a:srgbClr val="000000"/>
                </a:solidFill>
                <a:latin typeface="Maiandra GD" panose="020E050203030802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Calibri"/>
              </a:rPr>
              <a:t>investigar a eficácia do SMC na redução da incidência de malária entre crianças elegíveis de 3 a 59 meses.</a:t>
            </a:r>
            <a:endParaRPr lang="en-ZA" sz="2800" kern="0" dirty="0">
              <a:solidFill>
                <a:srgbClr val="000000"/>
              </a:solidFill>
              <a:latin typeface="Maiandra GD" panose="020E0502030308020204" pitchFamily="34" charset="0"/>
              <a:ea typeface="Calibri" panose="020F0502020204030204" pitchFamily="34" charset="0"/>
              <a:cs typeface="Calibri" panose="020F0502020204030204" pitchFamily="34" charset="0"/>
              <a:sym typeface="Calibri"/>
            </a:endParaRPr>
          </a:p>
          <a:p>
            <a:pPr marL="114300" lvl="0" algn="just" defTabSz="914400" eaLnBrk="1" fontAlgn="auto" hangingPunct="1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</a:pPr>
            <a:endParaRPr lang="en-ZA" sz="2800" b="1" kern="0" dirty="0">
              <a:solidFill>
                <a:srgbClr val="000000"/>
              </a:solidFill>
              <a:latin typeface="Maiandra GD" panose="020E0502030308020204" pitchFamily="34" charset="0"/>
              <a:ea typeface="Calibri" panose="020F0502020204030204" pitchFamily="34" charset="0"/>
              <a:cs typeface="Calibri" panose="020F0502020204030204" pitchFamily="34" charset="0"/>
              <a:sym typeface="Calibri"/>
            </a:endParaRPr>
          </a:p>
          <a:p>
            <a:pPr marL="114300" lvl="0" algn="just" defTabSz="914400" eaLnBrk="1" fontAlgn="auto" hangingPunct="1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</a:pPr>
            <a:r>
              <a:rPr lang="pt" sz="2800" b="1" kern="0" dirty="0">
                <a:solidFill>
                  <a:srgbClr val="008080"/>
                </a:solidFill>
                <a:latin typeface="Maiandra GD" panose="020E050203030802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Calibri"/>
              </a:rPr>
              <a:t>Métodos: </a:t>
            </a:r>
            <a:r>
              <a:rPr lang="pt" sz="2800" kern="0" dirty="0">
                <a:solidFill>
                  <a:srgbClr val="000000"/>
                </a:solidFill>
                <a:latin typeface="Maiandra GD" panose="020E050203030802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Calibri"/>
              </a:rPr>
              <a:t>Ensaio randomizado control</a:t>
            </a:r>
            <a:r>
              <a:rPr lang="pt-PT" sz="2800" kern="0" dirty="0">
                <a:solidFill>
                  <a:srgbClr val="000000"/>
                </a:solidFill>
                <a:latin typeface="Maiandra GD" panose="020E050203030802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Calibri"/>
              </a:rPr>
              <a:t>ado</a:t>
            </a:r>
            <a:r>
              <a:rPr lang="pt" sz="2800" kern="0" dirty="0">
                <a:solidFill>
                  <a:srgbClr val="000000"/>
                </a:solidFill>
                <a:latin typeface="Maiandra GD" panose="020E050203030802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Calibri"/>
              </a:rPr>
              <a:t> por cluster (cRCT), </a:t>
            </a:r>
            <a:r>
              <a:rPr lang="pt-PT" sz="2800" kern="0" dirty="0">
                <a:solidFill>
                  <a:srgbClr val="000000"/>
                </a:solidFill>
                <a:latin typeface="Maiandra GD" panose="020E050203030802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Calibri"/>
              </a:rPr>
              <a:t>realizado </a:t>
            </a:r>
            <a:r>
              <a:rPr lang="pt" sz="2800" kern="0" dirty="0">
                <a:solidFill>
                  <a:srgbClr val="000000"/>
                </a:solidFill>
                <a:latin typeface="Maiandra GD" panose="020E050203030802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Calibri"/>
              </a:rPr>
              <a:t> na província de Nampula, de janeiro a abril de 2022, </a:t>
            </a:r>
            <a:r>
              <a:rPr lang="pt" sz="2800" kern="0" dirty="0">
                <a:solidFill>
                  <a:srgbClr val="000000"/>
                </a:solidFill>
                <a:latin typeface="Maiandra GD" panose="020E0502030308020204" pitchFamily="34" charset="0"/>
                <a:ea typeface="Calibri"/>
                <a:cs typeface="Calibri" panose="020F0502020204030204" pitchFamily="34" charset="0"/>
                <a:sym typeface="Calibri"/>
              </a:rPr>
              <a:t>compreendendo </a:t>
            </a:r>
            <a:r>
              <a:rPr lang="pt" sz="2800" kern="0" dirty="0">
                <a:solidFill>
                  <a:srgbClr val="000000"/>
                </a:solidFill>
                <a:latin typeface="Maiandra GD" panose="020E050203030802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Calibri"/>
              </a:rPr>
              <a:t>um braço de controle e um braço de intervenção.</a:t>
            </a:r>
          </a:p>
          <a:p>
            <a:pPr marL="114300" lvl="0" algn="just" defTabSz="914400" eaLnBrk="1" fontAlgn="auto" hangingPunct="1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</a:pPr>
            <a:endParaRPr lang="pt" sz="2400" b="1" kern="0" dirty="0">
              <a:solidFill>
                <a:srgbClr val="008080"/>
              </a:solidFill>
              <a:latin typeface="Maiandra GD" panose="020E0502030308020204" pitchFamily="34" charset="0"/>
              <a:ea typeface="Times New Roman" panose="02020603050405020304" pitchFamily="18" charset="0"/>
              <a:cs typeface="Calibri" panose="020F0502020204030204" pitchFamily="34" charset="0"/>
              <a:sym typeface="Calibri"/>
            </a:endParaRPr>
          </a:p>
          <a:p>
            <a:pPr marL="114300" lvl="0" algn="just" defTabSz="914400" eaLnBrk="1" fontAlgn="auto" hangingPunct="1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</a:pPr>
            <a:r>
              <a:rPr lang="pt" sz="2400" b="1" kern="0" dirty="0">
                <a:solidFill>
                  <a:srgbClr val="008080"/>
                </a:solidFill>
                <a:latin typeface="Maiandra GD" panose="020E050203030802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Calibri"/>
              </a:rPr>
              <a:t>Análise: </a:t>
            </a:r>
            <a:r>
              <a:rPr lang="pt" sz="2400" kern="0" dirty="0">
                <a:solidFill>
                  <a:srgbClr val="000000"/>
                </a:solidFill>
                <a:latin typeface="Maiandra GD" panose="020E050203030802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Calibri"/>
              </a:rPr>
              <a:t>Proporções de crianças elegíveis nos braços de controle e intervenção que tiveram uma malária confirmada por TDR foram descritas.</a:t>
            </a:r>
          </a:p>
          <a:p>
            <a:pPr marL="114300" lvl="0" algn="just" defTabSz="914400" eaLnBrk="1" fontAlgn="auto" hangingPunct="1">
              <a:lnSpc>
                <a:spcPct val="2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</a:pPr>
            <a:endParaRPr lang="pt" sz="2800" kern="0" dirty="0">
              <a:solidFill>
                <a:srgbClr val="000000"/>
              </a:solidFill>
              <a:latin typeface="Maiandra GD" panose="020E0502030308020204" pitchFamily="34" charset="0"/>
              <a:ea typeface="Times New Roman" panose="02020603050405020304" pitchFamily="18" charset="0"/>
              <a:cs typeface="Calibri" panose="020F0502020204030204" pitchFamily="34" charset="0"/>
              <a:sym typeface="Calibri"/>
            </a:endParaRPr>
          </a:p>
          <a:p>
            <a:pPr lvl="0" algn="just">
              <a:lnSpc>
                <a:spcPct val="150000"/>
              </a:lnSpc>
              <a:spcAft>
                <a:spcPts val="1000"/>
              </a:spcAft>
              <a:buSzPts val="1200"/>
            </a:pPr>
            <a:endParaRPr lang="pt-PT" sz="2400" dirty="0">
              <a:latin typeface="Maiandra GD" panose="020E0502030308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lvl="0" indent="0" algn="just" defTabSz="457200" rtl="0" eaLnBrk="0" fontAlgn="base" latinLnBrk="0" hangingPunct="0">
              <a:lnSpc>
                <a:spcPct val="150000"/>
              </a:lnSpc>
              <a:spcBef>
                <a:spcPts val="60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pt-PT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aiandra GD" panose="020E0502030308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82BABAC1-B06B-4942-97BC-114425DA4B62}"/>
              </a:ext>
            </a:extLst>
          </p:cNvPr>
          <p:cNvSpPr txBox="1"/>
          <p:nvPr/>
        </p:nvSpPr>
        <p:spPr>
          <a:xfrm>
            <a:off x="833718" y="32325"/>
            <a:ext cx="11358282" cy="707886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pt" sz="4000" kern="0" dirty="0">
                <a:solidFill>
                  <a:schemeClr val="bg1"/>
                </a:solidFill>
                <a:latin typeface="Maiandra GD" panose="020E0502030308020204" pitchFamily="34" charset="0"/>
                <a:ea typeface="Calibri"/>
                <a:cs typeface="Calibri"/>
                <a:sym typeface="Calibri"/>
              </a:rPr>
              <a:t>Mét</a:t>
            </a:r>
            <a:r>
              <a:rPr lang="pt-PT" sz="4000" kern="0" dirty="0">
                <a:solidFill>
                  <a:schemeClr val="bg1"/>
                </a:solidFill>
                <a:latin typeface="Maiandra GD" panose="020E0502030308020204" pitchFamily="34" charset="0"/>
                <a:ea typeface="Calibri"/>
                <a:cs typeface="Calibri"/>
                <a:sym typeface="Calibri"/>
              </a:rPr>
              <a:t>ologia</a:t>
            </a:r>
            <a:r>
              <a:rPr lang="pt" sz="4000" kern="0" dirty="0">
                <a:solidFill>
                  <a:schemeClr val="bg1"/>
                </a:solidFill>
                <a:latin typeface="Maiandra GD" panose="020E0502030308020204" pitchFamily="34" charset="0"/>
                <a:ea typeface="Calibri"/>
                <a:cs typeface="Calibri"/>
                <a:sym typeface="Calibri"/>
              </a:rPr>
              <a:t> de cRCT de Fase 2</a:t>
            </a:r>
            <a:endParaRPr kumimoji="0" lang="pt-PT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aiandra GD" panose="020E0502030308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4753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E95B99B-4F78-4BEA-BE3E-7BF5C950FA8A}" type="slidenum">
              <a:rPr kumimoji="0" lang="en-ZA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ZA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962586" y="1288481"/>
            <a:ext cx="11243982" cy="7065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457200" algn="just" defTabSz="914400" eaLnBrk="1" fontAlgn="auto" hangingPunct="1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Wingdings" panose="05000000000000000000" pitchFamily="2" charset="2"/>
              <a:buChar char="Ø"/>
            </a:pPr>
            <a:r>
              <a:rPr lang="pt" sz="2800" kern="0" dirty="0">
                <a:solidFill>
                  <a:srgbClr val="000000"/>
                </a:solidFill>
                <a:latin typeface="Maiandra GD" panose="020E050203030802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Calibri"/>
              </a:rPr>
              <a:t>No geral, 1.338 crianças elegíveis de 3 a 59 meses com acompanhamento foram incluídas na análise, das quais 628 no braço de controle e 710 no braço de intervenção.</a:t>
            </a:r>
          </a:p>
          <a:p>
            <a:pPr marL="114300" lvl="0" algn="just" defTabSz="914400" eaLnBrk="1" fontAlgn="auto" hangingPunct="1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</a:pPr>
            <a:endParaRPr lang="pt" sz="2800" kern="0" dirty="0">
              <a:solidFill>
                <a:srgbClr val="000000"/>
              </a:solidFill>
              <a:latin typeface="Maiandra GD" panose="020E0502030308020204" pitchFamily="34" charset="0"/>
              <a:ea typeface="Times New Roman" panose="02020603050405020304" pitchFamily="18" charset="0"/>
              <a:cs typeface="Calibri" panose="020F0502020204030204" pitchFamily="34" charset="0"/>
              <a:sym typeface="Calibri"/>
            </a:endParaRPr>
          </a:p>
          <a:p>
            <a:pPr marL="571500" lvl="0" indent="-457200" algn="just" defTabSz="914400" eaLnBrk="1" fontAlgn="auto" hangingPunct="1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Wingdings" panose="05000000000000000000" pitchFamily="2" charset="2"/>
              <a:buChar char="Ø"/>
            </a:pPr>
            <a:r>
              <a:rPr lang="pt" sz="2800" kern="0" dirty="0">
                <a:solidFill>
                  <a:srgbClr val="000000"/>
                </a:solidFill>
                <a:latin typeface="Maiandra GD" panose="020E050203030802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Calibri"/>
              </a:rPr>
              <a:t>As crianças no braço de controle tiveram chances duas vezes maiores de ter uma febre de malária confirmada por TDR do que as crianças no braço de intervenção.</a:t>
            </a:r>
            <a:endParaRPr lang="pt-PT" sz="2800" dirty="0">
              <a:latin typeface="Maiandra GD" panose="020E0502030308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lvl="0" indent="0" algn="just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1000"/>
              </a:spcAft>
              <a:buClrTx/>
              <a:buSzPts val="1200"/>
              <a:buFontTx/>
              <a:buNone/>
              <a:tabLst/>
              <a:defRPr/>
            </a:pPr>
            <a:endParaRPr kumimoji="0" lang="pt-PT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1000"/>
              </a:spcAft>
              <a:buClrTx/>
              <a:buSzPts val="1200"/>
              <a:buFont typeface="Wingdings" panose="05000000000000000000" pitchFamily="2" charset="2"/>
              <a:buChar char="v"/>
              <a:tabLst/>
              <a:defRPr/>
            </a:pPr>
            <a:endParaRPr kumimoji="0" lang="pt-PT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1000"/>
              </a:spcAft>
              <a:buClrTx/>
              <a:buSzPts val="1200"/>
              <a:buFont typeface="Wingdings" panose="05000000000000000000" pitchFamily="2" charset="2"/>
              <a:buChar char="v"/>
              <a:tabLst/>
              <a:defRPr/>
            </a:pPr>
            <a:endParaRPr kumimoji="0" lang="pt-PT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lvl="0" indent="0" algn="just" defTabSz="457200" rtl="0" eaLnBrk="0" fontAlgn="base" latinLnBrk="0" hangingPunct="0">
              <a:lnSpc>
                <a:spcPct val="150000"/>
              </a:lnSpc>
              <a:spcBef>
                <a:spcPts val="60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pt-PT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aiandra GD" panose="020E0502030308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82BABAC1-B06B-4942-97BC-114425DA4B62}"/>
              </a:ext>
            </a:extLst>
          </p:cNvPr>
          <p:cNvSpPr txBox="1"/>
          <p:nvPr/>
        </p:nvSpPr>
        <p:spPr>
          <a:xfrm>
            <a:off x="819150" y="0"/>
            <a:ext cx="11029950" cy="1200329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lvl="0" algn="ctr" defTabSz="914400">
              <a:buClr>
                <a:srgbClr val="000000"/>
              </a:buClr>
            </a:pPr>
            <a:r>
              <a:rPr lang="pt" sz="4000" dirty="0">
                <a:solidFill>
                  <a:schemeClr val="bg1"/>
                </a:solidFill>
                <a:latin typeface="Maiandra GD" panose="020E0502030308020204" pitchFamily="34" charset="0"/>
                <a:cs typeface="Calibri"/>
                <a:sym typeface="Calibri"/>
              </a:rPr>
              <a:t>Resultados (1) 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aiandra GD" panose="020E0502030308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39678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0BEB8D-E2AD-4BA2-B96D-02721B574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675" y="1"/>
            <a:ext cx="11058525" cy="762000"/>
          </a:xfrm>
          <a:solidFill>
            <a:srgbClr val="00B0F0"/>
          </a:solidFill>
        </p:spPr>
        <p:txBody>
          <a:bodyPr/>
          <a:lstStyle/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br>
              <a:rPr lang="pt" sz="4000" b="0" dirty="0">
                <a:latin typeface="Calibri"/>
                <a:cs typeface="Calibri"/>
                <a:sym typeface="Arial"/>
              </a:rPr>
            </a:br>
            <a:r>
              <a:rPr lang="pt" sz="4000" b="0" dirty="0">
                <a:solidFill>
                  <a:schemeClr val="bg1"/>
                </a:solidFill>
                <a:latin typeface="Maiandra GD" panose="020E0502030308020204" pitchFamily="34" charset="0"/>
                <a:cs typeface="Calibri"/>
                <a:sym typeface="Arial"/>
              </a:rPr>
              <a:t>Resultados (2)</a:t>
            </a:r>
            <a:br>
              <a:rPr lang="pt" sz="4000" b="0" dirty="0">
                <a:latin typeface="Calibri"/>
                <a:cs typeface="Calibri"/>
                <a:sym typeface="Arial"/>
              </a:rPr>
            </a:br>
            <a:endParaRPr lang="pt-PT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0B7D520A-EB17-4218-AEED-AB9258C9FB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762001"/>
            <a:ext cx="10972800" cy="4724400"/>
          </a:xfrm>
        </p:spPr>
        <p:txBody>
          <a:bodyPr/>
          <a:lstStyle/>
          <a:p>
            <a:pPr marL="400050" lvl="0" indent="-285750" algn="just" eaLnBrk="1" fontAlgn="auto" hangingPunct="1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Wingdings" panose="05000000000000000000" pitchFamily="2" charset="2"/>
              <a:buChar char="Ø"/>
            </a:pPr>
            <a:r>
              <a:rPr lang="pt" sz="2800" dirty="0">
                <a:solidFill>
                  <a:srgbClr val="000000"/>
                </a:solidFill>
                <a:latin typeface="Maiandra GD" panose="020E050203030802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Calibri"/>
              </a:rPr>
              <a:t>Os resultados dos modelos de riscos proporcionais de Cox mostraram que o risco de casos de malária confirmados por TDR foi significativamente menor no distrito de intervenção do que no distrito de controle, indicando uma redução de 69% </a:t>
            </a:r>
            <a:r>
              <a:rPr lang="pt" sz="2800" i="1" dirty="0">
                <a:solidFill>
                  <a:srgbClr val="000000"/>
                </a:solidFill>
                <a:latin typeface="Maiandra GD" panose="020E050203030802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Calibri"/>
              </a:rPr>
              <a:t>nas </a:t>
            </a:r>
            <a:r>
              <a:rPr lang="pt" sz="2800" dirty="0">
                <a:solidFill>
                  <a:srgbClr val="000000"/>
                </a:solidFill>
                <a:latin typeface="Maiandra GD" panose="020E050203030802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Calibri"/>
              </a:rPr>
              <a:t>taxas de casos confirmados de malária.</a:t>
            </a:r>
          </a:p>
          <a:p>
            <a:pPr marL="114300" lvl="0" indent="0" algn="just" eaLnBrk="1" fontAlgn="auto" hangingPunct="1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endParaRPr lang="en-ZA" sz="2800" dirty="0">
              <a:solidFill>
                <a:srgbClr val="000000"/>
              </a:solidFill>
              <a:latin typeface="Maiandra GD" panose="020E050203030802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0" indent="0">
              <a:buNone/>
            </a:pPr>
            <a:endParaRPr lang="pt-PT" dirty="0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B9331BFF-D78E-4814-AE07-DBB9821F004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95B99B-4F78-4BEA-BE3E-7BF5C950FA8A}" type="slidenum">
              <a:rPr lang="en-ZA" altLang="en-US" smtClean="0"/>
              <a:pPr>
                <a:defRPr/>
              </a:pPr>
              <a:t>8</a:t>
            </a:fld>
            <a:endParaRPr lang="en-ZA" altLang="en-US"/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760D9C7A-C23B-4342-B218-0112387877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0" y="3324225"/>
            <a:ext cx="6981825" cy="3379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983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1405A2-1597-4674-80E1-684BD8DB7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9150" y="95250"/>
            <a:ext cx="11068050" cy="514350"/>
          </a:xfrm>
          <a:solidFill>
            <a:srgbClr val="00B0F0"/>
          </a:solidFill>
        </p:spPr>
        <p:txBody>
          <a:bodyPr/>
          <a:lstStyle/>
          <a:p>
            <a:pPr algn="ctr"/>
            <a:r>
              <a:rPr lang="pt" sz="4000" kern="1200" dirty="0">
                <a:solidFill>
                  <a:schemeClr val="bg1"/>
                </a:solidFill>
                <a:latin typeface="Maiandra GD" panose="020E0502030308020204" pitchFamily="34" charset="0"/>
                <a:ea typeface="Calibri"/>
                <a:cs typeface="Times New Roman" panose="02020603050405020304" pitchFamily="18" charset="0"/>
                <a:sym typeface="Arial"/>
              </a:rPr>
              <a:t>Conclusões</a:t>
            </a:r>
            <a:endParaRPr lang="pt-PT" sz="4000" dirty="0">
              <a:solidFill>
                <a:schemeClr val="bg1"/>
              </a:solidFill>
              <a:latin typeface="Maiandra GD" panose="020E0502030308020204" pitchFamily="34" charset="0"/>
            </a:endParaRP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6FF6955F-ECEA-456B-83BF-1A269B865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9150" y="609600"/>
            <a:ext cx="10972800" cy="6153150"/>
          </a:xfrm>
        </p:spPr>
        <p:txBody>
          <a:bodyPr/>
          <a:lstStyle/>
          <a:p>
            <a:pPr marL="400050" lvl="0" indent="-285750" algn="just" eaLnBrk="1" fontAlgn="auto" hangingPunct="1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Wingdings" panose="05000000000000000000" pitchFamily="2" charset="2"/>
              <a:buChar char="Ø"/>
            </a:pPr>
            <a:r>
              <a:rPr lang="pt" dirty="0">
                <a:solidFill>
                  <a:srgbClr val="000000"/>
                </a:solidFill>
                <a:latin typeface="Maiandra GD" panose="020E050203030802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Calibri"/>
              </a:rPr>
              <a:t>Após um ano da implementação do piloto em Moçambique, os resultados deste estudo mostraram que o SMC, administrando SP+AQ é eficaz, com um efeito protetor estimado de até 69%.</a:t>
            </a:r>
          </a:p>
          <a:p>
            <a:pPr marL="114300" lvl="0" indent="0" algn="just" eaLnBrk="1" fontAlgn="auto" hangingPunct="1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endParaRPr lang="pt" dirty="0">
              <a:solidFill>
                <a:srgbClr val="000000"/>
              </a:solidFill>
              <a:latin typeface="Maiandra GD" panose="020E0502030308020204" pitchFamily="34" charset="0"/>
              <a:ea typeface="Times New Roman" panose="02020603050405020304" pitchFamily="18" charset="0"/>
              <a:cs typeface="Calibri" panose="020F0502020204030204" pitchFamily="34" charset="0"/>
              <a:sym typeface="Calibri"/>
            </a:endParaRPr>
          </a:p>
          <a:p>
            <a:pPr marL="400050" lvl="0" indent="-285750" algn="just" eaLnBrk="1" fontAlgn="auto" hangingPunct="1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Wingdings" panose="05000000000000000000" pitchFamily="2" charset="2"/>
              <a:buChar char="Ø"/>
            </a:pPr>
            <a:r>
              <a:rPr lang="pt" dirty="0">
                <a:solidFill>
                  <a:srgbClr val="000000"/>
                </a:solidFill>
                <a:latin typeface="Maiandra GD" panose="020E050203030802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Calibri"/>
              </a:rPr>
              <a:t>No entanto, é necessário mais trabalho para compreender o papel da resistência aos medicamentos na determinação da proteção eficaz desta intervenção, para permitir a expansão progressiva em outras províncias de Moçambique do SMC.</a:t>
            </a:r>
            <a:endParaRPr lang="en-ZA" dirty="0">
              <a:solidFill>
                <a:srgbClr val="000000"/>
              </a:solidFill>
              <a:latin typeface="Maiandra GD" panose="020E0502030308020204" pitchFamily="34" charset="0"/>
              <a:ea typeface="Calibri" panose="020F0502020204030204" pitchFamily="34" charset="0"/>
              <a:cs typeface="Calibri" panose="020F0502020204030204" pitchFamily="34" charset="0"/>
              <a:sym typeface="Calibri"/>
            </a:endParaRPr>
          </a:p>
          <a:p>
            <a:endParaRPr lang="pt-PT" dirty="0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AA2737C8-1D6C-4802-8B4E-2C34E28AEE9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95B99B-4F78-4BEA-BE3E-7BF5C950FA8A}" type="slidenum">
              <a:rPr lang="en-ZA" altLang="en-US" smtClean="0"/>
              <a:pPr>
                <a:defRPr/>
              </a:pPr>
              <a:t>9</a:t>
            </a:fld>
            <a:endParaRPr lang="en-ZA" altLang="en-US"/>
          </a:p>
        </p:txBody>
      </p:sp>
    </p:spTree>
    <p:extLst>
      <p:ext uri="{BB962C8B-B14F-4D97-AF65-F5344CB8AC3E}">
        <p14:creationId xmlns:p14="http://schemas.microsoft.com/office/powerpoint/2010/main" val="1071371422"/>
      </p:ext>
    </p:extLst>
  </p:cSld>
  <p:clrMapOvr>
    <a:masterClrMapping/>
  </p:clrMapOvr>
</p:sld>
</file>

<file path=ppt/theme/theme1.xml><?xml version="1.0" encoding="utf-8"?>
<a:theme xmlns:a="http://schemas.openxmlformats.org/drawingml/2006/main" name="1_MISAU_Theme_09_Abirl_2014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o Victoria [Read-Only]" id="{DD624BC7-52DE-4E75-B5E5-808288737B96}" vid="{7DC3E3AF-9D19-4226-946C-CE7A2442E45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17512</TotalTime>
  <Words>823</Words>
  <Application>Microsoft Office PowerPoint</Application>
  <PresentationFormat>Widescreen</PresentationFormat>
  <Paragraphs>119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Georgia</vt:lpstr>
      <vt:lpstr>Maiandra GD</vt:lpstr>
      <vt:lpstr>Times New Roman</vt:lpstr>
      <vt:lpstr>Wingdings</vt:lpstr>
      <vt:lpstr>1_MISAU_Theme_09_Abirl_2014</vt:lpstr>
      <vt:lpstr>PowerPoint Presentation</vt:lpstr>
      <vt:lpstr>Resumo da pesquisa de 2022 e planos para campanhas de 2023</vt:lpstr>
      <vt:lpstr>Mapa do país mostrando os distritos de implementação do SMC</vt:lpstr>
      <vt:lpstr>PowerPoint Presentation</vt:lpstr>
      <vt:lpstr>PowerPoint Presentation</vt:lpstr>
      <vt:lpstr>PowerPoint Presentation</vt:lpstr>
      <vt:lpstr>PowerPoint Presentation</vt:lpstr>
      <vt:lpstr> Resultados (2) </vt:lpstr>
      <vt:lpstr>Conclusões</vt:lpstr>
      <vt:lpstr> Novos estudos de pesquisa planejados para 2023 2024</vt:lpstr>
      <vt:lpstr>Experiências ao implementar em escala em 2023</vt:lpstr>
      <vt:lpstr> Principais lições aprendidos /inovação em 2022: </vt:lpstr>
      <vt:lpstr> Principais lições aprendido / inovação </vt:lpstr>
      <vt:lpstr>Obrigada pela Atenção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quinhas fernandes</dc:creator>
  <cp:lastModifiedBy>Sonia Maria Enosse</cp:lastModifiedBy>
  <cp:revision>667</cp:revision>
  <dcterms:created xsi:type="dcterms:W3CDTF">2016-07-10T16:55:53Z</dcterms:created>
  <dcterms:modified xsi:type="dcterms:W3CDTF">2023-03-01T07:52:33Z</dcterms:modified>
</cp:coreProperties>
</file>