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6" r:id="rId5"/>
    <p:sldId id="354" r:id="rId6"/>
    <p:sldId id="373" r:id="rId7"/>
    <p:sldId id="370" r:id="rId8"/>
    <p:sldId id="320" r:id="rId9"/>
    <p:sldId id="361" r:id="rId10"/>
    <p:sldId id="372" r:id="rId11"/>
    <p:sldId id="3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Bonnington" initials="CB" lastIdx="1" clrIdx="0">
    <p:extLst>
      <p:ext uri="{19B8F6BF-5375-455C-9EA6-DF929625EA0E}">
        <p15:presenceInfo xmlns:p15="http://schemas.microsoft.com/office/powerpoint/2012/main" userId="Craig Bonning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D4AB"/>
    <a:srgbClr val="CB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5F7424-78A0-952D-278E-B93D388ACAFC}" v="116" dt="2021-11-29T10:39:47.854"/>
    <p1510:client id="{BAA7F8AF-0DC9-700C-C396-1F6DD2FFB99B}" v="96" dt="2021-11-24T16:44:36.039"/>
    <p1510:client id="{C5C56396-D904-CDFF-8B75-79AA0576F614}" v="17" dt="2021-11-26T16:33:58.878"/>
    <p1510:client id="{E43F63DD-054F-1166-EB74-F45E104B4CD6}" v="115" dt="2021-11-29T13:40:33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B6C0-50F7-4860-B85D-2E6B8CF91304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79962-2AEB-41A6-A7B6-05B176D959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54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01BD9-8C09-4764-A1E8-200F3E0FA4D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CA89-23B8-4B9C-BD19-E0A0AF1A2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3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CA89-23B8-4B9C-BD19-E0A0AF1A26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2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0604A-71B1-4619-A5CD-28103DC09E93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071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5779C-4601-4D20-B80D-B24DBF118E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2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8CA89-23B8-4B9C-BD19-E0A0AF1A26D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4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994025"/>
            <a:ext cx="12192000" cy="3863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379720"/>
            <a:ext cx="914400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3512503"/>
            <a:ext cx="10515600" cy="590931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5956300"/>
            <a:ext cx="9144000" cy="454025"/>
          </a:xfr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Event name /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63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01090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3784167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67244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9150320" y="2273300"/>
            <a:ext cx="2054860" cy="205486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66247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/>
              <a:t>Point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549324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/>
              <a:t>Point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32401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/>
              <a:t>Point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915477" y="4665557"/>
            <a:ext cx="2524546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/>
              <a:t>Point</a:t>
            </a:r>
          </a:p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47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figur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116013" y="1752600"/>
            <a:ext cx="10088562" cy="4549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9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figur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25686" y="1698171"/>
            <a:ext cx="7079494" cy="46492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1116000" y="1698171"/>
            <a:ext cx="2879057" cy="46492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27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0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9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67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51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14" y="5744999"/>
            <a:ext cx="10089180" cy="535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2514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7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3935186" y="4288971"/>
            <a:ext cx="432162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2800">
                <a:solidFill>
                  <a:schemeClr val="bg1"/>
                </a:solidFill>
              </a:rPr>
              <a:t>www.malariaconsortium.org</a:t>
            </a: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57082"/>
            <a:ext cx="3526971" cy="16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82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BE6B-EDE5-4B02-BA54-BA8232D2C2E1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9411C-1627-45F4-970C-43B881453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6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1261" y="356619"/>
            <a:ext cx="104880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Text slide 1-column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6" y="1613648"/>
            <a:ext cx="10488000" cy="5042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483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53840"/>
            <a:ext cx="12192000" cy="2804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501640"/>
            <a:ext cx="914400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4453033"/>
            <a:ext cx="10515600" cy="590931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544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7863" y="6051908"/>
            <a:ext cx="9144000" cy="454025"/>
          </a:xfr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Event name /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8180" y="5501640"/>
            <a:ext cx="5935980" cy="403860"/>
          </a:xfrm>
        </p:spPr>
        <p:txBody>
          <a:bodyPr l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78180" y="3063241"/>
            <a:ext cx="5935980" cy="1013459"/>
          </a:xfrm>
        </p:spPr>
        <p:txBody>
          <a:bodyPr lIns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6620" y="0"/>
            <a:ext cx="494538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77863" y="6025126"/>
            <a:ext cx="5936297" cy="454025"/>
          </a:xfrm>
        </p:spPr>
        <p:txBody>
          <a:bodyPr lIns="0" tIns="0" rIns="0" bIns="0"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Event name / 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69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00" y="1825625"/>
            <a:ext cx="4903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03298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103620" y="1825625"/>
            <a:ext cx="0" cy="43513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69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1116000" y="1825625"/>
            <a:ext cx="10089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677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10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00" y="2191385"/>
            <a:ext cx="5307660" cy="4156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6000" y="792000"/>
            <a:ext cx="5307660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223760" y="0"/>
            <a:ext cx="496824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1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00" y="2191385"/>
            <a:ext cx="5307660" cy="4156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16000" y="792000"/>
            <a:ext cx="5307660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685020" y="83820"/>
            <a:ext cx="2415540" cy="66903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185660" y="83820"/>
            <a:ext cx="2415540" cy="3314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185660" y="3474720"/>
            <a:ext cx="2415540" cy="32994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5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955799" y="1917854"/>
            <a:ext cx="3414720" cy="341472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818940" y="1917854"/>
            <a:ext cx="3414720" cy="341472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955799" y="5568950"/>
            <a:ext cx="3414720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/>
              <a:t>Point</a:t>
            </a:r>
          </a:p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818940" y="5565550"/>
            <a:ext cx="3414720" cy="608372"/>
          </a:xfrm>
        </p:spPr>
        <p:txBody>
          <a:bodyPr wrap="square" rIns="0">
            <a:spAutoFit/>
          </a:bodyPr>
          <a:lstStyle>
            <a:lvl1pPr marL="0" indent="0" algn="ctr">
              <a:spcAft>
                <a:spcPts val="0"/>
              </a:spcAft>
              <a:buNone/>
              <a:defRPr sz="1400" b="0" i="0" baseline="0"/>
            </a:lvl1pPr>
          </a:lstStyle>
          <a:p>
            <a:pPr lvl="0"/>
            <a:r>
              <a:rPr lang="en-US"/>
              <a:t>Point</a:t>
            </a:r>
          </a:p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2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000" y="792000"/>
            <a:ext cx="10089180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00" y="1825625"/>
            <a:ext cx="100891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030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0" r:id="rId5"/>
    <p:sldLayoutId id="2147483651" r:id="rId6"/>
    <p:sldLayoutId id="2147483656" r:id="rId7"/>
    <p:sldLayoutId id="2147483662" r:id="rId8"/>
    <p:sldLayoutId id="2147483663" r:id="rId9"/>
    <p:sldLayoutId id="2147483664" r:id="rId10"/>
    <p:sldLayoutId id="2147483666" r:id="rId11"/>
    <p:sldLayoutId id="2147483665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5"/>
          </a:solidFill>
          <a:latin typeface="+mn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3420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0" indent="-342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81230" y="5542337"/>
            <a:ext cx="10216279" cy="10109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Craig </a:t>
            </a:r>
            <a:r>
              <a:rPr lang="en-US" dirty="0" smtClean="0"/>
              <a:t>Bonnington – Senior Technical Advisor – SMC</a:t>
            </a:r>
          </a:p>
          <a:p>
            <a:r>
              <a:rPr lang="en-US" dirty="0" smtClean="0"/>
              <a:t>Technical </a:t>
            </a:r>
            <a:r>
              <a:rPr lang="en-US" dirty="0" smtClean="0"/>
              <a:t>&amp; Future of SMC Lead </a:t>
            </a:r>
            <a:r>
              <a:rPr lang="en-US" dirty="0" smtClean="0"/>
              <a:t>at Malaria Consortium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1230" y="4187253"/>
            <a:ext cx="11910770" cy="1089529"/>
          </a:xfrm>
        </p:spPr>
        <p:txBody>
          <a:bodyPr/>
          <a:lstStyle/>
          <a:p>
            <a:r>
              <a:rPr lang="en-GB" dirty="0" smtClean="0"/>
              <a:t>Updates, significance and implications of research in Mozambique </a:t>
            </a:r>
            <a:r>
              <a:rPr lang="en-GB" dirty="0"/>
              <a:t>and Uganda </a:t>
            </a:r>
            <a:r>
              <a:rPr lang="en-GB" dirty="0" smtClean="0"/>
              <a:t>for </a:t>
            </a:r>
            <a:r>
              <a:rPr lang="en-GB" dirty="0"/>
              <a:t>SMC in </a:t>
            </a:r>
            <a:r>
              <a:rPr lang="en-GB" dirty="0" smtClean="0"/>
              <a:t>East </a:t>
            </a:r>
            <a:r>
              <a:rPr lang="en-GB" dirty="0"/>
              <a:t>and Southern Africa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7" b="25027"/>
          <a:stretch/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543218" y="6326244"/>
            <a:ext cx="9144000" cy="454025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March</a:t>
            </a:r>
            <a:r>
              <a:rPr lang="en-GB" dirty="0" smtClean="0"/>
              <a:t>  2023</a:t>
            </a:r>
            <a:endParaRPr lang="en-GB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" y="601345"/>
            <a:ext cx="28038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875A849-C5EF-4128-B21E-6BDF1D49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15635" y="128230"/>
            <a:ext cx="12182762" cy="6463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A6F"/>
                </a:solidFill>
                <a:cs typeface="Calibri"/>
              </a:rPr>
              <a:t>Updates; What do we observe? </a:t>
            </a:r>
            <a:endParaRPr lang="en-US" dirty="0">
              <a:solidFill>
                <a:srgbClr val="006A6F"/>
              </a:solidFill>
            </a:endParaRPr>
          </a:p>
        </p:txBody>
      </p:sp>
      <p:graphicFrame>
        <p:nvGraphicFramePr>
          <p:cNvPr id="4" name="Content Placeholder 10">
            <a:extLst>
              <a:ext uri="{FF2B5EF4-FFF2-40B4-BE49-F238E27FC236}">
                <a16:creationId xmlns:a16="http://schemas.microsoft.com/office/drawing/2014/main" id="{9EAFE7CA-6243-89B1-2E7E-FE72E7F1AA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465945"/>
              </p:ext>
            </p:extLst>
          </p:nvPr>
        </p:nvGraphicFramePr>
        <p:xfrm>
          <a:off x="482601" y="774561"/>
          <a:ext cx="11284526" cy="589207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3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690">
                  <a:extLst>
                    <a:ext uri="{9D8B030D-6E8A-4147-A177-3AD203B41FA5}">
                      <a16:colId xmlns:a16="http://schemas.microsoft.com/office/drawing/2014/main" val="3864495734"/>
                    </a:ext>
                  </a:extLst>
                </a:gridCol>
                <a:gridCol w="1731837">
                  <a:extLst>
                    <a:ext uri="{9D8B030D-6E8A-4147-A177-3AD203B41FA5}">
                      <a16:colId xmlns:a16="http://schemas.microsoft.com/office/drawing/2014/main" val="827864686"/>
                    </a:ext>
                  </a:extLst>
                </a:gridCol>
              </a:tblGrid>
              <a:tr h="3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FFFFCC"/>
                        </a:solidFill>
                        <a:effectLst/>
                        <a:highlight>
                          <a:srgbClr val="007C7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FFFFCC"/>
                        </a:solidFill>
                        <a:effectLst/>
                        <a:highlight>
                          <a:srgbClr val="007C7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FFCC"/>
                          </a:solidFill>
                          <a:effectLst/>
                          <a:highlight>
                            <a:srgbClr val="007C71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Headline</a:t>
                      </a:r>
                      <a:r>
                        <a:rPr lang="en-GB" sz="2000" b="1" baseline="0" dirty="0" smtClean="0">
                          <a:solidFill>
                            <a:srgbClr val="FFFFCC"/>
                          </a:solidFill>
                          <a:effectLst/>
                          <a:highlight>
                            <a:srgbClr val="007C71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Results </a:t>
                      </a:r>
                      <a:endParaRPr lang="en-GB" sz="2000" b="1" dirty="0">
                        <a:solidFill>
                          <a:srgbClr val="FFFFCC"/>
                        </a:solidFill>
                        <a:effectLst/>
                        <a:highlight>
                          <a:srgbClr val="007C7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1" dirty="0">
                        <a:solidFill>
                          <a:srgbClr val="FFFFCC"/>
                        </a:solidFill>
                        <a:effectLst/>
                        <a:highlight>
                          <a:srgbClr val="007C7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68869"/>
                  </a:ext>
                </a:extLst>
              </a:tr>
              <a:tr h="333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CC"/>
                          </a:solidFill>
                          <a:effectLst/>
                          <a:highlight>
                            <a:srgbClr val="007C71"/>
                          </a:highlight>
                          <a:latin typeface="+mn-lt"/>
                        </a:rPr>
                        <a:t>Evaluation objectives</a:t>
                      </a:r>
                      <a:endParaRPr lang="en-GB" sz="2000" b="1" dirty="0">
                        <a:solidFill>
                          <a:srgbClr val="FFFFCC"/>
                        </a:solidFill>
                        <a:effectLst/>
                        <a:highlight>
                          <a:srgbClr val="007C7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CC"/>
                          </a:solidFill>
                          <a:effectLst/>
                          <a:highlight>
                            <a:srgbClr val="007C71"/>
                          </a:highlight>
                          <a:latin typeface="+mn-lt"/>
                        </a:rPr>
                        <a:t>Design/methods</a:t>
                      </a:r>
                      <a:endParaRPr lang="en-GB" sz="2000" b="1" dirty="0">
                        <a:solidFill>
                          <a:srgbClr val="FFFFCC"/>
                        </a:solidFill>
                        <a:effectLst/>
                        <a:highlight>
                          <a:srgbClr val="007C7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FFCC"/>
                          </a:solidFill>
                          <a:effectLst/>
                          <a:highlight>
                            <a:srgbClr val="007C71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Uganda</a:t>
                      </a:r>
                      <a:endParaRPr lang="en-GB" sz="2000" b="1" dirty="0">
                        <a:solidFill>
                          <a:srgbClr val="FFFFCC"/>
                        </a:solidFill>
                        <a:effectLst/>
                        <a:highlight>
                          <a:srgbClr val="007C7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FFCC"/>
                          </a:solidFill>
                          <a:effectLst/>
                          <a:highlight>
                            <a:srgbClr val="007C71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Mozambique</a:t>
                      </a:r>
                      <a:endParaRPr lang="en-GB" sz="2000" b="1" dirty="0">
                        <a:solidFill>
                          <a:srgbClr val="FFFFCC"/>
                        </a:solidFill>
                        <a:effectLst/>
                        <a:highlight>
                          <a:srgbClr val="007C71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C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2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1. SMC effectiveness</a:t>
                      </a:r>
                      <a:endParaRPr lang="en-GB" sz="1800" b="1" dirty="0"/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 dirty="0"/>
                        <a:t>Non-randomized controlled trial</a:t>
                      </a:r>
                      <a:r>
                        <a:rPr lang="en-US" sz="1600" u="sng" baseline="0" dirty="0"/>
                        <a:t> </a:t>
                      </a:r>
                      <a:r>
                        <a:rPr lang="en-US" sz="1600" b="1" baseline="0" dirty="0"/>
                        <a:t>[phase 1] </a:t>
                      </a:r>
                      <a:r>
                        <a:rPr lang="en-US" sz="1600" dirty="0"/>
                        <a:t>using passive surveillance including data quality audit. </a:t>
                      </a:r>
                      <a:r>
                        <a:rPr lang="en-US" sz="1600" u="sng" dirty="0" smtClean="0"/>
                        <a:t>Cluster randomized </a:t>
                      </a:r>
                      <a:r>
                        <a:rPr lang="en-US" sz="1600" u="sng" dirty="0"/>
                        <a:t>controlled</a:t>
                      </a:r>
                      <a:r>
                        <a:rPr lang="en-US" sz="1600" b="1" u="sng" dirty="0"/>
                        <a:t> </a:t>
                      </a:r>
                      <a:r>
                        <a:rPr lang="en-US" sz="1600" b="0" u="sng" dirty="0"/>
                        <a:t>trial </a:t>
                      </a:r>
                      <a:r>
                        <a:rPr lang="en-US" sz="1600" b="1" dirty="0"/>
                        <a:t>[phase 2]  </a:t>
                      </a:r>
                      <a:r>
                        <a:rPr lang="en-US" sz="1600" dirty="0"/>
                        <a:t>using passive surveillance including data quality audit</a:t>
                      </a:r>
                      <a:r>
                        <a:rPr lang="en-US" sz="1600" dirty="0" smtClean="0"/>
                        <a:t>.</a:t>
                      </a:r>
                      <a:endParaRPr lang="en-US" sz="1600" dirty="0"/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Phase1;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 smtClean="0"/>
                        <a:t>        - 92.2%</a:t>
                      </a:r>
                      <a:endParaRPr lang="en-GB" sz="1600" dirty="0" smtClean="0"/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 smtClean="0"/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Phase</a:t>
                      </a:r>
                      <a:r>
                        <a:rPr lang="en-GB" sz="1600" baseline="0" dirty="0" smtClean="0"/>
                        <a:t> 2;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 smtClean="0"/>
                        <a:t>        - 94%</a:t>
                      </a:r>
                      <a:endParaRPr lang="en-GB" sz="1600" dirty="0"/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Phase 1;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dirty="0" smtClean="0"/>
                        <a:t>- 86%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dirty="0" smtClean="0"/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/>
                        <a:t>Phase 2;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aseline="0" dirty="0" smtClean="0"/>
                        <a:t>- 69%</a:t>
                      </a:r>
                      <a:endParaRPr lang="en-GB" sz="1600" dirty="0"/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57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2. SPAQ  (and where </a:t>
                      </a:r>
                      <a:r>
                        <a:rPr lang="en-US" sz="1800" b="1" baseline="0" dirty="0">
                          <a:effectLst/>
                          <a:latin typeface="+mn-lt"/>
                        </a:rPr>
                        <a:t>relevant: 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DP) resistance markers monitoring</a:t>
                      </a:r>
                      <a:endParaRPr lang="en-GB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Cross-sectional descriptive before and after study </a:t>
                      </a:r>
                      <a:r>
                        <a:rPr lang="en-GB" sz="1600" b="1" dirty="0">
                          <a:effectLst/>
                          <a:latin typeface="+mn-lt"/>
                        </a:rPr>
                        <a:t>[phase 1 &amp; 2]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1;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change within year.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2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Between? Coming</a:t>
                      </a:r>
                      <a:r>
                        <a:rPr lang="en-GB" sz="16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2023</a:t>
                      </a: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1;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change within year.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 2 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Between? Coming 2023?</a:t>
                      </a:r>
                      <a:endParaRPr lang="en-GB" sz="16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372481"/>
                  </a:ext>
                </a:extLst>
              </a:tr>
              <a:tr h="15536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2.a Chemoprevention efficacy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Chemoprevention Efficacy</a:t>
                      </a:r>
                      <a:r>
                        <a:rPr lang="en-GB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tudy (CPES) </a:t>
                      </a:r>
                      <a:r>
                        <a:rPr lang="en-GB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[phase 2]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 Safety Study (&lt;6months)</a:t>
                      </a:r>
                    </a:p>
                  </a:txBody>
                  <a:tcPr marL="34208" marR="34208" marT="475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 –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coming 2023</a:t>
                      </a: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 – coming 2034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08" marR="34208" marT="475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Phase 2 </a:t>
                      </a:r>
                      <a:r>
                        <a:rPr lang="en-GB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coming 2023</a:t>
                      </a:r>
                      <a:endParaRPr lang="en-GB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08" marR="34208" marT="475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930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9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Updates; What do we Observe?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1261" y="1244680"/>
            <a:ext cx="11097181" cy="5042647"/>
          </a:xfrm>
        </p:spPr>
        <p:txBody>
          <a:bodyPr>
            <a:normAutofit fontScale="70000" lnSpcReduction="20000"/>
          </a:bodyPr>
          <a:lstStyle/>
          <a:p>
            <a:r>
              <a:rPr lang="en-GB" sz="6600" dirty="0" smtClean="0"/>
              <a:t>SMC in Uganda and Mozambique reduces malaria disease in SMC eligible age children significantly over a 2 year study.</a:t>
            </a:r>
          </a:p>
          <a:p>
            <a:r>
              <a:rPr lang="en-GB" sz="6600" dirty="0" smtClean="0"/>
              <a:t>Despite an existing high prevalence it appears drug resistance does not change within one year of SMC implementation.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3143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Significance; of what we observe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1261" y="1308848"/>
            <a:ext cx="10488000" cy="5042647"/>
          </a:xfrm>
        </p:spPr>
        <p:txBody>
          <a:bodyPr>
            <a:normAutofit fontScale="92500"/>
          </a:bodyPr>
          <a:lstStyle/>
          <a:p>
            <a:r>
              <a:rPr lang="en-GB" sz="4800" dirty="0" smtClean="0"/>
              <a:t>The results are promising but further study is needed in East and Southern Africa.</a:t>
            </a:r>
            <a:endParaRPr lang="en-GB" sz="4800" dirty="0"/>
          </a:p>
          <a:p>
            <a:r>
              <a:rPr lang="en-GB" sz="4800" dirty="0" smtClean="0"/>
              <a:t>To understand why we must appreciate the difference between disease and infection and how understanding this relationship helps us understand if drugs will prevent disease in the future.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52195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667" y="225201"/>
            <a:ext cx="10089180" cy="646331"/>
          </a:xfrm>
        </p:spPr>
        <p:txBody>
          <a:bodyPr/>
          <a:lstStyle/>
          <a:p>
            <a:r>
              <a:rPr lang="en-GB" dirty="0" smtClean="0"/>
              <a:t>Significance; effectiveness </a:t>
            </a:r>
            <a:r>
              <a:rPr lang="en-GB" dirty="0" smtClean="0"/>
              <a:t>vs efficacy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02" t="14535" r="3168" b="14966"/>
          <a:stretch/>
        </p:blipFill>
        <p:spPr>
          <a:xfrm>
            <a:off x="3539612" y="2271252"/>
            <a:ext cx="5053781" cy="30676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809135" y="3296093"/>
            <a:ext cx="7781432" cy="1737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667" y="2651644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Effectiveness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60773" y="4755947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Efficacy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598310" y="2486680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DISEASE 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485238" y="4715609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129252" y="3893532"/>
            <a:ext cx="0" cy="612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236093" y="3985639"/>
            <a:ext cx="13150" cy="6764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690240"/>
              </p:ext>
            </p:extLst>
          </p:nvPr>
        </p:nvGraphicFramePr>
        <p:xfrm>
          <a:off x="10048567" y="3962358"/>
          <a:ext cx="2143433" cy="2895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433">
                  <a:extLst>
                    <a:ext uri="{9D8B030D-6E8A-4147-A177-3AD203B41FA5}">
                      <a16:colId xmlns:a16="http://schemas.microsoft.com/office/drawing/2014/main" val="997065131"/>
                    </a:ext>
                  </a:extLst>
                </a:gridCol>
              </a:tblGrid>
              <a:tr h="660414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7030A0"/>
                          </a:solidFill>
                        </a:rPr>
                        <a:t>All</a:t>
                      </a:r>
                      <a:r>
                        <a:rPr lang="en-GB" b="1" baseline="0" dirty="0" smtClean="0">
                          <a:solidFill>
                            <a:srgbClr val="7030A0"/>
                          </a:solidFill>
                        </a:rPr>
                        <a:t> SMC i</a:t>
                      </a:r>
                      <a:r>
                        <a:rPr lang="en-GB" b="1" dirty="0" smtClean="0">
                          <a:solidFill>
                            <a:srgbClr val="7030A0"/>
                          </a:solidFill>
                        </a:rPr>
                        <a:t>nterventions should be</a:t>
                      </a:r>
                      <a:endParaRPr lang="en-GB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33846"/>
                  </a:ext>
                </a:extLst>
              </a:tr>
              <a:tr h="66041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SAFE</a:t>
                      </a:r>
                      <a:r>
                        <a:rPr lang="en-GB" baseline="0" dirty="0" smtClean="0"/>
                        <a:t> </a:t>
                      </a:r>
                      <a:endParaRPr lang="en-GB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340994"/>
                  </a:ext>
                </a:extLst>
              </a:tr>
              <a:tr h="66041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EFFECTIVE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rgbClr val="FF0000"/>
                          </a:solidFill>
                        </a:rPr>
                        <a:t>Disease </a:t>
                      </a:r>
                      <a:r>
                        <a:rPr lang="en-GB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642920"/>
                  </a:ext>
                </a:extLst>
              </a:tr>
              <a:tr h="66041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EFFICACIOUS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Infection &amp; Disease 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018061"/>
                  </a:ext>
                </a:extLst>
              </a:tr>
            </a:tbl>
          </a:graphicData>
        </a:graphic>
      </p:graphicFrame>
      <p:sp>
        <p:nvSpPr>
          <p:cNvPr id="15" name="Cross 14"/>
          <p:cNvSpPr/>
          <p:nvPr/>
        </p:nvSpPr>
        <p:spPr>
          <a:xfrm>
            <a:off x="5705145" y="1571323"/>
            <a:ext cx="693135" cy="648929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45806" y="3575683"/>
            <a:ext cx="376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Predictive of future effectiveness  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7946" t="27209" r="26938" b="51912"/>
          <a:stretch/>
        </p:blipFill>
        <p:spPr>
          <a:xfrm>
            <a:off x="3539612" y="5461257"/>
            <a:ext cx="6055065" cy="12902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8992" t="38372" r="74147" b="45091"/>
          <a:stretch/>
        </p:blipFill>
        <p:spPr>
          <a:xfrm>
            <a:off x="2695008" y="1417158"/>
            <a:ext cx="705980" cy="9572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68178" t="32584" r="14962" b="55839"/>
          <a:stretch/>
        </p:blipFill>
        <p:spPr>
          <a:xfrm>
            <a:off x="7864463" y="1421575"/>
            <a:ext cx="2441086" cy="9427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91530" y="2435757"/>
            <a:ext cx="1563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PRESENT  </a:t>
            </a: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9FAD10-EC41-43E8-A8AD-5FFBFD9479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1373"/>
          <a:stretch/>
        </p:blipFill>
        <p:spPr>
          <a:xfrm>
            <a:off x="1101809" y="5629348"/>
            <a:ext cx="2050662" cy="95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74" y="128954"/>
            <a:ext cx="11709726" cy="1192969"/>
          </a:xfrm>
        </p:spPr>
        <p:txBody>
          <a:bodyPr>
            <a:noAutofit/>
          </a:bodyPr>
          <a:lstStyle/>
          <a:p>
            <a:r>
              <a:rPr lang="en-GB" sz="3600" dirty="0" smtClean="0"/>
              <a:t>Significance; SMC </a:t>
            </a:r>
            <a:r>
              <a:rPr lang="en-GB" sz="3600" dirty="0"/>
              <a:t>Chemoprevention Efficacy </a:t>
            </a:r>
            <a:r>
              <a:rPr lang="en-GB" sz="3600" dirty="0" smtClean="0"/>
              <a:t>Studies (CPES) 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&amp; Drug Resistance Marker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2501" y="1792473"/>
            <a:ext cx="6397336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0                         7                                    14                                    21                                 28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13710" y="2093930"/>
            <a:ext cx="0" cy="26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04753" y="2100344"/>
            <a:ext cx="0" cy="26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539348" y="2114165"/>
            <a:ext cx="0" cy="26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31867" y="2332788"/>
            <a:ext cx="78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</a:t>
            </a:r>
          </a:p>
          <a:p>
            <a:r>
              <a:rPr lang="en-GB" dirty="0"/>
              <a:t>DBS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7325" y="2357167"/>
            <a:ext cx="78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</a:t>
            </a:r>
          </a:p>
          <a:p>
            <a:r>
              <a:rPr lang="en-GB" dirty="0"/>
              <a:t>DBS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41919" y="2383816"/>
            <a:ext cx="78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</a:t>
            </a:r>
          </a:p>
          <a:p>
            <a:r>
              <a:rPr lang="en-GB" dirty="0"/>
              <a:t>DBS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1787811" y="1698561"/>
            <a:ext cx="262658" cy="401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Down Arrow 17"/>
          <p:cNvSpPr/>
          <p:nvPr/>
        </p:nvSpPr>
        <p:spPr>
          <a:xfrm>
            <a:off x="9861737" y="1736328"/>
            <a:ext cx="262658" cy="401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9290135" y="1823393"/>
            <a:ext cx="187037" cy="2530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9018341" y="1816465"/>
            <a:ext cx="187037" cy="2530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8732915" y="1816466"/>
            <a:ext cx="187037" cy="2530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9493977" y="1844411"/>
            <a:ext cx="28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1302157"/>
            <a:ext cx="10979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Symptomatic Drug Resistance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38869" y="1322498"/>
            <a:ext cx="109797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Symptomatic Drug Resistance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43941" y="1525118"/>
            <a:ext cx="10979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Cycle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2498" y="1453967"/>
            <a:ext cx="115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/>
              <a:t>Cycle 2, 3.. final + 28 days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8597" t="40526" r="23333" b="26725"/>
          <a:stretch/>
        </p:blipFill>
        <p:spPr>
          <a:xfrm>
            <a:off x="803117" y="3519506"/>
            <a:ext cx="10650946" cy="34321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686481" y="4317699"/>
            <a:ext cx="1242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FEVER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956465" y="2118309"/>
            <a:ext cx="0" cy="26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774622" y="2357167"/>
            <a:ext cx="78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</a:t>
            </a:r>
          </a:p>
          <a:p>
            <a:r>
              <a:rPr lang="en-GB" dirty="0"/>
              <a:t>DBS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106644" y="2109379"/>
            <a:ext cx="0" cy="26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924801" y="2348237"/>
            <a:ext cx="78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</a:t>
            </a:r>
          </a:p>
          <a:p>
            <a:r>
              <a:rPr lang="en-GB" dirty="0"/>
              <a:t>DBS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72765" y="3043759"/>
            <a:ext cx="327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DISEASE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9575426" y="5271467"/>
            <a:ext cx="327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81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61" y="356619"/>
            <a:ext cx="10488000" cy="646331"/>
          </a:xfrm>
        </p:spPr>
        <p:txBody>
          <a:bodyPr/>
          <a:lstStyle/>
          <a:p>
            <a:r>
              <a:rPr lang="en-GB" dirty="0" smtClean="0"/>
              <a:t>Implications &amp; Conclusions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4813" y="1084522"/>
            <a:ext cx="8267167" cy="482099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No agreed effectiveness measure of success?</a:t>
            </a:r>
          </a:p>
          <a:p>
            <a:r>
              <a:rPr lang="en-GB" dirty="0" smtClean="0"/>
              <a:t>We do not have a concrete validated  method of assessment for chemoprevention efficacy – the WHO protocol is a changing document and this work aims, in part, to validate it.</a:t>
            </a:r>
          </a:p>
          <a:p>
            <a:r>
              <a:rPr lang="en-GB" dirty="0"/>
              <a:t>We don’t know if </a:t>
            </a:r>
            <a:r>
              <a:rPr lang="en-GB" dirty="0" smtClean="0"/>
              <a:t>SPAQ will </a:t>
            </a:r>
            <a:r>
              <a:rPr lang="en-GB" dirty="0"/>
              <a:t>impact </a:t>
            </a:r>
            <a:r>
              <a:rPr lang="en-GB" dirty="0" smtClean="0"/>
              <a:t>malaria disease </a:t>
            </a:r>
            <a:r>
              <a:rPr lang="en-GB" dirty="0"/>
              <a:t>in the same way in the </a:t>
            </a:r>
            <a:r>
              <a:rPr lang="en-GB" dirty="0" smtClean="0"/>
              <a:t>future in ESA.</a:t>
            </a:r>
          </a:p>
          <a:p>
            <a:r>
              <a:rPr lang="en-GB" dirty="0" smtClean="0"/>
              <a:t>Understanding drug dosing and drug resistance are very important in ESA.</a:t>
            </a:r>
          </a:p>
          <a:p>
            <a:pPr marL="341630" indent="-341630"/>
            <a:r>
              <a:rPr lang="en-US" dirty="0" smtClean="0"/>
              <a:t>The </a:t>
            </a:r>
            <a:r>
              <a:rPr lang="en-US" dirty="0"/>
              <a:t>more we understand about the chemoprevention efficacy of SPAQ in different geographies, the more confidently we can predict future effectiveness of SMC in those </a:t>
            </a:r>
            <a:r>
              <a:rPr lang="en-US" dirty="0" smtClean="0"/>
              <a:t>areas</a:t>
            </a:r>
            <a:r>
              <a:rPr lang="en-US" dirty="0"/>
              <a:t> </a:t>
            </a:r>
            <a:r>
              <a:rPr lang="en-US" dirty="0" smtClean="0"/>
              <a:t>and make strong recommendations for or against the implementation of SMC based on good data.</a:t>
            </a:r>
          </a:p>
          <a:p>
            <a:pPr marL="341630" indent="-341630"/>
            <a:r>
              <a:rPr lang="en-GB" dirty="0" smtClean="0">
                <a:cs typeface="Calibri"/>
              </a:rPr>
              <a:t>Rapid Assessments in different locations underway.</a:t>
            </a:r>
          </a:p>
          <a:p>
            <a:pPr marL="341630" indent="-341630"/>
            <a:r>
              <a:rPr lang="en-GB" dirty="0" smtClean="0">
                <a:cs typeface="Calibri"/>
              </a:rPr>
              <a:t>We will have results on CPES and resistance for Mozambique and Uganda later in 2023 (as well as </a:t>
            </a:r>
            <a:r>
              <a:rPr lang="en-GB" dirty="0">
                <a:cs typeface="Calibri"/>
              </a:rPr>
              <a:t>DP safety in infants </a:t>
            </a:r>
            <a:r>
              <a:rPr lang="en-GB" dirty="0" smtClean="0">
                <a:cs typeface="Calibri"/>
              </a:rPr>
              <a:t>for Uganda).</a:t>
            </a:r>
            <a:endParaRPr lang="en-GB" dirty="0">
              <a:cs typeface="Calibri"/>
            </a:endParaRPr>
          </a:p>
          <a:p>
            <a:pPr marL="341630" indent="-341630"/>
            <a:endParaRPr lang="en-US" dirty="0">
              <a:cs typeface="Calibri"/>
            </a:endParaRPr>
          </a:p>
          <a:p>
            <a:endParaRPr lang="en-GB" dirty="0" smtClean="0"/>
          </a:p>
        </p:txBody>
      </p:sp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E71B58C-4DB4-094B-91FA-B223D3F80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3" y="1806395"/>
            <a:ext cx="2999392" cy="1997242"/>
          </a:xfrm>
          <a:prstGeom prst="rect">
            <a:avLst/>
          </a:prstGeom>
        </p:spPr>
      </p:pic>
      <p:pic>
        <p:nvPicPr>
          <p:cNvPr id="5" name="Picture 4" descr="A picture containing person, outdoor, people, several&#10;&#10;Description automatically generated">
            <a:extLst>
              <a:ext uri="{FF2B5EF4-FFF2-40B4-BE49-F238E27FC236}">
                <a16:creationId xmlns:a16="http://schemas.microsoft.com/office/drawing/2014/main" id="{984F9870-C099-264D-AB6E-CC33641E7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478" y="4075439"/>
            <a:ext cx="2989357" cy="1990560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863745C-97DB-4692-84CD-236B3852D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762" y="5699667"/>
            <a:ext cx="5336116" cy="9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9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D856E0-7785-4C8F-B2D5-247C2531F1B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3D2FC9-D3E6-4129-8254-AC6725564975}"/>
              </a:ext>
            </a:extLst>
          </p:cNvPr>
          <p:cNvSpPr txBox="1"/>
          <p:nvPr/>
        </p:nvSpPr>
        <p:spPr>
          <a:xfrm>
            <a:off x="4867275" y="3343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F8B15-AD4F-4F24-A556-AFAF0FB2CEAD}"/>
              </a:ext>
            </a:extLst>
          </p:cNvPr>
          <p:cNvSpPr txBox="1"/>
          <p:nvPr/>
        </p:nvSpPr>
        <p:spPr>
          <a:xfrm>
            <a:off x="5153025" y="36290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F5796-A6C6-478E-A765-2185FA638A95}"/>
              </a:ext>
            </a:extLst>
          </p:cNvPr>
          <p:cNvSpPr txBox="1"/>
          <p:nvPr/>
        </p:nvSpPr>
        <p:spPr>
          <a:xfrm>
            <a:off x="5295900" y="37719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270F3-0147-4C86-A367-8D462E9A1725}"/>
              </a:ext>
            </a:extLst>
          </p:cNvPr>
          <p:cNvSpPr txBox="1"/>
          <p:nvPr/>
        </p:nvSpPr>
        <p:spPr>
          <a:xfrm>
            <a:off x="5438775" y="3914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4DCE10-24C2-9543-944D-F1D1B4269014}"/>
              </a:ext>
            </a:extLst>
          </p:cNvPr>
          <p:cNvSpPr txBox="1"/>
          <p:nvPr/>
        </p:nvSpPr>
        <p:spPr>
          <a:xfrm>
            <a:off x="3667185" y="4426982"/>
            <a:ext cx="5143379" cy="1661993"/>
          </a:xfrm>
          <a:prstGeom prst="rect">
            <a:avLst/>
          </a:prstGeom>
          <a:solidFill>
            <a:srgbClr val="0047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 b="1">
                <a:solidFill>
                  <a:srgbClr val="F7EDE4"/>
                </a:solidFill>
              </a:rPr>
              <a:t>Thank you</a:t>
            </a:r>
          </a:p>
          <a:p>
            <a:pPr algn="ctr"/>
            <a:r>
              <a:rPr lang="en-US" sz="2400">
                <a:solidFill>
                  <a:srgbClr val="F7EDE4"/>
                </a:solidFill>
              </a:rPr>
              <a:t>www.malariaconsortium.org/smc</a:t>
            </a:r>
          </a:p>
          <a:p>
            <a:pPr algn="ctr"/>
            <a:endParaRPr lang="en-US" sz="2400">
              <a:solidFill>
                <a:srgbClr val="F7ED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89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laria Consortium">
      <a:dk1>
        <a:srgbClr val="004750"/>
      </a:dk1>
      <a:lt1>
        <a:srgbClr val="F7EDE3"/>
      </a:lt1>
      <a:dk2>
        <a:srgbClr val="005D63"/>
      </a:dk2>
      <a:lt2>
        <a:srgbClr val="FFFFFF"/>
      </a:lt2>
      <a:accent1>
        <a:srgbClr val="5EDBB5"/>
      </a:accent1>
      <a:accent2>
        <a:srgbClr val="1FA3B2"/>
      </a:accent2>
      <a:accent3>
        <a:srgbClr val="E3FFF5"/>
      </a:accent3>
      <a:accent4>
        <a:srgbClr val="007268"/>
      </a:accent4>
      <a:accent5>
        <a:srgbClr val="00837B"/>
      </a:accent5>
      <a:accent6>
        <a:srgbClr val="715BCE"/>
      </a:accent6>
      <a:hlink>
        <a:srgbClr val="0070C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 Presentation template.potx" id="{C500E5EC-5A28-46F1-8F9B-D25C62F523EF}" vid="{42777234-0634-44D2-B86C-81B390B514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owledge_x0020_Base_x0020_Status xmlns="446d9c23-33c1-4aaa-b610-0b49484beeba">Do not display in Knowledge Base</Knowledge_x0020_Base_x0020_Status>
    <TaxCatchAll xmlns="446d9c23-33c1-4aaa-b610-0b49484beeba" xsi:nil="true"/>
    <Function_x0028_s_x0029_ xmlns="446d9c23-33c1-4aaa-b610-0b49484beeba" xsi:nil="true"/>
    <Location_x0028_s_x0029_ xmlns="446d9c23-33c1-4aaa-b610-0b49484beeba" xsi:nil="true"/>
    <Language_x0028_s_x0029_ xmlns="446d9c23-33c1-4aaa-b610-0b49484beeba" xsi:nil="true"/>
    <h07063d4a6c74212ab877aa424a1f7d6 xmlns="446d9c23-33c1-4aaa-b610-0b49484beeba">
      <Terms xmlns="http://schemas.microsoft.com/office/infopath/2007/PartnerControls"/>
    </h07063d4a6c74212ab877aa424a1f7d6>
    <d51732ba3bba4342a416b429b6a40b0b xmlns="446d9c23-33c1-4aaa-b610-0b49484beeba">
      <Terms xmlns="http://schemas.microsoft.com/office/infopath/2007/PartnerControls"/>
    </d51732ba3bba4342a416b429b6a40b0b>
    <Classification_x0028_s_x0029_ xmlns="446d9c23-33c1-4aaa-b610-0b49484beeba" xsi:nil="true"/>
    <General_x0020_Document_x0020_Type xmlns="446d9c23-33c1-4aaa-b610-0b49484beeba" xsi:nil="true"/>
    <j49f4a525f6a4ed2b6a5dca880bae675 xmlns="446d9c23-33c1-4aaa-b610-0b49484beeba">
      <Terms xmlns="http://schemas.microsoft.com/office/infopath/2007/PartnerControls"/>
    </j49f4a525f6a4ed2b6a5dca880bae675>
    <SharedWithUsers xmlns="446d9c23-33c1-4aaa-b610-0b49484beeba">
      <UserInfo>
        <DisplayName>Michael Haydock</DisplayName>
        <AccountId>3948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alaria Consortium Document" ma:contentTypeID="0x0101001D5646EEDBA3214EB36B225F0D3F7646001E85AB16254CA044A51E4B9AE7B8B426" ma:contentTypeVersion="14" ma:contentTypeDescription="Content type for all other documents on the site. These are general documents that do not require control." ma:contentTypeScope="" ma:versionID="b0c911d5e9d5b80035f004b452a6face">
  <xsd:schema xmlns:xsd="http://www.w3.org/2001/XMLSchema" xmlns:xs="http://www.w3.org/2001/XMLSchema" xmlns:p="http://schemas.microsoft.com/office/2006/metadata/properties" xmlns:ns2="446d9c23-33c1-4aaa-b610-0b49484beeba" xmlns:ns5="18214286-226c-43aa-bfa7-70d63584f69f" targetNamespace="http://schemas.microsoft.com/office/2006/metadata/properties" ma:root="true" ma:fieldsID="d6dfe9cdc434bc39151c46b62f8fcfaf" ns2:_="" ns5:_="">
    <xsd:import namespace="446d9c23-33c1-4aaa-b610-0b49484beeba"/>
    <xsd:import namespace="18214286-226c-43aa-bfa7-70d63584f69f"/>
    <xsd:element name="properties">
      <xsd:complexType>
        <xsd:sequence>
          <xsd:element name="documentManagement">
            <xsd:complexType>
              <xsd:all>
                <xsd:element ref="ns2:Knowledge_x0020_Base_x0020_Status" minOccurs="0"/>
                <xsd:element ref="ns2:General_x0020_Document_x0020_Type" minOccurs="0"/>
                <xsd:element ref="ns2:Location_x0028_s_x0029_" minOccurs="0"/>
                <xsd:element ref="ns2:Function_x0028_s_x0029_" minOccurs="0"/>
                <xsd:element ref="ns2:Classification_x0028_s_x0029_" minOccurs="0"/>
                <xsd:element ref="ns2:Language_x0028_s_x0029_" minOccurs="0"/>
                <xsd:element ref="ns2:h07063d4a6c74212ab877aa424a1f7d6" minOccurs="0"/>
                <xsd:element ref="ns2:d51732ba3bba4342a416b429b6a40b0b" minOccurs="0"/>
                <xsd:element ref="ns2:TaxCatchAll" minOccurs="0"/>
                <xsd:element ref="ns2:TaxCatchAllLabel" minOccurs="0"/>
                <xsd:element ref="ns2:j49f4a525f6a4ed2b6a5dca880bae67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AutoKeyPoints" minOccurs="0"/>
                <xsd:element ref="ns5:MediaServiceKeyPoints" minOccurs="0"/>
                <xsd:element ref="ns5:MediaServiceGenerationTime" minOccurs="0"/>
                <xsd:element ref="ns5:MediaServiceEventHashCode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d9c23-33c1-4aaa-b610-0b49484beeba" elementFormDefault="qualified">
    <xsd:import namespace="http://schemas.microsoft.com/office/2006/documentManagement/types"/>
    <xsd:import namespace="http://schemas.microsoft.com/office/infopath/2007/PartnerControls"/>
    <xsd:element name="Knowledge_x0020_Base_x0020_Status" ma:index="2" nillable="true" ma:displayName="Knowledge Base Status" ma:default="Do not display in Knowledge Base" ma:format="Dropdown" ma:internalName="Knowledge_x0020_Base_x0020_Status">
      <xsd:simpleType>
        <xsd:restriction base="dms:Choice">
          <xsd:enumeration value="Do not display in Knowledge Base"/>
          <xsd:enumeration value="Display in Knowledge Base only for permitted users"/>
          <xsd:enumeration value="Display in Knowledge Base for all users"/>
        </xsd:restriction>
      </xsd:simpleType>
    </xsd:element>
    <xsd:element name="General_x0020_Document_x0020_Type" ma:index="3" nillable="true" ma:displayName="General Document Type" ma:format="Dropdown" ma:internalName="General_x0020_Document_x0020_Type">
      <xsd:simpleType>
        <xsd:restriction base="dms:Choice">
          <xsd:enumeration value="Agenda"/>
          <xsd:enumeration value="Audio"/>
          <xsd:enumeration value="Budget"/>
          <xsd:enumeration value="Contract"/>
          <xsd:enumeration value="Data"/>
          <xsd:enumeration value="Form"/>
          <xsd:enumeration value="Manual"/>
          <xsd:enumeration value="Minutes"/>
          <xsd:enumeration value="Plan"/>
          <xsd:enumeration value="Policy"/>
          <xsd:enumeration value="Process"/>
          <xsd:enumeration value="Proposal"/>
          <xsd:enumeration value="Publication"/>
          <xsd:enumeration value="Report"/>
          <xsd:enumeration value="Requirements"/>
          <xsd:enumeration value="Template"/>
          <xsd:enumeration value="Training"/>
          <xsd:enumeration value="Video"/>
        </xsd:restriction>
      </xsd:simpleType>
    </xsd:element>
    <xsd:element name="Location_x0028_s_x0029_" ma:index="4" nillable="true" ma:displayName="Location(s)" ma:internalName="Location_x0028_s_x002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rica"/>
                    <xsd:enumeration value="Africa Regional"/>
                    <xsd:enumeration value="Asia"/>
                    <xsd:enumeration value="Asia Regional"/>
                    <xsd:enumeration value="Burkina Faso"/>
                    <xsd:enumeration value="Cambodia"/>
                    <xsd:enumeration value="Chad"/>
                    <xsd:enumeration value="Ethiopia"/>
                    <xsd:enumeration value="Europe"/>
                    <xsd:enumeration value="Gambia"/>
                    <xsd:enumeration value="Ghana"/>
                    <xsd:enumeration value="Global"/>
                    <xsd:enumeration value="Guinea"/>
                    <xsd:enumeration value="Guinea-Bissau"/>
                    <xsd:enumeration value="Malawi"/>
                    <xsd:enumeration value="Mali"/>
                    <xsd:enumeration value="Mozambique"/>
                    <xsd:enumeration value="Myanmar"/>
                    <xsd:enumeration value="Nepal"/>
                    <xsd:enumeration value="Niger"/>
                    <xsd:enumeration value="Nigeria"/>
                    <xsd:enumeration value="North America"/>
                    <xsd:enumeration value="Senegal"/>
                    <xsd:enumeration value="South Sudan"/>
                    <xsd:enumeration value="Tanzania"/>
                    <xsd:enumeration value="Thailand"/>
                    <xsd:enumeration value="Uganda"/>
                    <xsd:enumeration value="UK"/>
                    <xsd:enumeration value="USA"/>
                    <xsd:enumeration value="Zambia"/>
                  </xsd:restriction>
                </xsd:simpleType>
              </xsd:element>
            </xsd:sequence>
          </xsd:extension>
        </xsd:complexContent>
      </xsd:complexType>
    </xsd:element>
    <xsd:element name="Function_x0028_s_x0029_" ma:index="5" nillable="true" ma:displayName="Function(s)" ma:format="Dropdown" ma:internalName="Function_x0028_s_x0029_">
      <xsd:simpleType>
        <xsd:restriction base="dms:Choice">
          <xsd:enumeration value="Business Development"/>
          <xsd:enumeration value="External Relations"/>
          <xsd:enumeration value="Finance"/>
          <xsd:enumeration value="General Management"/>
          <xsd:enumeration value="Global Management Group (GMG)"/>
          <xsd:enumeration value="Human Resources (HR)"/>
          <xsd:enumeration value="Information Technology (IT)"/>
          <xsd:enumeration value="Internal Audit"/>
          <xsd:enumeration value="Location Management"/>
          <xsd:enumeration value="Operations"/>
          <xsd:enumeration value="Organisation Wide"/>
          <xsd:enumeration value="Programme Management"/>
          <xsd:enumeration value="Technical"/>
          <xsd:enumeration value="Trustees"/>
        </xsd:restriction>
      </xsd:simpleType>
    </xsd:element>
    <xsd:element name="Classification_x0028_s_x0029_" ma:index="6" nillable="true" ma:displayName="Classification(s)" ma:format="Dropdown" ma:internalName="Classification_x0028_s_x0029_">
      <xsd:simpleType>
        <xsd:restriction base="dms:Choice">
          <xsd:enumeration value="Public"/>
          <xsd:enumeration value="Restricted Commercial"/>
          <xsd:enumeration value="Restricted Financial"/>
          <xsd:enumeration value="Restricted Personal Data (not staff)"/>
          <xsd:enumeration value="Restricted Sensitive Personal Information"/>
          <xsd:enumeration value="Restrictive Staff Records"/>
          <xsd:enumeration value="Restrictive Strategic"/>
        </xsd:restriction>
      </xsd:simpleType>
    </xsd:element>
    <xsd:element name="Language_x0028_s_x0029_" ma:index="7" nillable="true" ma:displayName="Language(s)" ma:format="Dropdown" ma:internalName="Language_x0028_s_x0029_">
      <xsd:simpleType>
        <xsd:restriction base="dms:Choice">
          <xsd:enumeration value="Arabic"/>
          <xsd:enumeration value="Burmese"/>
          <xsd:enumeration value="English"/>
          <xsd:enumeration value="French"/>
          <xsd:enumeration value="Khmer"/>
          <xsd:enumeration value="Portugese"/>
          <xsd:enumeration value="Spanish"/>
          <xsd:enumeration value="Thai"/>
        </xsd:restriction>
      </xsd:simpleType>
    </xsd:element>
    <xsd:element name="h07063d4a6c74212ab877aa424a1f7d6" ma:index="12" nillable="true" ma:taxonomy="true" ma:internalName="h07063d4a6c74212ab877aa424a1f7d6" ma:taxonomyFieldName="Diseases" ma:displayName="Diseases" ma:readOnly="false" ma:default="" ma:fieldId="{107063d4-a6c7-4212-ab87-7aa424a1f7d6}" ma:taxonomyMulti="true" ma:sspId="0c4f23ce-abd6-4fbe-ba55-9ba9bb7442d8" ma:termSetId="4ece0d02-a915-426b-8586-b8b7860cdf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1732ba3bba4342a416b429b6a40b0b" ma:index="14" nillable="true" ma:taxonomy="true" ma:internalName="d51732ba3bba4342a416b429b6a40b0b" ma:taxonomyFieldName="Tools_x0020_and_x0020_Techniques" ma:displayName="Tools and Techniques" ma:readOnly="false" ma:default="" ma:fieldId="{d51732ba-3bba-4342-a416-b429b6a40b0b}" ma:taxonomyMulti="true" ma:sspId="0c4f23ce-abd6-4fbe-ba55-9ba9bb7442d8" ma:termSetId="178e11fd-d4ce-402e-b760-9e71f48154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2f3aa77b-467f-474c-b4cc-3733fce4533c}" ma:internalName="TaxCatchAll" ma:showField="CatchAllData" ma:web="446d9c23-33c1-4aaa-b610-0b49484be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2f3aa77b-467f-474c-b4cc-3733fce4533c}" ma:internalName="TaxCatchAllLabel" ma:readOnly="true" ma:showField="CatchAllDataLabel" ma:web="446d9c23-33c1-4aaa-b610-0b49484bee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9f4a525f6a4ed2b6a5dca880bae675" ma:index="22" nillable="true" ma:taxonomy="true" ma:internalName="j49f4a525f6a4ed2b6a5dca880bae675" ma:taxonomyFieldName="Project" ma:displayName="Project" ma:default="" ma:fieldId="{349f4a52-5f6a-4ed2-b6a5-dca880bae675}" ma:sspId="0c4f23ce-abd6-4fbe-ba55-9ba9bb7442d8" ma:termSetId="2b6b6760-1471-429e-a151-4284c2311bf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4286-226c-43aa-bfa7-70d63584f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58C336-7188-41EE-ADF4-DA6DDF73077B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18214286-226c-43aa-bfa7-70d63584f69f"/>
    <ds:schemaRef ds:uri="http://schemas.openxmlformats.org/package/2006/metadata/core-properties"/>
    <ds:schemaRef ds:uri="446d9c23-33c1-4aaa-b610-0b49484beeb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34FC8A-2620-4D8E-8201-8130B49CC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C2B91-32F0-42FC-A9B0-34EF59858049}">
  <ds:schemaRefs>
    <ds:schemaRef ds:uri="18214286-226c-43aa-bfa7-70d63584f69f"/>
    <ds:schemaRef ds:uri="446d9c23-33c1-4aaa-b610-0b49484be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MC Presentation template</Template>
  <TotalTime>2711</TotalTime>
  <Words>559</Words>
  <Application>Microsoft Office PowerPoint</Application>
  <PresentationFormat>Widescreen</PresentationFormat>
  <Paragraphs>105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Updates, significance and implications of research in Mozambique and Uganda for SMC in East and Southern Africa</vt:lpstr>
      <vt:lpstr>Updates; What do we observe? </vt:lpstr>
      <vt:lpstr>Updates; What do we Observe?</vt:lpstr>
      <vt:lpstr>Significance; of what we observe</vt:lpstr>
      <vt:lpstr>Significance; effectiveness vs efficacy</vt:lpstr>
      <vt:lpstr>Significance; SMC Chemoprevention Efficacy Studies (CPES)  &amp; Drug Resistance Marker Studies</vt:lpstr>
      <vt:lpstr>Implications &amp; Conclusions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guide: Quick start tips</dc:title>
  <dc:creator>Christian Rassi</dc:creator>
  <cp:lastModifiedBy>Craig Bonnington</cp:lastModifiedBy>
  <cp:revision>145</cp:revision>
  <dcterms:created xsi:type="dcterms:W3CDTF">2021-03-02T15:11:26Z</dcterms:created>
  <dcterms:modified xsi:type="dcterms:W3CDTF">2023-03-01T07:56:27Z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0x0101001D5646EEDBA3214EB36B225F0D3F7646001E85AB16254CA044A51E4B9AE7B8B426</vt:lpwstr>
  </property>
  <property fmtid="{D5CDD505-2E9C-101B-9397-08002B2CF9AE}" pid="3" name="Project">
    <vt:lpwstr/>
  </property>
  <property fmtid="{D5CDD505-2E9C-101B-9397-08002B2CF9AE}" pid="4" name="Tools and Techniques">
    <vt:lpwstr/>
  </property>
  <property fmtid="{D5CDD505-2E9C-101B-9397-08002B2CF9AE}" pid="5" name="Review Frequency">
    <vt:lpwstr>Two Years</vt:lpwstr>
  </property>
  <property fmtid="{D5CDD505-2E9C-101B-9397-08002B2CF9AE}" pid="6" name="Diseases">
    <vt:lpwstr/>
  </property>
</Properties>
</file>