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8"/>
  </p:notesMasterIdLst>
  <p:sldIdLst>
    <p:sldId id="1319" r:id="rId2"/>
    <p:sldId id="2076137907" r:id="rId3"/>
    <p:sldId id="2076137782" r:id="rId4"/>
    <p:sldId id="2147375482" r:id="rId5"/>
    <p:sldId id="2147375471" r:id="rId6"/>
    <p:sldId id="1326" r:id="rId7"/>
    <p:sldId id="2076137829" r:id="rId8"/>
    <p:sldId id="2147375480" r:id="rId9"/>
    <p:sldId id="2076137839" r:id="rId10"/>
    <p:sldId id="2147375490" r:id="rId11"/>
    <p:sldId id="2147375493" r:id="rId12"/>
    <p:sldId id="2147375497" r:id="rId13"/>
    <p:sldId id="2147375498" r:id="rId14"/>
    <p:sldId id="2147375500" r:id="rId15"/>
    <p:sldId id="2147375499" r:id="rId16"/>
    <p:sldId id="2147375502" r:id="rId17"/>
    <p:sldId id="2147375495" r:id="rId18"/>
    <p:sldId id="2147375496" r:id="rId19"/>
    <p:sldId id="2147375501" r:id="rId20"/>
    <p:sldId id="2147375505" r:id="rId21"/>
    <p:sldId id="2147375483" r:id="rId22"/>
    <p:sldId id="2147375504" r:id="rId23"/>
    <p:sldId id="2147375487" r:id="rId24"/>
    <p:sldId id="2147375491" r:id="rId25"/>
    <p:sldId id="2076137794" r:id="rId26"/>
    <p:sldId id="52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mann, Katja GIZ NG" initials="LKGN" lastIdx="1" clrIdx="0">
    <p:extLst>
      <p:ext uri="{19B8F6BF-5375-455C-9EA6-DF929625EA0E}">
        <p15:presenceInfo xmlns:p15="http://schemas.microsoft.com/office/powerpoint/2012/main" userId="S::katja.lehmann@giz.de::1f1ddbc0-9b89-4924-a010-e1af2acd610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99"/>
    <a:srgbClr val="66FF99"/>
    <a:srgbClr val="008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03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EA557-73EA-4741-A330-06E8C2A5828B}" type="datetimeFigureOut">
              <a:rPr lang="en-GB" smtClean="0"/>
              <a:t>01/03/2023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F2BBB-7345-4E90-9335-1B11E7C6E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036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9B728-8F92-5D4C-8DD5-F3B9E5E867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3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9B728-8F92-5D4C-8DD5-F3B9E5E867B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0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6C626-99FA-4C77-9BFF-8AA969C85955}" type="slidenum">
              <a:rPr lang="fr-FR" altLang="en-US" smtClean="0"/>
              <a:pPr/>
              <a:t>26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2513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artner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line">
            <a:extLst>
              <a:ext uri="{FF2B5EF4-FFF2-40B4-BE49-F238E27FC236}">
                <a16:creationId xmlns:a16="http://schemas.microsoft.com/office/drawing/2014/main" id="{E2EC951E-4C3F-41DB-BD05-5C52A07203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533714" y="292291"/>
            <a:ext cx="1045165" cy="790922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844"/>
              </a:spcBef>
              <a:spcAft>
                <a:spcPts val="0"/>
              </a:spcAft>
              <a:buNone/>
              <a:defRPr sz="1125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Partner Logo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8" name="Subline">
            <a:extLst>
              <a:ext uri="{FF2B5EF4-FFF2-40B4-BE49-F238E27FC236}">
                <a16:creationId xmlns:a16="http://schemas.microsoft.com/office/drawing/2014/main" id="{63A6F667-9DDC-4C6A-8292-BFAF94B060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343515" y="286450"/>
            <a:ext cx="1045165" cy="790922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844"/>
              </a:spcBef>
              <a:spcAft>
                <a:spcPts val="0"/>
              </a:spcAft>
              <a:buNone/>
              <a:defRPr sz="1125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Partner Logo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1926AD0C-6876-437F-B6C1-C30873A933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53315" y="291922"/>
            <a:ext cx="1045165" cy="790922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844"/>
              </a:spcBef>
              <a:spcAft>
                <a:spcPts val="0"/>
              </a:spcAft>
              <a:buNone/>
              <a:defRPr sz="1125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Partner Logo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cxnSp>
        <p:nvCxnSpPr>
          <p:cNvPr id="17" name="Gerade Verbindung 5">
            <a:extLst>
              <a:ext uri="{FF2B5EF4-FFF2-40B4-BE49-F238E27FC236}">
                <a16:creationId xmlns:a16="http://schemas.microsoft.com/office/drawing/2014/main" id="{FFC4FA34-0016-4EC3-8406-15A0125BE343}"/>
              </a:ext>
            </a:extLst>
          </p:cNvPr>
          <p:cNvCxnSpPr/>
          <p:nvPr userDrawn="1"/>
        </p:nvCxnSpPr>
        <p:spPr>
          <a:xfrm>
            <a:off x="531562" y="1873125"/>
            <a:ext cx="5442188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Gerade Verbindung 6">
            <a:extLst>
              <a:ext uri="{FF2B5EF4-FFF2-40B4-BE49-F238E27FC236}">
                <a16:creationId xmlns:a16="http://schemas.microsoft.com/office/drawing/2014/main" id="{566DAAB8-81A9-4067-894E-72100F0E4618}"/>
              </a:ext>
            </a:extLst>
          </p:cNvPr>
          <p:cNvCxnSpPr/>
          <p:nvPr userDrawn="1"/>
        </p:nvCxnSpPr>
        <p:spPr>
          <a:xfrm>
            <a:off x="531562" y="4358170"/>
            <a:ext cx="5442188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Headline">
            <a:extLst>
              <a:ext uri="{FF2B5EF4-FFF2-40B4-BE49-F238E27FC236}">
                <a16:creationId xmlns:a16="http://schemas.microsoft.com/office/drawing/2014/main" id="{6E125FC6-4457-47B9-88EC-6C2AF8DDB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60543" y="2357757"/>
            <a:ext cx="7683212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English Title of the Presentation</a:t>
            </a:r>
            <a:br>
              <a:rPr lang="en-GB" dirty="0"/>
            </a:br>
            <a:r>
              <a:rPr lang="en-GB" dirty="0"/>
              <a:t>(Source Sans Bold 36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</p:txBody>
      </p:sp>
      <p:sp>
        <p:nvSpPr>
          <p:cNvPr id="23" name="Subline">
            <a:extLst>
              <a:ext uri="{FF2B5EF4-FFF2-40B4-BE49-F238E27FC236}">
                <a16:creationId xmlns:a16="http://schemas.microsoft.com/office/drawing/2014/main" id="{905204CD-6364-4ED0-B815-C7FF9E8ACC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421" y="1952320"/>
            <a:ext cx="7683212" cy="326243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844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City ∙ Country ∙ Month, Day, Year (Source Sans Bold 16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</p:txBody>
      </p:sp>
      <p:sp>
        <p:nvSpPr>
          <p:cNvPr id="24" name="Subline">
            <a:extLst>
              <a:ext uri="{FF2B5EF4-FFF2-40B4-BE49-F238E27FC236}">
                <a16:creationId xmlns:a16="http://schemas.microsoft.com/office/drawing/2014/main" id="{E7D879F6-3488-4341-BED3-33CA28B60C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51665" y="3491567"/>
            <a:ext cx="7683212" cy="794064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844"/>
              </a:spcBef>
              <a:spcAft>
                <a:spcPts val="0"/>
              </a:spcAft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Subheading of the Presentation (Source Sans Bold 24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482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D0636EB7-560F-8844-8D29-B92A6FC232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60844E56-DA2E-3A4F-A941-C4D73BFEA2A7}" type="slidenum">
              <a:rPr lang="fr-FR" altLang="fr-FR"/>
              <a:pPr/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7011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1" y="116632"/>
            <a:ext cx="8289925" cy="891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6922" indent="-136922">
              <a:spcBef>
                <a:spcPts val="0"/>
              </a:spcBef>
              <a:spcAft>
                <a:spcPts val="450"/>
              </a:spcAft>
              <a:defRPr sz="1200"/>
            </a:lvl1pPr>
            <a:lvl2pPr marL="401241" indent="-136922">
              <a:spcBef>
                <a:spcPts val="0"/>
              </a:spcBef>
              <a:spcAft>
                <a:spcPts val="450"/>
              </a:spcAft>
              <a:defRPr sz="1200"/>
            </a:lvl2pPr>
            <a:lvl3pPr marL="676275" indent="-136922">
              <a:spcBef>
                <a:spcPts val="0"/>
              </a:spcBef>
              <a:spcAft>
                <a:spcPts val="450"/>
              </a:spcAft>
              <a:defRPr sz="1200"/>
            </a:lvl3pPr>
            <a:lvl4pPr>
              <a:spcBef>
                <a:spcPts val="0"/>
              </a:spcBef>
              <a:spcAft>
                <a:spcPts val="900"/>
              </a:spcAft>
              <a:defRPr sz="1200"/>
            </a:lvl4pPr>
            <a:lvl5pPr>
              <a:spcBef>
                <a:spcPts val="0"/>
              </a:spcBef>
              <a:spcAft>
                <a:spcPts val="900"/>
              </a:spcAft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AE6F8D-F251-53DB-56A1-9E44BC83DA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58226" y="6426200"/>
            <a:ext cx="441325" cy="242888"/>
          </a:xfrm>
        </p:spPr>
        <p:txBody>
          <a:bodyPr/>
          <a:lstStyle>
            <a:lvl1pPr>
              <a:defRPr sz="600" smtClean="0"/>
            </a:lvl1pPr>
          </a:lstStyle>
          <a:p>
            <a:pPr>
              <a:defRPr/>
            </a:pPr>
            <a:fld id="{1B7D9A06-3890-44F0-B881-95BE48D1180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1531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6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Pictur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erade Verbindung 5">
            <a:extLst>
              <a:ext uri="{FF2B5EF4-FFF2-40B4-BE49-F238E27FC236}">
                <a16:creationId xmlns:a16="http://schemas.microsoft.com/office/drawing/2014/main" id="{0CF38C5D-A39F-47AC-B663-D5024D494DB2}"/>
              </a:ext>
            </a:extLst>
          </p:cNvPr>
          <p:cNvCxnSpPr/>
          <p:nvPr userDrawn="1"/>
        </p:nvCxnSpPr>
        <p:spPr>
          <a:xfrm>
            <a:off x="531562" y="1873125"/>
            <a:ext cx="5442188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Gerade Verbindung 6">
            <a:extLst>
              <a:ext uri="{FF2B5EF4-FFF2-40B4-BE49-F238E27FC236}">
                <a16:creationId xmlns:a16="http://schemas.microsoft.com/office/drawing/2014/main" id="{758F581C-6E2A-4C62-A3AD-BD07D4735FEB}"/>
              </a:ext>
            </a:extLst>
          </p:cNvPr>
          <p:cNvCxnSpPr/>
          <p:nvPr userDrawn="1"/>
        </p:nvCxnSpPr>
        <p:spPr>
          <a:xfrm>
            <a:off x="531562" y="4011807"/>
            <a:ext cx="5442188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Headline">
            <a:extLst>
              <a:ext uri="{FF2B5EF4-FFF2-40B4-BE49-F238E27FC236}">
                <a16:creationId xmlns:a16="http://schemas.microsoft.com/office/drawing/2014/main" id="{E6F6AE93-3D10-420C-85D6-2B50F35FC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60543" y="2357757"/>
            <a:ext cx="7683212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English Title of the Presentation</a:t>
            </a:r>
            <a:br>
              <a:rPr lang="en-GB" dirty="0"/>
            </a:br>
            <a:r>
              <a:rPr lang="en-GB" dirty="0"/>
              <a:t>(Source Sans Bold 36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</p:txBody>
      </p:sp>
      <p:sp>
        <p:nvSpPr>
          <p:cNvPr id="13" name="Subline">
            <a:extLst>
              <a:ext uri="{FF2B5EF4-FFF2-40B4-BE49-F238E27FC236}">
                <a16:creationId xmlns:a16="http://schemas.microsoft.com/office/drawing/2014/main" id="{60440953-B002-4385-BEE0-B4DD1191BE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421" y="1952320"/>
            <a:ext cx="7683212" cy="326243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844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City ∙ Country ∙ Month, Day, Year (Source Sans Bold 16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</p:txBody>
      </p:sp>
      <p:sp>
        <p:nvSpPr>
          <p:cNvPr id="14" name="Subline">
            <a:extLst>
              <a:ext uri="{FF2B5EF4-FFF2-40B4-BE49-F238E27FC236}">
                <a16:creationId xmlns:a16="http://schemas.microsoft.com/office/drawing/2014/main" id="{B05E7A9A-9EDA-4604-95C2-17C163FD2B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51665" y="3491567"/>
            <a:ext cx="7683212" cy="443198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844"/>
              </a:spcBef>
              <a:spcAft>
                <a:spcPts val="0"/>
              </a:spcAft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Subheading (Source Sans Bold 24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761052D-2F3E-4428-A297-80BCC4214E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1665" y="4192086"/>
            <a:ext cx="4624643" cy="21076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26901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Picture Partner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line">
            <a:extLst>
              <a:ext uri="{FF2B5EF4-FFF2-40B4-BE49-F238E27FC236}">
                <a16:creationId xmlns:a16="http://schemas.microsoft.com/office/drawing/2014/main" id="{DF231065-8BBF-4A55-95FD-8064DABAD2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7533714" y="292291"/>
            <a:ext cx="1045165" cy="790922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844"/>
              </a:spcBef>
              <a:spcAft>
                <a:spcPts val="0"/>
              </a:spcAft>
              <a:buNone/>
              <a:defRPr sz="1125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Partner Logo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4" name="Subline">
            <a:extLst>
              <a:ext uri="{FF2B5EF4-FFF2-40B4-BE49-F238E27FC236}">
                <a16:creationId xmlns:a16="http://schemas.microsoft.com/office/drawing/2014/main" id="{9ADAD3C3-C629-4E4E-B0D9-73093D49A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343515" y="286450"/>
            <a:ext cx="1045165" cy="790922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844"/>
              </a:spcBef>
              <a:spcAft>
                <a:spcPts val="0"/>
              </a:spcAft>
              <a:buNone/>
              <a:defRPr sz="1125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Partner Logo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17" name="Subline">
            <a:extLst>
              <a:ext uri="{FF2B5EF4-FFF2-40B4-BE49-F238E27FC236}">
                <a16:creationId xmlns:a16="http://schemas.microsoft.com/office/drawing/2014/main" id="{1BB5193C-0B51-4C8F-A0D6-FDD6738A11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53315" y="291922"/>
            <a:ext cx="1045165" cy="790922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844"/>
              </a:spcBef>
              <a:spcAft>
                <a:spcPts val="0"/>
              </a:spcAft>
              <a:buNone/>
              <a:defRPr sz="1125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Partner Logo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cxnSp>
        <p:nvCxnSpPr>
          <p:cNvPr id="23" name="Gerade Verbindung 5">
            <a:extLst>
              <a:ext uri="{FF2B5EF4-FFF2-40B4-BE49-F238E27FC236}">
                <a16:creationId xmlns:a16="http://schemas.microsoft.com/office/drawing/2014/main" id="{BDF564E8-0006-407B-8BCC-C408B9B17FC8}"/>
              </a:ext>
            </a:extLst>
          </p:cNvPr>
          <p:cNvCxnSpPr/>
          <p:nvPr userDrawn="1"/>
        </p:nvCxnSpPr>
        <p:spPr>
          <a:xfrm>
            <a:off x="531562" y="1873125"/>
            <a:ext cx="5442188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Gerade Verbindung 6">
            <a:extLst>
              <a:ext uri="{FF2B5EF4-FFF2-40B4-BE49-F238E27FC236}">
                <a16:creationId xmlns:a16="http://schemas.microsoft.com/office/drawing/2014/main" id="{B938C74D-7F68-4680-A30C-FE9008A419B7}"/>
              </a:ext>
            </a:extLst>
          </p:cNvPr>
          <p:cNvCxnSpPr/>
          <p:nvPr userDrawn="1"/>
        </p:nvCxnSpPr>
        <p:spPr>
          <a:xfrm>
            <a:off x="531562" y="4011807"/>
            <a:ext cx="5442188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Headline">
            <a:extLst>
              <a:ext uri="{FF2B5EF4-FFF2-40B4-BE49-F238E27FC236}">
                <a16:creationId xmlns:a16="http://schemas.microsoft.com/office/drawing/2014/main" id="{D5E50B16-41DB-489F-8D5F-332D7EE7E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60543" y="2357757"/>
            <a:ext cx="7683212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English Title of the Presentation</a:t>
            </a:r>
            <a:br>
              <a:rPr lang="en-GB" dirty="0"/>
            </a:br>
            <a:r>
              <a:rPr lang="en-GB" dirty="0"/>
              <a:t>(Source Sans Bold 36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</p:txBody>
      </p:sp>
      <p:sp>
        <p:nvSpPr>
          <p:cNvPr id="15" name="Subline">
            <a:extLst>
              <a:ext uri="{FF2B5EF4-FFF2-40B4-BE49-F238E27FC236}">
                <a16:creationId xmlns:a16="http://schemas.microsoft.com/office/drawing/2014/main" id="{AE89CA3A-8154-4EAF-876A-D6FFF10502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9421" y="1952320"/>
            <a:ext cx="7683212" cy="326243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844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GB" dirty="0"/>
              <a:t>City ∙ Country ∙ Month, Day, Year (Source Sans Bold 16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</p:txBody>
      </p:sp>
      <p:sp>
        <p:nvSpPr>
          <p:cNvPr id="16" name="Subline">
            <a:extLst>
              <a:ext uri="{FF2B5EF4-FFF2-40B4-BE49-F238E27FC236}">
                <a16:creationId xmlns:a16="http://schemas.microsoft.com/office/drawing/2014/main" id="{9AD3401E-1A56-4761-9D25-7E2D7B7FED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51665" y="3491567"/>
            <a:ext cx="7683212" cy="443198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844"/>
              </a:spcBef>
              <a:spcAft>
                <a:spcPts val="0"/>
              </a:spcAft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Subheading (Source Sans Bold 24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6E461D49-99BB-4F8E-A842-0EADE4DBBE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1665" y="4192086"/>
            <a:ext cx="4624643" cy="210765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44343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5510D-FBB5-482A-8752-89B219BACF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2019296"/>
            <a:ext cx="7886700" cy="3217998"/>
          </a:xfrm>
        </p:spPr>
        <p:txBody>
          <a:bodyPr>
            <a:normAutofit/>
          </a:bodyPr>
          <a:lstStyle>
            <a:lvl1pPr>
              <a:defRPr sz="2000"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 dirty="0"/>
              <a:t>Text in Source Sans Regular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feld 5">
            <a:extLst>
              <a:ext uri="{FF2B5EF4-FFF2-40B4-BE49-F238E27FC236}">
                <a16:creationId xmlns:a16="http://schemas.microsoft.com/office/drawing/2014/main" id="{9CA3E6DA-5DDB-4BF7-B225-517C0AF31586}"/>
              </a:ext>
            </a:extLst>
          </p:cNvPr>
          <p:cNvSpPr txBox="1"/>
          <p:nvPr userDrawn="1"/>
        </p:nvSpPr>
        <p:spPr>
          <a:xfrm>
            <a:off x="5355637" y="453058"/>
            <a:ext cx="320680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r"/>
            <a:fld id="{01777118-F35C-4A60-ADBC-F9A6FD1EA98A}" type="slidenum">
              <a:rPr lang="pt-PT" sz="1000" smtClean="0">
                <a:solidFill>
                  <a:srgbClr val="008244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‹#›</a:t>
            </a:fld>
            <a:endParaRPr lang="pt-PT" sz="1000" dirty="0">
              <a:solidFill>
                <a:srgbClr val="008244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2" name="Textfeld 5">
            <a:extLst>
              <a:ext uri="{FF2B5EF4-FFF2-40B4-BE49-F238E27FC236}">
                <a16:creationId xmlns:a16="http://schemas.microsoft.com/office/drawing/2014/main" id="{B5E08E9A-2C87-42D0-982B-D261828816E8}"/>
              </a:ext>
            </a:extLst>
          </p:cNvPr>
          <p:cNvSpPr txBox="1"/>
          <p:nvPr userDrawn="1"/>
        </p:nvSpPr>
        <p:spPr>
          <a:xfrm>
            <a:off x="5406159" y="949569"/>
            <a:ext cx="320680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algn="r"/>
            <a:fld id="{7CD98B14-8ED0-4C1F-BF89-0150E109F575}" type="datetime4">
              <a:rPr kumimoji="0" lang="en-US" sz="1000" b="0" u="none" strike="noStrike" cap="none" spc="0" normalizeH="0" baseline="0" smtClean="0">
                <a:ln>
                  <a:noFill/>
                </a:ln>
                <a:solidFill>
                  <a:srgbClr val="008244"/>
                </a:solidFill>
                <a:effectLst/>
                <a:uFillTx/>
                <a:latin typeface="Source Sans Pro" panose="020B0503030403020204" pitchFamily="34" charset="0"/>
                <a:ea typeface="Source Sans Pro" panose="020B0503030403020204" pitchFamily="34" charset="0"/>
                <a:sym typeface="Helvetica Neue"/>
              </a:rPr>
              <a:t>March 1, 2023</a:t>
            </a:fld>
            <a:endParaRPr kumimoji="0" lang="pt-PT" sz="1000" b="0" u="none" strike="noStrike" cap="none" spc="0" normalizeH="0" baseline="0" dirty="0">
              <a:ln>
                <a:noFill/>
              </a:ln>
              <a:solidFill>
                <a:srgbClr val="008244"/>
              </a:solidFill>
              <a:effectLst/>
              <a:uFillTx/>
              <a:latin typeface="Source Sans Pro" panose="020B0503030403020204" pitchFamily="34" charset="0"/>
              <a:ea typeface="Source Sans Pro" panose="020B05030304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DED49E-6387-48BD-8982-7335BD233D9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540276" y="412551"/>
            <a:ext cx="6285390" cy="594462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800" b="1" kern="1200" dirty="0">
                <a:solidFill>
                  <a:srgbClr val="0000CC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9325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pter star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adline">
            <a:extLst>
              <a:ext uri="{FF2B5EF4-FFF2-40B4-BE49-F238E27FC236}">
                <a16:creationId xmlns:a16="http://schemas.microsoft.com/office/drawing/2014/main" id="{B67DEF8D-347A-4899-859C-3A527B35E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31563" y="1962000"/>
            <a:ext cx="7683212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="1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GB" dirty="0"/>
              <a:t>Next Chapter:</a:t>
            </a:r>
            <a:br>
              <a:rPr lang="en-GB" dirty="0"/>
            </a:br>
            <a:r>
              <a:rPr lang="en-GB" dirty="0"/>
              <a:t>(Source Sans Bold 36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654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tart slid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D17514C-CCC2-4EE5-944A-81390C905F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1334" y="3591277"/>
            <a:ext cx="5442645" cy="26420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5AE189F1-D55A-4F0F-8B99-39B464745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31563" y="1962000"/>
            <a:ext cx="7683212" cy="108952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600" b="1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GB" dirty="0"/>
              <a:t>Next Chapter:</a:t>
            </a:r>
            <a:br>
              <a:rPr lang="en-GB" dirty="0"/>
            </a:br>
            <a:r>
              <a:rPr lang="en-GB" dirty="0"/>
              <a:t>(Source Sans Bold 36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255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23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marL="28575">
              <a:spcBef>
                <a:spcPts val="15"/>
              </a:spcBef>
            </a:pPr>
            <a:fld id="{81D60167-4931-47E6-BA6A-407CBD079E47}" type="slidenum">
              <a:rPr lang="en-GB" spc="-19" smtClean="0"/>
              <a:pPr marL="28575">
                <a:spcBef>
                  <a:spcPts val="15"/>
                </a:spcBef>
              </a:pPr>
              <a:t>‹#›</a:t>
            </a:fld>
            <a:endParaRPr lang="en-GB" spc="-19" dirty="0"/>
          </a:p>
        </p:txBody>
      </p:sp>
    </p:spTree>
    <p:extLst>
      <p:ext uri="{BB962C8B-B14F-4D97-AF65-F5344CB8AC3E}">
        <p14:creationId xmlns:p14="http://schemas.microsoft.com/office/powerpoint/2010/main" val="267649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70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23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3" r:id="rId3"/>
    <p:sldLayoutId id="2147483708" r:id="rId4"/>
    <p:sldLayoutId id="2147483724" r:id="rId5"/>
    <p:sldLayoutId id="2147483706" r:id="rId6"/>
    <p:sldLayoutId id="2147483725" r:id="rId7"/>
    <p:sldLayoutId id="2147483729" r:id="rId8"/>
    <p:sldLayoutId id="2147483731" r:id="rId9"/>
    <p:sldLayoutId id="2147483733" r:id="rId10"/>
    <p:sldLayoutId id="2147483735" r:id="rId11"/>
    <p:sldLayoutId id="214748373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98D7F-3D5D-4E9D-A789-7FB90C3EE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52" y="1902435"/>
            <a:ext cx="7683212" cy="144655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4400" dirty="0"/>
              <a:t>SMC campaign 2022 in West Africa: regional perspectives </a:t>
            </a:r>
            <a:endParaRPr lang="de-DE" sz="3200" dirty="0"/>
          </a:p>
        </p:txBody>
      </p:sp>
      <p:sp>
        <p:nvSpPr>
          <p:cNvPr id="3" name="Sous-titre 6">
            <a:extLst>
              <a:ext uri="{FF2B5EF4-FFF2-40B4-BE49-F238E27FC236}">
                <a16:creationId xmlns:a16="http://schemas.microsoft.com/office/drawing/2014/main" id="{D0F54F26-7A46-79CF-E618-CC1D713C3241}"/>
              </a:ext>
            </a:extLst>
          </p:cNvPr>
          <p:cNvSpPr txBox="1">
            <a:spLocks/>
          </p:cNvSpPr>
          <p:nvPr/>
        </p:nvSpPr>
        <p:spPr bwMode="auto">
          <a:xfrm>
            <a:off x="349624" y="5661214"/>
            <a:ext cx="7790329" cy="69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sz="1600" b="1" dirty="0">
                <a:solidFill>
                  <a:srgbClr val="FFFF00"/>
                </a:solidFill>
                <a:latin typeface="Arial" panose="020B0604020202020204" pitchFamily="34" charset="0"/>
              </a:rPr>
              <a:t>Seasonal Malaria Chemoprevention (SMC) Alliance annual review and planning meeting, Conakry, Guinea 28 Feb - 2 Mar, 2023</a:t>
            </a:r>
            <a:endParaRPr lang="fr-FR" altLang="en-US" sz="1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fr-FR" altLang="en-US" sz="1600" dirty="0">
              <a:solidFill>
                <a:srgbClr val="FFFF00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77E6F1-F149-41E6-C27F-7C17144B1A70}"/>
              </a:ext>
            </a:extLst>
          </p:cNvPr>
          <p:cNvSpPr txBox="1"/>
          <p:nvPr/>
        </p:nvSpPr>
        <p:spPr>
          <a:xfrm>
            <a:off x="844720" y="4318396"/>
            <a:ext cx="70462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FF99"/>
                </a:solidFill>
              </a:rPr>
              <a:t>WAHO</a:t>
            </a:r>
          </a:p>
          <a:p>
            <a:pPr algn="ctr"/>
            <a:r>
              <a:rPr lang="en-GB" sz="2800" b="1" dirty="0">
                <a:solidFill>
                  <a:srgbClr val="FFFF99"/>
                </a:solidFill>
              </a:rPr>
              <a:t>RBM</a:t>
            </a:r>
          </a:p>
        </p:txBody>
      </p:sp>
      <p:pic>
        <p:nvPicPr>
          <p:cNvPr id="4" name="image2.jpg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5713676" y="337399"/>
            <a:ext cx="2872882" cy="745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15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2FAA6C-AA5E-CBEB-B8A4-47ECFE7B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81" y="1913967"/>
            <a:ext cx="7642820" cy="4046747"/>
          </a:xfrm>
        </p:spPr>
        <p:txBody>
          <a:bodyPr numCol="2">
            <a:normAutofit fontScale="92500" lnSpcReduction="20000"/>
          </a:bodyPr>
          <a:lstStyle/>
          <a:p>
            <a:pPr marL="342900" marR="73660" indent="-342900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Microplanning and coordination</a:t>
            </a:r>
          </a:p>
          <a:p>
            <a:pPr marL="342900" marR="73660" indent="-342900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Logistics management</a:t>
            </a:r>
          </a:p>
          <a:p>
            <a:pPr marL="342900" marR="73660" indent="-342900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Human resource management</a:t>
            </a:r>
          </a:p>
          <a:p>
            <a:pPr marL="342900" marR="73660" indent="-342900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Social mobilisation</a:t>
            </a:r>
          </a:p>
          <a:p>
            <a:pPr marL="342900" marR="73660" indent="-342900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Service delivery</a:t>
            </a:r>
          </a:p>
          <a:p>
            <a:pPr marL="342900" marR="73660" indent="-342900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COVID-19 measures</a:t>
            </a:r>
          </a:p>
          <a:p>
            <a:pPr marL="342900" marR="73660" indent="-342900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Health service data management</a:t>
            </a:r>
          </a:p>
          <a:p>
            <a:pPr marL="342900" marR="73660" indent="-342900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Pharmacovigilance</a:t>
            </a:r>
          </a:p>
          <a:p>
            <a:pPr marL="342900" marR="73660" indent="-342900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Biomedical waste management</a:t>
            </a:r>
          </a:p>
          <a:p>
            <a:pPr marL="342900" marR="73660" indent="-342900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Quality assurance</a:t>
            </a:r>
          </a:p>
          <a:p>
            <a:pPr marL="342900" marR="73660" indent="-342900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Cross-border collaboration</a:t>
            </a:r>
          </a:p>
          <a:p>
            <a:pPr marL="342900" marR="73660" indent="-342900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endParaRPr lang="en-GB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23040-289E-E278-C10C-D3F69B1452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33628" y="314581"/>
            <a:ext cx="6754905" cy="806821"/>
          </a:xfrm>
        </p:spPr>
        <p:txBody>
          <a:bodyPr/>
          <a:lstStyle/>
          <a:p>
            <a:r>
              <a:rPr lang="en-GB" dirty="0"/>
              <a:t>Elements in SMC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FDAF13-1002-1CBC-4CC2-41DEEFBDA4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ctr"/>
            <a:fld id="{194A2CEE-CCB1-F643-B0A4-0CE913F8F395}" type="slidenum">
              <a:rPr lang="fr-FR" altLang="fr-FR" sz="1500"/>
              <a:pPr algn="ctr"/>
              <a:t>10</a:t>
            </a:fld>
            <a:endParaRPr lang="fr-FR" altLang="fr-FR" sz="1500" dirty="0"/>
          </a:p>
        </p:txBody>
      </p:sp>
    </p:spTree>
    <p:extLst>
      <p:ext uri="{BB962C8B-B14F-4D97-AF65-F5344CB8AC3E}">
        <p14:creationId xmlns:p14="http://schemas.microsoft.com/office/powerpoint/2010/main" val="332458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E5DA7-354F-E2A8-3ADD-6B6907DD0AA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Characteristics of SMC campaigns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4114B8A-1D5B-1DED-B307-2E5B20E76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328115"/>
              </p:ext>
            </p:extLst>
          </p:nvPr>
        </p:nvGraphicFramePr>
        <p:xfrm>
          <a:off x="198343" y="1878793"/>
          <a:ext cx="8241523" cy="4013465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569362">
                  <a:extLst>
                    <a:ext uri="{9D8B030D-6E8A-4147-A177-3AD203B41FA5}">
                      <a16:colId xmlns:a16="http://schemas.microsoft.com/office/drawing/2014/main" val="3006358316"/>
                    </a:ext>
                  </a:extLst>
                </a:gridCol>
                <a:gridCol w="818030">
                  <a:extLst>
                    <a:ext uri="{9D8B030D-6E8A-4147-A177-3AD203B41FA5}">
                      <a16:colId xmlns:a16="http://schemas.microsoft.com/office/drawing/2014/main" val="2043205547"/>
                    </a:ext>
                  </a:extLst>
                </a:gridCol>
                <a:gridCol w="590159">
                  <a:extLst>
                    <a:ext uri="{9D8B030D-6E8A-4147-A177-3AD203B41FA5}">
                      <a16:colId xmlns:a16="http://schemas.microsoft.com/office/drawing/2014/main" val="1644655524"/>
                    </a:ext>
                  </a:extLst>
                </a:gridCol>
                <a:gridCol w="683341">
                  <a:extLst>
                    <a:ext uri="{9D8B030D-6E8A-4147-A177-3AD203B41FA5}">
                      <a16:colId xmlns:a16="http://schemas.microsoft.com/office/drawing/2014/main" val="3556405986"/>
                    </a:ext>
                  </a:extLst>
                </a:gridCol>
                <a:gridCol w="517684">
                  <a:extLst>
                    <a:ext uri="{9D8B030D-6E8A-4147-A177-3AD203B41FA5}">
                      <a16:colId xmlns:a16="http://schemas.microsoft.com/office/drawing/2014/main" val="2126268028"/>
                    </a:ext>
                  </a:extLst>
                </a:gridCol>
                <a:gridCol w="517684">
                  <a:extLst>
                    <a:ext uri="{9D8B030D-6E8A-4147-A177-3AD203B41FA5}">
                      <a16:colId xmlns:a16="http://schemas.microsoft.com/office/drawing/2014/main" val="3359645682"/>
                    </a:ext>
                  </a:extLst>
                </a:gridCol>
                <a:gridCol w="517684">
                  <a:extLst>
                    <a:ext uri="{9D8B030D-6E8A-4147-A177-3AD203B41FA5}">
                      <a16:colId xmlns:a16="http://schemas.microsoft.com/office/drawing/2014/main" val="2994908068"/>
                    </a:ext>
                  </a:extLst>
                </a:gridCol>
                <a:gridCol w="517684">
                  <a:extLst>
                    <a:ext uri="{9D8B030D-6E8A-4147-A177-3AD203B41FA5}">
                      <a16:colId xmlns:a16="http://schemas.microsoft.com/office/drawing/2014/main" val="1123759701"/>
                    </a:ext>
                  </a:extLst>
                </a:gridCol>
                <a:gridCol w="517684">
                  <a:extLst>
                    <a:ext uri="{9D8B030D-6E8A-4147-A177-3AD203B41FA5}">
                      <a16:colId xmlns:a16="http://schemas.microsoft.com/office/drawing/2014/main" val="1271258743"/>
                    </a:ext>
                  </a:extLst>
                </a:gridCol>
                <a:gridCol w="517684">
                  <a:extLst>
                    <a:ext uri="{9D8B030D-6E8A-4147-A177-3AD203B41FA5}">
                      <a16:colId xmlns:a16="http://schemas.microsoft.com/office/drawing/2014/main" val="3176005532"/>
                    </a:ext>
                  </a:extLst>
                </a:gridCol>
                <a:gridCol w="562597">
                  <a:extLst>
                    <a:ext uri="{9D8B030D-6E8A-4147-A177-3AD203B41FA5}">
                      <a16:colId xmlns:a16="http://schemas.microsoft.com/office/drawing/2014/main" val="3127002142"/>
                    </a:ext>
                  </a:extLst>
                </a:gridCol>
                <a:gridCol w="472771">
                  <a:extLst>
                    <a:ext uri="{9D8B030D-6E8A-4147-A177-3AD203B41FA5}">
                      <a16:colId xmlns:a16="http://schemas.microsoft.com/office/drawing/2014/main" val="3481206337"/>
                    </a:ext>
                  </a:extLst>
                </a:gridCol>
                <a:gridCol w="779028">
                  <a:extLst>
                    <a:ext uri="{9D8B030D-6E8A-4147-A177-3AD203B41FA5}">
                      <a16:colId xmlns:a16="http://schemas.microsoft.com/office/drawing/2014/main" val="7809510"/>
                    </a:ext>
                  </a:extLst>
                </a:gridCol>
                <a:gridCol w="660131">
                  <a:extLst>
                    <a:ext uri="{9D8B030D-6E8A-4147-A177-3AD203B41FA5}">
                      <a16:colId xmlns:a16="http://schemas.microsoft.com/office/drawing/2014/main" val="313053879"/>
                    </a:ext>
                  </a:extLst>
                </a:gridCol>
              </a:tblGrid>
              <a:tr h="1314299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>
                          <a:effectLst/>
                        </a:rPr>
                        <a:t>Country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Date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No. of days per round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No. of regions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No. of districts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No. of health facilities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No. of SMC cycles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SMC cycle during support visit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No. of  members per distributor team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Drug admin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Nutrition screening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Bednet education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Digitalization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Distribution strategy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extLst>
                  <a:ext uri="{0D108BD9-81ED-4DB2-BD59-A6C34878D82A}">
                    <a16:rowId xmlns:a16="http://schemas.microsoft.com/office/drawing/2014/main" val="3089461620"/>
                  </a:ext>
                </a:extLst>
              </a:tr>
              <a:tr h="45038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</a:rPr>
                        <a:t>Benin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 18 to 23 Aug 2022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Yes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No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No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Yes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DDS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extLst>
                  <a:ext uri="{0D108BD9-81ED-4DB2-BD59-A6C34878D82A}">
                    <a16:rowId xmlns:a16="http://schemas.microsoft.com/office/drawing/2014/main" val="73376804"/>
                  </a:ext>
                </a:extLst>
              </a:tr>
              <a:tr h="45038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</a:rPr>
                        <a:t>Ghana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8-13 Aug 2022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Yes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No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No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Yes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DDS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extLst>
                  <a:ext uri="{0D108BD9-81ED-4DB2-BD59-A6C34878D82A}">
                    <a16:rowId xmlns:a16="http://schemas.microsoft.com/office/drawing/2014/main" val="3709465583"/>
                  </a:ext>
                </a:extLst>
              </a:tr>
              <a:tr h="67401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</a:rPr>
                        <a:t>Niger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 17 to 22 Aug 2022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4 / 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Yes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Yes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Yes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Yes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DDS + FS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extLst>
                  <a:ext uri="{0D108BD9-81ED-4DB2-BD59-A6C34878D82A}">
                    <a16:rowId xmlns:a16="http://schemas.microsoft.com/office/drawing/2014/main" val="1743570981"/>
                  </a:ext>
                </a:extLst>
              </a:tr>
              <a:tr h="674013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</a:rPr>
                        <a:t>Nigeria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28 Jul - 01 Aug 2022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1 State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4 / 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Yes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No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No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Yes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DDS + FS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extLst>
                  <a:ext uri="{0D108BD9-81ED-4DB2-BD59-A6C34878D82A}">
                    <a16:rowId xmlns:a16="http://schemas.microsoft.com/office/drawing/2014/main" val="182287639"/>
                  </a:ext>
                </a:extLst>
              </a:tr>
              <a:tr h="450380"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u="none" strike="noStrike" dirty="0">
                          <a:effectLst/>
                        </a:rPr>
                        <a:t>Togo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01 - 03 Sept 2022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>
                          <a:effectLst/>
                        </a:rPr>
                        <a:t>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2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Yes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No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No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No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u="none" strike="noStrike" dirty="0">
                          <a:effectLst/>
                        </a:rPr>
                        <a:t>DDS + FS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72" marR="2972" marT="2972" marB="0"/>
                </a:tc>
                <a:extLst>
                  <a:ext uri="{0D108BD9-81ED-4DB2-BD59-A6C34878D82A}">
                    <a16:rowId xmlns:a16="http://schemas.microsoft.com/office/drawing/2014/main" val="370089744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178250A-B48F-177D-8044-F8FF3C07F080}"/>
              </a:ext>
            </a:extLst>
          </p:cNvPr>
          <p:cNvSpPr txBox="1"/>
          <p:nvPr/>
        </p:nvSpPr>
        <p:spPr>
          <a:xfrm>
            <a:off x="1897258" y="6146525"/>
            <a:ext cx="5349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66FF"/>
                </a:solidFill>
              </a:rPr>
              <a:t>DDS=door-to-door strategy; FS = fixed strategy</a:t>
            </a:r>
          </a:p>
        </p:txBody>
      </p:sp>
    </p:spTree>
    <p:extLst>
      <p:ext uri="{BB962C8B-B14F-4D97-AF65-F5344CB8AC3E}">
        <p14:creationId xmlns:p14="http://schemas.microsoft.com/office/powerpoint/2010/main" val="2248544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23040-289E-E278-C10C-D3F69B1452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07459" y="304802"/>
            <a:ext cx="6754905" cy="806821"/>
          </a:xfrm>
        </p:spPr>
        <p:txBody>
          <a:bodyPr/>
          <a:lstStyle/>
          <a:p>
            <a:r>
              <a:rPr lang="en-GB" dirty="0"/>
              <a:t>Observations 1/5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FDAF13-1002-1CBC-4CC2-41DEEFBDA4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ctr"/>
            <a:fld id="{194A2CEE-CCB1-F643-B0A4-0CE913F8F395}" type="slidenum">
              <a:rPr lang="fr-FR" altLang="fr-FR" sz="1500"/>
              <a:pPr algn="ctr"/>
              <a:t>12</a:t>
            </a:fld>
            <a:endParaRPr lang="fr-FR" altLang="fr-FR" sz="15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2C68A3F-3E2D-54BA-5104-CBC1E4C42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383646"/>
              </p:ext>
            </p:extLst>
          </p:nvPr>
        </p:nvGraphicFramePr>
        <p:xfrm>
          <a:off x="222793" y="1711443"/>
          <a:ext cx="8192620" cy="4532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922">
                  <a:extLst>
                    <a:ext uri="{9D8B030D-6E8A-4147-A177-3AD203B41FA5}">
                      <a16:colId xmlns:a16="http://schemas.microsoft.com/office/drawing/2014/main" val="3168888692"/>
                    </a:ext>
                  </a:extLst>
                </a:gridCol>
                <a:gridCol w="1569614">
                  <a:extLst>
                    <a:ext uri="{9D8B030D-6E8A-4147-A177-3AD203B41FA5}">
                      <a16:colId xmlns:a16="http://schemas.microsoft.com/office/drawing/2014/main" val="1307499588"/>
                    </a:ext>
                  </a:extLst>
                </a:gridCol>
                <a:gridCol w="2930350">
                  <a:extLst>
                    <a:ext uri="{9D8B030D-6E8A-4147-A177-3AD203B41FA5}">
                      <a16:colId xmlns:a16="http://schemas.microsoft.com/office/drawing/2014/main" val="1973989702"/>
                    </a:ext>
                  </a:extLst>
                </a:gridCol>
                <a:gridCol w="3207734">
                  <a:extLst>
                    <a:ext uri="{9D8B030D-6E8A-4147-A177-3AD203B41FA5}">
                      <a16:colId xmlns:a16="http://schemas.microsoft.com/office/drawing/2014/main" val="1131614442"/>
                    </a:ext>
                  </a:extLst>
                </a:gridCol>
              </a:tblGrid>
              <a:tr h="44416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No.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Domain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Strengths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Gaps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3030299895"/>
                  </a:ext>
                </a:extLst>
              </a:tr>
              <a:tr h="1385429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1</a:t>
                      </a:r>
                    </a:p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Microplanning and coordination</a:t>
                      </a:r>
                    </a:p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 err="1">
                          <a:effectLst/>
                        </a:rPr>
                        <a:t>Microplans</a:t>
                      </a:r>
                      <a:r>
                        <a:rPr lang="en-GB" sz="1600" u="none" strike="noStrike" dirty="0">
                          <a:effectLst/>
                        </a:rPr>
                        <a:t> prepared; list of personnel available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Often no maps or tables displayed to illustrate the health communities assigned to the various volunteers and their supervisors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1230496425"/>
                  </a:ext>
                </a:extLst>
              </a:tr>
              <a:tr h="556497">
                <a:tc vMerge="1"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Regular meetings - physical and virtual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1746490678"/>
                  </a:ext>
                </a:extLst>
              </a:tr>
              <a:tr h="556497">
                <a:tc vMerge="1"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National and regional supervision teams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4173747297"/>
                  </a:ext>
                </a:extLst>
              </a:tr>
              <a:tr h="103379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2</a:t>
                      </a:r>
                    </a:p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Logistics management</a:t>
                      </a:r>
                    </a:p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Pre-positioning of supplies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No programme bags to transport medicines and consumables by the CHWs or if available, damaged and worn out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3455341822"/>
                  </a:ext>
                </a:extLst>
              </a:tr>
              <a:tr h="556497">
                <a:tc vMerge="1"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Adequate supply of logistics in terms of drugs, tablets, posters, etc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740230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252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23040-289E-E278-C10C-D3F69B1452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07459" y="304802"/>
            <a:ext cx="6754905" cy="806821"/>
          </a:xfrm>
        </p:spPr>
        <p:txBody>
          <a:bodyPr/>
          <a:lstStyle/>
          <a:p>
            <a:r>
              <a:rPr lang="en-GB" dirty="0"/>
              <a:t>Observations 2/5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FDAF13-1002-1CBC-4CC2-41DEEFBDA4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ctr"/>
            <a:fld id="{194A2CEE-CCB1-F643-B0A4-0CE913F8F395}" type="slidenum">
              <a:rPr lang="fr-FR" altLang="fr-FR" sz="1500"/>
              <a:pPr algn="ctr"/>
              <a:t>13</a:t>
            </a:fld>
            <a:endParaRPr lang="fr-FR" altLang="fr-FR" sz="15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3236A0-EE91-2E99-B530-FF21BA3A3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780066"/>
              </p:ext>
            </p:extLst>
          </p:nvPr>
        </p:nvGraphicFramePr>
        <p:xfrm>
          <a:off x="80987" y="1672835"/>
          <a:ext cx="8305086" cy="462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578">
                  <a:extLst>
                    <a:ext uri="{9D8B030D-6E8A-4147-A177-3AD203B41FA5}">
                      <a16:colId xmlns:a16="http://schemas.microsoft.com/office/drawing/2014/main" val="1017088608"/>
                    </a:ext>
                  </a:extLst>
                </a:gridCol>
                <a:gridCol w="1591162">
                  <a:extLst>
                    <a:ext uri="{9D8B030D-6E8A-4147-A177-3AD203B41FA5}">
                      <a16:colId xmlns:a16="http://schemas.microsoft.com/office/drawing/2014/main" val="1854200230"/>
                    </a:ext>
                  </a:extLst>
                </a:gridCol>
                <a:gridCol w="3166198">
                  <a:extLst>
                    <a:ext uri="{9D8B030D-6E8A-4147-A177-3AD203B41FA5}">
                      <a16:colId xmlns:a16="http://schemas.microsoft.com/office/drawing/2014/main" val="2810310910"/>
                    </a:ext>
                  </a:extLst>
                </a:gridCol>
                <a:gridCol w="3056148">
                  <a:extLst>
                    <a:ext uri="{9D8B030D-6E8A-4147-A177-3AD203B41FA5}">
                      <a16:colId xmlns:a16="http://schemas.microsoft.com/office/drawing/2014/main" val="3457751527"/>
                    </a:ext>
                  </a:extLst>
                </a:gridCol>
              </a:tblGrid>
              <a:tr h="33688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effectLst/>
                        </a:rPr>
                        <a:t>No.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Domain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Strengths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Gaps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2291341534"/>
                  </a:ext>
                </a:extLst>
              </a:tr>
              <a:tr h="55047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>
                          <a:effectLst/>
                        </a:rPr>
                        <a:t>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Human resource management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Recruiting distributors who live in the community helps increase acceptance because they are known and easily accessible in the event of a reaction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Managing CHWs drop out after training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152683596"/>
                  </a:ext>
                </a:extLst>
              </a:tr>
              <a:tr h="3179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Knowledgeable and motivated CHWs and supervisors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 More remuneration for CHWs in hard-to-reach communities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4097150231"/>
                  </a:ext>
                </a:extLst>
              </a:tr>
              <a:tr h="550473">
                <a:tc rowSpan="3">
                  <a:txBody>
                    <a:bodyPr/>
                    <a:lstStyle/>
                    <a:p>
                      <a:pPr algn="ctr" fontAlgn="t"/>
                      <a:r>
                        <a:rPr lang="en-GB" sz="1400" u="none" strike="noStrike" dirty="0">
                          <a:effectLst/>
                        </a:rPr>
                        <a:t>CH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Social mobilisation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Posters, T-shirts for volunteers and supervisors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Low visibility of the campaign at the regional and district health directorate (no banners or posters announcing the campaign)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3068439289"/>
                  </a:ext>
                </a:extLst>
              </a:tr>
              <a:tr h="12342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>
                          <a:effectLst/>
                        </a:rPr>
                        <a:t>Posting of key campaign information on boards in the waiting rooms of the health facilities visited;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No information about the campaign at a major mosque in one of the communities.  </a:t>
                      </a:r>
                      <a:br>
                        <a:rPr lang="en-GB" sz="1400" u="none" strike="noStrike" dirty="0">
                          <a:effectLst/>
                        </a:rPr>
                      </a:br>
                      <a:r>
                        <a:rPr lang="en-GB" sz="1400" u="none" strike="noStrike" dirty="0">
                          <a:effectLst/>
                        </a:rPr>
                        <a:t>Within 1h, visiting team found 5 care-givers in the vicinity of the mosque who were not aware of the campaign and whose children had not been dosed, even during the preceding round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120216274"/>
                  </a:ext>
                </a:extLst>
              </a:tr>
              <a:tr h="4137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Communication about the campaign using multiple channels including radio, churches, mosques, gong </a:t>
                      </a:r>
                      <a:r>
                        <a:rPr lang="en-GB" sz="1400" u="none" strike="noStrike" dirty="0" err="1">
                          <a:effectLst/>
                        </a:rPr>
                        <a:t>gong</a:t>
                      </a:r>
                      <a:r>
                        <a:rPr lang="en-GB" sz="1400" u="none" strike="noStrike" dirty="0">
                          <a:effectLst/>
                        </a:rPr>
                        <a:t> beaters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1744864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26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23040-289E-E278-C10C-D3F69B1452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07459" y="304802"/>
            <a:ext cx="6754905" cy="806821"/>
          </a:xfrm>
        </p:spPr>
        <p:txBody>
          <a:bodyPr/>
          <a:lstStyle/>
          <a:p>
            <a:r>
              <a:rPr lang="en-GB" dirty="0"/>
              <a:t>Observations 3/5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FDAF13-1002-1CBC-4CC2-41DEEFBDA4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ctr"/>
            <a:fld id="{194A2CEE-CCB1-F643-B0A4-0CE913F8F395}" type="slidenum">
              <a:rPr lang="fr-FR" altLang="fr-FR" sz="1500"/>
              <a:pPr algn="ctr"/>
              <a:t>14</a:t>
            </a:fld>
            <a:endParaRPr lang="fr-FR" altLang="fr-FR" sz="15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FCC1E6F-02CC-8AF4-84DC-A9273D1331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700366"/>
              </p:ext>
            </p:extLst>
          </p:nvPr>
        </p:nvGraphicFramePr>
        <p:xfrm>
          <a:off x="185894" y="1692397"/>
          <a:ext cx="8726993" cy="4700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550">
                  <a:extLst>
                    <a:ext uri="{9D8B030D-6E8A-4147-A177-3AD203B41FA5}">
                      <a16:colId xmlns:a16="http://schemas.microsoft.com/office/drawing/2014/main" val="2506935149"/>
                    </a:ext>
                  </a:extLst>
                </a:gridCol>
                <a:gridCol w="878427">
                  <a:extLst>
                    <a:ext uri="{9D8B030D-6E8A-4147-A177-3AD203B41FA5}">
                      <a16:colId xmlns:a16="http://schemas.microsoft.com/office/drawing/2014/main" val="4294430536"/>
                    </a:ext>
                  </a:extLst>
                </a:gridCol>
                <a:gridCol w="3033340">
                  <a:extLst>
                    <a:ext uri="{9D8B030D-6E8A-4147-A177-3AD203B41FA5}">
                      <a16:colId xmlns:a16="http://schemas.microsoft.com/office/drawing/2014/main" val="1937720058"/>
                    </a:ext>
                  </a:extLst>
                </a:gridCol>
                <a:gridCol w="4298676">
                  <a:extLst>
                    <a:ext uri="{9D8B030D-6E8A-4147-A177-3AD203B41FA5}">
                      <a16:colId xmlns:a16="http://schemas.microsoft.com/office/drawing/2014/main" val="22839886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No.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Domain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Strengths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Gaps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3150372122"/>
                  </a:ext>
                </a:extLst>
              </a:tr>
              <a:tr h="550473">
                <a:tc rowSpan="6"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Service delivery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Counselling done prior to drug administration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No DOTS: If the child is absent, distributor leaves the entire treatment is left with the mother for administration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4014270750"/>
                  </a:ext>
                </a:extLst>
              </a:tr>
              <a:tr h="4137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Mothers were generally requested to lead the administration of medicines to their children.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In a few households, mothers had kept the drugs and not given them to their child on days 2 or 3. 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4177326942"/>
                  </a:ext>
                </a:extLst>
              </a:tr>
              <a:tr h="5880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Community Health Volunteers (CHVs) revisit household on days 2 and 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In one case in which the mother started the regimen in reverse with the drug meant for the first day, not yet given while Day 2 drugs had been given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1415815857"/>
                  </a:ext>
                </a:extLst>
              </a:tr>
              <a:tr h="6872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Little effort by the volunteers or supervisors to manage, even when other mothers with whom refusals lived in the same house had accepted treatment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139938285"/>
                  </a:ext>
                </a:extLst>
              </a:tr>
              <a:tr h="2906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Non-systematic marking of the houses visited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896120860"/>
                  </a:ext>
                </a:extLst>
              </a:tr>
              <a:tr h="6872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Marking of the house with chalk is only done to indicate that a child has received complete dose in a particular round with no indication of number of eligible children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2712324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43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23040-289E-E278-C10C-D3F69B1452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07459" y="304802"/>
            <a:ext cx="6754905" cy="806821"/>
          </a:xfrm>
        </p:spPr>
        <p:txBody>
          <a:bodyPr/>
          <a:lstStyle/>
          <a:p>
            <a:r>
              <a:rPr lang="en-GB" dirty="0"/>
              <a:t>Observations 4/5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FDAF13-1002-1CBC-4CC2-41DEEFBDA4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ctr"/>
            <a:fld id="{194A2CEE-CCB1-F643-B0A4-0CE913F8F395}" type="slidenum">
              <a:rPr lang="fr-FR" altLang="fr-FR" sz="1500"/>
              <a:pPr algn="ctr"/>
              <a:t>15</a:t>
            </a:fld>
            <a:endParaRPr lang="fr-FR" altLang="fr-FR" sz="15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9FCBBE-5260-F321-54DB-FB4CD63EE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110295"/>
              </p:ext>
            </p:extLst>
          </p:nvPr>
        </p:nvGraphicFramePr>
        <p:xfrm>
          <a:off x="68458" y="1685083"/>
          <a:ext cx="8840830" cy="4983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35">
                  <a:extLst>
                    <a:ext uri="{9D8B030D-6E8A-4147-A177-3AD203B41FA5}">
                      <a16:colId xmlns:a16="http://schemas.microsoft.com/office/drawing/2014/main" val="2164610293"/>
                    </a:ext>
                  </a:extLst>
                </a:gridCol>
                <a:gridCol w="1253155">
                  <a:extLst>
                    <a:ext uri="{9D8B030D-6E8A-4147-A177-3AD203B41FA5}">
                      <a16:colId xmlns:a16="http://schemas.microsoft.com/office/drawing/2014/main" val="139059144"/>
                    </a:ext>
                  </a:extLst>
                </a:gridCol>
                <a:gridCol w="3470560">
                  <a:extLst>
                    <a:ext uri="{9D8B030D-6E8A-4147-A177-3AD203B41FA5}">
                      <a16:colId xmlns:a16="http://schemas.microsoft.com/office/drawing/2014/main" val="2723250782"/>
                    </a:ext>
                  </a:extLst>
                </a:gridCol>
                <a:gridCol w="3667380">
                  <a:extLst>
                    <a:ext uri="{9D8B030D-6E8A-4147-A177-3AD203B41FA5}">
                      <a16:colId xmlns:a16="http://schemas.microsoft.com/office/drawing/2014/main" val="732706224"/>
                    </a:ext>
                  </a:extLst>
                </a:gridCol>
              </a:tblGrid>
              <a:tr h="267765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No.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Domain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Strengths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Gaps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2741214691"/>
                  </a:ext>
                </a:extLst>
              </a:tr>
              <a:tr h="37066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6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COVID-19 measures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CHWs were trained on COVID-19 measures and some wore masks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Community members mostly did not wear mask. Little physical distancing.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3890527852"/>
                  </a:ext>
                </a:extLst>
              </a:tr>
              <a:tr h="737905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7</a:t>
                      </a:r>
                    </a:p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Health service data management</a:t>
                      </a:r>
                    </a:p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Service record integrated into child health card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In some cases, recording of the SMC service delivery in MCH booklets was either not done at all or it was done inconsistently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2481386980"/>
                  </a:ext>
                </a:extLst>
              </a:tr>
              <a:tr h="1288760">
                <a:tc vMerge="1"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Independent rapid evaluation of the campaign, after each round, in one country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No further analysis of the causes and distribution of the refusals and if they were resolved.  </a:t>
                      </a:r>
                      <a:br>
                        <a:rPr lang="en-GB" sz="1600" u="none" strike="noStrike" dirty="0">
                          <a:effectLst/>
                        </a:rPr>
                      </a:br>
                      <a:r>
                        <a:rPr lang="en-GB" sz="1600" u="none" strike="noStrike" dirty="0">
                          <a:effectLst/>
                        </a:rPr>
                        <a:t>Notion that the number of refusals was insignificant in percentage terms even if they were large in absolute terms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2053421123"/>
                  </a:ext>
                </a:extLst>
              </a:tr>
              <a:tr h="554287">
                <a:tc vMerge="1"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Digitalization to different extent in different countries. 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Manual data collection and processing is still in effect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1614218114"/>
                  </a:ext>
                </a:extLst>
              </a:tr>
              <a:tr h="1105142">
                <a:tc vMerge="1"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An electronic Kobo Collect checklist was used to guide monitors - assesses the availability and adequacy of SMC data collection tools, health facility workers performance, pharmacovigilance, supply chain management, CDDs performance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To charge the phones in order to use the data collection app was a challenge and so hampered data synchronization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743812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973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23040-289E-E278-C10C-D3F69B1452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07459" y="304802"/>
            <a:ext cx="6754905" cy="806821"/>
          </a:xfrm>
        </p:spPr>
        <p:txBody>
          <a:bodyPr/>
          <a:lstStyle/>
          <a:p>
            <a:r>
              <a:rPr lang="en-GB" dirty="0"/>
              <a:t>Observations 5/5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FDAF13-1002-1CBC-4CC2-41DEEFBDA4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ctr"/>
            <a:fld id="{194A2CEE-CCB1-F643-B0A4-0CE913F8F395}" type="slidenum">
              <a:rPr lang="fr-FR" altLang="fr-FR" sz="1500"/>
              <a:pPr algn="ctr"/>
              <a:t>16</a:t>
            </a:fld>
            <a:endParaRPr lang="fr-FR" altLang="fr-FR" sz="15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9BB7CD-13EB-DA28-118E-F628FDD36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667273"/>
              </p:ext>
            </p:extLst>
          </p:nvPr>
        </p:nvGraphicFramePr>
        <p:xfrm>
          <a:off x="169005" y="1725443"/>
          <a:ext cx="8554469" cy="4866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340">
                  <a:extLst>
                    <a:ext uri="{9D8B030D-6E8A-4147-A177-3AD203B41FA5}">
                      <a16:colId xmlns:a16="http://schemas.microsoft.com/office/drawing/2014/main" val="1424013656"/>
                    </a:ext>
                  </a:extLst>
                </a:gridCol>
                <a:gridCol w="1638940">
                  <a:extLst>
                    <a:ext uri="{9D8B030D-6E8A-4147-A177-3AD203B41FA5}">
                      <a16:colId xmlns:a16="http://schemas.microsoft.com/office/drawing/2014/main" val="35371852"/>
                    </a:ext>
                  </a:extLst>
                </a:gridCol>
                <a:gridCol w="2287054">
                  <a:extLst>
                    <a:ext uri="{9D8B030D-6E8A-4147-A177-3AD203B41FA5}">
                      <a16:colId xmlns:a16="http://schemas.microsoft.com/office/drawing/2014/main" val="2216082792"/>
                    </a:ext>
                  </a:extLst>
                </a:gridCol>
                <a:gridCol w="4122135">
                  <a:extLst>
                    <a:ext uri="{9D8B030D-6E8A-4147-A177-3AD203B41FA5}">
                      <a16:colId xmlns:a16="http://schemas.microsoft.com/office/drawing/2014/main" val="2968079856"/>
                    </a:ext>
                  </a:extLst>
                </a:gridCol>
              </a:tblGrid>
              <a:tr h="565455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No.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Domain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Strengths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Gaps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4057690933"/>
                  </a:ext>
                </a:extLst>
              </a:tr>
              <a:tr h="54534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8</a:t>
                      </a:r>
                    </a:p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Pharmacovigilance</a:t>
                      </a:r>
                    </a:p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Monitoring done through daily review meetings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Poor communication on what to do in case of drug rejection or adverse events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1999709022"/>
                  </a:ext>
                </a:extLst>
              </a:tr>
              <a:tr h="816112">
                <a:tc vMerge="1"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Few supervisors demonstrated inadequate knowledge on Adverse Drug Reactions and management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905505292"/>
                  </a:ext>
                </a:extLst>
              </a:tr>
              <a:tr h="54534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9</a:t>
                      </a:r>
                    </a:p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Biomedical waste management</a:t>
                      </a:r>
                    </a:p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u="none" strike="noStrike" dirty="0">
                          <a:effectLst/>
                        </a:rPr>
                        <a:t> W</a:t>
                      </a:r>
                      <a:r>
                        <a:rPr lang="en-GB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 by burnt in pits dug in the ground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l" fontAlgn="t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Absence of specific guidelines on the management of biomedical waste (RDT, used masks, etc)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4045638232"/>
                  </a:ext>
                </a:extLst>
              </a:tr>
              <a:tr h="545340">
                <a:tc vMerge="1"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In some centers, waste was disposed at the back of the building.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3682763447"/>
                  </a:ext>
                </a:extLst>
              </a:tr>
              <a:tr h="1628428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u="none" strike="noStrike">
                          <a:effectLst/>
                        </a:rPr>
                        <a:t>10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Cross-border collaboration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 err="1">
                          <a:effectLst/>
                        </a:rPr>
                        <a:t>Guidan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Roumdji</a:t>
                      </a:r>
                      <a:r>
                        <a:rPr lang="en-GB" sz="1600" u="none" strike="noStrike" dirty="0">
                          <a:effectLst/>
                        </a:rPr>
                        <a:t> district in Niger started cross-border coordination with 3 border districts of Nigeria by creating a WhatsApp group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No cross- border SMC planning with the neighbouring countries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419" marR="3419" marT="3419" marB="0"/>
                </a:tc>
                <a:extLst>
                  <a:ext uri="{0D108BD9-81ED-4DB2-BD59-A6C34878D82A}">
                    <a16:rowId xmlns:a16="http://schemas.microsoft.com/office/drawing/2014/main" val="310820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559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70A041-A559-E6F8-CB33-544250E96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36"/>
            <a:ext cx="5033274" cy="3774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1065BD-D548-18A0-0237-DCD27648E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18" y="2843439"/>
            <a:ext cx="5237024" cy="39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12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54F0-8B16-6915-7074-470624E0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16227-13FE-5DE5-8FDA-8DBB31D38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28" y="801935"/>
            <a:ext cx="4144139" cy="552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22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B736-6441-F74C-1A2C-5DECB5AF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CC7C42-24CB-E803-7F58-FD60A33EB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36" y="-39119"/>
            <a:ext cx="353352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3B07EB-922D-3C9F-DCBE-A0858CB04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23" y="461660"/>
            <a:ext cx="4509688" cy="60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54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4884F1-4881-15BA-1BE4-766DF77A080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00CC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Outline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9719A0-E29C-572A-7E06-DFA1283DF701}"/>
              </a:ext>
            </a:extLst>
          </p:cNvPr>
          <p:cNvSpPr txBox="1"/>
          <p:nvPr/>
        </p:nvSpPr>
        <p:spPr>
          <a:xfrm>
            <a:off x="187218" y="6217023"/>
            <a:ext cx="11665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RBM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A6D29-9E55-FD6D-DDAC-47561E74F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9296"/>
            <a:ext cx="7806323" cy="3897410"/>
          </a:xfrm>
        </p:spPr>
        <p:txBody>
          <a:bodyPr/>
          <a:lstStyle/>
          <a:p>
            <a:r>
              <a:rPr lang="en-GB" dirty="0"/>
              <a:t>Introduction</a:t>
            </a:r>
          </a:p>
          <a:p>
            <a:r>
              <a:rPr lang="en-GB" dirty="0"/>
              <a:t>Findings from support visits</a:t>
            </a:r>
          </a:p>
          <a:p>
            <a:r>
              <a:rPr lang="en-GB" dirty="0"/>
              <a:t>Best practices</a:t>
            </a:r>
          </a:p>
          <a:p>
            <a:r>
              <a:rPr lang="en-GB" dirty="0"/>
              <a:t>Areas to improve</a:t>
            </a:r>
          </a:p>
          <a:p>
            <a:r>
              <a:rPr lang="en-GB" dirty="0"/>
              <a:t>Recommendations</a:t>
            </a:r>
          </a:p>
          <a:p>
            <a:r>
              <a:rPr lang="en-GB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91460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6FD6-1900-9558-B15B-157CB966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9A3EA-3DF4-7484-FA8B-B0BA335FB5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t="1949" r="25662" b="22505"/>
          <a:stretch/>
        </p:blipFill>
        <p:spPr>
          <a:xfrm>
            <a:off x="6107410" y="1319662"/>
            <a:ext cx="2616064" cy="4523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B0AAED-C572-F9F5-34BF-C8CA760C4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0" y="1319662"/>
            <a:ext cx="5624901" cy="421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00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23040-289E-E278-C10C-D3F69B1452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07459" y="304802"/>
            <a:ext cx="6754905" cy="806821"/>
          </a:xfrm>
        </p:spPr>
        <p:txBody>
          <a:bodyPr/>
          <a:lstStyle/>
          <a:p>
            <a:r>
              <a:rPr lang="en-GB" dirty="0"/>
              <a:t>Recommendations 1/2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FDAF13-1002-1CBC-4CC2-41DEEFBDA4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ctr"/>
            <a:fld id="{194A2CEE-CCB1-F643-B0A4-0CE913F8F395}" type="slidenum">
              <a:rPr lang="fr-FR" altLang="fr-FR" sz="1500"/>
              <a:pPr algn="ctr"/>
              <a:t>21</a:t>
            </a:fld>
            <a:endParaRPr lang="fr-FR" altLang="fr-FR" sz="15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7D46D57-7084-A6C9-50D1-1594F5BCF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56951"/>
              </p:ext>
            </p:extLst>
          </p:nvPr>
        </p:nvGraphicFramePr>
        <p:xfrm>
          <a:off x="293391" y="1963507"/>
          <a:ext cx="8295101" cy="432482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29766">
                  <a:extLst>
                    <a:ext uri="{9D8B030D-6E8A-4147-A177-3AD203B41FA5}">
                      <a16:colId xmlns:a16="http://schemas.microsoft.com/office/drawing/2014/main" val="4000962577"/>
                    </a:ext>
                  </a:extLst>
                </a:gridCol>
                <a:gridCol w="6065335">
                  <a:extLst>
                    <a:ext uri="{9D8B030D-6E8A-4147-A177-3AD203B41FA5}">
                      <a16:colId xmlns:a16="http://schemas.microsoft.com/office/drawing/2014/main" val="3048898348"/>
                    </a:ext>
                  </a:extLst>
                </a:gridCol>
              </a:tblGrid>
              <a:tr h="722466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Human resource selection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Select CDDs from host community 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3337616503"/>
                  </a:ext>
                </a:extLst>
              </a:tr>
              <a:tr h="961627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HR motivation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Payment workers adequately in order to motivate them to give in their best at the for the success of the exercise. Payment CDDs in remote areas higher rates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4086139477"/>
                  </a:ext>
                </a:extLst>
              </a:tr>
              <a:tr h="642745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Service record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Supervisors should emphasize the need for DOTs and the proper filling of child record forms by CCDs and the day 2 and 3 by care givers.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3369649740"/>
                  </a:ext>
                </a:extLst>
              </a:tr>
              <a:tr h="961627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Missed opportunities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Adopt a dynamic registration system to permit children encountered who did not normally live in a community or those from adjoining regions to be dosed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174006737"/>
                  </a:ext>
                </a:extLst>
              </a:tr>
              <a:tr h="642745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Data collection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>
                          <a:effectLst/>
                        </a:rPr>
                        <a:t>Provide power banks for the CDDs to prevent interruption of work when their phone batteries are drained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965310071"/>
                  </a:ext>
                </a:extLst>
              </a:tr>
              <a:tr h="393619"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Visibility of campaign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u="none" strike="noStrike" dirty="0">
                          <a:effectLst/>
                        </a:rPr>
                        <a:t>Ensure sufficient visibility materials are provided and displayed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120091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305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23040-289E-E278-C10C-D3F69B1452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07459" y="304802"/>
            <a:ext cx="6754905" cy="806821"/>
          </a:xfrm>
        </p:spPr>
        <p:txBody>
          <a:bodyPr/>
          <a:lstStyle/>
          <a:p>
            <a:r>
              <a:rPr lang="en-GB" dirty="0"/>
              <a:t>Recommendations 2/2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FDAF13-1002-1CBC-4CC2-41DEEFBDA4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ctr"/>
            <a:fld id="{194A2CEE-CCB1-F643-B0A4-0CE913F8F395}" type="slidenum">
              <a:rPr lang="fr-FR" altLang="fr-FR" sz="1500"/>
              <a:pPr algn="ctr"/>
              <a:t>22</a:t>
            </a:fld>
            <a:endParaRPr lang="fr-FR" altLang="fr-FR" sz="15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CEB483C-4A1E-AC32-2E05-E3106337F3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658720"/>
              </p:ext>
            </p:extLst>
          </p:nvPr>
        </p:nvGraphicFramePr>
        <p:xfrm>
          <a:off x="308061" y="1828800"/>
          <a:ext cx="8063344" cy="43568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58726">
                  <a:extLst>
                    <a:ext uri="{9D8B030D-6E8A-4147-A177-3AD203B41FA5}">
                      <a16:colId xmlns:a16="http://schemas.microsoft.com/office/drawing/2014/main" val="2127982415"/>
                    </a:ext>
                  </a:extLst>
                </a:gridCol>
                <a:gridCol w="6004618">
                  <a:extLst>
                    <a:ext uri="{9D8B030D-6E8A-4147-A177-3AD203B41FA5}">
                      <a16:colId xmlns:a16="http://schemas.microsoft.com/office/drawing/2014/main" val="3726586931"/>
                    </a:ext>
                  </a:extLst>
                </a:gridCol>
              </a:tblGrid>
              <a:tr h="882760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>
                          <a:effectLst/>
                        </a:rPr>
                        <a:t>Pharmacovigilance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Keep vigilance of adverse effect of the drug administration as well as identify areas that needs more attention the in exercise.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4077799022"/>
                  </a:ext>
                </a:extLst>
              </a:tr>
              <a:tr h="329509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Logistics</a:t>
                      </a: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 robust bags for field work</a:t>
                      </a: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913488657"/>
                  </a:ext>
                </a:extLst>
              </a:tr>
              <a:tr h="589863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 dirty="0">
                          <a:effectLst/>
                        </a:rPr>
                        <a:t>Funding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Increase the effort to provide for domestic SMC campaign funding for sustainability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3915021547"/>
                  </a:ext>
                </a:extLst>
              </a:tr>
              <a:tr h="589863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>
                          <a:effectLst/>
                        </a:rPr>
                        <a:t>Scope of services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Include aspects of nutrition screening, health education and service delivery  in the SMC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3859805072"/>
                  </a:ext>
                </a:extLst>
              </a:tr>
              <a:tr h="654951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>
                          <a:effectLst/>
                        </a:rPr>
                        <a:t>Cross-border collaboration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Explore Cross-border collaboration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959643326"/>
                  </a:ext>
                </a:extLst>
              </a:tr>
              <a:tr h="654951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>
                          <a:effectLst/>
                        </a:rPr>
                        <a:t>COVID-19 measures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>
                          <a:effectLst/>
                        </a:rPr>
                        <a:t>Respect COVID-19 prevention protocols, in line with national requirements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526647542"/>
                  </a:ext>
                </a:extLst>
              </a:tr>
              <a:tr h="654951">
                <a:tc>
                  <a:txBody>
                    <a:bodyPr/>
                    <a:lstStyle/>
                    <a:p>
                      <a:pPr algn="l" fontAlgn="t"/>
                      <a:r>
                        <a:rPr lang="en-GB" sz="2000" u="none" strike="noStrike">
                          <a:effectLst/>
                        </a:rPr>
                        <a:t>Biomedical waste management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800" u="none" strike="noStrike" dirty="0">
                          <a:effectLst/>
                        </a:rPr>
                        <a:t>More attention to waste management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/>
                </a:tc>
                <a:extLst>
                  <a:ext uri="{0D108BD9-81ED-4DB2-BD59-A6C34878D82A}">
                    <a16:rowId xmlns:a16="http://schemas.microsoft.com/office/drawing/2014/main" val="4233500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228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2FAA6C-AA5E-CBEB-B8A4-47ECFE7B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58" y="1770122"/>
            <a:ext cx="7935395" cy="4316913"/>
          </a:xfrm>
        </p:spPr>
        <p:txBody>
          <a:bodyPr>
            <a:normAutofit fontScale="85000" lnSpcReduction="20000"/>
          </a:bodyPr>
          <a:lstStyle/>
          <a:p>
            <a:pPr marL="342900" marR="73660" lvl="0" indent="-342900" algn="just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Social mobilisation</a:t>
            </a:r>
          </a:p>
          <a:p>
            <a:pPr marL="342900" marR="73025" lvl="0" indent="-342900" algn="just">
              <a:lnSpc>
                <a:spcPct val="107000"/>
              </a:lnSpc>
              <a:spcBef>
                <a:spcPts val="5"/>
              </a:spcBef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Ensuring complete coverage and complete dosing of eligible children </a:t>
            </a:r>
          </a:p>
          <a:p>
            <a:pPr marL="342900" marR="73660" indent="-342900" algn="just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Cross-border planning, coordination and implementation</a:t>
            </a:r>
          </a:p>
          <a:p>
            <a:pPr marL="342900" marR="73660" indent="-342900" algn="just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Harmonized processes – indicators (registration, dosing coverage), problem of denominators, marking of houses, duration per round</a:t>
            </a:r>
          </a:p>
          <a:p>
            <a:pPr marL="342900" marR="73660" indent="-342900" algn="just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Quality assurance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sz="1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Regional and national supervisory support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sz="1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 solving oriented performance review meetings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sz="1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Digitalization of campaign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sz="1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House marking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GB" sz="19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Post-campaign surveys</a:t>
            </a:r>
          </a:p>
          <a:p>
            <a:pPr marL="342900" marR="73660" indent="-342900" algn="just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</a:rPr>
              <a:t>Training in new field guidelines</a:t>
            </a:r>
          </a:p>
          <a:p>
            <a:endParaRPr lang="en-GB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23040-289E-E278-C10C-D3F69B1452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07459" y="304802"/>
            <a:ext cx="6754905" cy="806821"/>
          </a:xfrm>
        </p:spPr>
        <p:txBody>
          <a:bodyPr/>
          <a:lstStyle/>
          <a:p>
            <a:r>
              <a:rPr lang="en-GB" dirty="0"/>
              <a:t>Areas to strengthen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FDAF13-1002-1CBC-4CC2-41DEEFBDA4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ctr"/>
            <a:fld id="{194A2CEE-CCB1-F643-B0A4-0CE913F8F395}" type="slidenum">
              <a:rPr lang="fr-FR" altLang="fr-FR" sz="1500"/>
              <a:pPr algn="ctr"/>
              <a:t>23</a:t>
            </a:fld>
            <a:endParaRPr lang="fr-FR" altLang="fr-FR" sz="1500" dirty="0"/>
          </a:p>
        </p:txBody>
      </p:sp>
    </p:spTree>
    <p:extLst>
      <p:ext uri="{BB962C8B-B14F-4D97-AF65-F5344CB8AC3E}">
        <p14:creationId xmlns:p14="http://schemas.microsoft.com/office/powerpoint/2010/main" val="361307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2FAA6C-AA5E-CBEB-B8A4-47ECFE7B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1913967"/>
            <a:ext cx="7906871" cy="4173068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 performance targets are defined: registration of, at least, 90% of the estimated population of children aged 3-59 months in the district; and dosing of, at least, 95% of the children registered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(GHA).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Digitalization of SMC – data collection, cleaning, analysis, reporting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Integrated SMC, nutrition screening (NER)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Independent rapid evaluation of SMC after round 3 (TGO)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Daily coverage survey was carried out via visit to the community and home to ensure coverage of the drug administration (NGA)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Cross-border populations including refugees of Nigeria covered by Niger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 Health Volunteers (CHVs) revisit household on days 2 and 3 (GHA)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23040-289E-E278-C10C-D3F69B1452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07459" y="304802"/>
            <a:ext cx="6754905" cy="806821"/>
          </a:xfrm>
        </p:spPr>
        <p:txBody>
          <a:bodyPr/>
          <a:lstStyle/>
          <a:p>
            <a:r>
              <a:rPr lang="en-GB" dirty="0"/>
              <a:t>Best Practices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FDAF13-1002-1CBC-4CC2-41DEEFBDA4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ctr"/>
            <a:fld id="{194A2CEE-CCB1-F643-B0A4-0CE913F8F395}" type="slidenum">
              <a:rPr lang="fr-FR" altLang="fr-FR" sz="1500"/>
              <a:pPr algn="ctr"/>
              <a:t>24</a:t>
            </a:fld>
            <a:endParaRPr lang="fr-FR" altLang="fr-FR" sz="1500" dirty="0"/>
          </a:p>
        </p:txBody>
      </p:sp>
    </p:spTree>
    <p:extLst>
      <p:ext uri="{BB962C8B-B14F-4D97-AF65-F5344CB8AC3E}">
        <p14:creationId xmlns:p14="http://schemas.microsoft.com/office/powerpoint/2010/main" val="3956248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F20A8-648D-4D66-8E3E-54699B289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27" y="1819020"/>
            <a:ext cx="7828633" cy="4219932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WAHO and prioritise SMC in their malaria programmes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collaboration with RBM, ALMA and other partners, WAHO to continue to support SMC and other interventions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Gaps in social mobilisation and service delivery coverage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Opportunities to reduce refusals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Increased drive towards digitalization of campaigns </a:t>
            </a: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Needs: harmonization of indicators and procedures; harmonize data collection tools; management of waste; integrated campaigns; cross-border collaboration; increased domestic funding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8B676-307D-14DF-4B4A-F91385AA5DC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04CBA-577D-403B-A803-9D6058BB74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60844E56-DA2E-3A4F-A941-C4D73BFEA2A7}" type="slidenum">
              <a:rPr lang="fr-FR" altLang="fr-FR" smtClean="0"/>
              <a:pPr/>
              <a:t>25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48099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114533" y="3645980"/>
            <a:ext cx="3914232" cy="5957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FR" sz="4050" b="1" dirty="0">
                <a:solidFill>
                  <a:srgbClr val="FFFF00"/>
                </a:solidFill>
              </a:rPr>
              <a:t>THANK YOU</a:t>
            </a:r>
            <a:endParaRPr lang="en-GB" sz="405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10935177-538A-4B65-B908-F574755E6DA0}" type="slidenum">
              <a:rPr lang="fr-FR" altLang="en-US" smtClean="0"/>
              <a:pPr/>
              <a:t>26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5454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9CA335-9233-6F61-91FE-FA7302E634D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40276" y="251012"/>
            <a:ext cx="6532442" cy="756001"/>
          </a:xfrm>
        </p:spPr>
        <p:txBody>
          <a:bodyPr/>
          <a:lstStyle/>
          <a:p>
            <a:r>
              <a:rPr lang="en-US" sz="2400" dirty="0"/>
              <a:t>Disproportionate Share of Global Malaria Cases and Deaths in ECOWAS Region 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B65ED-2A9A-42BA-BFEA-12AD1ACCAB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60844E56-DA2E-3A4F-A941-C4D73BFEA2A7}" type="slidenum">
              <a:rPr lang="fr-FR" altLang="fr-FR" smtClean="0"/>
              <a:pPr/>
              <a:t>3</a:t>
            </a:fld>
            <a:endParaRPr lang="fr-FR" altLang="fr-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D42811-6658-F54E-6234-63484DFC6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0" y="1916817"/>
            <a:ext cx="7152057" cy="4298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684BAB-9A70-BB83-BAB9-1778AAC16BB3}"/>
              </a:ext>
            </a:extLst>
          </p:cNvPr>
          <p:cNvSpPr txBox="1"/>
          <p:nvPr/>
        </p:nvSpPr>
        <p:spPr>
          <a:xfrm>
            <a:off x="205373" y="6215660"/>
            <a:ext cx="159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WMR 2022</a:t>
            </a:r>
          </a:p>
        </p:txBody>
      </p:sp>
    </p:spTree>
    <p:extLst>
      <p:ext uri="{BB962C8B-B14F-4D97-AF65-F5344CB8AC3E}">
        <p14:creationId xmlns:p14="http://schemas.microsoft.com/office/powerpoint/2010/main" val="118077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49CA335-9233-6F61-91FE-FA7302E634D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540276" y="251012"/>
            <a:ext cx="6532442" cy="756001"/>
          </a:xfrm>
        </p:spPr>
        <p:txBody>
          <a:bodyPr/>
          <a:lstStyle/>
          <a:p>
            <a:r>
              <a:rPr lang="en-US" sz="2400" dirty="0"/>
              <a:t>Stagnated Malaria Incidence and Death Rates in ECOWAS Region 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B65ED-2A9A-42BA-BFEA-12AD1ACCAB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60844E56-DA2E-3A4F-A941-C4D73BFEA2A7}" type="slidenum">
              <a:rPr lang="fr-FR" altLang="fr-FR" smtClean="0"/>
              <a:pPr/>
              <a:t>4</a:t>
            </a:fld>
            <a:endParaRPr lang="fr-FR" alt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B2AEA-A655-49B4-85C3-A2221028B35C}"/>
              </a:ext>
            </a:extLst>
          </p:cNvPr>
          <p:cNvSpPr txBox="1"/>
          <p:nvPr/>
        </p:nvSpPr>
        <p:spPr>
          <a:xfrm>
            <a:off x="356616" y="5710273"/>
            <a:ext cx="1116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WHO 2020</a:t>
            </a:r>
            <a:endParaRPr lang="en-GB" sz="135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421EC-4DB4-76B4-22C2-3A9D5226C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81" y="2068024"/>
            <a:ext cx="4963890" cy="41097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FA5BD9-7BFD-E32D-29D9-469CB977ED50}"/>
              </a:ext>
            </a:extLst>
          </p:cNvPr>
          <p:cNvSpPr txBox="1"/>
          <p:nvPr/>
        </p:nvSpPr>
        <p:spPr>
          <a:xfrm>
            <a:off x="5628205" y="2342231"/>
            <a:ext cx="2831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Stagnated incidence and death rates since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2021, 120 million estimated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327,000 deaths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526BDA-47A0-F328-2AFD-E84909401240}"/>
              </a:ext>
            </a:extLst>
          </p:cNvPr>
          <p:cNvSpPr txBox="1"/>
          <p:nvPr/>
        </p:nvSpPr>
        <p:spPr>
          <a:xfrm>
            <a:off x="205373" y="6215660"/>
            <a:ext cx="159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WMR 2022</a:t>
            </a:r>
          </a:p>
        </p:txBody>
      </p:sp>
    </p:spTree>
    <p:extLst>
      <p:ext uri="{BB962C8B-B14F-4D97-AF65-F5344CB8AC3E}">
        <p14:creationId xmlns:p14="http://schemas.microsoft.com/office/powerpoint/2010/main" val="191893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06DEF9-6048-1AB7-4AD6-336F0025D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26" y="1887488"/>
            <a:ext cx="7916650" cy="4435074"/>
          </a:xfrm>
        </p:spPr>
        <p:txBody>
          <a:bodyPr>
            <a:normAutofit lnSpcReduction="10000"/>
          </a:bodyPr>
          <a:lstStyle/>
          <a:p>
            <a:r>
              <a:rPr lang="en-GB" sz="2100" dirty="0"/>
              <a:t>SMC one of the tools for malaria prevention  in the region</a:t>
            </a:r>
          </a:p>
          <a:p>
            <a:r>
              <a:rPr lang="en-GB" sz="2100" dirty="0"/>
              <a:t>Started in 2012 </a:t>
            </a:r>
          </a:p>
          <a:p>
            <a:r>
              <a:rPr lang="en-GB" sz="2100" dirty="0"/>
              <a:t>Number of regions has generally increased, &gt;3500 districts in 2022 in all SMC countries </a:t>
            </a:r>
          </a:p>
          <a:p>
            <a:r>
              <a:rPr lang="en-GB" sz="2100" dirty="0"/>
              <a:t>WAHO’s experience strongly via a World Bank-funded SMC/NTD project 2016-2020 in BFA, MLI, NER</a:t>
            </a:r>
          </a:p>
          <a:p>
            <a:pPr lvl="1"/>
            <a:r>
              <a:rPr lang="en-GB" sz="1900" dirty="0"/>
              <a:t>Centralised procurement</a:t>
            </a:r>
          </a:p>
          <a:p>
            <a:pPr lvl="1"/>
            <a:r>
              <a:rPr lang="en-GB" sz="1900" dirty="0"/>
              <a:t>Cross-border collaboration</a:t>
            </a:r>
          </a:p>
          <a:p>
            <a:pPr lvl="1"/>
            <a:r>
              <a:rPr lang="en-GB" sz="1900" dirty="0"/>
              <a:t>Synchronised campaigns</a:t>
            </a:r>
          </a:p>
          <a:p>
            <a:pPr lvl="1"/>
            <a:r>
              <a:rPr lang="en-GB" sz="1900" dirty="0"/>
              <a:t>Joint supervision</a:t>
            </a:r>
          </a:p>
          <a:p>
            <a:pPr lvl="1"/>
            <a:r>
              <a:rPr lang="en-GB" sz="1900" dirty="0"/>
              <a:t>Integrated with NTD</a:t>
            </a:r>
          </a:p>
          <a:p>
            <a:r>
              <a:rPr lang="en-GB" sz="2100" dirty="0"/>
              <a:t>Another project, funded by AfDB, on NTDs in same 3 countries to consolidate gains in cross-border collaboration, 2023-2025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C61372-EC45-7E92-474D-4FC4A0DFE34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SMC in ECOWAS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5306F-F169-600E-5047-DD9747AB33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194A2CEE-CCB1-F643-B0A4-0CE913F8F395}" type="slidenum">
              <a:rPr lang="fr-FR" altLang="fr-FR" smtClean="0"/>
              <a:pPr/>
              <a:t>5</a:t>
            </a:fld>
            <a:endParaRPr lang="fr-FR" altLang="fr-FR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E7C91C-0CA3-9E46-A9BC-F896A0982225}"/>
              </a:ext>
            </a:extLst>
          </p:cNvPr>
          <p:cNvCxnSpPr>
            <a:cxnSpLocks/>
          </p:cNvCxnSpPr>
          <p:nvPr/>
        </p:nvCxnSpPr>
        <p:spPr>
          <a:xfrm>
            <a:off x="142823" y="1698233"/>
            <a:ext cx="8934450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headEnd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99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064A88-1B75-561C-6F72-F564B205E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4F7861-41A9-B464-353C-BDF785E7C1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88142" y="264459"/>
            <a:ext cx="6333564" cy="88302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dirty="0" err="1"/>
              <a:t>Overview</a:t>
            </a:r>
            <a:r>
              <a:rPr lang="fr-FR" dirty="0"/>
              <a:t> of SMC/NTD Project, 2016-2020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271E1-79EF-4717-9999-9EFC9A5819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60844E56-DA2E-3A4F-A941-C4D73BFEA2A7}" type="slidenum">
              <a:rPr lang="fr-FR" altLang="fr-FR" smtClean="0"/>
              <a:pPr/>
              <a:t>6</a:t>
            </a:fld>
            <a:endParaRPr lang="fr-FR" altLang="fr-FR"/>
          </a:p>
        </p:txBody>
      </p:sp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id="{C87D38BB-A3E9-20A4-C0D9-876042F76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71421"/>
              </p:ext>
            </p:extLst>
          </p:nvPr>
        </p:nvGraphicFramePr>
        <p:xfrm>
          <a:off x="195594" y="1801407"/>
          <a:ext cx="8262606" cy="4251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13608">
                  <a:extLst>
                    <a:ext uri="{9D8B030D-6E8A-4147-A177-3AD203B41FA5}">
                      <a16:colId xmlns:a16="http://schemas.microsoft.com/office/drawing/2014/main" val="183813096"/>
                    </a:ext>
                  </a:extLst>
                </a:gridCol>
                <a:gridCol w="6148998">
                  <a:extLst>
                    <a:ext uri="{9D8B030D-6E8A-4147-A177-3AD203B41FA5}">
                      <a16:colId xmlns:a16="http://schemas.microsoft.com/office/drawing/2014/main" val="817960137"/>
                    </a:ext>
                  </a:extLst>
                </a:gridCol>
              </a:tblGrid>
              <a:tr h="583830"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Project </a:t>
                      </a:r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Title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 
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Malaria and Neglected Tropical Diseases in the Sahel 
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111162"/>
                  </a:ext>
                </a:extLst>
              </a:tr>
              <a:tr h="1102791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Project </a:t>
                      </a:r>
                      <a:r>
                        <a:rPr lang="fr-FR" sz="18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Objective (PDO)
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Increase access to and use of harmonised community-based services for the prevention and treatment of malaria and certain neglected tropical diseases in cross-border areas of beneficiary countries</a:t>
                      </a:r>
                      <a:endParaRPr lang="fr-FR" sz="18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9318350"/>
                  </a:ext>
                </a:extLst>
              </a:tr>
              <a:tr h="58383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Implementation Period and Budget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World Bank </a:t>
                      </a:r>
                    </a:p>
                    <a:p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2016-2020 :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US$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121 millions US$.  (OOAS $ 10 M)</a:t>
                      </a:r>
                      <a:endParaRPr lang="fr-FR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690927"/>
                  </a:ext>
                </a:extLst>
              </a:tr>
              <a:tr h="583830">
                <a:tc>
                  <a:txBody>
                    <a:bodyPr/>
                    <a:lstStyle/>
                    <a:p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Geographical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coverage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56 border </a:t>
                      </a:r>
                      <a:r>
                        <a:rPr lang="fr-FR" sz="18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health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districts: Burkina Faso (20), Mali (19) Niger (17)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8635711"/>
                  </a:ext>
                </a:extLst>
              </a:tr>
              <a:tr h="324350"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fr-FR" sz="18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Partners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just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WHO, CAMEG-BF, WAHO(</a:t>
                      </a:r>
                      <a:r>
                        <a:rPr lang="fr-FR" sz="18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Regional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coordination)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540475"/>
                  </a:ext>
                </a:extLst>
              </a:tr>
              <a:tr h="843310">
                <a:tc>
                  <a:txBody>
                    <a:bodyPr/>
                    <a:lstStyle/>
                    <a:p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Main intervention </a:t>
                      </a:r>
                      <a:r>
                        <a:rPr lang="fr-FR" sz="1800" b="1" dirty="0" err="1">
                          <a:solidFill>
                            <a:schemeClr val="tx1"/>
                          </a:solidFill>
                          <a:latin typeface="+mj-lt"/>
                        </a:rPr>
                        <a:t>strategies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+mj-lt"/>
                        </a:rPr>
                        <a:t> 
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IEC, Integrated </a:t>
                      </a:r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seasonal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 malaria </a:t>
                      </a:r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chemoprevention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 and mass </a:t>
                      </a:r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drug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 administration; </a:t>
                      </a:r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surgical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repair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 of trichiasis; </a:t>
                      </a:r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hydrocoele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tx1"/>
                          </a:solidFill>
                          <a:latin typeface="+mj-lt"/>
                        </a:rPr>
                        <a:t>removal</a:t>
                      </a:r>
                      <a:endParaRPr lang="fr-FR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681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309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00222-9699-9F07-372F-02B2BD67734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398493" y="309456"/>
            <a:ext cx="6468035" cy="818317"/>
          </a:xfrm>
        </p:spPr>
        <p:txBody>
          <a:bodyPr/>
          <a:lstStyle/>
          <a:p>
            <a:r>
              <a:rPr lang="en-GB" dirty="0"/>
              <a:t>Support visits to countries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F30ED1-5945-A19A-9E46-7453653470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194A2CEE-CCB1-F643-B0A4-0CE913F8F395}" type="slidenum">
              <a:rPr lang="fr-FR" altLang="fr-FR" smtClean="0"/>
              <a:pPr/>
              <a:t>7</a:t>
            </a:fld>
            <a:endParaRPr lang="fr-FR" altLang="fr-F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6B0C4-34A5-3FFE-2E91-65CC4EA6C859}"/>
              </a:ext>
            </a:extLst>
          </p:cNvPr>
          <p:cNvSpPr txBox="1"/>
          <p:nvPr/>
        </p:nvSpPr>
        <p:spPr>
          <a:xfrm>
            <a:off x="4632510" y="2568922"/>
            <a:ext cx="37264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Visits to 6 countries in 2021 and 5 countries in 2022</a:t>
            </a:r>
          </a:p>
          <a:p>
            <a:endParaRPr lang="en-GB" sz="2000" dirty="0"/>
          </a:p>
          <a:p>
            <a:r>
              <a:rPr lang="en-GB" sz="2000" dirty="0"/>
              <a:t>Countries  visited in 2022</a:t>
            </a:r>
          </a:p>
          <a:p>
            <a:r>
              <a:rPr lang="en-GB" sz="2000" dirty="0"/>
              <a:t>Benin, Ghana, Niger, Nigeria, Togo</a:t>
            </a:r>
          </a:p>
          <a:p>
            <a:endParaRPr lang="en-GB" sz="2000" dirty="0"/>
          </a:p>
          <a:p>
            <a:endParaRPr lang="en-GB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C5970E-5F6C-05A5-5886-B2AF0355D831}"/>
              </a:ext>
            </a:extLst>
          </p:cNvPr>
          <p:cNvCxnSpPr>
            <a:cxnSpLocks/>
          </p:cNvCxnSpPr>
          <p:nvPr/>
        </p:nvCxnSpPr>
        <p:spPr>
          <a:xfrm>
            <a:off x="142823" y="1698233"/>
            <a:ext cx="8934450" cy="0"/>
          </a:xfrm>
          <a:prstGeom prst="line">
            <a:avLst/>
          </a:prstGeom>
          <a:ln w="76200">
            <a:solidFill>
              <a:schemeClr val="accent3">
                <a:lumMod val="75000"/>
              </a:schemeClr>
            </a:solidFill>
            <a:headEnd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9821A87-3008-B8D1-512A-24FE6BBB0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4" y="2348879"/>
            <a:ext cx="4039926" cy="302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2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0A259-BB6A-A4CD-4C6B-5B9009FA909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/>
              <a:t>Sites visited by WAHO in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149AE-CF45-4FC1-5D2C-79ABAEE6C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98" y="1811884"/>
            <a:ext cx="6552385" cy="46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17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2FAA6C-AA5E-CBEB-B8A4-47ECFE7B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82" y="1913967"/>
            <a:ext cx="7906871" cy="4173068"/>
          </a:xfrm>
        </p:spPr>
        <p:txBody>
          <a:bodyPr>
            <a:normAutofit/>
          </a:bodyPr>
          <a:lstStyle/>
          <a:p>
            <a:pPr marL="342900" marR="73660" lvl="0" indent="-342900" algn="just">
              <a:lnSpc>
                <a:spcPct val="107000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 at first hand the</a:t>
            </a:r>
            <a:r>
              <a:rPr lang="en-US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planning processes, field experiences and data analysis relating to SMC campaigns and provide technical support as needed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69850" lvl="0" indent="-342900" algn="just">
              <a:lnSpc>
                <a:spcPct val="106000"/>
              </a:lnSpc>
              <a:spcBef>
                <a:spcPts val="5"/>
              </a:spcBef>
              <a:spcAft>
                <a:spcPts val="0"/>
              </a:spcAft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Learn about the digitalization of SMC campaigns involving the use of hand-held personal digital assistants for data management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3025" lvl="0" indent="-342900" algn="just">
              <a:lnSpc>
                <a:spcPct val="107000"/>
              </a:lnSpc>
              <a:spcBef>
                <a:spcPts val="20"/>
              </a:spcBef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Participate in the supervision of the SMC including the management of drugs and biomedical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waste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3025" lvl="0" indent="-342900" algn="just">
              <a:lnSpc>
                <a:spcPct val="107000"/>
              </a:lnSpc>
              <a:spcBef>
                <a:spcPts val="5"/>
              </a:spcBef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Participate in the review of daily performance in drug distribution, health promotion, nutrition assessment of children, promotion of the use of insecticide-impregnated nets as well as the management of refusals and side-effects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73025" lvl="0" indent="-342900" algn="just">
              <a:lnSpc>
                <a:spcPts val="1335"/>
              </a:lnSpc>
              <a:buSzPts val="1100"/>
              <a:buFont typeface="Calibri" panose="020F0502020204030204" pitchFamily="34" charset="0"/>
              <a:buAutoNum type="arabicPeriod"/>
              <a:tabLst>
                <a:tab pos="546735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Provide</a:t>
            </a:r>
            <a:r>
              <a:rPr lang="en-US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support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en-US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data</a:t>
            </a:r>
            <a:r>
              <a:rPr lang="en-US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collection,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collation,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quality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control</a:t>
            </a:r>
            <a:r>
              <a:rPr lang="en-US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US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dissemination</a:t>
            </a:r>
            <a:endParaRPr lang="en-GB" sz="18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523040-289E-E278-C10C-D3F69B1452B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407459" y="304802"/>
            <a:ext cx="6754905" cy="806821"/>
          </a:xfrm>
        </p:spPr>
        <p:txBody>
          <a:bodyPr/>
          <a:lstStyle/>
          <a:p>
            <a:r>
              <a:rPr lang="en-GB" dirty="0"/>
              <a:t>Objectives of Support Visit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FDAF13-1002-1CBC-4CC2-41DEEFBDA4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ctr"/>
            <a:fld id="{194A2CEE-CCB1-F643-B0A4-0CE913F8F395}" type="slidenum">
              <a:rPr lang="fr-FR" altLang="fr-FR" sz="1500"/>
              <a:pPr algn="ctr"/>
              <a:t>9</a:t>
            </a:fld>
            <a:endParaRPr lang="fr-FR" altLang="fr-FR" sz="1500" dirty="0"/>
          </a:p>
        </p:txBody>
      </p:sp>
    </p:spTree>
    <p:extLst>
      <p:ext uri="{BB962C8B-B14F-4D97-AF65-F5344CB8AC3E}">
        <p14:creationId xmlns:p14="http://schemas.microsoft.com/office/powerpoint/2010/main" val="324619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OWAS Colours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244"/>
      </a:accent1>
      <a:accent2>
        <a:srgbClr val="E4CA00"/>
      </a:accent2>
      <a:accent3>
        <a:srgbClr val="AD4F2E"/>
      </a:accent3>
      <a:accent4>
        <a:srgbClr val="F07E26"/>
      </a:accent4>
      <a:accent5>
        <a:srgbClr val="AEBD39"/>
      </a:accent5>
      <a:accent6>
        <a:srgbClr val="004C71"/>
      </a:accent6>
      <a:hlink>
        <a:srgbClr val="8E1D36"/>
      </a:hlink>
      <a:folHlink>
        <a:srgbClr val="5EA3B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5106</TotalTime>
  <Words>1901</Words>
  <Application>Microsoft Office PowerPoint</Application>
  <PresentationFormat>On-screen Show (4:3)</PresentationFormat>
  <Paragraphs>349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Calibri</vt:lpstr>
      <vt:lpstr>Source Sans Pro</vt:lpstr>
      <vt:lpstr>Office Theme</vt:lpstr>
      <vt:lpstr>SMC campaign 2022 in West Africa: regional perspectives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Lehmann, Katja GIZ NG</dc:creator>
  <cp:lastModifiedBy>William Bosu</cp:lastModifiedBy>
  <cp:revision>113</cp:revision>
  <dcterms:created xsi:type="dcterms:W3CDTF">2020-11-14T14:50:22Z</dcterms:created>
  <dcterms:modified xsi:type="dcterms:W3CDTF">2023-03-01T09:40:36Z</dcterms:modified>
</cp:coreProperties>
</file>