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ags/tag4.xml" ContentType="application/vnd.openxmlformats-officedocument.presentationml.tags+xml"/>
  <Override PartName="/ppt/comments/modernComment_109_5688F59E.xml" ContentType="application/vnd.ms-powerpoint.comments+xml"/>
  <Override PartName="/ppt/tags/tag5.xml" ContentType="application/vnd.openxmlformats-officedocument.presentationml.tags+xml"/>
  <Override PartName="/ppt/comments/modernComment_104_5D9E2293.xml" ContentType="application/vnd.ms-powerpoint.comments+xml"/>
  <Override PartName="/ppt/tags/tag6.xml" ContentType="application/vnd.openxmlformats-officedocument.presentationml.tags+xml"/>
  <Override PartName="/ppt/comments/modernComment_10A_9726B88A.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modernComment_103_E7E7A7BF.xml" ContentType="application/vnd.ms-powerpoint.comment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omments/modernComment_10D_AC010D52.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72" r:id="rId1"/>
    <p:sldMasterId id="2147483682" r:id="rId2"/>
  </p:sldMasterIdLst>
  <p:notesMasterIdLst>
    <p:notesMasterId r:id="rId13"/>
  </p:notesMasterIdLst>
  <p:sldIdLst>
    <p:sldId id="256" r:id="rId3"/>
    <p:sldId id="257" r:id="rId4"/>
    <p:sldId id="265" r:id="rId5"/>
    <p:sldId id="268" r:id="rId6"/>
    <p:sldId id="260" r:id="rId7"/>
    <p:sldId id="266" r:id="rId8"/>
    <p:sldId id="259" r:id="rId9"/>
    <p:sldId id="269" r:id="rId10"/>
    <p:sldId id="267" r:id="rId11"/>
    <p:sldId id="270"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0A0B38-2F24-2718-DF73-34854454E538}" name="Eliza Walwyn-Jones" initials="EWJ" userId="S::ewalwynjones@clintonhealthaccess.org::67599a48-8d5d-4cb6-b73b-88db540d5797" providerId="AD"/>
  <p188:author id="{331C36DC-C961-68EA-0C41-0CEB3E7E8E81}" name="Salome Muchiri" initials="SM" userId="S::smuchiri@clintonhealthaccess.org::fc58155b-ca9a-4770-a0e9-c1c13c56332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6676"/>
    <a:srgbClr val="1282A2"/>
    <a:srgbClr val="7ACC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249" autoAdjust="0"/>
  </p:normalViewPr>
  <p:slideViewPr>
    <p:cSldViewPr snapToGrid="0">
      <p:cViewPr varScale="1">
        <p:scale>
          <a:sx n="72" d="100"/>
          <a:sy n="72"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solidFill>
                  <a:schemeClr val="tx1"/>
                </a:solidFill>
              </a:rPr>
              <a:t>Population targeted and population eligible for SMC</a:t>
            </a:r>
            <a:r>
              <a:rPr lang="en-US" sz="1800" b="1" baseline="0" dirty="0">
                <a:solidFill>
                  <a:schemeClr val="tx1"/>
                </a:solidFill>
              </a:rPr>
              <a:t> in SSA</a:t>
            </a:r>
            <a:endParaRPr lang="en-US" sz="1800" b="1" dirty="0">
              <a:solidFill>
                <a:schemeClr val="tx1"/>
              </a:solidFill>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KE"/>
        </a:p>
      </c:txPr>
    </c:title>
    <c:autoTitleDeleted val="0"/>
    <c:plotArea>
      <c:layout/>
      <c:barChart>
        <c:barDir val="col"/>
        <c:grouping val="clustered"/>
        <c:varyColors val="0"/>
        <c:ser>
          <c:idx val="0"/>
          <c:order val="0"/>
          <c:tx>
            <c:strRef>
              <c:f>Sheet1!#REF!</c:f>
              <c:strCache>
                <c:ptCount val="1"/>
                <c:pt idx="0">
                  <c:v>#REF!</c:v>
                </c:pt>
              </c:strCache>
            </c:strRef>
          </c:tx>
          <c:spPr>
            <a:solidFill>
              <a:schemeClr val="accent1"/>
            </a:solidFill>
            <a:ln>
              <a:noFill/>
            </a:ln>
            <a:effectLst/>
          </c:spPr>
          <c:invertIfNegative val="0"/>
          <c:cat>
            <c:numRef>
              <c:f>Sheet1!$A$2:$A$11</c:f>
              <c:numCache>
                <c:formatCode>General</c:formatCode>
                <c:ptCount val="10"/>
                <c:pt idx="0">
                  <c:v>2022</c:v>
                </c:pt>
                <c:pt idx="1">
                  <c:v>2023</c:v>
                </c:pt>
                <c:pt idx="2">
                  <c:v>2024</c:v>
                </c:pt>
                <c:pt idx="3">
                  <c:v>2025</c:v>
                </c:pt>
                <c:pt idx="4">
                  <c:v>2026</c:v>
                </c:pt>
                <c:pt idx="5">
                  <c:v>2027</c:v>
                </c:pt>
                <c:pt idx="6">
                  <c:v>2028</c:v>
                </c:pt>
                <c:pt idx="7">
                  <c:v>2029</c:v>
                </c:pt>
                <c:pt idx="8">
                  <c:v>2030</c:v>
                </c:pt>
                <c:pt idx="9">
                  <c:v>2031</c:v>
                </c:pt>
              </c:numCache>
            </c:numRef>
          </c:cat>
          <c:val>
            <c:numRef>
              <c:f>Sheet1!#REF!</c:f>
              <c:numCache>
                <c:formatCode>General</c:formatCode>
                <c:ptCount val="1"/>
                <c:pt idx="0">
                  <c:v>1</c:v>
                </c:pt>
              </c:numCache>
            </c:numRef>
          </c:val>
          <c:extLst>
            <c:ext xmlns:c16="http://schemas.microsoft.com/office/drawing/2014/chart" uri="{C3380CC4-5D6E-409C-BE32-E72D297353CC}">
              <c16:uniqueId val="{00000000-AA09-4900-B53D-82D90C928338}"/>
            </c:ext>
          </c:extLst>
        </c:ser>
        <c:ser>
          <c:idx val="1"/>
          <c:order val="1"/>
          <c:tx>
            <c:strRef>
              <c:f>Sheet1!$B$1</c:f>
              <c:strCache>
                <c:ptCount val="1"/>
                <c:pt idx="0">
                  <c:v>Targeted population</c:v>
                </c:pt>
              </c:strCache>
            </c:strRef>
          </c:tx>
          <c:spPr>
            <a:solidFill>
              <a:srgbClr val="1282A2"/>
            </a:solidFill>
            <a:ln>
              <a:solidFill>
                <a:schemeClr val="tx1">
                  <a:lumMod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K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2022</c:v>
                </c:pt>
                <c:pt idx="1">
                  <c:v>2023</c:v>
                </c:pt>
                <c:pt idx="2">
                  <c:v>2024</c:v>
                </c:pt>
                <c:pt idx="3">
                  <c:v>2025</c:v>
                </c:pt>
                <c:pt idx="4">
                  <c:v>2026</c:v>
                </c:pt>
                <c:pt idx="5">
                  <c:v>2027</c:v>
                </c:pt>
                <c:pt idx="6">
                  <c:v>2028</c:v>
                </c:pt>
                <c:pt idx="7">
                  <c:v>2029</c:v>
                </c:pt>
                <c:pt idx="8">
                  <c:v>2030</c:v>
                </c:pt>
                <c:pt idx="9">
                  <c:v>2031</c:v>
                </c:pt>
              </c:numCache>
            </c:numRef>
          </c:cat>
          <c:val>
            <c:numRef>
              <c:f>Sheet1!$B$2:$B$11</c:f>
              <c:numCache>
                <c:formatCode>_-* #,##0_-;\-* #,##0_-;_-* "-"??_-;_-@_-</c:formatCode>
                <c:ptCount val="10"/>
                <c:pt idx="0">
                  <c:v>48219442.520628072</c:v>
                </c:pt>
                <c:pt idx="1">
                  <c:v>49162273.232053332</c:v>
                </c:pt>
                <c:pt idx="2">
                  <c:v>50124480.44121033</c:v>
                </c:pt>
                <c:pt idx="3">
                  <c:v>51106579.871002585</c:v>
                </c:pt>
                <c:pt idx="4">
                  <c:v>52109631.24845352</c:v>
                </c:pt>
                <c:pt idx="5">
                  <c:v>53132741.557463191</c:v>
                </c:pt>
                <c:pt idx="6">
                  <c:v>54176581.298370607</c:v>
                </c:pt>
                <c:pt idx="7">
                  <c:v>55241892.7545138</c:v>
                </c:pt>
                <c:pt idx="8">
                  <c:v>56329430.265987732</c:v>
                </c:pt>
                <c:pt idx="9">
                  <c:v>57440636.727801368</c:v>
                </c:pt>
              </c:numCache>
            </c:numRef>
          </c:val>
          <c:extLst>
            <c:ext xmlns:c16="http://schemas.microsoft.com/office/drawing/2014/chart" uri="{C3380CC4-5D6E-409C-BE32-E72D297353CC}">
              <c16:uniqueId val="{00000001-AA09-4900-B53D-82D90C928338}"/>
            </c:ext>
          </c:extLst>
        </c:ser>
        <c:ser>
          <c:idx val="2"/>
          <c:order val="2"/>
          <c:tx>
            <c:strRef>
              <c:f>Sheet1!$C$1</c:f>
              <c:strCache>
                <c:ptCount val="1"/>
                <c:pt idx="0">
                  <c:v>Eligible population</c:v>
                </c:pt>
              </c:strCache>
            </c:strRef>
          </c:tx>
          <c:spPr>
            <a:solidFill>
              <a:srgbClr val="7ACCA7"/>
            </a:solidFill>
            <a:ln>
              <a:solidFill>
                <a:schemeClr val="tx1">
                  <a:lumMod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K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2022</c:v>
                </c:pt>
                <c:pt idx="1">
                  <c:v>2023</c:v>
                </c:pt>
                <c:pt idx="2">
                  <c:v>2024</c:v>
                </c:pt>
                <c:pt idx="3">
                  <c:v>2025</c:v>
                </c:pt>
                <c:pt idx="4">
                  <c:v>2026</c:v>
                </c:pt>
                <c:pt idx="5">
                  <c:v>2027</c:v>
                </c:pt>
                <c:pt idx="6">
                  <c:v>2028</c:v>
                </c:pt>
                <c:pt idx="7">
                  <c:v>2029</c:v>
                </c:pt>
                <c:pt idx="8">
                  <c:v>2030</c:v>
                </c:pt>
                <c:pt idx="9">
                  <c:v>2031</c:v>
                </c:pt>
              </c:numCache>
            </c:numRef>
          </c:cat>
          <c:val>
            <c:numRef>
              <c:f>Sheet1!$C$2:$C$11</c:f>
              <c:numCache>
                <c:formatCode>_-* #,##0_-;\-* #,##0_-;_-* "-"??_-;_-@_-</c:formatCode>
                <c:ptCount val="10"/>
                <c:pt idx="0">
                  <c:v>74823242</c:v>
                </c:pt>
                <c:pt idx="1">
                  <c:v>76268735</c:v>
                </c:pt>
                <c:pt idx="2">
                  <c:v>77744278</c:v>
                </c:pt>
                <c:pt idx="3">
                  <c:v>79240870</c:v>
                </c:pt>
                <c:pt idx="4">
                  <c:v>80819587</c:v>
                </c:pt>
                <c:pt idx="5">
                  <c:v>82361414</c:v>
                </c:pt>
                <c:pt idx="6">
                  <c:v>83885681</c:v>
                </c:pt>
                <c:pt idx="7">
                  <c:v>85422717</c:v>
                </c:pt>
                <c:pt idx="8">
                  <c:v>86998109</c:v>
                </c:pt>
                <c:pt idx="9">
                  <c:v>88675018</c:v>
                </c:pt>
              </c:numCache>
            </c:numRef>
          </c:val>
          <c:extLst>
            <c:ext xmlns:c16="http://schemas.microsoft.com/office/drawing/2014/chart" uri="{C3380CC4-5D6E-409C-BE32-E72D297353CC}">
              <c16:uniqueId val="{00000002-AA09-4900-B53D-82D90C928338}"/>
            </c:ext>
          </c:extLst>
        </c:ser>
        <c:dLbls>
          <c:showLegendKey val="0"/>
          <c:showVal val="0"/>
          <c:showCatName val="0"/>
          <c:showSerName val="0"/>
          <c:showPercent val="0"/>
          <c:showBubbleSize val="0"/>
        </c:dLbls>
        <c:gapWidth val="50"/>
        <c:axId val="1128831568"/>
        <c:axId val="1128833864"/>
      </c:barChart>
      <c:catAx>
        <c:axId val="112883156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dirty="0"/>
                  <a:t>Year</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K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KE"/>
          </a:p>
        </c:txPr>
        <c:crossAx val="1128833864"/>
        <c:crosses val="autoZero"/>
        <c:auto val="1"/>
        <c:lblAlgn val="ctr"/>
        <c:lblOffset val="100"/>
        <c:noMultiLvlLbl val="0"/>
      </c:catAx>
      <c:valAx>
        <c:axId val="1128833864"/>
        <c:scaling>
          <c:orientation val="minMax"/>
          <c:min val="0"/>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3-59 months population (millions)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KE"/>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KE"/>
          </a:p>
        </c:txPr>
        <c:crossAx val="1128831568"/>
        <c:crosses val="autoZero"/>
        <c:crossBetween val="between"/>
        <c:dispUnits>
          <c:builtInUnit val="millions"/>
        </c:dispUnits>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K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sz="1600"/>
      </a:pPr>
      <a:endParaRPr lang="en-K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spc="0" baseline="0">
                <a:solidFill>
                  <a:schemeClr val="tx1"/>
                </a:solidFill>
                <a:latin typeface="+mn-lt"/>
                <a:ea typeface="+mn-ea"/>
                <a:cs typeface="+mn-cs"/>
              </a:defRPr>
            </a:pPr>
            <a:r>
              <a:rPr lang="en-US" sz="1800" b="1" i="0" baseline="0" dirty="0">
                <a:solidFill>
                  <a:schemeClr val="tx1"/>
                </a:solidFill>
                <a:effectLst/>
              </a:rPr>
              <a:t>Need and demand for SPAQ for ages 3 months to &lt;5 years 2022-2031 </a:t>
            </a:r>
            <a:endParaRPr lang="en-KE" sz="1800" b="1" dirty="0">
              <a:solidFill>
                <a:schemeClr val="tx1"/>
              </a:solidFill>
              <a:effectLst/>
            </a:endParaRPr>
          </a:p>
        </c:rich>
      </c:tx>
      <c:layout>
        <c:manualLayout>
          <c:xMode val="edge"/>
          <c:yMode val="edge"/>
          <c:x val="0.17065664643482065"/>
          <c:y val="2.3148148148148147E-2"/>
        </c:manualLayout>
      </c:layout>
      <c:overlay val="0"/>
      <c:spPr>
        <a:noFill/>
        <a:ln>
          <a:noFill/>
        </a:ln>
        <a:effectLst/>
      </c:spPr>
      <c:txPr>
        <a:bodyPr rot="0" spcFirstLastPara="1" vertOverflow="ellipsis" vert="horz" wrap="square" anchor="ctr" anchorCtr="1"/>
        <a:lstStyle/>
        <a:p>
          <a:pPr algn="ctr">
            <a:defRPr sz="1800" b="1" i="0" u="none" strike="noStrike" kern="1200" spc="0" baseline="0">
              <a:solidFill>
                <a:schemeClr val="tx1"/>
              </a:solidFill>
              <a:latin typeface="+mn-lt"/>
              <a:ea typeface="+mn-ea"/>
              <a:cs typeface="+mn-cs"/>
            </a:defRPr>
          </a:pPr>
          <a:endParaRPr lang="en-KE"/>
        </a:p>
      </c:txPr>
    </c:title>
    <c:autoTitleDeleted val="0"/>
    <c:plotArea>
      <c:layout/>
      <c:barChart>
        <c:barDir val="col"/>
        <c:grouping val="clustered"/>
        <c:varyColors val="0"/>
        <c:ser>
          <c:idx val="0"/>
          <c:order val="0"/>
          <c:tx>
            <c:strRef>
              <c:f>Sheet1!$B$1</c:f>
              <c:strCache>
                <c:ptCount val="1"/>
                <c:pt idx="0">
                  <c:v>3 months-5 years demand</c:v>
                </c:pt>
              </c:strCache>
            </c:strRef>
          </c:tx>
          <c:spPr>
            <a:solidFill>
              <a:srgbClr val="1282A2"/>
            </a:solidFill>
            <a:ln>
              <a:noFill/>
            </a:ln>
            <a:effectLst/>
          </c:spPr>
          <c:invertIfNegative val="0"/>
          <c:dLbls>
            <c:dLbl>
              <c:idx val="2"/>
              <c:numFmt formatCode="#,##0" sourceLinked="0"/>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mn-lt"/>
                      <a:ea typeface="+mn-ea"/>
                      <a:cs typeface="+mn-cs"/>
                    </a:defRPr>
                  </a:pPr>
                  <a:endParaRPr lang="en-KE"/>
                </a:p>
              </c:txPr>
              <c:dLblPos val="ctr"/>
              <c:showLegendKey val="0"/>
              <c:showVal val="1"/>
              <c:showCatName val="0"/>
              <c:showSerName val="0"/>
              <c:showPercent val="0"/>
              <c:showBubbleSize val="0"/>
              <c:extLst>
                <c:ext xmlns:c15="http://schemas.microsoft.com/office/drawing/2012/chart" uri="{CE6537A1-D6FC-4f65-9D91-7224C49458BB}">
                  <c15:layout>
                    <c:manualLayout>
                      <c:w val="4.3327464210086437E-2"/>
                      <c:h val="3.5949256342957127E-2"/>
                    </c:manualLayout>
                  </c15:layout>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K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2021</c:v>
                </c:pt>
                <c:pt idx="1">
                  <c:v>2022</c:v>
                </c:pt>
                <c:pt idx="2">
                  <c:v>2023</c:v>
                </c:pt>
                <c:pt idx="3">
                  <c:v>2024</c:v>
                </c:pt>
                <c:pt idx="4">
                  <c:v>2025</c:v>
                </c:pt>
                <c:pt idx="5">
                  <c:v>2026</c:v>
                </c:pt>
                <c:pt idx="6">
                  <c:v>2027</c:v>
                </c:pt>
                <c:pt idx="7">
                  <c:v>2028</c:v>
                </c:pt>
                <c:pt idx="8">
                  <c:v>2029</c:v>
                </c:pt>
                <c:pt idx="9">
                  <c:v>2030</c:v>
                </c:pt>
                <c:pt idx="10">
                  <c:v>2031</c:v>
                </c:pt>
              </c:numCache>
            </c:numRef>
          </c:cat>
          <c:val>
            <c:numRef>
              <c:f>Sheet1!$B$2:$B$12</c:f>
              <c:numCache>
                <c:formatCode>_(* #,##0.00_);_(* \(#,##0.00\);_(* "-"??_);_(@_)</c:formatCode>
                <c:ptCount val="11"/>
                <c:pt idx="0">
                  <c:v>178888891</c:v>
                </c:pt>
                <c:pt idx="1">
                  <c:v>195722822</c:v>
                </c:pt>
                <c:pt idx="2">
                  <c:v>199547373</c:v>
                </c:pt>
                <c:pt idx="3">
                  <c:v>203450428</c:v>
                </c:pt>
                <c:pt idx="4">
                  <c:v>207434069</c:v>
                </c:pt>
                <c:pt idx="5">
                  <c:v>211502555</c:v>
                </c:pt>
                <c:pt idx="6">
                  <c:v>215652332</c:v>
                </c:pt>
                <c:pt idx="7">
                  <c:v>219886103</c:v>
                </c:pt>
                <c:pt idx="8">
                  <c:v>224206856</c:v>
                </c:pt>
                <c:pt idx="9">
                  <c:v>228617630</c:v>
                </c:pt>
                <c:pt idx="10">
                  <c:v>233124217</c:v>
                </c:pt>
              </c:numCache>
            </c:numRef>
          </c:val>
          <c:extLst>
            <c:ext xmlns:c16="http://schemas.microsoft.com/office/drawing/2014/chart" uri="{C3380CC4-5D6E-409C-BE32-E72D297353CC}">
              <c16:uniqueId val="{0000000A-1CC2-4A76-8197-680F52D87892}"/>
            </c:ext>
          </c:extLst>
        </c:ser>
        <c:ser>
          <c:idx val="1"/>
          <c:order val="1"/>
          <c:tx>
            <c:strRef>
              <c:f>Sheet1!$C$1</c:f>
              <c:strCache>
                <c:ptCount val="1"/>
                <c:pt idx="0">
                  <c:v>3 months-5 years need</c:v>
                </c:pt>
              </c:strCache>
            </c:strRef>
          </c:tx>
          <c:spPr>
            <a:solidFill>
              <a:srgbClr val="7ACCA7"/>
            </a:solidFill>
            <a:ln>
              <a:solidFill>
                <a:schemeClr val="tx1">
                  <a:lumMod val="50000"/>
                </a:schemeClr>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K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2021</c:v>
                </c:pt>
                <c:pt idx="1">
                  <c:v>2022</c:v>
                </c:pt>
                <c:pt idx="2">
                  <c:v>2023</c:v>
                </c:pt>
                <c:pt idx="3">
                  <c:v>2024</c:v>
                </c:pt>
                <c:pt idx="4">
                  <c:v>2025</c:v>
                </c:pt>
                <c:pt idx="5">
                  <c:v>2026</c:v>
                </c:pt>
                <c:pt idx="6">
                  <c:v>2027</c:v>
                </c:pt>
                <c:pt idx="7">
                  <c:v>2028</c:v>
                </c:pt>
                <c:pt idx="8">
                  <c:v>2029</c:v>
                </c:pt>
                <c:pt idx="9">
                  <c:v>2030</c:v>
                </c:pt>
                <c:pt idx="10">
                  <c:v>2031</c:v>
                </c:pt>
              </c:numCache>
            </c:numRef>
          </c:cat>
          <c:val>
            <c:numRef>
              <c:f>Sheet1!$C$2:$C$12</c:f>
              <c:numCache>
                <c:formatCode>_(* #,##0.00_);_(* \(#,##0.00\);_(* "-"??_);_(@_)</c:formatCode>
                <c:ptCount val="11"/>
                <c:pt idx="0">
                  <c:v>296082905</c:v>
                </c:pt>
                <c:pt idx="1">
                  <c:v>302138019</c:v>
                </c:pt>
                <c:pt idx="2">
                  <c:v>307973221</c:v>
                </c:pt>
                <c:pt idx="3">
                  <c:v>313929620</c:v>
                </c:pt>
                <c:pt idx="4">
                  <c:v>319971231</c:v>
                </c:pt>
                <c:pt idx="5">
                  <c:v>326342377</c:v>
                </c:pt>
                <c:pt idx="6">
                  <c:v>332567023</c:v>
                </c:pt>
                <c:pt idx="7">
                  <c:v>338722503</c:v>
                </c:pt>
                <c:pt idx="8">
                  <c:v>344930154</c:v>
                </c:pt>
                <c:pt idx="9">
                  <c:v>351292344</c:v>
                </c:pt>
                <c:pt idx="10">
                  <c:v>358061743</c:v>
                </c:pt>
              </c:numCache>
            </c:numRef>
          </c:val>
          <c:extLst>
            <c:ext xmlns:c16="http://schemas.microsoft.com/office/drawing/2014/chart" uri="{C3380CC4-5D6E-409C-BE32-E72D297353CC}">
              <c16:uniqueId val="{0000000B-1CC2-4A76-8197-680F52D87892}"/>
            </c:ext>
          </c:extLst>
        </c:ser>
        <c:dLbls>
          <c:showLegendKey val="0"/>
          <c:showVal val="0"/>
          <c:showCatName val="0"/>
          <c:showSerName val="0"/>
          <c:showPercent val="0"/>
          <c:showBubbleSize val="0"/>
        </c:dLbls>
        <c:gapWidth val="50"/>
        <c:axId val="1780538336"/>
        <c:axId val="1780544576"/>
      </c:barChart>
      <c:catAx>
        <c:axId val="1780538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KE"/>
          </a:p>
        </c:txPr>
        <c:crossAx val="1780544576"/>
        <c:crosses val="autoZero"/>
        <c:auto val="1"/>
        <c:lblAlgn val="ctr"/>
        <c:lblOffset val="100"/>
        <c:noMultiLvlLbl val="0"/>
      </c:catAx>
      <c:valAx>
        <c:axId val="1780544576"/>
        <c:scaling>
          <c:orientation val="minMax"/>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KE"/>
          </a:p>
        </c:txPr>
        <c:crossAx val="1780538336"/>
        <c:crosses val="autoZero"/>
        <c:crossBetween val="between"/>
        <c:dispUnits>
          <c:builtInUnit val="millions"/>
          <c:dispUnitsLbl>
            <c:layout>
              <c:manualLayout>
                <c:xMode val="edge"/>
                <c:yMode val="edge"/>
                <c:x val="8.1387399985545349E-3"/>
                <c:y val="0.27789836123759953"/>
              </c:manualLayout>
            </c:layout>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dirty="0"/>
                    <a:t>SPAQ treatments</a:t>
                  </a:r>
                  <a:r>
                    <a:rPr lang="en-US" sz="1400" b="1" baseline="0" dirty="0"/>
                    <a:t> (m</a:t>
                  </a:r>
                  <a:r>
                    <a:rPr lang="en-US" sz="1400" b="1" dirty="0"/>
                    <a:t>illions)</a:t>
                  </a:r>
                </a:p>
              </c:rich>
            </c:tx>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KE"/>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K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solidFill>
      <a:round/>
    </a:ln>
    <a:effectLst/>
  </c:spPr>
  <c:txPr>
    <a:bodyPr/>
    <a:lstStyle/>
    <a:p>
      <a:pPr>
        <a:defRPr/>
      </a:pPr>
      <a:endParaRPr lang="en-K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03_E7E7A7BF.xml><?xml version="1.0" encoding="utf-8"?>
<p188:cmLst xmlns:a="http://schemas.openxmlformats.org/drawingml/2006/main" xmlns:r="http://schemas.openxmlformats.org/officeDocument/2006/relationships" xmlns:p188="http://schemas.microsoft.com/office/powerpoint/2018/8/main">
  <p188:cm id="{AAE4FB6A-823E-48A9-99AF-1D9EDF492B2A}" authorId="{B80A0B38-2F24-2718-DF73-34854454E538}" status="resolved" created="2023-02-28T10:59:28.181" complete="100000">
    <pc:sldMkLst xmlns:pc="http://schemas.microsoft.com/office/powerpoint/2013/main/command">
      <pc:docMk/>
      <pc:sldMk cId="3890718655" sldId="259"/>
    </pc:sldMkLst>
    <p188:replyLst>
      <p188:reply id="{84DC9C56-2196-4FB1-8400-2AA300DB509D}" authorId="{331C36DC-C961-68EA-0C41-0CEB3E7E8E81}" created="2023-02-28T14:48:57.773">
        <p188:txBody>
          <a:bodyPr/>
          <a:lstStyle/>
          <a:p>
            <a:r>
              <a:rPr lang="en-US"/>
              <a:t>Done</a:t>
            </a:r>
          </a:p>
        </p188:txBody>
      </p188:reply>
    </p188:replyLst>
    <p188:txBody>
      <a:bodyPr/>
      <a:lstStyle/>
      <a:p>
        <a:r>
          <a:rPr lang="en-GB"/>
          <a:t>I'm not really clear on what the point is that this slide is trying to make. Is this just to translate the previous slide into SPAQ treatments? If so, maybe just spell that out in the title e.g., Translated to SPAQ need and demand, expansion to all eligible areas with SPAQ would translate to a x% increase in SPAQ treatments</a:t>
        </a:r>
      </a:p>
    </p188:txBody>
  </p188:cm>
</p188:cmLst>
</file>

<file path=ppt/comments/modernComment_104_5D9E2293.xml><?xml version="1.0" encoding="utf-8"?>
<p188:cmLst xmlns:a="http://schemas.openxmlformats.org/drawingml/2006/main" xmlns:r="http://schemas.openxmlformats.org/officeDocument/2006/relationships" xmlns:p188="http://schemas.microsoft.com/office/powerpoint/2018/8/main">
  <p188:cm id="{58E76C73-2922-4050-A8D6-D8CAD3C27353}" authorId="{B80A0B38-2F24-2718-DF73-34854454E538}" status="resolved" created="2023-02-28T10:50:16.196" complete="100000">
    <ac:deMkLst xmlns:ac="http://schemas.microsoft.com/office/drawing/2013/main/command">
      <pc:docMk xmlns:pc="http://schemas.microsoft.com/office/powerpoint/2013/main/command"/>
      <pc:sldMk xmlns:pc="http://schemas.microsoft.com/office/powerpoint/2013/main/command" cId="1570644627" sldId="260"/>
      <ac:spMk id="8" creationId="{AE97CE6B-2664-9251-039E-BB94FEA7D394}"/>
    </ac:deMkLst>
    <p188:replyLst>
      <p188:reply id="{1566244E-13B0-4708-AB29-03C36E001D28}" authorId="{331C36DC-C961-68EA-0C41-0CEB3E7E8E81}" created="2023-02-28T11:16:10.174">
        <p188:txBody>
          <a:bodyPr/>
          <a:lstStyle/>
          <a:p>
            <a:r>
              <a:rPr lang="en-US"/>
              <a:t>Yes, edited to say 'implementing'</a:t>
            </a:r>
          </a:p>
        </p188:txBody>
      </p188:reply>
    </p188:replyLst>
    <p188:txBody>
      <a:bodyPr/>
      <a:lstStyle/>
      <a:p>
        <a:r>
          <a:rPr lang="en-GB"/>
          <a:t>Does SMC targeted areas mean areas already doing SMC?</a:t>
        </a:r>
      </a:p>
    </p188:txBody>
  </p188:cm>
  <p188:cm id="{F32C8AF6-69CB-43DE-BBFA-4C5B11B84C17}" authorId="{B80A0B38-2F24-2718-DF73-34854454E538}" status="resolved" created="2023-02-28T10:50:51.385" complete="100000">
    <ac:deMkLst xmlns:ac="http://schemas.microsoft.com/office/drawing/2013/main/command">
      <pc:docMk xmlns:pc="http://schemas.microsoft.com/office/powerpoint/2013/main/command"/>
      <pc:sldMk xmlns:pc="http://schemas.microsoft.com/office/powerpoint/2013/main/command" cId="1570644627" sldId="260"/>
      <ac:spMk id="7" creationId="{FE5B7D55-00C3-6C1B-5F4A-899A93FE972A}"/>
    </ac:deMkLst>
    <p188:replyLst>
      <p188:reply id="{70C9BC24-48E5-49CA-811C-1C5DB8C1A66E}" authorId="{331C36DC-C961-68EA-0C41-0CEB3E7E8E81}" created="2023-02-28T11:15:10.683">
        <p188:txBody>
          <a:bodyPr/>
          <a:lstStyle/>
          <a:p>
            <a:r>
              <a:rPr lang="en-US"/>
              <a:t>Edited</a:t>
            </a:r>
          </a:p>
        </p188:txBody>
      </p188:reply>
    </p188:replyLst>
    <p188:txBody>
      <a:bodyPr/>
      <a:lstStyle/>
      <a:p>
        <a:r>
          <a:rPr lang="en-GB"/>
          <a:t>SMC eligible areas under expanded WHO criteria?</a:t>
        </a:r>
      </a:p>
    </p188:txBody>
  </p188:cm>
  <p188:cm id="{6834FBF7-91D3-4D3E-B014-42CE490A0C44}" authorId="{B80A0B38-2F24-2718-DF73-34854454E538}" status="resolved" created="2023-02-28T10:51:35.352" complete="100000">
    <ac:deMkLst xmlns:ac="http://schemas.microsoft.com/office/drawing/2013/main/command">
      <pc:docMk xmlns:pc="http://schemas.microsoft.com/office/powerpoint/2013/main/command"/>
      <pc:sldMk xmlns:pc="http://schemas.microsoft.com/office/powerpoint/2013/main/command" cId="1570644627" sldId="260"/>
      <ac:spMk id="3" creationId="{758540CE-FACD-E309-07F6-9D5D516CA49F}"/>
    </ac:deMkLst>
    <p188:replyLst>
      <p188:reply id="{F07E9885-A106-47C3-9D80-89818B0F8E4C}" authorId="{331C36DC-C961-68EA-0C41-0CEB3E7E8E81}" created="2023-02-28T11:17:08.246">
        <p188:txBody>
          <a:bodyPr/>
          <a:lstStyle/>
          <a:p>
            <a:r>
              <a:rPr lang="en-US"/>
              <a:t>Amended to say this</a:t>
            </a:r>
          </a:p>
        </p188:txBody>
      </p188:reply>
    </p188:replyLst>
    <p188:txBody>
      <a:bodyPr/>
      <a:lstStyle/>
      <a:p>
        <a:r>
          <a:rPr lang="en-GB"/>
          <a:t>The title should help frame the takeaway from the slide here - is this showing that under the new WHO recommendations, there is potential for massive expansion of SMC?</a:t>
        </a:r>
      </a:p>
    </p188:txBody>
  </p188:cm>
</p188:cmLst>
</file>

<file path=ppt/comments/modernComment_109_5688F59E.xml><?xml version="1.0" encoding="utf-8"?>
<p188:cmLst xmlns:a="http://schemas.openxmlformats.org/drawingml/2006/main" xmlns:r="http://schemas.openxmlformats.org/officeDocument/2006/relationships" xmlns:p188="http://schemas.microsoft.com/office/powerpoint/2018/8/main">
  <p188:cm id="{C4274906-57F2-4FE5-B3A8-F91C5800B1CD}" authorId="{B80A0B38-2F24-2718-DF73-34854454E538}" status="resolved" created="2023-02-28T10:29:13.753" complete="100000">
    <ac:txMkLst xmlns:ac="http://schemas.microsoft.com/office/drawing/2013/main/command">
      <pc:docMk xmlns:pc="http://schemas.microsoft.com/office/powerpoint/2013/main/command"/>
      <pc:sldMk xmlns:pc="http://schemas.microsoft.com/office/powerpoint/2013/main/command" cId="1451816350" sldId="265"/>
      <ac:spMk id="4" creationId="{CACABEC2-2D18-D64A-7A90-CD91C595BB11}"/>
      <ac:txMk cp="43">
        <ac:context len="44" hash="297541927"/>
      </ac:txMk>
    </ac:txMkLst>
    <p188:pos x="5899129" y="519219"/>
    <p188:txBody>
      <a:bodyPr/>
      <a:lstStyle/>
      <a:p>
        <a:r>
          <a:rPr lang="en-GB"/>
          <a:t>Double check titles are all in same place/format (have updated this title)</a:t>
        </a:r>
      </a:p>
    </p188:txBody>
  </p188:cm>
  <p188:cm id="{756BC8DF-F924-4B64-9B48-2EF46B59DEA1}" authorId="{B80A0B38-2F24-2718-DF73-34854454E538}" status="resolved" created="2023-02-28T10:31:25.006" complete="100000">
    <ac:deMkLst xmlns:ac="http://schemas.microsoft.com/office/drawing/2013/main/command">
      <pc:docMk xmlns:pc="http://schemas.microsoft.com/office/powerpoint/2013/main/command"/>
      <pc:sldMk xmlns:pc="http://schemas.microsoft.com/office/powerpoint/2013/main/command" cId="1451816350" sldId="265"/>
      <ac:graphicFrameMk id="6" creationId="{FFFDFA50-D232-796C-1E39-33956666D8F1}"/>
    </ac:deMkLst>
    <p188:txBody>
      <a:bodyPr/>
      <a:lstStyle/>
      <a:p>
        <a:r>
          <a:rPr lang="en-GB"/>
          <a:t>Suggested a few minor updates here on formatting (updated title to reference WHO recs &amp; SMC, bolded key changes in the 2022 recs)</a:t>
        </a:r>
      </a:p>
    </p188:txBody>
  </p188:cm>
</p188:cmLst>
</file>

<file path=ppt/comments/modernComment_10A_9726B88A.xml><?xml version="1.0" encoding="utf-8"?>
<p188:cmLst xmlns:a="http://schemas.openxmlformats.org/drawingml/2006/main" xmlns:r="http://schemas.openxmlformats.org/officeDocument/2006/relationships" xmlns:p188="http://schemas.microsoft.com/office/powerpoint/2018/8/main">
  <p188:cm id="{5AE47C44-D59B-4226-8F1C-E873FDDA6305}" authorId="{B80A0B38-2F24-2718-DF73-34854454E538}" status="resolved" created="2023-02-28T10:53:36.735" complete="100000">
    <ac:txMkLst xmlns:ac="http://schemas.microsoft.com/office/drawing/2013/main/command">
      <pc:docMk xmlns:pc="http://schemas.microsoft.com/office/powerpoint/2013/main/command"/>
      <pc:sldMk xmlns:pc="http://schemas.microsoft.com/office/powerpoint/2013/main/command" cId="2535897226" sldId="266"/>
      <ac:spMk id="3" creationId="{EFE2BA4E-5ED2-C54B-C5A7-7DF224FA1807}"/>
      <ac:txMk cp="137">
        <ac:context len="147" hash="3583699902"/>
      </ac:txMk>
    </ac:txMkLst>
    <p188:pos x="5396564" y="920534"/>
    <p188:replyLst>
      <p188:reply id="{4BFC7989-B218-4C9A-A51B-4DC2EE9DCC7D}" authorId="{331C36DC-C961-68EA-0C41-0CEB3E7E8E81}" created="2023-02-28T14:53:57.792">
        <p188:txBody>
          <a:bodyPr/>
          <a:lstStyle/>
          <a:p>
            <a:r>
              <a:rPr lang="en-US"/>
              <a:t>Done</a:t>
            </a:r>
          </a:p>
        </p188:txBody>
      </p188:reply>
    </p188:replyLst>
    <p188:txBody>
      <a:bodyPr/>
      <a:lstStyle/>
      <a:p>
        <a:r>
          <a:rPr lang="en-GB"/>
          <a:t>Per comment on previous slide, I'd have the title summarise the key takeaway here - maybe just shorten the second bullet from key takeaways and have that as the title?</a:t>
        </a:r>
      </a:p>
    </p188:txBody>
  </p188:cm>
  <p188:cm id="{47577D4F-F6EB-4DBA-AF9E-2CF066EF6A85}" authorId="{B80A0B38-2F24-2718-DF73-34854454E538}" status="resolved" created="2023-02-28T10:55:22.520" complete="100000">
    <ac:txMkLst xmlns:ac="http://schemas.microsoft.com/office/drawing/2013/main/command">
      <pc:docMk xmlns:pc="http://schemas.microsoft.com/office/powerpoint/2013/main/command"/>
      <pc:sldMk xmlns:pc="http://schemas.microsoft.com/office/powerpoint/2013/main/command" cId="2535897226" sldId="266"/>
      <ac:spMk id="6" creationId="{863D10E0-FDC7-158D-3148-EFE1DA1E4394}"/>
      <ac:txMk cp="10" len="173">
        <ac:context len="188" hash="1616162683"/>
      </ac:txMk>
    </ac:txMkLst>
    <p188:pos x="3386976" y="693234"/>
    <p188:replyLst>
      <p188:reply id="{BD26C061-9A66-4096-9F99-C5289389B8D4}" authorId="{B80A0B38-2F24-2718-DF73-34854454E538}" created="2023-02-28T10:56:05.070">
        <p188:txBody>
          <a:bodyPr/>
          <a:lstStyle/>
          <a:p>
            <a:r>
              <a:rPr lang="en-GB"/>
              <a:t>Also should this just be SMC in this slide? We go into SPAQ in the next slide right? </a:t>
            </a:r>
          </a:p>
        </p188:txBody>
      </p188:reply>
      <p188:reply id="{D39DCB6D-1DD4-4BB1-8094-830BE953FAAB}" authorId="{331C36DC-C961-68EA-0C41-0CEB3E7E8E81}" created="2023-02-28T14:54:46.887">
        <p188:txBody>
          <a:bodyPr/>
          <a:lstStyle/>
          <a:p>
            <a:r>
              <a:rPr lang="en-US"/>
              <a:t>Yes, now amended</a:t>
            </a:r>
          </a:p>
        </p188:txBody>
      </p188:reply>
    </p188:replyLst>
    <p188:txBody>
      <a:bodyPr/>
      <a:lstStyle/>
      <a:p>
        <a:r>
          <a:rPr lang="en-GB"/>
          <a:t>Not super clear what this is referring to in the chart - maybe change to "Changes in demand for the population currently targeted for SMC is…" </a:t>
        </a:r>
      </a:p>
    </p188:txBody>
  </p188:cm>
</p188:cmLst>
</file>

<file path=ppt/comments/modernComment_10D_AC010D52.xml><?xml version="1.0" encoding="utf-8"?>
<p188:cmLst xmlns:a="http://schemas.openxmlformats.org/drawingml/2006/main" xmlns:r="http://schemas.openxmlformats.org/officeDocument/2006/relationships" xmlns:p188="http://schemas.microsoft.com/office/powerpoint/2018/8/main">
  <p188:cm id="{C4C3B58E-88BA-472F-9DD8-F148739DC213}" authorId="{331C36DC-C961-68EA-0C41-0CEB3E7E8E81}" status="resolved" created="2023-02-26T06:39:41.679" complete="100000">
    <ac:txMkLst xmlns:ac="http://schemas.microsoft.com/office/drawing/2013/main/command">
      <pc:docMk xmlns:pc="http://schemas.microsoft.com/office/powerpoint/2013/main/command"/>
      <pc:sldMk xmlns:pc="http://schemas.microsoft.com/office/powerpoint/2013/main/command" cId="937450052" sldId="262"/>
      <ac:spMk id="11" creationId="{DE8060A1-7B1B-BBB6-B361-D12DFB13B9F6}"/>
      <ac:txMk cp="0">
        <ac:context len="46" hash="3298150035"/>
      </ac:txMk>
    </ac:txMkLst>
    <p188:txBody>
      <a:bodyPr/>
      <a:lstStyle/>
      <a:p>
        <a:r>
          <a:rPr lang="en-US"/>
          <a:t>To reference studies for the AL &amp; ASAQ trials</a:t>
        </a:r>
      </a:p>
    </p188:txBody>
  </p188:cm>
  <p188:cm id="{F64894A5-0AA4-4DE9-B4F1-024A4C2B3660}" authorId="{B80A0B38-2F24-2718-DF73-34854454E538}" status="resolved" created="2023-02-28T11:04:36.431" complete="100000">
    <pc:sldMkLst xmlns:pc="http://schemas.microsoft.com/office/powerpoint/2013/main/command">
      <pc:docMk/>
      <pc:sldMk cId="937450052" sldId="262"/>
    </pc:sldMkLst>
    <p188:replyLst>
      <p188:reply id="{9684C824-EE4F-416D-8AC7-199B9064646A}" authorId="{B80A0B38-2F24-2718-DF73-34854454E538}" created="2023-02-28T11:08:11.226">
        <p188:txBody>
          <a:bodyPr/>
          <a:lstStyle/>
          <a:p>
            <a:r>
              <a:rPr lang="en-GB"/>
              <a:t>Same for details on DHA/PQP, I'd just talk to them rather than go into the detail on the slides</a:t>
            </a:r>
          </a:p>
        </p188:txBody>
      </p188:reply>
      <p188:reply id="{F458DF5C-D38E-4C46-992B-409682688AD8}" authorId="{331C36DC-C961-68EA-0C41-0CEB3E7E8E81}" created="2023-02-28T11:18:26.438">
        <p188:txBody>
          <a:bodyPr/>
          <a:lstStyle/>
          <a:p>
            <a:r>
              <a:rPr lang="en-US"/>
              <a:t>Noted</a:t>
            </a:r>
          </a:p>
        </p188:txBody>
      </p188:reply>
    </p188:replyLst>
    <p188:txBody>
      <a:bodyPr/>
      <a:lstStyle/>
      <a:p>
        <a:r>
          <a:rPr lang="en-GB"/>
          <a:t>Moved notes on supply and funding to the notes section - I think you could just reference these as you run through the first bullets, rather than have them on the slide itself</a:t>
        </a:r>
      </a:p>
    </p188:txBody>
  </p188:cm>
  <p188:cm id="{C2EB3D76-E759-4272-AF19-3D50981DE484}" authorId="{B80A0B38-2F24-2718-DF73-34854454E538}" status="resolved" created="2023-02-28T11:11:11.221" complete="100000">
    <ac:txMkLst xmlns:ac="http://schemas.microsoft.com/office/drawing/2013/main/command">
      <pc:docMk xmlns:pc="http://schemas.microsoft.com/office/powerpoint/2013/main/command"/>
      <pc:sldMk xmlns:pc="http://schemas.microsoft.com/office/powerpoint/2013/main/command" cId="2885750098" sldId="269"/>
      <ac:spMk id="2" creationId="{6D028DC9-05F3-856A-ABB3-031D7ED44FB2}"/>
      <ac:txMk cp="0" len="319">
        <ac:context len="469" hash="3920276971"/>
      </ac:txMk>
    </ac:txMkLst>
    <p188:pos x="9374012" y="418687"/>
    <p188:replyLst>
      <p188:reply id="{AB5B0090-ECE0-46F0-A933-BD10555774F1}" authorId="{331C36DC-C961-68EA-0C41-0CEB3E7E8E81}" created="2023-02-28T12:18:18.511">
        <p188:txBody>
          <a:bodyPr/>
          <a:lstStyle/>
          <a:p>
            <a:r>
              <a:rPr lang="en-US"/>
              <a:t>Done</a:t>
            </a:r>
          </a:p>
        </p188:txBody>
      </p188:reply>
    </p188:replyLst>
    <p188:txBody>
      <a:bodyPr/>
      <a:lstStyle/>
      <a:p>
        <a:r>
          <a:rPr lang="en-GB"/>
          <a:t>For this part, if you have time/interest you could have a play around with adding in icons that visually depict these points (e.g., evidence, treatments etc) to help make the points - I really like taking snips from the noun project for this - https://thenounproject.com/. I think this is fine as is though otherwise (same for conclusions slide)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DE9927-57AC-4E4B-BB1F-D2C1AC3D5E34}" type="datetimeFigureOut">
              <a:rPr lang="en-GB" smtClean="0"/>
              <a:t>28/02/2023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267167-1605-47B2-A9B4-289758202D8C}" type="slidenum">
              <a:rPr lang="en-GB" smtClean="0"/>
              <a:t>‹#›</a:t>
            </a:fld>
            <a:endParaRPr lang="en-GB"/>
          </a:p>
        </p:txBody>
      </p:sp>
    </p:spTree>
    <p:extLst>
      <p:ext uri="{BB962C8B-B14F-4D97-AF65-F5344CB8AC3E}">
        <p14:creationId xmlns:p14="http://schemas.microsoft.com/office/powerpoint/2010/main" val="3892430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dirty="0">
                <a:effectLst/>
                <a:latin typeface="Trebuchet MS" panose="020B0603020202020204" pitchFamily="34" charset="0"/>
                <a:ea typeface="Trebuchet MS" panose="020B0603020202020204" pitchFamily="34" charset="0"/>
                <a:cs typeface="Tahoma" panose="020B0604030504040204" pitchFamily="34" charset="0"/>
              </a:rPr>
              <a:t>DHA/PQP - has been shown </a:t>
            </a:r>
            <a:r>
              <a:rPr lang="en-US" dirty="0">
                <a:latin typeface="Trebuchet MS" panose="020B0603020202020204" pitchFamily="34" charset="0"/>
                <a:cs typeface="Tahoma" panose="020B0604030504040204" pitchFamily="34" charset="0"/>
              </a:rPr>
              <a:t>to have results comparable to those of SPAQ In studies done in Burkina Faso in 2015.  However, the commodity cost of a full curative treatment with DHA+PQP is about triple the cost of treatment with SPAQ or AL. </a:t>
            </a:r>
          </a:p>
          <a:p>
            <a:pPr algn="just">
              <a:lnSpc>
                <a:spcPct val="150000"/>
              </a:lnSpc>
            </a:pPr>
            <a:endParaRPr lang="en-US" sz="1200" b="1" u="sng" dirty="0">
              <a:latin typeface="Trebuchet MS" panose="020B0603020202020204" pitchFamily="34" charset="0"/>
              <a:cs typeface="Tahoma" panose="020B0604030504040204" pitchFamily="34" charset="0"/>
            </a:endParaRPr>
          </a:p>
          <a:p>
            <a:pPr algn="just">
              <a:lnSpc>
                <a:spcPct val="150000"/>
              </a:lnSpc>
            </a:pPr>
            <a:r>
              <a:rPr lang="en-US" sz="1200" b="1" u="sng" dirty="0">
                <a:latin typeface="Trebuchet MS" panose="020B0603020202020204" pitchFamily="34" charset="0"/>
                <a:cs typeface="Tahoma" panose="020B0604030504040204" pitchFamily="34" charset="0"/>
              </a:rPr>
              <a:t>SUPPLY</a:t>
            </a:r>
          </a:p>
          <a:p>
            <a:pPr algn="just">
              <a:lnSpc>
                <a:spcPct val="150000"/>
              </a:lnSpc>
            </a:pPr>
            <a:r>
              <a:rPr lang="en-US" sz="1200" dirty="0">
                <a:latin typeface="Trebuchet MS" panose="020B0603020202020204" pitchFamily="34" charset="0"/>
                <a:cs typeface="Tahoma" panose="020B0604030504040204" pitchFamily="34" charset="0"/>
              </a:rPr>
              <a:t>Supply for SPAQ is sufficient to meet market demand, with 3 manufacturers in the market</a:t>
            </a:r>
          </a:p>
          <a:p>
            <a:pPr algn="just">
              <a:lnSpc>
                <a:spcPct val="150000"/>
              </a:lnSpc>
            </a:pPr>
            <a:endParaRPr lang="en-US" sz="1200" dirty="0">
              <a:latin typeface="Trebuchet MS" panose="020B0603020202020204" pitchFamily="34" charset="0"/>
              <a:cs typeface="Tahoma" panose="020B0604030504040204" pitchFamily="34" charset="0"/>
            </a:endParaRPr>
          </a:p>
          <a:p>
            <a:pPr algn="just">
              <a:lnSpc>
                <a:spcPct val="150000"/>
              </a:lnSpc>
            </a:pPr>
            <a:r>
              <a:rPr lang="en-US" sz="1200" b="1" u="sng" dirty="0">
                <a:latin typeface="Trebuchet MS" panose="020B0603020202020204" pitchFamily="34" charset="0"/>
                <a:cs typeface="Tahoma" panose="020B0604030504040204" pitchFamily="34" charset="0"/>
              </a:rPr>
              <a:t>FUNDING</a:t>
            </a:r>
          </a:p>
          <a:p>
            <a:pPr algn="just">
              <a:lnSpc>
                <a:spcPct val="150000"/>
              </a:lnSpc>
            </a:pPr>
            <a:r>
              <a:rPr lang="en-US" sz="1200" u="sng" dirty="0">
                <a:latin typeface="Trebuchet MS" panose="020B0603020202020204" pitchFamily="34" charset="0"/>
                <a:cs typeface="Tahoma" panose="020B0604030504040204" pitchFamily="34" charset="0"/>
              </a:rPr>
              <a:t>S</a:t>
            </a:r>
            <a:r>
              <a:rPr lang="en-US" sz="1200" dirty="0">
                <a:latin typeface="Trebuchet MS" panose="020B0603020202020204" pitchFamily="34" charset="0"/>
                <a:cs typeface="Tahoma" panose="020B0604030504040204" pitchFamily="34" charset="0"/>
              </a:rPr>
              <a:t>MC has been adequately funded since its inception on 2012, domestically and by partners including the Global Fund, PMI, MSH and GiveWell. </a:t>
            </a:r>
          </a:p>
          <a:p>
            <a:r>
              <a:rPr lang="en-GB" dirty="0"/>
              <a:t>DHA+PQP – study in BFA in 2015 showed similar efficacy level as that of SP+AQ </a:t>
            </a:r>
          </a:p>
          <a:p>
            <a:r>
              <a:rPr lang="en-GB" dirty="0"/>
              <a:t>AS+AQ – studies in Ghana in 2011 showed that this therapy reduced incidence of clinical malaria &amp; parasite prevalence in children&lt;5 years</a:t>
            </a:r>
          </a:p>
          <a:p>
            <a:r>
              <a:rPr lang="en-GB" dirty="0"/>
              <a:t>AL + antiparasitic (</a:t>
            </a:r>
            <a:r>
              <a:rPr lang="en-GB" dirty="0" err="1"/>
              <a:t>albedazole+praziquantel</a:t>
            </a:r>
            <a:r>
              <a:rPr lang="en-GB" dirty="0"/>
              <a:t>) – studies in Ghana in 2016 -</a:t>
            </a:r>
            <a:r>
              <a:rPr lang="en-US" b="0" i="0" dirty="0">
                <a:solidFill>
                  <a:srgbClr val="212121"/>
                </a:solidFill>
                <a:effectLst/>
                <a:latin typeface="Cambria" panose="02040503050406030204" pitchFamily="18" charset="0"/>
              </a:rPr>
              <a:t>co-administration of IPT for malaria and deworming was associated with a significant reduction in malaria parasite prevalence after interventions in Study Arms 1 and 2 when compared to Control Arm 3, where no antimalarial drug was given, though effect on anaemia was varied. </a:t>
            </a:r>
            <a:r>
              <a:rPr lang="en-GB" dirty="0"/>
              <a:t> </a:t>
            </a:r>
          </a:p>
          <a:p>
            <a:endParaRPr lang="en-GB" dirty="0"/>
          </a:p>
        </p:txBody>
      </p:sp>
      <p:sp>
        <p:nvSpPr>
          <p:cNvPr id="4" name="Slide Number Placeholder 3"/>
          <p:cNvSpPr>
            <a:spLocks noGrp="1"/>
          </p:cNvSpPr>
          <p:nvPr>
            <p:ph type="sldNum" sz="quarter" idx="5"/>
          </p:nvPr>
        </p:nvSpPr>
        <p:spPr/>
        <p:txBody>
          <a:bodyPr/>
          <a:lstStyle/>
          <a:p>
            <a:fld id="{7A267167-1605-47B2-A9B4-289758202D8C}" type="slidenum">
              <a:rPr lang="en-GB" smtClean="0"/>
              <a:t>8</a:t>
            </a:fld>
            <a:endParaRPr lang="en-GB"/>
          </a:p>
        </p:txBody>
      </p:sp>
    </p:spTree>
    <p:extLst>
      <p:ext uri="{BB962C8B-B14F-4D97-AF65-F5344CB8AC3E}">
        <p14:creationId xmlns:p14="http://schemas.microsoft.com/office/powerpoint/2010/main" val="9845141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Blue">
    <p:bg>
      <p:bgPr>
        <a:gradFill flip="none" rotWithShape="1">
          <a:gsLst>
            <a:gs pos="40000">
              <a:schemeClr val="bg2"/>
            </a:gs>
            <a:gs pos="100000">
              <a:schemeClr val="bg2">
                <a:lumMod val="50000"/>
              </a:schemeClr>
            </a:gs>
          </a:gsLst>
          <a:lin ang="2700000" scaled="1"/>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BADA28-FC7C-C442-8B54-FED0FD00880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20524" y="650515"/>
            <a:ext cx="2061006" cy="1102880"/>
          </a:xfrm>
          <a:prstGeom prst="rect">
            <a:avLst/>
          </a:prstGeom>
        </p:spPr>
      </p:pic>
      <p:sp>
        <p:nvSpPr>
          <p:cNvPr id="4" name="Footer Placeholder 3">
            <a:extLst>
              <a:ext uri="{FF2B5EF4-FFF2-40B4-BE49-F238E27FC236}">
                <a16:creationId xmlns:a16="http://schemas.microsoft.com/office/drawing/2014/main" id="{A1C67E23-EBEF-1F4E-B80F-0B316F5D5588}"/>
              </a:ext>
            </a:extLst>
          </p:cNvPr>
          <p:cNvSpPr>
            <a:spLocks noGrp="1"/>
          </p:cNvSpPr>
          <p:nvPr>
            <p:ph type="ftr" sz="quarter" idx="10"/>
          </p:nvPr>
        </p:nvSpPr>
        <p:spPr/>
        <p:txBody>
          <a:bodyPr/>
          <a:lstStyle>
            <a:lvl1pPr>
              <a:defRPr>
                <a:solidFill>
                  <a:schemeClr val="tx1"/>
                </a:solidFill>
              </a:defRPr>
            </a:lvl1pPr>
          </a:lstStyle>
          <a:p>
            <a:endParaRPr lang="en-US" dirty="0"/>
          </a:p>
        </p:txBody>
      </p:sp>
      <p:sp>
        <p:nvSpPr>
          <p:cNvPr id="8" name="Subtitle 2">
            <a:extLst>
              <a:ext uri="{FF2B5EF4-FFF2-40B4-BE49-F238E27FC236}">
                <a16:creationId xmlns:a16="http://schemas.microsoft.com/office/drawing/2014/main" id="{6DB4A45E-02CD-BF4C-A05D-0D7B06CFEE8A}"/>
              </a:ext>
            </a:extLst>
          </p:cNvPr>
          <p:cNvSpPr>
            <a:spLocks noGrp="1"/>
          </p:cNvSpPr>
          <p:nvPr>
            <p:ph type="subTitle" idx="1" hasCustomPrompt="1"/>
          </p:nvPr>
        </p:nvSpPr>
        <p:spPr>
          <a:xfrm>
            <a:off x="838199" y="4615543"/>
            <a:ext cx="7315200" cy="1111042"/>
          </a:xfrm>
          <a:prstGeom prst="rect">
            <a:avLst/>
          </a:prstGeom>
        </p:spPr>
        <p:txBody>
          <a:bodyPr lIns="0" rIns="0">
            <a:normAutofit/>
          </a:bodyPr>
          <a:lstStyle>
            <a:lvl1pPr marL="0" indent="0" algn="l">
              <a:buNone/>
              <a:defRPr sz="24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text</a:t>
            </a:r>
          </a:p>
        </p:txBody>
      </p:sp>
      <p:pic>
        <p:nvPicPr>
          <p:cNvPr id="5" name="Picture 4">
            <a:extLst>
              <a:ext uri="{FF2B5EF4-FFF2-40B4-BE49-F238E27FC236}">
                <a16:creationId xmlns:a16="http://schemas.microsoft.com/office/drawing/2014/main" id="{8739F7AC-8F74-0844-A5C9-95266629A06E}"/>
              </a:ext>
            </a:extLst>
          </p:cNvPr>
          <p:cNvPicPr>
            <a:picLocks noChangeAspect="1"/>
          </p:cNvPicPr>
          <p:nvPr/>
        </p:nvPicPr>
        <p:blipFill rotWithShape="1">
          <a:blip r:embed="rId3" cstate="screen">
            <a:alphaModFix amt="20000"/>
            <a:extLst>
              <a:ext uri="{28A0092B-C50C-407E-A947-70E740481C1C}">
                <a14:useLocalDpi xmlns:a14="http://schemas.microsoft.com/office/drawing/2010/main"/>
              </a:ext>
            </a:extLst>
          </a:blip>
          <a:srcRect t="34617" r="54985"/>
          <a:stretch/>
        </p:blipFill>
        <p:spPr>
          <a:xfrm>
            <a:off x="7063886" y="0"/>
            <a:ext cx="5128114" cy="3985778"/>
          </a:xfrm>
          <a:prstGeom prst="rect">
            <a:avLst/>
          </a:prstGeom>
        </p:spPr>
      </p:pic>
      <p:sp>
        <p:nvSpPr>
          <p:cNvPr id="9" name="Rectangle 8">
            <a:extLst>
              <a:ext uri="{FF2B5EF4-FFF2-40B4-BE49-F238E27FC236}">
                <a16:creationId xmlns:a16="http://schemas.microsoft.com/office/drawing/2014/main" id="{3C7D6CBC-5043-2348-8E2A-B3F6F3040AEC}"/>
              </a:ext>
            </a:extLst>
          </p:cNvPr>
          <p:cNvSpPr/>
          <p:nvPr/>
        </p:nvSpPr>
        <p:spPr>
          <a:xfrm>
            <a:off x="820524" y="4291249"/>
            <a:ext cx="7315200" cy="1097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06693F1-6050-9A4B-B542-7F2F587BFB2D}"/>
              </a:ext>
            </a:extLst>
          </p:cNvPr>
          <p:cNvSpPr>
            <a:spLocks noGrp="1"/>
          </p:cNvSpPr>
          <p:nvPr>
            <p:ph type="ctrTitle" hasCustomPrompt="1"/>
          </p:nvPr>
        </p:nvSpPr>
        <p:spPr>
          <a:xfrm>
            <a:off x="838199" y="2409508"/>
            <a:ext cx="7315200" cy="2069510"/>
          </a:xfrm>
          <a:prstGeom prst="rect">
            <a:avLst/>
          </a:prstGeom>
        </p:spPr>
        <p:txBody>
          <a:bodyPr anchor="b"/>
          <a:lstStyle>
            <a:lvl1pPr algn="l">
              <a:defRPr sz="5400">
                <a:solidFill>
                  <a:schemeClr val="tx1"/>
                </a:solidFill>
              </a:defRPr>
            </a:lvl1pPr>
          </a:lstStyle>
          <a:p>
            <a:r>
              <a:rPr lang="en-US" dirty="0"/>
              <a:t>Insert title</a:t>
            </a:r>
          </a:p>
        </p:txBody>
      </p:sp>
    </p:spTree>
    <p:extLst>
      <p:ext uri="{BB962C8B-B14F-4D97-AF65-F5344CB8AC3E}">
        <p14:creationId xmlns:p14="http://schemas.microsoft.com/office/powerpoint/2010/main" val="41224243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1C67E23-EBEF-1F4E-B80F-0B316F5D5588}"/>
              </a:ext>
            </a:extLst>
          </p:cNvPr>
          <p:cNvSpPr>
            <a:spLocks noGrp="1"/>
          </p:cNvSpPr>
          <p:nvPr>
            <p:ph type="ftr" sz="quarter" idx="10"/>
          </p:nvPr>
        </p:nvSpPr>
        <p:spPr>
          <a:xfrm>
            <a:off x="4038600" y="6356350"/>
            <a:ext cx="4114800" cy="365125"/>
          </a:xfrm>
          <a:prstGeom prst="rect">
            <a:avLst/>
          </a:prstGeom>
        </p:spPr>
        <p:txBody>
          <a:bodyPr/>
          <a:lstStyle/>
          <a:p>
            <a:endParaRPr lang="en-US" dirty="0"/>
          </a:p>
        </p:txBody>
      </p:sp>
      <p:sp>
        <p:nvSpPr>
          <p:cNvPr id="7" name="Title 1">
            <a:extLst>
              <a:ext uri="{FF2B5EF4-FFF2-40B4-BE49-F238E27FC236}">
                <a16:creationId xmlns:a16="http://schemas.microsoft.com/office/drawing/2014/main" id="{2540800D-E774-0340-B236-45FDF8D7018E}"/>
              </a:ext>
            </a:extLst>
          </p:cNvPr>
          <p:cNvSpPr>
            <a:spLocks noGrp="1"/>
          </p:cNvSpPr>
          <p:nvPr>
            <p:ph type="ctrTitle" hasCustomPrompt="1"/>
          </p:nvPr>
        </p:nvSpPr>
        <p:spPr>
          <a:xfrm>
            <a:off x="838199" y="2409508"/>
            <a:ext cx="7315200" cy="2069510"/>
          </a:xfrm>
          <a:prstGeom prst="rect">
            <a:avLst/>
          </a:prstGeom>
        </p:spPr>
        <p:txBody>
          <a:bodyPr anchor="b"/>
          <a:lstStyle>
            <a:lvl1pPr algn="l">
              <a:defRPr sz="5400"/>
            </a:lvl1pPr>
          </a:lstStyle>
          <a:p>
            <a:r>
              <a:rPr lang="en-US" dirty="0"/>
              <a:t>Insert title</a:t>
            </a:r>
          </a:p>
        </p:txBody>
      </p:sp>
      <p:sp>
        <p:nvSpPr>
          <p:cNvPr id="8" name="Subtitle 2">
            <a:extLst>
              <a:ext uri="{FF2B5EF4-FFF2-40B4-BE49-F238E27FC236}">
                <a16:creationId xmlns:a16="http://schemas.microsoft.com/office/drawing/2014/main" id="{AFC3828B-0DAE-8D4D-A8C8-747445F24FA5}"/>
              </a:ext>
            </a:extLst>
          </p:cNvPr>
          <p:cNvSpPr>
            <a:spLocks noGrp="1"/>
          </p:cNvSpPr>
          <p:nvPr>
            <p:ph type="subTitle" idx="1" hasCustomPrompt="1"/>
          </p:nvPr>
        </p:nvSpPr>
        <p:spPr>
          <a:xfrm>
            <a:off x="838199" y="4615543"/>
            <a:ext cx="7315200" cy="1111042"/>
          </a:xfrm>
          <a:prstGeom prst="rect">
            <a:avLst/>
          </a:prstGeom>
          <a:solidFill>
            <a:schemeClr val="bg1"/>
          </a:solidFill>
        </p:spPr>
        <p:txBody>
          <a:bodyPr lIns="0" rIns="0">
            <a:normAutofit/>
          </a:bodyPr>
          <a:lstStyle>
            <a:lvl1pPr marL="0" indent="0" algn="l">
              <a:buNone/>
              <a:defRPr sz="24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text</a:t>
            </a:r>
          </a:p>
        </p:txBody>
      </p:sp>
      <p:sp>
        <p:nvSpPr>
          <p:cNvPr id="2" name="Slide Number Placeholder 1">
            <a:extLst>
              <a:ext uri="{FF2B5EF4-FFF2-40B4-BE49-F238E27FC236}">
                <a16:creationId xmlns:a16="http://schemas.microsoft.com/office/drawing/2014/main" id="{6454DEB9-0F20-734E-A522-577592D8948E}"/>
              </a:ext>
            </a:extLst>
          </p:cNvPr>
          <p:cNvSpPr>
            <a:spLocks noGrp="1"/>
          </p:cNvSpPr>
          <p:nvPr>
            <p:ph type="sldNum" sz="quarter" idx="11"/>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07998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Slide Blue">
    <p:bg>
      <p:bgPr>
        <a:gradFill flip="none" rotWithShape="1">
          <a:gsLst>
            <a:gs pos="40000">
              <a:schemeClr val="bg2"/>
            </a:gs>
            <a:gs pos="100000">
              <a:schemeClr val="bg2">
                <a:lumMod val="50000"/>
              </a:schemeClr>
            </a:gs>
          </a:gsLst>
          <a:lin ang="2700000" scaled="1"/>
          <a:tileRect/>
        </a:gra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1C67E23-EBEF-1F4E-B80F-0B316F5D5588}"/>
              </a:ext>
            </a:extLst>
          </p:cNvPr>
          <p:cNvSpPr>
            <a:spLocks noGrp="1"/>
          </p:cNvSpPr>
          <p:nvPr>
            <p:ph type="ftr" sz="quarter" idx="10"/>
          </p:nvPr>
        </p:nvSpPr>
        <p:spPr>
          <a:xfrm>
            <a:off x="4038600" y="6356350"/>
            <a:ext cx="4114800" cy="365125"/>
          </a:xfrm>
          <a:prstGeom prst="rect">
            <a:avLst/>
          </a:prstGeom>
        </p:spPr>
        <p:txBody>
          <a:bodyPr/>
          <a:lstStyle>
            <a:lvl1pPr>
              <a:defRPr>
                <a:solidFill>
                  <a:schemeClr val="tx1"/>
                </a:solidFill>
              </a:defRPr>
            </a:lvl1pPr>
          </a:lstStyle>
          <a:p>
            <a:endParaRPr lang="en-US" dirty="0"/>
          </a:p>
        </p:txBody>
      </p:sp>
      <p:sp>
        <p:nvSpPr>
          <p:cNvPr id="6" name="Title 1">
            <a:extLst>
              <a:ext uri="{FF2B5EF4-FFF2-40B4-BE49-F238E27FC236}">
                <a16:creationId xmlns:a16="http://schemas.microsoft.com/office/drawing/2014/main" id="{E06693F1-6050-9A4B-B542-7F2F587BFB2D}"/>
              </a:ext>
            </a:extLst>
          </p:cNvPr>
          <p:cNvSpPr>
            <a:spLocks noGrp="1"/>
          </p:cNvSpPr>
          <p:nvPr>
            <p:ph type="ctrTitle" hasCustomPrompt="1"/>
          </p:nvPr>
        </p:nvSpPr>
        <p:spPr>
          <a:xfrm>
            <a:off x="838199" y="2409508"/>
            <a:ext cx="7315200" cy="2069510"/>
          </a:xfrm>
          <a:prstGeom prst="rect">
            <a:avLst/>
          </a:prstGeom>
        </p:spPr>
        <p:txBody>
          <a:bodyPr anchor="b"/>
          <a:lstStyle>
            <a:lvl1pPr algn="l">
              <a:defRPr sz="5400">
                <a:solidFill>
                  <a:schemeClr val="tx1"/>
                </a:solidFill>
              </a:defRPr>
            </a:lvl1pPr>
          </a:lstStyle>
          <a:p>
            <a:r>
              <a:rPr lang="en-US" dirty="0"/>
              <a:t>Insert title</a:t>
            </a:r>
          </a:p>
        </p:txBody>
      </p:sp>
      <p:sp>
        <p:nvSpPr>
          <p:cNvPr id="8" name="Subtitle 2">
            <a:extLst>
              <a:ext uri="{FF2B5EF4-FFF2-40B4-BE49-F238E27FC236}">
                <a16:creationId xmlns:a16="http://schemas.microsoft.com/office/drawing/2014/main" id="{6DB4A45E-02CD-BF4C-A05D-0D7B06CFEE8A}"/>
              </a:ext>
            </a:extLst>
          </p:cNvPr>
          <p:cNvSpPr>
            <a:spLocks noGrp="1"/>
          </p:cNvSpPr>
          <p:nvPr>
            <p:ph type="subTitle" idx="1" hasCustomPrompt="1"/>
          </p:nvPr>
        </p:nvSpPr>
        <p:spPr>
          <a:xfrm>
            <a:off x="838199" y="4615543"/>
            <a:ext cx="7315200" cy="1111042"/>
          </a:xfrm>
          <a:prstGeom prst="rect">
            <a:avLst/>
          </a:prstGeom>
        </p:spPr>
        <p:txBody>
          <a:bodyPr lIns="0" rIns="0">
            <a:normAutofit/>
          </a:bodyPr>
          <a:lstStyle>
            <a:lvl1pPr marL="0" indent="0" algn="l">
              <a:buNone/>
              <a:defRPr sz="24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text</a:t>
            </a:r>
          </a:p>
        </p:txBody>
      </p:sp>
      <p:sp>
        <p:nvSpPr>
          <p:cNvPr id="2" name="Slide Number Placeholder 1">
            <a:extLst>
              <a:ext uri="{FF2B5EF4-FFF2-40B4-BE49-F238E27FC236}">
                <a16:creationId xmlns:a16="http://schemas.microsoft.com/office/drawing/2014/main" id="{F7CD9BC5-3ED4-C849-A69A-27101FF283C1}"/>
              </a:ext>
            </a:extLst>
          </p:cNvPr>
          <p:cNvSpPr>
            <a:spLocks noGrp="1"/>
          </p:cNvSpPr>
          <p:nvPr>
            <p:ph type="sldNum" sz="quarter" idx="11"/>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14434044"/>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E14899D-9357-1648-93C3-EB09E5785D44}"/>
              </a:ext>
            </a:extLst>
          </p:cNvPr>
          <p:cNvSpPr>
            <a:spLocks noGrp="1"/>
          </p:cNvSpPr>
          <p:nvPr>
            <p:ph sz="quarter" idx="11"/>
          </p:nvPr>
        </p:nvSpPr>
        <p:spPr>
          <a:xfrm>
            <a:off x="426720" y="1463040"/>
            <a:ext cx="11338560" cy="4663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CD8BE90-F66A-404A-BF86-EE8E937A23E1}"/>
              </a:ext>
            </a:extLst>
          </p:cNvPr>
          <p:cNvSpPr>
            <a:spLocks noGrp="1"/>
          </p:cNvSpPr>
          <p:nvPr>
            <p:ph type="title" hasCustomPrompt="1"/>
          </p:nvPr>
        </p:nvSpPr>
        <p:spPr/>
        <p:txBody>
          <a:bodyPr/>
          <a:lstStyle/>
          <a:p>
            <a:r>
              <a:rPr lang="en-US" dirty="0"/>
              <a:t>Insert your heading here, 2 lines max.</a:t>
            </a:r>
          </a:p>
        </p:txBody>
      </p:sp>
      <p:sp>
        <p:nvSpPr>
          <p:cNvPr id="3" name="Footer Placeholder 2">
            <a:extLst>
              <a:ext uri="{FF2B5EF4-FFF2-40B4-BE49-F238E27FC236}">
                <a16:creationId xmlns:a16="http://schemas.microsoft.com/office/drawing/2014/main" id="{07AE98C0-3136-E847-B3E3-9A8B097307B2}"/>
              </a:ext>
            </a:extLst>
          </p:cNvPr>
          <p:cNvSpPr>
            <a:spLocks noGrp="1"/>
          </p:cNvSpPr>
          <p:nvPr>
            <p:ph type="ftr" sz="quarter" idx="13"/>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C2AFFEA-17B6-B643-BB43-4E695EE30C9F}"/>
              </a:ext>
            </a:extLst>
          </p:cNvPr>
          <p:cNvSpPr>
            <a:spLocks noGrp="1"/>
          </p:cNvSpPr>
          <p:nvPr>
            <p:ph type="sldNum" sz="quarter" idx="14"/>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534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Content 2-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26722" y="1463040"/>
            <a:ext cx="5486399" cy="4663440"/>
          </a:xfrm>
          <a:prstGeom prst="rect">
            <a:avLst/>
          </a:prstGeom>
        </p:spPr>
        <p:txBody>
          <a:bodyPr>
            <a:normAutofit/>
          </a:bodyPr>
          <a:lstStyle>
            <a:lvl1pPr>
              <a:defRPr sz="1800"/>
            </a:lvl1pPr>
            <a:lvl2pPr>
              <a:defRPr sz="16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0A273D64-0464-0B44-AC26-0A4779C8CECB}"/>
              </a:ext>
            </a:extLst>
          </p:cNvPr>
          <p:cNvSpPr>
            <a:spLocks noGrp="1"/>
          </p:cNvSpPr>
          <p:nvPr>
            <p:ph idx="11" hasCustomPrompt="1"/>
          </p:nvPr>
        </p:nvSpPr>
        <p:spPr>
          <a:xfrm>
            <a:off x="6278881" y="1463040"/>
            <a:ext cx="5486399" cy="4663440"/>
          </a:xfrm>
          <a:prstGeom prst="rect">
            <a:avLst/>
          </a:prstGeom>
        </p:spPr>
        <p:txBody>
          <a:bodyPr>
            <a:normAutofit/>
          </a:bodyPr>
          <a:lstStyle>
            <a:lvl1pPr>
              <a:defRPr sz="1800"/>
            </a:lvl1pPr>
            <a:lvl2pPr>
              <a:defRPr sz="16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65232AC2-022B-3E4C-A1AA-0A018700A68C}"/>
              </a:ext>
            </a:extLst>
          </p:cNvPr>
          <p:cNvSpPr>
            <a:spLocks noGrp="1"/>
          </p:cNvSpPr>
          <p:nvPr>
            <p:ph type="title" hasCustomPrompt="1"/>
          </p:nvPr>
        </p:nvSpPr>
        <p:spPr/>
        <p:txBody>
          <a:bodyPr/>
          <a:lstStyle/>
          <a:p>
            <a:r>
              <a:rPr lang="en-US" dirty="0"/>
              <a:t>Insert your heading here, 2 lines max.</a:t>
            </a:r>
          </a:p>
        </p:txBody>
      </p:sp>
      <p:sp>
        <p:nvSpPr>
          <p:cNvPr id="4" name="Footer Placeholder 3">
            <a:extLst>
              <a:ext uri="{FF2B5EF4-FFF2-40B4-BE49-F238E27FC236}">
                <a16:creationId xmlns:a16="http://schemas.microsoft.com/office/drawing/2014/main" id="{AD9DB869-A4B9-974F-BE8B-6FC933294067}"/>
              </a:ext>
            </a:extLst>
          </p:cNvPr>
          <p:cNvSpPr>
            <a:spLocks noGrp="1"/>
          </p:cNvSpPr>
          <p:nvPr>
            <p:ph type="ftr" sz="quarter" idx="13"/>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652650E-05B1-1A45-954E-F3DA6AFF7F27}"/>
              </a:ext>
            </a:extLst>
          </p:cNvPr>
          <p:cNvSpPr>
            <a:spLocks noGrp="1"/>
          </p:cNvSpPr>
          <p:nvPr>
            <p:ph type="sldNum" sz="quarter" idx="14"/>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14075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F1CEE-FDEE-D847-B525-FB54E3F1518C}"/>
              </a:ext>
            </a:extLst>
          </p:cNvPr>
          <p:cNvSpPr>
            <a:spLocks noGrp="1"/>
          </p:cNvSpPr>
          <p:nvPr>
            <p:ph type="title" hasCustomPrompt="1"/>
          </p:nvPr>
        </p:nvSpPr>
        <p:spPr/>
        <p:txBody>
          <a:bodyPr/>
          <a:lstStyle/>
          <a:p>
            <a:r>
              <a:rPr lang="en-US" dirty="0"/>
              <a:t>Insert your heading here, 2 lines max.</a:t>
            </a:r>
          </a:p>
        </p:txBody>
      </p:sp>
      <p:sp>
        <p:nvSpPr>
          <p:cNvPr id="3" name="Footer Placeholder 2">
            <a:extLst>
              <a:ext uri="{FF2B5EF4-FFF2-40B4-BE49-F238E27FC236}">
                <a16:creationId xmlns:a16="http://schemas.microsoft.com/office/drawing/2014/main" id="{39434C1A-3544-414F-AE1C-78E8A29A57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D06CE5-511F-B049-A4A6-9253F29AF7AC}"/>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03665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0770B08-6E2C-5A44-997E-3DE422EC17E5}"/>
              </a:ext>
            </a:extLst>
          </p:cNvPr>
          <p:cNvSpPr/>
          <p:nvPr/>
        </p:nvSpPr>
        <p:spPr>
          <a:xfrm>
            <a:off x="820524" y="4291249"/>
            <a:ext cx="7315200" cy="1097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A1C67E23-EBEF-1F4E-B80F-0B316F5D5588}"/>
              </a:ext>
            </a:extLst>
          </p:cNvPr>
          <p:cNvSpPr>
            <a:spLocks noGrp="1"/>
          </p:cNvSpPr>
          <p:nvPr>
            <p:ph type="ftr" sz="quarter" idx="10"/>
          </p:nvPr>
        </p:nvSpPr>
        <p:spPr/>
        <p:txBody>
          <a:bodyPr/>
          <a:lstStyle/>
          <a:p>
            <a:endParaRPr lang="en-US" dirty="0"/>
          </a:p>
        </p:txBody>
      </p:sp>
      <p:pic>
        <p:nvPicPr>
          <p:cNvPr id="6" name="Picture 5">
            <a:extLst>
              <a:ext uri="{FF2B5EF4-FFF2-40B4-BE49-F238E27FC236}">
                <a16:creationId xmlns:a16="http://schemas.microsoft.com/office/drawing/2014/main" id="{67ADDA7F-F1BA-5648-B20D-B4256503A47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20524" y="650515"/>
            <a:ext cx="2061006" cy="1102879"/>
          </a:xfrm>
          <a:prstGeom prst="rect">
            <a:avLst/>
          </a:prstGeom>
        </p:spPr>
      </p:pic>
      <p:sp>
        <p:nvSpPr>
          <p:cNvPr id="7" name="Title 1">
            <a:extLst>
              <a:ext uri="{FF2B5EF4-FFF2-40B4-BE49-F238E27FC236}">
                <a16:creationId xmlns:a16="http://schemas.microsoft.com/office/drawing/2014/main" id="{2540800D-E774-0340-B236-45FDF8D7018E}"/>
              </a:ext>
            </a:extLst>
          </p:cNvPr>
          <p:cNvSpPr>
            <a:spLocks noGrp="1"/>
          </p:cNvSpPr>
          <p:nvPr>
            <p:ph type="ctrTitle" hasCustomPrompt="1"/>
          </p:nvPr>
        </p:nvSpPr>
        <p:spPr>
          <a:xfrm>
            <a:off x="838199" y="2409508"/>
            <a:ext cx="7315200" cy="2069510"/>
          </a:xfrm>
          <a:prstGeom prst="rect">
            <a:avLst/>
          </a:prstGeom>
        </p:spPr>
        <p:txBody>
          <a:bodyPr anchor="b"/>
          <a:lstStyle>
            <a:lvl1pPr algn="l">
              <a:defRPr sz="5400"/>
            </a:lvl1pPr>
          </a:lstStyle>
          <a:p>
            <a:r>
              <a:rPr lang="en-US" dirty="0"/>
              <a:t>Insert title</a:t>
            </a:r>
          </a:p>
        </p:txBody>
      </p:sp>
      <p:sp>
        <p:nvSpPr>
          <p:cNvPr id="8" name="Subtitle 2">
            <a:extLst>
              <a:ext uri="{FF2B5EF4-FFF2-40B4-BE49-F238E27FC236}">
                <a16:creationId xmlns:a16="http://schemas.microsoft.com/office/drawing/2014/main" id="{AFC3828B-0DAE-8D4D-A8C8-747445F24FA5}"/>
              </a:ext>
            </a:extLst>
          </p:cNvPr>
          <p:cNvSpPr>
            <a:spLocks noGrp="1"/>
          </p:cNvSpPr>
          <p:nvPr>
            <p:ph type="subTitle" idx="1" hasCustomPrompt="1"/>
          </p:nvPr>
        </p:nvSpPr>
        <p:spPr>
          <a:xfrm>
            <a:off x="838199" y="4615543"/>
            <a:ext cx="7315200" cy="1111042"/>
          </a:xfrm>
          <a:prstGeom prst="rect">
            <a:avLst/>
          </a:prstGeom>
          <a:solidFill>
            <a:schemeClr val="bg1"/>
          </a:solidFill>
        </p:spPr>
        <p:txBody>
          <a:bodyPr lIns="0" rIns="0">
            <a:normAutofit/>
          </a:bodyPr>
          <a:lstStyle>
            <a:lvl1pPr marL="0" indent="0" algn="l">
              <a:buNone/>
              <a:defRPr sz="24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text</a:t>
            </a:r>
          </a:p>
        </p:txBody>
      </p:sp>
    </p:spTree>
    <p:extLst>
      <p:ext uri="{BB962C8B-B14F-4D97-AF65-F5344CB8AC3E}">
        <p14:creationId xmlns:p14="http://schemas.microsoft.com/office/powerpoint/2010/main" val="118069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Photo">
    <p:bg>
      <p:bgPr>
        <a:blipFill dpi="0" rotWithShape="1">
          <a:blip r:embed="rId2" cstate="screen">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F8B214-A828-6144-BE23-280DA09A6E28}"/>
              </a:ext>
            </a:extLst>
          </p:cNvPr>
          <p:cNvSpPr/>
          <p:nvPr/>
        </p:nvSpPr>
        <p:spPr>
          <a:xfrm>
            <a:off x="-2" y="0"/>
            <a:ext cx="9601200" cy="6858000"/>
          </a:xfrm>
          <a:prstGeom prst="rect">
            <a:avLst/>
          </a:prstGeom>
          <a:gradFill>
            <a:gsLst>
              <a:gs pos="80000">
                <a:srgbClr val="FFFFFF">
                  <a:alpha val="75000"/>
                </a:srgbClr>
              </a:gs>
              <a:gs pos="40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Footer Placeholder 1">
            <a:extLst>
              <a:ext uri="{FF2B5EF4-FFF2-40B4-BE49-F238E27FC236}">
                <a16:creationId xmlns:a16="http://schemas.microsoft.com/office/drawing/2014/main" id="{231F917B-FC6F-EA4D-AEEB-5BFBF07A23AA}"/>
              </a:ext>
            </a:extLst>
          </p:cNvPr>
          <p:cNvSpPr>
            <a:spLocks noGrp="1"/>
          </p:cNvSpPr>
          <p:nvPr>
            <p:ph type="ftr" sz="quarter" idx="10"/>
          </p:nvPr>
        </p:nvSpPr>
        <p:spPr/>
        <p:txBody>
          <a:bodyPr/>
          <a:lstStyle/>
          <a:p>
            <a:endParaRPr lang="en-US" dirty="0"/>
          </a:p>
        </p:txBody>
      </p:sp>
      <p:sp>
        <p:nvSpPr>
          <p:cNvPr id="15" name="Subtitle 2">
            <a:extLst>
              <a:ext uri="{FF2B5EF4-FFF2-40B4-BE49-F238E27FC236}">
                <a16:creationId xmlns:a16="http://schemas.microsoft.com/office/drawing/2014/main" id="{A7BDB68D-F481-AC4F-BAA6-5840AD2176F6}"/>
              </a:ext>
            </a:extLst>
          </p:cNvPr>
          <p:cNvSpPr>
            <a:spLocks noGrp="1"/>
          </p:cNvSpPr>
          <p:nvPr>
            <p:ph type="subTitle" idx="1" hasCustomPrompt="1"/>
          </p:nvPr>
        </p:nvSpPr>
        <p:spPr>
          <a:xfrm>
            <a:off x="838200" y="4615543"/>
            <a:ext cx="5490029" cy="1111042"/>
          </a:xfrm>
          <a:prstGeom prst="rect">
            <a:avLst/>
          </a:prstGeom>
        </p:spPr>
        <p:txBody>
          <a:bodyPr lIns="0" rIns="0">
            <a:normAutofit/>
          </a:bodyPr>
          <a:lstStyle>
            <a:lvl1pPr marL="0" indent="0" algn="l">
              <a:buNone/>
              <a:defRPr sz="24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text</a:t>
            </a:r>
          </a:p>
        </p:txBody>
      </p:sp>
      <p:sp>
        <p:nvSpPr>
          <p:cNvPr id="8" name="Rectangle 7">
            <a:extLst>
              <a:ext uri="{FF2B5EF4-FFF2-40B4-BE49-F238E27FC236}">
                <a16:creationId xmlns:a16="http://schemas.microsoft.com/office/drawing/2014/main" id="{BA671F1A-A3C2-A84F-B47A-0B1DCA48483D}"/>
              </a:ext>
            </a:extLst>
          </p:cNvPr>
          <p:cNvSpPr/>
          <p:nvPr/>
        </p:nvSpPr>
        <p:spPr>
          <a:xfrm>
            <a:off x="820524" y="4291249"/>
            <a:ext cx="5486400" cy="1097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958E9930-D663-F949-8FB7-9DD3894BA48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20524" y="650515"/>
            <a:ext cx="2061006" cy="1102879"/>
          </a:xfrm>
          <a:prstGeom prst="rect">
            <a:avLst/>
          </a:prstGeom>
        </p:spPr>
      </p:pic>
      <p:sp>
        <p:nvSpPr>
          <p:cNvPr id="14" name="Title 1">
            <a:extLst>
              <a:ext uri="{FF2B5EF4-FFF2-40B4-BE49-F238E27FC236}">
                <a16:creationId xmlns:a16="http://schemas.microsoft.com/office/drawing/2014/main" id="{014E62FE-0ADE-1E42-875C-7E70F05201F0}"/>
              </a:ext>
            </a:extLst>
          </p:cNvPr>
          <p:cNvSpPr>
            <a:spLocks noGrp="1"/>
          </p:cNvSpPr>
          <p:nvPr>
            <p:ph type="ctrTitle" hasCustomPrompt="1"/>
          </p:nvPr>
        </p:nvSpPr>
        <p:spPr>
          <a:xfrm>
            <a:off x="838200" y="2409508"/>
            <a:ext cx="5490029" cy="2069510"/>
          </a:xfrm>
          <a:prstGeom prst="rect">
            <a:avLst/>
          </a:prstGeom>
        </p:spPr>
        <p:txBody>
          <a:bodyPr anchor="b"/>
          <a:lstStyle>
            <a:lvl1pPr algn="l">
              <a:defRPr sz="5400"/>
            </a:lvl1pPr>
          </a:lstStyle>
          <a:p>
            <a:r>
              <a:rPr lang="en-US" dirty="0"/>
              <a:t>Insert title</a:t>
            </a:r>
          </a:p>
        </p:txBody>
      </p:sp>
    </p:spTree>
    <p:extLst>
      <p:ext uri="{BB962C8B-B14F-4D97-AF65-F5344CB8AC3E}">
        <p14:creationId xmlns:p14="http://schemas.microsoft.com/office/powerpoint/2010/main" val="146456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AB200-314D-D34B-AAB4-2175A4BF22EA}"/>
              </a:ext>
            </a:extLst>
          </p:cNvPr>
          <p:cNvSpPr/>
          <p:nvPr/>
        </p:nvSpPr>
        <p:spPr>
          <a:xfrm>
            <a:off x="1836586" y="3049053"/>
            <a:ext cx="8518828" cy="1097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82CF375-C543-5F4D-9402-202E34DEEA99}"/>
              </a:ext>
            </a:extLst>
          </p:cNvPr>
          <p:cNvSpPr>
            <a:spLocks noGrp="1"/>
          </p:cNvSpPr>
          <p:nvPr>
            <p:ph type="sldNum" sz="quarter" idx="10"/>
          </p:nvPr>
        </p:nvSpPr>
        <p:spPr/>
        <p:txBody>
          <a:bodyPr/>
          <a:lstStyle/>
          <a:p>
            <a:fld id="{48F63A3B-78C7-47BE-AE5E-E10140E04643}" type="slidenum">
              <a:rPr lang="en-US" smtClean="0"/>
              <a:t>‹#›</a:t>
            </a:fld>
            <a:endParaRPr lang="en-US" dirty="0"/>
          </a:p>
        </p:txBody>
      </p:sp>
      <p:sp>
        <p:nvSpPr>
          <p:cNvPr id="4" name="Footer Placeholder 3">
            <a:extLst>
              <a:ext uri="{FF2B5EF4-FFF2-40B4-BE49-F238E27FC236}">
                <a16:creationId xmlns:a16="http://schemas.microsoft.com/office/drawing/2014/main" id="{B0589958-B72F-B84F-83F5-58BC6B1357AA}"/>
              </a:ext>
            </a:extLst>
          </p:cNvPr>
          <p:cNvSpPr>
            <a:spLocks noGrp="1"/>
          </p:cNvSpPr>
          <p:nvPr>
            <p:ph type="ftr" sz="quarter" idx="11"/>
          </p:nvPr>
        </p:nvSpPr>
        <p:spPr/>
        <p:txBody>
          <a:bodyPr/>
          <a:lstStyle/>
          <a:p>
            <a:endParaRPr lang="en-US" dirty="0"/>
          </a:p>
        </p:txBody>
      </p:sp>
      <p:sp>
        <p:nvSpPr>
          <p:cNvPr id="6" name="Title 26">
            <a:extLst>
              <a:ext uri="{FF2B5EF4-FFF2-40B4-BE49-F238E27FC236}">
                <a16:creationId xmlns:a16="http://schemas.microsoft.com/office/drawing/2014/main" id="{845391D4-B447-C449-B935-7D9923EA3F1B}"/>
              </a:ext>
            </a:extLst>
          </p:cNvPr>
          <p:cNvSpPr>
            <a:spLocks noGrp="1"/>
          </p:cNvSpPr>
          <p:nvPr>
            <p:ph type="title" hasCustomPrompt="1"/>
          </p:nvPr>
        </p:nvSpPr>
        <p:spPr>
          <a:xfrm>
            <a:off x="1860361" y="1729930"/>
            <a:ext cx="8471277" cy="1463195"/>
          </a:xfrm>
        </p:spPr>
        <p:txBody>
          <a:bodyPr anchor="b" anchorCtr="0"/>
          <a:lstStyle>
            <a:lvl1pPr algn="ctr">
              <a:defRPr sz="3600">
                <a:solidFill>
                  <a:schemeClr val="tx2"/>
                </a:solidFill>
              </a:defRPr>
            </a:lvl1pPr>
          </a:lstStyle>
          <a:p>
            <a:r>
              <a:rPr lang="en-US" dirty="0"/>
              <a:t>Insert section heading</a:t>
            </a:r>
          </a:p>
        </p:txBody>
      </p:sp>
    </p:spTree>
    <p:extLst>
      <p:ext uri="{BB962C8B-B14F-4D97-AF65-F5344CB8AC3E}">
        <p14:creationId xmlns:p14="http://schemas.microsoft.com/office/powerpoint/2010/main" val="2454510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E14899D-9357-1648-93C3-EB09E5785D44}"/>
              </a:ext>
            </a:extLst>
          </p:cNvPr>
          <p:cNvSpPr>
            <a:spLocks noGrp="1"/>
          </p:cNvSpPr>
          <p:nvPr>
            <p:ph sz="quarter" idx="11"/>
          </p:nvPr>
        </p:nvSpPr>
        <p:spPr>
          <a:xfrm>
            <a:off x="426720" y="1463040"/>
            <a:ext cx="11338560" cy="4663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a:extLst>
              <a:ext uri="{FF2B5EF4-FFF2-40B4-BE49-F238E27FC236}">
                <a16:creationId xmlns:a16="http://schemas.microsoft.com/office/drawing/2014/main" id="{30A5576D-2CA0-254B-B787-BCB1F7D588AD}"/>
              </a:ext>
            </a:extLst>
          </p:cNvPr>
          <p:cNvSpPr>
            <a:spLocks noGrp="1"/>
          </p:cNvSpPr>
          <p:nvPr>
            <p:ph type="sldNum" sz="quarter" idx="12"/>
          </p:nvPr>
        </p:nvSpPr>
        <p:spPr/>
        <p:txBody>
          <a:bodyPr/>
          <a:lstStyle/>
          <a:p>
            <a:fld id="{48F63A3B-78C7-47BE-AE5E-E10140E04643}" type="slidenum">
              <a:rPr lang="en-US" smtClean="0"/>
              <a:t>‹#›</a:t>
            </a:fld>
            <a:endParaRPr lang="en-US" dirty="0"/>
          </a:p>
        </p:txBody>
      </p:sp>
      <p:sp>
        <p:nvSpPr>
          <p:cNvPr id="3" name="Footer Placeholder 2">
            <a:extLst>
              <a:ext uri="{FF2B5EF4-FFF2-40B4-BE49-F238E27FC236}">
                <a16:creationId xmlns:a16="http://schemas.microsoft.com/office/drawing/2014/main" id="{07AE98C0-3136-E847-B3E3-9A8B097307B2}"/>
              </a:ext>
            </a:extLst>
          </p:cNvPr>
          <p:cNvSpPr>
            <a:spLocks noGrp="1"/>
          </p:cNvSpPr>
          <p:nvPr>
            <p:ph type="ftr" sz="quarter" idx="13"/>
          </p:nvPr>
        </p:nvSpPr>
        <p:spPr/>
        <p:txBody>
          <a:bodyPr/>
          <a:lstStyle/>
          <a:p>
            <a:endParaRPr lang="en-US" dirty="0"/>
          </a:p>
        </p:txBody>
      </p:sp>
      <p:sp>
        <p:nvSpPr>
          <p:cNvPr id="4" name="Title 3">
            <a:extLst>
              <a:ext uri="{FF2B5EF4-FFF2-40B4-BE49-F238E27FC236}">
                <a16:creationId xmlns:a16="http://schemas.microsoft.com/office/drawing/2014/main" id="{C24FADF7-3C59-1049-8316-4E87FB0E5D07}"/>
              </a:ext>
            </a:extLst>
          </p:cNvPr>
          <p:cNvSpPr>
            <a:spLocks noGrp="1"/>
          </p:cNvSpPr>
          <p:nvPr>
            <p:ph type="title" hasCustomPrompt="1"/>
          </p:nvPr>
        </p:nvSpPr>
        <p:spPr/>
        <p:txBody>
          <a:bodyPr/>
          <a:lstStyle/>
          <a:p>
            <a:r>
              <a:rPr lang="en-US" dirty="0"/>
              <a:t>Insert your heading here, 2 lines max.</a:t>
            </a:r>
          </a:p>
        </p:txBody>
      </p:sp>
    </p:spTree>
    <p:extLst>
      <p:ext uri="{BB962C8B-B14F-4D97-AF65-F5344CB8AC3E}">
        <p14:creationId xmlns:p14="http://schemas.microsoft.com/office/powerpoint/2010/main" val="1744392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Content 2-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26722" y="1463040"/>
            <a:ext cx="5486399" cy="4663440"/>
          </a:xfrm>
          <a:prstGeom prst="rect">
            <a:avLst/>
          </a:prstGeom>
        </p:spPr>
        <p:txBody>
          <a:bodyPr>
            <a:normAutofit/>
          </a:bodyPr>
          <a:lstStyle>
            <a:lvl1pPr>
              <a:defRPr sz="1800"/>
            </a:lvl1pPr>
            <a:lvl2pPr>
              <a:defRPr sz="16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0A273D64-0464-0B44-AC26-0A4779C8CECB}"/>
              </a:ext>
            </a:extLst>
          </p:cNvPr>
          <p:cNvSpPr>
            <a:spLocks noGrp="1"/>
          </p:cNvSpPr>
          <p:nvPr>
            <p:ph idx="11" hasCustomPrompt="1"/>
          </p:nvPr>
        </p:nvSpPr>
        <p:spPr>
          <a:xfrm>
            <a:off x="6278881" y="1463040"/>
            <a:ext cx="5486399" cy="4663440"/>
          </a:xfrm>
          <a:prstGeom prst="rect">
            <a:avLst/>
          </a:prstGeom>
        </p:spPr>
        <p:txBody>
          <a:bodyPr>
            <a:normAutofit/>
          </a:bodyPr>
          <a:lstStyle>
            <a:lvl1pPr>
              <a:defRPr sz="1800"/>
            </a:lvl1pPr>
            <a:lvl2pPr>
              <a:defRPr sz="16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0DF24767-E131-C64E-9E04-539AE67BE3E8}"/>
              </a:ext>
            </a:extLst>
          </p:cNvPr>
          <p:cNvSpPr>
            <a:spLocks noGrp="1"/>
          </p:cNvSpPr>
          <p:nvPr>
            <p:ph type="sldNum" sz="quarter" idx="12"/>
          </p:nvPr>
        </p:nvSpPr>
        <p:spPr/>
        <p:txBody>
          <a:bodyPr/>
          <a:lstStyle/>
          <a:p>
            <a:fld id="{48F63A3B-78C7-47BE-AE5E-E10140E04643}" type="slidenum">
              <a:rPr lang="en-US" smtClean="0"/>
              <a:t>‹#›</a:t>
            </a:fld>
            <a:endParaRPr lang="en-US" dirty="0"/>
          </a:p>
        </p:txBody>
      </p:sp>
      <p:sp>
        <p:nvSpPr>
          <p:cNvPr id="4" name="Footer Placeholder 3">
            <a:extLst>
              <a:ext uri="{FF2B5EF4-FFF2-40B4-BE49-F238E27FC236}">
                <a16:creationId xmlns:a16="http://schemas.microsoft.com/office/drawing/2014/main" id="{AD9DB869-A4B9-974F-BE8B-6FC933294067}"/>
              </a:ext>
            </a:extLst>
          </p:cNvPr>
          <p:cNvSpPr>
            <a:spLocks noGrp="1"/>
          </p:cNvSpPr>
          <p:nvPr>
            <p:ph type="ftr" sz="quarter" idx="13"/>
          </p:nvPr>
        </p:nvSpPr>
        <p:spPr/>
        <p:txBody>
          <a:bodyPr/>
          <a:lstStyle/>
          <a:p>
            <a:endParaRPr lang="en-US" dirty="0"/>
          </a:p>
        </p:txBody>
      </p:sp>
      <p:sp>
        <p:nvSpPr>
          <p:cNvPr id="5" name="Title 4">
            <a:extLst>
              <a:ext uri="{FF2B5EF4-FFF2-40B4-BE49-F238E27FC236}">
                <a16:creationId xmlns:a16="http://schemas.microsoft.com/office/drawing/2014/main" id="{CE577E22-0CDF-E540-8C31-526F5DD75F4F}"/>
              </a:ext>
            </a:extLst>
          </p:cNvPr>
          <p:cNvSpPr>
            <a:spLocks noGrp="1"/>
          </p:cNvSpPr>
          <p:nvPr>
            <p:ph type="title" hasCustomPrompt="1"/>
          </p:nvPr>
        </p:nvSpPr>
        <p:spPr/>
        <p:txBody>
          <a:bodyPr/>
          <a:lstStyle/>
          <a:p>
            <a:r>
              <a:rPr lang="en-US" dirty="0"/>
              <a:t>Insert your heading here, 2 lines max.</a:t>
            </a:r>
          </a:p>
        </p:txBody>
      </p:sp>
    </p:spTree>
    <p:extLst>
      <p:ext uri="{BB962C8B-B14F-4D97-AF65-F5344CB8AC3E}">
        <p14:creationId xmlns:p14="http://schemas.microsoft.com/office/powerpoint/2010/main" val="242988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853A3BD-472F-7443-B521-D583C68A72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88520" y="6456550"/>
            <a:ext cx="388363" cy="207818"/>
          </a:xfrm>
          <a:prstGeom prst="rect">
            <a:avLst/>
          </a:prstGeom>
        </p:spPr>
      </p:pic>
      <p:sp>
        <p:nvSpPr>
          <p:cNvPr id="5" name="Slide Number Placeholder 4">
            <a:extLst>
              <a:ext uri="{FF2B5EF4-FFF2-40B4-BE49-F238E27FC236}">
                <a16:creationId xmlns:a16="http://schemas.microsoft.com/office/drawing/2014/main" id="{14DE3AB3-11B3-2049-BDB1-6852ACB972DA}"/>
              </a:ext>
            </a:extLst>
          </p:cNvPr>
          <p:cNvSpPr>
            <a:spLocks noGrp="1"/>
          </p:cNvSpPr>
          <p:nvPr>
            <p:ph type="sldNum" sz="quarter" idx="10"/>
          </p:nvPr>
        </p:nvSpPr>
        <p:spPr/>
        <p:txBody>
          <a:bodyPr/>
          <a:lstStyle/>
          <a:p>
            <a:fld id="{48F63A3B-78C7-47BE-AE5E-E10140E04643}" type="slidenum">
              <a:rPr lang="en-US" smtClean="0"/>
              <a:t>‹#›</a:t>
            </a:fld>
            <a:endParaRPr lang="en-US" dirty="0"/>
          </a:p>
        </p:txBody>
      </p:sp>
      <p:pic>
        <p:nvPicPr>
          <p:cNvPr id="7" name="Picture 6">
            <a:extLst>
              <a:ext uri="{FF2B5EF4-FFF2-40B4-BE49-F238E27FC236}">
                <a16:creationId xmlns:a16="http://schemas.microsoft.com/office/drawing/2014/main" id="{8CF9D801-FD48-5F41-B999-D2E4D653F3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88520" y="6456550"/>
            <a:ext cx="388363" cy="207818"/>
          </a:xfrm>
          <a:prstGeom prst="rect">
            <a:avLst/>
          </a:prstGeom>
        </p:spPr>
      </p:pic>
      <p:sp>
        <p:nvSpPr>
          <p:cNvPr id="3" name="Footer Placeholder 2">
            <a:extLst>
              <a:ext uri="{FF2B5EF4-FFF2-40B4-BE49-F238E27FC236}">
                <a16:creationId xmlns:a16="http://schemas.microsoft.com/office/drawing/2014/main" id="{39434C1A-3544-414F-AE1C-78E8A29A57BD}"/>
              </a:ext>
            </a:extLst>
          </p:cNvPr>
          <p:cNvSpPr>
            <a:spLocks noGrp="1"/>
          </p:cNvSpPr>
          <p:nvPr>
            <p:ph type="ftr" sz="quarter" idx="11"/>
          </p:nvPr>
        </p:nvSpPr>
        <p:spPr/>
        <p:txBody>
          <a:bodyPr/>
          <a:lstStyle/>
          <a:p>
            <a:endParaRPr lang="en-US" dirty="0"/>
          </a:p>
        </p:txBody>
      </p:sp>
      <p:sp>
        <p:nvSpPr>
          <p:cNvPr id="4" name="Title 3">
            <a:extLst>
              <a:ext uri="{FF2B5EF4-FFF2-40B4-BE49-F238E27FC236}">
                <a16:creationId xmlns:a16="http://schemas.microsoft.com/office/drawing/2014/main" id="{3462A0EE-6F91-2047-BEDD-91270010B581}"/>
              </a:ext>
            </a:extLst>
          </p:cNvPr>
          <p:cNvSpPr>
            <a:spLocks noGrp="1"/>
          </p:cNvSpPr>
          <p:nvPr>
            <p:ph type="title" hasCustomPrompt="1"/>
          </p:nvPr>
        </p:nvSpPr>
        <p:spPr/>
        <p:txBody>
          <a:bodyPr/>
          <a:lstStyle/>
          <a:p>
            <a:r>
              <a:rPr lang="en-US" dirty="0"/>
              <a:t>Insert your heading here, 2 lines max.</a:t>
            </a:r>
          </a:p>
        </p:txBody>
      </p:sp>
    </p:spTree>
    <p:extLst>
      <p:ext uri="{BB962C8B-B14F-4D97-AF65-F5344CB8AC3E}">
        <p14:creationId xmlns:p14="http://schemas.microsoft.com/office/powerpoint/2010/main" val="2433799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B52381-AE48-CC4A-A5C7-AEF3FABC3D17}"/>
              </a:ext>
            </a:extLst>
          </p:cNvPr>
          <p:cNvSpPr>
            <a:spLocks noGrp="1"/>
          </p:cNvSpPr>
          <p:nvPr>
            <p:ph type="sldNum" sz="quarter" idx="10"/>
          </p:nvPr>
        </p:nvSpPr>
        <p:spPr/>
        <p:txBody>
          <a:bodyPr/>
          <a:lstStyle/>
          <a:p>
            <a:fld id="{48F63A3B-78C7-47BE-AE5E-E10140E04643}" type="slidenum">
              <a:rPr lang="en-US" smtClean="0"/>
              <a:t>‹#›</a:t>
            </a:fld>
            <a:endParaRPr lang="en-US" dirty="0"/>
          </a:p>
        </p:txBody>
      </p:sp>
      <p:sp>
        <p:nvSpPr>
          <p:cNvPr id="3" name="Footer Placeholder 2">
            <a:extLst>
              <a:ext uri="{FF2B5EF4-FFF2-40B4-BE49-F238E27FC236}">
                <a16:creationId xmlns:a16="http://schemas.microsoft.com/office/drawing/2014/main" id="{8403D931-0750-E843-B7E4-DD3B6436184F}"/>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04543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Final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60E07B-81B3-3946-8C02-27276157F91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184242" y="3536632"/>
            <a:ext cx="3823519" cy="2468880"/>
          </a:xfrm>
          <a:prstGeom prst="rect">
            <a:avLst/>
          </a:prstGeom>
        </p:spPr>
      </p:pic>
      <p:sp>
        <p:nvSpPr>
          <p:cNvPr id="8" name="Text Placeholder 7">
            <a:extLst>
              <a:ext uri="{FF2B5EF4-FFF2-40B4-BE49-F238E27FC236}">
                <a16:creationId xmlns:a16="http://schemas.microsoft.com/office/drawing/2014/main" id="{2464BDE1-F2CD-304F-A42A-F739371CDB0A}"/>
              </a:ext>
            </a:extLst>
          </p:cNvPr>
          <p:cNvSpPr>
            <a:spLocks noGrp="1"/>
          </p:cNvSpPr>
          <p:nvPr>
            <p:ph type="body" sz="quarter" idx="10" hasCustomPrompt="1"/>
          </p:nvPr>
        </p:nvSpPr>
        <p:spPr>
          <a:xfrm>
            <a:off x="609600" y="1427096"/>
            <a:ext cx="10972800" cy="1549349"/>
          </a:xfrm>
          <a:prstGeom prst="rect">
            <a:avLst/>
          </a:prstGeom>
        </p:spPr>
        <p:txBody>
          <a:bodyPr lIns="0" rIns="0">
            <a:noAutofit/>
          </a:bodyPr>
          <a:lstStyle>
            <a:lvl1pPr marL="12700" indent="-12700" algn="ctr">
              <a:buNone/>
              <a:tabLst/>
              <a:defRPr sz="2400">
                <a:solidFill>
                  <a:schemeClr val="tx2"/>
                </a:solidFill>
              </a:defRPr>
            </a:lvl1pPr>
            <a:lvl2pPr algn="ctr">
              <a:buNone/>
              <a:defRPr sz="1600"/>
            </a:lvl2pPr>
            <a:lvl3pPr algn="ctr">
              <a:buNone/>
              <a:defRPr sz="1400"/>
            </a:lvl3pPr>
            <a:lvl4pPr algn="ctr">
              <a:buNone/>
              <a:defRPr sz="1200"/>
            </a:lvl4pPr>
            <a:lvl5pPr algn="ctr">
              <a:buNone/>
              <a:defRPr sz="1200"/>
            </a:lvl5pPr>
          </a:lstStyle>
          <a:p>
            <a:pPr lvl="0"/>
            <a:r>
              <a:rPr lang="en-US" dirty="0"/>
              <a:t>Click to edit text</a:t>
            </a:r>
          </a:p>
        </p:txBody>
      </p:sp>
      <p:sp>
        <p:nvSpPr>
          <p:cNvPr id="9" name="TextBox 8">
            <a:extLst>
              <a:ext uri="{FF2B5EF4-FFF2-40B4-BE49-F238E27FC236}">
                <a16:creationId xmlns:a16="http://schemas.microsoft.com/office/drawing/2014/main" id="{DC33E2B6-9071-284A-93A2-3A606F0B9A7C}"/>
              </a:ext>
            </a:extLst>
          </p:cNvPr>
          <p:cNvSpPr txBox="1"/>
          <p:nvPr/>
        </p:nvSpPr>
        <p:spPr>
          <a:xfrm>
            <a:off x="3404421" y="5845216"/>
            <a:ext cx="5383161" cy="307777"/>
          </a:xfrm>
          <a:prstGeom prst="rect">
            <a:avLst/>
          </a:prstGeom>
          <a:noFill/>
        </p:spPr>
        <p:txBody>
          <a:bodyPr wrap="square" rtlCol="0">
            <a:spAutoFit/>
          </a:bodyPr>
          <a:lstStyle/>
          <a:p>
            <a:pPr algn="ctr"/>
            <a:r>
              <a:rPr lang="en-US" sz="1400" b="0" i="0" dirty="0">
                <a:solidFill>
                  <a:schemeClr val="accent1"/>
                </a:solidFill>
                <a:latin typeface="+mn-lt"/>
                <a:ea typeface="Fira Sans" panose="020B0503050000020004" pitchFamily="34" charset="0"/>
              </a:rPr>
              <a:t>www.clintonhealthaccess.org</a:t>
            </a:r>
          </a:p>
        </p:txBody>
      </p:sp>
      <p:pic>
        <p:nvPicPr>
          <p:cNvPr id="5" name="Picture 4">
            <a:extLst>
              <a:ext uri="{FF2B5EF4-FFF2-40B4-BE49-F238E27FC236}">
                <a16:creationId xmlns:a16="http://schemas.microsoft.com/office/drawing/2014/main" id="{AFB4C4BB-DBC4-E445-AE03-EFD40214020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184242" y="3536632"/>
            <a:ext cx="3823519" cy="2468880"/>
          </a:xfrm>
          <a:prstGeom prst="rect">
            <a:avLst/>
          </a:prstGeom>
        </p:spPr>
      </p:pic>
      <p:sp>
        <p:nvSpPr>
          <p:cNvPr id="7" name="TextBox 6">
            <a:extLst>
              <a:ext uri="{FF2B5EF4-FFF2-40B4-BE49-F238E27FC236}">
                <a16:creationId xmlns:a16="http://schemas.microsoft.com/office/drawing/2014/main" id="{64CA6373-11DA-3646-9A1B-C19200BDC448}"/>
              </a:ext>
            </a:extLst>
          </p:cNvPr>
          <p:cNvSpPr txBox="1"/>
          <p:nvPr/>
        </p:nvSpPr>
        <p:spPr>
          <a:xfrm>
            <a:off x="3404421" y="5845216"/>
            <a:ext cx="5383161" cy="307777"/>
          </a:xfrm>
          <a:prstGeom prst="rect">
            <a:avLst/>
          </a:prstGeom>
          <a:noFill/>
        </p:spPr>
        <p:txBody>
          <a:bodyPr wrap="square" rtlCol="0">
            <a:spAutoFit/>
          </a:bodyPr>
          <a:lstStyle/>
          <a:p>
            <a:pPr algn="ctr"/>
            <a:r>
              <a:rPr lang="en-US" sz="1400" b="0" i="0" dirty="0">
                <a:solidFill>
                  <a:schemeClr val="tx2"/>
                </a:solidFill>
                <a:latin typeface="+mn-lt"/>
                <a:ea typeface="Fira Sans" panose="020B0503050000020004" pitchFamily="34" charset="0"/>
              </a:rPr>
              <a:t>www.clintonhealthaccess.org</a:t>
            </a:r>
          </a:p>
        </p:txBody>
      </p:sp>
      <p:sp>
        <p:nvSpPr>
          <p:cNvPr id="2" name="Footer Placeholder 1">
            <a:extLst>
              <a:ext uri="{FF2B5EF4-FFF2-40B4-BE49-F238E27FC236}">
                <a16:creationId xmlns:a16="http://schemas.microsoft.com/office/drawing/2014/main" id="{BBE869BC-B582-A248-B9B7-8DC699140DAE}"/>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6E0A81CF-4468-394C-9FD1-F1D7C97EA031}"/>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61008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12.xml"/><Relationship Id="rId7" Type="http://schemas.openxmlformats.org/officeDocument/2006/relationships/tags" Target="../tags/tag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A40EF13F-7A3E-79C4-0540-A1B26719564B}"/>
              </a:ext>
            </a:extLst>
          </p:cNvPr>
          <p:cNvGraphicFramePr>
            <a:graphicFrameLocks noChangeAspect="1"/>
          </p:cNvGraphicFramePr>
          <p:nvPr userDrawn="1">
            <p:custDataLst>
              <p:tags r:id="rId11"/>
            </p:custDataLst>
            <p:extLst>
              <p:ext uri="{D42A27DB-BD31-4B8C-83A1-F6EECF244321}">
                <p14:modId xmlns:p14="http://schemas.microsoft.com/office/powerpoint/2010/main" val="7219340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70" imgH="469" progId="TCLayout.ActiveDocument.1">
                  <p:embed/>
                </p:oleObj>
              </mc:Choice>
              <mc:Fallback>
                <p:oleObj name="think-cell Slide" r:id="rId12" imgW="470" imgH="469" progId="TCLayout.ActiveDocument.1">
                  <p:embed/>
                  <p:pic>
                    <p:nvPicPr>
                      <p:cNvPr id="0" name=""/>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28A9AD1A-DD8A-F74D-B68B-48A6A2DE196A}"/>
              </a:ext>
            </a:extLst>
          </p:cNvPr>
          <p:cNvSpPr/>
          <p:nvPr/>
        </p:nvSpPr>
        <p:spPr>
          <a:xfrm>
            <a:off x="426720" y="984144"/>
            <a:ext cx="11338560" cy="1097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720" y="170329"/>
            <a:ext cx="10250245" cy="910815"/>
          </a:xfrm>
          <a:prstGeom prst="rect">
            <a:avLst/>
          </a:prstGeom>
        </p:spPr>
        <p:txBody>
          <a:bodyPr vert="horz" lIns="0" tIns="0" rIns="0" bIns="0" rtlCol="0" anchor="b">
            <a:noAutofit/>
          </a:bodyPr>
          <a:lstStyle/>
          <a:p>
            <a:r>
              <a:rPr lang="en-US" dirty="0"/>
              <a:t>Insert your heading here, 2 lines max.</a:t>
            </a:r>
          </a:p>
        </p:txBody>
      </p:sp>
      <p:sp>
        <p:nvSpPr>
          <p:cNvPr id="3" name="Text Placeholder 2"/>
          <p:cNvSpPr>
            <a:spLocks noGrp="1"/>
          </p:cNvSpPr>
          <p:nvPr>
            <p:ph type="body" idx="1"/>
          </p:nvPr>
        </p:nvSpPr>
        <p:spPr>
          <a:xfrm>
            <a:off x="426720" y="1371600"/>
            <a:ext cx="11338560" cy="4937760"/>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a:extLst>
              <a:ext uri="{FF2B5EF4-FFF2-40B4-BE49-F238E27FC236}">
                <a16:creationId xmlns:a16="http://schemas.microsoft.com/office/drawing/2014/main" id="{88495102-8EBA-694F-9678-EB70AF840DB1}"/>
              </a:ext>
            </a:extLst>
          </p:cNvPr>
          <p:cNvSpPr>
            <a:spLocks noGrp="1"/>
          </p:cNvSpPr>
          <p:nvPr>
            <p:ph type="sldNum" sz="quarter" idx="4"/>
          </p:nvPr>
        </p:nvSpPr>
        <p:spPr>
          <a:xfrm>
            <a:off x="9022080" y="6356352"/>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F63A3B-78C7-47BE-AE5E-E10140E04643}" type="slidenum">
              <a:rPr lang="en-US" smtClean="0"/>
              <a:t>‹#›</a:t>
            </a:fld>
            <a:endParaRPr lang="en-US" dirty="0"/>
          </a:p>
        </p:txBody>
      </p:sp>
      <p:sp>
        <p:nvSpPr>
          <p:cNvPr id="4" name="Footer Placeholder 3">
            <a:extLst>
              <a:ext uri="{FF2B5EF4-FFF2-40B4-BE49-F238E27FC236}">
                <a16:creationId xmlns:a16="http://schemas.microsoft.com/office/drawing/2014/main" id="{CFC57BED-AC65-4340-B19D-EF2ECA6963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8" name="Picture 7">
            <a:extLst>
              <a:ext uri="{FF2B5EF4-FFF2-40B4-BE49-F238E27FC236}">
                <a16:creationId xmlns:a16="http://schemas.microsoft.com/office/drawing/2014/main" id="{D2F35B18-AAE2-7148-8B46-4DD29125BD07}"/>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a:off x="10773998" y="262929"/>
            <a:ext cx="991282" cy="640080"/>
          </a:xfrm>
          <a:prstGeom prst="rect">
            <a:avLst/>
          </a:prstGeom>
        </p:spPr>
      </p:pic>
    </p:spTree>
    <p:extLst>
      <p:ext uri="{BB962C8B-B14F-4D97-AF65-F5344CB8AC3E}">
        <p14:creationId xmlns:p14="http://schemas.microsoft.com/office/powerpoint/2010/main" val="2739254236"/>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75" r:id="rId3"/>
    <p:sldLayoutId id="2147483700" r:id="rId4"/>
    <p:sldLayoutId id="2147483677" r:id="rId5"/>
    <p:sldLayoutId id="2147483678" r:id="rId6"/>
    <p:sldLayoutId id="2147483679" r:id="rId7"/>
    <p:sldLayoutId id="2147483680" r:id="rId8"/>
    <p:sldLayoutId id="2147483681" r:id="rId9"/>
  </p:sldLayoutIdLst>
  <p:hf hdr="0" ftr="0" dt="0"/>
  <p:txStyles>
    <p:titleStyle>
      <a:lvl1pPr algn="l" defTabSz="914377" rtl="0" eaLnBrk="1" latinLnBrk="0" hangingPunct="1">
        <a:lnSpc>
          <a:spcPct val="100000"/>
        </a:lnSpc>
        <a:spcBef>
          <a:spcPct val="0"/>
        </a:spcBef>
        <a:buNone/>
        <a:defRPr sz="2400" b="1" i="0" kern="1200">
          <a:solidFill>
            <a:schemeClr val="tx2"/>
          </a:solidFill>
          <a:latin typeface="+mj-lt"/>
          <a:ea typeface="Trebuchet MS" panose="020B0703020202090204" pitchFamily="34" charset="0"/>
          <a:cs typeface="+mj-cs"/>
        </a:defRPr>
      </a:lvl1pPr>
    </p:titleStyle>
    <p:bodyStyle>
      <a:lvl1pPr marL="228594" indent="-228594" algn="l" defTabSz="914377" rtl="0" eaLnBrk="1" latinLnBrk="0" hangingPunct="1">
        <a:lnSpc>
          <a:spcPct val="100000"/>
        </a:lnSpc>
        <a:spcBef>
          <a:spcPts val="1000"/>
        </a:spcBef>
        <a:buFont typeface="Arial" panose="020B0604020202020204" pitchFamily="34" charset="0"/>
        <a:buChar char="•"/>
        <a:defRPr sz="1800" b="0" i="0" kern="1200">
          <a:solidFill>
            <a:schemeClr val="tx1"/>
          </a:solidFill>
          <a:latin typeface="+mn-lt"/>
          <a:ea typeface="Trebuchet MS" panose="020B0703020202090204" pitchFamily="34" charset="0"/>
          <a:cs typeface="+mn-cs"/>
        </a:defRPr>
      </a:lvl1pPr>
      <a:lvl2pPr marL="685783" indent="-228594" algn="l" defTabSz="914377" rtl="0" eaLnBrk="1" latinLnBrk="0" hangingPunct="1">
        <a:lnSpc>
          <a:spcPct val="100000"/>
        </a:lnSpc>
        <a:spcBef>
          <a:spcPts val="500"/>
        </a:spcBef>
        <a:buFont typeface="Arial" panose="020B0604020202020204" pitchFamily="34" charset="0"/>
        <a:buChar char="•"/>
        <a:defRPr sz="1600" b="0" i="0" kern="1200">
          <a:solidFill>
            <a:schemeClr val="tx1"/>
          </a:solidFill>
          <a:latin typeface="+mn-lt"/>
          <a:ea typeface="Trebuchet MS" panose="020B0703020202090204" pitchFamily="34" charset="0"/>
          <a:cs typeface="+mn-cs"/>
        </a:defRPr>
      </a:lvl2pPr>
      <a:lvl3pPr marL="1142971" indent="-228594" algn="l" defTabSz="914377"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Trebuchet MS" panose="020B0703020202090204" pitchFamily="34" charset="0"/>
          <a:cs typeface="+mn-cs"/>
        </a:defRPr>
      </a:lvl3pPr>
      <a:lvl4pPr marL="1600160" indent="-228594" algn="l" defTabSz="914377" rtl="0" eaLnBrk="1" latinLnBrk="0" hangingPunct="1">
        <a:lnSpc>
          <a:spcPct val="100000"/>
        </a:lnSpc>
        <a:spcBef>
          <a:spcPts val="500"/>
        </a:spcBef>
        <a:buFont typeface="Arial" panose="020B0604020202020204" pitchFamily="34" charset="0"/>
        <a:buChar char="•"/>
        <a:defRPr sz="1200" b="0" i="0" kern="1200">
          <a:solidFill>
            <a:schemeClr val="tx1"/>
          </a:solidFill>
          <a:latin typeface="+mn-lt"/>
          <a:ea typeface="Trebuchet MS" panose="020B0703020202090204" pitchFamily="34" charset="0"/>
          <a:cs typeface="+mn-cs"/>
        </a:defRPr>
      </a:lvl4pPr>
      <a:lvl5pPr marL="2057349" indent="-228594" algn="l" defTabSz="914377" rtl="0" eaLnBrk="1" latinLnBrk="0" hangingPunct="1">
        <a:lnSpc>
          <a:spcPct val="100000"/>
        </a:lnSpc>
        <a:spcBef>
          <a:spcPts val="500"/>
        </a:spcBef>
        <a:buFont typeface="Arial" panose="020B0604020202020204" pitchFamily="34" charset="0"/>
        <a:buChar char="•"/>
        <a:defRPr sz="1200" b="0" i="0" kern="1200">
          <a:solidFill>
            <a:schemeClr val="tx1"/>
          </a:solidFill>
          <a:latin typeface="+mn-lt"/>
          <a:ea typeface="Trebuchet MS" panose="020B0703020202090204" pitchFamily="34"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62A3AC24-ACD2-C829-3A83-E2CBDF05E4C3}"/>
              </a:ext>
            </a:extLst>
          </p:cNvPr>
          <p:cNvGraphicFramePr>
            <a:graphicFrameLocks noChangeAspect="1"/>
          </p:cNvGraphicFramePr>
          <p:nvPr userDrawn="1">
            <p:custDataLst>
              <p:tags r:id="rId7"/>
            </p:custDataLst>
            <p:extLst>
              <p:ext uri="{D42A27DB-BD31-4B8C-83A1-F6EECF244321}">
                <p14:modId xmlns:p14="http://schemas.microsoft.com/office/powerpoint/2010/main" val="1944170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70" imgH="469" progId="TCLayout.ActiveDocument.1">
                  <p:embed/>
                </p:oleObj>
              </mc:Choice>
              <mc:Fallback>
                <p:oleObj name="think-cell Slide" r:id="rId8" imgW="470" imgH="469"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ight Triangle 8">
            <a:extLst>
              <a:ext uri="{FF2B5EF4-FFF2-40B4-BE49-F238E27FC236}">
                <a16:creationId xmlns:a16="http://schemas.microsoft.com/office/drawing/2014/main" id="{85559ACF-0661-2444-9F23-7DEF7233CBA0}"/>
              </a:ext>
            </a:extLst>
          </p:cNvPr>
          <p:cNvSpPr>
            <a:spLocks noChangeAspect="1"/>
          </p:cNvSpPr>
          <p:nvPr/>
        </p:nvSpPr>
        <p:spPr>
          <a:xfrm flipH="1">
            <a:off x="10820400" y="5486400"/>
            <a:ext cx="1371600" cy="1371600"/>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8A9AD1A-DD8A-F74D-B68B-48A6A2DE196A}"/>
              </a:ext>
            </a:extLst>
          </p:cNvPr>
          <p:cNvSpPr/>
          <p:nvPr/>
        </p:nvSpPr>
        <p:spPr>
          <a:xfrm>
            <a:off x="426720" y="1140346"/>
            <a:ext cx="11338560" cy="18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720" y="170329"/>
            <a:ext cx="11338560" cy="910815"/>
          </a:xfrm>
          <a:prstGeom prst="rect">
            <a:avLst/>
          </a:prstGeom>
        </p:spPr>
        <p:txBody>
          <a:bodyPr vert="horz" lIns="0" tIns="0" rIns="0" bIns="0" rtlCol="0" anchor="b">
            <a:noAutofit/>
          </a:bodyPr>
          <a:lstStyle/>
          <a:p>
            <a:r>
              <a:rPr lang="en-US" dirty="0"/>
              <a:t>Insert your heading here, 2 lines max.</a:t>
            </a:r>
          </a:p>
        </p:txBody>
      </p:sp>
      <p:sp>
        <p:nvSpPr>
          <p:cNvPr id="3" name="Text Placeholder 2"/>
          <p:cNvSpPr>
            <a:spLocks noGrp="1"/>
          </p:cNvSpPr>
          <p:nvPr>
            <p:ph type="body" idx="1"/>
          </p:nvPr>
        </p:nvSpPr>
        <p:spPr>
          <a:xfrm>
            <a:off x="426720" y="1371600"/>
            <a:ext cx="11338560" cy="4937760"/>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1">
            <a:extLst>
              <a:ext uri="{FF2B5EF4-FFF2-40B4-BE49-F238E27FC236}">
                <a16:creationId xmlns:a16="http://schemas.microsoft.com/office/drawing/2014/main" id="{02E2415B-84D7-A843-B437-59EB9CA2C3AA}"/>
              </a:ext>
            </a:extLst>
          </p:cNvPr>
          <p:cNvSpPr>
            <a:spLocks noGrp="1"/>
          </p:cNvSpPr>
          <p:nvPr>
            <p:ph type="sldNum" sz="quarter" idx="4"/>
          </p:nvPr>
        </p:nvSpPr>
        <p:spPr>
          <a:xfrm>
            <a:off x="9022080" y="6356352"/>
            <a:ext cx="2743200" cy="365125"/>
          </a:xfrm>
          <a:prstGeom prst="rect">
            <a:avLst/>
          </a:prstGeom>
        </p:spPr>
        <p:txBody>
          <a:bodyPr vert="horz" lIns="91440" tIns="45720" rIns="91440" bIns="45720" rtlCol="0" anchor="ctr"/>
          <a:lstStyle>
            <a:lvl1pPr algn="r">
              <a:defRPr sz="1000">
                <a:solidFill>
                  <a:schemeClr val="tx2"/>
                </a:solidFill>
              </a:defRPr>
            </a:lvl1pPr>
          </a:lstStyle>
          <a:p>
            <a:fld id="{48F63A3B-78C7-47BE-AE5E-E10140E04643}" type="slidenum">
              <a:rPr lang="en-US" smtClean="0"/>
              <a:pPr/>
              <a:t>‹#›</a:t>
            </a:fld>
            <a:endParaRPr lang="en-US" dirty="0"/>
          </a:p>
        </p:txBody>
      </p:sp>
      <p:sp>
        <p:nvSpPr>
          <p:cNvPr id="6" name="Footer Placeholder 5">
            <a:extLst>
              <a:ext uri="{FF2B5EF4-FFF2-40B4-BE49-F238E27FC236}">
                <a16:creationId xmlns:a16="http://schemas.microsoft.com/office/drawing/2014/main" id="{F003C2AC-4357-A64F-9C01-C14A5BBE3F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6115335"/>
      </p:ext>
    </p:extLst>
  </p:cSld>
  <p:clrMap bg1="lt1" tx1="dk1" bg2="lt2" tx2="dk2" accent1="accent1" accent2="accent2" accent3="accent3" accent4="accent4" accent5="accent5" accent6="accent6" hlink="hlink" folHlink="folHlink"/>
  <p:sldLayoutIdLst>
    <p:sldLayoutId id="2147483686" r:id="rId1"/>
    <p:sldLayoutId id="2147483698" r:id="rId2"/>
    <p:sldLayoutId id="2147483683" r:id="rId3"/>
    <p:sldLayoutId id="2147483684" r:id="rId4"/>
    <p:sldLayoutId id="2147483685" r:id="rId5"/>
  </p:sldLayoutIdLst>
  <p:hf hdr="0" ftr="0" dt="0"/>
  <p:txStyles>
    <p:titleStyle>
      <a:lvl1pPr algn="l" defTabSz="914377" rtl="0" eaLnBrk="1" latinLnBrk="0" hangingPunct="1">
        <a:lnSpc>
          <a:spcPct val="100000"/>
        </a:lnSpc>
        <a:spcBef>
          <a:spcPct val="0"/>
        </a:spcBef>
        <a:buNone/>
        <a:defRPr sz="2400" b="1" i="0" kern="1200">
          <a:solidFill>
            <a:schemeClr val="tx2"/>
          </a:solidFill>
          <a:latin typeface="+mj-lt"/>
          <a:ea typeface="Trebuchet MS" panose="020B0703020202090204" pitchFamily="34" charset="0"/>
          <a:cs typeface="+mj-cs"/>
        </a:defRPr>
      </a:lvl1pPr>
    </p:titleStyle>
    <p:bodyStyle>
      <a:lvl1pPr marL="228594" indent="-228594" algn="l" defTabSz="914377" rtl="0" eaLnBrk="1" latinLnBrk="0" hangingPunct="1">
        <a:lnSpc>
          <a:spcPct val="100000"/>
        </a:lnSpc>
        <a:spcBef>
          <a:spcPts val="1000"/>
        </a:spcBef>
        <a:buFont typeface="Arial" panose="020B0604020202020204" pitchFamily="34" charset="0"/>
        <a:buChar char="•"/>
        <a:defRPr sz="1800" b="0" i="0" kern="1200">
          <a:solidFill>
            <a:schemeClr val="tx1"/>
          </a:solidFill>
          <a:latin typeface="+mn-lt"/>
          <a:ea typeface="Trebuchet MS" panose="020B0703020202090204" pitchFamily="34" charset="0"/>
          <a:cs typeface="+mn-cs"/>
        </a:defRPr>
      </a:lvl1pPr>
      <a:lvl2pPr marL="685783" indent="-228594" algn="l" defTabSz="914377" rtl="0" eaLnBrk="1" latinLnBrk="0" hangingPunct="1">
        <a:lnSpc>
          <a:spcPct val="100000"/>
        </a:lnSpc>
        <a:spcBef>
          <a:spcPts val="500"/>
        </a:spcBef>
        <a:buFont typeface="Arial" panose="020B0604020202020204" pitchFamily="34" charset="0"/>
        <a:buChar char="•"/>
        <a:defRPr sz="1600" b="0" i="0" kern="1200">
          <a:solidFill>
            <a:schemeClr val="tx1"/>
          </a:solidFill>
          <a:latin typeface="+mn-lt"/>
          <a:ea typeface="Trebuchet MS" panose="020B0703020202090204" pitchFamily="34" charset="0"/>
          <a:cs typeface="+mn-cs"/>
        </a:defRPr>
      </a:lvl2pPr>
      <a:lvl3pPr marL="1142971" indent="-228594" algn="l" defTabSz="914377"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Trebuchet MS" panose="020B0703020202090204" pitchFamily="34" charset="0"/>
          <a:cs typeface="+mn-cs"/>
        </a:defRPr>
      </a:lvl3pPr>
      <a:lvl4pPr marL="1600160" indent="-228594" algn="l" defTabSz="914377" rtl="0" eaLnBrk="1" latinLnBrk="0" hangingPunct="1">
        <a:lnSpc>
          <a:spcPct val="100000"/>
        </a:lnSpc>
        <a:spcBef>
          <a:spcPts val="500"/>
        </a:spcBef>
        <a:buFont typeface="Arial" panose="020B0604020202020204" pitchFamily="34" charset="0"/>
        <a:buChar char="•"/>
        <a:defRPr sz="1200" b="0" i="0" kern="1200">
          <a:solidFill>
            <a:schemeClr val="tx1"/>
          </a:solidFill>
          <a:latin typeface="+mn-lt"/>
          <a:ea typeface="Trebuchet MS" panose="020B0703020202090204" pitchFamily="34" charset="0"/>
          <a:cs typeface="+mn-cs"/>
        </a:defRPr>
      </a:lvl4pPr>
      <a:lvl5pPr marL="2057349" indent="-228594" algn="l" defTabSz="914377" rtl="0" eaLnBrk="1" latinLnBrk="0" hangingPunct="1">
        <a:lnSpc>
          <a:spcPct val="100000"/>
        </a:lnSpc>
        <a:spcBef>
          <a:spcPts val="500"/>
        </a:spcBef>
        <a:buFont typeface="Arial" panose="020B0604020202020204" pitchFamily="34" charset="0"/>
        <a:buChar char="•"/>
        <a:defRPr sz="1200" b="0" i="0" kern="1200">
          <a:solidFill>
            <a:schemeClr val="tx1"/>
          </a:solidFill>
          <a:latin typeface="+mn-lt"/>
          <a:ea typeface="Trebuchet MS" panose="020B0703020202090204" pitchFamily="34"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09_5688F59E.xml"/><Relationship Id="rId2" Type="http://schemas.openxmlformats.org/officeDocument/2006/relationships/slideLayout" Target="../slideLayouts/slideLayout5.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tags" Target="../tags/tag5.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8/10/relationships/comments" Target="../comments/modernComment_104_5D9E229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microsoft.com/office/2018/10/relationships/comments" Target="../comments/modernComment_10A_9726B88A.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chart" Target="../charts/chart1.x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microsoft.com/office/2018/10/relationships/comments" Target="../comments/modernComment_103_E7E7A7BF.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0D_AC010D52.xml"/><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hyperlink" Target="https://clintonhealth.app.box.com/file/1092909137184?s=eyypf31d4kofa9ddfzdxca58frm4tzqo"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5D52EAB-33C1-9672-4A22-E43D3BE5E9ED}"/>
              </a:ext>
            </a:extLst>
          </p:cNvPr>
          <p:cNvSpPr>
            <a:spLocks noGrp="1"/>
          </p:cNvSpPr>
          <p:nvPr>
            <p:ph type="subTitle" idx="1"/>
          </p:nvPr>
        </p:nvSpPr>
        <p:spPr/>
        <p:txBody>
          <a:bodyPr>
            <a:normAutofit/>
          </a:bodyPr>
          <a:lstStyle/>
          <a:p>
            <a:r>
              <a:rPr lang="en-US" dirty="0"/>
              <a:t>An analysis of need and demand for SMC commodities in sub-Saharan Africa</a:t>
            </a:r>
          </a:p>
        </p:txBody>
      </p:sp>
      <p:sp>
        <p:nvSpPr>
          <p:cNvPr id="3" name="Title 2">
            <a:extLst>
              <a:ext uri="{FF2B5EF4-FFF2-40B4-BE49-F238E27FC236}">
                <a16:creationId xmlns:a16="http://schemas.microsoft.com/office/drawing/2014/main" id="{3191F44F-0C50-03D5-5437-602E6508519D}"/>
              </a:ext>
            </a:extLst>
          </p:cNvPr>
          <p:cNvSpPr>
            <a:spLocks noGrp="1"/>
          </p:cNvSpPr>
          <p:nvPr>
            <p:ph type="ctrTitle"/>
          </p:nvPr>
        </p:nvSpPr>
        <p:spPr/>
        <p:txBody>
          <a:bodyPr/>
          <a:lstStyle/>
          <a:p>
            <a:r>
              <a:rPr lang="en-US" sz="4800" dirty="0"/>
              <a:t>The landscape of Malaria chemoprevention</a:t>
            </a:r>
          </a:p>
        </p:txBody>
      </p:sp>
    </p:spTree>
    <p:extLst>
      <p:ext uri="{BB962C8B-B14F-4D97-AF65-F5344CB8AC3E}">
        <p14:creationId xmlns:p14="http://schemas.microsoft.com/office/powerpoint/2010/main" val="1161727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A3A759-6F25-0663-8B8B-3418E2FF185C}"/>
              </a:ext>
            </a:extLst>
          </p:cNvPr>
          <p:cNvSpPr>
            <a:spLocks noGrp="1"/>
          </p:cNvSpPr>
          <p:nvPr>
            <p:ph type="sldNum" sz="quarter" idx="10"/>
          </p:nvPr>
        </p:nvSpPr>
        <p:spPr/>
        <p:txBody>
          <a:bodyPr/>
          <a:lstStyle/>
          <a:p>
            <a:fld id="{48F63A3B-78C7-47BE-AE5E-E10140E04643}" type="slidenum">
              <a:rPr lang="en-US" smtClean="0"/>
              <a:t>10</a:t>
            </a:fld>
            <a:endParaRPr lang="en-US" dirty="0"/>
          </a:p>
        </p:txBody>
      </p:sp>
      <p:grpSp>
        <p:nvGrpSpPr>
          <p:cNvPr id="5" name="Group 4">
            <a:extLst>
              <a:ext uri="{FF2B5EF4-FFF2-40B4-BE49-F238E27FC236}">
                <a16:creationId xmlns:a16="http://schemas.microsoft.com/office/drawing/2014/main" id="{B2510ADA-3E19-0F69-DDDD-C2469353E3A8}"/>
              </a:ext>
            </a:extLst>
          </p:cNvPr>
          <p:cNvGrpSpPr/>
          <p:nvPr/>
        </p:nvGrpSpPr>
        <p:grpSpPr>
          <a:xfrm>
            <a:off x="426720" y="5791985"/>
            <a:ext cx="9111305" cy="792141"/>
            <a:chOff x="259644" y="5753478"/>
            <a:chExt cx="9111305" cy="792141"/>
          </a:xfrm>
        </p:grpSpPr>
        <p:grpSp>
          <p:nvGrpSpPr>
            <p:cNvPr id="6" name="Group 5">
              <a:extLst>
                <a:ext uri="{FF2B5EF4-FFF2-40B4-BE49-F238E27FC236}">
                  <a16:creationId xmlns:a16="http://schemas.microsoft.com/office/drawing/2014/main" id="{4CBB08E2-8394-8703-137F-EF03CCFDE8C5}"/>
                </a:ext>
              </a:extLst>
            </p:cNvPr>
            <p:cNvGrpSpPr/>
            <p:nvPr/>
          </p:nvGrpSpPr>
          <p:grpSpPr>
            <a:xfrm>
              <a:off x="259644" y="5798634"/>
              <a:ext cx="2155392" cy="746985"/>
              <a:chOff x="3962400" y="5367337"/>
              <a:chExt cx="2057400" cy="652463"/>
            </a:xfrm>
          </p:grpSpPr>
          <p:pic>
            <p:nvPicPr>
              <p:cNvPr id="12" name="Picture 240" descr="The Malaria Atlas Project Logo">
                <a:extLst>
                  <a:ext uri="{FF2B5EF4-FFF2-40B4-BE49-F238E27FC236}">
                    <a16:creationId xmlns:a16="http://schemas.microsoft.com/office/drawing/2014/main" id="{555CCDFB-A0F5-78F1-9AED-BFAF780880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5367337"/>
                <a:ext cx="1992474" cy="39052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F00F5B0-8A8E-3EAB-5320-51923DB9B266}"/>
                  </a:ext>
                </a:extLst>
              </p:cNvPr>
              <p:cNvSpPr txBox="1"/>
              <p:nvPr/>
            </p:nvSpPr>
            <p:spPr bwMode="auto">
              <a:xfrm>
                <a:off x="3962400" y="5773579"/>
                <a:ext cx="2057400" cy="24622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i="0" u="none" strike="noStrike" kern="0" cap="all" spc="0" normalizeH="0" noProof="0" dirty="0">
                    <a:ln>
                      <a:noFill/>
                    </a:ln>
                    <a:effectLst/>
                    <a:uLnTx/>
                    <a:uFillTx/>
                    <a:latin typeface="Nunito Sans" panose="00000500000000000000" pitchFamily="2" charset="0"/>
                    <a:ea typeface="ＭＳ Ｐゴシック" charset="-128"/>
                    <a:cs typeface="Calibri"/>
                  </a:rPr>
                  <a:t>The malaria atlas project</a:t>
                </a:r>
              </a:p>
            </p:txBody>
          </p:sp>
        </p:grpSp>
        <p:grpSp>
          <p:nvGrpSpPr>
            <p:cNvPr id="7" name="Group 6">
              <a:extLst>
                <a:ext uri="{FF2B5EF4-FFF2-40B4-BE49-F238E27FC236}">
                  <a16:creationId xmlns:a16="http://schemas.microsoft.com/office/drawing/2014/main" id="{3CA997B5-0735-37ED-83A1-6AEECE65D3FA}"/>
                </a:ext>
              </a:extLst>
            </p:cNvPr>
            <p:cNvGrpSpPr/>
            <p:nvPr/>
          </p:nvGrpSpPr>
          <p:grpSpPr>
            <a:xfrm>
              <a:off x="2574515" y="5787345"/>
              <a:ext cx="1704975" cy="584775"/>
              <a:chOff x="365057" y="5789531"/>
              <a:chExt cx="1704975" cy="584775"/>
            </a:xfrm>
          </p:grpSpPr>
          <p:pic>
            <p:nvPicPr>
              <p:cNvPr id="10" name="Picture 246">
                <a:extLst>
                  <a:ext uri="{FF2B5EF4-FFF2-40B4-BE49-F238E27FC236}">
                    <a16:creationId xmlns:a16="http://schemas.microsoft.com/office/drawing/2014/main" id="{FF3B586C-C291-2586-A718-14244ECFC1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057" y="5812331"/>
                <a:ext cx="561975" cy="5619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EBA73CF-8AFF-27B7-2D17-6EC8523B4C5C}"/>
                  </a:ext>
                </a:extLst>
              </p:cNvPr>
              <p:cNvSpPr txBox="1"/>
              <p:nvPr/>
            </p:nvSpPr>
            <p:spPr bwMode="auto">
              <a:xfrm>
                <a:off x="850832" y="5789531"/>
                <a:ext cx="1219200" cy="58477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kern="0" cap="none" spc="0" normalizeH="0" baseline="0" noProof="0" dirty="0">
                    <a:ln>
                      <a:noFill/>
                    </a:ln>
                    <a:solidFill>
                      <a:sysClr val="windowText" lastClr="000000"/>
                    </a:solidFill>
                    <a:effectLst/>
                    <a:uLnTx/>
                    <a:uFillTx/>
                    <a:latin typeface="Segoe UI" panose="020B0502040204020203" pitchFamily="34" charset="0"/>
                    <a:ea typeface="Roboto" panose="02000000000000000000" pitchFamily="2" charset="0"/>
                    <a:cs typeface="Segoe UI" panose="020B0502040204020203" pitchFamily="34" charset="0"/>
                  </a:rPr>
                  <a:t>IVCC</a:t>
                </a:r>
              </a:p>
            </p:txBody>
          </p:sp>
        </p:grpSp>
        <p:pic>
          <p:nvPicPr>
            <p:cNvPr id="8" name="Picture 7">
              <a:extLst>
                <a:ext uri="{FF2B5EF4-FFF2-40B4-BE49-F238E27FC236}">
                  <a16:creationId xmlns:a16="http://schemas.microsoft.com/office/drawing/2014/main" id="{D99FEEF1-7D52-002A-D03E-6256CE52ED73}"/>
                </a:ext>
              </a:extLst>
            </p:cNvPr>
            <p:cNvPicPr>
              <a:picLocks noChangeAspect="1"/>
            </p:cNvPicPr>
            <p:nvPr/>
          </p:nvPicPr>
          <p:blipFill>
            <a:blip r:embed="rId4"/>
            <a:stretch>
              <a:fillRect/>
            </a:stretch>
          </p:blipFill>
          <p:spPr>
            <a:xfrm>
              <a:off x="7229591" y="5753478"/>
              <a:ext cx="2141358" cy="746985"/>
            </a:xfrm>
            <a:prstGeom prst="rect">
              <a:avLst/>
            </a:prstGeom>
          </p:spPr>
        </p:pic>
        <p:pic>
          <p:nvPicPr>
            <p:cNvPr id="9" name="Picture 8">
              <a:extLst>
                <a:ext uri="{FF2B5EF4-FFF2-40B4-BE49-F238E27FC236}">
                  <a16:creationId xmlns:a16="http://schemas.microsoft.com/office/drawing/2014/main" id="{10611956-E6DA-1DAD-284E-82F9CC69DC2A}"/>
                </a:ext>
              </a:extLst>
            </p:cNvPr>
            <p:cNvPicPr>
              <a:picLocks noChangeAspect="1"/>
            </p:cNvPicPr>
            <p:nvPr/>
          </p:nvPicPr>
          <p:blipFill>
            <a:blip r:embed="rId5"/>
            <a:stretch>
              <a:fillRect/>
            </a:stretch>
          </p:blipFill>
          <p:spPr>
            <a:xfrm>
              <a:off x="4438969" y="5764767"/>
              <a:ext cx="2619376" cy="714375"/>
            </a:xfrm>
            <a:prstGeom prst="rect">
              <a:avLst/>
            </a:prstGeom>
          </p:spPr>
        </p:pic>
      </p:grpSp>
      <p:pic>
        <p:nvPicPr>
          <p:cNvPr id="15" name="Picture 14">
            <a:extLst>
              <a:ext uri="{FF2B5EF4-FFF2-40B4-BE49-F238E27FC236}">
                <a16:creationId xmlns:a16="http://schemas.microsoft.com/office/drawing/2014/main" id="{52D3C273-C110-3501-1396-7C5F4CB40A49}"/>
              </a:ext>
            </a:extLst>
          </p:cNvPr>
          <p:cNvPicPr>
            <a:picLocks noChangeAspect="1"/>
          </p:cNvPicPr>
          <p:nvPr/>
        </p:nvPicPr>
        <p:blipFill>
          <a:blip r:embed="rId6"/>
          <a:stretch>
            <a:fillRect/>
          </a:stretch>
        </p:blipFill>
        <p:spPr>
          <a:xfrm>
            <a:off x="9678826" y="5746773"/>
            <a:ext cx="2590800" cy="1143000"/>
          </a:xfrm>
          <a:prstGeom prst="rect">
            <a:avLst/>
          </a:prstGeom>
        </p:spPr>
      </p:pic>
      <p:sp>
        <p:nvSpPr>
          <p:cNvPr id="16" name="Text Placeholder 1">
            <a:extLst>
              <a:ext uri="{FF2B5EF4-FFF2-40B4-BE49-F238E27FC236}">
                <a16:creationId xmlns:a16="http://schemas.microsoft.com/office/drawing/2014/main" id="{75F1D011-9B08-D107-A862-6F01B07BE76E}"/>
              </a:ext>
            </a:extLst>
          </p:cNvPr>
          <p:cNvSpPr txBox="1">
            <a:spLocks/>
          </p:cNvSpPr>
          <p:nvPr/>
        </p:nvSpPr>
        <p:spPr>
          <a:xfrm>
            <a:off x="4340432" y="1427096"/>
            <a:ext cx="3105397" cy="1549349"/>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indent="-12700" algn="ctr" defTabSz="914377">
              <a:spcBef>
                <a:spcPts val="1000"/>
              </a:spcBef>
            </a:pPr>
            <a:r>
              <a:rPr lang="en-US" sz="2400" dirty="0">
                <a:solidFill>
                  <a:schemeClr val="tx2"/>
                </a:solidFill>
              </a:rPr>
              <a:t>THE END</a:t>
            </a:r>
          </a:p>
          <a:p>
            <a:pPr marL="12700" indent="-12700" algn="ctr" defTabSz="914377">
              <a:spcBef>
                <a:spcPts val="1000"/>
              </a:spcBef>
            </a:pPr>
            <a:r>
              <a:rPr lang="en-US" sz="2400" dirty="0">
                <a:solidFill>
                  <a:schemeClr val="tx2"/>
                </a:solidFill>
              </a:rPr>
              <a:t>THANK YOU</a:t>
            </a:r>
          </a:p>
        </p:txBody>
      </p:sp>
    </p:spTree>
    <p:extLst>
      <p:ext uri="{BB962C8B-B14F-4D97-AF65-F5344CB8AC3E}">
        <p14:creationId xmlns:p14="http://schemas.microsoft.com/office/powerpoint/2010/main" val="2933442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DA79AB-9F99-15AF-181D-11CF64C71A22}"/>
              </a:ext>
            </a:extLst>
          </p:cNvPr>
          <p:cNvSpPr>
            <a:spLocks noGrp="1"/>
          </p:cNvSpPr>
          <p:nvPr>
            <p:ph sz="quarter" idx="11"/>
          </p:nvPr>
        </p:nvSpPr>
        <p:spPr>
          <a:xfrm>
            <a:off x="426719" y="1463040"/>
            <a:ext cx="4931137" cy="4663440"/>
          </a:xfrm>
        </p:spPr>
        <p:txBody>
          <a:bodyPr>
            <a:noAutofit/>
          </a:bodyPr>
          <a:lstStyle/>
          <a:p>
            <a:pPr marL="0" indent="0" algn="just">
              <a:buNone/>
            </a:pPr>
            <a:r>
              <a:rPr lang="en-US" dirty="0"/>
              <a:t>This deep dive is part of the forecasting project whose objective is to </a:t>
            </a:r>
            <a:r>
              <a:rPr lang="en-US" dirty="0">
                <a:cs typeface="Calibri" panose="020F0502020204030204" pitchFamily="34" charset="0"/>
              </a:rPr>
              <a:t>combine available data on ongoing financial investments and strategic national planning for the use and expansion of malaria commodities to produce a consensus view of malaria commodity market trends and support identification of potential supply risks and efficient planning/resource allocation. </a:t>
            </a:r>
          </a:p>
          <a:p>
            <a:pPr marL="0" indent="0" algn="just">
              <a:buNone/>
            </a:pPr>
            <a:endParaRPr lang="en-US" dirty="0">
              <a:cs typeface="Calibri" panose="020F0502020204030204" pitchFamily="34" charset="0"/>
            </a:endParaRPr>
          </a:p>
          <a:p>
            <a:pPr marL="0" indent="0" algn="just">
              <a:buNone/>
            </a:pPr>
            <a:r>
              <a:rPr lang="en-US" b="1" dirty="0"/>
              <a:t>Deep dive objectives: </a:t>
            </a:r>
          </a:p>
          <a:p>
            <a:pPr algn="just"/>
            <a:r>
              <a:rPr lang="en-US" dirty="0"/>
              <a:t>To o</a:t>
            </a:r>
            <a:r>
              <a:rPr lang="en-US" i="0" dirty="0">
                <a:effectLst/>
              </a:rPr>
              <a:t>utline broader context on marketplace for specified commodities</a:t>
            </a:r>
          </a:p>
          <a:p>
            <a:pPr algn="just"/>
            <a:r>
              <a:rPr lang="en-US" i="0" dirty="0">
                <a:effectLst/>
              </a:rPr>
              <a:t>Exploration of demand side and supply side considerations and scenarios for how demand for specified product may evolve</a:t>
            </a:r>
          </a:p>
          <a:p>
            <a:pPr algn="just"/>
            <a:endParaRPr lang="en-US" dirty="0">
              <a:cs typeface="Calibri" panose="020F0502020204030204" pitchFamily="34" charset="0"/>
            </a:endParaRPr>
          </a:p>
        </p:txBody>
      </p:sp>
      <p:sp>
        <p:nvSpPr>
          <p:cNvPr id="3" name="Slide Number Placeholder 2">
            <a:extLst>
              <a:ext uri="{FF2B5EF4-FFF2-40B4-BE49-F238E27FC236}">
                <a16:creationId xmlns:a16="http://schemas.microsoft.com/office/drawing/2014/main" id="{E6BFEEF0-0DDB-DC98-85D2-BB923D8B47C7}"/>
              </a:ext>
            </a:extLst>
          </p:cNvPr>
          <p:cNvSpPr>
            <a:spLocks noGrp="1"/>
          </p:cNvSpPr>
          <p:nvPr>
            <p:ph type="sldNum" sz="quarter" idx="12"/>
          </p:nvPr>
        </p:nvSpPr>
        <p:spPr/>
        <p:txBody>
          <a:bodyPr/>
          <a:lstStyle/>
          <a:p>
            <a:fld id="{48F63A3B-78C7-47BE-AE5E-E10140E04643}" type="slidenum">
              <a:rPr lang="en-US" smtClean="0"/>
              <a:t>2</a:t>
            </a:fld>
            <a:endParaRPr lang="en-US" dirty="0"/>
          </a:p>
        </p:txBody>
      </p:sp>
      <p:sp>
        <p:nvSpPr>
          <p:cNvPr id="4" name="Title 3">
            <a:extLst>
              <a:ext uri="{FF2B5EF4-FFF2-40B4-BE49-F238E27FC236}">
                <a16:creationId xmlns:a16="http://schemas.microsoft.com/office/drawing/2014/main" id="{66C7C6FC-FD59-5207-6A53-3476679B7FF1}"/>
              </a:ext>
            </a:extLst>
          </p:cNvPr>
          <p:cNvSpPr>
            <a:spLocks noGrp="1"/>
          </p:cNvSpPr>
          <p:nvPr>
            <p:ph type="title"/>
          </p:nvPr>
        </p:nvSpPr>
        <p:spPr/>
        <p:txBody>
          <a:bodyPr/>
          <a:lstStyle/>
          <a:p>
            <a:r>
              <a:rPr lang="en-US" dirty="0"/>
              <a:t>Background</a:t>
            </a:r>
          </a:p>
        </p:txBody>
      </p:sp>
      <p:sp>
        <p:nvSpPr>
          <p:cNvPr id="5" name="Content Placeholder 1">
            <a:extLst>
              <a:ext uri="{FF2B5EF4-FFF2-40B4-BE49-F238E27FC236}">
                <a16:creationId xmlns:a16="http://schemas.microsoft.com/office/drawing/2014/main" id="{E1BC511D-7B9E-59F4-144F-2E963B57ADAD}"/>
              </a:ext>
            </a:extLst>
          </p:cNvPr>
          <p:cNvSpPr txBox="1">
            <a:spLocks/>
          </p:cNvSpPr>
          <p:nvPr/>
        </p:nvSpPr>
        <p:spPr>
          <a:xfrm>
            <a:off x="6188765" y="1463040"/>
            <a:ext cx="4931137" cy="4663440"/>
          </a:xfrm>
          <a:prstGeom prst="rect">
            <a:avLst/>
          </a:prstGeom>
        </p:spPr>
        <p:txBody>
          <a:bodyPr vert="horz" lIns="91440" tIns="45720" rIns="91440" bIns="45720" rtlCol="0">
            <a:noAutofit/>
          </a:bodyPr>
          <a:lstStyle>
            <a:lvl1pPr marL="228594" indent="-228594" algn="l" defTabSz="914377" rtl="0" eaLnBrk="1" latinLnBrk="0" hangingPunct="1">
              <a:lnSpc>
                <a:spcPct val="100000"/>
              </a:lnSpc>
              <a:spcBef>
                <a:spcPts val="1000"/>
              </a:spcBef>
              <a:buFont typeface="Arial" panose="020B0604020202020204" pitchFamily="34" charset="0"/>
              <a:buChar char="•"/>
              <a:defRPr sz="1800" b="0" i="0" kern="1200">
                <a:solidFill>
                  <a:schemeClr val="tx1"/>
                </a:solidFill>
                <a:latin typeface="+mn-lt"/>
                <a:ea typeface="Trebuchet MS" panose="020B0703020202090204" pitchFamily="34" charset="0"/>
                <a:cs typeface="+mn-cs"/>
              </a:defRPr>
            </a:lvl1pPr>
            <a:lvl2pPr marL="685783" indent="-228594" algn="l" defTabSz="914377" rtl="0" eaLnBrk="1" latinLnBrk="0" hangingPunct="1">
              <a:lnSpc>
                <a:spcPct val="100000"/>
              </a:lnSpc>
              <a:spcBef>
                <a:spcPts val="500"/>
              </a:spcBef>
              <a:buFont typeface="Arial" panose="020B0604020202020204" pitchFamily="34" charset="0"/>
              <a:buChar char="•"/>
              <a:defRPr sz="1600" b="0" i="0" kern="1200">
                <a:solidFill>
                  <a:schemeClr val="tx1"/>
                </a:solidFill>
                <a:latin typeface="+mn-lt"/>
                <a:ea typeface="Trebuchet MS" panose="020B0703020202090204" pitchFamily="34" charset="0"/>
                <a:cs typeface="+mn-cs"/>
              </a:defRPr>
            </a:lvl2pPr>
            <a:lvl3pPr marL="1142971" indent="-228594" algn="l" defTabSz="914377"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Trebuchet MS" panose="020B0703020202090204" pitchFamily="34" charset="0"/>
                <a:cs typeface="+mn-cs"/>
              </a:defRPr>
            </a:lvl3pPr>
            <a:lvl4pPr marL="1600160" indent="-228594" algn="l" defTabSz="914377" rtl="0" eaLnBrk="1" latinLnBrk="0" hangingPunct="1">
              <a:lnSpc>
                <a:spcPct val="100000"/>
              </a:lnSpc>
              <a:spcBef>
                <a:spcPts val="500"/>
              </a:spcBef>
              <a:buFont typeface="Arial" panose="020B0604020202020204" pitchFamily="34" charset="0"/>
              <a:buChar char="•"/>
              <a:defRPr sz="1200" b="0" i="0" kern="1200">
                <a:solidFill>
                  <a:schemeClr val="tx1"/>
                </a:solidFill>
                <a:latin typeface="+mn-lt"/>
                <a:ea typeface="Trebuchet MS" panose="020B0703020202090204" pitchFamily="34" charset="0"/>
                <a:cs typeface="+mn-cs"/>
              </a:defRPr>
            </a:lvl4pPr>
            <a:lvl5pPr marL="2057349" indent="-228594" algn="l" defTabSz="914377" rtl="0" eaLnBrk="1" latinLnBrk="0" hangingPunct="1">
              <a:lnSpc>
                <a:spcPct val="100000"/>
              </a:lnSpc>
              <a:spcBef>
                <a:spcPts val="500"/>
              </a:spcBef>
              <a:buFont typeface="Arial" panose="020B0604020202020204" pitchFamily="34" charset="0"/>
              <a:buChar char="•"/>
              <a:defRPr sz="1200" b="0" i="0" kern="1200">
                <a:solidFill>
                  <a:schemeClr val="tx1"/>
                </a:solidFill>
                <a:latin typeface="+mn-lt"/>
                <a:ea typeface="Trebuchet MS" panose="020B0703020202090204" pitchFamily="34"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b="1" dirty="0">
                <a:cs typeface="Calibri" panose="020F0502020204030204" pitchFamily="34" charset="0"/>
              </a:rPr>
              <a:t>Why chemoprevention: </a:t>
            </a:r>
          </a:p>
          <a:p>
            <a:pPr algn="just"/>
            <a:r>
              <a:rPr lang="en-US" dirty="0">
                <a:cs typeface="Calibri" panose="020F0502020204030204" pitchFamily="34" charset="0"/>
              </a:rPr>
              <a:t>Updates to the WHO recommendations for IPTp, MDA, PMC &amp; SMC </a:t>
            </a:r>
          </a:p>
          <a:p>
            <a:pPr algn="just"/>
            <a:r>
              <a:rPr lang="en-US" dirty="0"/>
              <a:t>Introduction of other preventive methods </a:t>
            </a:r>
            <a:r>
              <a:rPr lang="en-US" dirty="0" err="1"/>
              <a:t>e.g</a:t>
            </a:r>
            <a:r>
              <a:rPr lang="en-US" dirty="0"/>
              <a:t> malaria vaccine(s) which may affect the landscape.</a:t>
            </a:r>
          </a:p>
          <a:p>
            <a:pPr algn="just"/>
            <a:r>
              <a:rPr lang="en-US" dirty="0"/>
              <a:t>The deep dive discusses both PMC &amp; SMC but focus  will be on the SMC findings.</a:t>
            </a:r>
          </a:p>
        </p:txBody>
      </p:sp>
    </p:spTree>
    <p:extLst>
      <p:ext uri="{BB962C8B-B14F-4D97-AF65-F5344CB8AC3E}">
        <p14:creationId xmlns:p14="http://schemas.microsoft.com/office/powerpoint/2010/main" val="1668058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4429EC5-F217-54C2-6848-17F564EEB2E2}"/>
              </a:ext>
            </a:extLst>
          </p:cNvPr>
          <p:cNvGraphicFramePr>
            <a:graphicFrameLocks noChangeAspect="1"/>
          </p:cNvGraphicFramePr>
          <p:nvPr>
            <p:custDataLst>
              <p:tags r:id="rId1"/>
            </p:custDataLst>
            <p:extLst>
              <p:ext uri="{D42A27DB-BD31-4B8C-83A1-F6EECF244321}">
                <p14:modId xmlns:p14="http://schemas.microsoft.com/office/powerpoint/2010/main" val="21649680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0E742091-0E87-70C8-8E05-86FE2E329E6E}"/>
              </a:ext>
            </a:extLst>
          </p:cNvPr>
          <p:cNvSpPr>
            <a:spLocks noGrp="1"/>
          </p:cNvSpPr>
          <p:nvPr>
            <p:ph type="sldNum" sz="quarter" idx="12"/>
          </p:nvPr>
        </p:nvSpPr>
        <p:spPr/>
        <p:txBody>
          <a:bodyPr/>
          <a:lstStyle/>
          <a:p>
            <a:fld id="{48F63A3B-78C7-47BE-AE5E-E10140E04643}" type="slidenum">
              <a:rPr lang="en-US" smtClean="0"/>
              <a:t>3</a:t>
            </a:fld>
            <a:endParaRPr lang="en-US" dirty="0"/>
          </a:p>
        </p:txBody>
      </p:sp>
      <p:sp>
        <p:nvSpPr>
          <p:cNvPr id="4" name="Title 3">
            <a:extLst>
              <a:ext uri="{FF2B5EF4-FFF2-40B4-BE49-F238E27FC236}">
                <a16:creationId xmlns:a16="http://schemas.microsoft.com/office/drawing/2014/main" id="{CACABEC2-2D18-D64A-7A90-CD91C595BB11}"/>
              </a:ext>
            </a:extLst>
          </p:cNvPr>
          <p:cNvSpPr>
            <a:spLocks noGrp="1"/>
          </p:cNvSpPr>
          <p:nvPr>
            <p:ph type="title"/>
          </p:nvPr>
        </p:nvSpPr>
        <p:spPr/>
        <p:txBody>
          <a:bodyPr vert="horz"/>
          <a:lstStyle/>
          <a:p>
            <a:r>
              <a:rPr lang="en-US" dirty="0"/>
              <a:t>Updates to the WHO recommendations for SMC </a:t>
            </a:r>
          </a:p>
        </p:txBody>
      </p:sp>
      <p:graphicFrame>
        <p:nvGraphicFramePr>
          <p:cNvPr id="6" name="Table 5">
            <a:extLst>
              <a:ext uri="{FF2B5EF4-FFF2-40B4-BE49-F238E27FC236}">
                <a16:creationId xmlns:a16="http://schemas.microsoft.com/office/drawing/2014/main" id="{FFFDFA50-D232-796C-1E39-33956666D8F1}"/>
              </a:ext>
            </a:extLst>
          </p:cNvPr>
          <p:cNvGraphicFramePr>
            <a:graphicFrameLocks noGrp="1"/>
          </p:cNvGraphicFramePr>
          <p:nvPr>
            <p:extLst>
              <p:ext uri="{D42A27DB-BD31-4B8C-83A1-F6EECF244321}">
                <p14:modId xmlns:p14="http://schemas.microsoft.com/office/powerpoint/2010/main" val="1561208068"/>
              </p:ext>
            </p:extLst>
          </p:nvPr>
        </p:nvGraphicFramePr>
        <p:xfrm>
          <a:off x="1162494" y="1767434"/>
          <a:ext cx="9867012" cy="4334997"/>
        </p:xfrm>
        <a:graphic>
          <a:graphicData uri="http://schemas.openxmlformats.org/drawingml/2006/table">
            <a:tbl>
              <a:tblPr firstRow="1">
                <a:tableStyleId>{5C22544A-7EE6-4342-B048-85BDC9FD1C3A}</a:tableStyleId>
              </a:tblPr>
              <a:tblGrid>
                <a:gridCol w="4694568">
                  <a:extLst>
                    <a:ext uri="{9D8B030D-6E8A-4147-A177-3AD203B41FA5}">
                      <a16:colId xmlns:a16="http://schemas.microsoft.com/office/drawing/2014/main" val="2735852113"/>
                    </a:ext>
                  </a:extLst>
                </a:gridCol>
                <a:gridCol w="5172444">
                  <a:extLst>
                    <a:ext uri="{9D8B030D-6E8A-4147-A177-3AD203B41FA5}">
                      <a16:colId xmlns:a16="http://schemas.microsoft.com/office/drawing/2014/main" val="3444677161"/>
                    </a:ext>
                  </a:extLst>
                </a:gridCol>
              </a:tblGrid>
              <a:tr h="457072">
                <a:tc>
                  <a:txBody>
                    <a:bodyPr/>
                    <a:lstStyle/>
                    <a:p>
                      <a:pPr algn="just">
                        <a:lnSpc>
                          <a:spcPct val="115000"/>
                        </a:lnSpc>
                        <a:spcAft>
                          <a:spcPts val="600"/>
                        </a:spcAft>
                      </a:pPr>
                      <a:r>
                        <a:rPr lang="en-US" sz="1800" dirty="0">
                          <a:effectLst/>
                          <a:latin typeface="Trebuchet MS (Body)"/>
                        </a:rPr>
                        <a:t>Previous recommendation (2012)</a:t>
                      </a:r>
                      <a:endParaRPr lang="en-KE" sz="1800" dirty="0">
                        <a:effectLst/>
                        <a:latin typeface="Trebuchet MS (Body)"/>
                        <a:ea typeface="Calibri" panose="020F0502020204030204" pitchFamily="34" charset="0"/>
                        <a:cs typeface="Times New Roman" panose="02020603050405020304" pitchFamily="18" charset="0"/>
                      </a:endParaRPr>
                    </a:p>
                  </a:txBody>
                  <a:tcPr marL="137160" marR="137160" marT="137160" marB="137160"/>
                </a:tc>
                <a:tc>
                  <a:txBody>
                    <a:bodyPr/>
                    <a:lstStyle/>
                    <a:p>
                      <a:pPr algn="just">
                        <a:lnSpc>
                          <a:spcPct val="115000"/>
                        </a:lnSpc>
                        <a:spcAft>
                          <a:spcPts val="600"/>
                        </a:spcAft>
                      </a:pPr>
                      <a:r>
                        <a:rPr lang="en-US" sz="1800">
                          <a:effectLst/>
                          <a:latin typeface="Trebuchet MS (Body)"/>
                        </a:rPr>
                        <a:t>New recommendation (June 2022)</a:t>
                      </a:r>
                      <a:endParaRPr lang="en-KE" sz="1800">
                        <a:effectLst/>
                        <a:latin typeface="Trebuchet MS (Body)"/>
                        <a:ea typeface="Calibri" panose="020F0502020204030204" pitchFamily="34" charset="0"/>
                        <a:cs typeface="Times New Roman" panose="02020603050405020304" pitchFamily="18" charset="0"/>
                      </a:endParaRPr>
                    </a:p>
                  </a:txBody>
                  <a:tcPr marL="137160" marR="137160" marT="137160" marB="137160"/>
                </a:tc>
                <a:extLst>
                  <a:ext uri="{0D108BD9-81ED-4DB2-BD59-A6C34878D82A}">
                    <a16:rowId xmlns:a16="http://schemas.microsoft.com/office/drawing/2014/main" val="211506246"/>
                  </a:ext>
                </a:extLst>
              </a:tr>
              <a:tr h="964504">
                <a:tc>
                  <a:txBody>
                    <a:bodyPr/>
                    <a:lstStyle/>
                    <a:p>
                      <a:pPr>
                        <a:lnSpc>
                          <a:spcPct val="115000"/>
                        </a:lnSpc>
                        <a:spcAft>
                          <a:spcPts val="600"/>
                        </a:spcAft>
                      </a:pPr>
                      <a:r>
                        <a:rPr lang="en-US" sz="1800" dirty="0">
                          <a:effectLst/>
                          <a:latin typeface="Trebuchet MS (Body)"/>
                        </a:rPr>
                        <a:t>Geographical restrictions to Sahel subregion </a:t>
                      </a:r>
                      <a:endParaRPr lang="en-KE" sz="1800" dirty="0">
                        <a:effectLst/>
                        <a:latin typeface="Trebuchet MS (Body)"/>
                        <a:ea typeface="Calibri" panose="020F0502020204030204" pitchFamily="34" charset="0"/>
                        <a:cs typeface="Times New Roman" panose="02020603050405020304" pitchFamily="18" charset="0"/>
                      </a:endParaRPr>
                    </a:p>
                  </a:txBody>
                  <a:tcPr marL="137160" marR="137160" marT="137160" marB="137160"/>
                </a:tc>
                <a:tc>
                  <a:txBody>
                    <a:bodyPr/>
                    <a:lstStyle/>
                    <a:p>
                      <a:pPr>
                        <a:lnSpc>
                          <a:spcPct val="115000"/>
                        </a:lnSpc>
                        <a:spcAft>
                          <a:spcPts val="600"/>
                        </a:spcAft>
                      </a:pPr>
                      <a:r>
                        <a:rPr lang="en-US" sz="1800" b="1" dirty="0">
                          <a:effectLst/>
                          <a:latin typeface="Trebuchet MS (Body)"/>
                        </a:rPr>
                        <a:t>Removal of restrictions based on geography </a:t>
                      </a:r>
                      <a:r>
                        <a:rPr lang="en-US" sz="1800" dirty="0">
                          <a:effectLst/>
                          <a:latin typeface="Trebuchet MS (Body)"/>
                        </a:rPr>
                        <a:t>and SP resistance.</a:t>
                      </a:r>
                      <a:endParaRPr lang="en-KE" sz="1800" dirty="0">
                        <a:effectLst/>
                        <a:latin typeface="Trebuchet MS (Body)"/>
                      </a:endParaRPr>
                    </a:p>
                  </a:txBody>
                  <a:tcPr marL="137160" marR="137160" marT="137160" marB="137160"/>
                </a:tc>
                <a:extLst>
                  <a:ext uri="{0D108BD9-81ED-4DB2-BD59-A6C34878D82A}">
                    <a16:rowId xmlns:a16="http://schemas.microsoft.com/office/drawing/2014/main" val="3276707566"/>
                  </a:ext>
                </a:extLst>
              </a:tr>
              <a:tr h="1352432">
                <a:tc>
                  <a:txBody>
                    <a:bodyPr/>
                    <a:lstStyle/>
                    <a:p>
                      <a:pPr>
                        <a:lnSpc>
                          <a:spcPct val="115000"/>
                        </a:lnSpc>
                        <a:spcAft>
                          <a:spcPts val="600"/>
                        </a:spcAft>
                      </a:pPr>
                      <a:r>
                        <a:rPr lang="en-US" sz="1800">
                          <a:effectLst/>
                          <a:latin typeface="Trebuchet MS (Body)"/>
                        </a:rPr>
                        <a:t>Maximum doses stipulated: 4 monthly doses of SMC during the malaria transmission season.</a:t>
                      </a:r>
                      <a:endParaRPr lang="en-KE" sz="1800">
                        <a:effectLst/>
                        <a:latin typeface="Trebuchet MS (Body)"/>
                        <a:ea typeface="Calibri" panose="020F0502020204030204" pitchFamily="34" charset="0"/>
                        <a:cs typeface="Times New Roman" panose="02020603050405020304" pitchFamily="18" charset="0"/>
                      </a:endParaRPr>
                    </a:p>
                  </a:txBody>
                  <a:tcPr marL="137160" marR="137160" marT="137160" marB="137160"/>
                </a:tc>
                <a:tc>
                  <a:txBody>
                    <a:bodyPr/>
                    <a:lstStyle/>
                    <a:p>
                      <a:pPr>
                        <a:lnSpc>
                          <a:spcPct val="115000"/>
                        </a:lnSpc>
                        <a:spcAft>
                          <a:spcPts val="600"/>
                        </a:spcAft>
                      </a:pPr>
                      <a:r>
                        <a:rPr lang="en-US" sz="1800" b="1" dirty="0">
                          <a:effectLst/>
                          <a:latin typeface="Trebuchet MS (Body)"/>
                        </a:rPr>
                        <a:t>Removed of specifications around monthly cycles</a:t>
                      </a:r>
                      <a:endParaRPr lang="en-KE" sz="1800" b="1" dirty="0">
                        <a:effectLst/>
                        <a:latin typeface="Trebuchet MS (Body)"/>
                        <a:ea typeface="Calibri" panose="020F0502020204030204" pitchFamily="34" charset="0"/>
                        <a:cs typeface="Times New Roman" panose="02020603050405020304" pitchFamily="18" charset="0"/>
                      </a:endParaRPr>
                    </a:p>
                  </a:txBody>
                  <a:tcPr marL="137160" marR="137160" marT="137160" marB="137160"/>
                </a:tc>
                <a:extLst>
                  <a:ext uri="{0D108BD9-81ED-4DB2-BD59-A6C34878D82A}">
                    <a16:rowId xmlns:a16="http://schemas.microsoft.com/office/drawing/2014/main" val="2548092058"/>
                  </a:ext>
                </a:extLst>
              </a:tr>
              <a:tr h="1454625">
                <a:tc>
                  <a:txBody>
                    <a:bodyPr/>
                    <a:lstStyle/>
                    <a:p>
                      <a:pPr>
                        <a:lnSpc>
                          <a:spcPct val="115000"/>
                        </a:lnSpc>
                        <a:spcAft>
                          <a:spcPts val="600"/>
                        </a:spcAft>
                      </a:pPr>
                      <a:r>
                        <a:rPr lang="en-US" sz="1800" dirty="0">
                          <a:effectLst/>
                          <a:latin typeface="Trebuchet MS (Body)"/>
                        </a:rPr>
                        <a:t>Age: Limited to children under 5 years of age.</a:t>
                      </a:r>
                      <a:endParaRPr lang="en-KE" sz="1800" dirty="0">
                        <a:effectLst/>
                        <a:latin typeface="Trebuchet MS (Body)"/>
                        <a:ea typeface="Calibri" panose="020F0502020204030204" pitchFamily="34" charset="0"/>
                        <a:cs typeface="Times New Roman" panose="02020603050405020304" pitchFamily="18" charset="0"/>
                      </a:endParaRPr>
                    </a:p>
                  </a:txBody>
                  <a:tcPr marL="137160" marR="137160" marT="137160" marB="137160"/>
                </a:tc>
                <a:tc>
                  <a:txBody>
                    <a:bodyPr/>
                    <a:lstStyle/>
                    <a:p>
                      <a:pPr>
                        <a:lnSpc>
                          <a:spcPct val="115000"/>
                        </a:lnSpc>
                        <a:spcAft>
                          <a:spcPts val="600"/>
                        </a:spcAft>
                      </a:pPr>
                      <a:r>
                        <a:rPr lang="en-US" sz="1800" dirty="0">
                          <a:effectLst/>
                          <a:latin typeface="Trebuchet MS (Body)"/>
                        </a:rPr>
                        <a:t>Age:  </a:t>
                      </a:r>
                      <a:r>
                        <a:rPr lang="en-US" sz="1800" b="1" dirty="0">
                          <a:effectLst/>
                          <a:latin typeface="Trebuchet MS (Body)"/>
                        </a:rPr>
                        <a:t>SMC use is not limited to children under 5 </a:t>
                      </a:r>
                      <a:r>
                        <a:rPr lang="en-US" sz="1800" dirty="0">
                          <a:effectLst/>
                          <a:latin typeface="Trebuchet MS (Body)"/>
                        </a:rPr>
                        <a:t>years of age; use shall be guided by the local area’s risk of severe disease.</a:t>
                      </a:r>
                      <a:endParaRPr lang="en-KE" sz="1800" dirty="0">
                        <a:effectLst/>
                        <a:latin typeface="Trebuchet MS (Body)"/>
                        <a:ea typeface="Calibri" panose="020F0502020204030204" pitchFamily="34" charset="0"/>
                        <a:cs typeface="Times New Roman" panose="02020603050405020304" pitchFamily="18" charset="0"/>
                      </a:endParaRPr>
                    </a:p>
                  </a:txBody>
                  <a:tcPr marL="137160" marR="137160" marT="137160" marB="137160"/>
                </a:tc>
                <a:extLst>
                  <a:ext uri="{0D108BD9-81ED-4DB2-BD59-A6C34878D82A}">
                    <a16:rowId xmlns:a16="http://schemas.microsoft.com/office/drawing/2014/main" val="2899972383"/>
                  </a:ext>
                </a:extLst>
              </a:tr>
            </a:tbl>
          </a:graphicData>
        </a:graphic>
      </p:graphicFrame>
    </p:spTree>
    <p:extLst>
      <p:ext uri="{BB962C8B-B14F-4D97-AF65-F5344CB8AC3E}">
        <p14:creationId xmlns:p14="http://schemas.microsoft.com/office/powerpoint/2010/main" val="1451816350"/>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Object 47" hidden="1">
            <a:extLst>
              <a:ext uri="{FF2B5EF4-FFF2-40B4-BE49-F238E27FC236}">
                <a16:creationId xmlns:a16="http://schemas.microsoft.com/office/drawing/2014/main" id="{BCFA2ECA-CD01-38F0-9785-E80FDEB5F990}"/>
              </a:ext>
            </a:extLst>
          </p:cNvPr>
          <p:cNvGraphicFramePr>
            <a:graphicFrameLocks noChangeAspect="1"/>
          </p:cNvGraphicFramePr>
          <p:nvPr>
            <p:custDataLst>
              <p:tags r:id="rId1"/>
            </p:custDataLst>
            <p:extLst>
              <p:ext uri="{D42A27DB-BD31-4B8C-83A1-F6EECF244321}">
                <p14:modId xmlns:p14="http://schemas.microsoft.com/office/powerpoint/2010/main" val="1919075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0" imgH="469" progId="TCLayout.ActiveDocument.1">
                  <p:embed/>
                </p:oleObj>
              </mc:Choice>
              <mc:Fallback>
                <p:oleObj name="think-cell Slide" r:id="rId3" imgW="470" imgH="469"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AB8E0EB5-DA14-CDA5-059E-B53EBA3A0B6C}"/>
              </a:ext>
            </a:extLst>
          </p:cNvPr>
          <p:cNvSpPr>
            <a:spLocks noGrp="1"/>
          </p:cNvSpPr>
          <p:nvPr>
            <p:ph type="sldNum" sz="quarter" idx="12"/>
          </p:nvPr>
        </p:nvSpPr>
        <p:spPr>
          <a:xfrm>
            <a:off x="9518817" y="6341782"/>
            <a:ext cx="2316296" cy="327270"/>
          </a:xfrm>
        </p:spPr>
        <p:txBody>
          <a:bodyPr/>
          <a:lstStyle/>
          <a:p>
            <a:fld id="{48F63A3B-78C7-47BE-AE5E-E10140E04643}" type="slidenum">
              <a:rPr lang="en-US" smtClean="0"/>
              <a:t>4</a:t>
            </a:fld>
            <a:endParaRPr lang="en-US" dirty="0"/>
          </a:p>
        </p:txBody>
      </p:sp>
      <p:sp>
        <p:nvSpPr>
          <p:cNvPr id="4" name="Title 3">
            <a:extLst>
              <a:ext uri="{FF2B5EF4-FFF2-40B4-BE49-F238E27FC236}">
                <a16:creationId xmlns:a16="http://schemas.microsoft.com/office/drawing/2014/main" id="{3FC5CA15-E02E-E299-ABDA-30B6E924A61C}"/>
              </a:ext>
            </a:extLst>
          </p:cNvPr>
          <p:cNvSpPr>
            <a:spLocks noGrp="1"/>
          </p:cNvSpPr>
          <p:nvPr>
            <p:ph type="title"/>
          </p:nvPr>
        </p:nvSpPr>
        <p:spPr>
          <a:xfrm>
            <a:off x="426720" y="127724"/>
            <a:ext cx="10250245" cy="910815"/>
          </a:xfrm>
        </p:spPr>
        <p:txBody>
          <a:bodyPr vert="horz"/>
          <a:lstStyle/>
          <a:p>
            <a:r>
              <a:rPr lang="en-US" dirty="0"/>
              <a:t>Methods</a:t>
            </a:r>
          </a:p>
        </p:txBody>
      </p:sp>
      <p:cxnSp>
        <p:nvCxnSpPr>
          <p:cNvPr id="11" name="Straight Arrow Connector 10">
            <a:extLst>
              <a:ext uri="{FF2B5EF4-FFF2-40B4-BE49-F238E27FC236}">
                <a16:creationId xmlns:a16="http://schemas.microsoft.com/office/drawing/2014/main" id="{7593D0D1-EFEE-B702-1AB7-C7ADDC4A2FE7}"/>
              </a:ext>
            </a:extLst>
          </p:cNvPr>
          <p:cNvCxnSpPr>
            <a:cxnSpLocks/>
            <a:stCxn id="20" idx="2"/>
            <a:endCxn id="22" idx="0"/>
          </p:cNvCxnSpPr>
          <p:nvPr/>
        </p:nvCxnSpPr>
        <p:spPr>
          <a:xfrm>
            <a:off x="6096000" y="1834122"/>
            <a:ext cx="0" cy="2353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42925358-3EBF-574C-1540-5D8169001E8B}"/>
              </a:ext>
            </a:extLst>
          </p:cNvPr>
          <p:cNvSpPr/>
          <p:nvPr/>
        </p:nvSpPr>
        <p:spPr>
          <a:xfrm>
            <a:off x="1768462" y="1383947"/>
            <a:ext cx="8655076" cy="450175"/>
          </a:xfrm>
          <a:prstGeom prst="roundRect">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t>Areas with rainfall seasonality ≥ 60% per the Markham’s Seasonality Index + Pf Prevalence ≥5%</a:t>
            </a:r>
          </a:p>
        </p:txBody>
      </p:sp>
      <p:sp>
        <p:nvSpPr>
          <p:cNvPr id="22" name="Rectangle: Rounded Corners 21">
            <a:extLst>
              <a:ext uri="{FF2B5EF4-FFF2-40B4-BE49-F238E27FC236}">
                <a16:creationId xmlns:a16="http://schemas.microsoft.com/office/drawing/2014/main" id="{77B6B7DC-C797-F6D8-7F7B-D2F6B7D52305}"/>
              </a:ext>
            </a:extLst>
          </p:cNvPr>
          <p:cNvSpPr/>
          <p:nvPr/>
        </p:nvSpPr>
        <p:spPr>
          <a:xfrm>
            <a:off x="1768462" y="2069464"/>
            <a:ext cx="8655076" cy="400206"/>
          </a:xfrm>
          <a:prstGeom prst="roundRect">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t>Regions identified as eligible for SMC based on updated WHO recommendations</a:t>
            </a:r>
          </a:p>
        </p:txBody>
      </p:sp>
      <p:sp>
        <p:nvSpPr>
          <p:cNvPr id="23" name="Rectangle: Rounded Corners 22">
            <a:extLst>
              <a:ext uri="{FF2B5EF4-FFF2-40B4-BE49-F238E27FC236}">
                <a16:creationId xmlns:a16="http://schemas.microsoft.com/office/drawing/2014/main" id="{BA208976-A949-D6EE-253F-D4935B15381F}"/>
              </a:ext>
            </a:extLst>
          </p:cNvPr>
          <p:cNvSpPr/>
          <p:nvPr/>
        </p:nvSpPr>
        <p:spPr>
          <a:xfrm>
            <a:off x="1768048" y="2700644"/>
            <a:ext cx="8650594" cy="544348"/>
          </a:xfrm>
          <a:prstGeom prst="roundRect">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t>Population estimates from SMC Alliance and IHME to project the number of children aged 3-</a:t>
            </a:r>
          </a:p>
          <a:p>
            <a:pPr algn="ctr"/>
            <a:r>
              <a:rPr lang="en-US" sz="1600" dirty="0"/>
              <a:t>59 months and 5-9 years in these regions</a:t>
            </a:r>
          </a:p>
        </p:txBody>
      </p:sp>
      <p:sp>
        <p:nvSpPr>
          <p:cNvPr id="24" name="Rectangle: Rounded Corners 23">
            <a:extLst>
              <a:ext uri="{FF2B5EF4-FFF2-40B4-BE49-F238E27FC236}">
                <a16:creationId xmlns:a16="http://schemas.microsoft.com/office/drawing/2014/main" id="{D14122B8-B109-F09D-85E6-59B52EA4DC8C}"/>
              </a:ext>
            </a:extLst>
          </p:cNvPr>
          <p:cNvSpPr/>
          <p:nvPr/>
        </p:nvSpPr>
        <p:spPr>
          <a:xfrm>
            <a:off x="4035952" y="3666642"/>
            <a:ext cx="4120097" cy="450175"/>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Number of SPAQ treatments</a:t>
            </a:r>
          </a:p>
        </p:txBody>
      </p:sp>
      <p:sp>
        <p:nvSpPr>
          <p:cNvPr id="25" name="Rectangle: Rounded Corners 24">
            <a:extLst>
              <a:ext uri="{FF2B5EF4-FFF2-40B4-BE49-F238E27FC236}">
                <a16:creationId xmlns:a16="http://schemas.microsoft.com/office/drawing/2014/main" id="{C3B2A31E-60EC-9D07-B2AA-F7226BDEDE32}"/>
              </a:ext>
            </a:extLst>
          </p:cNvPr>
          <p:cNvSpPr/>
          <p:nvPr/>
        </p:nvSpPr>
        <p:spPr>
          <a:xfrm>
            <a:off x="703436" y="4714751"/>
            <a:ext cx="5042677" cy="651412"/>
          </a:xfrm>
          <a:prstGeom prst="roundRect">
            <a:avLst>
              <a:gd name="adj" fmla="val 18872"/>
            </a:avLst>
          </a:prstGeom>
          <a:solidFill>
            <a:srgbClr val="2D6676"/>
          </a:solidFill>
          <a:ln>
            <a:solidFill>
              <a:srgbClr val="2D66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SMC need</a:t>
            </a:r>
            <a:r>
              <a:rPr lang="en-US" sz="1600" dirty="0"/>
              <a:t>: SPAQ treatments to all regions that are eligible</a:t>
            </a:r>
          </a:p>
        </p:txBody>
      </p:sp>
      <p:sp>
        <p:nvSpPr>
          <p:cNvPr id="26" name="Rectangle: Rounded Corners 25">
            <a:extLst>
              <a:ext uri="{FF2B5EF4-FFF2-40B4-BE49-F238E27FC236}">
                <a16:creationId xmlns:a16="http://schemas.microsoft.com/office/drawing/2014/main" id="{D45BB8F0-ECB0-8C1B-D44F-35543F0F02D7}"/>
              </a:ext>
            </a:extLst>
          </p:cNvPr>
          <p:cNvSpPr/>
          <p:nvPr/>
        </p:nvSpPr>
        <p:spPr>
          <a:xfrm>
            <a:off x="6994204" y="4760751"/>
            <a:ext cx="4510165" cy="1019388"/>
          </a:xfrm>
          <a:prstGeom prst="roundRect">
            <a:avLst>
              <a:gd name="adj" fmla="val 20926"/>
            </a:avLst>
          </a:prstGeom>
          <a:solidFill>
            <a:schemeClr val="accent3">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SMC demand</a:t>
            </a:r>
            <a:r>
              <a:rPr lang="en-US" sz="1600" dirty="0"/>
              <a:t>: SPAQ treatments to all regions that are have implemented SMC in the past, or have ongoing pilots</a:t>
            </a:r>
          </a:p>
        </p:txBody>
      </p:sp>
      <p:cxnSp>
        <p:nvCxnSpPr>
          <p:cNvPr id="29" name="Connector: Elbow 28">
            <a:extLst>
              <a:ext uri="{FF2B5EF4-FFF2-40B4-BE49-F238E27FC236}">
                <a16:creationId xmlns:a16="http://schemas.microsoft.com/office/drawing/2014/main" id="{2A84F28F-1E00-F863-4726-CA2E3A0A2D9D}"/>
              </a:ext>
            </a:extLst>
          </p:cNvPr>
          <p:cNvCxnSpPr>
            <a:cxnSpLocks/>
            <a:stCxn id="24" idx="2"/>
            <a:endCxn id="25" idx="0"/>
          </p:cNvCxnSpPr>
          <p:nvPr/>
        </p:nvCxnSpPr>
        <p:spPr>
          <a:xfrm rot="5400000">
            <a:off x="4361421" y="2980171"/>
            <a:ext cx="597934" cy="2871226"/>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426D2EF-370A-92D3-7EED-1A00C9B558BE}"/>
              </a:ext>
            </a:extLst>
          </p:cNvPr>
          <p:cNvCxnSpPr>
            <a:cxnSpLocks/>
            <a:stCxn id="22" idx="2"/>
            <a:endCxn id="23" idx="0"/>
          </p:cNvCxnSpPr>
          <p:nvPr/>
        </p:nvCxnSpPr>
        <p:spPr>
          <a:xfrm flipH="1">
            <a:off x="6093345" y="2469670"/>
            <a:ext cx="2655" cy="2309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3BBC0596-28B5-0DFC-6BE8-DEFF681D9F50}"/>
              </a:ext>
            </a:extLst>
          </p:cNvPr>
          <p:cNvCxnSpPr>
            <a:cxnSpLocks/>
            <a:endCxn id="24" idx="0"/>
          </p:cNvCxnSpPr>
          <p:nvPr/>
        </p:nvCxnSpPr>
        <p:spPr>
          <a:xfrm>
            <a:off x="6088683" y="3219316"/>
            <a:ext cx="7318" cy="447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917B57E7-4116-5EAC-D93E-B8CBCACC81B2}"/>
              </a:ext>
            </a:extLst>
          </p:cNvPr>
          <p:cNvCxnSpPr>
            <a:cxnSpLocks/>
            <a:stCxn id="24" idx="2"/>
            <a:endCxn id="26" idx="0"/>
          </p:cNvCxnSpPr>
          <p:nvPr/>
        </p:nvCxnSpPr>
        <p:spPr>
          <a:xfrm rot="16200000" flipH="1">
            <a:off x="7350677" y="2862141"/>
            <a:ext cx="643934" cy="3153286"/>
          </a:xfrm>
          <a:prstGeom prst="bentConnector3">
            <a:avLst>
              <a:gd name="adj1" fmla="val 47509"/>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7309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4F7FB4-8EDE-6CDE-6D98-47AACEF36DBA}"/>
              </a:ext>
            </a:extLst>
          </p:cNvPr>
          <p:cNvSpPr>
            <a:spLocks noGrp="1"/>
          </p:cNvSpPr>
          <p:nvPr>
            <p:ph type="sldNum" sz="quarter" idx="12"/>
          </p:nvPr>
        </p:nvSpPr>
        <p:spPr>
          <a:xfrm>
            <a:off x="9022080" y="6356352"/>
            <a:ext cx="2743200" cy="365125"/>
          </a:xfrm>
        </p:spPr>
        <p:txBody>
          <a:bodyPr anchor="ctr">
            <a:normAutofit/>
          </a:bodyPr>
          <a:lstStyle/>
          <a:p>
            <a:pPr>
              <a:spcAft>
                <a:spcPts val="600"/>
              </a:spcAft>
            </a:pPr>
            <a:fld id="{48F63A3B-78C7-47BE-AE5E-E10140E04643}" type="slidenum">
              <a:rPr lang="en-US" smtClean="0"/>
              <a:pPr>
                <a:spcAft>
                  <a:spcPts val="600"/>
                </a:spcAft>
              </a:pPr>
              <a:t>5</a:t>
            </a:fld>
            <a:endParaRPr lang="en-US"/>
          </a:p>
        </p:txBody>
      </p:sp>
      <p:sp>
        <p:nvSpPr>
          <p:cNvPr id="3" name="Title 2">
            <a:extLst>
              <a:ext uri="{FF2B5EF4-FFF2-40B4-BE49-F238E27FC236}">
                <a16:creationId xmlns:a16="http://schemas.microsoft.com/office/drawing/2014/main" id="{758540CE-FACD-E309-07F6-9D5D516CA49F}"/>
              </a:ext>
            </a:extLst>
          </p:cNvPr>
          <p:cNvSpPr>
            <a:spLocks noGrp="1"/>
          </p:cNvSpPr>
          <p:nvPr>
            <p:ph type="title"/>
          </p:nvPr>
        </p:nvSpPr>
        <p:spPr>
          <a:xfrm>
            <a:off x="426720" y="170329"/>
            <a:ext cx="10250245" cy="910815"/>
          </a:xfrm>
        </p:spPr>
        <p:txBody>
          <a:bodyPr anchor="b">
            <a:normAutofit/>
          </a:bodyPr>
          <a:lstStyle/>
          <a:p>
            <a:r>
              <a:rPr lang="en-US" dirty="0"/>
              <a:t>Potential for expansion of SMC under new WHO recommendations</a:t>
            </a:r>
          </a:p>
        </p:txBody>
      </p:sp>
      <p:sp>
        <p:nvSpPr>
          <p:cNvPr id="7" name="TextBox 6">
            <a:extLst>
              <a:ext uri="{FF2B5EF4-FFF2-40B4-BE49-F238E27FC236}">
                <a16:creationId xmlns:a16="http://schemas.microsoft.com/office/drawing/2014/main" id="{FE5B7D55-00C3-6C1B-5F4A-899A93FE972A}"/>
              </a:ext>
            </a:extLst>
          </p:cNvPr>
          <p:cNvSpPr txBox="1"/>
          <p:nvPr/>
        </p:nvSpPr>
        <p:spPr>
          <a:xfrm>
            <a:off x="6735578" y="1277257"/>
            <a:ext cx="4833257" cy="646331"/>
          </a:xfrm>
          <a:prstGeom prst="rect">
            <a:avLst/>
          </a:prstGeom>
          <a:noFill/>
        </p:spPr>
        <p:txBody>
          <a:bodyPr wrap="square" rtlCol="0">
            <a:spAutoFit/>
          </a:bodyPr>
          <a:lstStyle/>
          <a:p>
            <a:r>
              <a:rPr lang="en-US" b="1" dirty="0"/>
              <a:t>SMC eligible areas under expanded WHO criteria</a:t>
            </a:r>
          </a:p>
        </p:txBody>
      </p:sp>
      <p:sp>
        <p:nvSpPr>
          <p:cNvPr id="8" name="TextBox 7">
            <a:extLst>
              <a:ext uri="{FF2B5EF4-FFF2-40B4-BE49-F238E27FC236}">
                <a16:creationId xmlns:a16="http://schemas.microsoft.com/office/drawing/2014/main" id="{AE97CE6B-2664-9251-039E-BB94FEA7D394}"/>
              </a:ext>
            </a:extLst>
          </p:cNvPr>
          <p:cNvSpPr txBox="1"/>
          <p:nvPr/>
        </p:nvSpPr>
        <p:spPr>
          <a:xfrm>
            <a:off x="817286" y="1283824"/>
            <a:ext cx="4833257" cy="369332"/>
          </a:xfrm>
          <a:prstGeom prst="rect">
            <a:avLst/>
          </a:prstGeom>
          <a:noFill/>
        </p:spPr>
        <p:txBody>
          <a:bodyPr wrap="square" rtlCol="0">
            <a:spAutoFit/>
          </a:bodyPr>
          <a:lstStyle/>
          <a:p>
            <a:r>
              <a:rPr lang="en-US" b="1" dirty="0"/>
              <a:t>SMC implementing areas (2022)</a:t>
            </a:r>
          </a:p>
        </p:txBody>
      </p:sp>
      <p:pic>
        <p:nvPicPr>
          <p:cNvPr id="5" name="Picture 4">
            <a:extLst>
              <a:ext uri="{FF2B5EF4-FFF2-40B4-BE49-F238E27FC236}">
                <a16:creationId xmlns:a16="http://schemas.microsoft.com/office/drawing/2014/main" id="{286B3A5D-3FE4-BD93-3D19-4BFDA97F5AB7}"/>
              </a:ext>
            </a:extLst>
          </p:cNvPr>
          <p:cNvPicPr>
            <a:picLocks noChangeAspect="1"/>
          </p:cNvPicPr>
          <p:nvPr/>
        </p:nvPicPr>
        <p:blipFill>
          <a:blip r:embed="rId3"/>
          <a:stretch>
            <a:fillRect/>
          </a:stretch>
        </p:blipFill>
        <p:spPr>
          <a:xfrm>
            <a:off x="6449460" y="1928814"/>
            <a:ext cx="4752975" cy="4610100"/>
          </a:xfrm>
          <a:prstGeom prst="rect">
            <a:avLst/>
          </a:prstGeom>
        </p:spPr>
      </p:pic>
      <p:pic>
        <p:nvPicPr>
          <p:cNvPr id="9" name="Picture 8">
            <a:extLst>
              <a:ext uri="{FF2B5EF4-FFF2-40B4-BE49-F238E27FC236}">
                <a16:creationId xmlns:a16="http://schemas.microsoft.com/office/drawing/2014/main" id="{1482516C-C4BA-CE91-C1FB-21DA3C8F2079}"/>
              </a:ext>
            </a:extLst>
          </p:cNvPr>
          <p:cNvPicPr>
            <a:picLocks noChangeAspect="1"/>
          </p:cNvPicPr>
          <p:nvPr/>
        </p:nvPicPr>
        <p:blipFill>
          <a:blip r:embed="rId4"/>
          <a:stretch>
            <a:fillRect/>
          </a:stretch>
        </p:blipFill>
        <p:spPr>
          <a:xfrm>
            <a:off x="686400" y="1983213"/>
            <a:ext cx="4476750" cy="4457700"/>
          </a:xfrm>
          <a:prstGeom prst="rect">
            <a:avLst/>
          </a:prstGeom>
        </p:spPr>
      </p:pic>
    </p:spTree>
    <p:extLst>
      <p:ext uri="{BB962C8B-B14F-4D97-AF65-F5344CB8AC3E}">
        <p14:creationId xmlns:p14="http://schemas.microsoft.com/office/powerpoint/2010/main" val="1570644627"/>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292249A-8898-B01E-B8F7-379C4B53F64D}"/>
              </a:ext>
            </a:extLst>
          </p:cNvPr>
          <p:cNvGraphicFramePr>
            <a:graphicFrameLocks noChangeAspect="1"/>
          </p:cNvGraphicFramePr>
          <p:nvPr>
            <p:custDataLst>
              <p:tags r:id="rId1"/>
            </p:custDataLst>
            <p:extLst>
              <p:ext uri="{D42A27DB-BD31-4B8C-83A1-F6EECF244321}">
                <p14:modId xmlns:p14="http://schemas.microsoft.com/office/powerpoint/2010/main" val="1783825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81995F57-5AEA-71CE-4FD3-808E70AA2E95}"/>
              </a:ext>
            </a:extLst>
          </p:cNvPr>
          <p:cNvSpPr>
            <a:spLocks noGrp="1"/>
          </p:cNvSpPr>
          <p:nvPr>
            <p:ph type="sldNum" sz="quarter" idx="10"/>
          </p:nvPr>
        </p:nvSpPr>
        <p:spPr/>
        <p:txBody>
          <a:bodyPr/>
          <a:lstStyle/>
          <a:p>
            <a:fld id="{48F63A3B-78C7-47BE-AE5E-E10140E04643}" type="slidenum">
              <a:rPr lang="en-US" smtClean="0"/>
              <a:t>6</a:t>
            </a:fld>
            <a:endParaRPr lang="en-US" dirty="0"/>
          </a:p>
        </p:txBody>
      </p:sp>
      <p:sp>
        <p:nvSpPr>
          <p:cNvPr id="3" name="Title 2">
            <a:extLst>
              <a:ext uri="{FF2B5EF4-FFF2-40B4-BE49-F238E27FC236}">
                <a16:creationId xmlns:a16="http://schemas.microsoft.com/office/drawing/2014/main" id="{EFE2BA4E-5ED2-C54B-C5A7-7DF224FA1807}"/>
              </a:ext>
            </a:extLst>
          </p:cNvPr>
          <p:cNvSpPr>
            <a:spLocks noGrp="1"/>
          </p:cNvSpPr>
          <p:nvPr>
            <p:ph type="title"/>
          </p:nvPr>
        </p:nvSpPr>
        <p:spPr>
          <a:xfrm>
            <a:off x="426720" y="142714"/>
            <a:ext cx="10250245" cy="910815"/>
          </a:xfrm>
        </p:spPr>
        <p:txBody>
          <a:bodyPr vert="horz"/>
          <a:lstStyle/>
          <a:p>
            <a:r>
              <a:rPr lang="en-US" dirty="0"/>
              <a:t>The ages 3-59 months population covered with SMC could increase by up to 1.5 times per year if all regions that are eligible for SMC implement it.</a:t>
            </a:r>
          </a:p>
        </p:txBody>
      </p:sp>
      <p:graphicFrame>
        <p:nvGraphicFramePr>
          <p:cNvPr id="5" name="Content Placeholder 4">
            <a:extLst>
              <a:ext uri="{FF2B5EF4-FFF2-40B4-BE49-F238E27FC236}">
                <a16:creationId xmlns:a16="http://schemas.microsoft.com/office/drawing/2014/main" id="{8ABD050D-077A-8716-F4CD-24DF4291C4E0}"/>
              </a:ext>
            </a:extLst>
          </p:cNvPr>
          <p:cNvGraphicFramePr>
            <a:graphicFrameLocks/>
          </p:cNvGraphicFramePr>
          <p:nvPr>
            <p:extLst>
              <p:ext uri="{D42A27DB-BD31-4B8C-83A1-F6EECF244321}">
                <p14:modId xmlns:p14="http://schemas.microsoft.com/office/powerpoint/2010/main" val="3696041775"/>
              </p:ext>
            </p:extLst>
          </p:nvPr>
        </p:nvGraphicFramePr>
        <p:xfrm>
          <a:off x="266079" y="1408282"/>
          <a:ext cx="7659757" cy="5149681"/>
        </p:xfrm>
        <a:graphic>
          <a:graphicData uri="http://schemas.openxmlformats.org/drawingml/2006/chart">
            <c:chart xmlns:c="http://schemas.openxmlformats.org/drawingml/2006/chart" xmlns:r="http://schemas.openxmlformats.org/officeDocument/2006/relationships" r:id="rId6"/>
          </a:graphicData>
        </a:graphic>
      </p:graphicFrame>
      <p:sp>
        <p:nvSpPr>
          <p:cNvPr id="6" name="TextBox 5">
            <a:extLst>
              <a:ext uri="{FF2B5EF4-FFF2-40B4-BE49-F238E27FC236}">
                <a16:creationId xmlns:a16="http://schemas.microsoft.com/office/drawing/2014/main" id="{863D10E0-FDC7-158D-3148-EFE1DA1E4394}"/>
              </a:ext>
            </a:extLst>
          </p:cNvPr>
          <p:cNvSpPr txBox="1"/>
          <p:nvPr/>
        </p:nvSpPr>
        <p:spPr>
          <a:xfrm>
            <a:off x="8163340" y="1408282"/>
            <a:ext cx="3352386" cy="2862322"/>
          </a:xfrm>
          <a:prstGeom prst="rect">
            <a:avLst/>
          </a:prstGeom>
          <a:noFill/>
        </p:spPr>
        <p:txBody>
          <a:bodyPr wrap="square" rtlCol="0">
            <a:spAutoFit/>
          </a:bodyPr>
          <a:lstStyle/>
          <a:p>
            <a:r>
              <a:rPr lang="en-US" b="1" dirty="0"/>
              <a:t>TAKEAWAYS</a:t>
            </a:r>
          </a:p>
          <a:p>
            <a:pPr algn="just"/>
            <a:r>
              <a:rPr lang="en-US" dirty="0"/>
              <a:t>SMC demand is driven by population growth in admin-2 areas already implementing SMC and gradual expansion into other eligible areas with highly seasonal malaria transmission.</a:t>
            </a:r>
          </a:p>
          <a:p>
            <a:pPr algn="just"/>
            <a:endParaRPr lang="en-US" dirty="0"/>
          </a:p>
          <a:p>
            <a:pPr algn="just"/>
            <a:r>
              <a:rPr lang="en-US" dirty="0"/>
              <a:t> </a:t>
            </a:r>
          </a:p>
        </p:txBody>
      </p:sp>
    </p:spTree>
    <p:extLst>
      <p:ext uri="{BB962C8B-B14F-4D97-AF65-F5344CB8AC3E}">
        <p14:creationId xmlns:p14="http://schemas.microsoft.com/office/powerpoint/2010/main" val="2535897226"/>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944C8C-6F6D-8007-A6BF-3A76DAFD19F3}"/>
              </a:ext>
            </a:extLst>
          </p:cNvPr>
          <p:cNvSpPr>
            <a:spLocks noGrp="1"/>
          </p:cNvSpPr>
          <p:nvPr>
            <p:ph type="sldNum" sz="quarter" idx="12"/>
          </p:nvPr>
        </p:nvSpPr>
        <p:spPr/>
        <p:txBody>
          <a:bodyPr/>
          <a:lstStyle/>
          <a:p>
            <a:fld id="{48F63A3B-78C7-47BE-AE5E-E10140E04643}" type="slidenum">
              <a:rPr lang="en-US" smtClean="0"/>
              <a:t>7</a:t>
            </a:fld>
            <a:endParaRPr lang="en-US" dirty="0"/>
          </a:p>
        </p:txBody>
      </p:sp>
      <p:sp>
        <p:nvSpPr>
          <p:cNvPr id="4" name="Title 3">
            <a:extLst>
              <a:ext uri="{FF2B5EF4-FFF2-40B4-BE49-F238E27FC236}">
                <a16:creationId xmlns:a16="http://schemas.microsoft.com/office/drawing/2014/main" id="{6938097E-9288-6927-DCBC-04D804BD610A}"/>
              </a:ext>
            </a:extLst>
          </p:cNvPr>
          <p:cNvSpPr>
            <a:spLocks noGrp="1"/>
          </p:cNvSpPr>
          <p:nvPr>
            <p:ph type="title"/>
          </p:nvPr>
        </p:nvSpPr>
        <p:spPr>
          <a:xfrm>
            <a:off x="426720" y="140349"/>
            <a:ext cx="10250245" cy="910815"/>
          </a:xfrm>
        </p:spPr>
        <p:txBody>
          <a:bodyPr/>
          <a:lstStyle/>
          <a:p>
            <a:r>
              <a:rPr lang="en-US" dirty="0"/>
              <a:t>Translated to SPAQ treatments, expansion to all eligible areas would double the number of treatments procured between 2021 and 2031.</a:t>
            </a:r>
          </a:p>
        </p:txBody>
      </p:sp>
      <p:graphicFrame>
        <p:nvGraphicFramePr>
          <p:cNvPr id="6" name="Chart 5">
            <a:extLst>
              <a:ext uri="{FF2B5EF4-FFF2-40B4-BE49-F238E27FC236}">
                <a16:creationId xmlns:a16="http://schemas.microsoft.com/office/drawing/2014/main" id="{911B116F-3035-4337-BF46-93769AFD9CEB}"/>
              </a:ext>
            </a:extLst>
          </p:cNvPr>
          <p:cNvGraphicFramePr/>
          <p:nvPr>
            <p:extLst>
              <p:ext uri="{D42A27DB-BD31-4B8C-83A1-F6EECF244321}">
                <p14:modId xmlns:p14="http://schemas.microsoft.com/office/powerpoint/2010/main" val="403155092"/>
              </p:ext>
            </p:extLst>
          </p:nvPr>
        </p:nvGraphicFramePr>
        <p:xfrm>
          <a:off x="553355" y="1410666"/>
          <a:ext cx="9130291" cy="49456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0718655"/>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46B38F1-371B-6AAE-6B0E-87180954350B}"/>
              </a:ext>
            </a:extLst>
          </p:cNvPr>
          <p:cNvSpPr>
            <a:spLocks noGrp="1"/>
          </p:cNvSpPr>
          <p:nvPr>
            <p:ph type="sldNum" sz="quarter" idx="12"/>
          </p:nvPr>
        </p:nvSpPr>
        <p:spPr/>
        <p:txBody>
          <a:bodyPr/>
          <a:lstStyle/>
          <a:p>
            <a:fld id="{48F63A3B-78C7-47BE-AE5E-E10140E04643}" type="slidenum">
              <a:rPr lang="en-US" smtClean="0"/>
              <a:t>8</a:t>
            </a:fld>
            <a:endParaRPr lang="en-US" dirty="0"/>
          </a:p>
        </p:txBody>
      </p:sp>
      <p:sp>
        <p:nvSpPr>
          <p:cNvPr id="4" name="Title 3">
            <a:extLst>
              <a:ext uri="{FF2B5EF4-FFF2-40B4-BE49-F238E27FC236}">
                <a16:creationId xmlns:a16="http://schemas.microsoft.com/office/drawing/2014/main" id="{1153FCCE-8020-702D-0A2E-899BB0D4F8DA}"/>
              </a:ext>
            </a:extLst>
          </p:cNvPr>
          <p:cNvSpPr>
            <a:spLocks noGrp="1"/>
          </p:cNvSpPr>
          <p:nvPr>
            <p:ph type="title"/>
          </p:nvPr>
        </p:nvSpPr>
        <p:spPr/>
        <p:txBody>
          <a:bodyPr/>
          <a:lstStyle/>
          <a:p>
            <a:r>
              <a:rPr lang="en-US" dirty="0"/>
              <a:t>Considerations for future uptake of SMC</a:t>
            </a:r>
          </a:p>
        </p:txBody>
      </p:sp>
      <p:sp>
        <p:nvSpPr>
          <p:cNvPr id="2" name="TextBox 1">
            <a:extLst>
              <a:ext uri="{FF2B5EF4-FFF2-40B4-BE49-F238E27FC236}">
                <a16:creationId xmlns:a16="http://schemas.microsoft.com/office/drawing/2014/main" id="{6D028DC9-05F3-856A-ABB3-031D7ED44FB2}"/>
              </a:ext>
            </a:extLst>
          </p:cNvPr>
          <p:cNvSpPr txBox="1"/>
          <p:nvPr/>
        </p:nvSpPr>
        <p:spPr>
          <a:xfrm>
            <a:off x="368920" y="1081144"/>
            <a:ext cx="11563249" cy="5027467"/>
          </a:xfrm>
          <a:prstGeom prst="rect">
            <a:avLst/>
          </a:prstGeom>
          <a:noFill/>
          <a:ln>
            <a:noFill/>
          </a:ln>
        </p:spPr>
        <p:txBody>
          <a:bodyPr wrap="square">
            <a:spAutoFit/>
          </a:bodyPr>
          <a:lstStyle/>
          <a:p>
            <a:pPr algn="just">
              <a:lnSpc>
                <a:spcPct val="150000"/>
              </a:lnSpc>
            </a:pPr>
            <a:r>
              <a:rPr lang="en-US" b="1" dirty="0">
                <a:effectLst/>
                <a:latin typeface="Trebuchet MS" panose="020B0603020202020204" pitchFamily="34" charset="0"/>
                <a:ea typeface="Trebuchet MS" panose="020B0603020202020204" pitchFamily="34" charset="0"/>
                <a:cs typeface="Tahoma" panose="020B0604030504040204" pitchFamily="34" charset="0"/>
              </a:rPr>
              <a:t>For s</a:t>
            </a:r>
            <a:r>
              <a:rPr lang="en-US" b="1" dirty="0">
                <a:latin typeface="Trebuchet MS" panose="020B0603020202020204" pitchFamily="34" charset="0"/>
                <a:ea typeface="Trebuchet MS" panose="020B0603020202020204" pitchFamily="34" charset="0"/>
                <a:cs typeface="Tahoma" panose="020B0604030504040204" pitchFamily="34" charset="0"/>
              </a:rPr>
              <a:t>ustainable expansion of SMC, there needs to be;  </a:t>
            </a:r>
          </a:p>
          <a:p>
            <a:pPr algn="just">
              <a:lnSpc>
                <a:spcPct val="150000"/>
              </a:lnSpc>
            </a:pPr>
            <a:r>
              <a:rPr lang="en-US" dirty="0">
                <a:latin typeface="Trebuchet MS" panose="020B0603020202020204" pitchFamily="34" charset="0"/>
                <a:ea typeface="Trebuchet MS" panose="020B0603020202020204" pitchFamily="34" charset="0"/>
                <a:cs typeface="Tahoma" panose="020B0604030504040204" pitchFamily="34" charset="0"/>
              </a:rPr>
              <a:t>1. 	      Evidence of effectiveness of SPAQ in new areas</a:t>
            </a:r>
          </a:p>
          <a:p>
            <a:pPr algn="just">
              <a:lnSpc>
                <a:spcPct val="150000"/>
              </a:lnSpc>
            </a:pPr>
            <a:endParaRPr lang="en-US" dirty="0">
              <a:latin typeface="Trebuchet MS" panose="020B0603020202020204" pitchFamily="34" charset="0"/>
              <a:ea typeface="Trebuchet MS" panose="020B0603020202020204" pitchFamily="34" charset="0"/>
              <a:cs typeface="Tahoma" panose="020B0604030504040204" pitchFamily="34" charset="0"/>
            </a:endParaRPr>
          </a:p>
          <a:p>
            <a:pPr algn="just">
              <a:lnSpc>
                <a:spcPct val="150000"/>
              </a:lnSpc>
            </a:pPr>
            <a:r>
              <a:rPr lang="en-US" dirty="0">
                <a:latin typeface="Trebuchet MS" panose="020B0603020202020204" pitchFamily="34" charset="0"/>
                <a:ea typeface="Trebuchet MS" panose="020B0603020202020204" pitchFamily="34" charset="0"/>
                <a:cs typeface="Tahoma" panose="020B0604030504040204" pitchFamily="34" charset="0"/>
              </a:rPr>
              <a:t>2. Affordable and safe treatment options, with sufficient supply to meet market demand </a:t>
            </a:r>
          </a:p>
          <a:p>
            <a:pPr algn="just">
              <a:lnSpc>
                <a:spcPct val="150000"/>
              </a:lnSpc>
            </a:pPr>
            <a:r>
              <a:rPr lang="en-US" dirty="0">
                <a:latin typeface="Trebuchet MS" panose="020B0603020202020204" pitchFamily="34" charset="0"/>
                <a:ea typeface="Trebuchet MS" panose="020B0603020202020204" pitchFamily="34" charset="0"/>
                <a:cs typeface="Tahoma" panose="020B0604030504040204" pitchFamily="34" charset="0"/>
              </a:rPr>
              <a:t>	      </a:t>
            </a:r>
          </a:p>
          <a:p>
            <a:pPr algn="just">
              <a:lnSpc>
                <a:spcPct val="150000"/>
              </a:lnSpc>
            </a:pPr>
            <a:r>
              <a:rPr lang="en-US" dirty="0">
                <a:latin typeface="Trebuchet MS" panose="020B0603020202020204" pitchFamily="34" charset="0"/>
                <a:ea typeface="Trebuchet MS" panose="020B0603020202020204" pitchFamily="34" charset="0"/>
                <a:cs typeface="Tahoma" panose="020B0604030504040204" pitchFamily="34" charset="0"/>
              </a:rPr>
              <a:t>3.                        Effective methods of distribution in age cohorts over 5 years</a:t>
            </a:r>
          </a:p>
          <a:p>
            <a:pPr marL="285750" indent="-285750" algn="just">
              <a:lnSpc>
                <a:spcPct val="150000"/>
              </a:lnSpc>
              <a:buFont typeface="Arial" panose="020B0604020202020204" pitchFamily="34" charset="0"/>
              <a:buChar char="•"/>
            </a:pPr>
            <a:endParaRPr lang="en-US" dirty="0">
              <a:latin typeface="Trebuchet MS" panose="020B0603020202020204" pitchFamily="34" charset="0"/>
              <a:ea typeface="Trebuchet MS" panose="020B0603020202020204" pitchFamily="34" charset="0"/>
              <a:cs typeface="Tahoma" panose="020B0604030504040204" pitchFamily="34" charset="0"/>
            </a:endParaRPr>
          </a:p>
          <a:p>
            <a:pPr algn="just">
              <a:lnSpc>
                <a:spcPct val="150000"/>
              </a:lnSpc>
            </a:pPr>
            <a:r>
              <a:rPr lang="en-US" dirty="0">
                <a:latin typeface="Trebuchet MS" panose="020B0603020202020204" pitchFamily="34" charset="0"/>
                <a:ea typeface="Trebuchet MS" panose="020B0603020202020204" pitchFamily="34" charset="0"/>
                <a:cs typeface="Tahoma" panose="020B0604030504040204" pitchFamily="34" charset="0"/>
              </a:rPr>
              <a:t>4. Sufficient funding </a:t>
            </a:r>
          </a:p>
          <a:p>
            <a:pPr algn="just">
              <a:lnSpc>
                <a:spcPct val="150000"/>
              </a:lnSpc>
            </a:pPr>
            <a:endParaRPr lang="en-US" b="1" u="sng" dirty="0">
              <a:effectLst/>
              <a:latin typeface="Trebuchet MS" panose="020B0603020202020204" pitchFamily="34" charset="0"/>
              <a:ea typeface="Trebuchet MS" panose="020B0603020202020204" pitchFamily="34" charset="0"/>
              <a:cs typeface="Tahoma" panose="020B0604030504040204" pitchFamily="34" charset="0"/>
            </a:endParaRPr>
          </a:p>
          <a:p>
            <a:pPr algn="just">
              <a:lnSpc>
                <a:spcPct val="150000"/>
              </a:lnSpc>
            </a:pPr>
            <a:r>
              <a:rPr lang="en-US" dirty="0">
                <a:effectLst/>
                <a:latin typeface="Trebuchet MS" panose="020B0603020202020204" pitchFamily="34" charset="0"/>
                <a:ea typeface="Trebuchet MS" panose="020B0603020202020204" pitchFamily="34" charset="0"/>
                <a:cs typeface="Tahoma" panose="020B0604030504040204" pitchFamily="34" charset="0"/>
              </a:rPr>
              <a:t>In the updated 2022 guidelines, WHO recommends a combination medicine for SMC that is different from the country’s first-line malaria treatment. </a:t>
            </a:r>
          </a:p>
          <a:p>
            <a:pPr algn="just">
              <a:lnSpc>
                <a:spcPct val="150000"/>
              </a:lnSpc>
            </a:pPr>
            <a:endParaRPr lang="en-US" dirty="0">
              <a:effectLst/>
              <a:latin typeface="Trebuchet MS" panose="020B0603020202020204" pitchFamily="34" charset="0"/>
              <a:ea typeface="Trebuchet MS" panose="020B060302020202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018A1B87-55B6-B520-217C-03F911318D4B}"/>
              </a:ext>
            </a:extLst>
          </p:cNvPr>
          <p:cNvPicPr>
            <a:picLocks noChangeAspect="1"/>
          </p:cNvPicPr>
          <p:nvPr/>
        </p:nvPicPr>
        <p:blipFill>
          <a:blip r:embed="rId4"/>
          <a:stretch>
            <a:fillRect/>
          </a:stretch>
        </p:blipFill>
        <p:spPr>
          <a:xfrm>
            <a:off x="689497" y="1504309"/>
            <a:ext cx="779539" cy="779539"/>
          </a:xfrm>
          <a:prstGeom prst="rect">
            <a:avLst/>
          </a:prstGeom>
        </p:spPr>
      </p:pic>
      <p:pic>
        <p:nvPicPr>
          <p:cNvPr id="17" name="Picture 16">
            <a:extLst>
              <a:ext uri="{FF2B5EF4-FFF2-40B4-BE49-F238E27FC236}">
                <a16:creationId xmlns:a16="http://schemas.microsoft.com/office/drawing/2014/main" id="{5D6493B6-CE4A-9B6B-E950-A5E9339C2FAE}"/>
              </a:ext>
            </a:extLst>
          </p:cNvPr>
          <p:cNvPicPr>
            <a:picLocks noChangeAspect="1"/>
          </p:cNvPicPr>
          <p:nvPr/>
        </p:nvPicPr>
        <p:blipFill>
          <a:blip r:embed="rId5"/>
          <a:stretch>
            <a:fillRect/>
          </a:stretch>
        </p:blipFill>
        <p:spPr>
          <a:xfrm>
            <a:off x="817254" y="3032989"/>
            <a:ext cx="1116477" cy="741556"/>
          </a:xfrm>
          <a:prstGeom prst="rect">
            <a:avLst/>
          </a:prstGeom>
        </p:spPr>
      </p:pic>
      <p:pic>
        <p:nvPicPr>
          <p:cNvPr id="23" name="Picture 22">
            <a:extLst>
              <a:ext uri="{FF2B5EF4-FFF2-40B4-BE49-F238E27FC236}">
                <a16:creationId xmlns:a16="http://schemas.microsoft.com/office/drawing/2014/main" id="{62A72F80-7261-DFA2-F454-CE84130E25E5}"/>
              </a:ext>
            </a:extLst>
          </p:cNvPr>
          <p:cNvPicPr>
            <a:picLocks noChangeAspect="1"/>
          </p:cNvPicPr>
          <p:nvPr/>
        </p:nvPicPr>
        <p:blipFill>
          <a:blip r:embed="rId6"/>
          <a:stretch>
            <a:fillRect/>
          </a:stretch>
        </p:blipFill>
        <p:spPr>
          <a:xfrm>
            <a:off x="2918087" y="3773207"/>
            <a:ext cx="679554" cy="751226"/>
          </a:xfrm>
          <a:prstGeom prst="rect">
            <a:avLst/>
          </a:prstGeom>
        </p:spPr>
      </p:pic>
      <p:pic>
        <p:nvPicPr>
          <p:cNvPr id="25" name="Picture 24">
            <a:extLst>
              <a:ext uri="{FF2B5EF4-FFF2-40B4-BE49-F238E27FC236}">
                <a16:creationId xmlns:a16="http://schemas.microsoft.com/office/drawing/2014/main" id="{AFABC2CD-87EC-98DD-0043-56DF161F73EC}"/>
              </a:ext>
            </a:extLst>
          </p:cNvPr>
          <p:cNvPicPr>
            <a:picLocks noChangeAspect="1"/>
          </p:cNvPicPr>
          <p:nvPr/>
        </p:nvPicPr>
        <p:blipFill>
          <a:blip r:embed="rId7"/>
          <a:stretch>
            <a:fillRect/>
          </a:stretch>
        </p:blipFill>
        <p:spPr>
          <a:xfrm>
            <a:off x="9761213" y="1991960"/>
            <a:ext cx="901459" cy="779540"/>
          </a:xfrm>
          <a:prstGeom prst="rect">
            <a:avLst/>
          </a:prstGeom>
        </p:spPr>
      </p:pic>
    </p:spTree>
    <p:extLst>
      <p:ext uri="{BB962C8B-B14F-4D97-AF65-F5344CB8AC3E}">
        <p14:creationId xmlns:p14="http://schemas.microsoft.com/office/powerpoint/2010/main" val="2885750098"/>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267F7-04CC-65B0-D7FE-9AD0F6F011BA}"/>
              </a:ext>
            </a:extLst>
          </p:cNvPr>
          <p:cNvSpPr>
            <a:spLocks noGrp="1"/>
          </p:cNvSpPr>
          <p:nvPr>
            <p:ph type="sldNum" sz="quarter" idx="12"/>
          </p:nvPr>
        </p:nvSpPr>
        <p:spPr/>
        <p:txBody>
          <a:bodyPr/>
          <a:lstStyle/>
          <a:p>
            <a:fld id="{48F63A3B-78C7-47BE-AE5E-E10140E04643}" type="slidenum">
              <a:rPr lang="en-US" smtClean="0"/>
              <a:t>9</a:t>
            </a:fld>
            <a:endParaRPr lang="en-US" dirty="0"/>
          </a:p>
        </p:txBody>
      </p:sp>
      <p:sp>
        <p:nvSpPr>
          <p:cNvPr id="4" name="Title 3">
            <a:extLst>
              <a:ext uri="{FF2B5EF4-FFF2-40B4-BE49-F238E27FC236}">
                <a16:creationId xmlns:a16="http://schemas.microsoft.com/office/drawing/2014/main" id="{D2B9908D-8230-681E-AB44-CCC7D2017EC6}"/>
              </a:ext>
            </a:extLst>
          </p:cNvPr>
          <p:cNvSpPr>
            <a:spLocks noGrp="1"/>
          </p:cNvSpPr>
          <p:nvPr>
            <p:ph type="title"/>
          </p:nvPr>
        </p:nvSpPr>
        <p:spPr/>
        <p:txBody>
          <a:bodyPr/>
          <a:lstStyle/>
          <a:p>
            <a:r>
              <a:rPr lang="en-US" dirty="0"/>
              <a:t>Conclusions</a:t>
            </a:r>
          </a:p>
        </p:txBody>
      </p:sp>
      <p:sp>
        <p:nvSpPr>
          <p:cNvPr id="8" name="TextBox 7">
            <a:extLst>
              <a:ext uri="{FF2B5EF4-FFF2-40B4-BE49-F238E27FC236}">
                <a16:creationId xmlns:a16="http://schemas.microsoft.com/office/drawing/2014/main" id="{414A6412-4FCD-88B5-B97D-D8BBC843E11B}"/>
              </a:ext>
            </a:extLst>
          </p:cNvPr>
          <p:cNvSpPr txBox="1"/>
          <p:nvPr/>
        </p:nvSpPr>
        <p:spPr>
          <a:xfrm>
            <a:off x="808383" y="1394733"/>
            <a:ext cx="10124660" cy="4539576"/>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US" sz="1800" dirty="0">
                <a:effectLst/>
                <a:latin typeface="Trebuchet MS" panose="020B0603020202020204" pitchFamily="34" charset="0"/>
                <a:ea typeface="Trebuchet MS" panose="020B0603020202020204" pitchFamily="34" charset="0"/>
                <a:cs typeface="Tahoma" panose="020B0604030504040204" pitchFamily="34" charset="0"/>
              </a:rPr>
              <a:t>Scale up of SMC in recent years has been rapid, from 14 million children treated with SMC in 2016, to 45 million in 2021.</a:t>
            </a:r>
          </a:p>
          <a:p>
            <a:pPr marL="285750" indent="-285750" algn="just">
              <a:lnSpc>
                <a:spcPct val="107000"/>
              </a:lnSpc>
              <a:spcAft>
                <a:spcPts val="800"/>
              </a:spcAft>
              <a:buFont typeface="Arial" panose="020B0604020202020204" pitchFamily="34" charset="0"/>
              <a:buChar char="•"/>
            </a:pPr>
            <a:r>
              <a:rPr lang="en-US" sz="1800" dirty="0">
                <a:effectLst/>
                <a:latin typeface="Trebuchet MS" panose="020B0603020202020204" pitchFamily="34" charset="0"/>
                <a:ea typeface="Trebuchet MS" panose="020B0603020202020204" pitchFamily="34" charset="0"/>
                <a:cs typeface="Tahoma" panose="020B0604030504040204" pitchFamily="34" charset="0"/>
              </a:rPr>
              <a:t>Given the sustained interest observed in SMC over recent years, we have projected continued increase in uptake of SMC, driven by expansion to eligible areas and population growth. </a:t>
            </a:r>
          </a:p>
          <a:p>
            <a:pPr marL="285750" indent="-285750" algn="just">
              <a:lnSpc>
                <a:spcPct val="107000"/>
              </a:lnSpc>
              <a:spcAft>
                <a:spcPts val="800"/>
              </a:spcAft>
              <a:buFont typeface="Arial" panose="020B0604020202020204" pitchFamily="34" charset="0"/>
              <a:buChar char="•"/>
            </a:pPr>
            <a:r>
              <a:rPr lang="en-US" sz="1800" dirty="0">
                <a:effectLst/>
                <a:latin typeface="Trebuchet MS" panose="020B0603020202020204" pitchFamily="34" charset="0"/>
                <a:ea typeface="Trebuchet MS" panose="020B0603020202020204" pitchFamily="34" charset="0"/>
                <a:cs typeface="Tahoma" panose="020B0604030504040204" pitchFamily="34" charset="0"/>
              </a:rPr>
              <a:t>However, it is possible that there will be a levelling off or reduction in SMC as countries move towards more targeted deployment approaches and/or have to grapple with budget constraints. </a:t>
            </a:r>
            <a:endParaRPr lang="en-KE" sz="1800" dirty="0">
              <a:effectLst/>
              <a:latin typeface="Trebuchet MS" panose="020B0603020202020204" pitchFamily="34" charset="0"/>
              <a:ea typeface="Trebuchet MS" panose="020B0603020202020204" pitchFamily="34" charset="0"/>
              <a:cs typeface="Tahoma" panose="020B0604030504040204" pitchFamily="34" charset="0"/>
            </a:endParaRPr>
          </a:p>
          <a:p>
            <a:pPr marL="285750" indent="-285750" algn="just">
              <a:lnSpc>
                <a:spcPct val="107000"/>
              </a:lnSpc>
              <a:spcAft>
                <a:spcPts val="800"/>
              </a:spcAft>
              <a:buFont typeface="Arial" panose="020B0604020202020204" pitchFamily="34" charset="0"/>
              <a:buChar char="•"/>
            </a:pPr>
            <a:r>
              <a:rPr lang="en-US" sz="1800" dirty="0">
                <a:effectLst/>
                <a:latin typeface="Trebuchet MS" panose="020B0603020202020204" pitchFamily="34" charset="0"/>
                <a:ea typeface="Trebuchet MS" panose="020B0603020202020204" pitchFamily="34" charset="0"/>
                <a:cs typeface="Tahoma" panose="020B0604030504040204" pitchFamily="34" charset="0"/>
              </a:rPr>
              <a:t>SPAQ for SMC is an inexpensive interventions for commodity procurement, with program delivery being the primary cost consideration for funding. </a:t>
            </a:r>
          </a:p>
          <a:p>
            <a:pPr marL="285750" indent="-285750" algn="just">
              <a:lnSpc>
                <a:spcPct val="107000"/>
              </a:lnSpc>
              <a:spcAft>
                <a:spcPts val="800"/>
              </a:spcAft>
              <a:buFont typeface="Arial" panose="020B0604020202020204" pitchFamily="34" charset="0"/>
              <a:buChar char="•"/>
            </a:pPr>
            <a:r>
              <a:rPr lang="en-US" sz="1800" dirty="0">
                <a:effectLst/>
                <a:latin typeface="Trebuchet MS" panose="020B0603020202020204" pitchFamily="34" charset="0"/>
                <a:ea typeface="Trebuchet MS" panose="020B0603020202020204" pitchFamily="34" charset="0"/>
                <a:cs typeface="Tahoma" panose="020B0604030504040204" pitchFamily="34" charset="0"/>
              </a:rPr>
              <a:t>However, for SMC, use of alternate treatments may be necessary to mitigate resistance. This could have a substantial impact on program costing</a:t>
            </a:r>
            <a:r>
              <a:rPr lang="en-US" dirty="0">
                <a:latin typeface="Trebuchet MS" panose="020B0603020202020204" pitchFamily="34" charset="0"/>
                <a:ea typeface="Trebuchet MS" panose="020B0603020202020204" pitchFamily="34" charset="0"/>
                <a:cs typeface="Tahoma" panose="020B0604030504040204" pitchFamily="34" charset="0"/>
              </a:rPr>
              <a:t>.</a:t>
            </a:r>
          </a:p>
          <a:p>
            <a:pPr marL="285750" indent="-285750" algn="just">
              <a:lnSpc>
                <a:spcPct val="107000"/>
              </a:lnSpc>
              <a:spcAft>
                <a:spcPts val="800"/>
              </a:spcAft>
              <a:buFont typeface="Arial" panose="020B0604020202020204" pitchFamily="34" charset="0"/>
              <a:buChar char="•"/>
            </a:pPr>
            <a:endParaRPr lang="en-US" sz="1800" dirty="0">
              <a:effectLst/>
              <a:latin typeface="Trebuchet MS" panose="020B0603020202020204" pitchFamily="34" charset="0"/>
              <a:ea typeface="Trebuchet MS" panose="020B0603020202020204" pitchFamily="34" charset="0"/>
              <a:cs typeface="Tahoma" panose="020B0604030504040204" pitchFamily="34" charset="0"/>
            </a:endParaRPr>
          </a:p>
          <a:p>
            <a:pPr algn="just">
              <a:lnSpc>
                <a:spcPct val="107000"/>
              </a:lnSpc>
              <a:spcAft>
                <a:spcPts val="800"/>
              </a:spcAft>
            </a:pPr>
            <a:r>
              <a:rPr lang="en-US" dirty="0">
                <a:latin typeface="Trebuchet MS" panose="020B0603020202020204" pitchFamily="34" charset="0"/>
                <a:ea typeface="Trebuchet MS" panose="020B0603020202020204" pitchFamily="34" charset="0"/>
                <a:cs typeface="Tahoma" panose="020B0604030504040204" pitchFamily="34" charset="0"/>
              </a:rPr>
              <a:t>Link to the deep dive: </a:t>
            </a:r>
            <a:r>
              <a:rPr lang="en-US" dirty="0">
                <a:latin typeface="Trebuchet MS" panose="020B0603020202020204" pitchFamily="34" charset="0"/>
                <a:ea typeface="Trebuchet MS" panose="020B0603020202020204" pitchFamily="34" charset="0"/>
                <a:cs typeface="Tahoma" panose="020B0604030504040204" pitchFamily="34" charset="0"/>
                <a:hlinkClick r:id="rId2"/>
              </a:rPr>
              <a:t>here</a:t>
            </a:r>
            <a:endParaRPr lang="en-KE" sz="1800" i="1" dirty="0">
              <a:effectLst/>
              <a:latin typeface="Trebuchet MS" panose="020B0603020202020204" pitchFamily="34" charset="0"/>
              <a:ea typeface="Trebuchet MS" panose="020B0603020202020204" pitchFamily="34" charset="0"/>
              <a:cs typeface="Tahoma" panose="020B0604030504040204" pitchFamily="34" charset="0"/>
            </a:endParaRPr>
          </a:p>
        </p:txBody>
      </p:sp>
    </p:spTree>
    <p:extLst>
      <p:ext uri="{BB962C8B-B14F-4D97-AF65-F5344CB8AC3E}">
        <p14:creationId xmlns:p14="http://schemas.microsoft.com/office/powerpoint/2010/main" val="33989949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HAI PPT Template">
  <a:themeElements>
    <a:clrScheme name="Custom 14">
      <a:dk1>
        <a:srgbClr val="333333"/>
      </a:dk1>
      <a:lt1>
        <a:srgbClr val="FFFFFF"/>
      </a:lt1>
      <a:dk2>
        <a:srgbClr val="003E78"/>
      </a:dk2>
      <a:lt2>
        <a:srgbClr val="D5E7EF"/>
      </a:lt2>
      <a:accent1>
        <a:srgbClr val="1282A2"/>
      </a:accent1>
      <a:accent2>
        <a:srgbClr val="7ABACC"/>
      </a:accent2>
      <a:accent3>
        <a:srgbClr val="7ACCA7"/>
      </a:accent3>
      <a:accent4>
        <a:srgbClr val="83CC7A"/>
      </a:accent4>
      <a:accent5>
        <a:srgbClr val="E2A918"/>
      </a:accent5>
      <a:accent6>
        <a:srgbClr val="A05059"/>
      </a:accent6>
      <a:hlink>
        <a:srgbClr val="1282A2"/>
      </a:hlink>
      <a:folHlink>
        <a:srgbClr val="0C5A7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AI PPT Template" id="{CEE02A4C-5D65-194E-8053-8E0C64B1CC0A}" vid="{803535A0-5C2A-D242-9C30-DFF2DBEFF087}"/>
    </a:ext>
  </a:extLst>
</a:theme>
</file>

<file path=ppt/theme/theme2.xml><?xml version="1.0" encoding="utf-8"?>
<a:theme xmlns:a="http://schemas.openxmlformats.org/drawingml/2006/main" name="CHAI (No Logo)">
  <a:themeElements>
    <a:clrScheme name="Custom 1">
      <a:dk1>
        <a:srgbClr val="333333"/>
      </a:dk1>
      <a:lt1>
        <a:srgbClr val="FFFFFF"/>
      </a:lt1>
      <a:dk2>
        <a:srgbClr val="003E78"/>
      </a:dk2>
      <a:lt2>
        <a:srgbClr val="D5E7EF"/>
      </a:lt2>
      <a:accent1>
        <a:srgbClr val="1282A2"/>
      </a:accent1>
      <a:accent2>
        <a:srgbClr val="7ABACC"/>
      </a:accent2>
      <a:accent3>
        <a:srgbClr val="7ACCA7"/>
      </a:accent3>
      <a:accent4>
        <a:srgbClr val="83CC7A"/>
      </a:accent4>
      <a:accent5>
        <a:srgbClr val="E2A918"/>
      </a:accent5>
      <a:accent6>
        <a:srgbClr val="A05059"/>
      </a:accent6>
      <a:hlink>
        <a:srgbClr val="1282A2"/>
      </a:hlink>
      <a:folHlink>
        <a:srgbClr val="0C5A7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AI 2022" id="{BDD0E83C-1736-AD45-B941-ABDC959456AD}" vid="{CFB71A46-0503-F946-AC0F-6141CA7BA6A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CHAI PPT Template</Template>
  <TotalTime>4277</TotalTime>
  <Words>922</Words>
  <Application>Microsoft Office PowerPoint</Application>
  <PresentationFormat>Widescreen</PresentationFormat>
  <Paragraphs>86</Paragraphs>
  <Slides>10</Slides>
  <Notes>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10</vt:i4>
      </vt:variant>
    </vt:vector>
  </HeadingPairs>
  <TitlesOfParts>
    <vt:vector size="20" baseType="lpstr">
      <vt:lpstr>Arial</vt:lpstr>
      <vt:lpstr>Calibri</vt:lpstr>
      <vt:lpstr>Cambria</vt:lpstr>
      <vt:lpstr>Nunito Sans</vt:lpstr>
      <vt:lpstr>Segoe UI</vt:lpstr>
      <vt:lpstr>Trebuchet MS</vt:lpstr>
      <vt:lpstr>Trebuchet MS (Body)</vt:lpstr>
      <vt:lpstr>CHAI PPT Template</vt:lpstr>
      <vt:lpstr>CHAI (No Logo)</vt:lpstr>
      <vt:lpstr>think-cell Slide</vt:lpstr>
      <vt:lpstr>The landscape of Malaria chemoprevention</vt:lpstr>
      <vt:lpstr>Background</vt:lpstr>
      <vt:lpstr>Updates to the WHO recommendations for SMC </vt:lpstr>
      <vt:lpstr>Methods</vt:lpstr>
      <vt:lpstr>Potential for expansion of SMC under new WHO recommendations</vt:lpstr>
      <vt:lpstr>The ages 3-59 months population covered with SMC could increase by up to 1.5 times per year if all regions that are eligible for SMC implement it.</vt:lpstr>
      <vt:lpstr>Translated to SPAQ treatments, expansion to all eligible areas would double the number of treatments procured between 2021 and 2031.</vt:lpstr>
      <vt:lpstr>Considerations for future uptake of SMC</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landscape of Malaria chemoprevention:</dc:title>
  <dc:creator>Salome Muchiri</dc:creator>
  <cp:lastModifiedBy>Salome Muchiri</cp:lastModifiedBy>
  <cp:revision>25</cp:revision>
  <dcterms:created xsi:type="dcterms:W3CDTF">2023-02-24T07:04:33Z</dcterms:created>
  <dcterms:modified xsi:type="dcterms:W3CDTF">2023-03-01T07:37:20Z</dcterms:modified>
</cp:coreProperties>
</file>