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/Relationships>

</file>

<file path=ppt/charts/_rels/chart1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1.xlsx"/></Relationships>

</file>

<file path=ppt/charts/_rels/chart2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2.xlsx"/></Relationships>

</file>

<file path=ppt/charts/_rels/chart3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3.xlsx"/></Relationships>

</file>

<file path=ppt/charts/_rels/chart4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4.xlsx"/></Relationships>

</file>

<file path=ppt/charts/_rels/chart5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5.xlsx"/></Relationships>
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504081"/>
          <c:y val="0.0379959"/>
          <c:w val="0.944592"/>
          <c:h val="0.7173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Kaele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####" sourceLinked="0"/>
            <c:txPr>
              <a:bodyPr/>
              <a:lstStyle/>
              <a:p>
                <a:pPr>
                  <a:defRPr b="0" i="0" strike="noStrike" sz="10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Cycle 1</c:v>
                </c:pt>
                <c:pt idx="1">
                  <c:v>Cycle 2</c:v>
                </c:pt>
                <c:pt idx="2">
                  <c:v>Cycle 3</c:v>
                </c:pt>
                <c:pt idx="3">
                  <c:v>Cycle 4</c:v>
                </c:pt>
                <c:pt idx="4">
                  <c:v>Aggregate</c:v>
                </c:pt>
              </c:strCache>
            </c:strRef>
          </c:cat>
          <c:val>
            <c:numRef>
              <c:f>Sheet1!$B$2:$F$2</c:f>
              <c:numCache>
                <c:ptCount val="5"/>
                <c:pt idx="0">
                  <c:v>95.100000</c:v>
                </c:pt>
                <c:pt idx="1">
                  <c:v>93.000000</c:v>
                </c:pt>
                <c:pt idx="2">
                  <c:v>65.000000</c:v>
                </c:pt>
                <c:pt idx="3">
                  <c:v>82.900000</c:v>
                </c:pt>
                <c:pt idx="4">
                  <c:v>84.000000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Mapoussere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####" sourceLinked="0"/>
            <c:txPr>
              <a:bodyPr/>
              <a:lstStyle/>
              <a:p>
                <a:pPr>
                  <a:defRPr b="0" i="0" strike="noStrike" sz="10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Cycle 1</c:v>
                </c:pt>
                <c:pt idx="1">
                  <c:v>Cycle 2</c:v>
                </c:pt>
                <c:pt idx="2">
                  <c:v>Cycle 3</c:v>
                </c:pt>
                <c:pt idx="3">
                  <c:v>Cycle 4</c:v>
                </c:pt>
                <c:pt idx="4">
                  <c:v>Aggregate</c:v>
                </c:pt>
              </c:strCache>
            </c:strRef>
          </c:cat>
          <c:val>
            <c:numRef>
              <c:f>Sheet1!$B$3:$F$3</c:f>
              <c:numCache>
                <c:ptCount val="5"/>
                <c:pt idx="0">
                  <c:v>94.900000</c:v>
                </c:pt>
                <c:pt idx="1">
                  <c:v>86.900000</c:v>
                </c:pt>
                <c:pt idx="2">
                  <c:v>64.200000</c:v>
                </c:pt>
                <c:pt idx="3">
                  <c:v>91.400000</c:v>
                </c:pt>
                <c:pt idx="4">
                  <c:v>84.350000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Garey</c:v>
                </c:pt>
              </c:strCache>
            </c:strRef>
          </c:tx>
          <c:spPr>
            <a:solidFill>
              <a:schemeClr val="accent4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####" sourceLinked="0"/>
            <c:txPr>
              <a:bodyPr/>
              <a:lstStyle/>
              <a:p>
                <a:pPr>
                  <a:defRPr b="0" i="0" strike="noStrike" sz="10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Cycle 1</c:v>
                </c:pt>
                <c:pt idx="1">
                  <c:v>Cycle 2</c:v>
                </c:pt>
                <c:pt idx="2">
                  <c:v>Cycle 3</c:v>
                </c:pt>
                <c:pt idx="3">
                  <c:v>Cycle 4</c:v>
                </c:pt>
                <c:pt idx="4">
                  <c:v>Aggregate</c:v>
                </c:pt>
              </c:strCache>
            </c:strRef>
          </c:cat>
          <c:val>
            <c:numRef>
              <c:f>Sheet1!$B$4:$F$4</c:f>
              <c:numCache>
                <c:ptCount val="5"/>
                <c:pt idx="0">
                  <c:v>94.800000</c:v>
                </c:pt>
                <c:pt idx="1">
                  <c:v>99.200000</c:v>
                </c:pt>
                <c:pt idx="2">
                  <c:v>80.700000</c:v>
                </c:pt>
                <c:pt idx="3">
                  <c:v>98.700000</c:v>
                </c:pt>
                <c:pt idx="4">
                  <c:v>93.350000</c:v>
                </c:pt>
              </c:numCache>
            </c:numRef>
          </c:val>
        </c:ser>
        <c:gapWidth val="219"/>
        <c:overlap val="-27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D9D9D9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900" u="none">
                <a:solidFill>
                  <a:srgbClr val="595959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  <c:max val="100"/>
        </c:scaling>
        <c:delete val="0"/>
        <c:axPos val="l"/>
        <c:numFmt formatCode="0.####" sourceLinked="0"/>
        <c:majorTickMark val="none"/>
        <c:minorTickMark val="none"/>
        <c:tickLblPos val="nextTo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b="0" i="0" strike="noStrike" sz="900" u="none">
                <a:solidFill>
                  <a:srgbClr val="595959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25"/>
        <c:minorUnit val="12.5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.0613515"/>
          <c:y val="0.934306"/>
          <c:w val="0.909542"/>
          <c:h val="0.065694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200" u="none">
              <a:solidFill>
                <a:srgbClr val="595959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458283"/>
          <c:y val="0.039078"/>
          <c:w val="0.949172"/>
          <c:h val="0.7063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Kaele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###" sourceLinked="0"/>
            <c:txPr>
              <a:bodyPr/>
              <a:lstStyle/>
              <a:p>
                <a:pPr>
                  <a:defRPr b="0" i="0" strike="noStrike" sz="10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Cycle 1</c:v>
                </c:pt>
                <c:pt idx="1">
                  <c:v>Cycle 2</c:v>
                </c:pt>
                <c:pt idx="2">
                  <c:v>Cycle 3</c:v>
                </c:pt>
                <c:pt idx="3">
                  <c:v>Cycle 4</c:v>
                </c:pt>
                <c:pt idx="4">
                  <c:v>Aggregate</c:v>
                </c:pt>
              </c:strCache>
            </c:strRef>
          </c:cat>
          <c:val>
            <c:numRef>
              <c:f>Sheet1!$B$2:$F$2</c:f>
              <c:numCache>
                <c:ptCount val="5"/>
                <c:pt idx="0">
                  <c:v>0.971000</c:v>
                </c:pt>
                <c:pt idx="1">
                  <c:v>0.943000</c:v>
                </c:pt>
                <c:pt idx="2">
                  <c:v>0.677000</c:v>
                </c:pt>
                <c:pt idx="3">
                  <c:v>0.579000</c:v>
                </c:pt>
                <c:pt idx="4">
                  <c:v>0.792500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Mapoussere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###" sourceLinked="0"/>
            <c:txPr>
              <a:bodyPr/>
              <a:lstStyle/>
              <a:p>
                <a:pPr>
                  <a:defRPr b="0" i="0" strike="noStrike" sz="10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Cycle 1</c:v>
                </c:pt>
                <c:pt idx="1">
                  <c:v>Cycle 2</c:v>
                </c:pt>
                <c:pt idx="2">
                  <c:v>Cycle 3</c:v>
                </c:pt>
                <c:pt idx="3">
                  <c:v>Cycle 4</c:v>
                </c:pt>
                <c:pt idx="4">
                  <c:v>Aggregate</c:v>
                </c:pt>
              </c:strCache>
            </c:strRef>
          </c:cat>
          <c:val>
            <c:numRef>
              <c:f>Sheet1!$B$3:$F$3</c:f>
              <c:numCache>
                <c:ptCount val="5"/>
                <c:pt idx="0">
                  <c:v>0.675000</c:v>
                </c:pt>
                <c:pt idx="1">
                  <c:v>0.910000</c:v>
                </c:pt>
                <c:pt idx="2">
                  <c:v>0.730000</c:v>
                </c:pt>
                <c:pt idx="3">
                  <c:v>0.529000</c:v>
                </c:pt>
                <c:pt idx="4">
                  <c:v>0.711000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Garey</c:v>
                </c:pt>
              </c:strCache>
            </c:strRef>
          </c:tx>
          <c:spPr>
            <a:solidFill>
              <a:schemeClr val="accent4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###" sourceLinked="0"/>
            <c:txPr>
              <a:bodyPr/>
              <a:lstStyle/>
              <a:p>
                <a:pPr>
                  <a:defRPr b="0" i="0" strike="noStrike" sz="10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Cycle 1</c:v>
                </c:pt>
                <c:pt idx="1">
                  <c:v>Cycle 2</c:v>
                </c:pt>
                <c:pt idx="2">
                  <c:v>Cycle 3</c:v>
                </c:pt>
                <c:pt idx="3">
                  <c:v>Cycle 4</c:v>
                </c:pt>
                <c:pt idx="4">
                  <c:v>Aggregate</c:v>
                </c:pt>
              </c:strCache>
            </c:strRef>
          </c:cat>
          <c:val>
            <c:numRef>
              <c:f>Sheet1!$B$4:$F$4</c:f>
              <c:numCache>
                <c:ptCount val="5"/>
                <c:pt idx="0">
                  <c:v>0.945000</c:v>
                </c:pt>
                <c:pt idx="1">
                  <c:v>0.993000</c:v>
                </c:pt>
                <c:pt idx="2">
                  <c:v>0.821000</c:v>
                </c:pt>
                <c:pt idx="3">
                  <c:v>0.753000</c:v>
                </c:pt>
                <c:pt idx="4">
                  <c:v>0.878000</c:v>
                </c:pt>
              </c:numCache>
            </c:numRef>
          </c:val>
        </c:ser>
        <c:gapWidth val="219"/>
        <c:overlap val="-27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D9D9D9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900" u="none">
                <a:solidFill>
                  <a:srgbClr val="595959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  <c:max val="1"/>
        </c:scaling>
        <c:delete val="0"/>
        <c:axPos val="l"/>
        <c:numFmt formatCode="0.###" sourceLinked="0"/>
        <c:majorTickMark val="none"/>
        <c:minorTickMark val="none"/>
        <c:tickLblPos val="nextTo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b="0" i="0" strike="noStrike" sz="900" u="none">
                <a:solidFill>
                  <a:srgbClr val="595959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.065267"/>
          <c:y val="0.932791"/>
          <c:w val="0.897375"/>
          <c:h val="0.067209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200" u="none">
              <a:solidFill>
                <a:srgbClr val="595959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630366"/>
          <c:y val="0.199252"/>
          <c:w val="0.925817"/>
          <c:h val="0.6916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Reminder D2</c:v>
                </c:pt>
              </c:strCache>
            </c:strRef>
          </c:tx>
          <c:spPr>
            <a:solidFill>
              <a:srgbClr val="499BC9"/>
            </a:solidFill>
            <a:ln w="9525" cap="flat">
              <a:solidFill>
                <a:srgbClr val="F9F9F9"/>
              </a:solidFill>
              <a:prstDash val="solid"/>
              <a:round/>
            </a:ln>
            <a:effectLst>
              <a:outerShdw sx="100000" sy="100000" kx="0" ky="0" algn="tl" rotWithShape="1" blurRad="38100" dist="25400" dir="5400000">
                <a:srgbClr val="000000">
                  <a:alpha val="50000"/>
                </a:srgbClr>
              </a:outerShdw>
            </a:effectLst>
          </c:spPr>
          <c:invertIfNegative val="0"/>
          <c:dLbls>
            <c:numFmt formatCode="0%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Helvetica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/>
                </c:pt>
                <c:pt idx="1">
                  <c:v>Kaele DD/CHW</c:v>
                </c:pt>
                <c:pt idx="2">
                  <c:v>Others</c:v>
                </c:pt>
                <c:pt idx="3">
                  <c:v>Mapoussere HL</c:v>
                </c:pt>
                <c:pt idx="4">
                  <c:v>Others</c:v>
                </c:pt>
                <c:pt idx="5">
                  <c:v>Garey </c:v>
                </c:pt>
                <c:pt idx="6">
                  <c:v>Others</c:v>
                </c:pt>
                <c:pt idx="7">
                  <c:v>Men/Women</c:v>
                </c:pt>
              </c:strCache>
            </c:strRef>
          </c:cat>
          <c:val>
            <c:numRef>
              <c:f>Sheet1!$B$2:$B$9</c:f>
              <c:numCache>
                <c:ptCount val="6"/>
                <c:pt idx="1">
                  <c:v>0.927000</c:v>
                </c:pt>
                <c:pt idx="2">
                  <c:v>0.062000</c:v>
                </c:pt>
                <c:pt idx="3">
                  <c:v>0.745000</c:v>
                </c:pt>
                <c:pt idx="4">
                  <c:v>0.248000</c:v>
                </c:pt>
                <c:pt idx="5">
                  <c:v>0.550000</c:v>
                </c:pt>
                <c:pt idx="6">
                  <c:v>0.250000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Reminder D3</c:v>
                </c:pt>
              </c:strCache>
            </c:strRef>
          </c:tx>
          <c:spPr>
            <a:solidFill>
              <a:srgbClr val="6EC038"/>
            </a:solidFill>
            <a:ln w="9525" cap="flat">
              <a:solidFill>
                <a:srgbClr val="F9F9F9"/>
              </a:solidFill>
              <a:prstDash val="solid"/>
              <a:round/>
            </a:ln>
            <a:effectLst>
              <a:outerShdw sx="100000" sy="100000" kx="0" ky="0" algn="tl" rotWithShape="1" blurRad="38100" dist="25400" dir="5400000">
                <a:srgbClr val="000000">
                  <a:alpha val="50000"/>
                </a:srgbClr>
              </a:outerShdw>
            </a:effectLst>
          </c:spPr>
          <c:invertIfNegative val="0"/>
          <c:dLbls>
            <c:numFmt formatCode="0%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Helvetica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/>
                </c:pt>
                <c:pt idx="1">
                  <c:v>Kaele DD/CHW</c:v>
                </c:pt>
                <c:pt idx="2">
                  <c:v>Others</c:v>
                </c:pt>
                <c:pt idx="3">
                  <c:v>Mapoussere HL</c:v>
                </c:pt>
                <c:pt idx="4">
                  <c:v>Others</c:v>
                </c:pt>
                <c:pt idx="5">
                  <c:v>Garey </c:v>
                </c:pt>
                <c:pt idx="6">
                  <c:v>Others</c:v>
                </c:pt>
                <c:pt idx="7">
                  <c:v>Men/Women</c:v>
                </c:pt>
              </c:strCache>
            </c:strRef>
          </c:cat>
          <c:val>
            <c:numRef>
              <c:f>Sheet1!$C$2:$C$9</c:f>
              <c:numCache>
                <c:ptCount val="6"/>
                <c:pt idx="1">
                  <c:v>0.984000</c:v>
                </c:pt>
                <c:pt idx="2">
                  <c:v>0.021000</c:v>
                </c:pt>
                <c:pt idx="3">
                  <c:v>0.750000</c:v>
                </c:pt>
                <c:pt idx="4">
                  <c:v>0.222000</c:v>
                </c:pt>
                <c:pt idx="5">
                  <c:v>0.330000</c:v>
                </c:pt>
                <c:pt idx="6">
                  <c:v>0.000000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Timing of D2/D3 Reminder(A.M)</c:v>
                </c:pt>
              </c:strCache>
            </c:strRef>
          </c:tx>
          <c:spPr>
            <a:solidFill>
              <a:srgbClr val="F1D130"/>
            </a:solidFill>
            <a:ln w="9525" cap="flat">
              <a:solidFill>
                <a:srgbClr val="F9F9F9"/>
              </a:solidFill>
              <a:prstDash val="solid"/>
              <a:round/>
            </a:ln>
            <a:effectLst>
              <a:outerShdw sx="100000" sy="100000" kx="0" ky="0" algn="tl" rotWithShape="1" blurRad="38100" dist="25400" dir="5400000">
                <a:srgbClr val="000000">
                  <a:alpha val="50000"/>
                </a:srgbClr>
              </a:outerShdw>
            </a:effectLst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Helvetica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/>
                </c:pt>
                <c:pt idx="1">
                  <c:v>Kaele DD/CHW</c:v>
                </c:pt>
                <c:pt idx="2">
                  <c:v>Others</c:v>
                </c:pt>
                <c:pt idx="3">
                  <c:v>Mapoussere HL</c:v>
                </c:pt>
                <c:pt idx="4">
                  <c:v>Others</c:v>
                </c:pt>
                <c:pt idx="5">
                  <c:v>Garey </c:v>
                </c:pt>
                <c:pt idx="6">
                  <c:v>Others</c:v>
                </c:pt>
                <c:pt idx="7">
                  <c:v>Men/Women</c:v>
                </c:pt>
              </c:strCache>
            </c:strRef>
          </c:cat>
          <c:val>
            <c:numRef>
              <c:f>Sheet1!$D$2:$D$9</c:f>
              <c:numCache>
                <c:ptCount val="3"/>
                <c:pt idx="1">
                  <c:v>0.948000</c:v>
                </c:pt>
                <c:pt idx="3">
                  <c:v>0.992000</c:v>
                </c:pt>
                <c:pt idx="5">
                  <c:v>0.500000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Gender</c:v>
                </c:pt>
              </c:strCache>
            </c:strRef>
          </c:tx>
          <c:spPr>
            <a:solidFill>
              <a:srgbClr val="FFA93A"/>
            </a:solidFill>
            <a:ln w="9525" cap="flat">
              <a:solidFill>
                <a:srgbClr val="F9F9F9"/>
              </a:solidFill>
              <a:prstDash val="solid"/>
              <a:round/>
            </a:ln>
            <a:effectLst>
              <a:outerShdw sx="100000" sy="100000" kx="0" ky="0" algn="tl" rotWithShape="1" blurRad="38100" dist="25400" dir="5400000">
                <a:srgbClr val="000000">
                  <a:alpha val="50000"/>
                </a:srgbClr>
              </a:outerShdw>
            </a:effectLst>
          </c:spPr>
          <c:invertIfNegative val="0"/>
          <c:dLbls>
            <c:numFmt formatCode="#,##0%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Helvetica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/>
                </c:pt>
                <c:pt idx="1">
                  <c:v>Kaele DD/CHW</c:v>
                </c:pt>
                <c:pt idx="2">
                  <c:v>Others</c:v>
                </c:pt>
                <c:pt idx="3">
                  <c:v>Mapoussere HL</c:v>
                </c:pt>
                <c:pt idx="4">
                  <c:v>Others</c:v>
                </c:pt>
                <c:pt idx="5">
                  <c:v>Garey </c:v>
                </c:pt>
                <c:pt idx="6">
                  <c:v>Others</c:v>
                </c:pt>
                <c:pt idx="7">
                  <c:v>Men/Women</c:v>
                </c:pt>
              </c:strCache>
            </c:strRef>
          </c:cat>
          <c:val>
            <c:numRef>
              <c:f>Sheet1!$E$2:$E$9</c:f>
              <c:numCache>
                <c:ptCount val="1"/>
                <c:pt idx="7">
                  <c:v>0.495000</c:v>
                </c:pt>
              </c:numCache>
            </c:numRef>
          </c:val>
        </c:ser>
        <c:gapWidth val="10"/>
        <c:overlap val="-1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0%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Helvetica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numFmt formatCode="#,##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Helvetica"/>
              </a:defRPr>
            </a:pPr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0690008"/>
          <c:y val="0"/>
          <c:w val="0.887076"/>
          <c:h val="0.091417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800" u="none">
              <a:solidFill>
                <a:srgbClr val="000000"/>
              </a:solidFill>
              <a:latin typeface="Helvetica"/>
            </a:defRPr>
          </a:pPr>
        </a:p>
      </c:txPr>
    </c:legend>
    <c:plotVisOnly val="1"/>
    <c:dispBlanksAs val="gap"/>
  </c:chart>
  <c:spPr>
    <a:solidFill>
      <a:srgbClr val="FFFFFF"/>
    </a:solidFill>
    <a:ln w="12700" cap="flat">
      <a:solidFill>
        <a:srgbClr val="888888"/>
      </a:solidFill>
      <a:prstDash val="solid"/>
      <a:round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154104"/>
          <c:y val="0.246111"/>
          <c:w val="0.624696"/>
          <c:h val="0.6077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rgbClr val="499BC9"/>
            </a:solidFill>
            <a:ln w="9525" cap="flat">
              <a:solidFill>
                <a:srgbClr val="F9F9F9"/>
              </a:solidFill>
              <a:prstDash val="solid"/>
              <a:round/>
            </a:ln>
            <a:effectLst>
              <a:outerShdw sx="100000" sy="100000" kx="0" ky="0" algn="tl" rotWithShape="1" blurRad="38100" dist="25400" dir="5400000">
                <a:srgbClr val="000000">
                  <a:alpha val="50000"/>
                </a:srgbClr>
              </a:outerShdw>
            </a:effectLst>
          </c:spPr>
          <c:invertIfNegative val="0"/>
          <c:dLbls>
            <c:numFmt formatCode="0.00%" sourceLinked="0"/>
            <c:txPr>
              <a:bodyPr/>
              <a:lstStyle/>
              <a:p>
                <a:pPr>
                  <a:defRPr b="1" i="0" strike="noStrike" sz="1400" u="none">
                    <a:solidFill>
                      <a:srgbClr val="000000"/>
                    </a:solidFill>
                    <a:latin typeface="Helvetica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Kaele</c:v>
                </c:pt>
                <c:pt idx="1">
                  <c:v>Mapoussere</c:v>
                </c:pt>
                <c:pt idx="2">
                  <c:v>Garey</c:v>
                </c:pt>
              </c:strCache>
            </c:strRef>
          </c:cat>
          <c:val>
            <c:numRef>
              <c:f>Sheet1!$B$2:$B$4</c:f>
              <c:numCache>
                <c:ptCount val="3"/>
                <c:pt idx="0">
                  <c:v>0.064784</c:v>
                </c:pt>
                <c:pt idx="1">
                  <c:v>0.266779</c:v>
                </c:pt>
                <c:pt idx="2">
                  <c:v>0.116279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EoR</c:v>
                </c:pt>
              </c:strCache>
            </c:strRef>
          </c:tx>
          <c:spPr>
            <a:solidFill>
              <a:srgbClr val="6EC038"/>
            </a:solidFill>
            <a:ln w="9525" cap="flat">
              <a:solidFill>
                <a:srgbClr val="F9F9F9"/>
              </a:solidFill>
              <a:prstDash val="solid"/>
              <a:round/>
            </a:ln>
            <a:effectLst>
              <a:outerShdw sx="100000" sy="100000" kx="0" ky="0" algn="tl" rotWithShape="1" blurRad="38100" dist="25400" dir="5400000">
                <a:srgbClr val="000000">
                  <a:alpha val="50000"/>
                </a:srgbClr>
              </a:outerShdw>
            </a:effectLst>
          </c:spPr>
          <c:invertIfNegative val="0"/>
          <c:dLbls>
            <c:numFmt formatCode="0.00%" sourceLinked="0"/>
            <c:txPr>
              <a:bodyPr/>
              <a:lstStyle/>
              <a:p>
                <a:pPr>
                  <a:defRPr b="1" i="0" strike="noStrike" sz="1400" u="none">
                    <a:solidFill>
                      <a:srgbClr val="000000"/>
                    </a:solidFill>
                    <a:latin typeface="Helvetica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Kaele</c:v>
                </c:pt>
                <c:pt idx="1">
                  <c:v>Mapoussere</c:v>
                </c:pt>
                <c:pt idx="2">
                  <c:v>Garey</c:v>
                </c:pt>
              </c:strCache>
            </c:strRef>
          </c:cat>
          <c:val>
            <c:numRef>
              <c:f>Sheet1!$C$2:$C$4</c:f>
              <c:numCache>
                <c:ptCount val="3"/>
                <c:pt idx="0">
                  <c:v>0.096408</c:v>
                </c:pt>
                <c:pt idx="1">
                  <c:v>0.462963</c:v>
                </c:pt>
                <c:pt idx="2">
                  <c:v>0.217460</c:v>
                </c:pt>
              </c:numCache>
            </c:numRef>
          </c:val>
        </c:ser>
        <c:gapWidth val="150"/>
        <c:overlap val="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0.00%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Helvetica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numFmt formatCode="0.0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Helvetica"/>
              </a:defRPr>
            </a:pPr>
          </a:p>
        </c:txPr>
        <c:crossAx val="2094734552"/>
        <c:crosses val="autoZero"/>
        <c:crossBetween val="between"/>
        <c:majorUnit val="0.125"/>
        <c:minorUnit val="0.0625"/>
      </c:valAx>
      <c:spPr>
        <a:solidFill>
          <a:srgbClr val="FFFFFF"/>
        </a:solidFill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0773406"/>
          <c:y val="0"/>
          <c:w val="0.922659"/>
          <c:h val="0.14193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1" i="0" strike="noStrike" sz="2300" u="none">
              <a:solidFill>
                <a:srgbClr val="000000"/>
              </a:solidFill>
              <a:latin typeface="Helvetica"/>
            </a:defRPr>
          </a:pPr>
        </a:p>
      </c:txPr>
    </c:legend>
    <c:plotVisOnly val="1"/>
    <c:dispBlanksAs val="gap"/>
  </c:chart>
  <c:spPr>
    <a:solidFill>
      <a:srgbClr val="FFFFFF"/>
    </a:solidFill>
    <a:ln w="12700" cap="flat">
      <a:solidFill>
        <a:srgbClr val="888888"/>
      </a:solidFill>
      <a:prstDash val="solid"/>
      <a:round/>
    </a:ln>
    <a:effectLst/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163088"/>
          <c:y val="0.233341"/>
          <c:w val="0.642605"/>
          <c:h val="0.620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Target Children</c:v>
                </c:pt>
              </c:strCache>
            </c:strRef>
          </c:tx>
          <c:spPr>
            <a:solidFill>
              <a:srgbClr val="6D7472"/>
            </a:solidFill>
            <a:ln w="9525" cap="flat">
              <a:solidFill>
                <a:srgbClr val="F9F9F9"/>
              </a:solidFill>
              <a:prstDash val="solid"/>
              <a:round/>
            </a:ln>
            <a:effectLst>
              <a:outerShdw sx="100000" sy="100000" kx="0" ky="0" algn="tl" rotWithShape="1" blurRad="38100" dist="25400" dir="5400000">
                <a:srgbClr val="000000">
                  <a:alpha val="50000"/>
                </a:srgbClr>
              </a:outerShdw>
            </a:effectLst>
          </c:spPr>
          <c:invertIfNegative val="0"/>
          <c:dLbls>
            <c:numFmt formatCode="0.00%" sourceLinked="0"/>
            <c:txPr>
              <a:bodyPr/>
              <a:lstStyle/>
              <a:p>
                <a:pPr>
                  <a:defRPr b="0" i="0" strike="noStrike" sz="1300" u="none">
                    <a:solidFill>
                      <a:srgbClr val="000000"/>
                    </a:solidFill>
                    <a:latin typeface="Helvetica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Kaele</c:v>
                </c:pt>
                <c:pt idx="1">
                  <c:v>Mapoussere</c:v>
                </c:pt>
                <c:pt idx="2">
                  <c:v>Garey</c:v>
                </c:pt>
              </c:strCache>
            </c:strRef>
          </c:cat>
          <c:val>
            <c:numRef>
              <c:f>Sheet1!$B$2:$B$4</c:f>
              <c:numCache>
                <c:ptCount val="3"/>
                <c:pt idx="0">
                  <c:v>0.096408</c:v>
                </c:pt>
                <c:pt idx="1">
                  <c:v>0.462963</c:v>
                </c:pt>
                <c:pt idx="2">
                  <c:v>0.217460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Non-Target Children</c:v>
                </c:pt>
              </c:strCache>
            </c:strRef>
          </c:tx>
          <c:spPr>
            <a:solidFill>
              <a:srgbClr val="980605"/>
            </a:solidFill>
            <a:ln w="9525" cap="flat">
              <a:solidFill>
                <a:srgbClr val="F9F9F9"/>
              </a:solidFill>
              <a:prstDash val="solid"/>
              <a:round/>
            </a:ln>
            <a:effectLst>
              <a:outerShdw sx="100000" sy="100000" kx="0" ky="0" algn="tl" rotWithShape="1" blurRad="38100" dist="25400" dir="5400000">
                <a:srgbClr val="000000">
                  <a:alpha val="50000"/>
                </a:srgbClr>
              </a:outerShdw>
            </a:effectLst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b="0" i="0" strike="noStrike" sz="1300" u="none">
                    <a:solidFill>
                      <a:srgbClr val="000000"/>
                    </a:solidFill>
                    <a:latin typeface="Helvetica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Kaele</c:v>
                </c:pt>
                <c:pt idx="1">
                  <c:v>Mapoussere</c:v>
                </c:pt>
                <c:pt idx="2">
                  <c:v>Garey</c:v>
                </c:pt>
              </c:strCache>
            </c:strRef>
          </c:cat>
          <c:val>
            <c:numRef>
              <c:f>Sheet1!$C$2:$C$4</c:f>
              <c:numCache>
                <c:ptCount val="3"/>
                <c:pt idx="0">
                  <c:v>0.170000</c:v>
                </c:pt>
                <c:pt idx="1">
                  <c:v>0.466276</c:v>
                </c:pt>
                <c:pt idx="2">
                  <c:v>0.360502</c:v>
                </c:pt>
              </c:numCache>
            </c:numRef>
          </c:val>
        </c:ser>
        <c:gapWidth val="110"/>
        <c:overlap val="-4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0.00%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Helvetica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numFmt formatCode="0.00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800" u="none">
                <a:solidFill>
                  <a:srgbClr val="000000"/>
                </a:solidFill>
                <a:latin typeface="Helvetica"/>
              </a:defRPr>
            </a:pPr>
          </a:p>
        </c:txPr>
        <c:crossAx val="2094734552"/>
        <c:crosses val="autoZero"/>
        <c:crossBetween val="between"/>
        <c:majorUnit val="0.125"/>
        <c:minorUnit val="0.0625"/>
      </c:valAx>
      <c:spPr>
        <a:solidFill>
          <a:srgbClr val="FFFFFF"/>
        </a:solidFill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0718813"/>
          <c:y val="0"/>
          <c:w val="0.928119"/>
          <c:h val="0.104609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1" i="0" strike="noStrike" sz="1600" u="none">
              <a:solidFill>
                <a:srgbClr val="FF2600"/>
              </a:solidFill>
              <a:latin typeface="Helvetica"/>
            </a:defRPr>
          </a:pPr>
        </a:p>
      </c:txPr>
    </c:legend>
    <c:plotVisOnly val="1"/>
    <c:dispBlanksAs val="gap"/>
  </c:chart>
  <c:spPr>
    <a:solidFill>
      <a:srgbClr val="FFFFFF"/>
    </a:solidFill>
    <a:ln w="12700" cap="flat">
      <a:solidFill>
        <a:srgbClr val="888888"/>
      </a:solidFill>
      <a:prstDash val="solid"/>
      <a:round/>
    </a:ln>
    <a:effectLst/>
  </c:spPr>
  <c:externalData r:id="rId1">
    <c:autoUpdate val="0"/>
  </c:externalData>
</c:chartSpace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" name="Shape 1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4" name="Shape 18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Districts are not behaving not the same.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524000" y="3602037"/>
            <a:ext cx="9144000" cy="1655778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3" name="Shape 9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hape 9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2" name="Shape 102"/>
          <p:cNvSpPr/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Shape 2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831850" y="4589462"/>
            <a:ext cx="10515600" cy="150020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Shape 39"/>
          <p:cNvSpPr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hape 4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Shape 48"/>
          <p:cNvSpPr/>
          <p:nvPr>
            <p:ph type="body" sz="quarter" idx="1"/>
          </p:nvPr>
        </p:nvSpPr>
        <p:spPr>
          <a:xfrm>
            <a:off x="839787" y="1681163"/>
            <a:ext cx="5157790" cy="823928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0">
              <a:buSzTx/>
              <a:buFontTx/>
              <a:buNone/>
              <a:defRPr b="1" sz="2400"/>
            </a:lvl2pPr>
            <a:lvl3pPr marL="0" indent="0">
              <a:buSzTx/>
              <a:buFontTx/>
              <a:buNone/>
              <a:defRPr b="1" sz="2400"/>
            </a:lvl3pPr>
            <a:lvl4pPr marL="0" indent="0">
              <a:buSzTx/>
              <a:buFontTx/>
              <a:buNone/>
              <a:defRPr b="1" sz="2400"/>
            </a:lvl4pPr>
            <a:lvl5pPr marL="0" indent="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hape 49"/>
          <p:cNvSpPr/>
          <p:nvPr>
            <p:ph type="body" sz="quarter" idx="13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hape 5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Shape 73"/>
          <p:cNvSpPr/>
          <p:nvPr>
            <p:ph type="body" sz="half" idx="1"/>
          </p:nvPr>
        </p:nvSpPr>
        <p:spPr>
          <a:xfrm>
            <a:off x="5183187" y="987425"/>
            <a:ext cx="6172204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hape 74"/>
          <p:cNvSpPr/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hape 7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Shape 83"/>
          <p:cNvSpPr/>
          <p:nvPr>
            <p:ph type="pic" sz="half" idx="13"/>
          </p:nvPr>
        </p:nvSpPr>
        <p:spPr>
          <a:xfrm>
            <a:off x="5183187" y="987425"/>
            <a:ext cx="6172204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hape 8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11089825" y="6404294"/>
            <a:ext cx="263978" cy="26923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1.jpe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Relationship Id="rId3" Type="http://schemas.openxmlformats.org/officeDocument/2006/relationships/chart" Target="../charts/chart5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1.jpe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.png"/><Relationship Id="rId4" Type="http://schemas.openxmlformats.org/officeDocument/2006/relationships/image" Target="../media/image1.jpe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.png"/><Relationship Id="rId4" Type="http://schemas.openxmlformats.org/officeDocument/2006/relationships/image" Target="../media/image1.jpe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.png"/><Relationship Id="rId4" Type="http://schemas.openxmlformats.org/officeDocument/2006/relationships/image" Target="../media/image1.jpe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1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type="subTitle" sz="quarter" idx="1"/>
          </p:nvPr>
        </p:nvSpPr>
        <p:spPr>
          <a:xfrm>
            <a:off x="950890" y="1545818"/>
            <a:ext cx="10290220" cy="1481086"/>
          </a:xfrm>
          <a:prstGeom prst="rect">
            <a:avLst/>
          </a:prstGeom>
        </p:spPr>
        <p:txBody>
          <a:bodyPr/>
          <a:lstStyle/>
          <a:p>
            <a:pPr defTabSz="896111">
              <a:spcBef>
                <a:spcPts val="900"/>
              </a:spcBef>
              <a:defRPr b="1" sz="3300">
                <a:solidFill>
                  <a:schemeClr val="accent2"/>
                </a:solidFill>
              </a:defRPr>
            </a:pPr>
            <a:r>
              <a:t>Effectiveness of using Household Leaders (HL) to Improve </a:t>
            </a:r>
            <a:r>
              <a:rPr i="1"/>
              <a:t>Adherence</a:t>
            </a:r>
            <a:r>
              <a:t> and </a:t>
            </a:r>
            <a:r>
              <a:rPr i="1"/>
              <a:t>Impact</a:t>
            </a:r>
            <a:r>
              <a:t> of Seasonal Malaria Chemoprevention in Northern Cameroon (EHLIAN).</a:t>
            </a:r>
          </a:p>
        </p:txBody>
      </p:sp>
      <p:sp>
        <p:nvSpPr>
          <p:cNvPr id="113" name="Shape 113"/>
          <p:cNvSpPr/>
          <p:nvPr/>
        </p:nvSpPr>
        <p:spPr>
          <a:xfrm>
            <a:off x="1298619" y="4572779"/>
            <a:ext cx="9594762" cy="1015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 algn="ctr">
              <a:lnSpc>
                <a:spcPct val="90000"/>
              </a:lnSpc>
              <a:defRPr i="1" sz="2200">
                <a:solidFill>
                  <a:srgbClr val="01199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</a:p>
          <a:p>
            <a:pPr algn="ctr">
              <a:lnSpc>
                <a:spcPct val="90000"/>
              </a:lnSpc>
              <a:defRPr i="1" sz="2200">
                <a:solidFill>
                  <a:srgbClr val="01199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t>Dr BOMBA Dominique</a:t>
            </a:r>
          </a:p>
          <a:p>
            <a:pPr algn="ctr">
              <a:lnSpc>
                <a:spcPct val="90000"/>
              </a:lnSpc>
              <a:defRPr i="1" sz="2200">
                <a:solidFill>
                  <a:srgbClr val="011993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t>PNLP Cameroon</a:t>
            </a:r>
          </a:p>
        </p:txBody>
      </p:sp>
      <p:sp>
        <p:nvSpPr>
          <p:cNvPr id="114" name="Shape 114"/>
          <p:cNvSpPr/>
          <p:nvPr/>
        </p:nvSpPr>
        <p:spPr>
          <a:xfrm>
            <a:off x="3104269" y="3194923"/>
            <a:ext cx="5983462" cy="10523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 algn="ctr">
              <a:lnSpc>
                <a:spcPct val="81000"/>
              </a:lnSpc>
              <a:defRPr sz="2700">
                <a:solidFill>
                  <a:srgbClr val="011993"/>
                </a:solidFill>
                <a:latin typeface="Copperplate"/>
                <a:ea typeface="Copperplate"/>
                <a:cs typeface="Copperplate"/>
                <a:sym typeface="Copperplate"/>
              </a:defRPr>
            </a:pPr>
            <a:r>
              <a:t>Cameroon OPT-SMC Project Preliminary report</a:t>
            </a:r>
          </a:p>
          <a:p>
            <a:pPr algn="ctr">
              <a:lnSpc>
                <a:spcPct val="81000"/>
              </a:lnSpc>
              <a:defRPr sz="2700">
                <a:solidFill>
                  <a:srgbClr val="011993"/>
                </a:solidFill>
                <a:latin typeface="Copperplate"/>
                <a:ea typeface="Copperplate"/>
                <a:cs typeface="Copperplate"/>
                <a:sym typeface="Copperplate"/>
              </a:defRPr>
            </a:pPr>
            <a:r>
              <a:t>February 21, 2023</a:t>
            </a:r>
          </a:p>
        </p:txBody>
      </p:sp>
      <p:pic>
        <p:nvPicPr>
          <p:cNvPr id="115" name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11174" y="32667"/>
            <a:ext cx="1504377" cy="137768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6" name="image2.png"/>
          <p:cNvPicPr>
            <a:picLocks noChangeAspect="1"/>
          </p:cNvPicPr>
          <p:nvPr/>
        </p:nvPicPr>
        <p:blipFill>
          <a:blip r:embed="rId3">
            <a:extLst/>
          </a:blip>
          <a:srcRect l="22751" t="75249" r="16929" b="14403"/>
          <a:stretch>
            <a:fillRect/>
          </a:stretch>
        </p:blipFill>
        <p:spPr>
          <a:xfrm>
            <a:off x="180756" y="5776440"/>
            <a:ext cx="11505412" cy="1013472"/>
          </a:xfrm>
          <a:prstGeom prst="rect">
            <a:avLst/>
          </a:prstGeom>
          <a:ln w="12700">
            <a:miter lim="400000"/>
          </a:ln>
        </p:spPr>
      </p:pic>
      <p:pic>
        <p:nvPicPr>
          <p:cNvPr id="117" name="image3.jpeg" descr="http://www.edctp.org/web/app/uploads/2017/01/03-Red_EDCTP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35227" y="349886"/>
            <a:ext cx="1075946" cy="97156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/>
          <p:nvPr>
            <p:ph type="title"/>
          </p:nvPr>
        </p:nvSpPr>
        <p:spPr>
          <a:xfrm>
            <a:off x="58954" y="133738"/>
            <a:ext cx="10515601" cy="1153858"/>
          </a:xfrm>
          <a:prstGeom prst="rect">
            <a:avLst/>
          </a:prstGeom>
        </p:spPr>
        <p:txBody>
          <a:bodyPr/>
          <a:lstStyle>
            <a:lvl1pPr algn="ctr" defTabSz="859536">
              <a:defRPr sz="3200">
                <a:solidFill>
                  <a:srgbClr val="FF2600"/>
                </a:solidFill>
              </a:defRPr>
            </a:lvl1pPr>
          </a:lstStyle>
          <a:p>
            <a:pPr/>
            <a:r>
              <a:t>Results 2: Community parasite carriage by intervention strategy.</a:t>
            </a:r>
          </a:p>
        </p:txBody>
      </p:sp>
      <p:grpSp>
        <p:nvGrpSpPr>
          <p:cNvPr id="202" name="Group 202"/>
          <p:cNvGrpSpPr/>
          <p:nvPr/>
        </p:nvGrpSpPr>
        <p:grpSpPr>
          <a:xfrm>
            <a:off x="620304" y="1428545"/>
            <a:ext cx="6514543" cy="3041089"/>
            <a:chOff x="-1003919" y="-280727"/>
            <a:chExt cx="6514541" cy="3041088"/>
          </a:xfrm>
        </p:grpSpPr>
        <p:graphicFrame>
          <p:nvGraphicFramePr>
            <p:cNvPr id="198" name="Chart 198"/>
            <p:cNvGraphicFramePr/>
            <p:nvPr/>
          </p:nvGraphicFramePr>
          <p:xfrm>
            <a:off x="-1003921" y="-280728"/>
            <a:ext cx="6514544" cy="3041089"/>
          </p:xfrm>
          <a:graphic xmlns:a="http://schemas.openxmlformats.org/drawingml/2006/main">
            <a:graphicData uri="http://schemas.openxmlformats.org/drawingml/2006/chart">
              <c:chart xmlns:c="http://schemas.openxmlformats.org/drawingml/2006/chart" r:id="rId2"/>
            </a:graphicData>
          </a:graphic>
        </p:graphicFrame>
        <p:graphicFrame>
          <p:nvGraphicFramePr>
            <p:cNvPr id="199" name="Table 199"/>
            <p:cNvGraphicFramePr/>
            <p:nvPr/>
          </p:nvGraphicFramePr>
          <p:xfrm>
            <a:off x="1281137" y="712601"/>
            <a:ext cx="959843" cy="349473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{4C3C2611-4C71-4FC5-86AE-919BDF0F9419}</a:tableStyleId>
                </a:tblPr>
                <a:tblGrid>
                  <a:gridCol w="959842"/>
                </a:tblGrid>
                <a:tr h="349472">
                  <a:tc>
                    <a:txBody>
                      <a:bodyPr/>
                      <a:lstStyle/>
                      <a:p>
                        <a:pPr defTabSz="457200"/>
                        <a:r>
                          <a:rPr b="1" sz="1600">
                            <a:solidFill>
                              <a:schemeClr val="accent5">
                                <a:satOff val="-3547"/>
                                <a:lumOff val="-10352"/>
                              </a:schemeClr>
                            </a:solidFill>
                            <a:latin typeface="+mj-lt"/>
                            <a:ea typeface="+mj-ea"/>
                            <a:cs typeface="+mj-cs"/>
                            <a:sym typeface="Helvetica"/>
                          </a:rPr>
                          <a:t>p=0.0001</a:t>
                        </a:r>
                      </a:p>
                    </a:txBody>
                    <a:tcPr marL="0" marR="0" marT="0" marB="0" anchor="t" anchorCtr="0" horzOverflow="overflow">
                      <a:lnL w="12700">
                        <a:miter lim="400000"/>
                      </a:lnL>
                      <a:lnR w="12700">
                        <a:miter lim="400000"/>
                      </a:lnR>
                      <a:lnT w="12700">
                        <a:miter lim="400000"/>
                      </a:lnT>
                      <a:lnB w="1270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200" name="Table 200"/>
            <p:cNvGraphicFramePr/>
            <p:nvPr/>
          </p:nvGraphicFramePr>
          <p:xfrm>
            <a:off x="245434" y="1229484"/>
            <a:ext cx="976807" cy="362713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{4C3C2611-4C71-4FC5-86AE-919BDF0F9419}</a:tableStyleId>
                </a:tblPr>
                <a:tblGrid>
                  <a:gridCol w="976805"/>
                </a:tblGrid>
                <a:tr h="362712">
                  <a:tc>
                    <a:txBody>
                      <a:bodyPr/>
                      <a:lstStyle/>
                      <a:p>
                        <a:pPr defTabSz="457200"/>
                        <a:r>
                          <a:rPr b="1" sz="1600">
                            <a:solidFill>
                              <a:schemeClr val="accent5">
                                <a:satOff val="-3547"/>
                                <a:lumOff val="-10352"/>
                              </a:schemeClr>
                            </a:solidFill>
                            <a:latin typeface="+mj-lt"/>
                            <a:ea typeface="+mj-ea"/>
                            <a:cs typeface="+mj-cs"/>
                            <a:sym typeface="Helvetica"/>
                          </a:rPr>
                          <a:t>p=0.054</a:t>
                        </a:r>
                      </a:p>
                    </a:txBody>
                    <a:tcPr marL="0" marR="0" marT="0" marB="0" anchor="t" anchorCtr="0" horzOverflow="overflow">
                      <a:lnL w="12700">
                        <a:miter lim="400000"/>
                      </a:lnL>
                      <a:lnR w="12700">
                        <a:miter lim="400000"/>
                      </a:lnR>
                      <a:lnT w="12700">
                        <a:miter lim="400000"/>
                      </a:lnT>
                      <a:lnB w="1270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201" name="Table 201"/>
            <p:cNvGraphicFramePr/>
            <p:nvPr/>
          </p:nvGraphicFramePr>
          <p:xfrm>
            <a:off x="3339941" y="631974"/>
            <a:ext cx="976807" cy="510728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{4C3C2611-4C71-4FC5-86AE-919BDF0F9419}</a:tableStyleId>
                </a:tblPr>
                <a:tblGrid>
                  <a:gridCol w="976805"/>
                </a:tblGrid>
                <a:tr h="510727">
                  <a:tc>
                    <a:txBody>
                      <a:bodyPr/>
                      <a:lstStyle/>
                      <a:p>
                        <a:pPr defTabSz="457200"/>
                        <a:r>
                          <a:rPr b="1" sz="1600">
                            <a:solidFill>
                              <a:schemeClr val="accent5">
                                <a:satOff val="-3547"/>
                                <a:lumOff val="-10352"/>
                              </a:schemeClr>
                            </a:solidFill>
                            <a:latin typeface="+mj-lt"/>
                            <a:ea typeface="+mj-ea"/>
                            <a:cs typeface="+mj-cs"/>
                            <a:sym typeface="Helvetica"/>
                          </a:rPr>
                          <a:t>p&lt;0.0001</a:t>
                        </a:r>
                      </a:p>
                    </a:txBody>
                    <a:tcPr marL="0" marR="0" marT="0" marB="0" anchor="t" anchorCtr="0" horzOverflow="overflow">
                      <a:lnL w="12700">
                        <a:miter lim="400000"/>
                      </a:lnL>
                      <a:lnR w="12700">
                        <a:miter lim="400000"/>
                      </a:lnR>
                      <a:lnT w="12700">
                        <a:miter lim="400000"/>
                      </a:lnT>
                      <a:lnB w="1270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</p:grpSp>
      <p:sp>
        <p:nvSpPr>
          <p:cNvPr id="203" name="Shape 203"/>
          <p:cNvSpPr/>
          <p:nvPr>
            <p:ph type="body" sz="half" idx="1"/>
          </p:nvPr>
        </p:nvSpPr>
        <p:spPr>
          <a:xfrm>
            <a:off x="643005" y="4774821"/>
            <a:ext cx="10515602" cy="1983521"/>
          </a:xfrm>
          <a:prstGeom prst="rect">
            <a:avLst/>
          </a:prstGeom>
        </p:spPr>
        <p:txBody>
          <a:bodyPr/>
          <a:lstStyle/>
          <a:p>
            <a:pPr marL="237957" indent="-237957" defTabSz="756847">
              <a:spcBef>
                <a:spcPts val="800"/>
              </a:spcBef>
              <a:buFontTx/>
              <a:buAutoNum type="arabicPeriod" startAt="1"/>
              <a:defRPr b="1" sz="2200">
                <a:solidFill>
                  <a:srgbClr val="9411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Baseline Prevalence in Mapoussere high: indicate transmission peaking before start of cycle 1.</a:t>
            </a:r>
          </a:p>
          <a:p>
            <a:pPr marL="237957" indent="-237957" defTabSz="756847">
              <a:spcBef>
                <a:spcPts val="800"/>
              </a:spcBef>
              <a:buFontTx/>
              <a:buAutoNum type="arabicPeriod" startAt="1"/>
              <a:defRPr b="1" sz="2200">
                <a:solidFill>
                  <a:srgbClr val="9411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87% Proportionate increase in parasitemia in Garey (EoR).</a:t>
            </a:r>
          </a:p>
          <a:p>
            <a:pPr marL="237957" indent="-237957" defTabSz="756847">
              <a:spcBef>
                <a:spcPts val="800"/>
              </a:spcBef>
              <a:buFontTx/>
              <a:buAutoNum type="arabicPeriod" startAt="1"/>
              <a:defRPr b="1" sz="2200">
                <a:solidFill>
                  <a:srgbClr val="9411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47.5% proportionate increase in Kaele (EoR).</a:t>
            </a:r>
          </a:p>
          <a:p>
            <a:pPr marL="237957" indent="-237957" defTabSz="756847">
              <a:spcBef>
                <a:spcPts val="800"/>
              </a:spcBef>
              <a:buFontTx/>
              <a:buAutoNum type="arabicPeriod" startAt="1"/>
              <a:defRPr b="1" sz="2200">
                <a:solidFill>
                  <a:srgbClr val="9411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74% proportionate increase in Mapoussere (EoR).</a:t>
            </a:r>
          </a:p>
        </p:txBody>
      </p:sp>
      <p:grpSp>
        <p:nvGrpSpPr>
          <p:cNvPr id="208" name="Group 208"/>
          <p:cNvGrpSpPr/>
          <p:nvPr/>
        </p:nvGrpSpPr>
        <p:grpSpPr>
          <a:xfrm>
            <a:off x="6447955" y="1378691"/>
            <a:ext cx="6155698" cy="3031050"/>
            <a:chOff x="-1003920" y="-390473"/>
            <a:chExt cx="6155697" cy="3031048"/>
          </a:xfrm>
        </p:grpSpPr>
        <p:graphicFrame>
          <p:nvGraphicFramePr>
            <p:cNvPr id="204" name="Chart 204"/>
            <p:cNvGraphicFramePr/>
            <p:nvPr/>
          </p:nvGraphicFramePr>
          <p:xfrm>
            <a:off x="-1003921" y="-390474"/>
            <a:ext cx="6155699" cy="3031050"/>
          </p:xfrm>
          <a:graphic xmlns:a="http://schemas.openxmlformats.org/drawingml/2006/main">
            <a:graphicData uri="http://schemas.openxmlformats.org/drawingml/2006/chart">
              <c:chart xmlns:c="http://schemas.openxmlformats.org/drawingml/2006/chart" r:id="rId3"/>
            </a:graphicData>
          </a:graphic>
        </p:graphicFrame>
        <p:graphicFrame>
          <p:nvGraphicFramePr>
            <p:cNvPr id="205" name="Table 205"/>
            <p:cNvGraphicFramePr/>
            <p:nvPr/>
          </p:nvGraphicFramePr>
          <p:xfrm>
            <a:off x="3341291" y="266983"/>
            <a:ext cx="954337" cy="255922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{4C3C2611-4C71-4FC5-86AE-919BDF0F9419}</a:tableStyleId>
                </a:tblPr>
                <a:tblGrid>
                  <a:gridCol w="954336"/>
                </a:tblGrid>
                <a:tr h="255921">
                  <a:tc>
                    <a:txBody>
                      <a:bodyPr/>
                      <a:lstStyle/>
                      <a:p>
                        <a:pPr defTabSz="457200"/>
                        <a:r>
                          <a:rPr b="1" sz="1600">
                            <a:solidFill>
                              <a:schemeClr val="accent5">
                                <a:satOff val="-3547"/>
                                <a:lumOff val="-10352"/>
                              </a:schemeClr>
                            </a:solidFill>
                            <a:latin typeface="+mj-lt"/>
                            <a:ea typeface="+mj-ea"/>
                            <a:cs typeface="+mj-cs"/>
                            <a:sym typeface="Helvetica"/>
                          </a:rPr>
                          <a:t>p&lt;0.0001</a:t>
                        </a:r>
                      </a:p>
                    </a:txBody>
                    <a:tcPr marL="0" marR="0" marT="0" marB="0" anchor="t" anchorCtr="0" horzOverflow="overflow">
                      <a:lnL w="12700">
                        <a:miter lim="400000"/>
                      </a:lnL>
                      <a:lnR w="12700">
                        <a:miter lim="400000"/>
                      </a:lnR>
                      <a:lnT w="12700">
                        <a:miter lim="400000"/>
                      </a:lnT>
                      <a:lnB w="1270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206" name="Table 206"/>
            <p:cNvGraphicFramePr/>
            <p:nvPr/>
          </p:nvGraphicFramePr>
          <p:xfrm>
            <a:off x="144906" y="888373"/>
            <a:ext cx="959709" cy="348397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{4C3C2611-4C71-4FC5-86AE-919BDF0F9419}</a:tableStyleId>
                </a:tblPr>
                <a:tblGrid>
                  <a:gridCol w="959708"/>
                </a:tblGrid>
                <a:tr h="348396">
                  <a:tc>
                    <a:txBody>
                      <a:bodyPr/>
                      <a:lstStyle/>
                      <a:p>
                        <a:pPr defTabSz="457200"/>
                        <a:r>
                          <a:rPr b="1" sz="1600">
                            <a:solidFill>
                              <a:schemeClr val="accent5">
                                <a:satOff val="-3547"/>
                                <a:lumOff val="-10352"/>
                              </a:schemeClr>
                            </a:solidFill>
                            <a:latin typeface="+mj-lt"/>
                            <a:ea typeface="+mj-ea"/>
                            <a:cs typeface="+mj-cs"/>
                            <a:sym typeface="Helvetica"/>
                          </a:rPr>
                          <a:t>p=0.0019</a:t>
                        </a:r>
                      </a:p>
                    </a:txBody>
                    <a:tcPr marL="0" marR="0" marT="0" marB="0" anchor="t" anchorCtr="0" horzOverflow="overflow">
                      <a:lnL w="12700">
                        <a:miter lim="400000"/>
                      </a:lnL>
                      <a:lnR w="12700">
                        <a:miter lim="400000"/>
                      </a:lnR>
                      <a:lnT w="12700">
                        <a:miter lim="400000"/>
                      </a:lnT>
                      <a:lnB w="1270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207" name="Table 207"/>
            <p:cNvGraphicFramePr/>
            <p:nvPr/>
          </p:nvGraphicFramePr>
          <p:xfrm>
            <a:off x="1815314" y="-20225"/>
            <a:ext cx="959709" cy="250549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{4C3C2611-4C71-4FC5-86AE-919BDF0F9419}</a:tableStyleId>
                </a:tblPr>
                <a:tblGrid>
                  <a:gridCol w="959708"/>
                </a:tblGrid>
                <a:tr h="250548">
                  <a:tc>
                    <a:txBody>
                      <a:bodyPr/>
                      <a:lstStyle/>
                      <a:p>
                        <a:pPr defTabSz="457200"/>
                        <a:r>
                          <a:rPr b="1" sz="1600">
                            <a:solidFill>
                              <a:schemeClr val="accent5">
                                <a:satOff val="-3547"/>
                                <a:lumOff val="-10352"/>
                              </a:schemeClr>
                            </a:solidFill>
                            <a:latin typeface="+mj-lt"/>
                            <a:ea typeface="+mj-ea"/>
                            <a:cs typeface="+mj-cs"/>
                            <a:sym typeface="Helvetica"/>
                          </a:rPr>
                          <a:t>p=0.9279</a:t>
                        </a:r>
                      </a:p>
                    </a:txBody>
                    <a:tcPr marL="0" marR="0" marT="0" marB="0" anchor="t" anchorCtr="0" horzOverflow="overflow">
                      <a:lnL w="12700">
                        <a:miter lim="400000"/>
                      </a:lnL>
                      <a:lnR w="12700">
                        <a:miter lim="400000"/>
                      </a:lnR>
                      <a:lnT w="12700">
                        <a:miter lim="400000"/>
                      </a:lnT>
                      <a:lnB w="1270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</p:grpSp>
    </p:spTree>
  </p:cSld>
  <p:clrMapOvr>
    <a:masterClrMapping/>
  </p:clrMapOvr>
  <p:transition xmlns:p14="http://schemas.microsoft.com/office/powerpoint/2010/main" spd="med" advClick="1" p14:dur="1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/>
          <p:nvPr>
            <p:ph type="title"/>
          </p:nvPr>
        </p:nvSpPr>
        <p:spPr>
          <a:xfrm>
            <a:off x="603206" y="-63393"/>
            <a:ext cx="10515601" cy="1325564"/>
          </a:xfrm>
          <a:prstGeom prst="rect">
            <a:avLst/>
          </a:prstGeom>
        </p:spPr>
        <p:txBody>
          <a:bodyPr/>
          <a:lstStyle>
            <a:lvl1pPr algn="ctr">
              <a:defRPr sz="3800">
                <a:solidFill>
                  <a:srgbClr val="FF9300"/>
                </a:solidFill>
              </a:defRPr>
            </a:lvl1pPr>
          </a:lstStyle>
          <a:p>
            <a:pPr/>
            <a:r>
              <a:t>Preliminary Conclusions</a:t>
            </a:r>
          </a:p>
        </p:txBody>
      </p:sp>
      <p:sp>
        <p:nvSpPr>
          <p:cNvPr id="211" name="Shape 211"/>
          <p:cNvSpPr/>
          <p:nvPr>
            <p:ph type="body" idx="1"/>
          </p:nvPr>
        </p:nvSpPr>
        <p:spPr>
          <a:xfrm>
            <a:off x="450806" y="916737"/>
            <a:ext cx="10515601" cy="5270606"/>
          </a:xfrm>
          <a:prstGeom prst="rect">
            <a:avLst/>
          </a:prstGeom>
        </p:spPr>
        <p:txBody>
          <a:bodyPr/>
          <a:lstStyle/>
          <a:p>
            <a:pPr marL="277929" indent="-277929" defTabSz="790287">
              <a:lnSpc>
                <a:spcPct val="120000"/>
              </a:lnSpc>
              <a:spcBef>
                <a:spcPts val="0"/>
              </a:spcBef>
              <a:buFontTx/>
              <a:buAutoNum type="arabicPeriod" startAt="1"/>
              <a:defRPr b="1" sz="2277">
                <a:solidFill>
                  <a:srgbClr val="FF2600"/>
                </a:solidFill>
              </a:defRPr>
            </a:pPr>
            <a:r>
              <a:t>Primary outcome: ADHERENCE</a:t>
            </a:r>
          </a:p>
          <a:p>
            <a:pPr lvl="1" marL="585637" indent="-208447" defTabSz="790287">
              <a:lnSpc>
                <a:spcPct val="120000"/>
              </a:lnSpc>
              <a:spcBef>
                <a:spcPts val="0"/>
              </a:spcBef>
              <a:buFontTx/>
              <a:defRPr b="1" sz="2277">
                <a:solidFill>
                  <a:srgbClr val="941100"/>
                </a:solidFill>
              </a:defRPr>
            </a:pPr>
            <a:r>
              <a:t>Aggregate adherence to dose 2 and 3 is high, but much higher in control region than in intervention regions(household leaders). </a:t>
            </a:r>
          </a:p>
          <a:p>
            <a:pPr lvl="1" marL="585637" indent="-208447" defTabSz="790287">
              <a:lnSpc>
                <a:spcPct val="120000"/>
              </a:lnSpc>
              <a:spcBef>
                <a:spcPts val="0"/>
              </a:spcBef>
              <a:buFontTx/>
              <a:defRPr b="1" sz="2277">
                <a:solidFill>
                  <a:srgbClr val="941100"/>
                </a:solidFill>
              </a:defRPr>
            </a:pPr>
          </a:p>
          <a:p>
            <a:pPr lvl="1" marL="585637" indent="-208447" defTabSz="790287">
              <a:lnSpc>
                <a:spcPct val="120000"/>
              </a:lnSpc>
              <a:spcBef>
                <a:spcPts val="0"/>
              </a:spcBef>
              <a:buFontTx/>
              <a:defRPr b="1" sz="2277">
                <a:solidFill>
                  <a:srgbClr val="941100"/>
                </a:solidFill>
              </a:defRPr>
            </a:pPr>
            <a:r>
              <a:t>Aggregate Adherence falls from cycle 1-4 uniformly, but remained above 50%, consistent with trend in performance and coverage</a:t>
            </a:r>
          </a:p>
          <a:p>
            <a:pPr lvl="1" marL="585637" indent="-208447" defTabSz="790287">
              <a:lnSpc>
                <a:spcPct val="120000"/>
              </a:lnSpc>
              <a:spcBef>
                <a:spcPts val="0"/>
              </a:spcBef>
              <a:buFontTx/>
              <a:defRPr b="1" sz="2277">
                <a:solidFill>
                  <a:srgbClr val="941100"/>
                </a:solidFill>
              </a:defRPr>
            </a:pPr>
          </a:p>
          <a:p>
            <a:pPr lvl="1" marL="585637" indent="-208447" defTabSz="790287">
              <a:lnSpc>
                <a:spcPct val="120000"/>
              </a:lnSpc>
              <a:spcBef>
                <a:spcPts val="0"/>
              </a:spcBef>
              <a:buFontTx/>
              <a:defRPr b="1" sz="2277">
                <a:solidFill>
                  <a:srgbClr val="941100"/>
                </a:solidFill>
              </a:defRPr>
            </a:pPr>
            <a:r>
              <a:t>Effect of adherence on SMC indicators likely masked by a) specificity of malaria transmission pattern in intervention area, management practice in intervention area and possible role of ethnic customs.</a:t>
            </a:r>
          </a:p>
          <a:p>
            <a:pPr lvl="1" marL="585637" indent="-208447" defTabSz="790287">
              <a:lnSpc>
                <a:spcPct val="120000"/>
              </a:lnSpc>
              <a:spcBef>
                <a:spcPts val="0"/>
              </a:spcBef>
              <a:buFontTx/>
              <a:defRPr b="1" sz="2277">
                <a:solidFill>
                  <a:srgbClr val="941100"/>
                </a:solidFill>
              </a:defRPr>
            </a:pPr>
          </a:p>
          <a:p>
            <a:pPr lvl="1" marL="585637" indent="-208447" defTabSz="790287">
              <a:lnSpc>
                <a:spcPct val="120000"/>
              </a:lnSpc>
              <a:spcBef>
                <a:spcPts val="0"/>
              </a:spcBef>
              <a:buFontTx/>
              <a:defRPr b="1" sz="2277">
                <a:solidFill>
                  <a:srgbClr val="941100"/>
                </a:solidFill>
              </a:defRPr>
            </a:pPr>
            <a:r>
              <a:t>Results are thus preliminary and early pointers that need adjustments in ongoing statistical analysis.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/>
          <p:nvPr>
            <p:ph type="title"/>
          </p:nvPr>
        </p:nvSpPr>
        <p:spPr>
          <a:xfrm>
            <a:off x="603206" y="-63393"/>
            <a:ext cx="10515601" cy="1325564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FF9300"/>
                </a:solidFill>
              </a:defRPr>
            </a:lvl1pPr>
          </a:lstStyle>
          <a:p>
            <a:pPr/>
            <a:r>
              <a:t>Preliminary Conclusions 2</a:t>
            </a:r>
          </a:p>
        </p:txBody>
      </p:sp>
      <p:sp>
        <p:nvSpPr>
          <p:cNvPr id="214" name="Shape 214"/>
          <p:cNvSpPr/>
          <p:nvPr>
            <p:ph type="body" idx="1"/>
          </p:nvPr>
        </p:nvSpPr>
        <p:spPr>
          <a:xfrm>
            <a:off x="714195" y="826757"/>
            <a:ext cx="10763610" cy="5204486"/>
          </a:xfrm>
          <a:prstGeom prst="rect">
            <a:avLst/>
          </a:prstGeom>
        </p:spPr>
        <p:txBody>
          <a:bodyPr/>
          <a:lstStyle/>
          <a:p>
            <a:pPr marL="348337" indent="-348337" defTabSz="850939">
              <a:lnSpc>
                <a:spcPct val="100000"/>
              </a:lnSpc>
              <a:spcBef>
                <a:spcPts val="800"/>
              </a:spcBef>
              <a:buFontTx/>
              <a:buAutoNum type="arabicPeriod" startAt="1"/>
              <a:defRPr b="1" sz="2538">
                <a:solidFill>
                  <a:srgbClr val="FF2600"/>
                </a:solidFill>
              </a:defRPr>
            </a:pPr>
          </a:p>
          <a:p>
            <a:pPr marL="348337" indent="-348337" defTabSz="850939">
              <a:lnSpc>
                <a:spcPct val="100000"/>
              </a:lnSpc>
              <a:spcBef>
                <a:spcPts val="800"/>
              </a:spcBef>
              <a:buFontTx/>
              <a:buAutoNum type="arabicPeriod" startAt="2"/>
              <a:defRPr b="1" sz="2538">
                <a:solidFill>
                  <a:srgbClr val="FF2600"/>
                </a:solidFill>
              </a:defRPr>
            </a:pPr>
            <a:r>
              <a:t>Primary outcome: EFFECTIVENESS-COMMUNITY PARASITE PREVALENCE</a:t>
            </a:r>
          </a:p>
          <a:p>
            <a:pPr lvl="1" marL="574908" indent="-216768" defTabSz="850939">
              <a:lnSpc>
                <a:spcPct val="120000"/>
              </a:lnSpc>
              <a:spcBef>
                <a:spcPts val="0"/>
              </a:spcBef>
              <a:buFontTx/>
              <a:defRPr b="1" sz="2162">
                <a:solidFill>
                  <a:srgbClr val="941100"/>
                </a:solidFill>
              </a:defRPr>
            </a:pPr>
            <a:endParaRPr sz="2538">
              <a:solidFill>
                <a:srgbClr val="FF2600"/>
              </a:solidFill>
            </a:endParaRPr>
          </a:p>
          <a:p>
            <a:pPr lvl="1" marL="574908" indent="-216768" defTabSz="850939">
              <a:lnSpc>
                <a:spcPct val="120000"/>
              </a:lnSpc>
              <a:spcBef>
                <a:spcPts val="0"/>
              </a:spcBef>
              <a:buFontTx/>
              <a:defRPr b="1" sz="2162">
                <a:solidFill>
                  <a:srgbClr val="941100"/>
                </a:solidFill>
              </a:defRPr>
            </a:pPr>
            <a:r>
              <a:t>Higher baseline and EoR parasite prevalence in Mapoussere indicating ongoing transmission at least one month prior to stat of SMC cycle 1  extending to November, one month after end. </a:t>
            </a:r>
          </a:p>
          <a:p>
            <a:pPr lvl="1" marL="789792" indent="-216768" defTabSz="850939">
              <a:lnSpc>
                <a:spcPct val="120000"/>
              </a:lnSpc>
              <a:spcBef>
                <a:spcPts val="0"/>
              </a:spcBef>
              <a:buFontTx/>
              <a:defRPr b="1" sz="2162">
                <a:solidFill>
                  <a:srgbClr val="941100"/>
                </a:solidFill>
              </a:defRPr>
            </a:pPr>
          </a:p>
          <a:p>
            <a:pPr lvl="1" marL="574908" indent="-216768" defTabSz="850939">
              <a:lnSpc>
                <a:spcPct val="120000"/>
              </a:lnSpc>
              <a:spcBef>
                <a:spcPts val="0"/>
              </a:spcBef>
              <a:buFontTx/>
              <a:defRPr b="1" sz="2162">
                <a:solidFill>
                  <a:srgbClr val="941100"/>
                </a:solidFill>
              </a:defRPr>
            </a:pPr>
            <a:r>
              <a:t>Clear shift in burden of malaria to non-target children 5-14 years, more than 70% proportionate increase in Kaele and Garey, but not Mapoussere.</a:t>
            </a:r>
          </a:p>
          <a:p>
            <a:pPr lvl="1" marL="574908" indent="-216768" defTabSz="850939">
              <a:lnSpc>
                <a:spcPct val="120000"/>
              </a:lnSpc>
              <a:spcBef>
                <a:spcPts val="0"/>
              </a:spcBef>
              <a:buFontTx/>
              <a:defRPr b="1" sz="2162">
                <a:solidFill>
                  <a:srgbClr val="941100"/>
                </a:solidFill>
              </a:defRPr>
            </a:pPr>
          </a:p>
          <a:p>
            <a:pPr lvl="1" marL="574908" indent="-216768" defTabSz="850939">
              <a:lnSpc>
                <a:spcPct val="120000"/>
              </a:lnSpc>
              <a:spcBef>
                <a:spcPts val="0"/>
              </a:spcBef>
              <a:buFontTx/>
              <a:defRPr b="1" sz="2162">
                <a:solidFill>
                  <a:srgbClr val="941100"/>
                </a:solidFill>
              </a:defRPr>
            </a:pPr>
            <a:r>
              <a:t>Analysis of data is still ongoing and will shed light into the role of interventions in parasite carriage.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/>
          <p:nvPr>
            <p:ph type="title"/>
          </p:nvPr>
        </p:nvSpPr>
        <p:spPr>
          <a:xfrm>
            <a:off x="927100" y="60323"/>
            <a:ext cx="10515600" cy="1003856"/>
          </a:xfrm>
          <a:prstGeom prst="rect">
            <a:avLst/>
          </a:prstGeom>
        </p:spPr>
        <p:txBody>
          <a:bodyPr/>
          <a:lstStyle>
            <a:lvl1pPr>
              <a:defRPr sz="4100">
                <a:solidFill>
                  <a:srgbClr val="FF2600"/>
                </a:solidFill>
              </a:defRPr>
            </a:lvl1pPr>
          </a:lstStyle>
          <a:p>
            <a:pPr/>
            <a:r>
              <a:t>Recommendations</a:t>
            </a:r>
          </a:p>
        </p:txBody>
      </p:sp>
      <p:sp>
        <p:nvSpPr>
          <p:cNvPr id="217" name="Shape 217"/>
          <p:cNvSpPr/>
          <p:nvPr>
            <p:ph type="body" idx="1"/>
          </p:nvPr>
        </p:nvSpPr>
        <p:spPr>
          <a:xfrm>
            <a:off x="595531" y="1329918"/>
            <a:ext cx="11178738" cy="5296334"/>
          </a:xfrm>
          <a:prstGeom prst="rect">
            <a:avLst/>
          </a:prstGeom>
        </p:spPr>
        <p:txBody>
          <a:bodyPr/>
          <a:lstStyle/>
          <a:p>
            <a:pPr marL="230605" indent="-230605" defTabSz="685800">
              <a:lnSpc>
                <a:spcPct val="100000"/>
              </a:lnSpc>
              <a:spcBef>
                <a:spcPts val="700"/>
              </a:spcBef>
              <a:buFontTx/>
              <a:defRPr b="1" sz="2300">
                <a:solidFill>
                  <a:srgbClr val="941100"/>
                </a:solidFill>
              </a:defRPr>
            </a:pPr>
            <a:r>
              <a:t>Use of Household leader is feasible(75% households for D2 and D3) as an adherence improvement strategy. </a:t>
            </a:r>
          </a:p>
          <a:p>
            <a:pPr marL="230605" indent="-230605" defTabSz="685800">
              <a:lnSpc>
                <a:spcPct val="100000"/>
              </a:lnSpc>
              <a:spcBef>
                <a:spcPts val="700"/>
              </a:spcBef>
              <a:buFontTx/>
              <a:defRPr b="1" sz="2300">
                <a:solidFill>
                  <a:srgbClr val="941100"/>
                </a:solidFill>
              </a:defRPr>
            </a:pPr>
          </a:p>
          <a:p>
            <a:pPr marL="230605" indent="-230605" defTabSz="685800">
              <a:lnSpc>
                <a:spcPct val="100000"/>
              </a:lnSpc>
              <a:spcBef>
                <a:spcPts val="700"/>
              </a:spcBef>
              <a:buFontTx/>
              <a:defRPr b="1" sz="2300">
                <a:solidFill>
                  <a:srgbClr val="941100"/>
                </a:solidFill>
              </a:defRPr>
            </a:pPr>
            <a:r>
              <a:t>Consider start SMC cycle 1 in early (June), to reduce the burden of malaria. Importance of fine scale analysis of all regions to select eligible regions and start times for better impact.</a:t>
            </a:r>
          </a:p>
          <a:p>
            <a:pPr marL="230605" indent="-230605" defTabSz="685800">
              <a:lnSpc>
                <a:spcPct val="100000"/>
              </a:lnSpc>
              <a:spcBef>
                <a:spcPts val="700"/>
              </a:spcBef>
              <a:buFontTx/>
              <a:defRPr b="1" sz="2300">
                <a:solidFill>
                  <a:srgbClr val="941100"/>
                </a:solidFill>
              </a:defRPr>
            </a:pPr>
          </a:p>
          <a:p>
            <a:pPr marL="230605" indent="-230605" defTabSz="685800">
              <a:lnSpc>
                <a:spcPct val="100000"/>
              </a:lnSpc>
              <a:spcBef>
                <a:spcPts val="700"/>
              </a:spcBef>
              <a:buFontTx/>
              <a:defRPr b="1" sz="2300">
                <a:solidFill>
                  <a:srgbClr val="941100"/>
                </a:solidFill>
              </a:defRPr>
            </a:pPr>
            <a:r>
              <a:t>Consider extending SMC to children over 5 years in future.</a:t>
            </a:r>
          </a:p>
          <a:p>
            <a:pPr marL="230605" indent="-230605" defTabSz="685800">
              <a:lnSpc>
                <a:spcPct val="100000"/>
              </a:lnSpc>
              <a:spcBef>
                <a:spcPts val="700"/>
              </a:spcBef>
              <a:buFontTx/>
              <a:defRPr b="1" sz="2300">
                <a:solidFill>
                  <a:srgbClr val="941100"/>
                </a:solidFill>
              </a:defRPr>
            </a:pPr>
          </a:p>
          <a:p>
            <a:pPr marL="230605" indent="-230605" defTabSz="685800">
              <a:lnSpc>
                <a:spcPct val="100000"/>
              </a:lnSpc>
              <a:spcBef>
                <a:spcPts val="700"/>
              </a:spcBef>
              <a:buFontTx/>
              <a:defRPr b="1" sz="2300">
                <a:solidFill>
                  <a:srgbClr val="941100"/>
                </a:solidFill>
              </a:defRPr>
            </a:pPr>
            <a:r>
              <a:t>Qualitative aspects of the study (planned) should clarify the reasons for some of the observations in quantitative study.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/>
          <p:nvPr>
            <p:ph type="title"/>
          </p:nvPr>
        </p:nvSpPr>
        <p:spPr>
          <a:xfrm>
            <a:off x="1625598" y="157777"/>
            <a:ext cx="10515604" cy="1325567"/>
          </a:xfrm>
          <a:prstGeom prst="rect">
            <a:avLst/>
          </a:prstGeom>
        </p:spPr>
        <p:txBody>
          <a:bodyPr/>
          <a:lstStyle>
            <a:lvl1pPr>
              <a:defRPr sz="3800">
                <a:solidFill>
                  <a:srgbClr val="FF2600"/>
                </a:solidFill>
              </a:defRPr>
            </a:lvl1pPr>
          </a:lstStyle>
          <a:p>
            <a:pPr/>
            <a:r>
              <a:t>Acknowledgements</a:t>
            </a:r>
          </a:p>
        </p:txBody>
      </p:sp>
      <p:sp>
        <p:nvSpPr>
          <p:cNvPr id="220" name="Shape 220"/>
          <p:cNvSpPr/>
          <p:nvPr>
            <p:ph type="body" idx="1"/>
          </p:nvPr>
        </p:nvSpPr>
        <p:spPr>
          <a:xfrm>
            <a:off x="1625600" y="1552122"/>
            <a:ext cx="10515601" cy="4155539"/>
          </a:xfrm>
          <a:prstGeom prst="rect">
            <a:avLst/>
          </a:prstGeom>
        </p:spPr>
        <p:txBody>
          <a:bodyPr/>
          <a:lstStyle/>
          <a:p>
            <a:pPr marL="170579" indent="-170579" defTabSz="682325">
              <a:spcBef>
                <a:spcPts val="700"/>
              </a:spcBef>
              <a:defRPr sz="2400"/>
            </a:pPr>
            <a:r>
              <a:t>Funders: EDCTP via OPT-SMC  Univ. Thies, Senegal</a:t>
            </a:r>
          </a:p>
          <a:p>
            <a:pPr marL="170579" indent="-170579" defTabSz="682325">
              <a:spcBef>
                <a:spcPts val="700"/>
              </a:spcBef>
              <a:defRPr sz="2400"/>
            </a:pPr>
            <a:r>
              <a:t>NMCP </a:t>
            </a:r>
            <a:r>
              <a:t>Partners in SMC.</a:t>
            </a:r>
          </a:p>
          <a:p>
            <a:pPr lvl="1" marL="511742" indent="-170581" defTabSz="682325">
              <a:spcBef>
                <a:spcPts val="700"/>
              </a:spcBef>
              <a:defRPr sz="2400"/>
            </a:pPr>
            <a:r>
              <a:t>PMI, USAID, Cameroon </a:t>
            </a:r>
          </a:p>
          <a:p>
            <a:pPr lvl="1" marL="511742" indent="-170581" defTabSz="682325">
              <a:spcBef>
                <a:spcPts val="700"/>
              </a:spcBef>
              <a:defRPr sz="2400"/>
            </a:pPr>
            <a:r>
              <a:t>Measure Malaria</a:t>
            </a:r>
          </a:p>
          <a:p>
            <a:pPr lvl="1" marL="511742" indent="-170581" defTabSz="682325">
              <a:spcBef>
                <a:spcPts val="700"/>
              </a:spcBef>
              <a:defRPr sz="2400"/>
            </a:pPr>
            <a:r>
              <a:t>Impact Malaria </a:t>
            </a:r>
          </a:p>
          <a:p>
            <a:pPr lvl="1" marL="511742" indent="-170581" defTabSz="682325">
              <a:spcBef>
                <a:spcPts val="700"/>
              </a:spcBef>
              <a:defRPr sz="2400"/>
            </a:pPr>
            <a:r>
              <a:t>WHO, Cameroon Office</a:t>
            </a:r>
          </a:p>
          <a:p>
            <a:pPr lvl="1" marL="511742" indent="-170581" defTabSz="682325">
              <a:spcBef>
                <a:spcPts val="700"/>
              </a:spcBef>
              <a:defRPr sz="2400"/>
            </a:pPr>
            <a:r>
              <a:t>The Biotechnology Centre, Univ Yaounde 1</a:t>
            </a:r>
          </a:p>
          <a:p>
            <a:pPr lvl="1" marL="511742" indent="-170581" defTabSz="682325">
              <a:spcBef>
                <a:spcPts val="700"/>
              </a:spcBef>
              <a:defRPr sz="2400"/>
            </a:pPr>
            <a:r>
              <a:t>MINSANTE, Cameroon</a:t>
            </a:r>
          </a:p>
        </p:txBody>
      </p:sp>
      <p:pic>
        <p:nvPicPr>
          <p:cNvPr id="221" name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339774" y="131716"/>
            <a:ext cx="1504381" cy="1377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222" name="image2.png"/>
          <p:cNvPicPr>
            <a:picLocks noChangeAspect="1"/>
          </p:cNvPicPr>
          <p:nvPr/>
        </p:nvPicPr>
        <p:blipFill>
          <a:blip r:embed="rId3">
            <a:extLst/>
          </a:blip>
          <a:srcRect l="22751" t="75249" r="16929" b="14403"/>
          <a:stretch>
            <a:fillRect/>
          </a:stretch>
        </p:blipFill>
        <p:spPr>
          <a:xfrm>
            <a:off x="180756" y="5776440"/>
            <a:ext cx="11505412" cy="1013472"/>
          </a:xfrm>
          <a:prstGeom prst="rect">
            <a:avLst/>
          </a:prstGeom>
          <a:ln w="12700">
            <a:miter lim="400000"/>
          </a:ln>
        </p:spPr>
      </p:pic>
      <p:pic>
        <p:nvPicPr>
          <p:cNvPr id="223" name="image3.jpeg" descr="http://www.edctp.org/web/app/uploads/2017/01/03-Red_EDCTP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9662" y="92266"/>
            <a:ext cx="1075946" cy="97156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title"/>
          </p:nvPr>
        </p:nvSpPr>
        <p:spPr>
          <a:xfrm>
            <a:off x="1474063" y="352424"/>
            <a:ext cx="10515601" cy="82421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FF2600"/>
                </a:solidFill>
              </a:defRPr>
            </a:lvl1pPr>
          </a:lstStyle>
          <a:p>
            <a:pPr/>
            <a:r>
              <a:t>Research Questions</a:t>
            </a:r>
          </a:p>
        </p:txBody>
      </p:sp>
      <p:sp>
        <p:nvSpPr>
          <p:cNvPr id="120" name="Shape 120"/>
          <p:cNvSpPr/>
          <p:nvPr>
            <p:ph type="body" idx="1"/>
          </p:nvPr>
        </p:nvSpPr>
        <p:spPr>
          <a:xfrm>
            <a:off x="1079497" y="1200231"/>
            <a:ext cx="10727033" cy="4687928"/>
          </a:xfrm>
          <a:prstGeom prst="rect">
            <a:avLst/>
          </a:prstGeom>
        </p:spPr>
        <p:txBody>
          <a:bodyPr/>
          <a:lstStyle/>
          <a:p>
            <a:pPr marL="205737" indent="-205737" defTabSz="822958">
              <a:lnSpc>
                <a:spcPct val="100000"/>
              </a:lnSpc>
              <a:spcBef>
                <a:spcPts val="900"/>
              </a:spcBef>
              <a:defRPr sz="2600"/>
            </a:pPr>
            <a:r>
              <a:t>What is the effect </a:t>
            </a:r>
            <a:r>
              <a:t>of </a:t>
            </a:r>
            <a:r>
              <a:t>reminders by Household Leaders  on adherence to SPAQ </a:t>
            </a:r>
            <a:r>
              <a:t>for </a:t>
            </a:r>
            <a:r>
              <a:t>dose 2 and dose 3 by caregivers in SMC in Cameroon?</a:t>
            </a:r>
          </a:p>
          <a:p>
            <a:pPr lvl="1" marL="701037" indent="-205737" defTabSz="822958">
              <a:lnSpc>
                <a:spcPct val="100000"/>
              </a:lnSpc>
              <a:spcBef>
                <a:spcPts val="900"/>
              </a:spcBef>
              <a:defRPr sz="2600"/>
            </a:pPr>
            <a:r>
              <a:t>in terms of overall coverage?</a:t>
            </a:r>
          </a:p>
          <a:p>
            <a:pPr lvl="1" marL="701037" indent="-205737" defTabSz="822958">
              <a:lnSpc>
                <a:spcPct val="100000"/>
              </a:lnSpc>
              <a:spcBef>
                <a:spcPts val="900"/>
              </a:spcBef>
              <a:defRPr sz="2600"/>
            </a:pPr>
            <a:r>
              <a:t>adherence to SPAQ dose 2 and dose 3?</a:t>
            </a:r>
          </a:p>
          <a:p>
            <a:pPr lvl="1" marL="701037" indent="-205737" defTabSz="822958">
              <a:lnSpc>
                <a:spcPct val="100000"/>
              </a:lnSpc>
              <a:spcBef>
                <a:spcPts val="900"/>
              </a:spcBef>
              <a:defRPr sz="2600"/>
            </a:pPr>
            <a:r>
              <a:t>community parasite carriage?</a:t>
            </a:r>
          </a:p>
          <a:p>
            <a:pPr lvl="1" marL="701037" indent="-205737" defTabSz="822958">
              <a:lnSpc>
                <a:spcPct val="100000"/>
              </a:lnSpc>
              <a:spcBef>
                <a:spcPts val="900"/>
              </a:spcBef>
              <a:defRPr sz="2600"/>
            </a:pPr>
            <a:r>
              <a:t>acceptable and feasible?</a:t>
            </a:r>
          </a:p>
        </p:txBody>
      </p:sp>
      <p:pic>
        <p:nvPicPr>
          <p:cNvPr id="121" name="image2.png"/>
          <p:cNvPicPr>
            <a:picLocks noChangeAspect="1"/>
          </p:cNvPicPr>
          <p:nvPr/>
        </p:nvPicPr>
        <p:blipFill>
          <a:blip r:embed="rId2">
            <a:extLst/>
          </a:blip>
          <a:srcRect l="22751" t="75249" r="16929" b="14403"/>
          <a:stretch>
            <a:fillRect/>
          </a:stretch>
        </p:blipFill>
        <p:spPr>
          <a:xfrm>
            <a:off x="180756" y="5776440"/>
            <a:ext cx="11505412" cy="1013472"/>
          </a:xfrm>
          <a:prstGeom prst="rect">
            <a:avLst/>
          </a:prstGeom>
          <a:ln w="12700">
            <a:miter lim="400000"/>
          </a:ln>
        </p:spPr>
      </p:pic>
      <p:pic>
        <p:nvPicPr>
          <p:cNvPr id="122" name="image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860474" y="-42494"/>
            <a:ext cx="1504381" cy="1377686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image3.jpeg" descr="http://www.edctp.org/web/app/uploads/2017/01/03-Red_EDCTP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38" y="160565"/>
            <a:ext cx="1075948" cy="97156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title"/>
          </p:nvPr>
        </p:nvSpPr>
        <p:spPr>
          <a:xfrm>
            <a:off x="1474063" y="352424"/>
            <a:ext cx="10515601" cy="82421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FF2600"/>
                </a:solidFill>
              </a:defRPr>
            </a:lvl1pPr>
          </a:lstStyle>
          <a:p>
            <a:pPr/>
            <a:r>
              <a:t>Objectives</a:t>
            </a:r>
          </a:p>
        </p:txBody>
      </p:sp>
      <p:sp>
        <p:nvSpPr>
          <p:cNvPr id="126" name="Shape 126"/>
          <p:cNvSpPr/>
          <p:nvPr>
            <p:ph type="body" idx="1"/>
          </p:nvPr>
        </p:nvSpPr>
        <p:spPr>
          <a:xfrm>
            <a:off x="1181097" y="1466931"/>
            <a:ext cx="10727033" cy="4687928"/>
          </a:xfrm>
          <a:prstGeom prst="rect">
            <a:avLst/>
          </a:prstGeom>
        </p:spPr>
        <p:txBody>
          <a:bodyPr/>
          <a:lstStyle/>
          <a:p>
            <a:pPr marL="205737" indent="-205737" defTabSz="822958">
              <a:spcBef>
                <a:spcPts val="900"/>
              </a:spcBef>
              <a:defRPr sz="2600"/>
            </a:pPr>
            <a:r>
              <a:t>Determine the effectiveness of two reminder strategies on adherence to SPAQ course in Far North region of Cameroon.</a:t>
            </a:r>
          </a:p>
          <a:p>
            <a:pPr lvl="1" marL="701037" indent="-205737" defTabSz="822958">
              <a:spcBef>
                <a:spcPts val="900"/>
              </a:spcBef>
              <a:defRPr sz="2600"/>
            </a:pPr>
            <a:r>
              <a:t>In terms of coverage, adherence and parasite outcomes</a:t>
            </a:r>
          </a:p>
          <a:p>
            <a:pPr marL="205737" indent="-205737" defTabSz="822958">
              <a:spcBef>
                <a:spcPts val="900"/>
              </a:spcBef>
              <a:defRPr sz="2600"/>
            </a:pPr>
          </a:p>
          <a:p>
            <a:pPr marL="205737" indent="-205737" defTabSz="822958">
              <a:spcBef>
                <a:spcPts val="900"/>
              </a:spcBef>
              <a:defRPr sz="2600"/>
            </a:pPr>
          </a:p>
          <a:p>
            <a:pPr marL="205737" indent="-205737" defTabSz="822958">
              <a:spcBef>
                <a:spcPts val="900"/>
              </a:spcBef>
              <a:defRPr sz="2600"/>
            </a:pPr>
            <a:r>
              <a:t>Evaluate the </a:t>
            </a:r>
            <a:r>
              <a:t>acceptability and feasibility </a:t>
            </a:r>
            <a:r>
              <a:t>of the neighbourhood leader reminder strategy</a:t>
            </a:r>
            <a:r>
              <a:t> compared to the standard SMC delivery strategy and DOT by drug distributors</a:t>
            </a:r>
          </a:p>
        </p:txBody>
      </p:sp>
      <p:pic>
        <p:nvPicPr>
          <p:cNvPr id="127" name="image2.png"/>
          <p:cNvPicPr>
            <a:picLocks noChangeAspect="1"/>
          </p:cNvPicPr>
          <p:nvPr/>
        </p:nvPicPr>
        <p:blipFill>
          <a:blip r:embed="rId2">
            <a:extLst/>
          </a:blip>
          <a:srcRect l="22751" t="75249" r="16929" b="14403"/>
          <a:stretch>
            <a:fillRect/>
          </a:stretch>
        </p:blipFill>
        <p:spPr>
          <a:xfrm>
            <a:off x="180756" y="5776438"/>
            <a:ext cx="11505412" cy="1013473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" name="image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860474" y="-42494"/>
            <a:ext cx="1504381" cy="1377686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" name="image3.jpeg" descr="http://www.edctp.org/web/app/uploads/2017/01/03-Red_EDCTP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38" y="160565"/>
            <a:ext cx="1075948" cy="97156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type="title"/>
          </p:nvPr>
        </p:nvSpPr>
        <p:spPr>
          <a:xfrm>
            <a:off x="838200" y="365124"/>
            <a:ext cx="10515600" cy="642891"/>
          </a:xfrm>
          <a:prstGeom prst="rect">
            <a:avLst/>
          </a:prstGeom>
        </p:spPr>
        <p:txBody>
          <a:bodyPr/>
          <a:lstStyle>
            <a:lvl1pPr algn="ctr" defTabSz="841247">
              <a:defRPr sz="3600">
                <a:solidFill>
                  <a:srgbClr val="FF2600"/>
                </a:solidFill>
              </a:defRPr>
            </a:lvl1pPr>
          </a:lstStyle>
          <a:p>
            <a:pPr/>
            <a:r>
              <a:t>Study design </a:t>
            </a:r>
          </a:p>
        </p:txBody>
      </p:sp>
      <p:grpSp>
        <p:nvGrpSpPr>
          <p:cNvPr id="134" name="Group 134"/>
          <p:cNvGrpSpPr/>
          <p:nvPr/>
        </p:nvGrpSpPr>
        <p:grpSpPr>
          <a:xfrm>
            <a:off x="5076502" y="2614636"/>
            <a:ext cx="2662487" cy="1882727"/>
            <a:chOff x="0" y="0"/>
            <a:chExt cx="2662486" cy="1882725"/>
          </a:xfrm>
        </p:grpSpPr>
        <p:sp>
          <p:nvSpPr>
            <p:cNvPr id="132" name="Shape 132"/>
            <p:cNvSpPr/>
            <p:nvPr/>
          </p:nvSpPr>
          <p:spPr>
            <a:xfrm>
              <a:off x="-1" y="0"/>
              <a:ext cx="2662488" cy="1882726"/>
            </a:xfrm>
            <a:prstGeom prst="ellipse">
              <a:avLst/>
            </a:prstGeom>
            <a:solidFill>
              <a:srgbClr val="FFFFFF"/>
            </a:solidFill>
            <a:ln w="76200" cap="flat">
              <a:solidFill>
                <a:srgbClr val="FF93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b="1"/>
              </a:pPr>
            </a:p>
          </p:txBody>
        </p:sp>
        <p:sp>
          <p:nvSpPr>
            <p:cNvPr id="133" name="Shape 133"/>
            <p:cNvSpPr/>
            <p:nvPr/>
          </p:nvSpPr>
          <p:spPr>
            <a:xfrm>
              <a:off x="389911" y="495594"/>
              <a:ext cx="1882664" cy="8915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 algn="ctr">
                <a:defRPr b="1"/>
              </a:pPr>
              <a:r>
                <a:t>Treatment 2</a:t>
              </a:r>
            </a:p>
            <a:p>
              <a:pPr algn="ctr">
                <a:defRPr b="1"/>
              </a:pPr>
              <a:r>
                <a:t>Household Leaders</a:t>
              </a:r>
            </a:p>
          </p:txBody>
        </p:sp>
      </p:grpSp>
      <p:grpSp>
        <p:nvGrpSpPr>
          <p:cNvPr id="137" name="Group 137"/>
          <p:cNvGrpSpPr/>
          <p:nvPr/>
        </p:nvGrpSpPr>
        <p:grpSpPr>
          <a:xfrm>
            <a:off x="1212651" y="1981200"/>
            <a:ext cx="2662488" cy="1882726"/>
            <a:chOff x="0" y="0"/>
            <a:chExt cx="2662487" cy="1882725"/>
          </a:xfrm>
        </p:grpSpPr>
        <p:sp>
          <p:nvSpPr>
            <p:cNvPr id="135" name="Shape 135"/>
            <p:cNvSpPr/>
            <p:nvPr/>
          </p:nvSpPr>
          <p:spPr>
            <a:xfrm>
              <a:off x="0" y="0"/>
              <a:ext cx="2662488" cy="1882726"/>
            </a:xfrm>
            <a:prstGeom prst="ellipse">
              <a:avLst/>
            </a:prstGeom>
            <a:solidFill>
              <a:srgbClr val="FFFFFF"/>
            </a:solidFill>
            <a:ln w="10160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b="1"/>
              </a:pPr>
            </a:p>
          </p:txBody>
        </p:sp>
        <p:sp>
          <p:nvSpPr>
            <p:cNvPr id="136" name="Shape 136"/>
            <p:cNvSpPr/>
            <p:nvPr/>
          </p:nvSpPr>
          <p:spPr>
            <a:xfrm>
              <a:off x="389912" y="228895"/>
              <a:ext cx="1882663" cy="14249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 algn="ctr">
                <a:defRPr b="1"/>
              </a:pPr>
              <a:r>
                <a:t>Treatment 1,</a:t>
              </a:r>
            </a:p>
            <a:p>
              <a:pPr algn="ctr">
                <a:defRPr b="1"/>
              </a:pPr>
              <a:r>
                <a:t>Mobiliser-Distributors</a:t>
              </a:r>
            </a:p>
            <a:p>
              <a:pPr algn="ctr">
                <a:defRPr b="1"/>
              </a:pPr>
              <a:r>
                <a:t>(DOT on all 3 days)</a:t>
              </a:r>
            </a:p>
          </p:txBody>
        </p:sp>
      </p:grpSp>
      <p:grpSp>
        <p:nvGrpSpPr>
          <p:cNvPr id="140" name="Group 140"/>
          <p:cNvGrpSpPr/>
          <p:nvPr/>
        </p:nvGrpSpPr>
        <p:grpSpPr>
          <a:xfrm>
            <a:off x="8902252" y="2108198"/>
            <a:ext cx="2662489" cy="1882730"/>
            <a:chOff x="0" y="0"/>
            <a:chExt cx="2662487" cy="1882728"/>
          </a:xfrm>
        </p:grpSpPr>
        <p:sp>
          <p:nvSpPr>
            <p:cNvPr id="138" name="Shape 138"/>
            <p:cNvSpPr/>
            <p:nvPr/>
          </p:nvSpPr>
          <p:spPr>
            <a:xfrm>
              <a:off x="0" y="-1"/>
              <a:ext cx="2662488" cy="1882730"/>
            </a:xfrm>
            <a:prstGeom prst="ellipse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b="1"/>
              </a:pPr>
            </a:p>
          </p:txBody>
        </p:sp>
        <p:sp>
          <p:nvSpPr>
            <p:cNvPr id="139" name="Shape 139"/>
            <p:cNvSpPr/>
            <p:nvPr/>
          </p:nvSpPr>
          <p:spPr>
            <a:xfrm>
              <a:off x="389912" y="628945"/>
              <a:ext cx="1882663" cy="6248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 algn="ctr">
                <a:defRPr b="1"/>
              </a:pPr>
              <a:r>
                <a:t>Treatment 3</a:t>
              </a:r>
            </a:p>
            <a:p>
              <a:pPr algn="ctr">
                <a:defRPr b="1"/>
              </a:pPr>
              <a:r>
                <a:t>SoC</a:t>
              </a:r>
            </a:p>
          </p:txBody>
        </p:sp>
      </p:grpSp>
      <p:grpSp>
        <p:nvGrpSpPr>
          <p:cNvPr id="143" name="Group 143"/>
          <p:cNvGrpSpPr/>
          <p:nvPr/>
        </p:nvGrpSpPr>
        <p:grpSpPr>
          <a:xfrm>
            <a:off x="3197904" y="4599973"/>
            <a:ext cx="6530113" cy="2055184"/>
            <a:chOff x="0" y="0"/>
            <a:chExt cx="6530111" cy="2055183"/>
          </a:xfrm>
        </p:grpSpPr>
        <p:sp>
          <p:nvSpPr>
            <p:cNvPr id="141" name="Shape 141"/>
            <p:cNvSpPr/>
            <p:nvPr/>
          </p:nvSpPr>
          <p:spPr>
            <a:xfrm>
              <a:off x="-1" y="0"/>
              <a:ext cx="6530113" cy="2055184"/>
            </a:xfrm>
            <a:prstGeom prst="rect">
              <a:avLst/>
            </a:prstGeom>
            <a:solidFill>
              <a:srgbClr val="FFFFFF"/>
            </a:solidFill>
            <a:ln w="88900" cap="flat">
              <a:solidFill>
                <a:srgbClr val="FF93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b="1"/>
              </a:pPr>
            </a:p>
          </p:txBody>
        </p:sp>
        <p:sp>
          <p:nvSpPr>
            <p:cNvPr id="142" name="Shape 142"/>
            <p:cNvSpPr/>
            <p:nvPr/>
          </p:nvSpPr>
          <p:spPr>
            <a:xfrm>
              <a:off x="-1" y="104296"/>
              <a:ext cx="6530113" cy="18465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noAutofit/>
            </a:bodyPr>
            <a:lstStyle/>
            <a:p>
              <a:pPr marL="240631" indent="-240631">
                <a:buSzPct val="100000"/>
                <a:buAutoNum type="arabicPeriod" startAt="1"/>
                <a:defRPr b="1"/>
              </a:pPr>
              <a:r>
                <a:t>Household Leaders: Experience with SMC</a:t>
              </a:r>
              <a:r>
                <a:t> (given 2 hours training)</a:t>
              </a:r>
            </a:p>
            <a:p>
              <a:pPr marL="240631" indent="-240631">
                <a:buSzPct val="100000"/>
                <a:buAutoNum type="arabicPeriod" startAt="1"/>
                <a:defRPr b="1"/>
              </a:pPr>
              <a:r>
                <a:t>Respected Men and Women in the community</a:t>
              </a:r>
            </a:p>
            <a:p>
              <a:pPr marL="240631" indent="-240631">
                <a:buSzPct val="100000"/>
                <a:buAutoNum type="arabicPeriod" startAt="1"/>
                <a:defRPr b="1"/>
              </a:pPr>
              <a:r>
                <a:t>Selected by head of health centre and CHWs, representative of neighbourhoods</a:t>
              </a:r>
            </a:p>
            <a:p>
              <a:pPr marL="240631" indent="-240631">
                <a:buSzPct val="100000"/>
                <a:buAutoNum type="arabicPeriod" startAt="1"/>
                <a:defRPr b="1"/>
              </a:pPr>
              <a:r>
                <a:t>Willing to remind in 5-6 houses around their home.</a:t>
              </a:r>
            </a:p>
          </p:txBody>
        </p:sp>
      </p:grpSp>
      <p:grpSp>
        <p:nvGrpSpPr>
          <p:cNvPr id="146" name="Group 146"/>
          <p:cNvGrpSpPr/>
          <p:nvPr/>
        </p:nvGrpSpPr>
        <p:grpSpPr>
          <a:xfrm>
            <a:off x="5494745" y="1644699"/>
            <a:ext cx="1936431" cy="617490"/>
            <a:chOff x="0" y="0"/>
            <a:chExt cx="1936429" cy="617489"/>
          </a:xfrm>
        </p:grpSpPr>
        <p:sp>
          <p:nvSpPr>
            <p:cNvPr id="144" name="Shape 144"/>
            <p:cNvSpPr/>
            <p:nvPr/>
          </p:nvSpPr>
          <p:spPr>
            <a:xfrm>
              <a:off x="-1" y="-1"/>
              <a:ext cx="1936431" cy="617491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sp>
          <p:nvSpPr>
            <p:cNvPr id="145" name="Shape 145"/>
            <p:cNvSpPr/>
            <p:nvPr/>
          </p:nvSpPr>
          <p:spPr>
            <a:xfrm>
              <a:off x="-1" y="129676"/>
              <a:ext cx="1936431" cy="358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/>
              <a:r>
                <a:t>Arm 2 </a:t>
              </a:r>
            </a:p>
          </p:txBody>
        </p:sp>
      </p:grpSp>
      <p:grpSp>
        <p:nvGrpSpPr>
          <p:cNvPr id="149" name="Group 149"/>
          <p:cNvGrpSpPr/>
          <p:nvPr/>
        </p:nvGrpSpPr>
        <p:grpSpPr>
          <a:xfrm>
            <a:off x="1575679" y="1157274"/>
            <a:ext cx="1936431" cy="617491"/>
            <a:chOff x="0" y="0"/>
            <a:chExt cx="1936429" cy="617489"/>
          </a:xfrm>
        </p:grpSpPr>
        <p:sp>
          <p:nvSpPr>
            <p:cNvPr id="147" name="Shape 147"/>
            <p:cNvSpPr/>
            <p:nvPr/>
          </p:nvSpPr>
          <p:spPr>
            <a:xfrm>
              <a:off x="-1" y="-1"/>
              <a:ext cx="1936431" cy="617491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sp>
          <p:nvSpPr>
            <p:cNvPr id="148" name="Shape 148"/>
            <p:cNvSpPr/>
            <p:nvPr/>
          </p:nvSpPr>
          <p:spPr>
            <a:xfrm>
              <a:off x="-1" y="129676"/>
              <a:ext cx="1936431" cy="358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/>
              <a:r>
                <a:t>Arm 1</a:t>
              </a:r>
            </a:p>
          </p:txBody>
        </p:sp>
      </p:grpSp>
      <p:grpSp>
        <p:nvGrpSpPr>
          <p:cNvPr id="152" name="Group 152"/>
          <p:cNvGrpSpPr/>
          <p:nvPr/>
        </p:nvGrpSpPr>
        <p:grpSpPr>
          <a:xfrm>
            <a:off x="9413812" y="1163649"/>
            <a:ext cx="1936430" cy="617491"/>
            <a:chOff x="0" y="0"/>
            <a:chExt cx="1936429" cy="617490"/>
          </a:xfrm>
        </p:grpSpPr>
        <p:sp>
          <p:nvSpPr>
            <p:cNvPr id="150" name="Shape 150"/>
            <p:cNvSpPr/>
            <p:nvPr/>
          </p:nvSpPr>
          <p:spPr>
            <a:xfrm>
              <a:off x="-1" y="-1"/>
              <a:ext cx="1936431" cy="617492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sp>
          <p:nvSpPr>
            <p:cNvPr id="151" name="Shape 151"/>
            <p:cNvSpPr/>
            <p:nvPr/>
          </p:nvSpPr>
          <p:spPr>
            <a:xfrm>
              <a:off x="-1" y="129677"/>
              <a:ext cx="1936431" cy="358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/>
              <a:r>
                <a:t>Arm 3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>
            <p:ph type="title"/>
          </p:nvPr>
        </p:nvSpPr>
        <p:spPr>
          <a:xfrm>
            <a:off x="1378607" y="86195"/>
            <a:ext cx="10515602" cy="810981"/>
          </a:xfrm>
          <a:prstGeom prst="rect">
            <a:avLst/>
          </a:prstGeom>
        </p:spPr>
        <p:txBody>
          <a:bodyPr/>
          <a:lstStyle>
            <a:lvl1pPr>
              <a:defRPr sz="3900">
                <a:solidFill>
                  <a:srgbClr val="FF2600"/>
                </a:solidFill>
              </a:defRPr>
            </a:lvl1pPr>
          </a:lstStyle>
          <a:p>
            <a:pPr/>
            <a:r>
              <a:t>Delivery strategies  by health areas/Arm</a:t>
            </a:r>
          </a:p>
        </p:txBody>
      </p:sp>
      <p:pic>
        <p:nvPicPr>
          <p:cNvPr id="155" name="image2.png"/>
          <p:cNvPicPr>
            <a:picLocks noChangeAspect="1"/>
          </p:cNvPicPr>
          <p:nvPr/>
        </p:nvPicPr>
        <p:blipFill>
          <a:blip r:embed="rId2">
            <a:extLst/>
          </a:blip>
          <a:srcRect l="22751" t="75249" r="16929" b="14403"/>
          <a:stretch>
            <a:fillRect/>
          </a:stretch>
        </p:blipFill>
        <p:spPr>
          <a:xfrm>
            <a:off x="180756" y="5776440"/>
            <a:ext cx="11505412" cy="1013472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image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533574" y="-146835"/>
            <a:ext cx="1504381" cy="1377685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57" name="Table 157"/>
          <p:cNvGraphicFramePr/>
          <p:nvPr/>
        </p:nvGraphicFramePr>
        <p:xfrm>
          <a:off x="1039585" y="1073731"/>
          <a:ext cx="10116004" cy="5092701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4545950"/>
                <a:gridCol w="1824899"/>
                <a:gridCol w="2099013"/>
                <a:gridCol w="1642966"/>
              </a:tblGrid>
              <a:tr h="1465262">
                <a:tc>
                  <a:txBody>
                    <a:bodyPr/>
                    <a:lstStyle/>
                    <a:p>
                      <a:pPr algn="l" defTabSz="4572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Modality</a:t>
                      </a:r>
                    </a:p>
                  </a:txBody>
                  <a:tcPr marL="50800" marR="50800" marT="50800" marB="50800" anchor="t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t>Intervention Arm 1/</a:t>
                      </a:r>
                    </a:p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t>Kaele</a:t>
                      </a:r>
                    </a:p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t>n=1050 enfants</a:t>
                      </a:r>
                    </a:p>
                  </a:txBody>
                  <a:tcPr marL="50800" marR="50800" marT="50800" marB="50800" anchor="t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t>Intervention Arm 2/</a:t>
                      </a:r>
                    </a:p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t>Mapoussere</a:t>
                      </a:r>
                    </a:p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t>n=1050 enfants</a:t>
                      </a:r>
                    </a:p>
                  </a:txBody>
                  <a:tcPr marL="50800" marR="50800" marT="50800" marB="50800" anchor="t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t>SoC Arm</a:t>
                      </a:r>
                      <a:r>
                        <a:t> 3</a:t>
                      </a:r>
                      <a:r>
                        <a:t>/</a:t>
                      </a:r>
                      <a:r>
                        <a:t> </a:t>
                      </a:r>
                      <a:r>
                        <a:t>Garey</a:t>
                      </a:r>
                    </a:p>
                    <a:p>
                      <a:pPr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t>n=1050 enfants</a:t>
                      </a:r>
                      <a:endParaRPr b="0"/>
                    </a:p>
                  </a:txBody>
                  <a:tcPr marL="50800" marR="50800" marT="50800" marB="50800" anchor="t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</a:tr>
              <a:tr h="411009">
                <a:tc>
                  <a:txBody>
                    <a:bodyPr/>
                    <a:lstStyle/>
                    <a:p>
                      <a:pPr algn="l" defTabSz="4572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Mobilisation by town crier</a:t>
                      </a:r>
                    </a:p>
                  </a:txBody>
                  <a:tcPr marL="50800" marR="50800" marT="50800" marB="50800" anchor="t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E3E4E4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64B3D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64B3D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64B3DF"/>
                    </a:solidFill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algn="l" defTabSz="4572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SPAQ admin by parent/caregiver</a:t>
                      </a:r>
                    </a:p>
                  </a:txBody>
                  <a:tcPr marL="50800" marR="50800" marT="50800" marB="50800" anchor="t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E3E4E4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64B3D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64B3D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64B3DF"/>
                    </a:solidFill>
                  </a:tcPr>
                </a:tc>
              </a:tr>
              <a:tr h="663575">
                <a:tc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t>DOT D 1 dose by </a:t>
                      </a:r>
                      <a:r>
                        <a:t>drug distributor (DD)</a:t>
                      </a:r>
                      <a:r>
                        <a:t> or CHWs</a:t>
                      </a:r>
                    </a:p>
                  </a:txBody>
                  <a:tcPr marL="50800" marR="50800" marT="50800" marB="50800" anchor="t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E3E4E4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64B3D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64B3D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64B3DF"/>
                    </a:solidFill>
                  </a:tcPr>
                </a:tc>
              </a:tr>
              <a:tr h="663575">
                <a:tc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t>R</a:t>
                      </a:r>
                      <a:r>
                        <a:t>eturn</a:t>
                      </a:r>
                      <a:r>
                        <a:t> D2 and D3  by </a:t>
                      </a:r>
                      <a:r>
                        <a:t>drug distributors</a:t>
                      </a:r>
                    </a:p>
                  </a:txBody>
                  <a:tcPr marL="50800" marR="50800" marT="50800" marB="50800" anchor="t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E3E4E4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b="1" sz="180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t>20 </a:t>
                      </a:r>
                      <a:r>
                        <a:t>D</a:t>
                      </a:r>
                      <a:r>
                        <a:t>D selected by IHC chief</a:t>
                      </a:r>
                    </a:p>
                  </a:txBody>
                  <a:tcPr marL="50800" marR="50800" marT="50800" marB="50800" anchor="t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EFEFEF"/>
                    </a:solidFill>
                  </a:tcPr>
                </a:tc>
              </a:tr>
              <a:tr h="1501775">
                <a:tc>
                  <a:txBody>
                    <a:bodyPr/>
                    <a:lstStyle/>
                    <a:p>
                      <a:pPr algn="l" defTabSz="4572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Visit D2 and D3 by Neighbourhood member</a:t>
                      </a:r>
                    </a:p>
                  </a:txBody>
                  <a:tcPr marL="50800" marR="50800" marT="50800" marB="50800" anchor="t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E3E4E4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b="1" sz="180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t>120 household </a:t>
                      </a:r>
                      <a:r>
                        <a:t>leaders </a:t>
                      </a:r>
                    </a:p>
                    <a:p>
                      <a:pPr algn="ctr" defTabSz="457200">
                        <a:defRPr b="1" sz="180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t>Trained for 2.5hrs</a:t>
                      </a:r>
                    </a:p>
                    <a:p>
                      <a:pPr algn="ctr" defTabSz="457200">
                        <a:defRPr b="1" sz="180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t>Were not remunerated</a:t>
                      </a:r>
                    </a:p>
                  </a:txBody>
                  <a:tcPr marL="50800" marR="50800" marT="50800" marB="50800" anchor="t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58" name="image3.jpeg" descr="http://www.edctp.org/web/app/uploads/2017/01/03-Red_EDCTP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44070" y="128713"/>
            <a:ext cx="1075946" cy="97157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/>
        </p:nvSpPr>
        <p:spPr>
          <a:xfrm>
            <a:off x="428063" y="2586607"/>
            <a:ext cx="3911022" cy="1183637"/>
          </a:xfrm>
          <a:prstGeom prst="rect">
            <a:avLst/>
          </a:prstGeom>
          <a:solidFill>
            <a:schemeClr val="accent2"/>
          </a:solidFill>
          <a:ln w="25400">
            <a:solidFill>
              <a:srgbClr val="AD5B24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b="1" sz="23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Baseline(BL) and End of Round(EoR) Parasite</a:t>
            </a:r>
          </a:p>
          <a:p>
            <a:pPr algn="ctr">
              <a:defRPr b="1" sz="23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Survey</a:t>
            </a:r>
          </a:p>
        </p:txBody>
      </p:sp>
      <p:grpSp>
        <p:nvGrpSpPr>
          <p:cNvPr id="163" name="Group 163"/>
          <p:cNvGrpSpPr/>
          <p:nvPr/>
        </p:nvGrpSpPr>
        <p:grpSpPr>
          <a:xfrm>
            <a:off x="5336717" y="2487056"/>
            <a:ext cx="4622982" cy="1585940"/>
            <a:chOff x="0" y="0"/>
            <a:chExt cx="4622981" cy="1585939"/>
          </a:xfrm>
        </p:grpSpPr>
        <p:sp>
          <p:nvSpPr>
            <p:cNvPr id="161" name="Shape 161"/>
            <p:cNvSpPr/>
            <p:nvPr/>
          </p:nvSpPr>
          <p:spPr>
            <a:xfrm>
              <a:off x="-1" y="-1"/>
              <a:ext cx="4390034" cy="1585941"/>
            </a:xfrm>
            <a:prstGeom prst="roundRect">
              <a:avLst>
                <a:gd name="adj" fmla="val 14041"/>
              </a:avLst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600"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162" name="Shape 162"/>
            <p:cNvSpPr/>
            <p:nvPr/>
          </p:nvSpPr>
          <p:spPr>
            <a:xfrm>
              <a:off x="65218" y="207809"/>
              <a:ext cx="4557763" cy="12788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 marL="160420" indent="-160420">
                <a:lnSpc>
                  <a:spcPct val="150000"/>
                </a:lnSpc>
                <a:buSzPct val="100000"/>
                <a:buChar char="•"/>
                <a:defRPr b="1" sz="1400">
                  <a:latin typeface="+mj-lt"/>
                  <a:ea typeface="+mj-ea"/>
                  <a:cs typeface="+mj-cs"/>
                  <a:sym typeface="Helvetica"/>
                </a:defRPr>
              </a:pPr>
              <a:r>
                <a:t>1780, 2200(BL vs EoR) target children,and 1000 non-target children(EoR) in three health areas</a:t>
              </a:r>
            </a:p>
            <a:p>
              <a:pPr marL="160420" indent="-160420">
                <a:lnSpc>
                  <a:spcPct val="150000"/>
                </a:lnSpc>
                <a:buSzPct val="100000"/>
                <a:buChar char="•"/>
                <a:defRPr b="1" sz="1400">
                  <a:latin typeface="+mj-lt"/>
                  <a:ea typeface="+mj-ea"/>
                  <a:cs typeface="+mj-cs"/>
                  <a:sym typeface="Helvetica"/>
                </a:defRPr>
              </a:pPr>
              <a:r>
                <a:t>Malaria mRDT, questionnaire, microscopy, DBS</a:t>
              </a:r>
            </a:p>
            <a:p>
              <a:pPr marL="160420" indent="-160420">
                <a:lnSpc>
                  <a:spcPct val="150000"/>
                </a:lnSpc>
                <a:buSzPct val="100000"/>
                <a:buChar char="•"/>
                <a:defRPr b="1" sz="1400">
                  <a:latin typeface="+mj-lt"/>
                  <a:ea typeface="+mj-ea"/>
                  <a:cs typeface="+mj-cs"/>
                  <a:sym typeface="Helvetica"/>
                </a:defRPr>
              </a:pPr>
              <a:r>
                <a:t>Bednet Coverage etc.</a:t>
              </a:r>
            </a:p>
          </p:txBody>
        </p:sp>
      </p:grpSp>
      <p:sp>
        <p:nvSpPr>
          <p:cNvPr id="164" name="Shape 164"/>
          <p:cNvSpPr/>
          <p:nvPr/>
        </p:nvSpPr>
        <p:spPr>
          <a:xfrm>
            <a:off x="7726126" y="298474"/>
            <a:ext cx="1946747" cy="472437"/>
          </a:xfrm>
          <a:prstGeom prst="rect">
            <a:avLst/>
          </a:prstGeom>
          <a:ln w="25400">
            <a:solidFill>
              <a:srgbClr val="AD5B24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ctr">
              <a:defRPr b="1" sz="23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/>
            <a:r>
              <a:t>Methodology</a:t>
            </a:r>
          </a:p>
        </p:txBody>
      </p:sp>
      <p:sp>
        <p:nvSpPr>
          <p:cNvPr id="165" name="Shape 165"/>
          <p:cNvSpPr/>
          <p:nvPr/>
        </p:nvSpPr>
        <p:spPr>
          <a:xfrm>
            <a:off x="1085510" y="394290"/>
            <a:ext cx="2596127" cy="472437"/>
          </a:xfrm>
          <a:prstGeom prst="rect">
            <a:avLst/>
          </a:prstGeom>
          <a:ln w="25400">
            <a:solidFill>
              <a:srgbClr val="AD5B24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ctr">
              <a:defRPr b="1" sz="23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/>
            <a:r>
              <a:t>Study component</a:t>
            </a:r>
          </a:p>
        </p:txBody>
      </p:sp>
      <p:pic>
        <p:nvPicPr>
          <p:cNvPr id="166" name="image2.png"/>
          <p:cNvPicPr>
            <a:picLocks noChangeAspect="1"/>
          </p:cNvPicPr>
          <p:nvPr/>
        </p:nvPicPr>
        <p:blipFill>
          <a:blip r:embed="rId2">
            <a:extLst/>
          </a:blip>
          <a:srcRect l="22751" t="75249" r="16929" b="14403"/>
          <a:stretch>
            <a:fillRect/>
          </a:stretch>
        </p:blipFill>
        <p:spPr>
          <a:xfrm>
            <a:off x="180756" y="5776440"/>
            <a:ext cx="11505412" cy="1013472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Shape 167"/>
          <p:cNvSpPr/>
          <p:nvPr/>
        </p:nvSpPr>
        <p:spPr>
          <a:xfrm>
            <a:off x="428063" y="4365673"/>
            <a:ext cx="3911022" cy="828037"/>
          </a:xfrm>
          <a:prstGeom prst="rect">
            <a:avLst/>
          </a:prstGeom>
          <a:solidFill>
            <a:schemeClr val="accent2"/>
          </a:solidFill>
          <a:ln w="25400">
            <a:solidFill>
              <a:srgbClr val="AD5B24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b="1" sz="23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</a:p>
          <a:p>
            <a:pPr algn="ctr">
              <a:defRPr b="1" sz="23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Parasite clearance study</a:t>
            </a:r>
          </a:p>
        </p:txBody>
      </p:sp>
      <p:grpSp>
        <p:nvGrpSpPr>
          <p:cNvPr id="170" name="Group 170"/>
          <p:cNvGrpSpPr/>
          <p:nvPr/>
        </p:nvGrpSpPr>
        <p:grpSpPr>
          <a:xfrm>
            <a:off x="5289364" y="4218376"/>
            <a:ext cx="4343930" cy="1602175"/>
            <a:chOff x="0" y="0"/>
            <a:chExt cx="4343929" cy="1602173"/>
          </a:xfrm>
        </p:grpSpPr>
        <p:sp>
          <p:nvSpPr>
            <p:cNvPr id="168" name="Shape 168"/>
            <p:cNvSpPr/>
            <p:nvPr/>
          </p:nvSpPr>
          <p:spPr>
            <a:xfrm>
              <a:off x="0" y="32889"/>
              <a:ext cx="4343930" cy="1569285"/>
            </a:xfrm>
            <a:prstGeom prst="roundRect">
              <a:avLst>
                <a:gd name="adj" fmla="val 14041"/>
              </a:avLst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600"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169" name="Shape 169"/>
            <p:cNvSpPr/>
            <p:nvPr/>
          </p:nvSpPr>
          <p:spPr>
            <a:xfrm>
              <a:off x="64534" y="0"/>
              <a:ext cx="4214860" cy="12788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 marL="160420" indent="-160420">
                <a:lnSpc>
                  <a:spcPct val="150000"/>
                </a:lnSpc>
                <a:buSzPct val="100000"/>
                <a:buChar char="•"/>
                <a:defRPr b="1" sz="1400">
                  <a:latin typeface="+mj-lt"/>
                  <a:ea typeface="+mj-ea"/>
                  <a:cs typeface="+mj-cs"/>
                  <a:sym typeface="Helvetica"/>
                </a:defRPr>
              </a:pPr>
              <a:r>
                <a:t>600 target children, 200 per health area </a:t>
              </a:r>
            </a:p>
            <a:p>
              <a:pPr marL="160420" indent="-160420">
                <a:lnSpc>
                  <a:spcPct val="150000"/>
                </a:lnSpc>
                <a:buSzPct val="100000"/>
                <a:buChar char="•"/>
                <a:defRPr b="1" sz="1400">
                  <a:latin typeface="+mj-lt"/>
                  <a:ea typeface="+mj-ea"/>
                  <a:cs typeface="+mj-cs"/>
                  <a:sym typeface="Helvetica"/>
                </a:defRPr>
              </a:pPr>
              <a:r>
                <a:t>Parasite free (RDT-, Microscopy -ve) at cycle 1. </a:t>
              </a:r>
            </a:p>
            <a:p>
              <a:pPr marL="160420" indent="-160420">
                <a:lnSpc>
                  <a:spcPct val="150000"/>
                </a:lnSpc>
                <a:buSzPct val="100000"/>
                <a:buChar char="•"/>
                <a:defRPr b="1" sz="1400">
                  <a:latin typeface="+mj-lt"/>
                  <a:ea typeface="+mj-ea"/>
                  <a:cs typeface="+mj-cs"/>
                  <a:sym typeface="Helvetica"/>
                </a:defRPr>
              </a:pPr>
              <a:r>
                <a:t>Surveys 3 weeks after dose 3 for all cycles. </a:t>
              </a:r>
            </a:p>
            <a:p>
              <a:pPr marL="160420" indent="-160420">
                <a:lnSpc>
                  <a:spcPct val="150000"/>
                </a:lnSpc>
                <a:buSzPct val="100000"/>
                <a:buChar char="•"/>
                <a:defRPr b="1" sz="1400">
                  <a:latin typeface="+mj-lt"/>
                  <a:ea typeface="+mj-ea"/>
                  <a:cs typeface="+mj-cs"/>
                  <a:sym typeface="Helvetica"/>
                </a:defRPr>
              </a:pPr>
              <a:r>
                <a:t>Conducted by CHW in health areas.</a:t>
              </a:r>
            </a:p>
          </p:txBody>
        </p:sp>
      </p:grpSp>
      <p:grpSp>
        <p:nvGrpSpPr>
          <p:cNvPr id="173" name="Group 173"/>
          <p:cNvGrpSpPr/>
          <p:nvPr/>
        </p:nvGrpSpPr>
        <p:grpSpPr>
          <a:xfrm>
            <a:off x="5336717" y="874156"/>
            <a:ext cx="4622982" cy="1585941"/>
            <a:chOff x="0" y="0"/>
            <a:chExt cx="4622981" cy="1585939"/>
          </a:xfrm>
        </p:grpSpPr>
        <p:sp>
          <p:nvSpPr>
            <p:cNvPr id="171" name="Shape 171"/>
            <p:cNvSpPr/>
            <p:nvPr/>
          </p:nvSpPr>
          <p:spPr>
            <a:xfrm>
              <a:off x="-1" y="-1"/>
              <a:ext cx="4390034" cy="1585941"/>
            </a:xfrm>
            <a:prstGeom prst="roundRect">
              <a:avLst>
                <a:gd name="adj" fmla="val 14041"/>
              </a:avLst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600"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172" name="Shape 172"/>
            <p:cNvSpPr/>
            <p:nvPr/>
          </p:nvSpPr>
          <p:spPr>
            <a:xfrm>
              <a:off x="65218" y="207809"/>
              <a:ext cx="4557763" cy="12788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 marL="160420" indent="-160420">
                <a:lnSpc>
                  <a:spcPct val="150000"/>
                </a:lnSpc>
                <a:buSzPct val="100000"/>
                <a:buChar char="•"/>
                <a:defRPr b="1" sz="1400">
                  <a:latin typeface="+mj-lt"/>
                  <a:ea typeface="+mj-ea"/>
                  <a:cs typeface="+mj-cs"/>
                  <a:sym typeface="Helvetica"/>
                </a:defRPr>
              </a:pPr>
              <a:r>
                <a:t>1800 target households(3000 children) </a:t>
              </a:r>
              <a:r>
                <a:t>total </a:t>
              </a:r>
              <a:r>
                <a:t>in three health areas</a:t>
              </a:r>
            </a:p>
            <a:p>
              <a:pPr marL="160420" indent="-160420">
                <a:lnSpc>
                  <a:spcPct val="150000"/>
                </a:lnSpc>
                <a:buSzPct val="100000"/>
                <a:buChar char="•"/>
                <a:defRPr b="1" sz="1400">
                  <a:latin typeface="+mj-lt"/>
                  <a:ea typeface="+mj-ea"/>
                  <a:cs typeface="+mj-cs"/>
                  <a:sym typeface="Helvetica"/>
                </a:defRPr>
              </a:pPr>
              <a:r>
                <a:t>Adherence questionnaire administration,</a:t>
              </a:r>
            </a:p>
            <a:p>
              <a:pPr marL="160420" indent="-160420">
                <a:lnSpc>
                  <a:spcPct val="150000"/>
                </a:lnSpc>
                <a:buSzPct val="100000"/>
                <a:buChar char="•"/>
                <a:defRPr b="1" sz="1400">
                  <a:latin typeface="+mj-lt"/>
                  <a:ea typeface="+mj-ea"/>
                  <a:cs typeface="+mj-cs"/>
                  <a:sym typeface="Helvetica"/>
                </a:defRPr>
              </a:pPr>
              <a:r>
                <a:t>1.2 days after dose 3 of SPAQ</a:t>
              </a:r>
            </a:p>
          </p:txBody>
        </p:sp>
      </p:grpSp>
      <p:sp>
        <p:nvSpPr>
          <p:cNvPr id="174" name="Shape 174"/>
          <p:cNvSpPr/>
          <p:nvPr/>
        </p:nvSpPr>
        <p:spPr>
          <a:xfrm>
            <a:off x="428063" y="1253107"/>
            <a:ext cx="3911022" cy="828037"/>
          </a:xfrm>
          <a:prstGeom prst="rect">
            <a:avLst/>
          </a:prstGeom>
          <a:solidFill>
            <a:schemeClr val="accent2"/>
          </a:solidFill>
          <a:ln w="25400">
            <a:solidFill>
              <a:srgbClr val="AD5B24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b="1" sz="23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</a:p>
          <a:p>
            <a:pPr algn="ctr">
              <a:defRPr b="1" sz="23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Adherence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>
            <p:ph type="title"/>
          </p:nvPr>
        </p:nvSpPr>
        <p:spPr>
          <a:xfrm>
            <a:off x="406816" y="-47222"/>
            <a:ext cx="10515601" cy="955938"/>
          </a:xfrm>
          <a:prstGeom prst="rect">
            <a:avLst/>
          </a:prstGeom>
        </p:spPr>
        <p:txBody>
          <a:bodyPr/>
          <a:lstStyle>
            <a:lvl1pPr algn="ctr">
              <a:defRPr sz="3500">
                <a:solidFill>
                  <a:srgbClr val="FF2600"/>
                </a:solidFill>
              </a:defRPr>
            </a:lvl1pPr>
          </a:lstStyle>
          <a:p>
            <a:pPr/>
            <a:r>
              <a:t>Baseline Coverage on day 1 </a:t>
            </a:r>
          </a:p>
        </p:txBody>
      </p:sp>
      <p:sp>
        <p:nvSpPr>
          <p:cNvPr id="177" name="Shape 177"/>
          <p:cNvSpPr/>
          <p:nvPr>
            <p:ph type="body" sz="quarter" idx="1"/>
          </p:nvPr>
        </p:nvSpPr>
        <p:spPr>
          <a:xfrm>
            <a:off x="549089" y="817187"/>
            <a:ext cx="10515604" cy="782871"/>
          </a:xfrm>
          <a:prstGeom prst="rect">
            <a:avLst/>
          </a:prstGeom>
        </p:spPr>
        <p:txBody>
          <a:bodyPr/>
          <a:lstStyle/>
          <a:p>
            <a:pPr>
              <a:defRPr i="1" sz="2400"/>
            </a:pPr>
            <a:r>
              <a:t>Definition: % of target children that received </a:t>
            </a:r>
            <a:r>
              <a:t>the first dose in each area </a:t>
            </a:r>
            <a:r>
              <a:t>with proof by health area(intervention arms).</a:t>
            </a:r>
          </a:p>
        </p:txBody>
      </p:sp>
      <p:sp>
        <p:nvSpPr>
          <p:cNvPr id="178" name="Shape 178"/>
          <p:cNvSpPr/>
          <p:nvPr/>
        </p:nvSpPr>
        <p:spPr>
          <a:xfrm>
            <a:off x="561334" y="5829968"/>
            <a:ext cx="9435098" cy="751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2200">
                <a:solidFill>
                  <a:srgbClr val="941100"/>
                </a:solidFill>
              </a:defRPr>
            </a:pPr>
            <a:r>
              <a:t>Trend towards reduction in coverage of intervention.</a:t>
            </a:r>
          </a:p>
          <a:p>
            <a:pPr>
              <a:defRPr b="1" sz="2200">
                <a:solidFill>
                  <a:srgbClr val="941100"/>
                </a:solidFill>
              </a:defRPr>
            </a:pPr>
            <a:r>
              <a:t>Significantly lower coverage in intervention areas vs Standard of Care</a:t>
            </a:r>
          </a:p>
        </p:txBody>
      </p:sp>
      <p:sp>
        <p:nvSpPr>
          <p:cNvPr id="179" name="Shape 179"/>
          <p:cNvSpPr/>
          <p:nvPr/>
        </p:nvSpPr>
        <p:spPr>
          <a:xfrm>
            <a:off x="8030449" y="4704586"/>
            <a:ext cx="4016902" cy="891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/>
            </a:pPr>
            <a:r>
              <a:t>Kaele</a:t>
            </a:r>
            <a:r>
              <a:t> (arm 1)</a:t>
            </a:r>
            <a:r>
              <a:t> vs Garey</a:t>
            </a:r>
            <a:r>
              <a:t> (arm3)</a:t>
            </a:r>
            <a:r>
              <a:t>: </a:t>
            </a:r>
          </a:p>
          <a:p>
            <a:pPr>
              <a:defRPr b="1"/>
            </a:pPr>
            <a:r>
              <a:t>0.84 (.082-0.86) vs 0.93(0.91-0.95)</a:t>
            </a:r>
          </a:p>
          <a:p>
            <a:pPr>
              <a:defRPr b="1"/>
            </a:pPr>
            <a:r>
              <a:t>P&lt;0.0001</a:t>
            </a:r>
          </a:p>
        </p:txBody>
      </p:sp>
      <p:sp>
        <p:nvSpPr>
          <p:cNvPr id="180" name="Shape 180"/>
          <p:cNvSpPr/>
          <p:nvPr/>
        </p:nvSpPr>
        <p:spPr>
          <a:xfrm>
            <a:off x="8055818" y="3419021"/>
            <a:ext cx="4266823" cy="891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/>
            </a:pPr>
            <a:r>
              <a:t>Mapoussere</a:t>
            </a:r>
            <a:r>
              <a:t> (arm 2)</a:t>
            </a:r>
            <a:r>
              <a:t> vs Garey</a:t>
            </a:r>
            <a:r>
              <a:t> (arm 3)</a:t>
            </a:r>
            <a:r>
              <a:t>: </a:t>
            </a:r>
          </a:p>
          <a:p>
            <a:pPr>
              <a:defRPr b="1"/>
            </a:pPr>
            <a:r>
              <a:t>0.835 (0.81-0.85) vs 0.93(0.91-0.95)</a:t>
            </a:r>
          </a:p>
          <a:p>
            <a:pPr>
              <a:defRPr b="1"/>
            </a:pPr>
            <a:r>
              <a:t>P&lt;0.0001</a:t>
            </a:r>
          </a:p>
        </p:txBody>
      </p:sp>
      <p:sp>
        <p:nvSpPr>
          <p:cNvPr id="181" name="Shape 181"/>
          <p:cNvSpPr/>
          <p:nvPr/>
        </p:nvSpPr>
        <p:spPr>
          <a:xfrm>
            <a:off x="8065090" y="1600056"/>
            <a:ext cx="3183713" cy="1424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/>
            <a:r>
              <a:t>Arm 1: Kaele – DOT by drug distributors</a:t>
            </a:r>
          </a:p>
          <a:p>
            <a:pPr/>
            <a:r>
              <a:t>Arm2: Mapoussere – neighbour hood leaders</a:t>
            </a:r>
          </a:p>
          <a:p>
            <a:pPr/>
            <a:r>
              <a:t>Arm 3: Garey  - standard</a:t>
            </a:r>
          </a:p>
        </p:txBody>
      </p:sp>
      <p:graphicFrame>
        <p:nvGraphicFramePr>
          <p:cNvPr id="182" name="Chart 182"/>
          <p:cNvGraphicFramePr/>
          <p:nvPr/>
        </p:nvGraphicFramePr>
        <p:xfrm>
          <a:off x="1123528" y="2018329"/>
          <a:ext cx="6395411" cy="3342471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3"/>
          </a:graphicData>
        </a:graphic>
      </p:graphicFrame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>
            <p:ph type="title"/>
          </p:nvPr>
        </p:nvSpPr>
        <p:spPr>
          <a:xfrm>
            <a:off x="13116" y="28978"/>
            <a:ext cx="10515601" cy="955938"/>
          </a:xfrm>
          <a:prstGeom prst="rect">
            <a:avLst/>
          </a:prstGeom>
        </p:spPr>
        <p:txBody>
          <a:bodyPr/>
          <a:lstStyle>
            <a:lvl1pPr algn="ctr">
              <a:defRPr sz="3500">
                <a:solidFill>
                  <a:srgbClr val="FF2600"/>
                </a:solidFill>
              </a:defRPr>
            </a:lvl1pPr>
          </a:lstStyle>
          <a:p>
            <a:pPr/>
            <a:r>
              <a:t>Adherence to SPAQ</a:t>
            </a:r>
          </a:p>
        </p:txBody>
      </p:sp>
      <p:sp>
        <p:nvSpPr>
          <p:cNvPr id="187" name="Shape 187"/>
          <p:cNvSpPr/>
          <p:nvPr>
            <p:ph type="body" idx="1"/>
          </p:nvPr>
        </p:nvSpPr>
        <p:spPr>
          <a:xfrm>
            <a:off x="549089" y="817186"/>
            <a:ext cx="10515604" cy="4351346"/>
          </a:xfrm>
          <a:prstGeom prst="rect">
            <a:avLst/>
          </a:prstGeom>
        </p:spPr>
        <p:txBody>
          <a:bodyPr/>
          <a:lstStyle>
            <a:lvl1pPr>
              <a:defRPr i="1" sz="2400"/>
            </a:lvl1pPr>
          </a:lstStyle>
          <a:p>
            <a:pPr/>
            <a:r>
              <a:t>Definition: % of children adhering fully to day 2 and 3 doses of SPAQ with proof by health area(intervention arms).</a:t>
            </a:r>
          </a:p>
        </p:txBody>
      </p:sp>
      <p:sp>
        <p:nvSpPr>
          <p:cNvPr id="188" name="Shape 188"/>
          <p:cNvSpPr/>
          <p:nvPr/>
        </p:nvSpPr>
        <p:spPr>
          <a:xfrm>
            <a:off x="1563498" y="5585280"/>
            <a:ext cx="9459333" cy="1082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200">
                <a:solidFill>
                  <a:srgbClr val="941100"/>
                </a:solidFill>
              </a:defRPr>
            </a:lvl1pPr>
          </a:lstStyle>
          <a:p>
            <a:pPr/>
            <a:r>
              <a:t>Reduction in the proportion of children adhering to 2nd and 3rd dose by SMC cycle. Generally higher in standard of care compared to intervention areas.</a:t>
            </a:r>
          </a:p>
        </p:txBody>
      </p:sp>
      <p:sp>
        <p:nvSpPr>
          <p:cNvPr id="189" name="Shape 189"/>
          <p:cNvSpPr/>
          <p:nvPr/>
        </p:nvSpPr>
        <p:spPr>
          <a:xfrm>
            <a:off x="237145" y="2254197"/>
            <a:ext cx="3183714" cy="1424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/>
            <a:r>
              <a:t>Arm 1: Kaele – DOT by drug distributors</a:t>
            </a:r>
          </a:p>
          <a:p>
            <a:pPr/>
            <a:r>
              <a:t>Arm2: Mapoussere – neighbour hood leaders</a:t>
            </a:r>
          </a:p>
          <a:p>
            <a:pPr/>
            <a:r>
              <a:t>Arm 3: Garey  - standard</a:t>
            </a:r>
          </a:p>
        </p:txBody>
      </p:sp>
      <p:graphicFrame>
        <p:nvGraphicFramePr>
          <p:cNvPr id="190" name="Chart 190"/>
          <p:cNvGraphicFramePr/>
          <p:nvPr/>
        </p:nvGraphicFramePr>
        <p:xfrm>
          <a:off x="3514478" y="1903964"/>
          <a:ext cx="7950327" cy="3249911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 xmlns:p14="http://schemas.microsoft.com/office/powerpoint/2010/main" spd="med" advClick="1" p14:dur="1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/>
          <p:nvPr>
            <p:ph type="body" sz="half" idx="4294967295"/>
          </p:nvPr>
        </p:nvSpPr>
        <p:spPr>
          <a:xfrm>
            <a:off x="540401" y="5043482"/>
            <a:ext cx="11300733" cy="1843254"/>
          </a:xfrm>
          <a:prstGeom prst="rect">
            <a:avLst/>
          </a:prstGeom>
        </p:spPr>
        <p:txBody>
          <a:bodyPr/>
          <a:lstStyle/>
          <a:p>
            <a:pPr marL="347578" indent="-347578">
              <a:lnSpc>
                <a:spcPct val="108000"/>
              </a:lnSpc>
              <a:spcBef>
                <a:spcPts val="0"/>
              </a:spcBef>
              <a:buFontTx/>
              <a:buAutoNum type="arabicPeriod" startAt="1"/>
              <a:defRPr b="1" sz="2200">
                <a:solidFill>
                  <a:srgbClr val="941100"/>
                </a:solidFill>
              </a:defRPr>
            </a:pPr>
            <a:r>
              <a:t>Reminder by household leader at 75% in Mapoussere.</a:t>
            </a:r>
          </a:p>
          <a:p>
            <a:pPr marL="347578" indent="-347578">
              <a:lnSpc>
                <a:spcPct val="108000"/>
              </a:lnSpc>
              <a:spcBef>
                <a:spcPts val="0"/>
              </a:spcBef>
              <a:buFontTx/>
              <a:buAutoNum type="arabicPeriod" startAt="1"/>
              <a:defRPr b="1" sz="2200">
                <a:solidFill>
                  <a:srgbClr val="941100"/>
                </a:solidFill>
              </a:defRPr>
            </a:pPr>
            <a:r>
              <a:t>Reminder visits in morning at Mapoussere and Kaele and evenly split in Garey(50% AM, 50% PM)</a:t>
            </a:r>
          </a:p>
          <a:p>
            <a:pPr marL="347578" indent="-347578">
              <a:lnSpc>
                <a:spcPct val="108000"/>
              </a:lnSpc>
              <a:spcBef>
                <a:spcPts val="0"/>
              </a:spcBef>
              <a:buFontTx/>
              <a:buAutoNum type="arabicPeriod" startAt="1"/>
              <a:defRPr b="1" sz="2200">
                <a:solidFill>
                  <a:srgbClr val="941100"/>
                </a:solidFill>
              </a:defRPr>
            </a:pPr>
            <a:r>
              <a:t>Men and women reminded alike, in almost equal proportions</a:t>
            </a:r>
          </a:p>
        </p:txBody>
      </p:sp>
      <p:sp>
        <p:nvSpPr>
          <p:cNvPr id="193" name="Shape 193"/>
          <p:cNvSpPr/>
          <p:nvPr/>
        </p:nvSpPr>
        <p:spPr>
          <a:xfrm>
            <a:off x="445632" y="-6305"/>
            <a:ext cx="11300736" cy="497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>
            <a:lvl1pPr algn="ctr" defTabSz="772485">
              <a:lnSpc>
                <a:spcPct val="90000"/>
              </a:lnSpc>
              <a:spcBef>
                <a:spcPts val="700"/>
              </a:spcBef>
              <a:defRPr sz="2800">
                <a:solidFill>
                  <a:srgbClr val="FF2600"/>
                </a:solidFill>
              </a:defRPr>
            </a:lvl1pPr>
          </a:lstStyle>
          <a:p>
            <a:pPr/>
            <a:r>
              <a:t>Proportion of Dose 2 and 3 reminders, timing and gender of person</a:t>
            </a:r>
          </a:p>
        </p:txBody>
      </p:sp>
      <p:graphicFrame>
        <p:nvGraphicFramePr>
          <p:cNvPr id="194" name="Chart 194"/>
          <p:cNvGraphicFramePr/>
          <p:nvPr/>
        </p:nvGraphicFramePr>
        <p:xfrm>
          <a:off x="-689518" y="779548"/>
          <a:ext cx="12901574" cy="4206739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195" name="Shape 195"/>
          <p:cNvSpPr/>
          <p:nvPr/>
        </p:nvSpPr>
        <p:spPr>
          <a:xfrm>
            <a:off x="4215125" y="1566623"/>
            <a:ext cx="1396979" cy="3191389"/>
          </a:xfrm>
          <a:prstGeom prst="ellipse">
            <a:avLst/>
          </a:prstGeom>
          <a:ln w="76200">
            <a:solidFill>
              <a:schemeClr val="accent2"/>
            </a:solidFill>
          </a:ln>
        </p:spPr>
        <p:txBody>
          <a:bodyPr lIns="45718" tIns="45718" rIns="45718" bIns="45718" anchor="ctr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