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538" r:id="rId2"/>
    <p:sldId id="540" r:id="rId3"/>
    <p:sldId id="549" r:id="rId4"/>
    <p:sldId id="548" r:id="rId5"/>
    <p:sldId id="556" r:id="rId6"/>
    <p:sldId id="551" r:id="rId7"/>
    <p:sldId id="555" r:id="rId8"/>
    <p:sldId id="554" r:id="rId9"/>
    <p:sldId id="546" r:id="rId10"/>
    <p:sldId id="557" r:id="rId11"/>
    <p:sldId id="544" r:id="rId12"/>
    <p:sldId id="552" r:id="rId13"/>
    <p:sldId id="54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D6CE2-EB9E-49EA-9BDA-DF0D523E494D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25455-A70D-4F73-AE92-00EAB65938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242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B1DFD27B-EB83-0E4B-75B7-02A4F4B1C35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16350" y="9305925"/>
            <a:ext cx="29178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298" tIns="45149" rIns="90298" bIns="45149" anchor="b"/>
          <a:lstStyle>
            <a:lvl1pPr defTabSz="9001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001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001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001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001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001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E164E53-BF62-4486-8C58-0F0D83A0AE38}" type="slidenum">
              <a:rPr lang="fr-FR" altLang="fr-FR" sz="1200">
                <a:solidFill>
                  <a:srgbClr val="000000"/>
                </a:solidFill>
              </a:rPr>
              <a:pPr algn="r" eaLnBrk="1" hangingPunct="1"/>
              <a:t>1</a:t>
            </a:fld>
            <a:endParaRPr lang="fr-FR" altLang="fr-FR" sz="1200">
              <a:solidFill>
                <a:srgbClr val="000000"/>
              </a:solidFill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8DC3ED24-3338-6036-5FCD-0935347139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00013" y="733425"/>
            <a:ext cx="6535737" cy="36766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D5DC7A0-E572-9C1D-F6ED-8C4723126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298" tIns="45149" rIns="90298" bIns="45149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F912-0110-47BD-9856-7BDBCD304A0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B5D9-732B-4555-B341-841AFAC8C3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688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F912-0110-47BD-9856-7BDBCD304A0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B5D9-732B-4555-B341-841AFAC8C3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6708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F912-0110-47BD-9856-7BDBCD304A0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B5D9-732B-4555-B341-841AFAC8C3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76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F912-0110-47BD-9856-7BDBCD304A0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B5D9-732B-4555-B341-841AFAC8C3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706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F912-0110-47BD-9856-7BDBCD304A0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B5D9-732B-4555-B341-841AFAC8C3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678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F912-0110-47BD-9856-7BDBCD304A0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B5D9-732B-4555-B341-841AFAC8C3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8586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F912-0110-47BD-9856-7BDBCD304A0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B5D9-732B-4555-B341-841AFAC8C3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2657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F912-0110-47BD-9856-7BDBCD304A0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B5D9-732B-4555-B341-841AFAC8C3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8845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F912-0110-47BD-9856-7BDBCD304A0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B5D9-732B-4555-B341-841AFAC8C3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976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F912-0110-47BD-9856-7BDBCD304A0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B5D9-732B-4555-B341-841AFAC8C3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19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F912-0110-47BD-9856-7BDBCD304A0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5B5D9-732B-4555-B341-841AFAC8C3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938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CBF912-0110-47BD-9856-7BDBCD304A07}" type="datetimeFigureOut">
              <a:rPr lang="fr-FR" smtClean="0"/>
              <a:t>01/03/2023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5B5D9-732B-4555-B341-841AFAC8C3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56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EB17C16-978B-2B17-4E92-ADC02D9F0A4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00062" y="1764792"/>
            <a:ext cx="11191875" cy="2744562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ct val="0"/>
              </a:spcBef>
              <a:buNone/>
              <a:defRPr/>
            </a:pPr>
            <a:r>
              <a:rPr lang="fr-ML" sz="36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Approches d’évaluation de la qualité de l’administration des médicaments (SPAQ) de la Chimioprévention du Paludisme Saisonnier (CPS) aux enfants de 3 à 59 mois dans le district sanitaire de Dïoila, région de Koulikoro, Mali</a:t>
            </a:r>
          </a:p>
        </p:txBody>
      </p:sp>
      <p:pic>
        <p:nvPicPr>
          <p:cNvPr id="16388" name="Picture 10" descr="Drapeau">
            <a:extLst>
              <a:ext uri="{FF2B5EF4-FFF2-40B4-BE49-F238E27FC236}">
                <a16:creationId xmlns:a16="http://schemas.microsoft.com/office/drawing/2014/main" id="{2B1A6F81-27AD-9974-DEBD-BA8F67DD28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48" y="424655"/>
            <a:ext cx="2599576" cy="103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Image 9">
            <a:extLst>
              <a:ext uri="{FF2B5EF4-FFF2-40B4-BE49-F238E27FC236}">
                <a16:creationId xmlns:a16="http://schemas.microsoft.com/office/drawing/2014/main" id="{27085BFF-5A7A-66BA-17F8-71355F781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1982" y="258667"/>
            <a:ext cx="1487689" cy="135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Image 1">
            <a:extLst>
              <a:ext uri="{FF2B5EF4-FFF2-40B4-BE49-F238E27FC236}">
                <a16:creationId xmlns:a16="http://schemas.microsoft.com/office/drawing/2014/main" id="{7ED425D3-C194-50BC-D72B-7799457CB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81" y="240146"/>
            <a:ext cx="1562396" cy="143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D58A85C-AE86-1C83-CA08-7922931EEEA4}"/>
              </a:ext>
            </a:extLst>
          </p:cNvPr>
          <p:cNvSpPr txBox="1"/>
          <p:nvPr/>
        </p:nvSpPr>
        <p:spPr>
          <a:xfrm>
            <a:off x="500062" y="4955779"/>
            <a:ext cx="11191875" cy="58477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3200" cap="all" dirty="0" smtClean="0">
                <a:solidFill>
                  <a:srgbClr val="FFFFFF"/>
                </a:solidFill>
                <a:latin typeface="-apple-system"/>
              </a:rPr>
              <a:t>1 </a:t>
            </a:r>
            <a:r>
              <a:rPr lang="fr-FR" sz="3200" cap="all" dirty="0">
                <a:solidFill>
                  <a:srgbClr val="FFFFFF"/>
                </a:solidFill>
                <a:latin typeface="-apple-system"/>
              </a:rPr>
              <a:t>mars 2023</a:t>
            </a:r>
          </a:p>
        </p:txBody>
      </p:sp>
      <p:pic>
        <p:nvPicPr>
          <p:cNvPr id="1026" name="Picture 2" descr="OPT - SMC project news | SMC">
            <a:extLst>
              <a:ext uri="{FF2B5EF4-FFF2-40B4-BE49-F238E27FC236}">
                <a16:creationId xmlns:a16="http://schemas.microsoft.com/office/drawing/2014/main" id="{0F008195-82C0-AA5D-F60F-B021B1E94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7430" y="248049"/>
            <a:ext cx="1985342" cy="14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D12EF13-F566-FFEB-8C35-FBCCB5949ADA}"/>
              </a:ext>
            </a:extLst>
          </p:cNvPr>
          <p:cNvSpPr txBox="1"/>
          <p:nvPr/>
        </p:nvSpPr>
        <p:spPr>
          <a:xfrm>
            <a:off x="2419750" y="5962179"/>
            <a:ext cx="709001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 Mady Cissoko PNLP</a:t>
            </a:r>
            <a:endParaRPr lang="fr-F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Université de Thiès — Wikipédia">
            <a:extLst>
              <a:ext uri="{FF2B5EF4-FFF2-40B4-BE49-F238E27FC236}">
                <a16:creationId xmlns:a16="http://schemas.microsoft.com/office/drawing/2014/main" id="{5392A389-20EC-735A-3586-33C8B1CC6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06277" y="285786"/>
            <a:ext cx="1449826" cy="13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A6B21-3BDD-A8B1-F8F4-F5BB65C99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" y="114300"/>
            <a:ext cx="11852910" cy="788670"/>
          </a:xfrm>
        </p:spPr>
        <p:txBody>
          <a:bodyPr/>
          <a:lstStyle/>
          <a:p>
            <a:r>
              <a:rPr lang="fr-F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Limites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FBBBE5-E199-8CAD-BA2E-A86570612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" y="902970"/>
            <a:ext cx="11852910" cy="5737860"/>
          </a:xfrm>
        </p:spPr>
        <p:txBody>
          <a:bodyPr>
            <a:normAutofit/>
          </a:bodyPr>
          <a:lstStyle/>
          <a:p>
            <a:pPr marL="228600" lvl="1">
              <a:lnSpc>
                <a:spcPct val="16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fr-FR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Insuffisance du questionnaire (DOTs : dans le cas où les parents ont donné les médicaments, si l’agent d’administration a assisté à la prise ou pas) </a:t>
            </a:r>
          </a:p>
          <a:p>
            <a:pPr marL="228600" lvl="1">
              <a:lnSpc>
                <a:spcPct val="16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fr-FR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Enquête tardive (9</a:t>
            </a:r>
            <a:r>
              <a:rPr lang="fr-FR" baseline="300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ème</a:t>
            </a:r>
            <a:r>
              <a:rPr lang="fr-FR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Jour), au delà des 5 jours recommandés par les directives. </a:t>
            </a:r>
          </a:p>
        </p:txBody>
      </p:sp>
    </p:spTree>
    <p:extLst>
      <p:ext uri="{BB962C8B-B14F-4D97-AF65-F5344CB8AC3E}">
        <p14:creationId xmlns:p14="http://schemas.microsoft.com/office/powerpoint/2010/main" val="492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A6B21-3BDD-A8B1-F8F4-F5BB65C99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" y="114300"/>
            <a:ext cx="11852910" cy="788670"/>
          </a:xfrm>
        </p:spPr>
        <p:txBody>
          <a:bodyPr/>
          <a:lstStyle/>
          <a:p>
            <a:r>
              <a:rPr lang="fr-F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 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FBBBE5-E199-8CAD-BA2E-A86570612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030" y="1234440"/>
            <a:ext cx="11692890" cy="541782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800"/>
              </a:spcAft>
              <a:buNone/>
            </a:pP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E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tude nous indique que les acteurs communautaires ont été 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impliqués davantage dans </a:t>
            </a:r>
            <a:r>
              <a:rPr lang="fr-FR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l’administration des médicaments de la CPS aux enfants. </a:t>
            </a:r>
            <a:r>
              <a:rPr lang="fr-FR" sz="32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L’approche communautaire a donnée la meilleure couverture de l’administration de toutes doses. </a:t>
            </a:r>
            <a:endParaRPr lang="fr-FR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2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A6B21-3BDD-A8B1-F8F4-F5BB65C99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" y="114300"/>
            <a:ext cx="11852910" cy="788670"/>
          </a:xfrm>
        </p:spPr>
        <p:txBody>
          <a:bodyPr/>
          <a:lstStyle/>
          <a:p>
            <a:r>
              <a:rPr lang="fr-ML" sz="3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fr-FR" sz="3600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erspectives </a:t>
            </a:r>
            <a:endParaRPr lang="fr-FR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FBBBE5-E199-8CAD-BA2E-A86570612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546" y="1025718"/>
            <a:ext cx="6056326" cy="5615112"/>
          </a:xfrm>
        </p:spPr>
        <p:txBody>
          <a:bodyPr>
            <a:normAutofit/>
          </a:bodyPr>
          <a:lstStyle/>
          <a:p>
            <a:pPr marL="228600" lvl="1">
              <a:lnSpc>
                <a:spcPct val="16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fr-FR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fr-FR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Analyse </a:t>
            </a:r>
            <a:r>
              <a:rPr lang="fr-FR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coût efficacité de l’étude </a:t>
            </a:r>
            <a:endParaRPr lang="fr-FR" dirty="0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228600" lvl="1">
              <a:lnSpc>
                <a:spcPct val="16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fr-FR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Etude </a:t>
            </a:r>
            <a:r>
              <a:rPr lang="fr-FR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qualitative </a:t>
            </a:r>
          </a:p>
          <a:p>
            <a:pPr marL="228600" lvl="1">
              <a:lnSpc>
                <a:spcPct val="16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fr-FR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Evaluation d’impact à partir des données de 2018-2022 </a:t>
            </a:r>
          </a:p>
          <a:p>
            <a:pPr marL="228600" lvl="1">
              <a:lnSpc>
                <a:spcPct val="16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fr-FR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Extension à un district sanitaire entier de l’approche communautaire </a:t>
            </a:r>
            <a:r>
              <a:rPr lang="fr-FR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avant </a:t>
            </a:r>
            <a:r>
              <a:rPr lang="fr-FR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le passage à l’échelle </a:t>
            </a:r>
          </a:p>
          <a:p>
            <a:pPr marL="0" lvl="1" indent="0">
              <a:lnSpc>
                <a:spcPct val="160000"/>
              </a:lnSpc>
              <a:spcBef>
                <a:spcPct val="0"/>
              </a:spcBef>
              <a:spcAft>
                <a:spcPts val="800"/>
              </a:spcAft>
              <a:buNone/>
              <a:defRPr/>
            </a:pPr>
            <a:endParaRPr lang="fr-FR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82CC792-5B7B-BFFC-9155-E5423901D3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9" b="18095"/>
          <a:stretch/>
        </p:blipFill>
        <p:spPr bwMode="auto">
          <a:xfrm>
            <a:off x="6338869" y="1248356"/>
            <a:ext cx="5683586" cy="31964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1131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EF8202AF-0E4D-5270-B7EE-CC6BD2C46FA3}"/>
              </a:ext>
            </a:extLst>
          </p:cNvPr>
          <p:cNvSpPr txBox="1"/>
          <p:nvPr/>
        </p:nvSpPr>
        <p:spPr>
          <a:xfrm>
            <a:off x="115095" y="197963"/>
            <a:ext cx="10906008" cy="4779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Je</a:t>
            </a:r>
            <a:r>
              <a:rPr lang="en-US" sz="5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Vous</a:t>
            </a:r>
            <a:r>
              <a:rPr lang="en-US" sz="5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remercie</a:t>
            </a:r>
            <a:r>
              <a:rPr lang="en-US" sz="5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de </a:t>
            </a:r>
            <a:r>
              <a:rPr lang="en-US" sz="5600" dirty="0" err="1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votre</a:t>
            </a:r>
            <a:r>
              <a:rPr lang="en-US" sz="5600" dirty="0"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attention  </a:t>
            </a:r>
            <a:endParaRPr lang="en-US" sz="56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Université de Thiès — Wikipédia">
            <a:extLst>
              <a:ext uri="{FF2B5EF4-FFF2-40B4-BE49-F238E27FC236}">
                <a16:creationId xmlns:a16="http://schemas.microsoft.com/office/drawing/2014/main" id="{5392A389-20EC-735A-3586-33C8B1CC6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8267" y="1220870"/>
            <a:ext cx="3235321" cy="309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5">
            <a:extLst>
              <a:ext uri="{FF2B5EF4-FFF2-40B4-BE49-F238E27FC236}">
                <a16:creationId xmlns:a16="http://schemas.microsoft.com/office/drawing/2014/main" id="{74240246-AEAE-E807-51BD-DBD6090BEB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33" b="30477"/>
          <a:stretch/>
        </p:blipFill>
        <p:spPr>
          <a:xfrm>
            <a:off x="4826553" y="1220870"/>
            <a:ext cx="3318205" cy="3024913"/>
          </a:xfrm>
          <a:prstGeom prst="rect">
            <a:avLst/>
          </a:prstGeom>
        </p:spPr>
      </p:pic>
      <p:pic>
        <p:nvPicPr>
          <p:cNvPr id="2" name="Picture 2" descr="OPT - SMC project news | SMC">
            <a:extLst>
              <a:ext uri="{FF2B5EF4-FFF2-40B4-BE49-F238E27FC236}">
                <a16:creationId xmlns:a16="http://schemas.microsoft.com/office/drawing/2014/main" id="{F0AC3A84-A5C1-2726-FE50-23D8EA8757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1865" y="1510734"/>
            <a:ext cx="3746448" cy="273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67" y="4813393"/>
            <a:ext cx="5715000" cy="1905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481" y="4282337"/>
            <a:ext cx="3667027" cy="24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0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A6B21-3BDD-A8B1-F8F4-F5BB65C99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129" y="156232"/>
            <a:ext cx="5234940" cy="662940"/>
          </a:xfrm>
        </p:spPr>
        <p:txBody>
          <a:bodyPr anchor="b">
            <a:noAutofit/>
          </a:bodyPr>
          <a:lstStyle/>
          <a:p>
            <a:pPr algn="ctr"/>
            <a:r>
              <a:rPr lang="fr-ML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Contexte</a:t>
            </a:r>
            <a:endParaRPr lang="fr-FR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FBBBE5-E199-8CAD-BA2E-A86570612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7802" y="943490"/>
            <a:ext cx="6227980" cy="5914510"/>
          </a:xfrm>
        </p:spPr>
        <p:txBody>
          <a:bodyPr anchor="ctr">
            <a:normAutofit/>
          </a:bodyPr>
          <a:lstStyle/>
          <a:p>
            <a:pPr marL="457200" lvl="2" indent="0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fr-FR" sz="1800" b="1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800100" lvl="2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fr-FR" sz="1800" b="1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800100" lvl="2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fr-FR" sz="1800" b="1" dirty="0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800100" lvl="2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fr-FR" sz="1800" b="1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800100" lvl="2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fr-FR" sz="1800" b="1" dirty="0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800100" lvl="2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fr-FR" sz="1800" b="1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800100" lvl="2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endParaRPr lang="fr-FR" sz="1800" b="1" dirty="0" smtClean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800100" lvl="2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fr-FR" sz="1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Approche </a:t>
            </a:r>
            <a:r>
              <a:rPr lang="fr-FR" sz="18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standard (approche actuelle au Mali) </a:t>
            </a:r>
            <a:r>
              <a:rPr lang="fr-FR" sz="1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(Agent administre J1 et parents J2,  J3)</a:t>
            </a:r>
            <a:endParaRPr lang="fr-FR" sz="1800" b="1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800100" lvl="2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fr-FR" sz="18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Approche Direct Observation Traitement (DOT) </a:t>
            </a:r>
            <a:r>
              <a:rPr lang="fr-FR" sz="1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(Agent administre les 3 doses SPAQ)</a:t>
            </a:r>
            <a:endParaRPr lang="fr-FR" sz="1800" b="1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800100" lvl="2" indent="-34290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fr-FR" sz="18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Approche communautaire </a:t>
            </a:r>
            <a:r>
              <a:rPr lang="fr-FR" sz="18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(Agent administre J1,  parents J2,  J3 et le suivi par les relais mobilisateurs)</a:t>
            </a:r>
            <a:endParaRPr lang="fr-FR" sz="1800" b="1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037C9EF-4CAE-E4A6-13BE-26263EB39D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815" y="4110492"/>
            <a:ext cx="5569988" cy="2506494"/>
          </a:xfrm>
          <a:prstGeom prst="rect">
            <a:avLst/>
          </a:prstGeom>
          <a:noFill/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FD2C9EDA-A896-6F85-EBA0-7708890FCB4A}"/>
              </a:ext>
            </a:extLst>
          </p:cNvPr>
          <p:cNvSpPr txBox="1">
            <a:spLocks/>
          </p:cNvSpPr>
          <p:nvPr/>
        </p:nvSpPr>
        <p:spPr>
          <a:xfrm>
            <a:off x="6060129" y="3331968"/>
            <a:ext cx="5234940" cy="6629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36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Définition des approches </a:t>
            </a:r>
          </a:p>
          <a:p>
            <a:pPr algn="ctr"/>
            <a:r>
              <a:rPr lang="fr-ML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70C2C2A-5F27-60D6-766A-9DDE60D1252A}"/>
              </a:ext>
            </a:extLst>
          </p:cNvPr>
          <p:cNvSpPr txBox="1"/>
          <p:nvPr/>
        </p:nvSpPr>
        <p:spPr>
          <a:xfrm>
            <a:off x="5877878" y="695769"/>
            <a:ext cx="6097904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fr-FR" sz="18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CPS est mise en œuvre depuis 2012 au Mali 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fr-FR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Résultats des différentes études et enquêtes : faible couverture  </a:t>
            </a:r>
            <a:endParaRPr lang="fr-FR" sz="1800" b="1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fr-FR" sz="18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Comparer trois stratégies d’administration des médicaments (SPAQ) de la chimioprévention du paludisme saisonnier (CPS) chez les enfants de 3 à 59 mois au Mali 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58" y="361512"/>
            <a:ext cx="5286557" cy="3737802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2051154" y="3487918"/>
            <a:ext cx="484656" cy="351040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767431" y="33684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Stratification à l’échelle district 2022</a:t>
            </a:r>
          </a:p>
        </p:txBody>
      </p:sp>
    </p:spTree>
    <p:extLst>
      <p:ext uri="{BB962C8B-B14F-4D97-AF65-F5344CB8AC3E}">
        <p14:creationId xmlns:p14="http://schemas.microsoft.com/office/powerpoint/2010/main" val="17509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A6B21-3BDD-A8B1-F8F4-F5BB65C99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300"/>
            <a:ext cx="12092940" cy="788670"/>
          </a:xfrm>
        </p:spPr>
        <p:txBody>
          <a:bodyPr/>
          <a:lstStyle/>
          <a:p>
            <a:r>
              <a:rPr lang="fr-ML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Objectif </a:t>
            </a:r>
            <a:endParaRPr lang="fr-FR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FBBBE5-E199-8CAD-BA2E-A86570612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02970"/>
            <a:ext cx="12092940" cy="5840730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spcBef>
                <a:spcPct val="0"/>
              </a:spcBef>
              <a:buNone/>
              <a:defRPr/>
            </a:pPr>
            <a:r>
              <a:rPr lang="fr-FR" sz="33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Objectif général : </a:t>
            </a:r>
          </a:p>
          <a:p>
            <a:pPr marL="0" indent="0">
              <a:lnSpc>
                <a:spcPct val="160000"/>
              </a:lnSpc>
              <a:spcBef>
                <a:spcPct val="0"/>
              </a:spcBef>
              <a:buNone/>
              <a:defRPr/>
            </a:pP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Evaluer la couverture de la chimioprévention du paludisme saisonnier (CPS) chez les enfants de 3 à 59 mois au Mali </a:t>
            </a:r>
          </a:p>
          <a:p>
            <a:pPr marL="0" indent="0">
              <a:lnSpc>
                <a:spcPct val="160000"/>
              </a:lnSpc>
              <a:spcBef>
                <a:spcPct val="0"/>
              </a:spcBef>
              <a:buNone/>
              <a:defRPr/>
            </a:pPr>
            <a:endParaRPr lang="fr-FR" sz="24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ct val="0"/>
              </a:spcBef>
              <a:buNone/>
              <a:defRPr/>
            </a:pPr>
            <a:r>
              <a:rPr lang="fr-FR" sz="28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Objectifs spécifiques</a:t>
            </a:r>
            <a:r>
              <a:rPr lang="fr-FR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: </a:t>
            </a:r>
          </a:p>
          <a:p>
            <a:pPr>
              <a:lnSpc>
                <a:spcPct val="16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fr-FR" sz="24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Définir la couverture de la CPS par approche et comparer les différentes approches </a:t>
            </a:r>
          </a:p>
          <a:p>
            <a:pPr>
              <a:lnSpc>
                <a:spcPct val="16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Identifier les difficultés dans la mise en œuvre des différentes approches </a:t>
            </a:r>
            <a:endParaRPr lang="fr-FR" sz="2400" dirty="0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899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A6B21-3BDD-A8B1-F8F4-F5BB65C99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092940" cy="902970"/>
          </a:xfrm>
        </p:spPr>
        <p:txBody>
          <a:bodyPr/>
          <a:lstStyle/>
          <a:p>
            <a:r>
              <a:rPr lang="fr-ML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Méthodologie </a:t>
            </a:r>
            <a:endParaRPr lang="fr-FR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FBBBE5-E199-8CAD-BA2E-A86570612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79" y="902971"/>
            <a:ext cx="6527983" cy="5761780"/>
          </a:xfrm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spcBef>
                <a:spcPct val="0"/>
              </a:spcBef>
              <a:buNone/>
              <a:defRPr/>
            </a:pPr>
            <a:r>
              <a:rPr lang="fr-FR" sz="16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L’enquête de couverture a concerné les 6 aires de santé </a:t>
            </a:r>
          </a:p>
          <a:p>
            <a:pPr>
              <a:lnSpc>
                <a:spcPct val="16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fr-FR" sz="16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fr-FR" sz="1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Choix des villages </a:t>
            </a:r>
          </a:p>
          <a:p>
            <a:pPr marL="0" indent="0">
              <a:lnSpc>
                <a:spcPct val="160000"/>
              </a:lnSpc>
              <a:spcBef>
                <a:spcPct val="0"/>
              </a:spcBef>
              <a:buNone/>
              <a:defRPr/>
            </a:pPr>
            <a:r>
              <a:rPr lang="fr-FR" sz="1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Quatre villages ont été tirés au hasard à partir de la carte sanitaire de chaque aire de santé pour le monitorage et 30 concessions ont été monitorés à raison d’un ménage par concession </a:t>
            </a:r>
          </a:p>
          <a:p>
            <a:pPr marL="0" indent="0">
              <a:lnSpc>
                <a:spcPct val="160000"/>
              </a:lnSpc>
              <a:spcBef>
                <a:spcPct val="0"/>
              </a:spcBef>
              <a:buNone/>
              <a:defRPr/>
            </a:pPr>
            <a:endParaRPr lang="fr-FR" sz="8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fr-FR" sz="1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Population de l’étude </a:t>
            </a:r>
          </a:p>
          <a:p>
            <a:pPr marL="0" indent="0">
              <a:lnSpc>
                <a:spcPct val="160000"/>
              </a:lnSpc>
              <a:spcBef>
                <a:spcPct val="0"/>
              </a:spcBef>
              <a:buNone/>
              <a:defRPr/>
            </a:pPr>
            <a:endParaRPr lang="fr-FR" sz="8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ct val="0"/>
              </a:spcBef>
              <a:buNone/>
              <a:defRPr/>
            </a:pPr>
            <a:r>
              <a:rPr lang="fr-FR" sz="1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Enfants cible de la CPS, Mamans/gardiennes d’enfants et les ménages </a:t>
            </a:r>
          </a:p>
          <a:p>
            <a:pPr marL="0" indent="0">
              <a:lnSpc>
                <a:spcPct val="160000"/>
              </a:lnSpc>
              <a:spcBef>
                <a:spcPct val="0"/>
              </a:spcBef>
              <a:buNone/>
              <a:defRPr/>
            </a:pPr>
            <a:endParaRPr lang="fr-FR" sz="8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fr-FR" sz="1600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Choix des participants </a:t>
            </a:r>
          </a:p>
          <a:p>
            <a:pPr marL="0" indent="0">
              <a:lnSpc>
                <a:spcPct val="160000"/>
              </a:lnSpc>
              <a:spcBef>
                <a:spcPct val="0"/>
              </a:spcBef>
              <a:buNone/>
              <a:defRPr/>
            </a:pPr>
            <a:endParaRPr lang="fr-FR" sz="8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indent="0">
              <a:lnSpc>
                <a:spcPct val="160000"/>
              </a:lnSpc>
              <a:spcBef>
                <a:spcPct val="0"/>
              </a:spcBef>
              <a:buNone/>
              <a:defRPr/>
            </a:pPr>
            <a:r>
              <a:rPr lang="fr-FR" sz="1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Tous les enfants du ménages âgés de 3-59 mois et une maman/gardienne ont été enquêtés à partir d’un questionnaire</a:t>
            </a:r>
          </a:p>
          <a:p>
            <a:pPr marL="0" indent="0">
              <a:lnSpc>
                <a:spcPct val="160000"/>
              </a:lnSpc>
              <a:spcBef>
                <a:spcPct val="0"/>
              </a:spcBef>
              <a:buNone/>
              <a:defRPr/>
            </a:pPr>
            <a:r>
              <a:rPr lang="fr-FR" sz="1600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Questionnaire </a:t>
            </a:r>
            <a:r>
              <a:rPr lang="fr-FR" sz="1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 porté sur les canaux d’information des parents sur la CPS et EIM,  l’administration des médicaments, l’observance du traitement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80" y="16296"/>
            <a:ext cx="5039982" cy="3563463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8474696" y="2828041"/>
            <a:ext cx="537329" cy="4147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862168" y="-1"/>
            <a:ext cx="24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Pluviométrie </a:t>
            </a:r>
            <a:r>
              <a:rPr lang="fr-FR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annuelle </a:t>
            </a:r>
            <a:endParaRPr lang="fr-FR" b="1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780" y="3579759"/>
            <a:ext cx="5039982" cy="329923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9423771" y="3728951"/>
            <a:ext cx="670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DOTs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012025" y="6071882"/>
            <a:ext cx="670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DOTs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139283" y="5206508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CPSc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517042" y="5449438"/>
            <a:ext cx="635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CPSc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9010063" y="4785964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CPS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7924037" y="4098283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CPS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5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A6B21-3BDD-A8B1-F8F4-F5BB65C99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287" y="38784"/>
            <a:ext cx="2091690" cy="788670"/>
          </a:xfrm>
        </p:spPr>
        <p:txBody>
          <a:bodyPr/>
          <a:lstStyle/>
          <a:p>
            <a:r>
              <a:rPr lang="fr-ML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Résultats</a:t>
            </a:r>
            <a:endParaRPr lang="fr-FR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48534C6-373F-03EB-B963-32912BDB3AB0}"/>
              </a:ext>
            </a:extLst>
          </p:cNvPr>
          <p:cNvSpPr txBox="1"/>
          <p:nvPr/>
        </p:nvSpPr>
        <p:spPr>
          <a:xfrm>
            <a:off x="501359" y="947622"/>
            <a:ext cx="102442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98% des parents ont déclaré avoir été informé de la CPS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FFDA24E-BD4A-D4A0-9D7A-049CDE5CD043}"/>
              </a:ext>
            </a:extLst>
          </p:cNvPr>
          <p:cNvSpPr txBox="1"/>
          <p:nvPr/>
        </p:nvSpPr>
        <p:spPr>
          <a:xfrm>
            <a:off x="2358440" y="140731"/>
            <a:ext cx="9620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L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L’enquête a concerné 720 ménages et 922 enfants cibles  </a:t>
            </a:r>
            <a:endParaRPr lang="fr-F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FACFB69C-8A1B-562C-898F-02D67B481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64" y="1448517"/>
            <a:ext cx="9301304" cy="464282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DF205B0-CB19-5317-BBC2-D2E0556D3E6C}"/>
              </a:ext>
            </a:extLst>
          </p:cNvPr>
          <p:cNvSpPr txBox="1"/>
          <p:nvPr/>
        </p:nvSpPr>
        <p:spPr>
          <a:xfrm>
            <a:off x="2215977" y="6130575"/>
            <a:ext cx="8018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ML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Figure 1 : Source d’information sur la campagne CPS </a:t>
            </a:r>
            <a:endParaRPr lang="fr-FR" sz="24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A6B21-3BDD-A8B1-F8F4-F5BB65C99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615" y="153414"/>
            <a:ext cx="3450345" cy="8784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Résultats</a:t>
            </a:r>
            <a:r>
              <a:rPr lang="en-US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053FD88-F1FD-8CF5-1BB7-04263A1E043C}"/>
              </a:ext>
            </a:extLst>
          </p:cNvPr>
          <p:cNvSpPr txBox="1"/>
          <p:nvPr/>
        </p:nvSpPr>
        <p:spPr>
          <a:xfrm>
            <a:off x="240538" y="1158241"/>
            <a:ext cx="3569462" cy="559816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lnSpc>
                <a:spcPct val="17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Situation des enfants ayant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reçu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toutes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les </a:t>
            </a:r>
          </a:p>
          <a:p>
            <a:pPr>
              <a:lnSpc>
                <a:spcPct val="170000"/>
              </a:lnSpc>
              <a:spcBef>
                <a:spcPct val="0"/>
              </a:spcBef>
              <a:spcAft>
                <a:spcPts val="1000"/>
              </a:spcAft>
            </a:pP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doses par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approche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selon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la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déclaration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des parents.</a:t>
            </a:r>
          </a:p>
          <a:p>
            <a:pPr>
              <a:lnSpc>
                <a:spcPct val="170000"/>
              </a:lnSpc>
              <a:spcBef>
                <a:spcPct val="0"/>
              </a:spcBef>
              <a:spcAft>
                <a:spcPts val="1000"/>
              </a:spcAft>
            </a:pPr>
            <a:endParaRPr lang="en-US" sz="26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70000"/>
              </a:lnSpc>
              <a:spcAft>
                <a:spcPts val="1000"/>
              </a:spcAft>
            </a:pP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Sur la base des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déclarations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des parents ou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gardiennes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d’enfants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la couverture de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toutes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les doses CPS et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l’ensemble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des passages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variait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89,3% (CPS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classique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et 99% (CPS </a:t>
            </a:r>
            <a:r>
              <a:rPr lang="en-US" sz="2600" dirty="0" err="1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communautaire</a:t>
            </a:r>
            <a:r>
              <a:rPr lang="en-US" sz="26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612FD569-D840-CFE3-80D4-005D563DAB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387298"/>
              </p:ext>
            </p:extLst>
          </p:nvPr>
        </p:nvGraphicFramePr>
        <p:xfrm>
          <a:off x="4026716" y="528507"/>
          <a:ext cx="8058447" cy="6137062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948168">
                  <a:extLst>
                    <a:ext uri="{9D8B030D-6E8A-4147-A177-3AD203B41FA5}">
                      <a16:colId xmlns:a16="http://schemas.microsoft.com/office/drawing/2014/main" val="3045008233"/>
                    </a:ext>
                  </a:extLst>
                </a:gridCol>
                <a:gridCol w="1524503">
                  <a:extLst>
                    <a:ext uri="{9D8B030D-6E8A-4147-A177-3AD203B41FA5}">
                      <a16:colId xmlns:a16="http://schemas.microsoft.com/office/drawing/2014/main" val="4054703037"/>
                    </a:ext>
                  </a:extLst>
                </a:gridCol>
                <a:gridCol w="1879505">
                  <a:extLst>
                    <a:ext uri="{9D8B030D-6E8A-4147-A177-3AD203B41FA5}">
                      <a16:colId xmlns:a16="http://schemas.microsoft.com/office/drawing/2014/main" val="3526355722"/>
                    </a:ext>
                  </a:extLst>
                </a:gridCol>
                <a:gridCol w="1610686">
                  <a:extLst>
                    <a:ext uri="{9D8B030D-6E8A-4147-A177-3AD203B41FA5}">
                      <a16:colId xmlns:a16="http://schemas.microsoft.com/office/drawing/2014/main" val="2822302071"/>
                    </a:ext>
                  </a:extLst>
                </a:gridCol>
                <a:gridCol w="1095585">
                  <a:extLst>
                    <a:ext uri="{9D8B030D-6E8A-4147-A177-3AD203B41FA5}">
                      <a16:colId xmlns:a16="http://schemas.microsoft.com/office/drawing/2014/main" val="2924744040"/>
                    </a:ext>
                  </a:extLst>
                </a:gridCol>
              </a:tblGrid>
              <a:tr h="831221">
                <a:tc rowSpan="2"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r-ML" sz="2000" b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 </a:t>
                      </a:r>
                    </a:p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ML" sz="3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Classique</a:t>
                      </a:r>
                      <a:endParaRPr lang="fr-ML" sz="3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1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Communitaire</a:t>
                      </a:r>
                      <a:endParaRPr lang="fr-ML" sz="3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DOTs</a:t>
                      </a:r>
                      <a:endParaRPr lang="fr-ML" sz="3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fr-ML" sz="3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extLst>
                  <a:ext uri="{0D108BD9-81ED-4DB2-BD59-A6C34878D82A}">
                    <a16:rowId xmlns:a16="http://schemas.microsoft.com/office/drawing/2014/main" val="2529375804"/>
                  </a:ext>
                </a:extLst>
              </a:tr>
              <a:tr h="831221">
                <a:tc vMerge="1"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1600" b="1" i="0" u="none" strike="noStrike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ML" sz="25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079" marR="94079" marT="13067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N= 281</a:t>
                      </a:r>
                      <a:endParaRPr lang="fr-ML" sz="3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N=306</a:t>
                      </a:r>
                      <a:endParaRPr lang="fr-ML" sz="3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N=329</a:t>
                      </a:r>
                      <a:endParaRPr lang="fr-ML" sz="3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ML" sz="3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4085994"/>
                  </a:ext>
                </a:extLst>
              </a:tr>
              <a:tr h="531028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 moyen enfant</a:t>
                      </a:r>
                      <a:endParaRPr lang="fr-ML" sz="20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(16,18)</a:t>
                      </a:r>
                      <a:endParaRPr lang="fr-ML" sz="3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(16,75)</a:t>
                      </a:r>
                      <a:endParaRPr lang="fr-ML" sz="3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(17,44)</a:t>
                      </a:r>
                      <a:endParaRPr lang="fr-ML" sz="3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0,10</a:t>
                      </a:r>
                      <a:endParaRPr lang="fr-ML" sz="3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67783802"/>
                  </a:ext>
                </a:extLst>
              </a:tr>
              <a:tr h="492949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ML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Sexe </a:t>
                      </a:r>
                    </a:p>
                  </a:txBody>
                  <a:tcPr marL="97520" marR="97520" marT="1354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ML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7520" marR="97520" marT="1354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ML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7520" marR="97520" marT="13545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ML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7520" marR="97520" marT="1354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ML" sz="20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fr-ML" sz="20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0,36</a:t>
                      </a:r>
                      <a:endParaRPr lang="fr-ML" sz="2000" b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extLst>
                  <a:ext uri="{0D108BD9-81ED-4DB2-BD59-A6C34878D82A}">
                    <a16:rowId xmlns:a16="http://schemas.microsoft.com/office/drawing/2014/main" val="1689670637"/>
                  </a:ext>
                </a:extLst>
              </a:tr>
              <a:tr h="492949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Féminin</a:t>
                      </a:r>
                      <a:endParaRPr lang="fr-ML" sz="3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 (54%)</a:t>
                      </a:r>
                      <a:endParaRPr lang="fr-ML" sz="3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 (54%)</a:t>
                      </a:r>
                      <a:endParaRPr lang="fr-ML" sz="3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 (49%)</a:t>
                      </a:r>
                      <a:endParaRPr lang="fr-ML" sz="3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ML" sz="3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extLst>
                  <a:ext uri="{0D108BD9-81ED-4DB2-BD59-A6C34878D82A}">
                    <a16:rowId xmlns:a16="http://schemas.microsoft.com/office/drawing/2014/main" val="2407249510"/>
                  </a:ext>
                </a:extLst>
              </a:tr>
              <a:tr h="492949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Masculin</a:t>
                      </a:r>
                      <a:endParaRPr lang="fr-ML" sz="3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 (46%)</a:t>
                      </a:r>
                      <a:endParaRPr lang="fr-ML" sz="3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(46%)</a:t>
                      </a:r>
                      <a:endParaRPr lang="fr-ML" sz="3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 (51%)</a:t>
                      </a:r>
                      <a:endParaRPr lang="fr-ML" sz="3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ML" sz="3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extLst>
                  <a:ext uri="{0D108BD9-81ED-4DB2-BD59-A6C34878D82A}">
                    <a16:rowId xmlns:a16="http://schemas.microsoft.com/office/drawing/2014/main" val="1332321233"/>
                  </a:ext>
                </a:extLst>
              </a:tr>
              <a:tr h="492949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Toutes les doses</a:t>
                      </a:r>
                      <a:endParaRPr lang="fr-ML" sz="20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ML" sz="3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ML" sz="3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ML" sz="3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0,001</a:t>
                      </a:r>
                      <a:endParaRPr lang="fr-ML" sz="3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extLst>
                  <a:ext uri="{0D108BD9-81ED-4DB2-BD59-A6C34878D82A}">
                    <a16:rowId xmlns:a16="http://schemas.microsoft.com/office/drawing/2014/main" val="3912446512"/>
                  </a:ext>
                </a:extLst>
              </a:tr>
              <a:tr h="492949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  <a:endParaRPr lang="fr-ML" sz="3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(10%)</a:t>
                      </a:r>
                      <a:endParaRPr lang="fr-ML" sz="3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(0,3)</a:t>
                      </a:r>
                      <a:endParaRPr lang="fr-ML" sz="3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(4,9%)</a:t>
                      </a:r>
                      <a:endParaRPr lang="fr-ML" sz="3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ML" sz="3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extLst>
                  <a:ext uri="{0D108BD9-81ED-4DB2-BD59-A6C34878D82A}">
                    <a16:rowId xmlns:a16="http://schemas.microsoft.com/office/drawing/2014/main" val="4259015809"/>
                  </a:ext>
                </a:extLst>
              </a:tr>
              <a:tr h="492949">
                <a:tc>
                  <a:txBody>
                    <a:bodyPr/>
                    <a:lstStyle/>
                    <a:p>
                      <a:pPr algn="l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Oui</a:t>
                      </a:r>
                      <a:endParaRPr lang="fr-ML" sz="3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251(89,3%)</a:t>
                      </a:r>
                      <a:endParaRPr lang="fr-ML" sz="3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 (99,7%)</a:t>
                      </a:r>
                      <a:endParaRPr lang="fr-ML" sz="3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313 (95,1%)</a:t>
                      </a:r>
                      <a:endParaRPr lang="fr-ML" sz="32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ML" sz="3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extLst>
                  <a:ext uri="{0D108BD9-81ED-4DB2-BD59-A6C34878D82A}">
                    <a16:rowId xmlns:a16="http://schemas.microsoft.com/office/drawing/2014/main" val="3031040308"/>
                  </a:ext>
                </a:extLst>
              </a:tr>
              <a:tr h="492949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NSP</a:t>
                      </a:r>
                      <a:endParaRPr lang="fr-ML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(0,7%)</a:t>
                      </a:r>
                      <a:endParaRPr lang="fr-ML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ML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fr-ML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r-ML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extLst>
                  <a:ext uri="{0D108BD9-81ED-4DB2-BD59-A6C34878D82A}">
                    <a16:rowId xmlns:a16="http://schemas.microsoft.com/office/drawing/2014/main" val="900420341"/>
                  </a:ext>
                </a:extLst>
              </a:tr>
              <a:tr h="492949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Cout unitaire </a:t>
                      </a:r>
                    </a:p>
                  </a:txBody>
                  <a:tcPr marL="97520" marR="97520" marT="1354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2 246</a:t>
                      </a:r>
                    </a:p>
                  </a:txBody>
                  <a:tcPr marL="97520" marR="97520" marT="1354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r>
                        <a:rPr lang="fr-ML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845 (566)</a:t>
                      </a:r>
                      <a:endParaRPr lang="fr-ML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ML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</a:t>
                      </a:r>
                      <a:r>
                        <a:rPr lang="fr-ML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071 (825)</a:t>
                      </a:r>
                      <a:endParaRPr lang="fr-ML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r-ML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7520" marR="97520" marT="13545" marB="0"/>
                </a:tc>
                <a:extLst>
                  <a:ext uri="{0D108BD9-81ED-4DB2-BD59-A6C34878D82A}">
                    <a16:rowId xmlns:a16="http://schemas.microsoft.com/office/drawing/2014/main" val="27923617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12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A6B21-3BDD-A8B1-F8F4-F5BB65C99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491990" cy="55778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Résultats</a:t>
            </a:r>
            <a:r>
              <a:rPr lang="en-US" sz="4800" b="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48534C6-373F-03EB-B963-32912BDB3AB0}"/>
              </a:ext>
            </a:extLst>
          </p:cNvPr>
          <p:cNvSpPr txBox="1"/>
          <p:nvPr/>
        </p:nvSpPr>
        <p:spPr>
          <a:xfrm>
            <a:off x="115410" y="914400"/>
            <a:ext cx="4161950" cy="5814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60000"/>
              </a:lnSpc>
              <a:spcAft>
                <a:spcPts val="1000"/>
              </a:spcAft>
            </a:pP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Dans l’approche DOT la 2</a:t>
            </a:r>
            <a:r>
              <a:rPr lang="fr-FR" sz="2400" baseline="300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dose a été administrée par les agents d’administration à 94% et la 3</a:t>
            </a:r>
            <a:r>
              <a:rPr lang="fr-FR" sz="2400" baseline="300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dose à 92%. </a:t>
            </a:r>
          </a:p>
          <a:p>
            <a:pPr>
              <a:lnSpc>
                <a:spcPct val="160000"/>
              </a:lnSpc>
              <a:spcAft>
                <a:spcPts val="1000"/>
              </a:spcAft>
            </a:pPr>
            <a:endParaRPr lang="fr-FR" sz="2400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  <a:spcAft>
                <a:spcPts val="1000"/>
              </a:spcAft>
            </a:pP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L’enquête a rapporté que 6% des parents ont administrée la 2e dose et 8% la 3</a:t>
            </a:r>
            <a:r>
              <a:rPr lang="fr-FR" sz="2400" baseline="300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</a:t>
            </a:r>
            <a:r>
              <a:rPr lang="fr-FR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dose 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053FD88-F1FD-8CF5-1BB7-04263A1E043C}"/>
              </a:ext>
            </a:extLst>
          </p:cNvPr>
          <p:cNvSpPr txBox="1"/>
          <p:nvPr/>
        </p:nvSpPr>
        <p:spPr>
          <a:xfrm>
            <a:off x="2234153" y="99710"/>
            <a:ext cx="968660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fr-FR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F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ersonnes ayant administré la 2</a:t>
            </a:r>
            <a:r>
              <a:rPr lang="fr-FR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ème</a:t>
            </a:r>
            <a:r>
              <a:rPr lang="fr-F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3</a:t>
            </a:r>
            <a:r>
              <a:rPr lang="fr-FR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ème</a:t>
            </a:r>
            <a:r>
              <a:rPr lang="fr-F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dose au 4</a:t>
            </a:r>
            <a:r>
              <a:rPr lang="fr-FR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ème</a:t>
            </a:r>
            <a:r>
              <a:rPr lang="fr-FR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passage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D0110D1-3F81-FE47-78CB-4D43164F92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887482"/>
              </p:ext>
            </p:extLst>
          </p:nvPr>
        </p:nvGraphicFramePr>
        <p:xfrm>
          <a:off x="4277360" y="914400"/>
          <a:ext cx="7799230" cy="58148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81036">
                  <a:extLst>
                    <a:ext uri="{9D8B030D-6E8A-4147-A177-3AD203B41FA5}">
                      <a16:colId xmlns:a16="http://schemas.microsoft.com/office/drawing/2014/main" val="4201630087"/>
                    </a:ext>
                  </a:extLst>
                </a:gridCol>
                <a:gridCol w="82837">
                  <a:extLst>
                    <a:ext uri="{9D8B030D-6E8A-4147-A177-3AD203B41FA5}">
                      <a16:colId xmlns:a16="http://schemas.microsoft.com/office/drawing/2014/main" val="3482106520"/>
                    </a:ext>
                  </a:extLst>
                </a:gridCol>
                <a:gridCol w="135549">
                  <a:extLst>
                    <a:ext uri="{9D8B030D-6E8A-4147-A177-3AD203B41FA5}">
                      <a16:colId xmlns:a16="http://schemas.microsoft.com/office/drawing/2014/main" val="3957676215"/>
                    </a:ext>
                  </a:extLst>
                </a:gridCol>
                <a:gridCol w="1894422">
                  <a:extLst>
                    <a:ext uri="{9D8B030D-6E8A-4147-A177-3AD203B41FA5}">
                      <a16:colId xmlns:a16="http://schemas.microsoft.com/office/drawing/2014/main" val="3576989434"/>
                    </a:ext>
                  </a:extLst>
                </a:gridCol>
                <a:gridCol w="1505386">
                  <a:extLst>
                    <a:ext uri="{9D8B030D-6E8A-4147-A177-3AD203B41FA5}">
                      <a16:colId xmlns:a16="http://schemas.microsoft.com/office/drawing/2014/main" val="3397466755"/>
                    </a:ext>
                  </a:extLst>
                </a:gridCol>
              </a:tblGrid>
              <a:tr h="785923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Approche</a:t>
                      </a:r>
                      <a:r>
                        <a:rPr lang="en-US" sz="3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2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DOTs </a:t>
                      </a:r>
                    </a:p>
                  </a:txBody>
                  <a:tcPr marL="44450" marR="4445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DOTs</a:t>
                      </a:r>
                      <a:r>
                        <a:rPr lang="fr-FR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N =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3291</a:t>
                      </a:r>
                    </a:p>
                  </a:txBody>
                  <a:tcPr marL="44450" marR="4445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633108"/>
                  </a:ext>
                </a:extLst>
              </a:tr>
              <a:tr h="82573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Personne ayant administré la 2</a:t>
                      </a:r>
                      <a:r>
                        <a:rPr lang="fr-FR" sz="3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ème</a:t>
                      </a:r>
                      <a:r>
                        <a:rPr lang="fr-FR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Dose</a:t>
                      </a:r>
                      <a:endParaRPr lang="fr-FR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7876752"/>
                  </a:ext>
                </a:extLst>
              </a:tr>
              <a:tr h="844369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Agents administration</a:t>
                      </a:r>
                      <a:endParaRPr lang="fr-FR" sz="2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r-FR" sz="2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r-FR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r-FR" sz="2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94%</a:t>
                      </a:r>
                      <a:endParaRPr lang="fr-FR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11459"/>
                  </a:ext>
                </a:extLst>
              </a:tr>
              <a:tr h="844369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Parents/gardienne d’enfant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r-FR" sz="2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r-FR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r-FR" sz="2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6%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679521"/>
                  </a:ext>
                </a:extLst>
              </a:tr>
              <a:tr h="825737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Personne ayant administré la 3</a:t>
                      </a:r>
                      <a:r>
                        <a:rPr lang="fr-FR" sz="3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ème</a:t>
                      </a:r>
                      <a:r>
                        <a:rPr lang="fr-FR" sz="3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Dose</a:t>
                      </a:r>
                      <a:endParaRPr lang="fr-FR" sz="3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787820"/>
                  </a:ext>
                </a:extLst>
              </a:tr>
              <a:tr h="844369">
                <a:tc gridSpan="2"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Agents administration</a:t>
                      </a: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r-FR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r-FR" sz="2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r-FR" sz="2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92%</a:t>
                      </a: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043067"/>
                  </a:ext>
                </a:extLst>
              </a:tr>
              <a:tr h="844369">
                <a:tc gridSpan="2"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Parents/gardienne d’enfant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r-FR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r-FR" sz="2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r-FR" sz="2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0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581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396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A6B21-3BDD-A8B1-F8F4-F5BB65C99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9110"/>
            <a:ext cx="4491990" cy="55778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Résultats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48534C6-373F-03EB-B963-32912BDB3AB0}"/>
              </a:ext>
            </a:extLst>
          </p:cNvPr>
          <p:cNvSpPr txBox="1"/>
          <p:nvPr/>
        </p:nvSpPr>
        <p:spPr>
          <a:xfrm>
            <a:off x="0" y="914400"/>
            <a:ext cx="4194928" cy="5814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60000"/>
              </a:lnSpc>
              <a:spcAft>
                <a:spcPts val="1000"/>
              </a:spcAft>
            </a:pPr>
            <a:endParaRPr lang="fr-FR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  <a:spcAft>
                <a:spcPts val="1000"/>
              </a:spcAft>
            </a:pPr>
            <a:endParaRPr lang="fr-FR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  <a:spcAft>
                <a:spcPts val="1000"/>
              </a:spcAft>
            </a:pPr>
            <a:r>
              <a:rPr lang="fr-FR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Dans l’approche communautaire  la 2</a:t>
            </a:r>
            <a:r>
              <a:rPr lang="fr-FR" baseline="300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</a:t>
            </a:r>
            <a:r>
              <a:rPr lang="fr-FR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dose a été assisté/administrée par les agents de suivi communautaire à 85% et la 3</a:t>
            </a:r>
            <a:r>
              <a:rPr lang="fr-FR" baseline="300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</a:t>
            </a:r>
            <a:r>
              <a:rPr lang="fr-FR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dose à 83%. </a:t>
            </a:r>
          </a:p>
          <a:p>
            <a:pPr>
              <a:lnSpc>
                <a:spcPct val="160000"/>
              </a:lnSpc>
              <a:spcAft>
                <a:spcPts val="1000"/>
              </a:spcAft>
            </a:pPr>
            <a:endParaRPr lang="fr-FR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60000"/>
              </a:lnSpc>
              <a:spcAft>
                <a:spcPts val="1000"/>
              </a:spcAft>
            </a:pPr>
            <a:r>
              <a:rPr lang="fr-FR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053FD88-F1FD-8CF5-1BB7-04263A1E043C}"/>
              </a:ext>
            </a:extLst>
          </p:cNvPr>
          <p:cNvSpPr txBox="1"/>
          <p:nvPr/>
        </p:nvSpPr>
        <p:spPr>
          <a:xfrm>
            <a:off x="1879077" y="168538"/>
            <a:ext cx="10312923" cy="539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sz="2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FR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ersonnes </a:t>
            </a:r>
            <a:r>
              <a:rPr lang="fr-FR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administré ou assistée la prise de la 2</a:t>
            </a:r>
            <a:r>
              <a:rPr lang="fr-FR" sz="22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ème</a:t>
            </a:r>
            <a:r>
              <a:rPr lang="fr-FR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 3</a:t>
            </a:r>
            <a:r>
              <a:rPr lang="fr-FR" sz="2200" b="1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ème</a:t>
            </a:r>
            <a:r>
              <a:rPr lang="fr-FR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dose au </a:t>
            </a:r>
            <a:r>
              <a:rPr lang="fr-FR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fr-FR" sz="2200" b="1" baseline="30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ème</a:t>
            </a:r>
            <a:r>
              <a:rPr lang="fr-FR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passage</a:t>
            </a:r>
            <a:endParaRPr lang="fr-FR" sz="2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D0110D1-3F81-FE47-78CB-4D43164F92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27807"/>
              </p:ext>
            </p:extLst>
          </p:nvPr>
        </p:nvGraphicFramePr>
        <p:xfrm>
          <a:off x="4383465" y="914402"/>
          <a:ext cx="7635710" cy="58148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45484">
                  <a:extLst>
                    <a:ext uri="{9D8B030D-6E8A-4147-A177-3AD203B41FA5}">
                      <a16:colId xmlns:a16="http://schemas.microsoft.com/office/drawing/2014/main" val="4201630087"/>
                    </a:ext>
                  </a:extLst>
                </a:gridCol>
                <a:gridCol w="343945">
                  <a:extLst>
                    <a:ext uri="{9D8B030D-6E8A-4147-A177-3AD203B41FA5}">
                      <a16:colId xmlns:a16="http://schemas.microsoft.com/office/drawing/2014/main" val="3911497002"/>
                    </a:ext>
                  </a:extLst>
                </a:gridCol>
                <a:gridCol w="1030361">
                  <a:extLst>
                    <a:ext uri="{9D8B030D-6E8A-4147-A177-3AD203B41FA5}">
                      <a16:colId xmlns:a16="http://schemas.microsoft.com/office/drawing/2014/main" val="2967609091"/>
                    </a:ext>
                  </a:extLst>
                </a:gridCol>
                <a:gridCol w="2115920">
                  <a:extLst>
                    <a:ext uri="{9D8B030D-6E8A-4147-A177-3AD203B41FA5}">
                      <a16:colId xmlns:a16="http://schemas.microsoft.com/office/drawing/2014/main" val="1608721311"/>
                    </a:ext>
                  </a:extLst>
                </a:gridCol>
              </a:tblGrid>
              <a:tr h="821921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err="1">
                          <a:solidFill>
                            <a:schemeClr val="tx1"/>
                          </a:solidFill>
                          <a:effectLst/>
                        </a:rPr>
                        <a:t>Approche</a:t>
                      </a: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</a:rPr>
                        <a:t> c</a:t>
                      </a:r>
                      <a:r>
                        <a:rPr lang="fr-FR" sz="2800" dirty="0" err="1">
                          <a:solidFill>
                            <a:schemeClr val="tx1"/>
                          </a:solidFill>
                          <a:effectLst/>
                        </a:rPr>
                        <a:t>omminautaire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fr-FR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633108"/>
                  </a:ext>
                </a:extLst>
              </a:tr>
              <a:tr h="830769"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Personne ayant administré/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assisté</a:t>
                      </a:r>
                      <a:r>
                        <a:rPr lang="fr-FR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la 2</a:t>
                      </a:r>
                      <a:r>
                        <a:rPr lang="fr-FR" sz="2800" b="1" kern="12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fr-FR" sz="28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Dose</a:t>
                      </a:r>
                    </a:p>
                  </a:txBody>
                  <a:tcPr marL="44450" marR="4445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fr-FR" sz="24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7876752"/>
                  </a:ext>
                </a:extLst>
              </a:tr>
              <a:tr h="839370">
                <a:tc gridSpan="3"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Agents de suivi communautaire</a:t>
                      </a:r>
                      <a:endParaRPr lang="fr-FR" sz="2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r-FR" sz="2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85%</a:t>
                      </a: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7946887"/>
                  </a:ext>
                </a:extLst>
              </a:tr>
              <a:tr h="787282">
                <a:tc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Parents/gardiennes </a:t>
                      </a:r>
                      <a:r>
                        <a:rPr lang="fr-FR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d’enfant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r-FR" sz="2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2679521"/>
                  </a:ext>
                </a:extLst>
              </a:tr>
              <a:tr h="830769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Personne ayant administré/assisté  la 3</a:t>
                      </a:r>
                      <a:r>
                        <a:rPr lang="fr-FR" sz="2800" baseline="30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fr-FR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Dose</a:t>
                      </a:r>
                      <a:endParaRPr lang="fr-FR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787820"/>
                  </a:ext>
                </a:extLst>
              </a:tr>
              <a:tr h="917480">
                <a:tc gridSpan="2"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Agents de suivi communautaire      </a:t>
                      </a: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r-FR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r-FR" sz="2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83%</a:t>
                      </a:r>
                      <a:endParaRPr lang="fr-FR" sz="2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198296"/>
                  </a:ext>
                </a:extLst>
              </a:tr>
              <a:tr h="787282">
                <a:tc gridSpan="2">
                  <a:txBody>
                    <a:bodyPr/>
                    <a:lstStyle/>
                    <a:p>
                      <a:pPr marL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Parents/gardiennes </a:t>
                      </a:r>
                      <a:r>
                        <a:rPr lang="fr-FR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d’enfant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r-FR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fr-FR" sz="24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fr-FR" sz="2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17%</a:t>
                      </a:r>
                    </a:p>
                  </a:txBody>
                  <a:tcPr marL="44450" marR="4445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5815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0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6A6B21-3BDD-A8B1-F8F4-F5BB65C99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" y="114300"/>
            <a:ext cx="11852910" cy="788670"/>
          </a:xfrm>
        </p:spPr>
        <p:txBody>
          <a:bodyPr/>
          <a:lstStyle/>
          <a:p>
            <a:r>
              <a:rPr lang="fr-FR" sz="3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Difficultés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FBBBE5-E199-8CAD-BA2E-A86570612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" y="902970"/>
            <a:ext cx="11852910" cy="5737860"/>
          </a:xfrm>
        </p:spPr>
        <p:txBody>
          <a:bodyPr>
            <a:normAutofit/>
          </a:bodyPr>
          <a:lstStyle/>
          <a:p>
            <a:pPr marL="228600" lvl="1">
              <a:lnSpc>
                <a:spcPct val="16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fr-FR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Nombre important d’agents d’administration pour approche DOT (2 agents pour 80 enfants cible) a été difficile à mobiliser pour les CSCom </a:t>
            </a:r>
            <a:r>
              <a:rPr lang="fr-FR" dirty="0">
                <a:solidFill>
                  <a:srgbClr val="FF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(nombre agents a été multiplié par trois : 28 on est passé à 105 agents)</a:t>
            </a:r>
          </a:p>
          <a:p>
            <a:pPr marL="228600" lvl="1">
              <a:lnSpc>
                <a:spcPct val="16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fr-FR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Superviseur et logistique communautaire (nombre de superviseur et moto) </a:t>
            </a:r>
          </a:p>
          <a:p>
            <a:pPr marL="228600" lvl="1">
              <a:lnSpc>
                <a:spcPct val="160000"/>
              </a:lnSpc>
              <a:spcBef>
                <a:spcPct val="0"/>
              </a:spcBef>
              <a:spcAft>
                <a:spcPts val="800"/>
              </a:spcAft>
              <a:buFont typeface="Wingdings" panose="05000000000000000000" pitchFamily="2" charset="2"/>
              <a:buChar char="ü"/>
              <a:defRPr/>
            </a:pPr>
            <a:r>
              <a:rPr lang="fr-FR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Supports additionnels pour les zones d’étude (supports pour les relais communautaire chargé du suivi) </a:t>
            </a:r>
          </a:p>
        </p:txBody>
      </p:sp>
    </p:spTree>
    <p:extLst>
      <p:ext uri="{BB962C8B-B14F-4D97-AF65-F5344CB8AC3E}">
        <p14:creationId xmlns:p14="http://schemas.microsoft.com/office/powerpoint/2010/main" val="224944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1012</TotalTime>
  <Words>872</Words>
  <Application>Microsoft Office PowerPoint</Application>
  <PresentationFormat>Grand écran</PresentationFormat>
  <Paragraphs>160</Paragraphs>
  <Slides>13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-apple-system</vt:lpstr>
      <vt:lpstr>Arial</vt:lpstr>
      <vt:lpstr>Calibri</vt:lpstr>
      <vt:lpstr>Calibri Light</vt:lpstr>
      <vt:lpstr>Times New Roman</vt:lpstr>
      <vt:lpstr>Wingdings</vt:lpstr>
      <vt:lpstr>Thème Office</vt:lpstr>
      <vt:lpstr>Approches d’évaluation de la qualité de l’administration des médicaments (SPAQ) de la Chimioprévention du Paludisme Saisonnier (CPS) aux enfants de 3 à 59 mois dans le district sanitaire de Dïoila, région de Koulikoro, Mali</vt:lpstr>
      <vt:lpstr>Contexte</vt:lpstr>
      <vt:lpstr>Objectif </vt:lpstr>
      <vt:lpstr>Méthodologie </vt:lpstr>
      <vt:lpstr>Résultats</vt:lpstr>
      <vt:lpstr>Résultats </vt:lpstr>
      <vt:lpstr>Résultats </vt:lpstr>
      <vt:lpstr>Résultats </vt:lpstr>
      <vt:lpstr>Difficultés </vt:lpstr>
      <vt:lpstr>Limites </vt:lpstr>
      <vt:lpstr>Conclusion </vt:lpstr>
      <vt:lpstr>Perspectives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Optimisation de l'impact de la Chimio-prévention du Paludisme Saisonnier : Amélioration de la mise en œuvre et renforcement des capacités pour une meilleure évaluation</dc:title>
  <dc:creator>Mady Cissoko</dc:creator>
  <cp:lastModifiedBy>USER</cp:lastModifiedBy>
  <cp:revision>45</cp:revision>
  <dcterms:created xsi:type="dcterms:W3CDTF">2022-10-30T19:56:44Z</dcterms:created>
  <dcterms:modified xsi:type="dcterms:W3CDTF">2023-03-01T09:52:21Z</dcterms:modified>
</cp:coreProperties>
</file>